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24"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1" r:id="rId17"/>
    <p:sldId id="280" r:id="rId18"/>
    <p:sldId id="282" r:id="rId19"/>
    <p:sldId id="283" r:id="rId20"/>
    <p:sldId id="284" r:id="rId21"/>
    <p:sldId id="286" r:id="rId22"/>
    <p:sldId id="285"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25" r:id="rId36"/>
    <p:sldId id="299" r:id="rId37"/>
    <p:sldId id="300" r:id="rId38"/>
    <p:sldId id="301" r:id="rId39"/>
    <p:sldId id="302" r:id="rId40"/>
    <p:sldId id="326" r:id="rId41"/>
    <p:sldId id="303" r:id="rId42"/>
    <p:sldId id="304" r:id="rId43"/>
    <p:sldId id="305" r:id="rId44"/>
    <p:sldId id="307" r:id="rId45"/>
    <p:sldId id="309" r:id="rId46"/>
    <p:sldId id="327" r:id="rId47"/>
    <p:sldId id="310" r:id="rId48"/>
    <p:sldId id="312" r:id="rId49"/>
    <p:sldId id="328" r:id="rId50"/>
    <p:sldId id="313" r:id="rId51"/>
    <p:sldId id="314" r:id="rId52"/>
    <p:sldId id="316" r:id="rId53"/>
    <p:sldId id="329" r:id="rId54"/>
    <p:sldId id="330" r:id="rId55"/>
    <p:sldId id="317" r:id="rId56"/>
    <p:sldId id="318" r:id="rId57"/>
    <p:sldId id="331" r:id="rId58"/>
    <p:sldId id="319" r:id="rId59"/>
    <p:sldId id="333" r:id="rId60"/>
    <p:sldId id="334" r:id="rId61"/>
    <p:sldId id="321" r:id="rId62"/>
    <p:sldId id="335" r:id="rId6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a:srgbClr val="0000CC"/>
    <a:srgbClr val="BB1503"/>
    <a:srgbClr val="D6009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374" autoAdjust="0"/>
  </p:normalViewPr>
  <p:slideViewPr>
    <p:cSldViewPr snapToGrid="0">
      <p:cViewPr varScale="1">
        <p:scale>
          <a:sx n="69" d="100"/>
          <a:sy n="69" d="100"/>
        </p:scale>
        <p:origin x="5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C3418-DE84-4181-B251-4ABE25F17BEC}" type="datetimeFigureOut">
              <a:rPr lang="en-US" smtClean="0"/>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8AACE-5CA0-4689-A44E-DCBFE8D6C966}" type="slidenum">
              <a:rPr lang="en-US" smtClean="0"/>
              <a:t>‹#›</a:t>
            </a:fld>
            <a:endParaRPr lang="en-US"/>
          </a:p>
        </p:txBody>
      </p:sp>
    </p:spTree>
    <p:extLst>
      <p:ext uri="{BB962C8B-B14F-4D97-AF65-F5344CB8AC3E}">
        <p14:creationId xmlns:p14="http://schemas.microsoft.com/office/powerpoint/2010/main" val="245712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8AACE-5CA0-4689-A44E-DCBFE8D6C966}" type="slidenum">
              <a:rPr lang="en-US" smtClean="0"/>
              <a:t>19</a:t>
            </a:fld>
            <a:endParaRPr lang="en-US"/>
          </a:p>
        </p:txBody>
      </p:sp>
    </p:spTree>
    <p:extLst>
      <p:ext uri="{BB962C8B-B14F-4D97-AF65-F5344CB8AC3E}">
        <p14:creationId xmlns:p14="http://schemas.microsoft.com/office/powerpoint/2010/main" val="349541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8AACE-5CA0-4689-A44E-DCBFE8D6C966}" type="slidenum">
              <a:rPr lang="en-US" smtClean="0"/>
              <a:t>20</a:t>
            </a:fld>
            <a:endParaRPr lang="en-US"/>
          </a:p>
        </p:txBody>
      </p:sp>
    </p:spTree>
    <p:extLst>
      <p:ext uri="{BB962C8B-B14F-4D97-AF65-F5344CB8AC3E}">
        <p14:creationId xmlns:p14="http://schemas.microsoft.com/office/powerpoint/2010/main" val="421351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D9DE4C-036E-4E91-B19E-9B62695B9F9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7A7CDF-72C4-4519-A427-96E5F517D5F4}"/>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5" name="Footer Placeholder 4">
            <a:extLst>
              <a:ext uri="{FF2B5EF4-FFF2-40B4-BE49-F238E27FC236}">
                <a16:creationId xmlns:a16="http://schemas.microsoft.com/office/drawing/2014/main"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D1291AE-DB74-422B-B293-0F36911FFA98}"/>
              </a:ext>
            </a:extLst>
          </p:cNvPr>
          <p:cNvSpPr>
            <a:spLocks noGrp="1"/>
          </p:cNvSpPr>
          <p:nvPr>
            <p:ph type="body" orient="vert" idx="1"/>
          </p:nvPr>
        </p:nvSpPr>
        <p:spPr>
          <a:xfrm>
            <a:off x="838200" y="1011936"/>
            <a:ext cx="10515600" cy="51650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530FE65-319D-4E6E-A9F0-D524A8652AEE}"/>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5" name="Footer Placeholder 4">
            <a:extLst>
              <a:ext uri="{FF2B5EF4-FFF2-40B4-BE49-F238E27FC236}">
                <a16:creationId xmlns:a16="http://schemas.microsoft.com/office/drawing/2014/main"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4ED0ED9-5F1D-4943-A83D-17D729B9C69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ED8EE-862F-4674-A1DF-23E9F44FB535}"/>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5" name="Footer Placeholder 4">
            <a:extLst>
              <a:ext uri="{FF2B5EF4-FFF2-40B4-BE49-F238E27FC236}">
                <a16:creationId xmlns:a16="http://schemas.microsoft.com/office/drawing/2014/main"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a:xfrm>
            <a:off x="838200" y="1011936"/>
            <a:ext cx="10515600" cy="51650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45704" tIns="22852" rIns="45704" bIns="22852"/>
          <a:lstStyle/>
          <a:p>
            <a:fld id="{D15044BE-B3F3-4258-B55D-9238C2EBFDF1}" type="datetimeFigureOut">
              <a:rPr lang="en-US" smtClean="0"/>
              <a:pPr/>
              <a:t>3/20/2020</a:t>
            </a:fld>
            <a:endParaRPr lang="en-US"/>
          </a:p>
        </p:txBody>
      </p:sp>
      <p:sp>
        <p:nvSpPr>
          <p:cNvPr id="5" name="Footer Placeholder 4"/>
          <p:cNvSpPr>
            <a:spLocks noGrp="1"/>
          </p:cNvSpPr>
          <p:nvPr>
            <p:ph type="ftr" sz="quarter" idx="11"/>
          </p:nvPr>
        </p:nvSpPr>
        <p:spPr>
          <a:xfrm>
            <a:off x="4165603" y="6356353"/>
            <a:ext cx="3860800" cy="365125"/>
          </a:xfrm>
          <a:prstGeom prst="rect">
            <a:avLst/>
          </a:prstGeom>
        </p:spPr>
        <p:txBody>
          <a:bodyPr lIns="45704" tIns="22852" rIns="45704" bIns="22852"/>
          <a:lstStyle/>
          <a:p>
            <a:endParaRPr lang="en-US"/>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45704" tIns="22852" rIns="45704" bIns="22852"/>
          <a:lstStyle/>
          <a:p>
            <a:fld id="{E56A0A80-8336-46B1-B89F-89FB7E7362A5}" type="slidenum">
              <a:rPr lang="en-US" smtClean="0"/>
              <a:pPr/>
              <a:t>‹#›</a:t>
            </a:fld>
            <a:endParaRPr lang="en-US"/>
          </a:p>
        </p:txBody>
      </p:sp>
    </p:spTree>
    <p:extLst>
      <p:ext uri="{BB962C8B-B14F-4D97-AF65-F5344CB8AC3E}">
        <p14:creationId xmlns:p14="http://schemas.microsoft.com/office/powerpoint/2010/main" val="401661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6248B2F-D243-4129-BA34-69CF154495D7}"/>
              </a:ext>
            </a:extLst>
          </p:cNvPr>
          <p:cNvSpPr>
            <a:spLocks noGrp="1"/>
          </p:cNvSpPr>
          <p:nvPr>
            <p:ph idx="1"/>
          </p:nvPr>
        </p:nvSpPr>
        <p:spPr>
          <a:xfrm>
            <a:off x="838200" y="1011936"/>
            <a:ext cx="10515600" cy="51650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95C62E0-9CD9-49B6-96C2-1DD70329611F}"/>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5" name="Footer Placeholder 4">
            <a:extLst>
              <a:ext uri="{FF2B5EF4-FFF2-40B4-BE49-F238E27FC236}">
                <a16:creationId xmlns:a16="http://schemas.microsoft.com/office/drawing/2014/main"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7F6722-5CA1-42F5-B63E-BCD70E878A2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34E12-F3C5-41A9-A2AB-C59C880D590E}"/>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5" name="Footer Placeholder 4">
            <a:extLst>
              <a:ext uri="{FF2B5EF4-FFF2-40B4-BE49-F238E27FC236}">
                <a16:creationId xmlns:a16="http://schemas.microsoft.com/office/drawing/2014/main"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6C8D3A-B938-4AC8-B902-2B1F0DD1A4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F7053E4-475F-4DE4-AA8A-85AB5C1185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20B1A12-EA60-4682-A2B8-6B4534A25CBF}"/>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6" name="Footer Placeholder 5">
            <a:extLst>
              <a:ext uri="{FF2B5EF4-FFF2-40B4-BE49-F238E27FC236}">
                <a16:creationId xmlns:a16="http://schemas.microsoft.com/office/drawing/2014/main"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CB0F02-6E42-4829-8BF0-540C1DA4AB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E3843-87EC-4027-9AD7-149719DB7B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8C0BDE-0C18-4007-AC7C-EF3E665DBB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670DF-A394-46A4-A981-1516F5AB1B0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3D95A-7ECD-4460-A322-AC0E69C8F909}"/>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8" name="Footer Placeholder 7">
            <a:extLst>
              <a:ext uri="{FF2B5EF4-FFF2-40B4-BE49-F238E27FC236}">
                <a16:creationId xmlns:a16="http://schemas.microsoft.com/office/drawing/2014/main"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A285538-0E52-4F49-9013-D62F8949D5CE}"/>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4" name="Footer Placeholder 3">
            <a:extLst>
              <a:ext uri="{FF2B5EF4-FFF2-40B4-BE49-F238E27FC236}">
                <a16:creationId xmlns:a16="http://schemas.microsoft.com/office/drawing/2014/main"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131EB-0FA3-485C-B264-6D1D55D3846E}"/>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3" name="Footer Placeholder 2">
            <a:extLst>
              <a:ext uri="{FF2B5EF4-FFF2-40B4-BE49-F238E27FC236}">
                <a16:creationId xmlns:a16="http://schemas.microsoft.com/office/drawing/2014/main"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F6F9327-50B3-4140-8BAC-1F54DEB340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D2B052B-BFCF-438E-AA2A-DC4567CBB5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387B2-6EFA-4783-B562-FC483649F6EF}"/>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6" name="Footer Placeholder 5">
            <a:extLst>
              <a:ext uri="{FF2B5EF4-FFF2-40B4-BE49-F238E27FC236}">
                <a16:creationId xmlns:a16="http://schemas.microsoft.com/office/drawing/2014/main"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498EFBA-E59B-4713-AFF2-5FCFFC6B71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3FE8877E-2D4E-4DC2-A24D-616D88421A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C14C4-3629-44D3-8659-81DD22EC21FE}"/>
              </a:ext>
            </a:extLst>
          </p:cNvPr>
          <p:cNvSpPr>
            <a:spLocks noGrp="1"/>
          </p:cNvSpPr>
          <p:nvPr>
            <p:ph type="dt" sz="half" idx="10"/>
          </p:nvPr>
        </p:nvSpPr>
        <p:spPr/>
        <p:txBody>
          <a:bodyPr/>
          <a:lstStyle/>
          <a:p>
            <a:fld id="{46374A9C-1B12-4F59-AD8D-A4633FFB0FF2}" type="datetimeFigureOut">
              <a:rPr lang="vi-VN" smtClean="0"/>
              <a:t>20/03/2020</a:t>
            </a:fld>
            <a:endParaRPr lang="vi-VN"/>
          </a:p>
        </p:txBody>
      </p:sp>
      <p:sp>
        <p:nvSpPr>
          <p:cNvPr id="6" name="Footer Placeholder 5">
            <a:extLst>
              <a:ext uri="{FF2B5EF4-FFF2-40B4-BE49-F238E27FC236}">
                <a16:creationId xmlns:a16="http://schemas.microsoft.com/office/drawing/2014/main"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4" name="Date Placeholder 3">
            <a:extLst>
              <a:ext uri="{FF2B5EF4-FFF2-40B4-BE49-F238E27FC236}">
                <a16:creationId xmlns:a16="http://schemas.microsoft.com/office/drawing/2014/main"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20/03/2020</a:t>
            </a:fld>
            <a:endParaRPr lang="vi-VN"/>
          </a:p>
        </p:txBody>
      </p:sp>
      <p:sp>
        <p:nvSpPr>
          <p:cNvPr id="5" name="Footer Placeholder 4">
            <a:extLst>
              <a:ext uri="{FF2B5EF4-FFF2-40B4-BE49-F238E27FC236}">
                <a16:creationId xmlns:a16="http://schemas.microsoft.com/office/drawing/2014/main"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20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ambria" panose="0204050305040603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slide" Target="slide2.xml"/><Relationship Id="rId4" Type="http://schemas.openxmlformats.org/officeDocument/2006/relationships/image" Target="../media/image82.png"/><Relationship Id="rId9" Type="http://schemas.openxmlformats.org/officeDocument/2006/relationships/image" Target="../media/image87.png"/></Relationships>
</file>

<file path=ppt/slides/_rels/slide1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slide" Target="slide2.xml"/><Relationship Id="rId5" Type="http://schemas.openxmlformats.org/officeDocument/2006/relationships/image" Target="../media/image91.png"/><Relationship Id="rId15" Type="http://schemas.openxmlformats.org/officeDocument/2006/relationships/image" Target="../media/image100.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99.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09.png"/><Relationship Id="rId5" Type="http://schemas.openxmlformats.org/officeDocument/2006/relationships/image" Target="../media/image1910.png"/><Relationship Id="rId10"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media/image107.png"/></Relationships>
</file>

<file path=ppt/slides/_rels/slide16.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slide" Target="slide2.xml"/><Relationship Id="rId5" Type="http://schemas.openxmlformats.org/officeDocument/2006/relationships/image" Target="../media/image113.png"/><Relationship Id="rId10" Type="http://schemas.openxmlformats.org/officeDocument/2006/relationships/image" Target="../media/image38.emf"/><Relationship Id="rId4" Type="http://schemas.openxmlformats.org/officeDocument/2006/relationships/image" Target="../media/image112.png"/><Relationship Id="rId9" Type="http://schemas.openxmlformats.org/officeDocument/2006/relationships/image" Target="../media/image1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04.png"/><Relationship Id="rId7" Type="http://schemas.openxmlformats.org/officeDocument/2006/relationships/image" Target="../media/image121.png"/><Relationship Id="rId2" Type="http://schemas.openxmlformats.org/officeDocument/2006/relationships/image" Target="../media/image371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23.png"/><Relationship Id="rId4" Type="http://schemas.openxmlformats.org/officeDocument/2006/relationships/image" Target="../media/image118.png"/><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2.png"/><Relationship Id="rId5" Type="http://schemas.openxmlformats.org/officeDocument/2006/relationships/image" Target="../media/image127.png"/><Relationship Id="rId10" Type="http://schemas.openxmlformats.org/officeDocument/2006/relationships/image" Target="../media/image131.png"/><Relationship Id="rId4" Type="http://schemas.openxmlformats.org/officeDocument/2006/relationships/image" Target="../media/image126.png"/><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2.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2.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9" Type="http://schemas.openxmlformats.org/officeDocument/2006/relationships/slide" Target="slide42.xml"/><Relationship Id="rId3" Type="http://schemas.openxmlformats.org/officeDocument/2006/relationships/slide" Target="slide4.xml"/><Relationship Id="rId21" Type="http://schemas.openxmlformats.org/officeDocument/2006/relationships/slide" Target="slide22.xml"/><Relationship Id="rId34" Type="http://schemas.openxmlformats.org/officeDocument/2006/relationships/slide" Target="slide35.xml"/><Relationship Id="rId42" Type="http://schemas.openxmlformats.org/officeDocument/2006/relationships/slide" Target="slide45.xml"/><Relationship Id="rId47" Type="http://schemas.openxmlformats.org/officeDocument/2006/relationships/slide" Target="slide52.xml"/><Relationship Id="rId50" Type="http://schemas.openxmlformats.org/officeDocument/2006/relationships/slide" Target="slide58.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4.xml"/><Relationship Id="rId38" Type="http://schemas.openxmlformats.org/officeDocument/2006/relationships/slide" Target="slide41.xml"/><Relationship Id="rId46" Type="http://schemas.openxmlformats.org/officeDocument/2006/relationships/slide" Target="slide51.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0.xml"/><Relationship Id="rId41"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3.xml"/><Relationship Id="rId37" Type="http://schemas.openxmlformats.org/officeDocument/2006/relationships/slide" Target="slide39.xml"/><Relationship Id="rId40" Type="http://schemas.openxmlformats.org/officeDocument/2006/relationships/slide" Target="slide43.xml"/><Relationship Id="rId45" Type="http://schemas.openxmlformats.org/officeDocument/2006/relationships/slide" Target="slide50.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36" Type="http://schemas.openxmlformats.org/officeDocument/2006/relationships/slide" Target="slide38.xml"/><Relationship Id="rId49" Type="http://schemas.openxmlformats.org/officeDocument/2006/relationships/slide" Target="slide56.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2.xml"/><Relationship Id="rId44" Type="http://schemas.openxmlformats.org/officeDocument/2006/relationships/slide" Target="slide48.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 Id="rId35" Type="http://schemas.openxmlformats.org/officeDocument/2006/relationships/slide" Target="slide37.xml"/><Relationship Id="rId43" Type="http://schemas.openxmlformats.org/officeDocument/2006/relationships/slide" Target="slide47.xml"/><Relationship Id="rId48" Type="http://schemas.openxmlformats.org/officeDocument/2006/relationships/slide" Target="slide55.xml"/><Relationship Id="rId8" Type="http://schemas.openxmlformats.org/officeDocument/2006/relationships/slide" Target="slide9.xml"/><Relationship Id="rId51" Type="http://schemas.openxmlformats.org/officeDocument/2006/relationships/slide" Target="slide61.xml"/></Relationships>
</file>

<file path=ppt/slides/_rels/slide20.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slide" Target="slide2.xml"/><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2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image" Target="../media/image159.png"/><Relationship Id="rId5" Type="http://schemas.openxmlformats.org/officeDocument/2006/relationships/image" Target="../media/image154.png"/><Relationship Id="rId10" Type="http://schemas.openxmlformats.org/officeDocument/2006/relationships/image" Target="../media/image158.png"/><Relationship Id="rId4" Type="http://schemas.openxmlformats.org/officeDocument/2006/relationships/image" Target="../media/image153.png"/><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0.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69.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68.png"/><Relationship Id="rId5" Type="http://schemas.openxmlformats.org/officeDocument/2006/relationships/image" Target="../media/image163.png"/><Relationship Id="rId10" Type="http://schemas.openxmlformats.org/officeDocument/2006/relationships/slide" Target="slide2.xml"/><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1.png"/></Relationships>
</file>

<file path=ppt/slides/_rels/slide23.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0.png"/><Relationship Id="rId7" Type="http://schemas.openxmlformats.org/officeDocument/2006/relationships/image" Target="../media/image175.png"/><Relationship Id="rId2" Type="http://schemas.openxmlformats.org/officeDocument/2006/relationships/image" Target="../media/image1700.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slide" Target="slide2.xml"/><Relationship Id="rId5" Type="http://schemas.openxmlformats.org/officeDocument/2006/relationships/image" Target="../media/image17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s>
</file>

<file path=ppt/slides/_rels/slide24.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0.png"/><Relationship Id="rId7" Type="http://schemas.openxmlformats.org/officeDocument/2006/relationships/image" Target="../media/image183.png"/><Relationship Id="rId2"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680.png"/><Relationship Id="rId11" Type="http://schemas.openxmlformats.org/officeDocument/2006/relationships/image" Target="../media/image185.png"/><Relationship Id="rId5" Type="http://schemas.openxmlformats.org/officeDocument/2006/relationships/image" Target="../media/image182.png"/><Relationship Id="rId10" Type="http://schemas.openxmlformats.org/officeDocument/2006/relationships/slide" Target="slide2.xml"/><Relationship Id="rId4" Type="http://schemas.openxmlformats.org/officeDocument/2006/relationships/image" Target="../media/image181.png"/><Relationship Id="rId9" Type="http://schemas.openxmlformats.org/officeDocument/2006/relationships/image" Target="../media/image186.png"/></Relationships>
</file>

<file path=ppt/slides/_rels/slide25.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91.png"/><Relationship Id="rId10" Type="http://schemas.openxmlformats.org/officeDocument/2006/relationships/slide" Target="slide2.xml"/><Relationship Id="rId4" Type="http://schemas.openxmlformats.org/officeDocument/2006/relationships/image" Target="../media/image190.png"/><Relationship Id="rId9" Type="http://schemas.openxmlformats.org/officeDocument/2006/relationships/image" Target="../media/image195.png"/></Relationships>
</file>

<file path=ppt/slides/_rels/slide26.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6.png"/><Relationship Id="rId7" Type="http://schemas.openxmlformats.org/officeDocument/2006/relationships/image" Target="../media/image199.png"/><Relationship Id="rId2" Type="http://schemas.openxmlformats.org/officeDocument/2006/relationships/image" Target="../media/image1850.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slide" Target="slide2.xml"/><Relationship Id="rId10" Type="http://schemas.openxmlformats.org/officeDocument/2006/relationships/image" Target="../media/image202.png"/><Relationship Id="rId4" Type="http://schemas.openxmlformats.org/officeDocument/2006/relationships/image" Target="../media/image197.png"/><Relationship Id="rId9" Type="http://schemas.openxmlformats.org/officeDocument/2006/relationships/image" Target="../media/image201.png"/></Relationships>
</file>

<file path=ppt/slides/_rels/slide27.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4.png"/><Relationship Id="rId3" Type="http://schemas.openxmlformats.org/officeDocument/2006/relationships/image" Target="../media/image205.png"/><Relationship Id="rId7" Type="http://schemas.openxmlformats.org/officeDocument/2006/relationships/image" Target="../media/image209.png"/><Relationship Id="rId17" Type="http://schemas.openxmlformats.org/officeDocument/2006/relationships/slide" Target="slide2.xml"/><Relationship Id="rId2" Type="http://schemas.openxmlformats.org/officeDocument/2006/relationships/slideLayout" Target="../slideLayouts/slideLayout2.xml"/><Relationship Id="rId16" Type="http://schemas.openxmlformats.org/officeDocument/2006/relationships/image" Target="../media/image186.wmf"/><Relationship Id="rId1" Type="http://schemas.openxmlformats.org/officeDocument/2006/relationships/vmlDrawing" Target="../drawings/vmlDrawing1.vml"/><Relationship Id="rId6" Type="http://schemas.openxmlformats.org/officeDocument/2006/relationships/image" Target="../media/image208.png"/><Relationship Id="rId11" Type="http://schemas.openxmlformats.org/officeDocument/2006/relationships/image" Target="../media/image187.png"/><Relationship Id="rId5" Type="http://schemas.openxmlformats.org/officeDocument/2006/relationships/image" Target="../media/image207.png"/><Relationship Id="rId15" Type="http://schemas.openxmlformats.org/officeDocument/2006/relationships/oleObject" Target="../embeddings/oleObject1.bin"/><Relationship Id="rId10" Type="http://schemas.openxmlformats.org/officeDocument/2006/relationships/image" Target="../media/image212.png"/><Relationship Id="rId4" Type="http://schemas.openxmlformats.org/officeDocument/2006/relationships/image" Target="../media/image206.png"/><Relationship Id="rId9" Type="http://schemas.openxmlformats.org/officeDocument/2006/relationships/image" Target="../media/image211.png"/><Relationship Id="rId14" Type="http://schemas.openxmlformats.org/officeDocument/2006/relationships/image" Target="../media/image204.png"/></Relationships>
</file>

<file path=ppt/slides/_rels/slide28.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7.png"/><Relationship Id="rId7" Type="http://schemas.openxmlformats.org/officeDocument/2006/relationships/image" Target="../media/image221.png"/><Relationship Id="rId2"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slide" Target="slide2.xml"/><Relationship Id="rId5" Type="http://schemas.openxmlformats.org/officeDocument/2006/relationships/image" Target="../media/image219.png"/><Relationship Id="rId10" Type="http://schemas.openxmlformats.org/officeDocument/2006/relationships/image" Target="../media/image224.png"/><Relationship Id="rId4" Type="http://schemas.openxmlformats.org/officeDocument/2006/relationships/image" Target="../media/image218.png"/><Relationship Id="rId9" Type="http://schemas.openxmlformats.org/officeDocument/2006/relationships/image" Target="../media/image223.png"/></Relationships>
</file>

<file path=ppt/slides/_rels/slide29.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15.png"/><Relationship Id="rId18" Type="http://schemas.openxmlformats.org/officeDocument/2006/relationships/image" Target="../media/image238.png"/><Relationship Id="rId3" Type="http://schemas.openxmlformats.org/officeDocument/2006/relationships/image" Target="../media/image226.png"/><Relationship Id="rId21" Type="http://schemas.openxmlformats.org/officeDocument/2006/relationships/image" Target="../media/image241.png"/><Relationship Id="rId7" Type="http://schemas.openxmlformats.org/officeDocument/2006/relationships/image" Target="../media/image230.png"/><Relationship Id="rId12" Type="http://schemas.openxmlformats.org/officeDocument/2006/relationships/image" Target="../media/image213.png"/><Relationship Id="rId17" Type="http://schemas.openxmlformats.org/officeDocument/2006/relationships/image" Target="../media/image237.png"/><Relationship Id="rId2" Type="http://schemas.openxmlformats.org/officeDocument/2006/relationships/image" Target="../media/image225.png"/><Relationship Id="rId16" Type="http://schemas.openxmlformats.org/officeDocument/2006/relationships/image" Target="../media/image236.png"/><Relationship Id="rId20"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29.png"/><Relationship Id="rId11" Type="http://schemas.openxmlformats.org/officeDocument/2006/relationships/slide" Target="slide2.xml"/><Relationship Id="rId5" Type="http://schemas.openxmlformats.org/officeDocument/2006/relationships/image" Target="../media/image228.png"/><Relationship Id="rId15" Type="http://schemas.openxmlformats.org/officeDocument/2006/relationships/image" Target="../media/image235.png"/><Relationship Id="rId10" Type="http://schemas.openxmlformats.org/officeDocument/2006/relationships/image" Target="../media/image233.png"/><Relationship Id="rId19" Type="http://schemas.openxmlformats.org/officeDocument/2006/relationships/image" Target="../media/image239.png"/><Relationship Id="rId4" Type="http://schemas.openxmlformats.org/officeDocument/2006/relationships/image" Target="../media/image227.png"/><Relationship Id="rId9" Type="http://schemas.openxmlformats.org/officeDocument/2006/relationships/image" Target="../media/image232.png"/><Relationship Id="rId14" Type="http://schemas.openxmlformats.org/officeDocument/2006/relationships/image" Target="../media/image234.png"/><Relationship Id="rId22" Type="http://schemas.openxmlformats.org/officeDocument/2006/relationships/image" Target="../media/image24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2420.png"/><Relationship Id="rId3" Type="http://schemas.openxmlformats.org/officeDocument/2006/relationships/image" Target="../media/image2370.png"/><Relationship Id="rId7" Type="http://schemas.openxmlformats.org/officeDocument/2006/relationships/image" Target="../media/image2411.png"/><Relationship Id="rId2" Type="http://schemas.openxmlformats.org/officeDocument/2006/relationships/image" Target="../media/image2360.png"/><Relationship Id="rId1" Type="http://schemas.openxmlformats.org/officeDocument/2006/relationships/slideLayout" Target="../slideLayouts/slideLayout2.xml"/><Relationship Id="rId6" Type="http://schemas.openxmlformats.org/officeDocument/2006/relationships/image" Target="../media/image2400.png"/><Relationship Id="rId11" Type="http://schemas.openxmlformats.org/officeDocument/2006/relationships/slide" Target="slide2.xml"/><Relationship Id="rId5" Type="http://schemas.openxmlformats.org/officeDocument/2006/relationships/image" Target="../media/image2390.png"/><Relationship Id="rId10" Type="http://schemas.openxmlformats.org/officeDocument/2006/relationships/image" Target="../media/image244.png"/><Relationship Id="rId4" Type="http://schemas.openxmlformats.org/officeDocument/2006/relationships/image" Target="../media/image2380.png"/><Relationship Id="rId9" Type="http://schemas.openxmlformats.org/officeDocument/2006/relationships/image" Target="../media/image243.png"/></Relationships>
</file>

<file path=ppt/slides/_rels/slide31.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46.png"/><Relationship Id="rId7" Type="http://schemas.openxmlformats.org/officeDocument/2006/relationships/image" Target="../media/image250.png"/><Relationship Id="rId2" Type="http://schemas.openxmlformats.org/officeDocument/2006/relationships/image" Target="../media/image245.png"/><Relationship Id="rId1" Type="http://schemas.openxmlformats.org/officeDocument/2006/relationships/slideLayout" Target="../slideLayouts/slideLayout2.xml"/><Relationship Id="rId6" Type="http://schemas.openxmlformats.org/officeDocument/2006/relationships/image" Target="../media/image249.png"/><Relationship Id="rId5" Type="http://schemas.openxmlformats.org/officeDocument/2006/relationships/image" Target="../media/image248.png"/><Relationship Id="rId4" Type="http://schemas.openxmlformats.org/officeDocument/2006/relationships/image" Target="../media/image247.png"/><Relationship Id="rId9"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253.png"/><Relationship Id="rId7" Type="http://schemas.openxmlformats.org/officeDocument/2006/relationships/image" Target="../media/image257.png"/><Relationship Id="rId12" Type="http://schemas.openxmlformats.org/officeDocument/2006/relationships/slide" Target="slide2.xml"/><Relationship Id="rId2" Type="http://schemas.openxmlformats.org/officeDocument/2006/relationships/image" Target="../media/image252.png"/><Relationship Id="rId1" Type="http://schemas.openxmlformats.org/officeDocument/2006/relationships/slideLayout" Target="../slideLayouts/slideLayout2.xml"/><Relationship Id="rId6" Type="http://schemas.openxmlformats.org/officeDocument/2006/relationships/image" Target="../media/image256.png"/><Relationship Id="rId11" Type="http://schemas.openxmlformats.org/officeDocument/2006/relationships/image" Target="../media/image261.png"/><Relationship Id="rId5" Type="http://schemas.openxmlformats.org/officeDocument/2006/relationships/image" Target="../media/image255.png"/><Relationship Id="rId10" Type="http://schemas.openxmlformats.org/officeDocument/2006/relationships/image" Target="../media/image260.png"/><Relationship Id="rId4" Type="http://schemas.openxmlformats.org/officeDocument/2006/relationships/image" Target="../media/image254.png"/><Relationship Id="rId9" Type="http://schemas.openxmlformats.org/officeDocument/2006/relationships/image" Target="../media/image259.png"/></Relationships>
</file>

<file path=ppt/slides/_rels/slide33.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3" Type="http://schemas.openxmlformats.org/officeDocument/2006/relationships/image" Target="../media/image2620.png"/><Relationship Id="rId7" Type="http://schemas.openxmlformats.org/officeDocument/2006/relationships/image" Target="../media/image266.png"/><Relationship Id="rId12" Type="http://schemas.openxmlformats.org/officeDocument/2006/relationships/image" Target="../media/image271.png"/><Relationship Id="rId17" Type="http://schemas.openxmlformats.org/officeDocument/2006/relationships/image" Target="../media/image263.emf"/><Relationship Id="rId2" Type="http://schemas.openxmlformats.org/officeDocument/2006/relationships/image" Target="../media/image262.png"/><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5" Type="http://schemas.openxmlformats.org/officeDocument/2006/relationships/image" Target="../media/image274.png"/><Relationship Id="rId10" Type="http://schemas.openxmlformats.org/officeDocument/2006/relationships/image" Target="../media/image269.png"/><Relationship Id="rId4" Type="http://schemas.openxmlformats.org/officeDocument/2006/relationships/image" Target="../media/image263.png"/><Relationship Id="rId9" Type="http://schemas.openxmlformats.org/officeDocument/2006/relationships/image" Target="../media/image268.png"/><Relationship Id="rId14" Type="http://schemas.openxmlformats.org/officeDocument/2006/relationships/image" Target="../media/image273.png"/></Relationships>
</file>

<file path=ppt/slides/_rels/slide34.xml.rels><?xml version="1.0" encoding="UTF-8" standalone="yes"?>
<Relationships xmlns="http://schemas.openxmlformats.org/package/2006/relationships"><Relationship Id="rId8" Type="http://schemas.openxmlformats.org/officeDocument/2006/relationships/image" Target="../media/image282.png"/><Relationship Id="rId13" Type="http://schemas.openxmlformats.org/officeDocument/2006/relationships/slide" Target="slide2.xml"/><Relationship Id="rId18" Type="http://schemas.openxmlformats.org/officeDocument/2006/relationships/image" Target="../media/image291.png"/><Relationship Id="rId3" Type="http://schemas.openxmlformats.org/officeDocument/2006/relationships/image" Target="../media/image277.png"/><Relationship Id="rId7" Type="http://schemas.openxmlformats.org/officeDocument/2006/relationships/image" Target="../media/image281.png"/><Relationship Id="rId12" Type="http://schemas.openxmlformats.org/officeDocument/2006/relationships/image" Target="../media/image286.png"/><Relationship Id="rId17" Type="http://schemas.openxmlformats.org/officeDocument/2006/relationships/image" Target="../media/image290.png"/><Relationship Id="rId2" Type="http://schemas.openxmlformats.org/officeDocument/2006/relationships/image" Target="../media/image276.png"/><Relationship Id="rId16" Type="http://schemas.openxmlformats.org/officeDocument/2006/relationships/image" Target="../media/image289.png"/><Relationship Id="rId1" Type="http://schemas.openxmlformats.org/officeDocument/2006/relationships/slideLayout" Target="../slideLayouts/slideLayout2.xml"/><Relationship Id="rId6" Type="http://schemas.openxmlformats.org/officeDocument/2006/relationships/image" Target="../media/image280.png"/><Relationship Id="rId11" Type="http://schemas.openxmlformats.org/officeDocument/2006/relationships/image" Target="../media/image285.png"/><Relationship Id="rId5" Type="http://schemas.openxmlformats.org/officeDocument/2006/relationships/image" Target="../media/image279.png"/><Relationship Id="rId15" Type="http://schemas.openxmlformats.org/officeDocument/2006/relationships/image" Target="../media/image288.png"/><Relationship Id="rId10" Type="http://schemas.openxmlformats.org/officeDocument/2006/relationships/image" Target="../media/image284.png"/><Relationship Id="rId4" Type="http://schemas.openxmlformats.org/officeDocument/2006/relationships/image" Target="../media/image278.png"/><Relationship Id="rId9" Type="http://schemas.openxmlformats.org/officeDocument/2006/relationships/image" Target="../media/image283.png"/><Relationship Id="rId14" Type="http://schemas.openxmlformats.org/officeDocument/2006/relationships/image" Target="../media/image287.png"/></Relationships>
</file>

<file path=ppt/slides/_rels/slide35.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75.png"/><Relationship Id="rId7" Type="http://schemas.openxmlformats.org/officeDocument/2006/relationships/image" Target="../media/image296.png"/><Relationship Id="rId2" Type="http://schemas.openxmlformats.org/officeDocument/2006/relationships/image" Target="../media/image292.png"/><Relationship Id="rId1" Type="http://schemas.openxmlformats.org/officeDocument/2006/relationships/slideLayout" Target="../slideLayouts/slideLayout2.xml"/><Relationship Id="rId6" Type="http://schemas.openxmlformats.org/officeDocument/2006/relationships/image" Target="../media/image295.png"/><Relationship Id="rId5" Type="http://schemas.openxmlformats.org/officeDocument/2006/relationships/image" Target="../media/image294.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06.png"/><Relationship Id="rId3" Type="http://schemas.openxmlformats.org/officeDocument/2006/relationships/image" Target="../media/image299.png"/><Relationship Id="rId7" Type="http://schemas.openxmlformats.org/officeDocument/2006/relationships/image" Target="../media/image275.png"/><Relationship Id="rId12" Type="http://schemas.openxmlformats.org/officeDocument/2006/relationships/image" Target="../media/image305.png"/><Relationship Id="rId2" Type="http://schemas.openxmlformats.org/officeDocument/2006/relationships/image" Target="../media/image298.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304.png"/><Relationship Id="rId5" Type="http://schemas.openxmlformats.org/officeDocument/2006/relationships/image" Target="../media/image301.png"/><Relationship Id="rId10" Type="http://schemas.openxmlformats.org/officeDocument/2006/relationships/image" Target="../media/image303.png"/><Relationship Id="rId4" Type="http://schemas.openxmlformats.org/officeDocument/2006/relationships/image" Target="../media/image300.png"/><Relationship Id="rId9" Type="http://schemas.openxmlformats.org/officeDocument/2006/relationships/image" Target="../media/image302.png"/><Relationship Id="rId14" Type="http://schemas.openxmlformats.org/officeDocument/2006/relationships/image" Target="../media/image307.png"/></Relationships>
</file>

<file path=ppt/slides/_rels/slide37.xml.rels><?xml version="1.0" encoding="UTF-8" standalone="yes"?>
<Relationships xmlns="http://schemas.openxmlformats.org/package/2006/relationships"><Relationship Id="rId8" Type="http://schemas.openxmlformats.org/officeDocument/2006/relationships/image" Target="../media/image314.png"/><Relationship Id="rId13" Type="http://schemas.openxmlformats.org/officeDocument/2006/relationships/image" Target="../media/image319.png"/><Relationship Id="rId3" Type="http://schemas.openxmlformats.org/officeDocument/2006/relationships/image" Target="../media/image309.png"/><Relationship Id="rId7" Type="http://schemas.openxmlformats.org/officeDocument/2006/relationships/image" Target="../media/image313.png"/><Relationship Id="rId12" Type="http://schemas.openxmlformats.org/officeDocument/2006/relationships/image" Target="../media/image318.png"/><Relationship Id="rId2" Type="http://schemas.openxmlformats.org/officeDocument/2006/relationships/image" Target="../media/image308.png"/><Relationship Id="rId16"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312.png"/><Relationship Id="rId11" Type="http://schemas.openxmlformats.org/officeDocument/2006/relationships/image" Target="../media/image317.png"/><Relationship Id="rId5" Type="http://schemas.openxmlformats.org/officeDocument/2006/relationships/image" Target="../media/image311.png"/><Relationship Id="rId15" Type="http://schemas.openxmlformats.org/officeDocument/2006/relationships/slide" Target="slide2.xml"/><Relationship Id="rId10" Type="http://schemas.openxmlformats.org/officeDocument/2006/relationships/image" Target="../media/image316.png"/><Relationship Id="rId4" Type="http://schemas.openxmlformats.org/officeDocument/2006/relationships/image" Target="../media/image310.png"/><Relationship Id="rId9" Type="http://schemas.openxmlformats.org/officeDocument/2006/relationships/image" Target="../media/image315.png"/><Relationship Id="rId14" Type="http://schemas.openxmlformats.org/officeDocument/2006/relationships/image" Target="../media/image320.png"/></Relationships>
</file>

<file path=ppt/slides/_rels/slide38.xml.rels><?xml version="1.0" encoding="UTF-8" standalone="yes"?>
<Relationships xmlns="http://schemas.openxmlformats.org/package/2006/relationships"><Relationship Id="rId8" Type="http://schemas.openxmlformats.org/officeDocument/2006/relationships/image" Target="../media/image328.png"/><Relationship Id="rId13" Type="http://schemas.openxmlformats.org/officeDocument/2006/relationships/image" Target="../media/image333.png"/><Relationship Id="rId3" Type="http://schemas.openxmlformats.org/officeDocument/2006/relationships/image" Target="../media/image323.png"/><Relationship Id="rId7" Type="http://schemas.openxmlformats.org/officeDocument/2006/relationships/image" Target="../media/image327.png"/><Relationship Id="rId12" Type="http://schemas.openxmlformats.org/officeDocument/2006/relationships/image" Target="../media/image332.png"/><Relationship Id="rId2"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326.png"/><Relationship Id="rId11" Type="http://schemas.openxmlformats.org/officeDocument/2006/relationships/image" Target="../media/image331.png"/><Relationship Id="rId5" Type="http://schemas.openxmlformats.org/officeDocument/2006/relationships/image" Target="../media/image325.png"/><Relationship Id="rId15" Type="http://schemas.openxmlformats.org/officeDocument/2006/relationships/image" Target="../media/image294.emf"/><Relationship Id="rId10" Type="http://schemas.openxmlformats.org/officeDocument/2006/relationships/image" Target="../media/image330.png"/><Relationship Id="rId4" Type="http://schemas.openxmlformats.org/officeDocument/2006/relationships/image" Target="../media/image324.png"/><Relationship Id="rId9" Type="http://schemas.openxmlformats.org/officeDocument/2006/relationships/image" Target="../media/image329.png"/><Relationship Id="rId1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341.png"/><Relationship Id="rId13" Type="http://schemas.openxmlformats.org/officeDocument/2006/relationships/image" Target="../media/image346.png"/><Relationship Id="rId3" Type="http://schemas.openxmlformats.org/officeDocument/2006/relationships/image" Target="../media/image336.png"/><Relationship Id="rId7" Type="http://schemas.openxmlformats.org/officeDocument/2006/relationships/image" Target="../media/image340.png"/><Relationship Id="rId12" Type="http://schemas.openxmlformats.org/officeDocument/2006/relationships/image" Target="../media/image345.png"/><Relationship Id="rId2" Type="http://schemas.openxmlformats.org/officeDocument/2006/relationships/image" Target="../media/image335.png"/><Relationship Id="rId1" Type="http://schemas.openxmlformats.org/officeDocument/2006/relationships/slideLayout" Target="../slideLayouts/slideLayout2.xml"/><Relationship Id="rId6" Type="http://schemas.openxmlformats.org/officeDocument/2006/relationships/image" Target="../media/image339.png"/><Relationship Id="rId11" Type="http://schemas.openxmlformats.org/officeDocument/2006/relationships/image" Target="../media/image344.png"/><Relationship Id="rId5" Type="http://schemas.openxmlformats.org/officeDocument/2006/relationships/image" Target="../media/image338.png"/><Relationship Id="rId15" Type="http://schemas.openxmlformats.org/officeDocument/2006/relationships/image" Target="../media/image348.png"/><Relationship Id="rId10" Type="http://schemas.openxmlformats.org/officeDocument/2006/relationships/image" Target="../media/image343.png"/><Relationship Id="rId4" Type="http://schemas.openxmlformats.org/officeDocument/2006/relationships/image" Target="../media/image337.png"/><Relationship Id="rId9" Type="http://schemas.openxmlformats.org/officeDocument/2006/relationships/image" Target="../media/image342.png"/><Relationship Id="rId14" Type="http://schemas.openxmlformats.org/officeDocument/2006/relationships/image" Target="../media/image347.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9.png"/><Relationship Id="rId18" Type="http://schemas.openxmlformats.org/officeDocument/2006/relationships/image" Target="../media/image27.png"/><Relationship Id="rId3" Type="http://schemas.openxmlformats.org/officeDocument/2006/relationships/image" Target="../media/image14.png"/><Relationship Id="rId21"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image" Target="../media/image13.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image" Target="../media/image354.png"/><Relationship Id="rId13" Type="http://schemas.openxmlformats.org/officeDocument/2006/relationships/image" Target="../media/image358.png"/><Relationship Id="rId3" Type="http://schemas.openxmlformats.org/officeDocument/2006/relationships/image" Target="../media/image349.png"/><Relationship Id="rId7" Type="http://schemas.openxmlformats.org/officeDocument/2006/relationships/image" Target="../media/image353.png"/><Relationship Id="rId12" Type="http://schemas.openxmlformats.org/officeDocument/2006/relationships/image" Target="../media/image357.png"/><Relationship Id="rId2" Type="http://schemas.openxmlformats.org/officeDocument/2006/relationships/image" Target="../media/image335.png"/><Relationship Id="rId1" Type="http://schemas.openxmlformats.org/officeDocument/2006/relationships/slideLayout" Target="../slideLayouts/slideLayout2.xml"/><Relationship Id="rId6" Type="http://schemas.openxmlformats.org/officeDocument/2006/relationships/image" Target="../media/image352.png"/><Relationship Id="rId11" Type="http://schemas.openxmlformats.org/officeDocument/2006/relationships/image" Target="../media/image356.png"/><Relationship Id="rId5" Type="http://schemas.openxmlformats.org/officeDocument/2006/relationships/image" Target="../media/image351.png"/><Relationship Id="rId10" Type="http://schemas.openxmlformats.org/officeDocument/2006/relationships/image" Target="../media/image355.png"/><Relationship Id="rId4" Type="http://schemas.openxmlformats.org/officeDocument/2006/relationships/image" Target="../media/image350.png"/><Relationship Id="rId9" Type="http://schemas.openxmlformats.org/officeDocument/2006/relationships/slide" Target="slide2.xml"/><Relationship Id="rId14" Type="http://schemas.openxmlformats.org/officeDocument/2006/relationships/image" Target="../media/image359.png"/></Relationships>
</file>

<file path=ppt/slides/_rels/slide41.xml.rels><?xml version="1.0" encoding="UTF-8" standalone="yes"?>
<Relationships xmlns="http://schemas.openxmlformats.org/package/2006/relationships"><Relationship Id="rId8" Type="http://schemas.openxmlformats.org/officeDocument/2006/relationships/image" Target="../media/image366.png"/><Relationship Id="rId13" Type="http://schemas.openxmlformats.org/officeDocument/2006/relationships/image" Target="../media/image370.png"/><Relationship Id="rId3" Type="http://schemas.openxmlformats.org/officeDocument/2006/relationships/image" Target="../media/image361.png"/><Relationship Id="rId7" Type="http://schemas.openxmlformats.org/officeDocument/2006/relationships/image" Target="../media/image365.png"/><Relationship Id="rId12" Type="http://schemas.openxmlformats.org/officeDocument/2006/relationships/image" Target="../media/image369.png"/><Relationship Id="rId17" Type="http://schemas.openxmlformats.org/officeDocument/2006/relationships/image" Target="../media/image374.png"/><Relationship Id="rId2" Type="http://schemas.openxmlformats.org/officeDocument/2006/relationships/image" Target="../media/image360.png"/><Relationship Id="rId16"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364.png"/><Relationship Id="rId11" Type="http://schemas.openxmlformats.org/officeDocument/2006/relationships/image" Target="../media/image368.png"/><Relationship Id="rId5" Type="http://schemas.openxmlformats.org/officeDocument/2006/relationships/image" Target="../media/image363.png"/><Relationship Id="rId15" Type="http://schemas.openxmlformats.org/officeDocument/2006/relationships/image" Target="../media/image372.png"/><Relationship Id="rId10" Type="http://schemas.openxmlformats.org/officeDocument/2006/relationships/image" Target="../media/image367.png"/><Relationship Id="rId4" Type="http://schemas.openxmlformats.org/officeDocument/2006/relationships/image" Target="../media/image362.png"/><Relationship Id="rId9" Type="http://schemas.openxmlformats.org/officeDocument/2006/relationships/slide" Target="slide2.xml"/><Relationship Id="rId14" Type="http://schemas.openxmlformats.org/officeDocument/2006/relationships/image" Target="../media/image371.png"/></Relationships>
</file>

<file path=ppt/slides/_rels/slide42.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slide" Target="slide2.xml"/><Relationship Id="rId3" Type="http://schemas.openxmlformats.org/officeDocument/2006/relationships/image" Target="../media/image375.png"/><Relationship Id="rId7" Type="http://schemas.openxmlformats.org/officeDocument/2006/relationships/image" Target="../media/image379.png"/><Relationship Id="rId12" Type="http://schemas.openxmlformats.org/officeDocument/2006/relationships/image" Target="../media/image384.png"/><Relationship Id="rId2" Type="http://schemas.openxmlformats.org/officeDocument/2006/relationships/image" Target="../media/image334.png"/><Relationship Id="rId1" Type="http://schemas.openxmlformats.org/officeDocument/2006/relationships/slideLayout" Target="../slideLayouts/slideLayout2.xml"/><Relationship Id="rId6" Type="http://schemas.openxmlformats.org/officeDocument/2006/relationships/image" Target="../media/image378.png"/><Relationship Id="rId11" Type="http://schemas.openxmlformats.org/officeDocument/2006/relationships/image" Target="../media/image383.png"/><Relationship Id="rId5" Type="http://schemas.openxmlformats.org/officeDocument/2006/relationships/image" Target="../media/image377.png"/><Relationship Id="rId10" Type="http://schemas.openxmlformats.org/officeDocument/2006/relationships/image" Target="../media/image382.png"/><Relationship Id="rId4" Type="http://schemas.openxmlformats.org/officeDocument/2006/relationships/image" Target="../media/image376.png"/><Relationship Id="rId9" Type="http://schemas.openxmlformats.org/officeDocument/2006/relationships/image" Target="../media/image381.png"/></Relationships>
</file>

<file path=ppt/slides/_rels/slide43.xml.rels><?xml version="1.0" encoding="UTF-8" standalone="yes"?>
<Relationships xmlns="http://schemas.openxmlformats.org/package/2006/relationships"><Relationship Id="rId8" Type="http://schemas.openxmlformats.org/officeDocument/2006/relationships/image" Target="../media/image391.png"/><Relationship Id="rId13" Type="http://schemas.openxmlformats.org/officeDocument/2006/relationships/image" Target="../media/image396.png"/><Relationship Id="rId3" Type="http://schemas.openxmlformats.org/officeDocument/2006/relationships/image" Target="../media/image386.png"/><Relationship Id="rId7" Type="http://schemas.openxmlformats.org/officeDocument/2006/relationships/image" Target="../media/image390.png"/><Relationship Id="rId12" Type="http://schemas.openxmlformats.org/officeDocument/2006/relationships/image" Target="../media/image395.png"/><Relationship Id="rId2" Type="http://schemas.openxmlformats.org/officeDocument/2006/relationships/image" Target="../media/image385.png"/><Relationship Id="rId1" Type="http://schemas.openxmlformats.org/officeDocument/2006/relationships/slideLayout" Target="../slideLayouts/slideLayout2.xml"/><Relationship Id="rId6" Type="http://schemas.openxmlformats.org/officeDocument/2006/relationships/image" Target="../media/image389.png"/><Relationship Id="rId11" Type="http://schemas.openxmlformats.org/officeDocument/2006/relationships/image" Target="../media/image394.png"/><Relationship Id="rId5" Type="http://schemas.openxmlformats.org/officeDocument/2006/relationships/image" Target="../media/image388.png"/><Relationship Id="rId15" Type="http://schemas.openxmlformats.org/officeDocument/2006/relationships/slide" Target="slide2.xml"/><Relationship Id="rId10" Type="http://schemas.openxmlformats.org/officeDocument/2006/relationships/image" Target="../media/image393.png"/><Relationship Id="rId4" Type="http://schemas.openxmlformats.org/officeDocument/2006/relationships/image" Target="../media/image387.png"/><Relationship Id="rId9" Type="http://schemas.openxmlformats.org/officeDocument/2006/relationships/image" Target="../media/image392.png"/><Relationship Id="rId14" Type="http://schemas.openxmlformats.org/officeDocument/2006/relationships/image" Target="../media/image397.png"/></Relationships>
</file>

<file path=ppt/slides/_rels/slide44.xml.rels><?xml version="1.0" encoding="UTF-8" standalone="yes"?>
<Relationships xmlns="http://schemas.openxmlformats.org/package/2006/relationships"><Relationship Id="rId8" Type="http://schemas.openxmlformats.org/officeDocument/2006/relationships/image" Target="../media/image404.png"/><Relationship Id="rId3" Type="http://schemas.openxmlformats.org/officeDocument/2006/relationships/image" Target="../media/image399.png"/><Relationship Id="rId7" Type="http://schemas.openxmlformats.org/officeDocument/2006/relationships/image" Target="../media/image403.png"/><Relationship Id="rId2" Type="http://schemas.openxmlformats.org/officeDocument/2006/relationships/image" Target="../media/image398.png"/><Relationship Id="rId1" Type="http://schemas.openxmlformats.org/officeDocument/2006/relationships/slideLayout" Target="../slideLayouts/slideLayout2.xml"/><Relationship Id="rId6" Type="http://schemas.openxmlformats.org/officeDocument/2006/relationships/image" Target="../media/image402.png"/><Relationship Id="rId11" Type="http://schemas.openxmlformats.org/officeDocument/2006/relationships/image" Target="../media/image406.png"/><Relationship Id="rId5" Type="http://schemas.openxmlformats.org/officeDocument/2006/relationships/image" Target="../media/image401.png"/><Relationship Id="rId10" Type="http://schemas.openxmlformats.org/officeDocument/2006/relationships/slide" Target="slide2.xml"/><Relationship Id="rId4" Type="http://schemas.openxmlformats.org/officeDocument/2006/relationships/image" Target="../media/image400.png"/><Relationship Id="rId9" Type="http://schemas.openxmlformats.org/officeDocument/2006/relationships/image" Target="../media/image405.png"/></Relationships>
</file>

<file path=ppt/slides/_rels/slide45.xml.rels><?xml version="1.0" encoding="UTF-8" standalone="yes"?>
<Relationships xmlns="http://schemas.openxmlformats.org/package/2006/relationships"><Relationship Id="rId8" Type="http://schemas.openxmlformats.org/officeDocument/2006/relationships/image" Target="../media/image413.png"/><Relationship Id="rId3" Type="http://schemas.openxmlformats.org/officeDocument/2006/relationships/image" Target="../media/image408.png"/><Relationship Id="rId7" Type="http://schemas.openxmlformats.org/officeDocument/2006/relationships/image" Target="../media/image412.png"/><Relationship Id="rId12" Type="http://schemas.openxmlformats.org/officeDocument/2006/relationships/image" Target="../media/image417.png"/><Relationship Id="rId2" Type="http://schemas.openxmlformats.org/officeDocument/2006/relationships/image" Target="../media/image407.png"/><Relationship Id="rId1" Type="http://schemas.openxmlformats.org/officeDocument/2006/relationships/slideLayout" Target="../slideLayouts/slideLayout2.xml"/><Relationship Id="rId6" Type="http://schemas.openxmlformats.org/officeDocument/2006/relationships/image" Target="../media/image411.png"/><Relationship Id="rId11" Type="http://schemas.openxmlformats.org/officeDocument/2006/relationships/image" Target="../media/image416.png"/><Relationship Id="rId5" Type="http://schemas.openxmlformats.org/officeDocument/2006/relationships/image" Target="../media/image410.png"/><Relationship Id="rId10" Type="http://schemas.openxmlformats.org/officeDocument/2006/relationships/image" Target="../media/image415.png"/><Relationship Id="rId4" Type="http://schemas.openxmlformats.org/officeDocument/2006/relationships/image" Target="../media/image409.png"/><Relationship Id="rId9" Type="http://schemas.openxmlformats.org/officeDocument/2006/relationships/image" Target="../media/image414.png"/></Relationships>
</file>

<file path=ppt/slides/_rels/slide46.xml.rels><?xml version="1.0" encoding="UTF-8" standalone="yes"?>
<Relationships xmlns="http://schemas.openxmlformats.org/package/2006/relationships"><Relationship Id="rId8" Type="http://schemas.openxmlformats.org/officeDocument/2006/relationships/image" Target="../media/image419.png"/><Relationship Id="rId3" Type="http://schemas.openxmlformats.org/officeDocument/2006/relationships/image" Target="../media/image408.png"/><Relationship Id="rId7" Type="http://schemas.openxmlformats.org/officeDocument/2006/relationships/image" Target="../media/image418.png"/><Relationship Id="rId2" Type="http://schemas.openxmlformats.org/officeDocument/2006/relationships/image" Target="../media/image407.png"/><Relationship Id="rId1" Type="http://schemas.openxmlformats.org/officeDocument/2006/relationships/slideLayout" Target="../slideLayouts/slideLayout2.xml"/><Relationship Id="rId6" Type="http://schemas.openxmlformats.org/officeDocument/2006/relationships/image" Target="../media/image411.png"/><Relationship Id="rId5" Type="http://schemas.openxmlformats.org/officeDocument/2006/relationships/image" Target="../media/image410.png"/><Relationship Id="rId10" Type="http://schemas.openxmlformats.org/officeDocument/2006/relationships/slide" Target="slide2.xml"/><Relationship Id="rId4" Type="http://schemas.openxmlformats.org/officeDocument/2006/relationships/image" Target="../media/image409.png"/><Relationship Id="rId9" Type="http://schemas.openxmlformats.org/officeDocument/2006/relationships/image" Target="../media/image420.png"/></Relationships>
</file>

<file path=ppt/slides/_rels/slide47.xml.rels><?xml version="1.0" encoding="UTF-8" standalone="yes"?>
<Relationships xmlns="http://schemas.openxmlformats.org/package/2006/relationships"><Relationship Id="rId3" Type="http://schemas.openxmlformats.org/officeDocument/2006/relationships/image" Target="../media/image422.png"/><Relationship Id="rId7" Type="http://schemas.openxmlformats.org/officeDocument/2006/relationships/slide" Target="slide2.xml"/><Relationship Id="rId2" Type="http://schemas.openxmlformats.org/officeDocument/2006/relationships/image" Target="../media/image421.png"/><Relationship Id="rId1" Type="http://schemas.openxmlformats.org/officeDocument/2006/relationships/slideLayout" Target="../slideLayouts/slideLayout2.xml"/><Relationship Id="rId6" Type="http://schemas.openxmlformats.org/officeDocument/2006/relationships/image" Target="../media/image425.png"/><Relationship Id="rId5" Type="http://schemas.openxmlformats.org/officeDocument/2006/relationships/image" Target="../media/image424.png"/><Relationship Id="rId4" Type="http://schemas.openxmlformats.org/officeDocument/2006/relationships/image" Target="../media/image423.png"/></Relationships>
</file>

<file path=ppt/slides/_rels/slide48.xml.rels><?xml version="1.0" encoding="UTF-8" standalone="yes"?>
<Relationships xmlns="http://schemas.openxmlformats.org/package/2006/relationships"><Relationship Id="rId8" Type="http://schemas.openxmlformats.org/officeDocument/2006/relationships/image" Target="../media/image432.png"/><Relationship Id="rId13" Type="http://schemas.openxmlformats.org/officeDocument/2006/relationships/image" Target="../media/image437.png"/><Relationship Id="rId3" Type="http://schemas.openxmlformats.org/officeDocument/2006/relationships/image" Target="../media/image427.png"/><Relationship Id="rId7" Type="http://schemas.openxmlformats.org/officeDocument/2006/relationships/image" Target="../media/image431.png"/><Relationship Id="rId12" Type="http://schemas.openxmlformats.org/officeDocument/2006/relationships/image" Target="../media/image436.png"/><Relationship Id="rId2" Type="http://schemas.openxmlformats.org/officeDocument/2006/relationships/image" Target="../media/image426.png"/><Relationship Id="rId1" Type="http://schemas.openxmlformats.org/officeDocument/2006/relationships/slideLayout" Target="../slideLayouts/slideLayout2.xml"/><Relationship Id="rId6" Type="http://schemas.openxmlformats.org/officeDocument/2006/relationships/image" Target="../media/image430.png"/><Relationship Id="rId11" Type="http://schemas.openxmlformats.org/officeDocument/2006/relationships/image" Target="../media/image435.png"/><Relationship Id="rId5" Type="http://schemas.openxmlformats.org/officeDocument/2006/relationships/image" Target="../media/image429.png"/><Relationship Id="rId15" Type="http://schemas.openxmlformats.org/officeDocument/2006/relationships/image" Target="../media/image439.png"/><Relationship Id="rId10" Type="http://schemas.openxmlformats.org/officeDocument/2006/relationships/image" Target="../media/image434.png"/><Relationship Id="rId4" Type="http://schemas.openxmlformats.org/officeDocument/2006/relationships/image" Target="../media/image428.png"/><Relationship Id="rId9" Type="http://schemas.openxmlformats.org/officeDocument/2006/relationships/image" Target="../media/image433.png"/><Relationship Id="rId14" Type="http://schemas.openxmlformats.org/officeDocument/2006/relationships/image" Target="../media/image438.png"/></Relationships>
</file>

<file path=ppt/slides/_rels/slide49.xml.rels><?xml version="1.0" encoding="UTF-8" standalone="yes"?>
<Relationships xmlns="http://schemas.openxmlformats.org/package/2006/relationships"><Relationship Id="rId8" Type="http://schemas.openxmlformats.org/officeDocument/2006/relationships/image" Target="../media/image441.png"/><Relationship Id="rId13" Type="http://schemas.openxmlformats.org/officeDocument/2006/relationships/image" Target="../media/image439.png"/><Relationship Id="rId18" Type="http://schemas.openxmlformats.org/officeDocument/2006/relationships/image" Target="../media/image443.png"/><Relationship Id="rId26" Type="http://schemas.openxmlformats.org/officeDocument/2006/relationships/image" Target="../media/image451.png"/><Relationship Id="rId3" Type="http://schemas.openxmlformats.org/officeDocument/2006/relationships/image" Target="../media/image440.png"/><Relationship Id="rId21" Type="http://schemas.openxmlformats.org/officeDocument/2006/relationships/image" Target="../media/image447.png"/><Relationship Id="rId7" Type="http://schemas.openxmlformats.org/officeDocument/2006/relationships/image" Target="../media/image431.png"/><Relationship Id="rId12" Type="http://schemas.openxmlformats.org/officeDocument/2006/relationships/image" Target="../media/image438.png"/><Relationship Id="rId17" Type="http://schemas.openxmlformats.org/officeDocument/2006/relationships/image" Target="../media/image322.png"/><Relationship Id="rId25" Type="http://schemas.openxmlformats.org/officeDocument/2006/relationships/image" Target="../media/image450.png"/><Relationship Id="rId2" Type="http://schemas.openxmlformats.org/officeDocument/2006/relationships/image" Target="../media/image426.png"/><Relationship Id="rId16" Type="http://schemas.openxmlformats.org/officeDocument/2006/relationships/slide" Target="slide2.xml"/><Relationship Id="rId20" Type="http://schemas.openxmlformats.org/officeDocument/2006/relationships/image" Target="../media/image446.png"/><Relationship Id="rId1" Type="http://schemas.openxmlformats.org/officeDocument/2006/relationships/slideLayout" Target="../slideLayouts/slideLayout2.xml"/><Relationship Id="rId6" Type="http://schemas.openxmlformats.org/officeDocument/2006/relationships/image" Target="../media/image430.png"/><Relationship Id="rId11" Type="http://schemas.openxmlformats.org/officeDocument/2006/relationships/image" Target="../media/image437.png"/><Relationship Id="rId24" Type="http://schemas.openxmlformats.org/officeDocument/2006/relationships/image" Target="../media/image449.png"/><Relationship Id="rId5" Type="http://schemas.openxmlformats.org/officeDocument/2006/relationships/image" Target="../media/image429.png"/><Relationship Id="rId15" Type="http://schemas.openxmlformats.org/officeDocument/2006/relationships/image" Target="../media/image444.png"/><Relationship Id="rId23" Type="http://schemas.openxmlformats.org/officeDocument/2006/relationships/image" Target="../media/image448.png"/><Relationship Id="rId28" Type="http://schemas.openxmlformats.org/officeDocument/2006/relationships/image" Target="../media/image453.png"/><Relationship Id="rId10" Type="http://schemas.openxmlformats.org/officeDocument/2006/relationships/image" Target="../media/image436.png"/><Relationship Id="rId19" Type="http://schemas.openxmlformats.org/officeDocument/2006/relationships/image" Target="../media/image445.png"/><Relationship Id="rId4" Type="http://schemas.openxmlformats.org/officeDocument/2006/relationships/image" Target="../media/image428.png"/><Relationship Id="rId9" Type="http://schemas.openxmlformats.org/officeDocument/2006/relationships/image" Target="../media/image442.png"/><Relationship Id="rId22" Type="http://schemas.openxmlformats.org/officeDocument/2006/relationships/image" Target="../media/image545.png"/><Relationship Id="rId27" Type="http://schemas.openxmlformats.org/officeDocument/2006/relationships/image" Target="../media/image452.png"/></Relationships>
</file>

<file path=ppt/slides/_rels/slide5.xml.rels><?xml version="1.0" encoding="UTF-8" standalone="yes"?>
<Relationships xmlns="http://schemas.openxmlformats.org/package/2006/relationships"><Relationship Id="rId8" Type="http://schemas.openxmlformats.org/officeDocument/2006/relationships/image" Target="../media/image2910.png"/><Relationship Id="rId3" Type="http://schemas.openxmlformats.org/officeDocument/2006/relationships/image" Target="../media/image2410.png"/><Relationship Id="rId7" Type="http://schemas.openxmlformats.org/officeDocument/2006/relationships/image" Target="../media/image2810.png"/><Relationship Id="rId2" Type="http://schemas.openxmlformats.org/officeDocument/2006/relationships/image" Target="../media/image2310.png"/><Relationship Id="rId1" Type="http://schemas.openxmlformats.org/officeDocument/2006/relationships/slideLayout" Target="../slideLayouts/slideLayout2.xml"/><Relationship Id="rId6" Type="http://schemas.openxmlformats.org/officeDocument/2006/relationships/image" Target="../media/image2710.png"/><Relationship Id="rId5" Type="http://schemas.openxmlformats.org/officeDocument/2006/relationships/image" Target="../media/image2610.png"/><Relationship Id="rId10" Type="http://schemas.openxmlformats.org/officeDocument/2006/relationships/image" Target="../media/image3010.png"/><Relationship Id="rId4" Type="http://schemas.openxmlformats.org/officeDocument/2006/relationships/image" Target="../media/image2510.png"/><Relationship Id="rId9" Type="http://schemas.openxmlformats.org/officeDocument/2006/relationships/slide" Target="slide2.xml"/></Relationships>
</file>

<file path=ppt/slides/_rels/slide50.xml.rels><?xml version="1.0" encoding="UTF-8" standalone="yes"?>
<Relationships xmlns="http://schemas.openxmlformats.org/package/2006/relationships"><Relationship Id="rId8" Type="http://schemas.openxmlformats.org/officeDocument/2006/relationships/image" Target="../media/image4510.png"/><Relationship Id="rId13" Type="http://schemas.openxmlformats.org/officeDocument/2006/relationships/image" Target="../media/image455.png"/><Relationship Id="rId3" Type="http://schemas.openxmlformats.org/officeDocument/2006/relationships/image" Target="../media/image4460.png"/><Relationship Id="rId7" Type="http://schemas.openxmlformats.org/officeDocument/2006/relationships/image" Target="../media/image4500.png"/><Relationship Id="rId2" Type="http://schemas.openxmlformats.org/officeDocument/2006/relationships/image" Target="../media/image4450.png"/><Relationship Id="rId1" Type="http://schemas.openxmlformats.org/officeDocument/2006/relationships/slideLayout" Target="../slideLayouts/slideLayout2.xml"/><Relationship Id="rId6" Type="http://schemas.openxmlformats.org/officeDocument/2006/relationships/image" Target="../media/image4490.png"/><Relationship Id="rId11" Type="http://schemas.openxmlformats.org/officeDocument/2006/relationships/image" Target="../media/image454.png"/><Relationship Id="rId5" Type="http://schemas.openxmlformats.org/officeDocument/2006/relationships/image" Target="../media/image4480.png"/><Relationship Id="rId10" Type="http://schemas.openxmlformats.org/officeDocument/2006/relationships/image" Target="../media/image4530.png"/><Relationship Id="rId4" Type="http://schemas.openxmlformats.org/officeDocument/2006/relationships/image" Target="../media/image4470.png"/><Relationship Id="rId9" Type="http://schemas.openxmlformats.org/officeDocument/2006/relationships/image" Target="../media/image4520.png"/><Relationship Id="rId14" Type="http://schemas.openxmlformats.org/officeDocument/2006/relationships/slide" Target="slide2.xml"/></Relationships>
</file>

<file path=ppt/slides/_rels/slide51.xml.rels><?xml version="1.0" encoding="UTF-8" standalone="yes"?>
<Relationships xmlns="http://schemas.openxmlformats.org/package/2006/relationships"><Relationship Id="rId8" Type="http://schemas.openxmlformats.org/officeDocument/2006/relationships/image" Target="../media/image462.png"/><Relationship Id="rId13" Type="http://schemas.openxmlformats.org/officeDocument/2006/relationships/slide" Target="slide2.xml"/><Relationship Id="rId3" Type="http://schemas.openxmlformats.org/officeDocument/2006/relationships/image" Target="../media/image457.png"/><Relationship Id="rId7" Type="http://schemas.openxmlformats.org/officeDocument/2006/relationships/image" Target="../media/image461.png"/><Relationship Id="rId12" Type="http://schemas.openxmlformats.org/officeDocument/2006/relationships/image" Target="../media/image466.png"/><Relationship Id="rId2" Type="http://schemas.openxmlformats.org/officeDocument/2006/relationships/image" Target="../media/image456.png"/><Relationship Id="rId16" Type="http://schemas.openxmlformats.org/officeDocument/2006/relationships/image" Target="../media/image469.png"/><Relationship Id="rId1" Type="http://schemas.openxmlformats.org/officeDocument/2006/relationships/slideLayout" Target="../slideLayouts/slideLayout2.xml"/><Relationship Id="rId6" Type="http://schemas.openxmlformats.org/officeDocument/2006/relationships/image" Target="../media/image460.png"/><Relationship Id="rId11" Type="http://schemas.openxmlformats.org/officeDocument/2006/relationships/image" Target="../media/image465.png"/><Relationship Id="rId5" Type="http://schemas.openxmlformats.org/officeDocument/2006/relationships/image" Target="../media/image459.png"/><Relationship Id="rId15" Type="http://schemas.openxmlformats.org/officeDocument/2006/relationships/image" Target="../media/image468.png"/><Relationship Id="rId10" Type="http://schemas.openxmlformats.org/officeDocument/2006/relationships/image" Target="../media/image464.png"/><Relationship Id="rId4" Type="http://schemas.openxmlformats.org/officeDocument/2006/relationships/image" Target="../media/image458.png"/><Relationship Id="rId9" Type="http://schemas.openxmlformats.org/officeDocument/2006/relationships/image" Target="../media/image463.png"/><Relationship Id="rId14" Type="http://schemas.openxmlformats.org/officeDocument/2006/relationships/image" Target="../media/image467.png"/></Relationships>
</file>

<file path=ppt/slides/_rels/slide52.xml.rels><?xml version="1.0" encoding="UTF-8" standalone="yes"?>
<Relationships xmlns="http://schemas.openxmlformats.org/package/2006/relationships"><Relationship Id="rId8" Type="http://schemas.openxmlformats.org/officeDocument/2006/relationships/image" Target="../media/image475.png"/><Relationship Id="rId3" Type="http://schemas.openxmlformats.org/officeDocument/2006/relationships/image" Target="../media/image471.png"/><Relationship Id="rId7"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474.png"/><Relationship Id="rId5" Type="http://schemas.openxmlformats.org/officeDocument/2006/relationships/image" Target="../media/image473.png"/><Relationship Id="rId4" Type="http://schemas.openxmlformats.org/officeDocument/2006/relationships/image" Target="../media/image472.png"/><Relationship Id="rId9" Type="http://schemas.openxmlformats.org/officeDocument/2006/relationships/image" Target="../media/image476.png"/></Relationships>
</file>

<file path=ppt/slides/_rels/slide53.xml.rels><?xml version="1.0" encoding="UTF-8" standalone="yes"?>
<Relationships xmlns="http://schemas.openxmlformats.org/package/2006/relationships"><Relationship Id="rId8" Type="http://schemas.openxmlformats.org/officeDocument/2006/relationships/image" Target="../media/image476.png"/><Relationship Id="rId13" Type="http://schemas.openxmlformats.org/officeDocument/2006/relationships/image" Target="../media/image485.png"/><Relationship Id="rId3" Type="http://schemas.openxmlformats.org/officeDocument/2006/relationships/image" Target="../media/image471.png"/><Relationship Id="rId7" Type="http://schemas.openxmlformats.org/officeDocument/2006/relationships/image" Target="../media/image480.png"/><Relationship Id="rId12" Type="http://schemas.openxmlformats.org/officeDocument/2006/relationships/image" Target="../media/image484.png"/><Relationship Id="rId16" Type="http://schemas.openxmlformats.org/officeDocument/2006/relationships/image" Target="../media/image488.png"/><Relationship Id="rId1" Type="http://schemas.openxmlformats.org/officeDocument/2006/relationships/slideLayout" Target="../slideLayouts/slideLayout2.xml"/><Relationship Id="rId6" Type="http://schemas.openxmlformats.org/officeDocument/2006/relationships/image" Target="../media/image479.png"/><Relationship Id="rId11" Type="http://schemas.openxmlformats.org/officeDocument/2006/relationships/image" Target="../media/image483.png"/><Relationship Id="rId5" Type="http://schemas.openxmlformats.org/officeDocument/2006/relationships/image" Target="../media/image478.png"/><Relationship Id="rId15" Type="http://schemas.openxmlformats.org/officeDocument/2006/relationships/image" Target="../media/image487.png"/><Relationship Id="rId10" Type="http://schemas.openxmlformats.org/officeDocument/2006/relationships/image" Target="../media/image482.png"/><Relationship Id="rId4" Type="http://schemas.openxmlformats.org/officeDocument/2006/relationships/image" Target="../media/image477.png"/><Relationship Id="rId9" Type="http://schemas.openxmlformats.org/officeDocument/2006/relationships/image" Target="../media/image481.png"/><Relationship Id="rId14" Type="http://schemas.openxmlformats.org/officeDocument/2006/relationships/image" Target="../media/image486.png"/></Relationships>
</file>

<file path=ppt/slides/_rels/slide54.xml.rels><?xml version="1.0" encoding="UTF-8" standalone="yes"?>
<Relationships xmlns="http://schemas.openxmlformats.org/package/2006/relationships"><Relationship Id="rId8" Type="http://schemas.openxmlformats.org/officeDocument/2006/relationships/image" Target="../media/image476.png"/><Relationship Id="rId13" Type="http://schemas.openxmlformats.org/officeDocument/2006/relationships/image" Target="../media/image488.png"/><Relationship Id="rId3" Type="http://schemas.openxmlformats.org/officeDocument/2006/relationships/image" Target="../media/image471.png"/><Relationship Id="rId7" Type="http://schemas.openxmlformats.org/officeDocument/2006/relationships/slide" Target="slide2.xml"/><Relationship Id="rId12" Type="http://schemas.openxmlformats.org/officeDocument/2006/relationships/image" Target="../media/image487.png"/><Relationship Id="rId2" Type="http://schemas.openxmlformats.org/officeDocument/2006/relationships/image" Target="../media/image489.png"/><Relationship Id="rId1" Type="http://schemas.openxmlformats.org/officeDocument/2006/relationships/slideLayout" Target="../slideLayouts/slideLayout2.xml"/><Relationship Id="rId6" Type="http://schemas.openxmlformats.org/officeDocument/2006/relationships/image" Target="../media/image479.png"/><Relationship Id="rId11" Type="http://schemas.openxmlformats.org/officeDocument/2006/relationships/image" Target="../media/image486.png"/><Relationship Id="rId5" Type="http://schemas.openxmlformats.org/officeDocument/2006/relationships/image" Target="../media/image478.png"/><Relationship Id="rId15" Type="http://schemas.openxmlformats.org/officeDocument/2006/relationships/image" Target="../media/image492.png"/><Relationship Id="rId10" Type="http://schemas.openxmlformats.org/officeDocument/2006/relationships/image" Target="../media/image485.png"/><Relationship Id="rId4" Type="http://schemas.openxmlformats.org/officeDocument/2006/relationships/image" Target="../media/image477.png"/><Relationship Id="rId9" Type="http://schemas.openxmlformats.org/officeDocument/2006/relationships/image" Target="../media/image490.png"/><Relationship Id="rId14" Type="http://schemas.openxmlformats.org/officeDocument/2006/relationships/image" Target="../media/image491.png"/></Relationships>
</file>

<file path=ppt/slides/_rels/slide55.xml.rels><?xml version="1.0" encoding="UTF-8" standalone="yes"?>
<Relationships xmlns="http://schemas.openxmlformats.org/package/2006/relationships"><Relationship Id="rId8" Type="http://schemas.openxmlformats.org/officeDocument/2006/relationships/image" Target="../media/image499.png"/><Relationship Id="rId13" Type="http://schemas.openxmlformats.org/officeDocument/2006/relationships/image" Target="../media/image504.png"/><Relationship Id="rId18" Type="http://schemas.openxmlformats.org/officeDocument/2006/relationships/slide" Target="slide2.xml"/><Relationship Id="rId3" Type="http://schemas.openxmlformats.org/officeDocument/2006/relationships/image" Target="../media/image494.png"/><Relationship Id="rId7" Type="http://schemas.openxmlformats.org/officeDocument/2006/relationships/image" Target="../media/image498.png"/><Relationship Id="rId12" Type="http://schemas.openxmlformats.org/officeDocument/2006/relationships/image" Target="../media/image503.png"/><Relationship Id="rId17" Type="http://schemas.openxmlformats.org/officeDocument/2006/relationships/image" Target="../media/image5070.png"/><Relationship Id="rId2" Type="http://schemas.openxmlformats.org/officeDocument/2006/relationships/image" Target="../media/image493.png"/><Relationship Id="rId16" Type="http://schemas.openxmlformats.org/officeDocument/2006/relationships/image" Target="../media/image507.png"/><Relationship Id="rId1" Type="http://schemas.openxmlformats.org/officeDocument/2006/relationships/slideLayout" Target="../slideLayouts/slideLayout2.xml"/><Relationship Id="rId6" Type="http://schemas.openxmlformats.org/officeDocument/2006/relationships/image" Target="../media/image497.png"/><Relationship Id="rId11" Type="http://schemas.openxmlformats.org/officeDocument/2006/relationships/image" Target="../media/image502.png"/><Relationship Id="rId5" Type="http://schemas.openxmlformats.org/officeDocument/2006/relationships/image" Target="../media/image496.png"/><Relationship Id="rId15" Type="http://schemas.openxmlformats.org/officeDocument/2006/relationships/image" Target="../media/image506.png"/><Relationship Id="rId10" Type="http://schemas.openxmlformats.org/officeDocument/2006/relationships/image" Target="../media/image501.png"/><Relationship Id="rId4" Type="http://schemas.openxmlformats.org/officeDocument/2006/relationships/image" Target="../media/image495.png"/><Relationship Id="rId9" Type="http://schemas.openxmlformats.org/officeDocument/2006/relationships/image" Target="../media/image500.png"/><Relationship Id="rId14" Type="http://schemas.openxmlformats.org/officeDocument/2006/relationships/image" Target="../media/image505.png"/></Relationships>
</file>

<file path=ppt/slides/_rels/slide56.xml.rels><?xml version="1.0" encoding="UTF-8" standalone="yes"?>
<Relationships xmlns="http://schemas.openxmlformats.org/package/2006/relationships"><Relationship Id="rId8" Type="http://schemas.openxmlformats.org/officeDocument/2006/relationships/image" Target="../media/image515.png"/><Relationship Id="rId3" Type="http://schemas.openxmlformats.org/officeDocument/2006/relationships/image" Target="../media/image510.png"/><Relationship Id="rId7" Type="http://schemas.openxmlformats.org/officeDocument/2006/relationships/image" Target="../media/image514.png"/><Relationship Id="rId12" Type="http://schemas.openxmlformats.org/officeDocument/2006/relationships/image" Target="../media/image519.png"/><Relationship Id="rId2" Type="http://schemas.openxmlformats.org/officeDocument/2006/relationships/image" Target="../media/image509.png"/><Relationship Id="rId1" Type="http://schemas.openxmlformats.org/officeDocument/2006/relationships/slideLayout" Target="../slideLayouts/slideLayout2.xml"/><Relationship Id="rId6" Type="http://schemas.openxmlformats.org/officeDocument/2006/relationships/image" Target="../media/image513.png"/><Relationship Id="rId11" Type="http://schemas.openxmlformats.org/officeDocument/2006/relationships/image" Target="../media/image518.png"/><Relationship Id="rId5" Type="http://schemas.openxmlformats.org/officeDocument/2006/relationships/image" Target="../media/image512.png"/><Relationship Id="rId10" Type="http://schemas.openxmlformats.org/officeDocument/2006/relationships/image" Target="../media/image517.png"/><Relationship Id="rId4" Type="http://schemas.openxmlformats.org/officeDocument/2006/relationships/image" Target="../media/image511.png"/><Relationship Id="rId9" Type="http://schemas.openxmlformats.org/officeDocument/2006/relationships/image" Target="../media/image516.png"/></Relationships>
</file>

<file path=ppt/slides/_rels/slide57.xml.rels><?xml version="1.0" encoding="UTF-8" standalone="yes"?>
<Relationships xmlns="http://schemas.openxmlformats.org/package/2006/relationships"><Relationship Id="rId8" Type="http://schemas.openxmlformats.org/officeDocument/2006/relationships/image" Target="../media/image521.png"/><Relationship Id="rId13" Type="http://schemas.openxmlformats.org/officeDocument/2006/relationships/image" Target="../media/image525.png"/><Relationship Id="rId3" Type="http://schemas.openxmlformats.org/officeDocument/2006/relationships/image" Target="../media/image520.png"/><Relationship Id="rId7" Type="http://schemas.openxmlformats.org/officeDocument/2006/relationships/image" Target="../media/image514.png"/><Relationship Id="rId12" Type="http://schemas.openxmlformats.org/officeDocument/2006/relationships/image" Target="../media/image524.png"/><Relationship Id="rId2" Type="http://schemas.openxmlformats.org/officeDocument/2006/relationships/image" Target="../media/image509.png"/><Relationship Id="rId1" Type="http://schemas.openxmlformats.org/officeDocument/2006/relationships/slideLayout" Target="../slideLayouts/slideLayout2.xml"/><Relationship Id="rId6" Type="http://schemas.openxmlformats.org/officeDocument/2006/relationships/image" Target="../media/image513.png"/><Relationship Id="rId11" Type="http://schemas.openxmlformats.org/officeDocument/2006/relationships/image" Target="../media/image523.png"/><Relationship Id="rId5" Type="http://schemas.openxmlformats.org/officeDocument/2006/relationships/image" Target="../media/image512.png"/><Relationship Id="rId10" Type="http://schemas.openxmlformats.org/officeDocument/2006/relationships/slide" Target="slide2.xml"/><Relationship Id="rId4" Type="http://schemas.openxmlformats.org/officeDocument/2006/relationships/image" Target="../media/image511.png"/><Relationship Id="rId9" Type="http://schemas.openxmlformats.org/officeDocument/2006/relationships/image" Target="../media/image522.png"/></Relationships>
</file>

<file path=ppt/slides/_rels/slide58.xml.rels><?xml version="1.0" encoding="UTF-8" standalone="yes"?>
<Relationships xmlns="http://schemas.openxmlformats.org/package/2006/relationships"><Relationship Id="rId8" Type="http://schemas.openxmlformats.org/officeDocument/2006/relationships/image" Target="../media/image532.png"/><Relationship Id="rId13" Type="http://schemas.openxmlformats.org/officeDocument/2006/relationships/image" Target="../media/image537.png"/><Relationship Id="rId18" Type="http://schemas.openxmlformats.org/officeDocument/2006/relationships/image" Target="../media/image542.png"/><Relationship Id="rId26" Type="http://schemas.openxmlformats.org/officeDocument/2006/relationships/image" Target="../media/image550.png"/><Relationship Id="rId3" Type="http://schemas.openxmlformats.org/officeDocument/2006/relationships/image" Target="../media/image527.png"/><Relationship Id="rId21" Type="http://schemas.openxmlformats.org/officeDocument/2006/relationships/image" Target="../media/image545.png"/><Relationship Id="rId7" Type="http://schemas.openxmlformats.org/officeDocument/2006/relationships/image" Target="../media/image531.png"/><Relationship Id="rId12" Type="http://schemas.openxmlformats.org/officeDocument/2006/relationships/image" Target="../media/image536.png"/><Relationship Id="rId17" Type="http://schemas.openxmlformats.org/officeDocument/2006/relationships/image" Target="../media/image541.png"/><Relationship Id="rId25" Type="http://schemas.openxmlformats.org/officeDocument/2006/relationships/image" Target="../media/image549.png"/><Relationship Id="rId2" Type="http://schemas.openxmlformats.org/officeDocument/2006/relationships/image" Target="../media/image526.png"/><Relationship Id="rId16" Type="http://schemas.openxmlformats.org/officeDocument/2006/relationships/image" Target="../media/image540.png"/><Relationship Id="rId20" Type="http://schemas.openxmlformats.org/officeDocument/2006/relationships/image" Target="../media/image544.png"/><Relationship Id="rId29" Type="http://schemas.openxmlformats.org/officeDocument/2006/relationships/image" Target="../media/image553.png"/><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image" Target="../media/image535.png"/><Relationship Id="rId24" Type="http://schemas.openxmlformats.org/officeDocument/2006/relationships/image" Target="../media/image548.png"/><Relationship Id="rId5" Type="http://schemas.openxmlformats.org/officeDocument/2006/relationships/image" Target="../media/image529.png"/><Relationship Id="rId15" Type="http://schemas.openxmlformats.org/officeDocument/2006/relationships/image" Target="../media/image539.png"/><Relationship Id="rId23" Type="http://schemas.openxmlformats.org/officeDocument/2006/relationships/image" Target="../media/image547.png"/><Relationship Id="rId28" Type="http://schemas.openxmlformats.org/officeDocument/2006/relationships/image" Target="../media/image552.png"/><Relationship Id="rId10" Type="http://schemas.openxmlformats.org/officeDocument/2006/relationships/image" Target="../media/image508.png"/><Relationship Id="rId19" Type="http://schemas.openxmlformats.org/officeDocument/2006/relationships/image" Target="../media/image543.png"/><Relationship Id="rId31" Type="http://schemas.openxmlformats.org/officeDocument/2006/relationships/image" Target="../media/image555.png"/><Relationship Id="rId4" Type="http://schemas.openxmlformats.org/officeDocument/2006/relationships/image" Target="../media/image528.png"/><Relationship Id="rId9" Type="http://schemas.openxmlformats.org/officeDocument/2006/relationships/image" Target="../media/image533.png"/><Relationship Id="rId14" Type="http://schemas.openxmlformats.org/officeDocument/2006/relationships/image" Target="../media/image538.png"/><Relationship Id="rId22" Type="http://schemas.openxmlformats.org/officeDocument/2006/relationships/image" Target="../media/image546.png"/><Relationship Id="rId27" Type="http://schemas.openxmlformats.org/officeDocument/2006/relationships/image" Target="../media/image551.png"/><Relationship Id="rId30" Type="http://schemas.openxmlformats.org/officeDocument/2006/relationships/image" Target="../media/image554.png"/></Relationships>
</file>

<file path=ppt/slides/_rels/slide59.xml.rels><?xml version="1.0" encoding="UTF-8" standalone="yes"?>
<Relationships xmlns="http://schemas.openxmlformats.org/package/2006/relationships"><Relationship Id="rId8" Type="http://schemas.openxmlformats.org/officeDocument/2006/relationships/image" Target="../media/image557.png"/><Relationship Id="rId13" Type="http://schemas.openxmlformats.org/officeDocument/2006/relationships/image" Target="../media/image561.png"/><Relationship Id="rId18" Type="http://schemas.openxmlformats.org/officeDocument/2006/relationships/image" Target="../media/image566.png"/><Relationship Id="rId26" Type="http://schemas.openxmlformats.org/officeDocument/2006/relationships/image" Target="../media/image574.png"/><Relationship Id="rId3" Type="http://schemas.openxmlformats.org/officeDocument/2006/relationships/image" Target="../media/image527.png"/><Relationship Id="rId21" Type="http://schemas.openxmlformats.org/officeDocument/2006/relationships/image" Target="../media/image569.png"/><Relationship Id="rId7" Type="http://schemas.openxmlformats.org/officeDocument/2006/relationships/image" Target="../media/image556.png"/><Relationship Id="rId12" Type="http://schemas.openxmlformats.org/officeDocument/2006/relationships/image" Target="../media/image560.png"/><Relationship Id="rId17" Type="http://schemas.openxmlformats.org/officeDocument/2006/relationships/image" Target="../media/image565.png"/><Relationship Id="rId25" Type="http://schemas.openxmlformats.org/officeDocument/2006/relationships/image" Target="../media/image573.png"/><Relationship Id="rId2" Type="http://schemas.openxmlformats.org/officeDocument/2006/relationships/image" Target="../media/image526.png"/><Relationship Id="rId16" Type="http://schemas.openxmlformats.org/officeDocument/2006/relationships/image" Target="../media/image564.png"/><Relationship Id="rId20" Type="http://schemas.openxmlformats.org/officeDocument/2006/relationships/image" Target="../media/image568.png"/><Relationship Id="rId29" Type="http://schemas.openxmlformats.org/officeDocument/2006/relationships/image" Target="../media/image577.png"/><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image" Target="../media/image559.png"/><Relationship Id="rId24" Type="http://schemas.openxmlformats.org/officeDocument/2006/relationships/image" Target="../media/image572.png"/><Relationship Id="rId32" Type="http://schemas.openxmlformats.org/officeDocument/2006/relationships/slide" Target="slide2.xml"/><Relationship Id="rId5" Type="http://schemas.openxmlformats.org/officeDocument/2006/relationships/image" Target="../media/image529.png"/><Relationship Id="rId15" Type="http://schemas.openxmlformats.org/officeDocument/2006/relationships/image" Target="../media/image563.png"/><Relationship Id="rId23" Type="http://schemas.openxmlformats.org/officeDocument/2006/relationships/image" Target="../media/image571.png"/><Relationship Id="rId28" Type="http://schemas.openxmlformats.org/officeDocument/2006/relationships/image" Target="../media/image576.png"/><Relationship Id="rId10" Type="http://schemas.openxmlformats.org/officeDocument/2006/relationships/image" Target="../media/image508.png"/><Relationship Id="rId19" Type="http://schemas.openxmlformats.org/officeDocument/2006/relationships/image" Target="../media/image567.png"/><Relationship Id="rId31" Type="http://schemas.openxmlformats.org/officeDocument/2006/relationships/image" Target="../media/image579.png"/><Relationship Id="rId4" Type="http://schemas.openxmlformats.org/officeDocument/2006/relationships/image" Target="../media/image528.png"/><Relationship Id="rId9" Type="http://schemas.openxmlformats.org/officeDocument/2006/relationships/image" Target="../media/image558.png"/><Relationship Id="rId14" Type="http://schemas.openxmlformats.org/officeDocument/2006/relationships/image" Target="../media/image562.png"/><Relationship Id="rId22" Type="http://schemas.openxmlformats.org/officeDocument/2006/relationships/image" Target="../media/image570.png"/><Relationship Id="rId27" Type="http://schemas.openxmlformats.org/officeDocument/2006/relationships/image" Target="../media/image575.png"/><Relationship Id="rId30" Type="http://schemas.openxmlformats.org/officeDocument/2006/relationships/image" Target="../media/image578.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60.xml.rels><?xml version="1.0" encoding="UTF-8" standalone="yes"?>
<Relationships xmlns="http://schemas.openxmlformats.org/package/2006/relationships"><Relationship Id="rId8" Type="http://schemas.openxmlformats.org/officeDocument/2006/relationships/image" Target="../media/image586.png"/><Relationship Id="rId3" Type="http://schemas.openxmlformats.org/officeDocument/2006/relationships/image" Target="../media/image581.png"/><Relationship Id="rId7" Type="http://schemas.openxmlformats.org/officeDocument/2006/relationships/image" Target="../media/image585.png"/><Relationship Id="rId12"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84.png"/><Relationship Id="rId11" Type="http://schemas.openxmlformats.org/officeDocument/2006/relationships/image" Target="../media/image589.png"/><Relationship Id="rId5" Type="http://schemas.openxmlformats.org/officeDocument/2006/relationships/image" Target="../media/image583.png"/><Relationship Id="rId10" Type="http://schemas.openxmlformats.org/officeDocument/2006/relationships/image" Target="../media/image588.png"/><Relationship Id="rId4" Type="http://schemas.openxmlformats.org/officeDocument/2006/relationships/image" Target="../media/image582.png"/><Relationship Id="rId9" Type="http://schemas.openxmlformats.org/officeDocument/2006/relationships/image" Target="../media/image587.png"/></Relationships>
</file>

<file path=ppt/slides/_rels/slide61.xml.rels><?xml version="1.0" encoding="UTF-8" standalone="yes"?>
<Relationships xmlns="http://schemas.openxmlformats.org/package/2006/relationships"><Relationship Id="rId8" Type="http://schemas.openxmlformats.org/officeDocument/2006/relationships/image" Target="../media/image592.png"/><Relationship Id="rId3" Type="http://schemas.openxmlformats.org/officeDocument/2006/relationships/image" Target="../media/image581.png"/><Relationship Id="rId7" Type="http://schemas.openxmlformats.org/officeDocument/2006/relationships/image" Target="../media/image591.png"/><Relationship Id="rId12" Type="http://schemas.openxmlformats.org/officeDocument/2006/relationships/image" Target="../media/image596.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84.png"/><Relationship Id="rId11" Type="http://schemas.openxmlformats.org/officeDocument/2006/relationships/image" Target="../media/image595.png"/><Relationship Id="rId5" Type="http://schemas.openxmlformats.org/officeDocument/2006/relationships/image" Target="../media/image583.png"/><Relationship Id="rId10" Type="http://schemas.openxmlformats.org/officeDocument/2006/relationships/image" Target="../media/image594.png"/><Relationship Id="rId4" Type="http://schemas.openxmlformats.org/officeDocument/2006/relationships/image" Target="../media/image582.png"/><Relationship Id="rId9" Type="http://schemas.openxmlformats.org/officeDocument/2006/relationships/image" Target="../media/image593.png"/></Relationships>
</file>

<file path=ppt/slides/_rels/slide62.xml.rels><?xml version="1.0" encoding="UTF-8" standalone="yes"?>
<Relationships xmlns="http://schemas.openxmlformats.org/package/2006/relationships"><Relationship Id="rId8" Type="http://schemas.openxmlformats.org/officeDocument/2006/relationships/image" Target="../media/image598.png"/><Relationship Id="rId3" Type="http://schemas.openxmlformats.org/officeDocument/2006/relationships/image" Target="../media/image581.png"/><Relationship Id="rId7" Type="http://schemas.openxmlformats.org/officeDocument/2006/relationships/image" Target="../media/image597.png"/><Relationship Id="rId12" Type="http://schemas.openxmlformats.org/officeDocument/2006/relationships/slide" Target="slide2.xml"/><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84.png"/><Relationship Id="rId11" Type="http://schemas.openxmlformats.org/officeDocument/2006/relationships/image" Target="../media/image601.png"/><Relationship Id="rId5" Type="http://schemas.openxmlformats.org/officeDocument/2006/relationships/image" Target="../media/image583.png"/><Relationship Id="rId10" Type="http://schemas.openxmlformats.org/officeDocument/2006/relationships/image" Target="../media/image600.png"/><Relationship Id="rId4" Type="http://schemas.openxmlformats.org/officeDocument/2006/relationships/image" Target="../media/image582.png"/><Relationship Id="rId9" Type="http://schemas.openxmlformats.org/officeDocument/2006/relationships/image" Target="../media/image599.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279" y="0"/>
            <a:ext cx="12201485" cy="691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6" tIns="22848" rIns="45696" bIns="22848" rtlCol="0" anchor="ctr"/>
          <a:lstStyle/>
          <a:p>
            <a:pPr algn="ctr"/>
            <a:endParaRPr lang="en-US"/>
          </a:p>
        </p:txBody>
      </p:sp>
      <p:sp>
        <p:nvSpPr>
          <p:cNvPr id="16" name="Rounded Rectangle 15"/>
          <p:cNvSpPr/>
          <p:nvPr/>
        </p:nvSpPr>
        <p:spPr>
          <a:xfrm>
            <a:off x="2446988" y="3122444"/>
            <a:ext cx="7568415" cy="1405311"/>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696" tIns="22848" rIns="45696" bIns="22848" rtlCol="0" anchor="ctr"/>
          <a:lstStyle/>
          <a:p>
            <a:pPr algn="ctr"/>
            <a:endParaRPr lang="en-US"/>
          </a:p>
        </p:txBody>
      </p:sp>
      <p:sp>
        <p:nvSpPr>
          <p:cNvPr id="21" name="TextBox 20"/>
          <p:cNvSpPr txBox="1"/>
          <p:nvPr/>
        </p:nvSpPr>
        <p:spPr>
          <a:xfrm>
            <a:off x="3507478" y="1584336"/>
            <a:ext cx="5260501" cy="46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696" tIns="22848" rIns="45696" bIns="22848" rtlCol="0">
            <a:spAutoFit/>
          </a:bodyPr>
          <a:lstStyle/>
          <a:p>
            <a:pPr algn="ctr"/>
            <a:r>
              <a:rPr lang="en-US" sz="2700" b="1" dirty="0">
                <a:solidFill>
                  <a:srgbClr val="135F82"/>
                </a:solidFill>
                <a:latin typeface="Tahoma" pitchFamily="34" charset="0"/>
                <a:ea typeface="Tahoma" pitchFamily="34" charset="0"/>
                <a:cs typeface="Tahoma" pitchFamily="34" charset="0"/>
              </a:rPr>
              <a:t>ÔN THI THPT QUỐC GIA 2020</a:t>
            </a:r>
          </a:p>
        </p:txBody>
      </p:sp>
      <p:sp>
        <p:nvSpPr>
          <p:cNvPr id="22" name="TextBox 21"/>
          <p:cNvSpPr txBox="1"/>
          <p:nvPr/>
        </p:nvSpPr>
        <p:spPr>
          <a:xfrm>
            <a:off x="2730174" y="2035234"/>
            <a:ext cx="6914016" cy="66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45696" tIns="22848" rIns="45696" bIns="22848" rtlCol="0">
            <a:spAutoFit/>
          </a:bodyPr>
          <a:lstStyle/>
          <a:p>
            <a:pPr>
              <a:lnSpc>
                <a:spcPct val="150000"/>
              </a:lnSpc>
            </a:pPr>
            <a:r>
              <a:rPr lang="en-US" sz="2700" b="1" dirty="0">
                <a:solidFill>
                  <a:srgbClr val="FF0000"/>
                </a:solidFill>
                <a:latin typeface="Tahoma" pitchFamily="34" charset="0"/>
                <a:ea typeface="Tahoma" pitchFamily="34" charset="0"/>
                <a:cs typeface="Tahoma" pitchFamily="34" charset="0"/>
              </a:rPr>
              <a:t>DIỄN ĐÀN GIÁO VIÊN TOÁN – PPT TIVI</a:t>
            </a:r>
          </a:p>
        </p:txBody>
      </p:sp>
      <p:grpSp>
        <p:nvGrpSpPr>
          <p:cNvPr id="10" name="Group 9"/>
          <p:cNvGrpSpPr/>
          <p:nvPr/>
        </p:nvGrpSpPr>
        <p:grpSpPr>
          <a:xfrm>
            <a:off x="4909611" y="2875267"/>
            <a:ext cx="2742843" cy="1107965"/>
            <a:chOff x="9820500" y="4371559"/>
            <a:chExt cx="5486401" cy="2215930"/>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10217660" y="4371559"/>
              <a:ext cx="4681898" cy="2215930"/>
            </a:xfrm>
            <a:prstGeom prst="rect">
              <a:avLst/>
            </a:prstGeom>
            <a:noFill/>
          </p:spPr>
          <p:txBody>
            <a:bodyPr wrap="none" lIns="91410" tIns="45705" rIns="91410" bIns="45705" rtlCol="0">
              <a:spAutoFit/>
            </a:bodyPr>
            <a:lstStyle/>
            <a:p>
              <a:pPr algn="ctr"/>
              <a:r>
                <a:rPr lang="en-US" sz="3300" b="1" dirty="0">
                  <a:solidFill>
                    <a:srgbClr val="135F82"/>
                  </a:solidFill>
                  <a:latin typeface="AvantGarde-Demi" pitchFamily="18" charset="0"/>
                  <a:ea typeface="AvantGarde-Demi" pitchFamily="18" charset="0"/>
                  <a:cs typeface="AvantGarde-Demi" pitchFamily="18" charset="0"/>
                </a:rPr>
                <a:t>ĐỀ THI THỬ </a:t>
              </a:r>
            </a:p>
            <a:p>
              <a:pPr algn="ctr"/>
              <a:r>
                <a:rPr lang="en-US" sz="3300" b="1">
                  <a:solidFill>
                    <a:srgbClr val="135F82"/>
                  </a:solidFill>
                  <a:latin typeface="AvantGarde-Demi" pitchFamily="18" charset="0"/>
                  <a:ea typeface="AvantGarde-Demi" pitchFamily="18" charset="0"/>
                  <a:cs typeface="AvantGarde-Demi" pitchFamily="18" charset="0"/>
                </a:rPr>
                <a:t>SỐ 09 </a:t>
              </a:r>
              <a:endParaRPr lang="en-US" sz="3300" b="1" dirty="0">
                <a:solidFill>
                  <a:srgbClr val="135F82"/>
                </a:solidFill>
                <a:latin typeface="AvantGarde-Demi" pitchFamily="18" charset="0"/>
                <a:ea typeface="AvantGarde-Demi" pitchFamily="18" charset="0"/>
                <a:cs typeface="AvantGarde-Demi" pitchFamily="18" charset="0"/>
              </a:endParaRPr>
            </a:p>
          </p:txBody>
        </p:sp>
      </p:grpSp>
      <p:grpSp>
        <p:nvGrpSpPr>
          <p:cNvPr id="5" name="Group 4"/>
          <p:cNvGrpSpPr/>
          <p:nvPr/>
        </p:nvGrpSpPr>
        <p:grpSpPr>
          <a:xfrm>
            <a:off x="6391610" y="242208"/>
            <a:ext cx="906946" cy="952849"/>
            <a:chOff x="12784885" y="1066801"/>
            <a:chExt cx="1814128" cy="1905698"/>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4" y="1556787"/>
              <a:ext cx="1395314" cy="1415712"/>
            </a:xfrm>
            <a:prstGeom prst="rect">
              <a:avLst/>
            </a:prstGeom>
            <a:noFill/>
          </p:spPr>
          <p:txBody>
            <a:bodyPr wrap="none" lIns="91410" tIns="45705" rIns="91410" bIns="45705" rtlCol="0">
              <a:spAutoFit/>
            </a:bodyPr>
            <a:lstStyle/>
            <a:p>
              <a:r>
                <a:rPr lang="en-US" sz="4000" dirty="0">
                  <a:solidFill>
                    <a:srgbClr val="135F82"/>
                  </a:solidFill>
                  <a:latin typeface="Times New Roman" panose="02020603050405020304" pitchFamily="18" charset="0"/>
                  <a:ea typeface="AvantGarde" pitchFamily="2" charset="0"/>
                  <a:cs typeface="Times New Roman" panose="02020603050405020304" pitchFamily="18" charset="0"/>
                </a:rPr>
                <a:t>12</a:t>
              </a:r>
            </a:p>
          </p:txBody>
        </p:sp>
      </p:grpSp>
      <p:grpSp>
        <p:nvGrpSpPr>
          <p:cNvPr id="9" name="Group 8"/>
          <p:cNvGrpSpPr/>
          <p:nvPr/>
        </p:nvGrpSpPr>
        <p:grpSpPr>
          <a:xfrm>
            <a:off x="5592467" y="322559"/>
            <a:ext cx="1119042" cy="853514"/>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00" b="99500" l="13137" r="79625">
                        <a14:foregroundMark x1="15013" y1="16500" x2="41823" y2="58500"/>
                        <a14:foregroundMark x1="41823" y1="58500" x2="54960" y2="62000"/>
                        <a14:foregroundMark x1="54960" y1="62000" x2="65952" y2="43500"/>
                        <a14:foregroundMark x1="65952" y1="43500" x2="70241" y2="32500"/>
                        <a14:foregroundMark x1="70241" y1="32500" x2="72654" y2="20500"/>
                        <a14:foregroundMark x1="72654" y1="20500" x2="64343" y2="22500"/>
                        <a14:foregroundMark x1="64343" y1="22500" x2="58445" y2="36500"/>
                        <a14:foregroundMark x1="58445" y1="36500" x2="56032" y2="52000"/>
                        <a14:foregroundMark x1="56032" y1="52000" x2="61662" y2="60500"/>
                        <a14:foregroundMark x1="61662" y1="60500" x2="67828" y2="60500"/>
                        <a14:foregroundMark x1="67828" y1="60500" x2="31099" y2="64500"/>
                        <a14:foregroundMark x1="31099" y1="64500" x2="23861" y2="60500"/>
                        <a14:foregroundMark x1="23861" y1="60500" x2="49062" y2="69000"/>
                        <a14:foregroundMark x1="49062" y1="69000" x2="63271" y2="63500"/>
                        <a14:foregroundMark x1="63271" y1="63500" x2="68365" y2="58500"/>
                        <a14:foregroundMark x1="68365" y1="58500" x2="21984" y2="31000"/>
                        <a14:foregroundMark x1="21984" y1="31000" x2="25737" y2="17500"/>
                        <a14:foregroundMark x1="25737" y1="17500" x2="31367" y2="15000"/>
                        <a14:foregroundMark x1="31367" y1="15000" x2="49598" y2="27000"/>
                        <a14:foregroundMark x1="49598" y1="27000" x2="56568" y2="27500"/>
                        <a14:foregroundMark x1="56568" y1="27500" x2="61662" y2="19000"/>
                        <a14:foregroundMark x1="61662" y1="19000" x2="56300" y2="10500"/>
                        <a14:foregroundMark x1="56300" y1="10500" x2="48794" y2="18500"/>
                        <a14:foregroundMark x1="48794" y1="18500" x2="42895" y2="20000"/>
                        <a14:foregroundMark x1="42895" y1="20000" x2="31099" y2="9500"/>
                        <a14:foregroundMark x1="31099" y1="9500" x2="25469" y2="10000"/>
                        <a14:foregroundMark x1="25469" y1="10000" x2="29223" y2="21500"/>
                        <a14:foregroundMark x1="29223" y1="21500" x2="41823" y2="34500"/>
                        <a14:foregroundMark x1="41823" y1="34500" x2="60054" y2="38000"/>
                        <a14:foregroundMark x1="60054" y1="38000" x2="69169" y2="34000"/>
                        <a14:foregroundMark x1="69169" y1="34000" x2="64075" y2="25000"/>
                        <a14:foregroundMark x1="64075" y1="25000" x2="28418" y2="31500"/>
                        <a14:foregroundMark x1="24397" y1="91500" x2="36193" y2="89500"/>
                        <a14:foregroundMark x1="36193" y1="89500" x2="69437" y2="92000"/>
                        <a14:foregroundMark x1="69437" y1="92000" x2="26542" y2="94000"/>
                        <a14:foregroundMark x1="26542" y1="94000" x2="43968" y2="90000"/>
                        <a14:foregroundMark x1="43968" y1="90000" x2="62735" y2="90000"/>
                        <a14:foregroundMark x1="62735" y1="90000" x2="68901" y2="89500"/>
                        <a14:foregroundMark x1="68901" y1="89500" x2="69169" y2="89500"/>
                        <a14:foregroundMark x1="24397" y1="84000" x2="24397" y2="98500"/>
                        <a14:foregroundMark x1="24397" y1="98500" x2="25469" y2="85000"/>
                        <a14:foregroundMark x1="25469" y1="85000" x2="30295" y2="92000"/>
                        <a14:foregroundMark x1="30295" y1="92000" x2="52547" y2="79000"/>
                        <a14:foregroundMark x1="52547" y1="79000" x2="69973" y2="96000"/>
                        <a14:foregroundMark x1="69973" y1="96000" x2="65147" y2="84500"/>
                        <a14:foregroundMark x1="65147" y1="84500" x2="23861" y2="88000"/>
                        <a14:foregroundMark x1="23861" y1="88000" x2="29759" y2="98500"/>
                        <a14:foregroundMark x1="29759" y1="98500" x2="57641" y2="92500"/>
                        <a14:foregroundMark x1="57641" y1="92500" x2="65684" y2="94500"/>
                        <a14:foregroundMark x1="65684" y1="94500" x2="58981" y2="86500"/>
                        <a14:foregroundMark x1="58981" y1="86500" x2="37265" y2="99500"/>
                        <a14:foregroundMark x1="22788" y1="83000" x2="25201" y2="97000"/>
                        <a14:foregroundMark x1="25201" y1="97000" x2="47989" y2="99000"/>
                        <a14:foregroundMark x1="47989" y1="99000" x2="77480" y2="95000"/>
                        <a14:foregroundMark x1="77480" y1="95000" x2="70241" y2="81500"/>
                        <a14:foregroundMark x1="70241" y1="81500" x2="63807" y2="79000"/>
                        <a14:foregroundMark x1="63807" y1="79000" x2="55496" y2="90500"/>
                        <a14:foregroundMark x1="55496" y1="90500" x2="27882" y2="85000"/>
                        <a14:foregroundMark x1="27882" y1="85000" x2="21180" y2="90500"/>
                        <a14:foregroundMark x1="21180" y1="90500" x2="32708" y2="98500"/>
                        <a14:foregroundMark x1="32708" y1="98500" x2="46917" y2="99500"/>
                        <a14:foregroundMark x1="46917" y1="99500" x2="73190" y2="97000"/>
                        <a14:foregroundMark x1="73190" y1="97000" x2="69437" y2="82000"/>
                        <a14:foregroundMark x1="69437" y1="82000" x2="53351" y2="81000"/>
                        <a14:foregroundMark x1="53351" y1="81000" x2="28418" y2="99000"/>
                        <a14:foregroundMark x1="28418" y1="99000" x2="35925" y2="99500"/>
                        <a14:foregroundMark x1="35925" y1="99500" x2="69705" y2="99500"/>
                        <a14:foregroundMark x1="69705" y1="99500" x2="61394" y2="91000"/>
                        <a14:foregroundMark x1="61394" y1="91000" x2="28418" y2="96000"/>
                        <a14:foregroundMark x1="28418" y1="96000" x2="27882" y2="96500"/>
                        <a14:foregroundMark x1="12332" y1="15000" x2="24397" y2="4500"/>
                        <a14:foregroundMark x1="24397" y1="4500" x2="30831" y2="4000"/>
                        <a14:foregroundMark x1="30831" y1="4000" x2="37534" y2="5500"/>
                        <a14:foregroundMark x1="37534" y1="5500" x2="31367" y2="2500"/>
                        <a14:foregroundMark x1="31367" y1="2500" x2="25201" y2="5000"/>
                        <a14:foregroundMark x1="25201" y1="5000" x2="20107" y2="11500"/>
                        <a14:foregroundMark x1="20107" y1="11500" x2="35925" y2="10000"/>
                        <a14:foregroundMark x1="35925" y1="10000" x2="69705" y2="13500"/>
                        <a14:foregroundMark x1="69705" y1="13500" x2="62198" y2="4000"/>
                        <a14:foregroundMark x1="62198" y1="4000" x2="80161" y2="22000"/>
                        <a14:foregroundMark x1="80161" y1="22000" x2="74531" y2="17500"/>
                        <a14:foregroundMark x1="74531" y1="17500" x2="70777" y2="7000"/>
                        <a14:foregroundMark x1="70777" y1="7000" x2="64879" y2="7000"/>
                        <a14:foregroundMark x1="64879" y1="7000" x2="72386" y2="17000"/>
                        <a14:foregroundMark x1="72386" y1="17000" x2="63807" y2="14000"/>
                        <a14:foregroundMark x1="63807" y1="14000" x2="50402" y2="26000"/>
                        <a14:foregroundMark x1="50402" y1="26000" x2="45576" y2="38500"/>
                        <a14:foregroundMark x1="45576" y1="38500" x2="44504" y2="53000"/>
                        <a14:foregroundMark x1="44504" y1="53000" x2="39142" y2="61000"/>
                        <a14:foregroundMark x1="39142" y1="61000" x2="19303" y2="59000"/>
                        <a14:foregroundMark x1="19303" y1="59000" x2="52011" y2="75000"/>
                        <a14:foregroundMark x1="18231" y1="58000" x2="53619" y2="82000"/>
                        <a14:foregroundMark x1="53619" y1="82000" x2="67292" y2="82000"/>
                        <a14:foregroundMark x1="67292" y1="82000" x2="73190" y2="79500"/>
                        <a14:foregroundMark x1="73190" y1="79500" x2="76408" y2="65500"/>
                        <a14:foregroundMark x1="76408" y1="65500" x2="71314" y2="56000"/>
                        <a14:foregroundMark x1="71314" y1="56000" x2="65952" y2="63000"/>
                        <a14:foregroundMark x1="65952" y1="63000" x2="72386" y2="65000"/>
                        <a14:foregroundMark x1="72386" y1="65000" x2="74531" y2="51500"/>
                        <a14:foregroundMark x1="74531" y1="51500" x2="74531" y2="30500"/>
                        <a14:foregroundMark x1="74531" y1="30500" x2="67828" y2="32000"/>
                        <a14:foregroundMark x1="67828" y1="32000" x2="62198" y2="28000"/>
                        <a14:foregroundMark x1="62198" y1="28000" x2="57909" y2="16500"/>
                        <a14:foregroundMark x1="57909" y1="16500" x2="59786" y2="3000"/>
                        <a14:foregroundMark x1="59786" y1="3000" x2="56300" y2="7000"/>
                        <a14:foregroundMark x1="31635" y1="1000" x2="24665" y2="1000"/>
                        <a14:foregroundMark x1="24665" y1="1000" x2="18767" y2="5000"/>
                        <a14:foregroundMark x1="18767" y1="5000" x2="13673" y2="13000"/>
                        <a14:foregroundMark x1="13673" y1="13000" x2="16354" y2="25500"/>
                        <a14:foregroundMark x1="16354" y1="25500" x2="31367" y2="58000"/>
                        <a14:foregroundMark x1="31367" y1="58000" x2="30563" y2="67500"/>
                        <a14:foregroundMark x1="61662" y1="500" x2="76139" y2="6500"/>
                        <a14:foregroundMark x1="76139" y1="6500" x2="79357" y2="18000"/>
                        <a14:foregroundMark x1="79357" y1="18000" x2="75067" y2="10000"/>
                        <a14:foregroundMark x1="75067" y1="10000" x2="68365" y2="6000"/>
                        <a14:foregroundMark x1="68365" y1="6000" x2="78284" y2="24500"/>
                        <a14:foregroundMark x1="78284" y1="24500" x2="75067" y2="10500"/>
                        <a14:foregroundMark x1="75067" y1="10500" x2="69705" y2="4000"/>
                        <a14:foregroundMark x1="69705" y1="4000" x2="79625" y2="14000"/>
                        <a14:foregroundMark x1="19035" y1="2000" x2="14209" y2="8500"/>
                        <a14:foregroundMark x1="14209" y1="8500" x2="13137" y2="22000"/>
                        <a14:foregroundMark x1="13137" y1="22000" x2="18767" y2="29000"/>
                        <a14:foregroundMark x1="18767" y1="29000" x2="27882" y2="56000"/>
                        <a14:foregroundMark x1="75871" y1="7500" x2="80965" y2="16500"/>
                        <a14:foregroundMark x1="80965" y1="16500" x2="75603" y2="8500"/>
                        <a14:foregroundMark x1="75603" y1="8500" x2="64879" y2="4000"/>
                        <a14:foregroundMark x1="64879" y1="4000" x2="80429" y2="17000"/>
                        <a14:foregroundMark x1="80429" y1="17000" x2="64343" y2="4000"/>
                        <a14:foregroundMark x1="64343" y1="4000" x2="50670" y2="3000"/>
                        <a14:foregroundMark x1="50670" y1="3000" x2="35657" y2="12000"/>
                        <a14:foregroundMark x1="35657" y1="12000" x2="45576" y2="10500"/>
                        <a14:foregroundMark x1="45576" y1="10500" x2="32440" y2="7500"/>
                        <a14:foregroundMark x1="32440" y1="7500" x2="53351" y2="6500"/>
                        <a14:foregroundMark x1="53351" y1="6500" x2="32440" y2="5000"/>
                        <a14:foregroundMark x1="32440" y1="5000" x2="38070" y2="5000"/>
                        <a14:foregroundMark x1="38070" y1="5000" x2="32172" y2="4000"/>
                        <a14:foregroundMark x1="32172" y1="4000" x2="48257" y2="3500"/>
                        <a14:foregroundMark x1="48257" y1="3500" x2="35389" y2="3500"/>
                        <a14:foregroundMark x1="35389" y1="3500" x2="47721" y2="3500"/>
                        <a14:foregroundMark x1="47721" y1="3500" x2="32708" y2="1500"/>
                        <a14:foregroundMark x1="32708" y1="1500" x2="54960" y2="1000"/>
                        <a14:foregroundMark x1="54960" y1="1000" x2="69437" y2="2500"/>
                        <a14:foregroundMark x1="69437" y1="2500" x2="43700" y2="6500"/>
                        <a14:foregroundMark x1="43700" y1="6500" x2="71046" y2="18500"/>
                        <a14:foregroundMark x1="71046" y1="18500" x2="60054" y2="31000"/>
                        <a14:foregroundMark x1="60054" y1="31000" x2="51743" y2="32000"/>
                        <a14:foregroundMark x1="51743" y1="32000" x2="50134" y2="31000"/>
                        <a14:foregroundMark x1="24397" y1="88500" x2="24665" y2="98000"/>
                        <a14:foregroundMark x1="23861" y1="83500" x2="22788" y2="99000"/>
                        <a14:foregroundMark x1="22788" y1="99000" x2="23324" y2="99500"/>
                      </a14:backgroundRemoval>
                    </a14:imgEffect>
                  </a14:imgLayer>
                </a14:imgProps>
              </a:ext>
              <a:ext uri="{28A0092B-C50C-407E-A947-70E740481C1C}">
                <a14:useLocalDpi xmlns:a14="http://schemas.microsoft.com/office/drawing/2010/main" val="0"/>
              </a:ext>
            </a:extLst>
          </a:blip>
          <a:srcRect l="10228" r="16509"/>
          <a:stretch/>
        </p:blipFill>
        <p:spPr bwMode="auto">
          <a:xfrm>
            <a:off x="9023499" y="-8099"/>
            <a:ext cx="3141582" cy="180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7">
            <a:extLst>
              <a:ext uri="{28A0092B-C50C-407E-A947-70E740481C1C}">
                <a14:useLocalDpi xmlns:a14="http://schemas.microsoft.com/office/drawing/2010/main" val="0"/>
              </a:ext>
            </a:extLst>
          </a:blip>
          <a:srcRect/>
          <a:stretch>
            <a:fillRect/>
          </a:stretch>
        </p:blipFill>
        <p:spPr bwMode="auto">
          <a:xfrm>
            <a:off x="126860" y="-11263"/>
            <a:ext cx="2706884" cy="2631110"/>
          </a:xfrm>
          <a:prstGeom prst="rect">
            <a:avLst/>
          </a:prstGeom>
          <a:noFill/>
        </p:spPr>
      </p:pic>
    </p:spTree>
    <p:extLst>
      <p:ext uri="{BB962C8B-B14F-4D97-AF65-F5344CB8AC3E}">
        <p14:creationId xmlns:p14="http://schemas.microsoft.com/office/powerpoint/2010/main" val="208244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963336"/>
            <a:ext cx="11834900" cy="2508549"/>
            <a:chOff x="184495" y="3636273"/>
            <a:chExt cx="11834900" cy="2508549"/>
          </a:xfrm>
        </p:grpSpPr>
        <p:sp>
          <p:nvSpPr>
            <p:cNvPr id="5" name="Rounded Rectangle 4"/>
            <p:cNvSpPr/>
            <p:nvPr/>
          </p:nvSpPr>
          <p:spPr>
            <a:xfrm>
              <a:off x="184495" y="3865218"/>
              <a:ext cx="11834900" cy="227960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04536"/>
            <a:ext cx="11906396" cy="1224178"/>
            <a:chOff x="534987" y="1869705"/>
            <a:chExt cx="23340848" cy="2053172"/>
          </a:xfrm>
        </p:grpSpPr>
        <p:grpSp>
          <p:nvGrpSpPr>
            <p:cNvPr id="21" name="Group 20"/>
            <p:cNvGrpSpPr/>
            <p:nvPr/>
          </p:nvGrpSpPr>
          <p:grpSpPr>
            <a:xfrm>
              <a:off x="534987" y="1869705"/>
              <a:ext cx="23340848" cy="2053172"/>
              <a:chOff x="534987" y="1647866"/>
              <a:chExt cx="23340848" cy="2053172"/>
            </a:xfrm>
          </p:grpSpPr>
          <p:sp>
            <p:nvSpPr>
              <p:cNvPr id="25" name="Rounded Rectangle 24"/>
              <p:cNvSpPr/>
              <p:nvPr/>
            </p:nvSpPr>
            <p:spPr bwMode="auto">
              <a:xfrm>
                <a:off x="755649" y="1720890"/>
                <a:ext cx="23120186" cy="198014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8</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1521" y="1912279"/>
                  <a:ext cx="19724531" cy="19615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r>
                    <a:rPr lang="vi-VN" sz="3200" dirty="0">
                      <a:latin typeface="Cambria" panose="02040503050406030204" pitchFamily="18" charset="0"/>
                    </a:rPr>
                    <a:t>Cho 3 số </a:t>
                  </a:r>
                  <a14:m>
                    <m:oMath xmlns:m="http://schemas.openxmlformats.org/officeDocument/2006/math">
                      <m:r>
                        <a:rPr lang="vi-VN" sz="3200" i="1">
                          <a:latin typeface="Cambria Math"/>
                        </a:rPr>
                        <m:t>𝑎</m:t>
                      </m:r>
                      <m:r>
                        <a:rPr lang="vi-VN" sz="3200" i="1">
                          <a:latin typeface="Cambria Math"/>
                        </a:rPr>
                        <m:t>,</m:t>
                      </m:r>
                      <m:r>
                        <a:rPr lang="vi-VN" sz="3200" i="1">
                          <a:latin typeface="Cambria Math"/>
                        </a:rPr>
                        <m:t>𝑏</m:t>
                      </m:r>
                      <m:r>
                        <a:rPr lang="vi-VN" sz="3200" i="1">
                          <a:latin typeface="Cambria Math"/>
                        </a:rPr>
                        <m:t>,</m:t>
                      </m:r>
                      <m:r>
                        <a:rPr lang="vi-VN" sz="3200" i="1">
                          <a:latin typeface="Cambria Math"/>
                        </a:rPr>
                        <m:t>𝑐</m:t>
                      </m:r>
                    </m:oMath>
                  </a14:m>
                  <a:r>
                    <a:rPr lang="vi-VN" sz="3200" dirty="0">
                      <a:latin typeface="Cambria" panose="02040503050406030204" pitchFamily="18" charset="0"/>
                    </a:rPr>
                    <a:t>theo thứ tự lập thành một cấp số cộng. Mệnh đề nào dưới </a:t>
                  </a:r>
                  <a:r>
                    <a:rPr lang="vi-VN" sz="3200">
                      <a:latin typeface="Cambria" panose="02040503050406030204" pitchFamily="18" charset="0"/>
                    </a:rPr>
                    <a:t>đây đúng</a:t>
                  </a:r>
                  <a:r>
                    <a:rPr lang="en-US" sz="3200">
                      <a:latin typeface="Cambria" panose="02040503050406030204" pitchFamily="18" charset="0"/>
                    </a:rPr>
                    <a:t> </a:t>
                  </a:r>
                  <a:r>
                    <a:rPr lang="vi-VN" sz="3200">
                      <a:latin typeface="Cambria" panose="02040503050406030204" pitchFamily="18" charset="0"/>
                    </a:rPr>
                    <a:t>?</a:t>
                  </a:r>
                  <a:endParaRPr lang="en-US" sz="3200" b="1" dirty="0">
                    <a:latin typeface="Cambria" panose="02040503050406030204" pitchFamily="18" charset="0"/>
                    <a:ea typeface="Tahoma"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1521" y="1912279"/>
                  <a:ext cx="19724531" cy="1961570"/>
                </a:xfrm>
                <a:prstGeom prst="rect">
                  <a:avLst/>
                </a:prstGeom>
                <a:blipFill>
                  <a:blip r:embed="rId2"/>
                  <a:stretch>
                    <a:fillRect l="-667" t="-2604" r="-606"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58061" y="3837464"/>
                <a:ext cx="905405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vi-VN" sz="3200" dirty="0">
                          <a:latin typeface="Cambria" panose="02040503050406030204" pitchFamily="18" charset="0"/>
                        </a:rPr>
                        <m:t>Theo</m:t>
                      </m:r>
                      <m:r>
                        <m:rPr>
                          <m:nor/>
                        </m:rPr>
                        <a:rPr lang="vi-VN" sz="3200" dirty="0">
                          <a:latin typeface="Cambria" panose="02040503050406030204" pitchFamily="18" charset="0"/>
                        </a:rPr>
                        <m:t> </m:t>
                      </m:r>
                      <m:r>
                        <m:rPr>
                          <m:nor/>
                        </m:rPr>
                        <a:rPr lang="vi-VN" sz="3200" dirty="0">
                          <a:latin typeface="Cambria" panose="02040503050406030204" pitchFamily="18" charset="0"/>
                        </a:rPr>
                        <m:t>t</m:t>
                      </m:r>
                      <m:r>
                        <m:rPr>
                          <m:nor/>
                        </m:rPr>
                        <a:rPr lang="vi-VN" sz="3200" dirty="0">
                          <a:latin typeface="Cambria" panose="02040503050406030204" pitchFamily="18" charset="0"/>
                        </a:rPr>
                        <m:t>í</m:t>
                      </m:r>
                      <m:r>
                        <m:rPr>
                          <m:nor/>
                        </m:rPr>
                        <a:rPr lang="vi-VN" sz="3200" dirty="0">
                          <a:latin typeface="Cambria" panose="02040503050406030204" pitchFamily="18" charset="0"/>
                        </a:rPr>
                        <m:t>nh</m:t>
                      </m:r>
                      <m:r>
                        <m:rPr>
                          <m:nor/>
                        </m:rPr>
                        <a:rPr lang="vi-VN" sz="3200" dirty="0">
                          <a:latin typeface="Cambria" panose="02040503050406030204" pitchFamily="18" charset="0"/>
                        </a:rPr>
                        <m:t> </m:t>
                      </m:r>
                      <m:r>
                        <m:rPr>
                          <m:nor/>
                        </m:rPr>
                        <a:rPr lang="vi-VN" sz="3200" dirty="0">
                          <a:latin typeface="Cambria" panose="02040503050406030204" pitchFamily="18" charset="0"/>
                        </a:rPr>
                        <m:t>ch</m:t>
                      </m:r>
                      <m:r>
                        <m:rPr>
                          <m:nor/>
                        </m:rPr>
                        <a:rPr lang="vi-VN" sz="3200" dirty="0">
                          <a:latin typeface="Cambria" panose="02040503050406030204" pitchFamily="18" charset="0"/>
                        </a:rPr>
                        <m:t>ấ</m:t>
                      </m:r>
                      <m:r>
                        <m:rPr>
                          <m:nor/>
                        </m:rPr>
                        <a:rPr lang="vi-VN" sz="3200" dirty="0">
                          <a:latin typeface="Cambria" panose="02040503050406030204" pitchFamily="18" charset="0"/>
                        </a:rPr>
                        <m:t>t</m:t>
                      </m:r>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ủ</m:t>
                      </m:r>
                      <m:r>
                        <m:rPr>
                          <m:nor/>
                        </m:rPr>
                        <a:rPr lang="vi-VN" sz="3200" dirty="0">
                          <a:latin typeface="Cambria" panose="02040503050406030204" pitchFamily="18" charset="0"/>
                        </a:rPr>
                        <m:t>a</m:t>
                      </m:r>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ấ</m:t>
                      </m:r>
                      <m:r>
                        <m:rPr>
                          <m:nor/>
                        </m:rPr>
                        <a:rPr lang="vi-VN" sz="3200" dirty="0">
                          <a:latin typeface="Cambria" panose="02040503050406030204" pitchFamily="18" charset="0"/>
                        </a:rPr>
                        <m:t>p</m:t>
                      </m:r>
                      <m:r>
                        <m:rPr>
                          <m:nor/>
                        </m:rPr>
                        <a:rPr lang="vi-VN" sz="3200" dirty="0">
                          <a:latin typeface="Cambria" panose="02040503050406030204" pitchFamily="18" charset="0"/>
                        </a:rPr>
                        <m:t> </m:t>
                      </m:r>
                      <m:r>
                        <m:rPr>
                          <m:nor/>
                        </m:rPr>
                        <a:rPr lang="vi-VN" sz="3200" dirty="0">
                          <a:latin typeface="Cambria" panose="02040503050406030204" pitchFamily="18" charset="0"/>
                        </a:rPr>
                        <m:t>s</m:t>
                      </m:r>
                      <m:r>
                        <m:rPr>
                          <m:nor/>
                        </m:rPr>
                        <a:rPr lang="vi-VN" sz="3200" dirty="0">
                          <a:latin typeface="Cambria" panose="02040503050406030204" pitchFamily="18" charset="0"/>
                        </a:rPr>
                        <m:t>ố </m:t>
                      </m:r>
                      <m:r>
                        <m:rPr>
                          <m:nor/>
                        </m:rPr>
                        <a:rPr lang="vi-VN" sz="3200" dirty="0">
                          <a:latin typeface="Cambria" panose="02040503050406030204" pitchFamily="18" charset="0"/>
                        </a:rPr>
                        <m:t>c</m:t>
                      </m:r>
                      <m:r>
                        <m:rPr>
                          <m:nor/>
                        </m:rPr>
                        <a:rPr lang="vi-VN" sz="3200" dirty="0">
                          <a:latin typeface="Cambria" panose="02040503050406030204" pitchFamily="18" charset="0"/>
                        </a:rPr>
                        <m:t>ộ</m:t>
                      </m:r>
                      <m:r>
                        <m:rPr>
                          <m:nor/>
                        </m:rPr>
                        <a:rPr lang="vi-VN" sz="3200" dirty="0">
                          <a:latin typeface="Cambria" panose="02040503050406030204" pitchFamily="18" charset="0"/>
                        </a:rPr>
                        <m:t>ng</m:t>
                      </m:r>
                      <m:r>
                        <m:rPr>
                          <m:nor/>
                        </m:rPr>
                        <a:rPr lang="vi-VN" sz="3200" dirty="0">
                          <a:latin typeface="Cambria" panose="02040503050406030204" pitchFamily="18" charset="0"/>
                        </a:rPr>
                        <m:t> </m:t>
                      </m:r>
                      <m:r>
                        <a:rPr lang="vi-VN" sz="3200" i="1">
                          <a:latin typeface="Cambria Math"/>
                        </a:rPr>
                        <m:t>𝑎</m:t>
                      </m:r>
                      <m:r>
                        <a:rPr lang="vi-VN" sz="3200" i="1">
                          <a:latin typeface="Cambria Math"/>
                        </a:rPr>
                        <m:t>+</m:t>
                      </m:r>
                      <m:r>
                        <a:rPr lang="vi-VN" sz="3200" i="1">
                          <a:latin typeface="Cambria Math"/>
                        </a:rPr>
                        <m:t>𝑐</m:t>
                      </m:r>
                      <m:r>
                        <a:rPr lang="vi-VN" sz="3200" i="1">
                          <a:latin typeface="Cambria Math"/>
                        </a:rPr>
                        <m:t>=2</m:t>
                      </m:r>
                      <m:r>
                        <a:rPr lang="vi-VN" sz="3200" i="1">
                          <a:latin typeface="Cambria Math"/>
                        </a:rPr>
                        <m:t>𝑏</m:t>
                      </m:r>
                    </m:oMath>
                  </m:oMathPara>
                </a14:m>
                <a:endParaRPr lang="en-US" sz="32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58061" y="3837464"/>
                <a:ext cx="9054058" cy="584775"/>
              </a:xfrm>
              <a:prstGeom prst="rect">
                <a:avLst/>
              </a:prstGeom>
              <a:blipFill>
                <a:blip r:embed="rId3"/>
                <a:stretch>
                  <a:fillRect/>
                </a:stretch>
              </a:blipFill>
            </p:spPr>
            <p:txBody>
              <a:bodyPr/>
              <a:lstStyle/>
              <a:p>
                <a:r>
                  <a:rPr lang="en-US">
                    <a:noFill/>
                  </a:rPr>
                  <a:t> </a:t>
                </a:r>
              </a:p>
            </p:txBody>
          </p:sp>
        </mc:Fallback>
      </mc:AlternateContent>
      <p:grpSp>
        <p:nvGrpSpPr>
          <p:cNvPr id="4" name="Group 3"/>
          <p:cNvGrpSpPr/>
          <p:nvPr/>
        </p:nvGrpSpPr>
        <p:grpSpPr>
          <a:xfrm>
            <a:off x="241306" y="1489051"/>
            <a:ext cx="11729015" cy="1079980"/>
            <a:chOff x="241306" y="1968023"/>
            <a:chExt cx="11729015" cy="1079980"/>
          </a:xfrm>
        </p:grpSpPr>
        <p:sp>
          <p:nvSpPr>
            <p:cNvPr id="61" name="Rectangle 60"/>
            <p:cNvSpPr/>
            <p:nvPr/>
          </p:nvSpPr>
          <p:spPr>
            <a:xfrm>
              <a:off x="3247334" y="1968023"/>
              <a:ext cx="2172361" cy="107899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2956789" y="224499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0" name="TextBox 59"/>
                <p:cNvSpPr txBox="1"/>
                <p:nvPr/>
              </p:nvSpPr>
              <p:spPr>
                <a:xfrm>
                  <a:off x="3543208" y="2204033"/>
                  <a:ext cx="1881815"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𝑎𝑐</m:t>
                        </m:r>
                        <m:r>
                          <a:rPr lang="vi-VN">
                            <a:latin typeface="Cambria Math"/>
                          </a:rPr>
                          <m:t>=2</m:t>
                        </m:r>
                        <m:sSup>
                          <m:sSupPr>
                            <m:ctrlPr>
                              <a:rPr lang="en-US" i="1">
                                <a:latin typeface="Cambria Math" panose="02040503050406030204" pitchFamily="18" charset="0"/>
                              </a:rPr>
                            </m:ctrlPr>
                          </m:sSupPr>
                          <m:e>
                            <m:r>
                              <a:rPr lang="vi-VN">
                                <a:latin typeface="Cambria Math"/>
                              </a:rPr>
                              <m:t>𝑏</m:t>
                            </m:r>
                          </m:e>
                          <m:sup>
                            <m:r>
                              <a:rPr lang="vi-VN">
                                <a:latin typeface="Cambria Math"/>
                              </a:rPr>
                              <m:t>2</m:t>
                            </m:r>
                          </m:sup>
                        </m:sSup>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543208" y="2204033"/>
                  <a:ext cx="1881815" cy="584775"/>
                </a:xfrm>
                <a:prstGeom prst="rect">
                  <a:avLst/>
                </a:prstGeom>
                <a:blipFill>
                  <a:blip r:embed="rId4"/>
                  <a:stretch>
                    <a:fillRect/>
                  </a:stretch>
                </a:blipFill>
              </p:spPr>
              <p:txBody>
                <a:bodyPr/>
                <a:lstStyle/>
                <a:p>
                  <a:r>
                    <a:rPr lang="en-US">
                      <a:noFill/>
                    </a:rPr>
                    <a:t> </a:t>
                  </a:r>
                </a:p>
              </p:txBody>
            </p:sp>
          </mc:Fallback>
        </mc:AlternateContent>
        <p:sp>
          <p:nvSpPr>
            <p:cNvPr id="76" name="Rectangle 75"/>
            <p:cNvSpPr/>
            <p:nvPr/>
          </p:nvSpPr>
          <p:spPr>
            <a:xfrm>
              <a:off x="531852" y="1968023"/>
              <a:ext cx="2172360" cy="107899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24499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827725" y="2247576"/>
                  <a:ext cx="1876486"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𝑎𝑐</m:t>
                        </m:r>
                        <m:r>
                          <a:rPr lang="vi-VN">
                            <a:latin typeface="Cambria Math"/>
                          </a:rPr>
                          <m:t>=</m:t>
                        </m:r>
                        <m:sSup>
                          <m:sSupPr>
                            <m:ctrlPr>
                              <a:rPr lang="en-US" i="1">
                                <a:latin typeface="Cambria Math" panose="02040503050406030204" pitchFamily="18" charset="0"/>
                              </a:rPr>
                            </m:ctrlPr>
                          </m:sSupPr>
                          <m:e>
                            <m:r>
                              <a:rPr lang="vi-VN">
                                <a:latin typeface="Cambria Math"/>
                              </a:rPr>
                              <m:t>𝑏</m:t>
                            </m:r>
                          </m:e>
                          <m:sup>
                            <m:r>
                              <a:rPr lang="vi-VN">
                                <a:latin typeface="Cambria Math"/>
                              </a:rPr>
                              <m:t>2</m:t>
                            </m:r>
                          </m:sup>
                        </m:sSup>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827725" y="2247576"/>
                  <a:ext cx="1876486" cy="584775"/>
                </a:xfrm>
                <a:prstGeom prst="rect">
                  <a:avLst/>
                </a:prstGeom>
                <a:blipFill>
                  <a:blip r:embed="rId5"/>
                  <a:stretch>
                    <a:fillRect/>
                  </a:stretch>
                </a:blipFill>
              </p:spPr>
              <p:txBody>
                <a:bodyPr/>
                <a:lstStyle/>
                <a:p>
                  <a:r>
                    <a:rPr lang="en-US">
                      <a:noFill/>
                    </a:rPr>
                    <a:t> </a:t>
                  </a:r>
                </a:p>
              </p:txBody>
            </p:sp>
          </mc:Fallback>
        </mc:AlternateContent>
        <p:sp>
          <p:nvSpPr>
            <p:cNvPr id="81" name="Rectangle 80"/>
            <p:cNvSpPr/>
            <p:nvPr/>
          </p:nvSpPr>
          <p:spPr>
            <a:xfrm>
              <a:off x="6032099" y="1968023"/>
              <a:ext cx="2468235" cy="107998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5741554" y="224499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0" name="TextBox 79"/>
                <p:cNvSpPr txBox="1"/>
                <p:nvPr/>
              </p:nvSpPr>
              <p:spPr>
                <a:xfrm>
                  <a:off x="6230248" y="2178567"/>
                  <a:ext cx="2317917"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𝑎</m:t>
                        </m:r>
                        <m:r>
                          <a:rPr lang="vi-VN">
                            <a:latin typeface="Cambria Math"/>
                          </a:rPr>
                          <m:t>+</m:t>
                        </m:r>
                        <m:r>
                          <a:rPr lang="vi-VN">
                            <a:latin typeface="Cambria Math"/>
                          </a:rPr>
                          <m:t>𝑐</m:t>
                        </m:r>
                        <m:r>
                          <a:rPr lang="vi-VN">
                            <a:latin typeface="Cambria Math"/>
                          </a:rPr>
                          <m:t>=2</m:t>
                        </m:r>
                        <m:r>
                          <a:rPr lang="vi-VN">
                            <a:latin typeface="Cambria Math"/>
                          </a:rPr>
                          <m:t>𝑏</m:t>
                        </m:r>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6230248" y="2178567"/>
                  <a:ext cx="2317917" cy="584775"/>
                </a:xfrm>
                <a:prstGeom prst="rect">
                  <a:avLst/>
                </a:prstGeom>
                <a:blipFill>
                  <a:blip r:embed="rId6"/>
                  <a:stretch>
                    <a:fillRect/>
                  </a:stretch>
                </a:blipFill>
              </p:spPr>
              <p:txBody>
                <a:bodyPr/>
                <a:lstStyle/>
                <a:p>
                  <a:r>
                    <a:rPr lang="en-US">
                      <a:noFill/>
                    </a:rPr>
                    <a:t> </a:t>
                  </a:r>
                </a:p>
              </p:txBody>
            </p:sp>
          </mc:Fallback>
        </mc:AlternateContent>
        <p:sp>
          <p:nvSpPr>
            <p:cNvPr id="86" name="Rectangle 85"/>
            <p:cNvSpPr/>
            <p:nvPr/>
          </p:nvSpPr>
          <p:spPr>
            <a:xfrm>
              <a:off x="9149365" y="1968023"/>
              <a:ext cx="2678856" cy="107899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7" name="Oval 86"/>
            <p:cNvSpPr/>
            <p:nvPr/>
          </p:nvSpPr>
          <p:spPr>
            <a:xfrm>
              <a:off x="8858820" y="224499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5" name="TextBox 84"/>
                <p:cNvSpPr txBox="1"/>
                <p:nvPr/>
              </p:nvSpPr>
              <p:spPr>
                <a:xfrm>
                  <a:off x="9412119" y="2174337"/>
                  <a:ext cx="2558202"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vi-VN">
                                <a:latin typeface="Cambria Math"/>
                              </a:rPr>
                              <m:t>𝑎</m:t>
                            </m:r>
                          </m:e>
                          <m:sup>
                            <m:r>
                              <a:rPr lang="vi-VN">
                                <a:latin typeface="Cambria Math"/>
                              </a:rPr>
                              <m:t>2</m:t>
                            </m:r>
                          </m:sup>
                        </m:sSup>
                        <m:r>
                          <a:rPr lang="vi-VN">
                            <a:latin typeface="Cambria Math"/>
                          </a:rPr>
                          <m:t>+</m:t>
                        </m:r>
                        <m:sSup>
                          <m:sSupPr>
                            <m:ctrlPr>
                              <a:rPr lang="en-US" i="1">
                                <a:latin typeface="Cambria Math" panose="02040503050406030204" pitchFamily="18" charset="0"/>
                              </a:rPr>
                            </m:ctrlPr>
                          </m:sSupPr>
                          <m:e>
                            <m:r>
                              <a:rPr lang="vi-VN">
                                <a:latin typeface="Cambria Math"/>
                              </a:rPr>
                              <m:t>𝑐</m:t>
                            </m:r>
                          </m:e>
                          <m:sup>
                            <m:r>
                              <a:rPr lang="vi-VN">
                                <a:latin typeface="Cambria Math"/>
                              </a:rPr>
                              <m:t>2</m:t>
                            </m:r>
                          </m:sup>
                        </m:sSup>
                        <m:r>
                          <a:rPr lang="vi-VN">
                            <a:latin typeface="Cambria Math"/>
                          </a:rPr>
                          <m:t>=</m:t>
                        </m:r>
                        <m:sSup>
                          <m:sSupPr>
                            <m:ctrlPr>
                              <a:rPr lang="en-US" i="1">
                                <a:latin typeface="Cambria Math" panose="02040503050406030204" pitchFamily="18" charset="0"/>
                              </a:rPr>
                            </m:ctrlPr>
                          </m:sSupPr>
                          <m:e>
                            <m:r>
                              <a:rPr lang="vi-VN">
                                <a:latin typeface="Cambria Math"/>
                              </a:rPr>
                              <m:t>𝑏</m:t>
                            </m:r>
                          </m:e>
                          <m:sup>
                            <m:r>
                              <a:rPr lang="vi-VN">
                                <a:latin typeface="Cambria Math"/>
                              </a:rPr>
                              <m:t>2</m:t>
                            </m:r>
                          </m:sup>
                        </m:sSup>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9412119" y="2174337"/>
                  <a:ext cx="2558202" cy="584775"/>
                </a:xfrm>
                <a:prstGeom prst="rect">
                  <a:avLst/>
                </a:prstGeom>
                <a:blipFill>
                  <a:blip r:embed="rId7"/>
                  <a:stretch>
                    <a:fillRect/>
                  </a:stretch>
                </a:blipFill>
              </p:spPr>
              <p:txBody>
                <a:bodyPr/>
                <a:lstStyle/>
                <a:p>
                  <a:r>
                    <a:rPr lang="en-US">
                      <a:noFill/>
                    </a:rPr>
                    <a:t> </a:t>
                  </a:r>
                </a:p>
              </p:txBody>
            </p:sp>
          </mc:Fallback>
        </mc:AlternateContent>
      </p:grpSp>
      <p:sp>
        <p:nvSpPr>
          <p:cNvPr id="92" name="Oval 91"/>
          <p:cNvSpPr/>
          <p:nvPr/>
        </p:nvSpPr>
        <p:spPr>
          <a:xfrm>
            <a:off x="5741554" y="177987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sp>
        <p:nvSpPr>
          <p:cNvPr id="44" name="Action Button: Forward or Next 43">
            <a:hlinkClick r:id="rId8" action="ppaction://hlinksldjump" highlightClick="1"/>
          </p:cNvPr>
          <p:cNvSpPr/>
          <p:nvPr/>
        </p:nvSpPr>
        <p:spPr>
          <a:xfrm>
            <a:off x="11201090" y="4932221"/>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95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wipe(left)">
                                      <p:cBhvr>
                                        <p:cTn id="22" dur="500"/>
                                        <p:tgtEl>
                                          <p:spTgt spid="9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5208" y="3354422"/>
            <a:ext cx="11834900" cy="3082951"/>
            <a:chOff x="184495" y="3636273"/>
            <a:chExt cx="11834900" cy="3082951"/>
          </a:xfrm>
        </p:grpSpPr>
        <p:sp>
          <p:nvSpPr>
            <p:cNvPr id="5" name="Rounded Rectangle 4"/>
            <p:cNvSpPr/>
            <p:nvPr/>
          </p:nvSpPr>
          <p:spPr>
            <a:xfrm>
              <a:off x="184495" y="3865217"/>
              <a:ext cx="11834900" cy="285400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14396" y="115407"/>
            <a:ext cx="11939058" cy="1540761"/>
            <a:chOff x="534987" y="1839250"/>
            <a:chExt cx="23404876" cy="2584140"/>
          </a:xfrm>
        </p:grpSpPr>
        <p:grpSp>
          <p:nvGrpSpPr>
            <p:cNvPr id="21" name="Group 20"/>
            <p:cNvGrpSpPr/>
            <p:nvPr/>
          </p:nvGrpSpPr>
          <p:grpSpPr>
            <a:xfrm>
              <a:off x="534987" y="1869705"/>
              <a:ext cx="23340848" cy="2553685"/>
              <a:chOff x="534987" y="1647866"/>
              <a:chExt cx="23340848" cy="2553685"/>
            </a:xfrm>
          </p:grpSpPr>
          <p:sp>
            <p:nvSpPr>
              <p:cNvPr id="25" name="Rounded Rectangle 24"/>
              <p:cNvSpPr/>
              <p:nvPr/>
            </p:nvSpPr>
            <p:spPr bwMode="auto">
              <a:xfrm>
                <a:off x="755649" y="1720889"/>
                <a:ext cx="23120186" cy="248066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9</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018065" y="1839250"/>
                  <a:ext cx="22921798" cy="2484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indent="1485900" algn="just">
                    <a:lnSpc>
                      <a:spcPct val="115000"/>
                    </a:lnSpc>
                    <a:spcBef>
                      <a:spcPts val="600"/>
                    </a:spcBef>
                    <a:buClr>
                      <a:srgbClr val="0000FF"/>
                    </a:buClr>
                    <a:tabLst>
                      <a:tab pos="629920" algn="l"/>
                    </a:tabLst>
                  </a:pPr>
                  <a:r>
                    <a:rPr lang="vi-VN" sz="3200" dirty="0">
                      <a:latin typeface="Cambria" panose="02040503050406030204" pitchFamily="18" charset="0"/>
                    </a:rPr>
                    <a:t>Cho số phức </a:t>
                  </a:r>
                  <a14:m>
                    <m:oMath xmlns:m="http://schemas.openxmlformats.org/officeDocument/2006/math">
                      <m:r>
                        <a:rPr lang="vi-VN" sz="3200" i="1">
                          <a:latin typeface="Cambria Math"/>
                        </a:rPr>
                        <m:t>𝑧</m:t>
                      </m:r>
                      <m:r>
                        <a:rPr lang="vi-VN"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ad>
                                <m:radPr>
                                  <m:degHide m:val="on"/>
                                  <m:ctrlPr>
                                    <a:rPr lang="en-US" sz="3200" i="1">
                                      <a:latin typeface="Cambria Math" panose="02040503050406030204" pitchFamily="18" charset="0"/>
                                    </a:rPr>
                                  </m:ctrlPr>
                                </m:radPr>
                                <m:deg/>
                                <m:e>
                                  <m:r>
                                    <a:rPr lang="vi-VN" sz="3200" i="1">
                                      <a:latin typeface="Cambria Math"/>
                                    </a:rPr>
                                    <m:t>2</m:t>
                                  </m:r>
                                </m:e>
                              </m:rad>
                              <m:r>
                                <a:rPr lang="vi-VN" sz="3200" i="1">
                                  <a:latin typeface="Cambria Math"/>
                                </a:rPr>
                                <m:t>+</m:t>
                              </m:r>
                              <m:r>
                                <a:rPr lang="vi-VN" sz="3200" i="1">
                                  <a:latin typeface="Cambria Math"/>
                                </a:rPr>
                                <m:t>𝑖</m:t>
                              </m:r>
                            </m:e>
                          </m:d>
                        </m:e>
                        <m:sup>
                          <m:r>
                            <a:rPr lang="vi-VN" sz="3200" i="1">
                              <a:latin typeface="Cambria Math"/>
                            </a:rPr>
                            <m:t>2</m:t>
                          </m:r>
                        </m:sup>
                      </m:sSup>
                      <m:r>
                        <a:rPr lang="vi-VN" sz="3200" i="1">
                          <a:latin typeface="Cambria Math"/>
                        </a:rPr>
                        <m:t>.</m:t>
                      </m:r>
                      <m:d>
                        <m:dPr>
                          <m:ctrlPr>
                            <a:rPr lang="en-US" sz="3200" i="1">
                              <a:latin typeface="Cambria Math" panose="02040503050406030204" pitchFamily="18" charset="0"/>
                            </a:rPr>
                          </m:ctrlPr>
                        </m:dPr>
                        <m:e>
                          <m:r>
                            <a:rPr lang="vi-VN" sz="3200" i="1">
                              <a:latin typeface="Cambria Math"/>
                            </a:rPr>
                            <m:t>1−</m:t>
                          </m:r>
                          <m:rad>
                            <m:radPr>
                              <m:degHide m:val="on"/>
                              <m:ctrlPr>
                                <a:rPr lang="en-US" sz="3200" i="1">
                                  <a:latin typeface="Cambria Math" panose="02040503050406030204" pitchFamily="18" charset="0"/>
                                </a:rPr>
                              </m:ctrlPr>
                            </m:radPr>
                            <m:deg/>
                            <m:e>
                              <m:r>
                                <a:rPr lang="vi-VN" sz="3200" i="1">
                                  <a:latin typeface="Cambria Math"/>
                                </a:rPr>
                                <m:t>2</m:t>
                              </m:r>
                            </m:e>
                          </m:rad>
                          <m:r>
                            <a:rPr lang="vi-VN" sz="3200" i="1">
                              <a:latin typeface="Cambria Math"/>
                            </a:rPr>
                            <m:t>𝑖</m:t>
                          </m:r>
                        </m:e>
                      </m:d>
                    </m:oMath>
                  </a14:m>
                  <a:r>
                    <a:rPr lang="vi-VN" sz="3200" dirty="0">
                      <a:latin typeface="Cambria" panose="02040503050406030204" pitchFamily="18" charset="0"/>
                    </a:rPr>
                    <a:t>. Gọi </a:t>
                  </a:r>
                  <a14:m>
                    <m:oMath xmlns:m="http://schemas.openxmlformats.org/officeDocument/2006/math">
                      <m:r>
                        <a:rPr lang="vi-VN" sz="3200" i="1">
                          <a:latin typeface="Cambria Math"/>
                        </a:rPr>
                        <m:t>𝑎</m:t>
                      </m:r>
                      <m:r>
                        <a:rPr lang="vi-VN" sz="3200" i="1">
                          <a:latin typeface="Cambria Math"/>
                        </a:rPr>
                        <m:t>,</m:t>
                      </m:r>
                      <m:r>
                        <a:rPr lang="vi-VN" sz="3200" i="1">
                          <a:latin typeface="Cambria Math"/>
                        </a:rPr>
                        <m:t>𝑏</m:t>
                      </m:r>
                    </m:oMath>
                  </a14:m>
                  <a:r>
                    <a:rPr lang="vi-VN" sz="3200" dirty="0">
                      <a:latin typeface="Cambria" panose="02040503050406030204" pitchFamily="18" charset="0"/>
                    </a:rPr>
                    <a:t> lần lượt là phần thực và phần ảo của số phức </a:t>
                  </a:r>
                  <a14:m>
                    <m:oMath xmlns:m="http://schemas.openxmlformats.org/officeDocument/2006/math">
                      <m:bar>
                        <m:barPr>
                          <m:pos m:val="top"/>
                          <m:ctrlPr>
                            <a:rPr lang="en-US" sz="3200" i="1">
                              <a:latin typeface="Cambria Math" panose="02040503050406030204" pitchFamily="18" charset="0"/>
                            </a:rPr>
                          </m:ctrlPr>
                        </m:barPr>
                        <m:e>
                          <m:r>
                            <a:rPr lang="vi-VN" sz="3200" i="1">
                              <a:latin typeface="Cambria Math"/>
                            </a:rPr>
                            <m:t>𝑧</m:t>
                          </m:r>
                        </m:e>
                      </m:bar>
                    </m:oMath>
                  </a14:m>
                  <a:r>
                    <a:rPr lang="vi-VN" sz="3200" dirty="0">
                      <a:latin typeface="Cambria" panose="02040503050406030204" pitchFamily="18" charset="0"/>
                    </a:rPr>
                    <a:t>. Mệnh đề nào dưới đây </a:t>
                  </a:r>
                  <a:r>
                    <a:rPr lang="vi-VN" sz="3200">
                      <a:latin typeface="Cambria" panose="02040503050406030204" pitchFamily="18" charset="0"/>
                    </a:rPr>
                    <a:t>đúng?</a:t>
                  </a:r>
                  <a:endParaRPr lang="en-US" sz="3200" dirty="0">
                    <a:latin typeface="Cambria"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18065" y="1839250"/>
                  <a:ext cx="22921798" cy="2484758"/>
                </a:xfrm>
                <a:prstGeom prst="rect">
                  <a:avLst/>
                </a:prstGeom>
                <a:blipFill>
                  <a:blip r:embed="rId2"/>
                  <a:stretch>
                    <a:fillRect l="-521" r="-574" b="-94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4" name="Group 93"/>
          <p:cNvGrpSpPr/>
          <p:nvPr/>
        </p:nvGrpSpPr>
        <p:grpSpPr>
          <a:xfrm>
            <a:off x="1419853" y="1684628"/>
            <a:ext cx="9395527" cy="1439475"/>
            <a:chOff x="241306" y="2188873"/>
            <a:chExt cx="9395527" cy="1439475"/>
          </a:xfrm>
        </p:grpSpPr>
        <p:sp>
          <p:nvSpPr>
            <p:cNvPr id="61" name="Rectangle 60"/>
            <p:cNvSpPr/>
            <p:nvPr/>
          </p:nvSpPr>
          <p:spPr>
            <a:xfrm>
              <a:off x="6177627" y="2284232"/>
              <a:ext cx="3459206"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5871049" y="230104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0" name="TextBox 59"/>
                <p:cNvSpPr txBox="1"/>
                <p:nvPr/>
              </p:nvSpPr>
              <p:spPr>
                <a:xfrm>
                  <a:off x="6332285" y="2188873"/>
                  <a:ext cx="3056867" cy="642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𝑎</m:t>
                        </m:r>
                        <m:r>
                          <a:rPr lang="vi-VN">
                            <a:latin typeface="Cambria Math"/>
                          </a:rPr>
                          <m:t>=5,</m:t>
                        </m:r>
                        <m:r>
                          <a:rPr lang="vi-VN">
                            <a:latin typeface="Cambria Math"/>
                          </a:rPr>
                          <m:t>𝑏</m:t>
                        </m:r>
                        <m:r>
                          <a:rPr lang="vi-VN">
                            <a:latin typeface="Cambria Math"/>
                          </a:rPr>
                          <m:t>=−</m:t>
                        </m:r>
                        <m:rad>
                          <m:radPr>
                            <m:degHide m:val="on"/>
                            <m:ctrlPr>
                              <a:rPr lang="en-US" i="1">
                                <a:latin typeface="Cambria Math" panose="02040503050406030204" pitchFamily="18" charset="0"/>
                              </a:rPr>
                            </m:ctrlPr>
                          </m:radPr>
                          <m:deg/>
                          <m:e>
                            <m:r>
                              <a:rPr lang="vi-VN">
                                <a:latin typeface="Cambria Math"/>
                              </a:rPr>
                              <m:t>2</m:t>
                            </m:r>
                          </m:e>
                        </m:rad>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6332285" y="2188873"/>
                  <a:ext cx="3056867" cy="642868"/>
                </a:xfrm>
                <a:prstGeom prst="rect">
                  <a:avLst/>
                </a:prstGeom>
                <a:blipFill>
                  <a:blip r:embed="rId3"/>
                  <a:stretch>
                    <a:fillRect/>
                  </a:stretch>
                </a:blipFill>
              </p:spPr>
              <p:txBody>
                <a:bodyPr/>
                <a:lstStyle/>
                <a:p>
                  <a:r>
                    <a:rPr lang="en-US">
                      <a:noFill/>
                    </a:rPr>
                    <a:t> </a:t>
                  </a:r>
                </a:p>
              </p:txBody>
            </p:sp>
          </mc:Fallback>
        </mc:AlternateContent>
        <p:sp>
          <p:nvSpPr>
            <p:cNvPr id="76" name="Rectangle 75"/>
            <p:cNvSpPr/>
            <p:nvPr/>
          </p:nvSpPr>
          <p:spPr>
            <a:xfrm>
              <a:off x="531851" y="2243792"/>
              <a:ext cx="344097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799149" y="2233286"/>
                  <a:ext cx="2769964" cy="642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𝑎</m:t>
                        </m:r>
                        <m:r>
                          <a:rPr lang="vi-VN">
                            <a:latin typeface="Cambria Math"/>
                          </a:rPr>
                          <m:t>=5,</m:t>
                        </m:r>
                        <m:r>
                          <a:rPr lang="vi-VN">
                            <a:latin typeface="Cambria Math"/>
                          </a:rPr>
                          <m:t>𝑏</m:t>
                        </m:r>
                        <m:r>
                          <a:rPr lang="vi-VN">
                            <a:latin typeface="Cambria Math"/>
                          </a:rPr>
                          <m:t>=</m:t>
                        </m:r>
                        <m:rad>
                          <m:radPr>
                            <m:degHide m:val="on"/>
                            <m:ctrlPr>
                              <a:rPr lang="en-US" i="1">
                                <a:latin typeface="Cambria Math" panose="02040503050406030204" pitchFamily="18" charset="0"/>
                              </a:rPr>
                            </m:ctrlPr>
                          </m:radPr>
                          <m:deg/>
                          <m:e>
                            <m:r>
                              <a:rPr lang="vi-VN">
                                <a:latin typeface="Cambria Math"/>
                              </a:rPr>
                              <m:t>2</m:t>
                            </m:r>
                          </m:e>
                        </m:rad>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799149" y="2233286"/>
                  <a:ext cx="2769964" cy="642868"/>
                </a:xfrm>
                <a:prstGeom prst="rect">
                  <a:avLst/>
                </a:prstGeom>
                <a:blipFill>
                  <a:blip r:embed="rId4"/>
                  <a:stretch>
                    <a:fillRect/>
                  </a:stretch>
                </a:blipFill>
              </p:spPr>
              <p:txBody>
                <a:bodyPr/>
                <a:lstStyle/>
                <a:p>
                  <a:r>
                    <a:rPr lang="en-US">
                      <a:noFill/>
                    </a:rPr>
                    <a:t> </a:t>
                  </a:r>
                </a:p>
              </p:txBody>
            </p:sp>
          </mc:Fallback>
        </mc:AlternateContent>
        <p:sp>
          <p:nvSpPr>
            <p:cNvPr id="81" name="Rectangle 80"/>
            <p:cNvSpPr/>
            <p:nvPr/>
          </p:nvSpPr>
          <p:spPr>
            <a:xfrm>
              <a:off x="573025" y="3011080"/>
              <a:ext cx="3399804"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282480" y="307033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0" name="TextBox 79"/>
                <p:cNvSpPr txBox="1"/>
                <p:nvPr/>
              </p:nvSpPr>
              <p:spPr>
                <a:xfrm>
                  <a:off x="720962" y="2984362"/>
                  <a:ext cx="3103930" cy="642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𝑎</m:t>
                        </m:r>
                        <m:r>
                          <a:rPr lang="vi-VN">
                            <a:latin typeface="Cambria Math"/>
                          </a:rPr>
                          <m:t>=−5,</m:t>
                        </m:r>
                        <m:r>
                          <a:rPr lang="vi-VN">
                            <a:latin typeface="Cambria Math"/>
                          </a:rPr>
                          <m:t>𝑏</m:t>
                        </m:r>
                        <m:r>
                          <a:rPr lang="vi-VN">
                            <a:latin typeface="Cambria Math"/>
                          </a:rPr>
                          <m:t>=</m:t>
                        </m:r>
                        <m:rad>
                          <m:radPr>
                            <m:degHide m:val="on"/>
                            <m:ctrlPr>
                              <a:rPr lang="en-US" i="1">
                                <a:latin typeface="Cambria Math" panose="02040503050406030204" pitchFamily="18" charset="0"/>
                              </a:rPr>
                            </m:ctrlPr>
                          </m:radPr>
                          <m:deg/>
                          <m:e>
                            <m:r>
                              <a:rPr lang="vi-VN">
                                <a:latin typeface="Cambria Math"/>
                              </a:rPr>
                              <m:t>2</m:t>
                            </m:r>
                          </m:e>
                        </m:rad>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720962" y="2984362"/>
                  <a:ext cx="3103930" cy="642868"/>
                </a:xfrm>
                <a:prstGeom prst="rect">
                  <a:avLst/>
                </a:prstGeom>
                <a:blipFill>
                  <a:blip r:embed="rId5"/>
                  <a:stretch>
                    <a:fillRect/>
                  </a:stretch>
                </a:blipFill>
              </p:spPr>
              <p:txBody>
                <a:bodyPr/>
                <a:lstStyle/>
                <a:p>
                  <a:r>
                    <a:rPr lang="en-US">
                      <a:noFill/>
                    </a:rPr>
                    <a:t> </a:t>
                  </a:r>
                </a:p>
              </p:txBody>
            </p:sp>
          </mc:Fallback>
        </mc:AlternateContent>
        <p:sp>
          <p:nvSpPr>
            <p:cNvPr id="86" name="Rectangle 85"/>
            <p:cNvSpPr/>
            <p:nvPr/>
          </p:nvSpPr>
          <p:spPr>
            <a:xfrm>
              <a:off x="6152622" y="2974377"/>
              <a:ext cx="348421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7" name="Oval 86"/>
            <p:cNvSpPr/>
            <p:nvPr/>
          </p:nvSpPr>
          <p:spPr>
            <a:xfrm>
              <a:off x="5862078" y="303363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5" name="TextBox 84"/>
                <p:cNvSpPr txBox="1"/>
                <p:nvPr/>
              </p:nvSpPr>
              <p:spPr>
                <a:xfrm>
                  <a:off x="6405635" y="2964822"/>
                  <a:ext cx="3231198" cy="642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𝑎</m:t>
                        </m:r>
                        <m:r>
                          <a:rPr lang="vi-VN">
                            <a:latin typeface="Cambria Math"/>
                          </a:rPr>
                          <m:t>=−5,</m:t>
                        </m:r>
                        <m:r>
                          <a:rPr lang="vi-VN">
                            <a:latin typeface="Cambria Math"/>
                          </a:rPr>
                          <m:t>𝑏</m:t>
                        </m:r>
                        <m:r>
                          <a:rPr lang="vi-VN">
                            <a:latin typeface="Cambria Math"/>
                          </a:rPr>
                          <m:t>=−</m:t>
                        </m:r>
                        <m:rad>
                          <m:radPr>
                            <m:degHide m:val="on"/>
                            <m:ctrlPr>
                              <a:rPr lang="en-US" i="1">
                                <a:latin typeface="Cambria Math" panose="02040503050406030204" pitchFamily="18" charset="0"/>
                              </a:rPr>
                            </m:ctrlPr>
                          </m:radPr>
                          <m:deg/>
                          <m:e>
                            <m:r>
                              <a:rPr lang="vi-VN">
                                <a:latin typeface="Cambria Math"/>
                              </a:rPr>
                              <m:t>2</m:t>
                            </m:r>
                          </m:e>
                        </m:rad>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6405635" y="2964822"/>
                  <a:ext cx="3231198" cy="642868"/>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71892" y="3851882"/>
                <a:ext cx="11485093" cy="1654171"/>
              </a:xfrm>
              <a:prstGeom prst="rect">
                <a:avLst/>
              </a:prstGeom>
              <a:noFill/>
            </p:spPr>
            <p:txBody>
              <a:bodyPr wrap="square" rtlCol="0">
                <a:spAutoFit/>
              </a:bodyPr>
              <a:lstStyle/>
              <a:p>
                <a:pPr marL="628650" indent="-171450"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smtClean="0">
                          <a:latin typeface="Cambria" panose="02040503050406030204" pitchFamily="18" charset="0"/>
                        </a:rPr>
                        <m:t>Ta</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c</m:t>
                      </m:r>
                      <m:r>
                        <m:rPr>
                          <m:nor/>
                        </m:rPr>
                        <a:rPr lang="vi-VN" sz="3200" dirty="0" smtClean="0">
                          <a:latin typeface="Cambria" panose="02040503050406030204" pitchFamily="18" charset="0"/>
                        </a:rPr>
                        <m:t>ó </m:t>
                      </m:r>
                    </m:oMath>
                  </m:oMathPara>
                </a14:m>
                <a:endParaRPr lang="en-US" sz="3200" dirty="0">
                  <a:latin typeface="Cambria" panose="02040503050406030204" pitchFamily="18" charset="0"/>
                </a:endParaRPr>
              </a:p>
              <a:p>
                <a:pPr marL="629920" algn="just">
                  <a:lnSpc>
                    <a:spcPct val="115000"/>
                  </a:lnSpc>
                  <a:spcAft>
                    <a:spcPts val="800"/>
                  </a:spcAft>
                </a:pPr>
                <a14:m>
                  <m:oMathPara xmlns:m="http://schemas.openxmlformats.org/officeDocument/2006/math">
                    <m:oMathParaPr>
                      <m:jc m:val="centerGroup"/>
                    </m:oMathParaPr>
                    <m:oMath xmlns:m="http://schemas.openxmlformats.org/officeDocument/2006/math">
                      <m:r>
                        <a:rPr lang="vi-VN" sz="3200" i="1">
                          <a:latin typeface="Cambria Math"/>
                        </a:rPr>
                        <m:t>𝑧</m:t>
                      </m:r>
                      <m:r>
                        <a:rPr lang="vi-VN"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ad>
                                <m:radPr>
                                  <m:degHide m:val="on"/>
                                  <m:ctrlPr>
                                    <a:rPr lang="en-US" sz="3200" i="1">
                                      <a:latin typeface="Cambria Math" panose="02040503050406030204" pitchFamily="18" charset="0"/>
                                    </a:rPr>
                                  </m:ctrlPr>
                                </m:radPr>
                                <m:deg/>
                                <m:e>
                                  <m:r>
                                    <a:rPr lang="vi-VN" sz="3200" i="1">
                                      <a:latin typeface="Cambria Math"/>
                                    </a:rPr>
                                    <m:t>2</m:t>
                                  </m:r>
                                </m:e>
                              </m:rad>
                              <m:r>
                                <a:rPr lang="vi-VN" sz="3200" i="1">
                                  <a:latin typeface="Cambria Math"/>
                                </a:rPr>
                                <m:t>+</m:t>
                              </m:r>
                              <m:r>
                                <a:rPr lang="vi-VN" sz="3200" i="1">
                                  <a:latin typeface="Cambria Math"/>
                                </a:rPr>
                                <m:t>𝑖</m:t>
                              </m:r>
                            </m:e>
                          </m:d>
                        </m:e>
                        <m:sup>
                          <m:r>
                            <a:rPr lang="vi-VN" sz="3200" i="1">
                              <a:latin typeface="Cambria Math"/>
                            </a:rPr>
                            <m:t>2</m:t>
                          </m:r>
                        </m:sup>
                      </m:sSup>
                      <m:r>
                        <a:rPr lang="vi-VN" sz="3200" i="1">
                          <a:latin typeface="Cambria Math"/>
                        </a:rPr>
                        <m:t>.</m:t>
                      </m:r>
                      <m:d>
                        <m:dPr>
                          <m:ctrlPr>
                            <a:rPr lang="en-US" sz="3200" i="1">
                              <a:latin typeface="Cambria Math" panose="02040503050406030204" pitchFamily="18" charset="0"/>
                            </a:rPr>
                          </m:ctrlPr>
                        </m:dPr>
                        <m:e>
                          <m:r>
                            <a:rPr lang="vi-VN" sz="3200" i="1">
                              <a:latin typeface="Cambria Math"/>
                            </a:rPr>
                            <m:t>1−</m:t>
                          </m:r>
                          <m:rad>
                            <m:radPr>
                              <m:degHide m:val="on"/>
                              <m:ctrlPr>
                                <a:rPr lang="en-US" sz="3200" i="1">
                                  <a:latin typeface="Cambria Math" panose="02040503050406030204" pitchFamily="18" charset="0"/>
                                </a:rPr>
                              </m:ctrlPr>
                            </m:radPr>
                            <m:deg/>
                            <m:e>
                              <m:r>
                                <a:rPr lang="vi-VN" sz="3200" i="1">
                                  <a:latin typeface="Cambria Math"/>
                                </a:rPr>
                                <m:t>2</m:t>
                              </m:r>
                            </m:e>
                          </m:rad>
                          <m:r>
                            <a:rPr lang="vi-VN" sz="3200" i="1">
                              <a:latin typeface="Cambria Math"/>
                            </a:rPr>
                            <m:t>𝑖</m:t>
                          </m:r>
                        </m:e>
                      </m:d>
                      <m:r>
                        <a:rPr lang="vi-VN" sz="3200" i="1">
                          <a:latin typeface="Cambria Math"/>
                        </a:rPr>
                        <m:t>=</m:t>
                      </m:r>
                      <m:d>
                        <m:dPr>
                          <m:ctrlPr>
                            <a:rPr lang="en-US" sz="3200" i="1">
                              <a:latin typeface="Cambria Math" panose="02040503050406030204" pitchFamily="18" charset="0"/>
                            </a:rPr>
                          </m:ctrlPr>
                        </m:dPr>
                        <m:e>
                          <m:r>
                            <a:rPr lang="vi-VN" sz="3200" i="1">
                              <a:latin typeface="Cambria Math"/>
                            </a:rPr>
                            <m:t>1+2</m:t>
                          </m:r>
                          <m:rad>
                            <m:radPr>
                              <m:degHide m:val="on"/>
                              <m:ctrlPr>
                                <a:rPr lang="en-US" sz="3200" i="1">
                                  <a:latin typeface="Cambria Math" panose="02040503050406030204" pitchFamily="18" charset="0"/>
                                </a:rPr>
                              </m:ctrlPr>
                            </m:radPr>
                            <m:deg/>
                            <m:e>
                              <m:r>
                                <a:rPr lang="vi-VN" sz="3200" i="1">
                                  <a:latin typeface="Cambria Math"/>
                                </a:rPr>
                                <m:t>2</m:t>
                              </m:r>
                            </m:e>
                          </m:rad>
                          <m:r>
                            <a:rPr lang="vi-VN" sz="3200" i="1">
                              <a:latin typeface="Cambria Math"/>
                            </a:rPr>
                            <m:t>𝑖</m:t>
                          </m:r>
                        </m:e>
                      </m:d>
                      <m:d>
                        <m:dPr>
                          <m:ctrlPr>
                            <a:rPr lang="en-US" sz="3200" i="1">
                              <a:latin typeface="Cambria Math" panose="02040503050406030204" pitchFamily="18" charset="0"/>
                            </a:rPr>
                          </m:ctrlPr>
                        </m:dPr>
                        <m:e>
                          <m:r>
                            <a:rPr lang="vi-VN" sz="3200" i="1">
                              <a:latin typeface="Cambria Math"/>
                            </a:rPr>
                            <m:t>1−2</m:t>
                          </m:r>
                          <m:rad>
                            <m:radPr>
                              <m:degHide m:val="on"/>
                              <m:ctrlPr>
                                <a:rPr lang="en-US" sz="3200" i="1">
                                  <a:latin typeface="Cambria Math" panose="02040503050406030204" pitchFamily="18" charset="0"/>
                                </a:rPr>
                              </m:ctrlPr>
                            </m:radPr>
                            <m:deg/>
                            <m:e>
                              <m:r>
                                <a:rPr lang="vi-VN" sz="3200" i="1">
                                  <a:latin typeface="Cambria Math"/>
                                </a:rPr>
                                <m:t>2</m:t>
                              </m:r>
                            </m:e>
                          </m:rad>
                          <m:r>
                            <a:rPr lang="vi-VN" sz="3200" i="1">
                              <a:latin typeface="Cambria Math"/>
                            </a:rPr>
                            <m:t>𝑖</m:t>
                          </m:r>
                        </m:e>
                      </m:d>
                      <m:r>
                        <a:rPr lang="en-US" sz="3200">
                          <a:latin typeface="Cambria Math" panose="02040503050406030204" pitchFamily="18" charset="0"/>
                        </a:rPr>
                        <m:t>=5+</m:t>
                      </m:r>
                      <m:rad>
                        <m:radPr>
                          <m:degHide m:val="on"/>
                          <m:ctrlPr>
                            <a:rPr lang="en-US" sz="3200" i="1">
                              <a:latin typeface="Cambria Math" panose="02040503050406030204" pitchFamily="18" charset="0"/>
                            </a:rPr>
                          </m:ctrlPr>
                        </m:radPr>
                        <m:deg/>
                        <m:e>
                          <m:r>
                            <a:rPr lang="en-US" sz="3200">
                              <a:latin typeface="Cambria Math" panose="02040503050406030204" pitchFamily="18" charset="0"/>
                            </a:rPr>
                            <m:t>2</m:t>
                          </m:r>
                        </m:e>
                      </m:rad>
                      <m:r>
                        <a:rPr lang="en-US" sz="3200" i="1">
                          <a:latin typeface="Cambria Math" panose="02040503050406030204" pitchFamily="18" charset="0"/>
                        </a:rPr>
                        <m:t>𝑖</m:t>
                      </m:r>
                    </m:oMath>
                  </m:oMathPara>
                </a14:m>
                <a:endParaRPr lang="en-US" sz="320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71892" y="3851882"/>
                <a:ext cx="11485093" cy="1654171"/>
              </a:xfrm>
              <a:prstGeom prst="rect">
                <a:avLst/>
              </a:prstGeom>
              <a:blipFill>
                <a:blip r:embed="rId7"/>
                <a:stretch>
                  <a:fillRect/>
                </a:stretch>
              </a:blipFill>
            </p:spPr>
            <p:txBody>
              <a:bodyPr/>
              <a:lstStyle/>
              <a:p>
                <a:r>
                  <a:rPr lang="en-US">
                    <a:noFill/>
                  </a:rPr>
                  <a:t> </a:t>
                </a:r>
              </a:p>
            </p:txBody>
          </p:sp>
        </mc:Fallback>
      </mc:AlternateContent>
      <p:sp>
        <p:nvSpPr>
          <p:cNvPr id="92" name="Oval 91"/>
          <p:cNvSpPr/>
          <p:nvPr/>
        </p:nvSpPr>
        <p:spPr>
          <a:xfrm>
            <a:off x="7044748" y="1792528"/>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p:sp>
        <p:nvSpPr>
          <p:cNvPr id="43" name="Action Button: Forward or Next 42">
            <a:hlinkClick r:id="rId8" action="ppaction://hlinksldjump" highlightClick="1"/>
          </p:cNvPr>
          <p:cNvSpPr/>
          <p:nvPr/>
        </p:nvSpPr>
        <p:spPr>
          <a:xfrm>
            <a:off x="11334880" y="5829492"/>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0B534F1-E121-49A2-B0EC-88F10BEB5409}"/>
                  </a:ext>
                </a:extLst>
              </p:cNvPr>
              <p:cNvSpPr txBox="1"/>
              <p:nvPr/>
            </p:nvSpPr>
            <p:spPr>
              <a:xfrm>
                <a:off x="638756" y="5600474"/>
                <a:ext cx="3643313" cy="632802"/>
              </a:xfrm>
              <a:prstGeom prst="rect">
                <a:avLst/>
              </a:prstGeom>
              <a:noFill/>
            </p:spPr>
            <p:txBody>
              <a:bodyPr wrap="square" rtlCol="0">
                <a:spAutoFit/>
              </a:bodyPr>
              <a:lstStyle/>
              <a:p>
                <a:r>
                  <a:rPr lang="en-US" sz="3200">
                    <a:latin typeface="Cambria" panose="02040503050406030204" pitchFamily="18" charset="0"/>
                    <a:ea typeface="Calibri" panose="020F0502020204030204" pitchFamily="34" charset="0"/>
                    <a:cs typeface="Times New Roman" panose="02020603050405020304" pitchFamily="18" charset="0"/>
                  </a:rPr>
                  <a:t>Vậy </a:t>
                </a:r>
                <a14:m>
                  <m:oMath xmlns:m="http://schemas.openxmlformats.org/officeDocument/2006/math">
                    <m:bar>
                      <m:barPr>
                        <m:pos m:val="top"/>
                        <m:ctrlPr>
                          <a:rPr lang="en-US" sz="3200" i="1">
                            <a:latin typeface="Cambria Math" panose="02040503050406030204" pitchFamily="18" charset="0"/>
                            <a:ea typeface="Calibri" panose="020F0502020204030204" pitchFamily="34" charset="0"/>
                            <a:cs typeface="Times New Roman" panose="02020603050405020304" pitchFamily="18" charset="0"/>
                          </a:rPr>
                        </m:ctrlPr>
                      </m:barPr>
                      <m:e>
                        <m:r>
                          <a:rPr lang="en-US" sz="3200" i="1">
                            <a:latin typeface="Cambria Math" panose="02040503050406030204" pitchFamily="18" charset="0"/>
                            <a:ea typeface="Calibri" panose="020F0502020204030204" pitchFamily="34" charset="0"/>
                            <a:cs typeface="Times New Roman" panose="02020603050405020304" pitchFamily="18" charset="0"/>
                          </a:rPr>
                          <m:t>𝑧</m:t>
                        </m:r>
                      </m:e>
                    </m:bar>
                    <m:r>
                      <a:rPr lang="en-US" sz="3200" i="1">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2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latin typeface="Cambria Math" panose="02040503050406030204" pitchFamily="18" charset="0"/>
                            <a:ea typeface="Calibri" panose="020F0502020204030204" pitchFamily="34" charset="0"/>
                            <a:cs typeface="Times New Roman" panose="02020603050405020304" pitchFamily="18" charset="0"/>
                          </a:rPr>
                          <m:t>2</m:t>
                        </m:r>
                      </m:e>
                    </m:rad>
                    <m:r>
                      <a:rPr lang="en-US" sz="3200" i="1">
                        <a:latin typeface="Cambria Math" panose="02040503050406030204" pitchFamily="18" charset="0"/>
                        <a:ea typeface="Calibri" panose="020F0502020204030204" pitchFamily="34" charset="0"/>
                        <a:cs typeface="Times New Roman" panose="02020603050405020304" pitchFamily="18" charset="0"/>
                      </a:rPr>
                      <m:t>𝑖</m:t>
                    </m:r>
                  </m:oMath>
                </a14:m>
                <a:endParaRPr lang="en-US" sz="32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0B534F1-E121-49A2-B0EC-88F10BEB5409}"/>
                  </a:ext>
                </a:extLst>
              </p:cNvPr>
              <p:cNvSpPr txBox="1">
                <a:spLocks noRot="1" noChangeAspect="1" noMove="1" noResize="1" noEditPoints="1" noAdjustHandles="1" noChangeArrowheads="1" noChangeShapeType="1" noTextEdit="1"/>
              </p:cNvSpPr>
              <p:nvPr/>
            </p:nvSpPr>
            <p:spPr>
              <a:xfrm>
                <a:off x="638756" y="5600474"/>
                <a:ext cx="3643313" cy="632802"/>
              </a:xfrm>
              <a:prstGeom prst="rect">
                <a:avLst/>
              </a:prstGeom>
              <a:blipFill>
                <a:blip r:embed="rId9"/>
                <a:stretch>
                  <a:fillRect l="-4355" t="-4808" b="-30769"/>
                </a:stretch>
              </a:blipFill>
            </p:spPr>
            <p:txBody>
              <a:bodyPr/>
              <a:lstStyle/>
              <a:p>
                <a:r>
                  <a:rPr lang="en-US">
                    <a:noFill/>
                  </a:rPr>
                  <a:t> </a:t>
                </a:r>
              </a:p>
            </p:txBody>
          </p:sp>
        </mc:Fallback>
      </mc:AlternateContent>
    </p:spTree>
    <p:extLst>
      <p:ext uri="{BB962C8B-B14F-4D97-AF65-F5344CB8AC3E}">
        <p14:creationId xmlns:p14="http://schemas.microsoft.com/office/powerpoint/2010/main" val="30992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2" grpId="0" animBg="1"/>
      <p:bldP spid="4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8550" y="2478714"/>
            <a:ext cx="11834900" cy="2568077"/>
            <a:chOff x="184495" y="3636273"/>
            <a:chExt cx="11834900" cy="2568077"/>
          </a:xfrm>
        </p:grpSpPr>
        <p:sp>
          <p:nvSpPr>
            <p:cNvPr id="5" name="Rounded Rectangle 4"/>
            <p:cNvSpPr/>
            <p:nvPr/>
          </p:nvSpPr>
          <p:spPr>
            <a:xfrm>
              <a:off x="184495" y="3865218"/>
              <a:ext cx="11834900" cy="233913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71867"/>
            <a:ext cx="11939058" cy="1313684"/>
            <a:chOff x="534987" y="1839250"/>
            <a:chExt cx="23404876" cy="2203290"/>
          </a:xfrm>
        </p:grpSpPr>
        <p:grpSp>
          <p:nvGrpSpPr>
            <p:cNvPr id="21" name="Group 20"/>
            <p:cNvGrpSpPr/>
            <p:nvPr/>
          </p:nvGrpSpPr>
          <p:grpSpPr>
            <a:xfrm>
              <a:off x="534987" y="1869705"/>
              <a:ext cx="23340848" cy="2172835"/>
              <a:chOff x="534987" y="1647866"/>
              <a:chExt cx="23340848" cy="2172835"/>
            </a:xfrm>
          </p:grpSpPr>
          <p:sp>
            <p:nvSpPr>
              <p:cNvPr id="25" name="Rounded Rectangle 24"/>
              <p:cNvSpPr/>
              <p:nvPr/>
            </p:nvSpPr>
            <p:spPr bwMode="auto">
              <a:xfrm>
                <a:off x="755649" y="1720889"/>
                <a:ext cx="23120186" cy="209981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10</a:t>
                  </a:r>
                </a:p>
              </p:txBody>
            </p:sp>
          </p:grpSp>
        </p:grpSp>
        <mc:AlternateContent xmlns:mc="http://schemas.openxmlformats.org/markup-compatibility/2006" xmlns:a14="http://schemas.microsoft.com/office/drawing/2010/main">
          <mc:Choice Requires="a14">
            <p:sp>
              <p:nvSpPr>
                <p:cNvPr id="23" name="Rectangle 22"/>
                <p:cNvSpPr/>
                <p:nvPr/>
              </p:nvSpPr>
              <p:spPr>
                <a:xfrm>
                  <a:off x="4104214" y="1839250"/>
                  <a:ext cx="19835649" cy="2148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600"/>
                    </a:spcBef>
                    <a:buClr>
                      <a:srgbClr val="0000FF"/>
                    </a:buClr>
                    <a:tabLst>
                      <a:tab pos="629920" algn="l"/>
                    </a:tabLst>
                  </a:pPr>
                  <a:r>
                    <a:rPr lang="vi-VN" sz="3200" dirty="0">
                      <a:latin typeface="Cambria" panose="02040503050406030204" pitchFamily="18" charset="0"/>
                    </a:rPr>
                    <a:t>Cho hai số phức </a:t>
                  </a:r>
                  <a14:m>
                    <m:oMath xmlns:m="http://schemas.openxmlformats.org/officeDocument/2006/math">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1</m:t>
                          </m:r>
                        </m:sub>
                      </m:sSub>
                      <m:r>
                        <a:rPr lang="vi-VN" sz="3200" i="1">
                          <a:latin typeface="Cambria Math"/>
                        </a:rPr>
                        <m:t>=1+2</m:t>
                      </m:r>
                      <m:r>
                        <a:rPr lang="vi-VN" sz="3200" i="1">
                          <a:latin typeface="Cambria Math"/>
                        </a:rPr>
                        <m:t>𝑖</m:t>
                      </m:r>
                      <m:r>
                        <a:rPr lang="vi-VN" sz="3200" i="1">
                          <a:latin typeface="Cambria Math"/>
                        </a:rPr>
                        <m:t>,</m:t>
                      </m:r>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2</m:t>
                          </m:r>
                        </m:sub>
                      </m:sSub>
                      <m:r>
                        <a:rPr lang="vi-VN" sz="3200" i="1">
                          <a:latin typeface="Cambria Math"/>
                        </a:rPr>
                        <m:t>=3−2</m:t>
                      </m:r>
                      <m:r>
                        <a:rPr lang="vi-VN" sz="3200" i="1">
                          <a:latin typeface="Cambria Math"/>
                        </a:rPr>
                        <m:t>𝑖</m:t>
                      </m:r>
                    </m:oMath>
                  </a14:m>
                  <a:r>
                    <a:rPr lang="vi-VN" sz="3200" dirty="0">
                      <a:latin typeface="Cambria" panose="02040503050406030204" pitchFamily="18" charset="0"/>
                    </a:rPr>
                    <a:t>. Mô đun của số phức </a:t>
                  </a:r>
                  <a14:m>
                    <m:oMath xmlns:m="http://schemas.openxmlformats.org/officeDocument/2006/math">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1</m:t>
                          </m:r>
                        </m:sub>
                      </m:sSub>
                      <m:r>
                        <a:rPr lang="vi-VN" sz="3200" i="1">
                          <a:latin typeface="Cambria Math"/>
                        </a:rPr>
                        <m:t>−2</m:t>
                      </m:r>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2</m:t>
                          </m:r>
                        </m:sub>
                      </m:sSub>
                    </m:oMath>
                  </a14:m>
                  <a:r>
                    <a:rPr lang="vi-VN" sz="3200" dirty="0">
                      <a:latin typeface="Cambria" panose="02040503050406030204" pitchFamily="18" charset="0"/>
                    </a:rPr>
                    <a:t> bằng</a:t>
                  </a:r>
                  <a:endParaRPr lang="en-US" sz="3200" dirty="0">
                    <a:latin typeface="Cambria"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839250"/>
                  <a:ext cx="19835649" cy="2148261"/>
                </a:xfrm>
                <a:prstGeom prst="rect">
                  <a:avLst/>
                </a:prstGeom>
                <a:blipFill>
                  <a:blip r:embed="rId2"/>
                  <a:stretch>
                    <a:fillRect l="-663" t="-952" r="-602"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4" name="Group 93"/>
          <p:cNvGrpSpPr/>
          <p:nvPr/>
        </p:nvGrpSpPr>
        <p:grpSpPr>
          <a:xfrm>
            <a:off x="147057" y="1568625"/>
            <a:ext cx="11778089" cy="700924"/>
            <a:chOff x="241306" y="2218546"/>
            <a:chExt cx="11778089" cy="700924"/>
          </a:xfrm>
        </p:grpSpPr>
        <p:sp>
          <p:nvSpPr>
            <p:cNvPr id="61" name="Rectangle 6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0" name="TextBox 59"/>
                <p:cNvSpPr txBox="1"/>
                <p:nvPr/>
              </p:nvSpPr>
              <p:spPr>
                <a:xfrm>
                  <a:off x="3979303" y="2247574"/>
                  <a:ext cx="1607337" cy="642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rPr>
                            </m:ctrlPr>
                          </m:radPr>
                          <m:deg/>
                          <m:e>
                            <m:r>
                              <a:rPr lang="vi-VN">
                                <a:latin typeface="Cambria Math"/>
                              </a:rPr>
                              <m:t>71</m:t>
                            </m:r>
                          </m:e>
                        </m:rad>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979303" y="2247574"/>
                  <a:ext cx="1607337" cy="642868"/>
                </a:xfrm>
                <a:prstGeom prst="rect">
                  <a:avLst/>
                </a:prstGeom>
                <a:blipFill>
                  <a:blip r:embed="rId3"/>
                  <a:stretch>
                    <a:fillRect/>
                  </a:stretch>
                </a:blipFill>
              </p:spPr>
              <p:txBody>
                <a:bodyPr/>
                <a:lstStyle/>
                <a:p>
                  <a:r>
                    <a:rPr lang="en-US">
                      <a:noFill/>
                    </a:rPr>
                    <a:t> </a:t>
                  </a:r>
                </a:p>
              </p:txBody>
            </p:sp>
          </mc:Fallback>
        </mc:AlternateContent>
        <p:sp>
          <p:nvSpPr>
            <p:cNvPr id="76" name="Rectangle 75"/>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827725" y="2276602"/>
                  <a:ext cx="2172360" cy="642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rPr>
                            </m:ctrlPr>
                          </m:radPr>
                          <m:deg/>
                          <m:e>
                            <m:r>
                              <a:rPr lang="vi-VN">
                                <a:latin typeface="Cambria Math"/>
                              </a:rPr>
                              <m:t>61</m:t>
                            </m:r>
                          </m:e>
                        </m:rad>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827725" y="2276602"/>
                  <a:ext cx="2172360" cy="642868"/>
                </a:xfrm>
                <a:prstGeom prst="rect">
                  <a:avLst/>
                </a:prstGeom>
                <a:blipFill>
                  <a:blip r:embed="rId4"/>
                  <a:stretch>
                    <a:fillRect/>
                  </a:stretch>
                </a:blipFill>
              </p:spPr>
              <p:txBody>
                <a:bodyPr/>
                <a:lstStyle/>
                <a:p>
                  <a:r>
                    <a:rPr lang="en-US">
                      <a:noFill/>
                    </a:rPr>
                    <a:t> </a:t>
                  </a:r>
                </a:p>
              </p:txBody>
            </p:sp>
          </mc:Fallback>
        </mc:AlternateContent>
        <p:sp>
          <p:nvSpPr>
            <p:cNvPr id="81" name="Rectangle 80"/>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0" name="TextBox 79"/>
                <p:cNvSpPr txBox="1"/>
                <p:nvPr/>
              </p:nvSpPr>
              <p:spPr>
                <a:xfrm>
                  <a:off x="6840597" y="2247574"/>
                  <a:ext cx="2172361" cy="642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rPr>
                            </m:ctrlPr>
                          </m:radPr>
                          <m:deg/>
                          <m:e>
                            <m:r>
                              <a:rPr lang="vi-VN">
                                <a:latin typeface="Cambria Math"/>
                              </a:rPr>
                              <m:t>17</m:t>
                            </m:r>
                          </m:e>
                        </m:rad>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6840597" y="2247574"/>
                  <a:ext cx="2172361" cy="642868"/>
                </a:xfrm>
                <a:prstGeom prst="rect">
                  <a:avLst/>
                </a:prstGeom>
                <a:blipFill>
                  <a:blip r:embed="rId5"/>
                  <a:stretch>
                    <a:fillRect/>
                  </a:stretch>
                </a:blipFill>
              </p:spPr>
              <p:txBody>
                <a:bodyPr/>
                <a:lstStyle/>
                <a:p>
                  <a:r>
                    <a:rPr lang="en-US">
                      <a:noFill/>
                    </a:rPr>
                    <a:t> </a:t>
                  </a:r>
                </a:p>
              </p:txBody>
            </p:sp>
          </mc:Fallback>
        </mc:AlternateContent>
        <p:sp>
          <p:nvSpPr>
            <p:cNvPr id="86" name="Rectangle 85"/>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5" name="TextBox 84"/>
                <p:cNvSpPr txBox="1"/>
                <p:nvPr/>
              </p:nvSpPr>
              <p:spPr>
                <a:xfrm>
                  <a:off x="9614809" y="2218546"/>
                  <a:ext cx="2172361" cy="658642"/>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r>
                          <a:rPr lang="vi-VN">
                            <a:latin typeface="Cambria Math"/>
                          </a:rPr>
                          <m:t>4</m:t>
                        </m:r>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9614809" y="2218546"/>
                  <a:ext cx="2172361" cy="65864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73908" y="3132728"/>
                <a:ext cx="11485093" cy="580928"/>
              </a:xfrm>
              <a:prstGeom prst="rect">
                <a:avLst/>
              </a:prstGeom>
              <a:noFill/>
            </p:spPr>
            <p:txBody>
              <a:bodyPr wrap="square" rtlCol="0">
                <a:spAutoFit/>
              </a:bodyPr>
              <a:lstStyle/>
              <a:p>
                <a:pPr marL="629920" algn="just">
                  <a:lnSpc>
                    <a:spcPct val="107000"/>
                  </a:lnSpc>
                  <a:spcAft>
                    <a:spcPts val="0"/>
                  </a:spcAft>
                </a:pPr>
                <a:r>
                  <a:rPr lang="en-US" sz="3200" b="0">
                    <a:latin typeface="Cambria" panose="02040503050406030204" pitchFamily="18" charset="0"/>
                  </a:rPr>
                  <a:t>Ta có </a:t>
                </a:r>
                <a14:m>
                  <m:oMath xmlns:m="http://schemas.openxmlformats.org/officeDocument/2006/math">
                    <m:r>
                      <a:rPr lang="en-US" sz="3200" b="0" i="1" smtClean="0">
                        <a:latin typeface="Cambria Math" panose="02040503050406030204" pitchFamily="18" charset="0"/>
                      </a:rPr>
                      <m:t>  </m:t>
                    </m:r>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1</m:t>
                        </m:r>
                      </m:sub>
                    </m:sSub>
                    <m:r>
                      <a:rPr lang="vi-VN" sz="3200" i="1">
                        <a:latin typeface="Cambria Math"/>
                      </a:rPr>
                      <m:t>−2</m:t>
                    </m:r>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2</m:t>
                        </m:r>
                      </m:sub>
                    </m:sSub>
                    <m:r>
                      <a:rPr lang="vi-VN" sz="3200" i="1">
                        <a:latin typeface="Cambria Math"/>
                      </a:rPr>
                      <m:t>=1+2</m:t>
                    </m:r>
                    <m:r>
                      <a:rPr lang="vi-VN" sz="3200" i="1">
                        <a:latin typeface="Cambria Math"/>
                      </a:rPr>
                      <m:t>𝑖</m:t>
                    </m:r>
                    <m:r>
                      <a:rPr lang="vi-VN" sz="3200" i="1">
                        <a:latin typeface="Cambria Math"/>
                      </a:rPr>
                      <m:t>−2</m:t>
                    </m:r>
                    <m:d>
                      <m:dPr>
                        <m:ctrlPr>
                          <a:rPr lang="en-US" sz="3200" i="1">
                            <a:latin typeface="Cambria Math" panose="02040503050406030204" pitchFamily="18" charset="0"/>
                          </a:rPr>
                        </m:ctrlPr>
                      </m:dPr>
                      <m:e>
                        <m:r>
                          <a:rPr lang="vi-VN" sz="3200" i="1">
                            <a:latin typeface="Cambria Math"/>
                          </a:rPr>
                          <m:t>3−2</m:t>
                        </m:r>
                        <m:r>
                          <a:rPr lang="vi-VN" sz="3200" i="1">
                            <a:latin typeface="Cambria Math"/>
                          </a:rPr>
                          <m:t>𝑖</m:t>
                        </m:r>
                      </m:e>
                    </m:d>
                    <m:r>
                      <a:rPr lang="vi-VN" sz="3200" i="1">
                        <a:latin typeface="Cambria Math"/>
                      </a:rPr>
                      <m:t>=−5+6</m:t>
                    </m:r>
                    <m:r>
                      <a:rPr lang="vi-VN" sz="3200" i="1">
                        <a:latin typeface="Cambria Math"/>
                      </a:rPr>
                      <m:t>𝑖</m:t>
                    </m:r>
                  </m:oMath>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73908" y="3132728"/>
                <a:ext cx="11485093" cy="580928"/>
              </a:xfrm>
              <a:prstGeom prst="rect">
                <a:avLst/>
              </a:prstGeom>
              <a:blipFill>
                <a:blip r:embed="rId7"/>
                <a:stretch>
                  <a:fillRect t="-14737" b="-33684"/>
                </a:stretch>
              </a:blipFill>
            </p:spPr>
            <p:txBody>
              <a:bodyPr/>
              <a:lstStyle/>
              <a:p>
                <a:r>
                  <a:rPr lang="en-US">
                    <a:noFill/>
                  </a:rPr>
                  <a:t> </a:t>
                </a:r>
              </a:p>
            </p:txBody>
          </p:sp>
        </mc:Fallback>
      </mc:AlternateContent>
      <p:sp>
        <p:nvSpPr>
          <p:cNvPr id="92" name="Oval 91"/>
          <p:cNvSpPr/>
          <p:nvPr/>
        </p:nvSpPr>
        <p:spPr>
          <a:xfrm>
            <a:off x="3137000" y="1653126"/>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3" name="Rectangle 2"/>
              <p:cNvSpPr/>
              <p:nvPr/>
            </p:nvSpPr>
            <p:spPr>
              <a:xfrm>
                <a:off x="1442409" y="3866323"/>
                <a:ext cx="5392243" cy="681405"/>
              </a:xfrm>
              <a:prstGeom prst="rect">
                <a:avLst/>
              </a:prstGeom>
              <a:noFill/>
            </p:spPr>
            <p:txBody>
              <a:bodyPr wrap="square" rtlCol="0">
                <a:spAutoFit/>
              </a:bodyPr>
              <a:lstStyle/>
              <a:p>
                <a:pPr marL="629920" algn="just">
                  <a:lnSpc>
                    <a:spcPct val="107000"/>
                  </a:lnSpc>
                </a:pPr>
                <a14:m>
                  <m:oMathPara xmlns:m="http://schemas.openxmlformats.org/officeDocument/2006/math">
                    <m:oMathParaPr>
                      <m:jc m:val="centerGroup"/>
                    </m:oMathParaPr>
                    <m:oMath xmlns:m="http://schemas.openxmlformats.org/officeDocument/2006/math">
                      <m:r>
                        <a:rPr lang="vi-VN" sz="3200" i="1">
                          <a:latin typeface="Cambria Math"/>
                        </a:rPr>
                        <m:t>⇒</m:t>
                      </m:r>
                      <m:d>
                        <m:dPr>
                          <m:begChr m:val="|"/>
                          <m:endChr m:val="|"/>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1</m:t>
                              </m:r>
                            </m:sub>
                          </m:sSub>
                          <m:r>
                            <a:rPr lang="vi-VN" sz="3200" i="1">
                              <a:latin typeface="Cambria Math"/>
                            </a:rPr>
                            <m:t>−2</m:t>
                          </m:r>
                          <m:sSub>
                            <m:sSubPr>
                              <m:ctrlPr>
                                <a:rPr lang="en-US" sz="3200" i="1">
                                  <a:latin typeface="Cambria Math" panose="02040503050406030204" pitchFamily="18" charset="0"/>
                                </a:rPr>
                              </m:ctrlPr>
                            </m:sSubPr>
                            <m:e>
                              <m:r>
                                <a:rPr lang="vi-VN" sz="3200" i="1">
                                  <a:latin typeface="Cambria Math"/>
                                </a:rPr>
                                <m:t>𝑧</m:t>
                              </m:r>
                            </m:e>
                            <m:sub>
                              <m:r>
                                <a:rPr lang="vi-VN" sz="3200" i="1">
                                  <a:latin typeface="Cambria Math"/>
                                </a:rPr>
                                <m:t>2</m:t>
                              </m:r>
                            </m:sub>
                          </m:sSub>
                        </m:e>
                      </m:d>
                      <m:r>
                        <a:rPr lang="vi-VN" sz="3200" i="1">
                          <a:latin typeface="Cambria Math"/>
                        </a:rPr>
                        <m:t>=</m:t>
                      </m:r>
                      <m:rad>
                        <m:radPr>
                          <m:degHide m:val="on"/>
                          <m:ctrlPr>
                            <a:rPr lang="en-US" sz="3200" i="1">
                              <a:latin typeface="Cambria Math" panose="02040503050406030204" pitchFamily="18" charset="0"/>
                            </a:rPr>
                          </m:ctrlPr>
                        </m:radPr>
                        <m:deg/>
                        <m:e>
                          <m:r>
                            <a:rPr lang="vi-VN" sz="3200" i="1">
                              <a:latin typeface="Cambria Math"/>
                            </a:rPr>
                            <m:t>61</m:t>
                          </m:r>
                        </m:e>
                      </m:rad>
                    </m:oMath>
                  </m:oMathPara>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2409" y="3866323"/>
                <a:ext cx="5392243" cy="681405"/>
              </a:xfrm>
              <a:prstGeom prst="rect">
                <a:avLst/>
              </a:prstGeom>
              <a:blipFill>
                <a:blip r:embed="rId8"/>
                <a:stretch>
                  <a:fillRect/>
                </a:stretch>
              </a:blipFill>
            </p:spPr>
            <p:txBody>
              <a:bodyPr/>
              <a:lstStyle/>
              <a:p>
                <a:r>
                  <a:rPr lang="en-US">
                    <a:noFill/>
                  </a:rPr>
                  <a:t> </a:t>
                </a:r>
              </a:p>
            </p:txBody>
          </p:sp>
        </mc:Fallback>
      </mc:AlternateContent>
      <p:sp>
        <p:nvSpPr>
          <p:cNvPr id="43" name="Action Button: Forward or Next 42">
            <a:hlinkClick r:id="rId9" action="ppaction://hlinksldjump" highlightClick="1"/>
          </p:cNvPr>
          <p:cNvSpPr/>
          <p:nvPr/>
        </p:nvSpPr>
        <p:spPr>
          <a:xfrm>
            <a:off x="11131817" y="4468033"/>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5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2" grpId="0" animBg="1"/>
      <p:bldP spid="3"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373367"/>
            <a:ext cx="11834900" cy="3403973"/>
            <a:chOff x="184495" y="3636273"/>
            <a:chExt cx="11834900" cy="3403973"/>
          </a:xfrm>
        </p:grpSpPr>
        <p:sp>
          <p:nvSpPr>
            <p:cNvPr id="5" name="Rounded Rectangle 4"/>
            <p:cNvSpPr/>
            <p:nvPr/>
          </p:nvSpPr>
          <p:spPr>
            <a:xfrm>
              <a:off x="184495" y="3865218"/>
              <a:ext cx="11834900" cy="317502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04537"/>
            <a:ext cx="11906396" cy="1393223"/>
            <a:chOff x="534987" y="1869705"/>
            <a:chExt cx="23340848" cy="2336689"/>
          </a:xfrm>
        </p:grpSpPr>
        <p:grpSp>
          <p:nvGrpSpPr>
            <p:cNvPr id="21" name="Group 20"/>
            <p:cNvGrpSpPr/>
            <p:nvPr/>
          </p:nvGrpSpPr>
          <p:grpSpPr>
            <a:xfrm>
              <a:off x="534987" y="1869705"/>
              <a:ext cx="23340848" cy="2336689"/>
              <a:chOff x="534987" y="1647866"/>
              <a:chExt cx="23340848" cy="2336689"/>
            </a:xfrm>
          </p:grpSpPr>
          <p:sp>
            <p:nvSpPr>
              <p:cNvPr id="25" name="Rounded Rectangle 24"/>
              <p:cNvSpPr/>
              <p:nvPr/>
            </p:nvSpPr>
            <p:spPr bwMode="auto">
              <a:xfrm>
                <a:off x="755649" y="1720892"/>
                <a:ext cx="23120186" cy="226366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11</a:t>
                  </a:r>
                </a:p>
              </p:txBody>
            </p:sp>
          </p:grpSp>
        </p:grpSp>
        <mc:AlternateContent xmlns:mc="http://schemas.openxmlformats.org/markup-compatibility/2006" xmlns:a14="http://schemas.microsoft.com/office/drawing/2010/main">
          <mc:Choice Requires="a14">
            <p:sp>
              <p:nvSpPr>
                <p:cNvPr id="23" name="Rectangle 22"/>
                <p:cNvSpPr/>
                <p:nvPr/>
              </p:nvSpPr>
              <p:spPr>
                <a:xfrm>
                  <a:off x="1938924" y="2754442"/>
                  <a:ext cx="21127087" cy="1178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Tìm tất cả các số thực </a:t>
                  </a:r>
                  <a14:m>
                    <m:oMath xmlns:m="http://schemas.openxmlformats.org/officeDocument/2006/math">
                      <m:r>
                        <a:rPr lang="vi-VN" sz="3200" i="1">
                          <a:latin typeface="Cambria Math"/>
                        </a:rPr>
                        <m:t>𝑥</m:t>
                      </m:r>
                      <m:r>
                        <a:rPr lang="vi-VN" sz="3200" i="1">
                          <a:latin typeface="Cambria Math"/>
                        </a:rPr>
                        <m:t>,</m:t>
                      </m:r>
                      <m:r>
                        <a:rPr lang="vi-VN" sz="3200" i="1">
                          <a:latin typeface="Cambria Math"/>
                        </a:rPr>
                        <m:t>𝑦</m:t>
                      </m:r>
                    </m:oMath>
                  </a14:m>
                  <a:r>
                    <a:rPr lang="vi-VN" sz="3200" dirty="0">
                      <a:latin typeface="Cambria" panose="02040503050406030204" pitchFamily="18" charset="0"/>
                    </a:rPr>
                    <a:t> sao cho </a:t>
                  </a:r>
                  <a14:m>
                    <m:oMath xmlns:m="http://schemas.openxmlformats.org/officeDocument/2006/math">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m:t>
                      </m:r>
                      <m:r>
                        <a:rPr lang="vi-VN" sz="3200" i="1">
                          <a:latin typeface="Cambria Math"/>
                        </a:rPr>
                        <m:t>𝑦𝑖</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𝑖</m:t>
                          </m:r>
                        </m:e>
                        <m:sup>
                          <m:r>
                            <a:rPr lang="vi-VN" sz="3200" i="1">
                              <a:latin typeface="Cambria Math"/>
                            </a:rPr>
                            <m:t>3</m:t>
                          </m:r>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𝑖</m:t>
                          </m:r>
                        </m:e>
                        <m:sup>
                          <m:r>
                            <a:rPr lang="vi-VN" sz="3200" i="1">
                              <a:latin typeface="Cambria Math"/>
                            </a:rPr>
                            <m:t>2</m:t>
                          </m:r>
                        </m:sup>
                      </m:sSup>
                      <m:r>
                        <a:rPr lang="vi-VN" sz="3200" i="1">
                          <a:latin typeface="Cambria Math"/>
                        </a:rPr>
                        <m:t>−</m:t>
                      </m:r>
                      <m:r>
                        <a:rPr lang="vi-VN" sz="3200" i="1">
                          <a:latin typeface="Cambria Math"/>
                        </a:rPr>
                        <m:t>𝑖</m:t>
                      </m:r>
                    </m:oMath>
                  </a14:m>
                  <a:r>
                    <a:rPr lang="vi-VN" sz="3200">
                      <a:latin typeface="Cambria" panose="02040503050406030204" pitchFamily="18" charset="0"/>
                    </a:rPr>
                    <a:t>.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38924" y="2754442"/>
                  <a:ext cx="21127087" cy="1178452"/>
                </a:xfrm>
                <a:prstGeom prst="rect">
                  <a:avLst/>
                </a:prstGeom>
                <a:blipFill>
                  <a:blip r:embed="rId2"/>
                  <a:stretch>
                    <a:fillRect l="-622" t="-1739" b="-208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46651" y="4007001"/>
                <a:ext cx="4784602" cy="584775"/>
              </a:xfrm>
              <a:prstGeom prst="rect">
                <a:avLst/>
              </a:prstGeom>
              <a:noFill/>
            </p:spPr>
            <p:txBody>
              <a:bodyPr wrap="square" rtlCol="0">
                <a:spAutoFit/>
              </a:bodyPr>
              <a:lstStyle/>
              <a:p>
                <a:pPr marL="58738" algn="just"/>
                <a14:m>
                  <m:oMathPara xmlns:m="http://schemas.openxmlformats.org/officeDocument/2006/math">
                    <m:oMathParaPr>
                      <m:jc m:val="left"/>
                    </m:oMathParaPr>
                    <m:oMath xmlns:m="http://schemas.openxmlformats.org/officeDocument/2006/math">
                      <m:r>
                        <m:rPr>
                          <m:nor/>
                        </m:rPr>
                        <a:rPr lang="en-US" sz="3100" dirty="0">
                          <a:latin typeface="Cambria" panose="02040503050406030204" pitchFamily="18" charset="0"/>
                          <a:ea typeface="Times New Roman" panose="02020603050405020304" pitchFamily="18" charset="0"/>
                          <a:cs typeface="Times New Roman" panose="02020603050405020304" pitchFamily="18" charset="0"/>
                        </a:rPr>
                        <m:t>Ta</m:t>
                      </m:r>
                      <m:r>
                        <m:rPr>
                          <m:nor/>
                        </m:rPr>
                        <a:rPr lang="en-US" sz="3100" dirty="0">
                          <a:latin typeface="Cambria" panose="02040503050406030204" pitchFamily="18" charset="0"/>
                          <a:ea typeface="Times New Roman" panose="02020603050405020304" pitchFamily="18" charset="0"/>
                          <a:cs typeface="Times New Roman" panose="02020603050405020304" pitchFamily="18" charset="0"/>
                        </a:rPr>
                        <m:t> </m:t>
                      </m:r>
                      <m:r>
                        <m:rPr>
                          <m:nor/>
                        </m:rPr>
                        <a:rPr lang="en-US" sz="3100" dirty="0">
                          <a:latin typeface="Cambria" panose="02040503050406030204" pitchFamily="18" charset="0"/>
                          <a:ea typeface="Times New Roman" panose="02020603050405020304" pitchFamily="18" charset="0"/>
                          <a:cs typeface="Times New Roman" panose="02020603050405020304" pitchFamily="18" charset="0"/>
                        </a:rPr>
                        <m:t>c</m:t>
                      </m:r>
                      <m:r>
                        <m:rPr>
                          <m:nor/>
                        </m:rPr>
                        <a:rPr lang="en-US" sz="3100" dirty="0">
                          <a:latin typeface="Cambria" panose="02040503050406030204" pitchFamily="18" charset="0"/>
                          <a:ea typeface="Times New Roman" panose="02020603050405020304" pitchFamily="18" charset="0"/>
                          <a:cs typeface="Times New Roman" panose="02020603050405020304" pitchFamily="18" charset="0"/>
                        </a:rPr>
                        <m:t>ó</m:t>
                      </m:r>
                    </m:oMath>
                  </m:oMathPara>
                </a14:m>
                <a:endParaRPr lang="vi-VN" sz="31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46651" y="4007001"/>
                <a:ext cx="4784602" cy="584775"/>
              </a:xfrm>
              <a:prstGeom prst="rect">
                <a:avLst/>
              </a:prstGeom>
              <a:blipFill>
                <a:blip r:embed="rId3"/>
                <a:stretch>
                  <a:fillRect/>
                </a:stretch>
              </a:blipFill>
            </p:spPr>
            <p:txBody>
              <a:bodyPr/>
              <a:lstStyle/>
              <a:p>
                <a:r>
                  <a:rPr lang="en-US">
                    <a:noFill/>
                  </a:rPr>
                  <a:t> </a:t>
                </a:r>
              </a:p>
            </p:txBody>
          </p:sp>
        </mc:Fallback>
      </mc:AlternateContent>
      <p:grpSp>
        <p:nvGrpSpPr>
          <p:cNvPr id="15" name="Group 14"/>
          <p:cNvGrpSpPr/>
          <p:nvPr/>
        </p:nvGrpSpPr>
        <p:grpSpPr>
          <a:xfrm>
            <a:off x="1924139" y="1674145"/>
            <a:ext cx="9343980" cy="1644606"/>
            <a:chOff x="1924139" y="1002627"/>
            <a:chExt cx="9343980" cy="1644606"/>
          </a:xfrm>
        </p:grpSpPr>
        <p:grpSp>
          <p:nvGrpSpPr>
            <p:cNvPr id="12" name="Group 11"/>
            <p:cNvGrpSpPr/>
            <p:nvPr/>
          </p:nvGrpSpPr>
          <p:grpSpPr>
            <a:xfrm>
              <a:off x="1924139" y="1002627"/>
              <a:ext cx="9343980" cy="769445"/>
              <a:chOff x="1924139" y="1002627"/>
              <a:chExt cx="9343980" cy="769445"/>
            </a:xfrm>
          </p:grpSpPr>
          <p:grpSp>
            <p:nvGrpSpPr>
              <p:cNvPr id="3" name="Group 2"/>
              <p:cNvGrpSpPr/>
              <p:nvPr/>
            </p:nvGrpSpPr>
            <p:grpSpPr>
              <a:xfrm>
                <a:off x="1924139" y="1002627"/>
                <a:ext cx="4132012" cy="769445"/>
                <a:chOff x="241306" y="2205692"/>
                <a:chExt cx="4118004" cy="715308"/>
              </a:xfrm>
            </p:grpSpPr>
            <p:sp>
              <p:nvSpPr>
                <p:cNvPr id="76" name="Rectangle 75"/>
                <p:cNvSpPr/>
                <p:nvPr/>
              </p:nvSpPr>
              <p:spPr>
                <a:xfrm>
                  <a:off x="531850" y="2205692"/>
                  <a:ext cx="3827460"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739126" y="2297534"/>
                      <a:ext cx="2945989" cy="59763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m:t>
                            </m:r>
                            <m:rad>
                              <m:radPr>
                                <m:degHide m:val="on"/>
                                <m:ctrlPr>
                                  <a:rPr lang="en-US" i="1">
                                    <a:latin typeface="Cambria Math" panose="02040503050406030204" pitchFamily="18" charset="0"/>
                                  </a:rPr>
                                </m:ctrlPr>
                              </m:radPr>
                              <m:deg/>
                              <m:e>
                                <m:r>
                                  <a:rPr lang="vi-VN">
                                    <a:latin typeface="Cambria Math"/>
                                  </a:rPr>
                                  <m:t>2</m:t>
                                </m:r>
                              </m:e>
                            </m:rad>
                            <m:r>
                              <a:rPr lang="vi-VN">
                                <a:latin typeface="Cambria Math"/>
                              </a:rPr>
                              <m:t>;</m:t>
                            </m:r>
                            <m:r>
                              <a:rPr lang="vi-VN">
                                <a:latin typeface="Cambria Math"/>
                              </a:rPr>
                              <m:t>𝑦</m:t>
                            </m:r>
                            <m:r>
                              <a:rPr lang="vi-VN">
                                <a:latin typeface="Cambria Math"/>
                              </a:rPr>
                              <m:t>=2</m:t>
                            </m:r>
                          </m:oMath>
                        </m:oMathPara>
                      </a14:m>
                      <a:endParaRPr lang="en-US" dirty="0">
                        <a:solidFill>
                          <a:schemeClr val="bg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739126" y="2297534"/>
                      <a:ext cx="2945989" cy="597637"/>
                    </a:xfrm>
                    <a:prstGeom prst="rect">
                      <a:avLst/>
                    </a:prstGeom>
                    <a:blipFill>
                      <a:blip r:embed="rId4"/>
                      <a:stretch>
                        <a:fillRect/>
                      </a:stretch>
                    </a:blipFill>
                  </p:spPr>
                  <p:txBody>
                    <a:bodyPr/>
                    <a:lstStyle/>
                    <a:p>
                      <a:r>
                        <a:rPr lang="en-US">
                          <a:noFill/>
                        </a:rPr>
                        <a:t> </a:t>
                      </a:r>
                    </a:p>
                  </p:txBody>
                </p:sp>
              </mc:Fallback>
            </mc:AlternateContent>
          </p:grpSp>
          <p:grpSp>
            <p:nvGrpSpPr>
              <p:cNvPr id="4" name="Group 3"/>
              <p:cNvGrpSpPr/>
              <p:nvPr/>
            </p:nvGrpSpPr>
            <p:grpSpPr>
              <a:xfrm>
                <a:off x="7136108" y="1002627"/>
                <a:ext cx="4132011" cy="769445"/>
                <a:chOff x="5537206" y="1557992"/>
                <a:chExt cx="4118003" cy="715308"/>
              </a:xfrm>
            </p:grpSpPr>
            <p:sp>
              <p:nvSpPr>
                <p:cNvPr id="46" name="Rectangle 45"/>
                <p:cNvSpPr/>
                <p:nvPr/>
              </p:nvSpPr>
              <p:spPr>
                <a:xfrm>
                  <a:off x="5827749" y="1557992"/>
                  <a:ext cx="3827460"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6553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009712" y="1655249"/>
                      <a:ext cx="3049403"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=0;</m:t>
                            </m:r>
                            <m:r>
                              <a:rPr lang="vi-VN">
                                <a:latin typeface="Cambria Math"/>
                              </a:rPr>
                              <m:t>𝑦</m:t>
                            </m:r>
                            <m:r>
                              <a:rPr lang="vi-VN">
                                <a:latin typeface="Cambria Math"/>
                              </a:rPr>
                              <m:t>=2</m:t>
                            </m:r>
                          </m:oMath>
                        </m:oMathPara>
                      </a14:m>
                      <a:endParaRPr lang="en-US"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09712" y="1655249"/>
                      <a:ext cx="3049403" cy="543631"/>
                    </a:xfrm>
                    <a:prstGeom prst="rect">
                      <a:avLst/>
                    </a:prstGeom>
                    <a:blipFill>
                      <a:blip r:embed="rId5"/>
                      <a:stretch>
                        <a:fillRect/>
                      </a:stretch>
                    </a:blipFill>
                  </p:spPr>
                  <p:txBody>
                    <a:bodyPr/>
                    <a:lstStyle/>
                    <a:p>
                      <a:r>
                        <a:rPr lang="en-US">
                          <a:noFill/>
                        </a:rPr>
                        <a:t> </a:t>
                      </a:r>
                    </a:p>
                  </p:txBody>
                </p:sp>
              </mc:Fallback>
            </mc:AlternateContent>
          </p:grpSp>
        </p:grpSp>
        <p:grpSp>
          <p:nvGrpSpPr>
            <p:cNvPr id="63" name="Group 62"/>
            <p:cNvGrpSpPr/>
            <p:nvPr/>
          </p:nvGrpSpPr>
          <p:grpSpPr>
            <a:xfrm>
              <a:off x="1924139" y="1877788"/>
              <a:ext cx="4132014" cy="769445"/>
              <a:chOff x="241306" y="2205692"/>
              <a:chExt cx="4118005" cy="715308"/>
            </a:xfrm>
          </p:grpSpPr>
          <p:sp>
            <p:nvSpPr>
              <p:cNvPr id="64" name="Rectangle 63"/>
              <p:cNvSpPr/>
              <p:nvPr/>
            </p:nvSpPr>
            <p:spPr>
              <a:xfrm>
                <a:off x="531850" y="2205692"/>
                <a:ext cx="3827461"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5" name="Oval 6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6" name="TextBox 65"/>
                  <p:cNvSpPr txBox="1"/>
                  <p:nvPr/>
                </p:nvSpPr>
                <p:spPr>
                  <a:xfrm>
                    <a:off x="800438" y="2296260"/>
                    <a:ext cx="3323920" cy="59763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m:t>
                          </m:r>
                          <m:rad>
                            <m:radPr>
                              <m:degHide m:val="on"/>
                              <m:ctrlPr>
                                <a:rPr lang="en-US" i="1">
                                  <a:latin typeface="Cambria Math" panose="02040503050406030204" pitchFamily="18" charset="0"/>
                                </a:rPr>
                              </m:ctrlPr>
                            </m:radPr>
                            <m:deg/>
                            <m:e>
                              <m:r>
                                <a:rPr lang="vi-VN">
                                  <a:latin typeface="Cambria Math"/>
                                </a:rPr>
                                <m:t>2</m:t>
                              </m:r>
                            </m:e>
                          </m:rad>
                          <m:r>
                            <a:rPr lang="vi-VN">
                              <a:latin typeface="Cambria Math"/>
                            </a:rPr>
                            <m:t>;</m:t>
                          </m:r>
                          <m:r>
                            <a:rPr lang="vi-VN">
                              <a:latin typeface="Cambria Math"/>
                            </a:rPr>
                            <m:t>𝑦</m:t>
                          </m:r>
                          <m:r>
                            <a:rPr lang="vi-VN">
                              <a:latin typeface="Cambria Math"/>
                            </a:rPr>
                            <m:t>=2</m:t>
                          </m:r>
                        </m:oMath>
                      </m:oMathPara>
                    </a14:m>
                    <a:endParaRPr lang="en-US"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00438" y="2296260"/>
                    <a:ext cx="3323920" cy="597637"/>
                  </a:xfrm>
                  <a:prstGeom prst="rect">
                    <a:avLst/>
                  </a:prstGeom>
                  <a:blipFill>
                    <a:blip r:embed="rId6"/>
                    <a:stretch>
                      <a:fillRect/>
                    </a:stretch>
                  </a:blipFill>
                </p:spPr>
                <p:txBody>
                  <a:bodyPr/>
                  <a:lstStyle/>
                  <a:p>
                    <a:r>
                      <a:rPr lang="en-US">
                        <a:noFill/>
                      </a:rPr>
                      <a:t> </a:t>
                    </a:r>
                  </a:p>
                </p:txBody>
              </p:sp>
            </mc:Fallback>
          </mc:AlternateContent>
        </p:grpSp>
        <p:grpSp>
          <p:nvGrpSpPr>
            <p:cNvPr id="68" name="Group 67"/>
            <p:cNvGrpSpPr/>
            <p:nvPr/>
          </p:nvGrpSpPr>
          <p:grpSpPr>
            <a:xfrm>
              <a:off x="7136108" y="1877788"/>
              <a:ext cx="4132011" cy="769445"/>
              <a:chOff x="241306" y="2205692"/>
              <a:chExt cx="4118003" cy="715308"/>
            </a:xfrm>
          </p:grpSpPr>
          <p:sp>
            <p:nvSpPr>
              <p:cNvPr id="69" name="Rectangle 68"/>
              <p:cNvSpPr/>
              <p:nvPr/>
            </p:nvSpPr>
            <p:spPr>
              <a:xfrm>
                <a:off x="531849" y="2205692"/>
                <a:ext cx="3827460"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63177" y="2282044"/>
                    <a:ext cx="3031595"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=2;</m:t>
                          </m:r>
                          <m:r>
                            <a:rPr lang="vi-VN">
                              <a:latin typeface="Cambria Math"/>
                            </a:rPr>
                            <m:t>𝑦</m:t>
                          </m:r>
                          <m:r>
                            <a:rPr lang="vi-VN">
                              <a:latin typeface="Cambria Math"/>
                            </a:rPr>
                            <m:t>=0</m:t>
                          </m:r>
                        </m:oMath>
                      </m:oMathPara>
                    </a14:m>
                    <a:endParaRPr lang="en-US"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63177" y="2282044"/>
                    <a:ext cx="3031595" cy="543631"/>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7136108" y="1777028"/>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1" name="Rectangle 10"/>
              <p:cNvSpPr/>
              <p:nvPr/>
            </p:nvSpPr>
            <p:spPr>
              <a:xfrm>
                <a:off x="1385794" y="5428247"/>
                <a:ext cx="7492871" cy="1190839"/>
              </a:xfrm>
              <a:prstGeom prst="rect">
                <a:avLst/>
              </a:prstGeom>
              <a:noFill/>
            </p:spPr>
            <p:txBody>
              <a:bodyPr wrap="square" rtlCol="0">
                <a:spAutoFit/>
              </a:bodyPr>
              <a:lstStyle/>
              <a:p>
                <a:pPr marL="58738" algn="just"/>
                <a14:m>
                  <m:oMathPara xmlns:m="http://schemas.openxmlformats.org/officeDocument/2006/math">
                    <m:oMathParaPr>
                      <m:jc m:val="left"/>
                    </m:oMathParaPr>
                    <m:oMath xmlns:m="http://schemas.openxmlformats.org/officeDocument/2006/math">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m:t>
                      </m:r>
                      <m:d>
                        <m:dPr>
                          <m:ctrlPr>
                            <a:rPr lang="en-US" sz="3200" i="1">
                              <a:latin typeface="Cambria Math" panose="02040503050406030204" pitchFamily="18" charset="0"/>
                            </a:rPr>
                          </m:ctrlPr>
                        </m:dPr>
                        <m:e>
                          <m:r>
                            <a:rPr lang="vi-VN" sz="3200" i="1">
                              <a:latin typeface="Cambria Math"/>
                            </a:rPr>
                            <m:t>2−</m:t>
                          </m:r>
                          <m:r>
                            <a:rPr lang="vi-VN" sz="3200" i="1">
                              <a:latin typeface="Cambria Math"/>
                            </a:rPr>
                            <m:t>𝑦</m:t>
                          </m:r>
                        </m:e>
                      </m:d>
                      <m:r>
                        <a:rPr lang="vi-VN" sz="3200" i="1">
                          <a:latin typeface="Cambria Math"/>
                        </a:rPr>
                        <m:t>𝑖</m:t>
                      </m:r>
                      <m:r>
                        <a:rPr lang="vi-VN" sz="3200" i="1">
                          <a:latin typeface="Cambria Math"/>
                        </a:rPr>
                        <m:t>=0⇔</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vi-VN" sz="3200" i="1">
                                  <a:latin typeface="Cambria Math"/>
                                </a:rPr>
                                <m:t>&amp;</m:t>
                              </m:r>
                              <m:r>
                                <a:rPr lang="vi-VN" sz="3200" i="1">
                                  <a:latin typeface="Cambria Math"/>
                                </a:rPr>
                                <m:t>𝑥</m:t>
                              </m:r>
                              <m:r>
                                <a:rPr lang="vi-VN" sz="3200" i="1">
                                  <a:latin typeface="Cambria Math"/>
                                </a:rPr>
                                <m:t>=0</m:t>
                              </m:r>
                            </m:e>
                            <m:e>
                              <m:r>
                                <a:rPr lang="vi-VN" sz="3200" i="1">
                                  <a:latin typeface="Cambria Math"/>
                                </a:rPr>
                                <m:t>&amp;</m:t>
                              </m:r>
                              <m:r>
                                <a:rPr lang="vi-VN" sz="3200" i="1">
                                  <a:latin typeface="Cambria Math"/>
                                </a:rPr>
                                <m:t>𝑦</m:t>
                              </m:r>
                              <m:r>
                                <a:rPr lang="vi-VN" sz="3200" i="1">
                                  <a:latin typeface="Cambria Math"/>
                                </a:rPr>
                                <m:t>=2</m:t>
                              </m:r>
                            </m:e>
                          </m:eqArr>
                        </m:e>
                      </m:d>
                    </m:oMath>
                  </m:oMathPara>
                </a14:m>
                <a:endParaRPr lang="en-US" sz="31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85794" y="5428247"/>
                <a:ext cx="7492871" cy="119083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85794" y="4632067"/>
                <a:ext cx="9882325" cy="584775"/>
              </a:xfrm>
              <a:prstGeom prst="rect">
                <a:avLst/>
              </a:prstGeom>
              <a:noFill/>
            </p:spPr>
            <p:txBody>
              <a:bodyPr wrap="square" rtlCol="0">
                <a:spAutoFit/>
              </a:bodyPr>
              <a:lstStyle/>
              <a:p>
                <a:pPr marL="58738" algn="just"/>
                <a14:m>
                  <m:oMathPara xmlns:m="http://schemas.openxmlformats.org/officeDocument/2006/math">
                    <m:oMathParaPr>
                      <m:jc m:val="left"/>
                    </m:oMathParaPr>
                    <m:oMath xmlns:m="http://schemas.openxmlformats.org/officeDocument/2006/math">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m:t>
                      </m:r>
                      <m:r>
                        <a:rPr lang="vi-VN" sz="3200" i="1">
                          <a:latin typeface="Cambria Math"/>
                        </a:rPr>
                        <m:t>𝑦𝑖</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𝑖</m:t>
                          </m:r>
                        </m:e>
                        <m:sup>
                          <m:r>
                            <a:rPr lang="vi-VN" sz="3200" i="1">
                              <a:latin typeface="Cambria Math"/>
                            </a:rPr>
                            <m:t>3</m:t>
                          </m:r>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𝑖</m:t>
                          </m:r>
                        </m:e>
                        <m:sup>
                          <m:r>
                            <a:rPr lang="vi-VN" sz="3200" i="1">
                              <a:latin typeface="Cambria Math"/>
                            </a:rPr>
                            <m:t>2</m:t>
                          </m:r>
                        </m:sup>
                      </m:sSup>
                      <m:r>
                        <a:rPr lang="vi-VN" sz="3200" i="1">
                          <a:latin typeface="Cambria Math"/>
                        </a:rPr>
                        <m:t>−</m:t>
                      </m:r>
                      <m:r>
                        <a:rPr lang="vi-VN" sz="3200" i="1">
                          <a:latin typeface="Cambria Math"/>
                        </a:rPr>
                        <m:t>𝑖</m:t>
                      </m:r>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m:t>
                      </m:r>
                      <m:r>
                        <a:rPr lang="vi-VN" sz="3200" i="1">
                          <a:latin typeface="Cambria Math"/>
                        </a:rPr>
                        <m:t>𝑦𝑖</m:t>
                      </m:r>
                      <m:r>
                        <a:rPr lang="vi-VN" sz="3200" i="1">
                          <a:latin typeface="Cambria Math"/>
                        </a:rPr>
                        <m:t>=−</m:t>
                      </m:r>
                      <m:r>
                        <a:rPr lang="vi-VN" sz="3200" i="1">
                          <a:latin typeface="Cambria Math"/>
                        </a:rPr>
                        <m:t>𝑖</m:t>
                      </m:r>
                      <m:r>
                        <a:rPr lang="vi-VN" sz="3200" i="1">
                          <a:latin typeface="Cambria Math"/>
                        </a:rPr>
                        <m:t>+1−</m:t>
                      </m:r>
                      <m:r>
                        <a:rPr lang="vi-VN" sz="3200" i="1">
                          <a:latin typeface="Cambria Math"/>
                        </a:rPr>
                        <m:t>𝑖</m:t>
                      </m:r>
                    </m:oMath>
                  </m:oMathPara>
                </a14:m>
                <a:endParaRPr lang="en-US" sz="31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385794" y="4632067"/>
                <a:ext cx="9882325" cy="584775"/>
              </a:xfrm>
              <a:prstGeom prst="rect">
                <a:avLst/>
              </a:prstGeom>
              <a:blipFill>
                <a:blip r:embed="rId9"/>
                <a:stretch>
                  <a:fillRect/>
                </a:stretch>
              </a:blipFill>
            </p:spPr>
            <p:txBody>
              <a:bodyPr/>
              <a:lstStyle/>
              <a:p>
                <a:r>
                  <a:rPr lang="en-US">
                    <a:noFill/>
                  </a:rPr>
                  <a:t> </a:t>
                </a:r>
              </a:p>
            </p:txBody>
          </p:sp>
        </mc:Fallback>
      </mc:AlternateContent>
      <p:sp>
        <p:nvSpPr>
          <p:cNvPr id="54" name="Action Button: Forward or Next 53">
            <a:hlinkClick r:id="rId10" action="ppaction://hlinksldjump" highlightClick="1"/>
          </p:cNvPr>
          <p:cNvSpPr/>
          <p:nvPr/>
        </p:nvSpPr>
        <p:spPr>
          <a:xfrm>
            <a:off x="11268119" y="6182358"/>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95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11" grpId="0"/>
      <p:bldP spid="14" grpId="0"/>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41306" y="2186956"/>
            <a:ext cx="11834900" cy="4534183"/>
            <a:chOff x="184495" y="3636273"/>
            <a:chExt cx="11834900" cy="4534183"/>
          </a:xfrm>
        </p:grpSpPr>
        <p:sp>
          <p:nvSpPr>
            <p:cNvPr id="5" name="Rounded Rectangle 4"/>
            <p:cNvSpPr/>
            <p:nvPr/>
          </p:nvSpPr>
          <p:spPr>
            <a:xfrm>
              <a:off x="184495" y="3865218"/>
              <a:ext cx="11834900" cy="43052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33565"/>
            <a:ext cx="11939058" cy="1224179"/>
            <a:chOff x="534987" y="1869705"/>
            <a:chExt cx="23404876" cy="2053172"/>
          </a:xfrm>
        </p:grpSpPr>
        <p:grpSp>
          <p:nvGrpSpPr>
            <p:cNvPr id="21" name="Group 20"/>
            <p:cNvGrpSpPr/>
            <p:nvPr/>
          </p:nvGrpSpPr>
          <p:grpSpPr>
            <a:xfrm>
              <a:off x="534987" y="1869705"/>
              <a:ext cx="23340848" cy="2053172"/>
              <a:chOff x="534987" y="1647866"/>
              <a:chExt cx="23340848" cy="2053172"/>
            </a:xfrm>
          </p:grpSpPr>
          <p:sp>
            <p:nvSpPr>
              <p:cNvPr id="25" name="Rounded Rectangle 24"/>
              <p:cNvSpPr/>
              <p:nvPr/>
            </p:nvSpPr>
            <p:spPr bwMode="auto">
              <a:xfrm>
                <a:off x="755649" y="1720890"/>
                <a:ext cx="23120186" cy="198014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12</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887178"/>
                  <a:ext cx="19835649" cy="1742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Tiệm cận đứng của đồ thị hàm số </a:t>
                  </a:r>
                  <a14:m>
                    <m:oMath xmlns:m="http://schemas.openxmlformats.org/officeDocument/2006/math">
                      <m:r>
                        <a:rPr lang="vi-VN" sz="3200" i="1">
                          <a:latin typeface="Cambria Math"/>
                        </a:rPr>
                        <m:t>𝑦</m:t>
                      </m:r>
                      <m:r>
                        <a:rPr lang="vi-VN" sz="3200" i="1">
                          <a:latin typeface="Cambria Math"/>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−3</m:t>
                          </m:r>
                          <m:r>
                            <a:rPr lang="vi-VN" sz="3200" i="1">
                              <a:latin typeface="Cambria Math"/>
                            </a:rPr>
                            <m:t>𝑥</m:t>
                          </m:r>
                          <m:r>
                            <a:rPr lang="vi-VN" sz="3200" i="1">
                              <a:latin typeface="Cambria Math"/>
                            </a:rPr>
                            <m:t>+2</m:t>
                          </m:r>
                        </m:num>
                        <m:den>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−4</m:t>
                          </m:r>
                        </m:den>
                      </m:f>
                    </m:oMath>
                  </a14:m>
                  <a:r>
                    <a:rPr lang="vi-VN" sz="3200" dirty="0">
                      <a:latin typeface="Cambria" panose="02040503050406030204" pitchFamily="18" charset="0"/>
                    </a:rPr>
                    <a:t> </a:t>
                  </a:r>
                  <a:r>
                    <a:rPr lang="vi-VN" sz="3200">
                      <a:latin typeface="Cambria" panose="02040503050406030204" pitchFamily="18" charset="0"/>
                    </a:rPr>
                    <a:t>là</a:t>
                  </a:r>
                  <a:r>
                    <a:rPr lang="en-US" sz="3200">
                      <a:latin typeface="Cambria" panose="02040503050406030204" pitchFamily="18" charset="0"/>
                      <a:ea typeface="Times New Roman" panose="02020603050405020304" pitchFamily="18" charset="0"/>
                      <a:cs typeface="Times New Roman" panose="02020603050405020304" pitchFamily="18" charset="0"/>
                    </a:rPr>
                    <a:t>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887178"/>
                  <a:ext cx="19835649" cy="1742937"/>
                </a:xfrm>
                <a:prstGeom prst="rect">
                  <a:avLst/>
                </a:prstGeom>
                <a:blipFill>
                  <a:blip r:embed="rId2"/>
                  <a:stretch>
                    <a:fillRect l="-663" b="-29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4" name="Group 93"/>
          <p:cNvGrpSpPr/>
          <p:nvPr/>
        </p:nvGrpSpPr>
        <p:grpSpPr>
          <a:xfrm>
            <a:off x="241306" y="1436810"/>
            <a:ext cx="11778089" cy="627322"/>
            <a:chOff x="241306" y="2233738"/>
            <a:chExt cx="11778089" cy="627322"/>
          </a:xfrm>
        </p:grpSpPr>
        <p:sp>
          <p:nvSpPr>
            <p:cNvPr id="61" name="Rectangle 60"/>
            <p:cNvSpPr/>
            <p:nvPr/>
          </p:nvSpPr>
          <p:spPr>
            <a:xfrm>
              <a:off x="3138227" y="2243792"/>
              <a:ext cx="185526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284768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0" name="TextBox 59"/>
                <p:cNvSpPr txBox="1"/>
                <p:nvPr/>
              </p:nvSpPr>
              <p:spPr>
                <a:xfrm>
                  <a:off x="3437498" y="2233738"/>
                  <a:ext cx="1470994"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=−2</m:t>
                        </m:r>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437498" y="2233738"/>
                  <a:ext cx="1470994" cy="584775"/>
                </a:xfrm>
                <a:prstGeom prst="rect">
                  <a:avLst/>
                </a:prstGeom>
                <a:blipFill>
                  <a:blip r:embed="rId3"/>
                  <a:stretch>
                    <a:fillRect/>
                  </a:stretch>
                </a:blipFill>
              </p:spPr>
              <p:txBody>
                <a:bodyPr/>
                <a:lstStyle/>
                <a:p>
                  <a:r>
                    <a:rPr lang="en-US">
                      <a:noFill/>
                    </a:rPr>
                    <a:t> </a:t>
                  </a:r>
                </a:p>
              </p:txBody>
            </p:sp>
          </mc:Fallback>
        </mc:AlternateContent>
        <p:sp>
          <p:nvSpPr>
            <p:cNvPr id="76" name="Rectangle 75"/>
            <p:cNvSpPr/>
            <p:nvPr/>
          </p:nvSpPr>
          <p:spPr>
            <a:xfrm>
              <a:off x="531851" y="2243792"/>
              <a:ext cx="185526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827725" y="2247574"/>
                  <a:ext cx="1559395" cy="59452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=2</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827725" y="2247574"/>
                  <a:ext cx="1559395" cy="594522"/>
                </a:xfrm>
                <a:prstGeom prst="rect">
                  <a:avLst/>
                </a:prstGeom>
                <a:blipFill>
                  <a:blip r:embed="rId4"/>
                  <a:stretch>
                    <a:fillRect/>
                  </a:stretch>
                </a:blipFill>
              </p:spPr>
              <p:txBody>
                <a:bodyPr/>
                <a:lstStyle/>
                <a:p>
                  <a:r>
                    <a:rPr lang="en-US">
                      <a:noFill/>
                    </a:rPr>
                    <a:t> </a:t>
                  </a:r>
                </a:p>
              </p:txBody>
            </p:sp>
          </mc:Fallback>
        </mc:AlternateContent>
        <p:sp>
          <p:nvSpPr>
            <p:cNvPr id="81" name="Rectangle 80"/>
            <p:cNvSpPr/>
            <p:nvPr/>
          </p:nvSpPr>
          <p:spPr>
            <a:xfrm>
              <a:off x="5787480" y="2243792"/>
              <a:ext cx="3056483"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549693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0" name="TextBox 79"/>
                <p:cNvSpPr txBox="1"/>
                <p:nvPr/>
              </p:nvSpPr>
              <p:spPr>
                <a:xfrm>
                  <a:off x="6083354" y="2247574"/>
                  <a:ext cx="2760609"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=−2;</m:t>
                        </m:r>
                        <m:r>
                          <a:rPr lang="vi-VN">
                            <a:latin typeface="Cambria Math"/>
                          </a:rPr>
                          <m:t>𝑥</m:t>
                        </m:r>
                        <m:r>
                          <a:rPr lang="vi-VN">
                            <a:latin typeface="Cambria Math"/>
                          </a:rPr>
                          <m:t>=2</m:t>
                        </m:r>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6083354" y="2247574"/>
                  <a:ext cx="2760609" cy="584775"/>
                </a:xfrm>
                <a:prstGeom prst="rect">
                  <a:avLst/>
                </a:prstGeom>
                <a:blipFill>
                  <a:blip r:embed="rId5"/>
                  <a:stretch>
                    <a:fillRect/>
                  </a:stretch>
                </a:blipFill>
              </p:spPr>
              <p:txBody>
                <a:bodyPr/>
                <a:lstStyle/>
                <a:p>
                  <a:r>
                    <a:rPr lang="en-US">
                      <a:noFill/>
                    </a:rPr>
                    <a:t> </a:t>
                  </a:r>
                </a:p>
              </p:txBody>
            </p:sp>
          </mc:Fallback>
        </mc:AlternateContent>
        <p:sp>
          <p:nvSpPr>
            <p:cNvPr id="86" name="Rectangle 85"/>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5" name="TextBox 84"/>
                <p:cNvSpPr txBox="1"/>
                <p:nvPr/>
              </p:nvSpPr>
              <p:spPr>
                <a:xfrm>
                  <a:off x="9847034" y="2247574"/>
                  <a:ext cx="2172361" cy="59452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𝑥</m:t>
                        </m:r>
                        <m:r>
                          <a:rPr lang="vi-VN">
                            <a:latin typeface="Cambria Math"/>
                          </a:rPr>
                          <m:t>=1</m:t>
                        </m:r>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9847034" y="2247574"/>
                  <a:ext cx="2172361" cy="59452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802212" y="2450405"/>
                <a:ext cx="4153268" cy="725840"/>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000" dirty="0">
                          <a:latin typeface="Cambria" panose="02040503050406030204" pitchFamily="18" charset="0"/>
                        </a:rPr>
                        <m:t>TX</m:t>
                      </m:r>
                      <m:r>
                        <m:rPr>
                          <m:nor/>
                        </m:rPr>
                        <a:rPr lang="vi-VN" sz="3000" dirty="0">
                          <a:latin typeface="Cambria" panose="02040503050406030204" pitchFamily="18" charset="0"/>
                        </a:rPr>
                        <m:t>Đ: </m:t>
                      </m:r>
                      <m:r>
                        <a:rPr lang="vi-VN" sz="3000" i="1">
                          <a:latin typeface="Cambria Math"/>
                        </a:rPr>
                        <m:t>𝐷</m:t>
                      </m:r>
                      <m:r>
                        <a:rPr lang="vi-VN" sz="3000" i="1">
                          <a:latin typeface="Cambria Math"/>
                        </a:rPr>
                        <m:t>=</m:t>
                      </m:r>
                      <m:r>
                        <a:rPr lang="vi-VN" sz="3000" i="1">
                          <a:latin typeface="Cambria Math"/>
                        </a:rPr>
                        <m:t>ℝ</m:t>
                      </m:r>
                      <m:r>
                        <a:rPr lang="vi-VN" sz="3000" i="1">
                          <a:latin typeface="Cambria Math"/>
                        </a:rPr>
                        <m:t>\</m:t>
                      </m:r>
                      <m:d>
                        <m:dPr>
                          <m:begChr m:val="{"/>
                          <m:endChr m:val="}"/>
                          <m:ctrlPr>
                            <a:rPr lang="en-US" sz="3000" i="1">
                              <a:latin typeface="Cambria Math" panose="02040503050406030204" pitchFamily="18" charset="0"/>
                            </a:rPr>
                          </m:ctrlPr>
                        </m:dPr>
                        <m:e>
                          <m:r>
                            <a:rPr lang="vi-VN" sz="3000" i="1">
                              <a:latin typeface="Cambria Math"/>
                            </a:rPr>
                            <m:t>±2</m:t>
                          </m:r>
                        </m:e>
                      </m:d>
                    </m:oMath>
                  </m:oMathPara>
                </a14:m>
                <a:endParaRPr lang="en-US" sz="30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802212" y="2450405"/>
                <a:ext cx="4153268" cy="725840"/>
              </a:xfrm>
              <a:prstGeom prst="rect">
                <a:avLst/>
              </a:prstGeom>
              <a:blipFill>
                <a:blip r:embed="rId7"/>
                <a:stretch>
                  <a:fillRect/>
                </a:stretch>
              </a:blipFill>
            </p:spPr>
            <p:txBody>
              <a:bodyPr/>
              <a:lstStyle/>
              <a:p>
                <a:r>
                  <a:rPr lang="en-US">
                    <a:noFill/>
                  </a:rPr>
                  <a:t> </a:t>
                </a:r>
              </a:p>
            </p:txBody>
          </p:sp>
        </mc:Fallback>
      </mc:AlternateContent>
      <p:sp>
        <p:nvSpPr>
          <p:cNvPr id="92" name="Oval 91"/>
          <p:cNvSpPr/>
          <p:nvPr/>
        </p:nvSpPr>
        <p:spPr>
          <a:xfrm>
            <a:off x="2852622" y="1507188"/>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44" name="Rectangle 43"/>
              <p:cNvSpPr/>
              <p:nvPr/>
            </p:nvSpPr>
            <p:spPr>
              <a:xfrm>
                <a:off x="308684" y="3011310"/>
                <a:ext cx="5077708" cy="1223476"/>
              </a:xfrm>
              <a:prstGeom prst="rect">
                <a:avLst/>
              </a:prstGeom>
              <a:noFill/>
            </p:spPr>
            <p:txBody>
              <a:bodyPr wrap="square" rtlCol="0">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limLow>
                        <m:limLowPr>
                          <m:ctrlPr>
                            <a:rPr lang="en-US" sz="3000" i="1" smtClean="0">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r>
                        <a:rPr lang="vi-VN" sz="3000" i="1">
                          <a:latin typeface="Cambria Math"/>
                        </a:rPr>
                        <m:t>𝑦</m:t>
                      </m:r>
                      <m:r>
                        <a:rPr lang="vi-VN" sz="3000" i="1">
                          <a:latin typeface="Cambria Math"/>
                        </a:rPr>
                        <m:t>=</m:t>
                      </m:r>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f>
                        <m:fPr>
                          <m:ctrlPr>
                            <a:rPr lang="en-US" sz="3000" i="1">
                              <a:latin typeface="Cambria Math" panose="02040503050406030204" pitchFamily="18" charset="0"/>
                            </a:rPr>
                          </m:ctrlPr>
                        </m:fPr>
                        <m:num>
                          <m:d>
                            <m:dPr>
                              <m:ctrlPr>
                                <a:rPr lang="en-US" sz="3000" i="1">
                                  <a:latin typeface="Cambria Math" panose="02040503050406030204" pitchFamily="18" charset="0"/>
                                </a:rPr>
                              </m:ctrlPr>
                            </m:dPr>
                            <m:e>
                              <m:r>
                                <a:rPr lang="vi-VN" sz="3000" i="1">
                                  <a:latin typeface="Cambria Math"/>
                                </a:rPr>
                                <m:t>𝑥</m:t>
                              </m:r>
                              <m:r>
                                <a:rPr lang="vi-VN" sz="3000" i="1">
                                  <a:latin typeface="Cambria Math"/>
                                </a:rPr>
                                <m:t>−1</m:t>
                              </m:r>
                            </m:e>
                          </m:d>
                          <m:d>
                            <m:dPr>
                              <m:ctrlPr>
                                <a:rPr lang="en-US" sz="3000" i="1">
                                  <a:latin typeface="Cambria Math" panose="02040503050406030204" pitchFamily="18" charset="0"/>
                                </a:rPr>
                              </m:ctrlPr>
                            </m:dPr>
                            <m:e>
                              <m:r>
                                <a:rPr lang="vi-VN" sz="3000" i="1">
                                  <a:latin typeface="Cambria Math"/>
                                </a:rPr>
                                <m:t>𝑥</m:t>
                              </m:r>
                              <m:r>
                                <a:rPr lang="vi-VN" sz="3000" i="1">
                                  <a:latin typeface="Cambria Math"/>
                                </a:rPr>
                                <m:t>−2</m:t>
                              </m:r>
                            </m:e>
                          </m:d>
                        </m:num>
                        <m:den>
                          <m:d>
                            <m:dPr>
                              <m:ctrlPr>
                                <a:rPr lang="en-US" sz="3000" i="1">
                                  <a:latin typeface="Cambria Math" panose="02040503050406030204" pitchFamily="18" charset="0"/>
                                </a:rPr>
                              </m:ctrlPr>
                            </m:dPr>
                            <m:e>
                              <m:r>
                                <a:rPr lang="vi-VN" sz="3000" i="1">
                                  <a:latin typeface="Cambria Math"/>
                                </a:rPr>
                                <m:t>𝑥</m:t>
                              </m:r>
                              <m:r>
                                <a:rPr lang="vi-VN" sz="3000" i="1">
                                  <a:latin typeface="Cambria Math"/>
                                </a:rPr>
                                <m:t>−2</m:t>
                              </m:r>
                            </m:e>
                          </m:d>
                          <m:d>
                            <m:dPr>
                              <m:ctrlPr>
                                <a:rPr lang="en-US" sz="3000" i="1">
                                  <a:latin typeface="Cambria Math" panose="02040503050406030204" pitchFamily="18" charset="0"/>
                                </a:rPr>
                              </m:ctrlPr>
                            </m:dPr>
                            <m:e>
                              <m:r>
                                <a:rPr lang="vi-VN" sz="3000" i="1">
                                  <a:latin typeface="Cambria Math"/>
                                </a:rPr>
                                <m:t>𝑥</m:t>
                              </m:r>
                              <m:r>
                                <a:rPr lang="vi-VN" sz="3000" i="1">
                                  <a:latin typeface="Cambria Math"/>
                                </a:rPr>
                                <m:t>+2</m:t>
                              </m:r>
                            </m:e>
                          </m:d>
                        </m:den>
                      </m:f>
                      <m:r>
                        <m:rPr>
                          <m:nor/>
                        </m:rP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m:t> </m:t>
                      </m:r>
                    </m:oMath>
                  </m:oMathPara>
                </a14:m>
                <a:endParaRPr lang="vi-VN"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308684" y="3011310"/>
                <a:ext cx="5077708" cy="12234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16771" y="5279521"/>
                <a:ext cx="4153268" cy="1131207"/>
              </a:xfrm>
              <a:prstGeom prst="rect">
                <a:avLst/>
              </a:prstGeom>
              <a:noFill/>
            </p:spPr>
            <p:txBody>
              <a:bodyPr wrap="square" rtlCol="0">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r>
                        <a:rPr lang="vi-VN" sz="3000" i="1">
                          <a:latin typeface="Cambria Math"/>
                        </a:rPr>
                        <m:t>𝑦</m:t>
                      </m:r>
                      <m:r>
                        <a:rPr lang="vi-VN" sz="3000" i="1">
                          <a:latin typeface="Cambria Math"/>
                        </a:rPr>
                        <m:t>=</m:t>
                      </m:r>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f>
                        <m:fPr>
                          <m:ctrlPr>
                            <a:rPr lang="en-US" sz="3000" i="1">
                              <a:latin typeface="Cambria Math" panose="02040503050406030204" pitchFamily="18" charset="0"/>
                            </a:rPr>
                          </m:ctrlPr>
                        </m:fPr>
                        <m:num>
                          <m:r>
                            <a:rPr lang="vi-VN" sz="3000" i="1">
                              <a:latin typeface="Cambria Math"/>
                            </a:rPr>
                            <m:t>𝑥</m:t>
                          </m:r>
                          <m:r>
                            <a:rPr lang="vi-VN" sz="3000" i="1">
                              <a:latin typeface="Cambria Math"/>
                            </a:rPr>
                            <m:t>−1</m:t>
                          </m:r>
                        </m:num>
                        <m:den>
                          <m:r>
                            <a:rPr lang="vi-VN" sz="3000" i="1">
                              <a:latin typeface="Cambria Math"/>
                            </a:rPr>
                            <m:t>𝑥</m:t>
                          </m:r>
                          <m:r>
                            <a:rPr lang="vi-VN" sz="3000" i="1">
                              <a:latin typeface="Cambria Math"/>
                            </a:rPr>
                            <m:t>+2</m:t>
                          </m:r>
                        </m:den>
                      </m:f>
                      <m:r>
                        <a:rPr lang="vi-VN" sz="3000" i="1">
                          <a:latin typeface="Cambria Math"/>
                        </a:rPr>
                        <m:t>=</m:t>
                      </m:r>
                      <m:f>
                        <m:fPr>
                          <m:ctrlPr>
                            <a:rPr lang="en-US" sz="3000" i="1">
                              <a:latin typeface="Cambria Math" panose="02040503050406030204" pitchFamily="18" charset="0"/>
                            </a:rPr>
                          </m:ctrlPr>
                        </m:fPr>
                        <m:num>
                          <m:r>
                            <a:rPr lang="vi-VN" sz="3000" i="1">
                              <a:latin typeface="Cambria Math"/>
                            </a:rPr>
                            <m:t>1</m:t>
                          </m:r>
                        </m:num>
                        <m:den>
                          <m:r>
                            <a:rPr lang="vi-VN" sz="3000" i="1">
                              <a:latin typeface="Cambria Math"/>
                            </a:rPr>
                            <m:t>4</m:t>
                          </m:r>
                        </m:den>
                      </m:f>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6771" y="5279521"/>
                <a:ext cx="4153268" cy="113120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918423" y="3162891"/>
                <a:ext cx="6061802" cy="1186094"/>
              </a:xfrm>
              <a:prstGeom prst="rect">
                <a:avLst/>
              </a:prstGeom>
              <a:noFill/>
            </p:spPr>
            <p:txBody>
              <a:bodyPr wrap="square" rtlCol="0">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r>
                        <a:rPr lang="vi-VN" sz="3000" i="1">
                          <a:latin typeface="Cambria Math"/>
                        </a:rPr>
                        <m:t>𝑦</m:t>
                      </m:r>
                      <m:r>
                        <a:rPr lang="vi-VN" sz="3000" i="1">
                          <a:latin typeface="Cambria Math"/>
                        </a:rPr>
                        <m:t>=</m:t>
                      </m:r>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f>
                        <m:fPr>
                          <m:ctrlPr>
                            <a:rPr lang="en-US" sz="3000" i="1">
                              <a:latin typeface="Cambria Math" panose="02040503050406030204" pitchFamily="18" charset="0"/>
                            </a:rPr>
                          </m:ctrlPr>
                        </m:fPr>
                        <m:num>
                          <m:sSup>
                            <m:sSupPr>
                              <m:ctrlPr>
                                <a:rPr lang="en-US" sz="3000" i="1">
                                  <a:latin typeface="Cambria Math" panose="02040503050406030204" pitchFamily="18" charset="0"/>
                                </a:rPr>
                              </m:ctrlPr>
                            </m:sSupPr>
                            <m:e>
                              <m:r>
                                <a:rPr lang="vi-VN" sz="3000" i="1">
                                  <a:latin typeface="Cambria Math"/>
                                </a:rPr>
                                <m:t>𝑥</m:t>
                              </m:r>
                            </m:e>
                            <m:sup>
                              <m:r>
                                <a:rPr lang="vi-VN" sz="3000" i="1">
                                  <a:latin typeface="Cambria Math"/>
                                </a:rPr>
                                <m:t>2</m:t>
                              </m:r>
                            </m:sup>
                          </m:sSup>
                          <m:r>
                            <a:rPr lang="vi-VN" sz="3000" i="1">
                              <a:latin typeface="Cambria Math"/>
                            </a:rPr>
                            <m:t>−3</m:t>
                          </m:r>
                          <m:r>
                            <a:rPr lang="vi-VN" sz="3000" i="1">
                              <a:latin typeface="Cambria Math"/>
                            </a:rPr>
                            <m:t>𝑥</m:t>
                          </m:r>
                          <m:r>
                            <a:rPr lang="vi-VN" sz="3000" i="1">
                              <a:latin typeface="Cambria Math"/>
                            </a:rPr>
                            <m:t>+2</m:t>
                          </m:r>
                        </m:num>
                        <m:den>
                          <m:sSup>
                            <m:sSupPr>
                              <m:ctrlPr>
                                <a:rPr lang="en-US" sz="3000" i="1">
                                  <a:latin typeface="Cambria Math" panose="02040503050406030204" pitchFamily="18" charset="0"/>
                                </a:rPr>
                              </m:ctrlPr>
                            </m:sSupPr>
                            <m:e>
                              <m:r>
                                <a:rPr lang="vi-VN" sz="3000" i="1">
                                  <a:latin typeface="Cambria Math"/>
                                </a:rPr>
                                <m:t>𝑥</m:t>
                              </m:r>
                            </m:e>
                            <m:sup>
                              <m:r>
                                <a:rPr lang="vi-VN" sz="3000" i="1">
                                  <a:latin typeface="Cambria Math"/>
                                </a:rPr>
                                <m:t>2</m:t>
                              </m:r>
                            </m:sup>
                          </m:sSup>
                          <m:r>
                            <a:rPr lang="vi-VN" sz="3000" i="1">
                              <a:latin typeface="Cambria Math"/>
                            </a:rPr>
                            <m:t>−4</m:t>
                          </m:r>
                        </m:den>
                      </m:f>
                      <m:r>
                        <a:rPr lang="vi-VN" sz="3000" i="1">
                          <a:latin typeface="Cambria Math"/>
                        </a:rPr>
                        <m:t>=−∞</m:t>
                      </m:r>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5918423" y="3162891"/>
                <a:ext cx="6061802" cy="1186094"/>
              </a:xfrm>
              <a:prstGeom prst="rect">
                <a:avLst/>
              </a:prstGeom>
              <a:blipFill>
                <a:blip r:embed="rId10"/>
                <a:stretch>
                  <a:fillRect/>
                </a:stretch>
              </a:blipFill>
            </p:spPr>
            <p:txBody>
              <a:bodyPr/>
              <a:lstStyle/>
              <a:p>
                <a:r>
                  <a:rPr lang="en-US">
                    <a:noFill/>
                  </a:rPr>
                  <a:t> </a:t>
                </a:r>
              </a:p>
            </p:txBody>
          </p:sp>
        </mc:Fallback>
      </mc:AlternateContent>
      <p:sp>
        <p:nvSpPr>
          <p:cNvPr id="46" name="Action Button: Forward or Next 45">
            <a:hlinkClick r:id="rId11" action="ppaction://hlinksldjump" highlightClick="1"/>
          </p:cNvPr>
          <p:cNvSpPr/>
          <p:nvPr/>
        </p:nvSpPr>
        <p:spPr>
          <a:xfrm>
            <a:off x="11418301" y="6133509"/>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DB8E3AB-9916-494E-ABE1-EFE431C66749}"/>
                  </a:ext>
                </a:extLst>
              </p:cNvPr>
              <p:cNvSpPr txBox="1"/>
              <p:nvPr/>
            </p:nvSpPr>
            <p:spPr>
              <a:xfrm>
                <a:off x="5943602" y="4478183"/>
                <a:ext cx="6074507" cy="10187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r>
                        <a:rPr lang="vi-VN" sz="3000" i="1">
                          <a:latin typeface="Cambria Math"/>
                        </a:rPr>
                        <m:t>𝑦</m:t>
                      </m:r>
                      <m:r>
                        <a:rPr lang="vi-VN" sz="3000" i="1">
                          <a:latin typeface="Cambria Math"/>
                        </a:rPr>
                        <m:t>=</m:t>
                      </m:r>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f>
                        <m:fPr>
                          <m:ctrlPr>
                            <a:rPr lang="en-US" sz="3000" i="1">
                              <a:latin typeface="Cambria Math" panose="02040503050406030204" pitchFamily="18" charset="0"/>
                            </a:rPr>
                          </m:ctrlPr>
                        </m:fPr>
                        <m:num>
                          <m:sSup>
                            <m:sSupPr>
                              <m:ctrlPr>
                                <a:rPr lang="en-US" sz="3000" i="1">
                                  <a:latin typeface="Cambria Math" panose="02040503050406030204" pitchFamily="18" charset="0"/>
                                </a:rPr>
                              </m:ctrlPr>
                            </m:sSupPr>
                            <m:e>
                              <m:r>
                                <a:rPr lang="vi-VN" sz="3000" i="1">
                                  <a:latin typeface="Cambria Math"/>
                                </a:rPr>
                                <m:t>𝑥</m:t>
                              </m:r>
                            </m:e>
                            <m:sup>
                              <m:r>
                                <a:rPr lang="vi-VN" sz="3000" i="1">
                                  <a:latin typeface="Cambria Math"/>
                                </a:rPr>
                                <m:t>2</m:t>
                              </m:r>
                            </m:sup>
                          </m:sSup>
                          <m:r>
                            <a:rPr lang="vi-VN" sz="3000" i="1">
                              <a:latin typeface="Cambria Math"/>
                            </a:rPr>
                            <m:t>−3</m:t>
                          </m:r>
                          <m:r>
                            <a:rPr lang="vi-VN" sz="3000" i="1">
                              <a:latin typeface="Cambria Math"/>
                            </a:rPr>
                            <m:t>𝑥</m:t>
                          </m:r>
                          <m:r>
                            <a:rPr lang="vi-VN" sz="3000" i="1">
                              <a:latin typeface="Cambria Math"/>
                            </a:rPr>
                            <m:t>+2</m:t>
                          </m:r>
                        </m:num>
                        <m:den>
                          <m:sSup>
                            <m:sSupPr>
                              <m:ctrlPr>
                                <a:rPr lang="en-US" sz="3000" i="1">
                                  <a:latin typeface="Cambria Math" panose="02040503050406030204" pitchFamily="18" charset="0"/>
                                </a:rPr>
                              </m:ctrlPr>
                            </m:sSupPr>
                            <m:e>
                              <m:r>
                                <a:rPr lang="vi-VN" sz="3000" i="1">
                                  <a:latin typeface="Cambria Math"/>
                                </a:rPr>
                                <m:t>𝑥</m:t>
                              </m:r>
                            </m:e>
                            <m:sup>
                              <m:r>
                                <a:rPr lang="vi-VN" sz="3000" i="1">
                                  <a:latin typeface="Cambria Math"/>
                                </a:rPr>
                                <m:t>2</m:t>
                              </m:r>
                            </m:sup>
                          </m:sSup>
                          <m:r>
                            <a:rPr lang="vi-VN" sz="3000" i="1">
                              <a:latin typeface="Cambria Math"/>
                            </a:rPr>
                            <m:t>−4</m:t>
                          </m:r>
                        </m:den>
                      </m:f>
                      <m:r>
                        <a:rPr lang="vi-VN" sz="3000" i="1">
                          <a:latin typeface="Cambria Math"/>
                        </a:rPr>
                        <m:t>=+∞</m:t>
                      </m:r>
                    </m:oMath>
                  </m:oMathPara>
                </a14:m>
                <a:br>
                  <a:rPr lang="vi-VN" sz="3000" i="1">
                    <a:latin typeface="Cambria Math"/>
                  </a:rPr>
                </a:br>
                <a:endParaRPr lang="en-US" sz="3000"/>
              </a:p>
            </p:txBody>
          </p:sp>
        </mc:Choice>
        <mc:Fallback xmlns="">
          <p:sp>
            <p:nvSpPr>
              <p:cNvPr id="2" name="TextBox 1">
                <a:extLst>
                  <a:ext uri="{FF2B5EF4-FFF2-40B4-BE49-F238E27FC236}">
                    <a16:creationId xmlns:a16="http://schemas.microsoft.com/office/drawing/2014/main" id="{8DB8E3AB-9916-494E-ABE1-EFE431C66749}"/>
                  </a:ext>
                </a:extLst>
              </p:cNvPr>
              <p:cNvSpPr txBox="1">
                <a:spLocks noRot="1" noChangeAspect="1" noMove="1" noResize="1" noEditPoints="1" noAdjustHandles="1" noChangeArrowheads="1" noChangeShapeType="1" noTextEdit="1"/>
              </p:cNvSpPr>
              <p:nvPr/>
            </p:nvSpPr>
            <p:spPr>
              <a:xfrm>
                <a:off x="5943602" y="4478183"/>
                <a:ext cx="6074507" cy="101874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42A6CD-DAC8-4C08-89E5-8CB304087126}"/>
                  </a:ext>
                </a:extLst>
              </p:cNvPr>
              <p:cNvSpPr txBox="1"/>
              <p:nvPr/>
            </p:nvSpPr>
            <p:spPr>
              <a:xfrm>
                <a:off x="6096000" y="5784233"/>
                <a:ext cx="5563768" cy="553998"/>
              </a:xfrm>
              <a:prstGeom prst="rect">
                <a:avLst/>
              </a:prstGeom>
              <a:noFill/>
            </p:spPr>
            <p:txBody>
              <a:bodyPr wrap="square" rtlCol="0">
                <a:spAutoFit/>
              </a:bodyPr>
              <a:lstStyle/>
              <a:p>
                <a:r>
                  <a:rPr lang="vi-VN" sz="3000" dirty="0">
                    <a:latin typeface="Cambria" panose="02040503050406030204" pitchFamily="18" charset="0"/>
                  </a:rPr>
                  <a:t>Suy ra </a:t>
                </a:r>
                <a14:m>
                  <m:oMath xmlns:m="http://schemas.openxmlformats.org/officeDocument/2006/math">
                    <m:r>
                      <a:rPr lang="vi-VN" sz="3000" i="1">
                        <a:latin typeface="Cambria Math"/>
                      </a:rPr>
                      <m:t>𝑥</m:t>
                    </m:r>
                    <m:r>
                      <a:rPr lang="vi-VN" sz="3000" i="1">
                        <a:latin typeface="Cambria Math"/>
                      </a:rPr>
                      <m:t>=−2</m:t>
                    </m:r>
                  </m:oMath>
                </a14:m>
                <a:r>
                  <a:rPr lang="vi-VN" sz="3000" dirty="0">
                    <a:latin typeface="Cambria" panose="02040503050406030204" pitchFamily="18" charset="0"/>
                  </a:rPr>
                  <a:t> là tiệm cận </a:t>
                </a:r>
                <a:r>
                  <a:rPr lang="vi-VN" sz="3000">
                    <a:latin typeface="Cambria" panose="02040503050406030204" pitchFamily="18" charset="0"/>
                  </a:rPr>
                  <a:t>đứng.</a:t>
                </a:r>
                <a:endParaRPr lang="en-US" sz="3000" dirty="0">
                  <a:latin typeface="Cambria" panose="02040503050406030204" pitchFamily="18" charset="0"/>
                </a:endParaRPr>
              </a:p>
            </p:txBody>
          </p:sp>
        </mc:Choice>
        <mc:Fallback xmlns="">
          <p:sp>
            <p:nvSpPr>
              <p:cNvPr id="4" name="TextBox 3">
                <a:extLst>
                  <a:ext uri="{FF2B5EF4-FFF2-40B4-BE49-F238E27FC236}">
                    <a16:creationId xmlns:a16="http://schemas.microsoft.com/office/drawing/2014/main" id="{5142A6CD-DAC8-4C08-89E5-8CB304087126}"/>
                  </a:ext>
                </a:extLst>
              </p:cNvPr>
              <p:cNvSpPr txBox="1">
                <a:spLocks noRot="1" noChangeAspect="1" noMove="1" noResize="1" noEditPoints="1" noAdjustHandles="1" noChangeArrowheads="1" noChangeShapeType="1" noTextEdit="1"/>
              </p:cNvSpPr>
              <p:nvPr/>
            </p:nvSpPr>
            <p:spPr>
              <a:xfrm>
                <a:off x="6096000" y="5784233"/>
                <a:ext cx="5563768" cy="553998"/>
              </a:xfrm>
              <a:prstGeom prst="rect">
                <a:avLst/>
              </a:prstGeom>
              <a:blipFill>
                <a:blip r:embed="rId13"/>
                <a:stretch>
                  <a:fillRect l="-2519" t="-14286" b="-32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287F615-62A7-4005-AE8A-2F3C082CF91D}"/>
                  </a:ext>
                </a:extLst>
              </p:cNvPr>
              <p:cNvSpPr txBox="1"/>
              <p:nvPr/>
            </p:nvSpPr>
            <p:spPr>
              <a:xfrm>
                <a:off x="711083" y="4234786"/>
                <a:ext cx="4283137" cy="9673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3000" i="1">
                          <a:latin typeface="Cambria Math"/>
                        </a:rPr>
                        <m:t>=</m:t>
                      </m:r>
                      <m:limLow>
                        <m:limLowPr>
                          <m:ctrlPr>
                            <a:rPr lang="en-US" sz="3000" i="1">
                              <a:latin typeface="Cambria Math" panose="02040503050406030204" pitchFamily="18" charset="0"/>
                            </a:rPr>
                          </m:ctrlPr>
                        </m:limLowPr>
                        <m:e>
                          <m:r>
                            <a:rPr lang="vi-VN" sz="3000" i="1">
                              <a:latin typeface="Cambria Math"/>
                            </a:rPr>
                            <m:t>𝑙𝑖𝑚</m:t>
                          </m:r>
                        </m:e>
                        <m:lim>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2</m:t>
                              </m:r>
                            </m:e>
                            <m:sup>
                              <m:r>
                                <a:rPr lang="vi-VN" sz="3000" i="1">
                                  <a:latin typeface="Cambria Math"/>
                                </a:rPr>
                                <m:t>+</m:t>
                              </m:r>
                            </m:sup>
                          </m:sSup>
                        </m:lim>
                      </m:limLow>
                      <m:f>
                        <m:fPr>
                          <m:ctrlPr>
                            <a:rPr lang="en-US" sz="3000" i="1">
                              <a:latin typeface="Cambria Math" panose="02040503050406030204" pitchFamily="18" charset="0"/>
                            </a:rPr>
                          </m:ctrlPr>
                        </m:fPr>
                        <m:num>
                          <m:r>
                            <a:rPr lang="vi-VN" sz="3000" i="1">
                              <a:latin typeface="Cambria Math"/>
                            </a:rPr>
                            <m:t>𝑥</m:t>
                          </m:r>
                          <m:r>
                            <a:rPr lang="vi-VN" sz="3000" i="1">
                              <a:latin typeface="Cambria Math"/>
                            </a:rPr>
                            <m:t>−1</m:t>
                          </m:r>
                        </m:num>
                        <m:den>
                          <m:r>
                            <a:rPr lang="vi-VN" sz="3000" i="1">
                              <a:latin typeface="Cambria Math"/>
                            </a:rPr>
                            <m:t>𝑥</m:t>
                          </m:r>
                          <m:r>
                            <a:rPr lang="vi-VN" sz="3000" i="1">
                              <a:latin typeface="Cambria Math"/>
                            </a:rPr>
                            <m:t>+2</m:t>
                          </m:r>
                        </m:den>
                      </m:f>
                      <m:r>
                        <a:rPr lang="vi-VN" sz="3000" i="1">
                          <a:latin typeface="Cambria Math"/>
                        </a:rPr>
                        <m:t>=</m:t>
                      </m:r>
                      <m:f>
                        <m:fPr>
                          <m:ctrlPr>
                            <a:rPr lang="en-US" sz="3000" i="1">
                              <a:latin typeface="Cambria Math" panose="02040503050406030204" pitchFamily="18" charset="0"/>
                            </a:rPr>
                          </m:ctrlPr>
                        </m:fPr>
                        <m:num>
                          <m:r>
                            <a:rPr lang="vi-VN" sz="3000" i="1">
                              <a:latin typeface="Cambria Math"/>
                            </a:rPr>
                            <m:t>1</m:t>
                          </m:r>
                        </m:num>
                        <m:den>
                          <m:r>
                            <a:rPr lang="vi-VN" sz="3000" i="1">
                              <a:latin typeface="Cambria Math"/>
                            </a:rPr>
                            <m:t>4</m:t>
                          </m:r>
                        </m:den>
                      </m:f>
                    </m:oMath>
                  </m:oMathPara>
                </a14:m>
                <a:endParaRPr lang="en-US" sz="3000"/>
              </a:p>
            </p:txBody>
          </p:sp>
        </mc:Choice>
        <mc:Fallback xmlns="">
          <p:sp>
            <p:nvSpPr>
              <p:cNvPr id="11" name="TextBox 10">
                <a:extLst>
                  <a:ext uri="{FF2B5EF4-FFF2-40B4-BE49-F238E27FC236}">
                    <a16:creationId xmlns:a16="http://schemas.microsoft.com/office/drawing/2014/main" id="{C287F615-62A7-4005-AE8A-2F3C082CF91D}"/>
                  </a:ext>
                </a:extLst>
              </p:cNvPr>
              <p:cNvSpPr txBox="1">
                <a:spLocks noRot="1" noChangeAspect="1" noMove="1" noResize="1" noEditPoints="1" noAdjustHandles="1" noChangeArrowheads="1" noChangeShapeType="1" noTextEdit="1"/>
              </p:cNvSpPr>
              <p:nvPr/>
            </p:nvSpPr>
            <p:spPr>
              <a:xfrm>
                <a:off x="711083" y="4234786"/>
                <a:ext cx="4283137" cy="967381"/>
              </a:xfrm>
              <a:prstGeom prst="rect">
                <a:avLst/>
              </a:prstGeom>
              <a:blipFill>
                <a:blip r:embed="rId1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3F0683B-1CD9-4FC8-B873-59C8D1DB03F4}"/>
              </a:ext>
            </a:extLst>
          </p:cNvPr>
          <p:cNvCxnSpPr>
            <a:cxnSpLocks/>
          </p:cNvCxnSpPr>
          <p:nvPr/>
        </p:nvCxnSpPr>
        <p:spPr>
          <a:xfrm>
            <a:off x="5900738" y="2415901"/>
            <a:ext cx="0" cy="4264994"/>
          </a:xfrm>
          <a:prstGeom prst="line">
            <a:avLst/>
          </a:prstGeom>
          <a:ln>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C1B6DA-635E-4485-9007-999EDCA20135}"/>
                  </a:ext>
                </a:extLst>
              </p:cNvPr>
              <p:cNvSpPr txBox="1"/>
              <p:nvPr/>
            </p:nvSpPr>
            <p:spPr>
              <a:xfrm>
                <a:off x="5918680" y="2524489"/>
                <a:ext cx="6074506" cy="553998"/>
              </a:xfrm>
              <a:prstGeom prst="rect">
                <a:avLst/>
              </a:prstGeom>
              <a:noFill/>
            </p:spPr>
            <p:txBody>
              <a:bodyPr wrap="square" rtlCol="0">
                <a:spAutoFit/>
              </a:bodyPr>
              <a:lstStyle/>
              <a:p>
                <a:r>
                  <a:rPr lang="vi-VN" sz="3000" dirty="0">
                    <a:latin typeface="Cambria" panose="02040503050406030204" pitchFamily="18" charset="0"/>
                  </a:rPr>
                  <a:t>Suy ra </a:t>
                </a:r>
                <a14:m>
                  <m:oMath xmlns:m="http://schemas.openxmlformats.org/officeDocument/2006/math">
                    <m:r>
                      <a:rPr lang="vi-VN" sz="3000" i="1">
                        <a:latin typeface="Cambria Math"/>
                      </a:rPr>
                      <m:t>𝑥</m:t>
                    </m:r>
                    <m:r>
                      <a:rPr lang="vi-VN" sz="3000" i="1">
                        <a:latin typeface="Cambria Math"/>
                      </a:rPr>
                      <m:t>=2</m:t>
                    </m:r>
                  </m:oMath>
                </a14:m>
                <a:r>
                  <a:rPr lang="vi-VN" sz="3000" dirty="0">
                    <a:latin typeface="Cambria" panose="02040503050406030204" pitchFamily="18" charset="0"/>
                  </a:rPr>
                  <a:t> không là tiệm </a:t>
                </a:r>
                <a:r>
                  <a:rPr lang="vi-VN" sz="3000">
                    <a:latin typeface="Cambria" panose="02040503050406030204" pitchFamily="18" charset="0"/>
                  </a:rPr>
                  <a:t>cận đứng</a:t>
                </a:r>
                <a:endParaRPr lang="en-US" sz="3000" dirty="0">
                  <a:latin typeface="Cambria" panose="02040503050406030204" pitchFamily="18" charset="0"/>
                </a:endParaRPr>
              </a:p>
            </p:txBody>
          </p:sp>
        </mc:Choice>
        <mc:Fallback xmlns="">
          <p:sp>
            <p:nvSpPr>
              <p:cNvPr id="15" name="TextBox 14">
                <a:extLst>
                  <a:ext uri="{FF2B5EF4-FFF2-40B4-BE49-F238E27FC236}">
                    <a16:creationId xmlns:a16="http://schemas.microsoft.com/office/drawing/2014/main" id="{EDC1B6DA-635E-4485-9007-999EDCA20135}"/>
                  </a:ext>
                </a:extLst>
              </p:cNvPr>
              <p:cNvSpPr txBox="1">
                <a:spLocks noRot="1" noChangeAspect="1" noMove="1" noResize="1" noEditPoints="1" noAdjustHandles="1" noChangeArrowheads="1" noChangeShapeType="1" noTextEdit="1"/>
              </p:cNvSpPr>
              <p:nvPr/>
            </p:nvSpPr>
            <p:spPr>
              <a:xfrm>
                <a:off x="5918680" y="2524489"/>
                <a:ext cx="6074506" cy="553998"/>
              </a:xfrm>
              <a:prstGeom prst="rect">
                <a:avLst/>
              </a:prstGeom>
              <a:blipFill>
                <a:blip r:embed="rId15"/>
                <a:stretch>
                  <a:fillRect l="-2410" t="-14286" r="-2309" b="-32967"/>
                </a:stretch>
              </a:blipFill>
            </p:spPr>
            <p:txBody>
              <a:bodyPr/>
              <a:lstStyle/>
              <a:p>
                <a:r>
                  <a:rPr lang="en-US">
                    <a:noFill/>
                  </a:rPr>
                  <a:t> </a:t>
                </a:r>
              </a:p>
            </p:txBody>
          </p:sp>
        </mc:Fallback>
      </mc:AlternateContent>
    </p:spTree>
    <p:extLst>
      <p:ext uri="{BB962C8B-B14F-4D97-AF65-F5344CB8AC3E}">
        <p14:creationId xmlns:p14="http://schemas.microsoft.com/office/powerpoint/2010/main" val="28993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left)">
                                      <p:cBhvr>
                                        <p:cTn id="59" dur="500"/>
                                        <p:tgtEl>
                                          <p:spTgt spid="9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2" grpId="0" animBg="1"/>
      <p:bldP spid="44" grpId="0"/>
      <p:bldP spid="3" grpId="0"/>
      <p:bldP spid="45" grpId="0"/>
      <p:bldP spid="46" grpId="0" animBg="1"/>
      <p:bldP spid="2" grpId="0"/>
      <p:bldP spid="4"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27618"/>
            <a:ext cx="11834900" cy="4109485"/>
            <a:chOff x="184495" y="3636273"/>
            <a:chExt cx="11834900" cy="4109485"/>
          </a:xfrm>
        </p:grpSpPr>
        <p:sp>
          <p:nvSpPr>
            <p:cNvPr id="5" name="Rounded Rectangle 4"/>
            <p:cNvSpPr/>
            <p:nvPr/>
          </p:nvSpPr>
          <p:spPr>
            <a:xfrm>
              <a:off x="184495" y="3865217"/>
              <a:ext cx="11834900" cy="388054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7600"/>
            <a:ext cx="12099981" cy="1358503"/>
            <a:chOff x="534987" y="1869705"/>
            <a:chExt cx="23720344" cy="2278457"/>
          </a:xfrm>
        </p:grpSpPr>
        <p:grpSp>
          <p:nvGrpSpPr>
            <p:cNvPr id="21" name="Group 20"/>
            <p:cNvGrpSpPr/>
            <p:nvPr/>
          </p:nvGrpSpPr>
          <p:grpSpPr>
            <a:xfrm>
              <a:off x="534987" y="1869705"/>
              <a:ext cx="23340848" cy="2278457"/>
              <a:chOff x="534987" y="1647866"/>
              <a:chExt cx="23340848" cy="2278457"/>
            </a:xfrm>
          </p:grpSpPr>
          <p:sp>
            <p:nvSpPr>
              <p:cNvPr id="25" name="Rounded Rectangle 24"/>
              <p:cNvSpPr/>
              <p:nvPr/>
            </p:nvSpPr>
            <p:spPr bwMode="auto">
              <a:xfrm>
                <a:off x="755649" y="1720892"/>
                <a:ext cx="23120186" cy="22054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a:t>
                  </a:r>
                  <a:r>
                    <a:rPr lang="vi-VN" sz="3000" dirty="0">
                      <a:solidFill>
                        <a:schemeClr val="bg1"/>
                      </a:solidFill>
                      <a:latin typeface="Tahoma" pitchFamily="34" charset="0"/>
                      <a:cs typeface="Tahoma" pitchFamily="34" charset="0"/>
                    </a:rPr>
                    <a:t>3</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902500" y="2660610"/>
                  <a:ext cx="22352831" cy="11878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Tập nghiệm của phương trình </a:t>
                  </a:r>
                  <a14:m>
                    <m:oMath xmlns:m="http://schemas.openxmlformats.org/officeDocument/2006/math">
                      <m:func>
                        <m:funcPr>
                          <m:ctrlPr>
                            <a:rPr lang="en-US" sz="3200" i="1">
                              <a:latin typeface="Cambria Math" panose="02040503050406030204" pitchFamily="18" charset="0"/>
                            </a:rPr>
                          </m:ctrlPr>
                        </m:funcPr>
                        <m:fName>
                          <m:sSubSup>
                            <m:sSubSupPr>
                              <m:ctrlPr>
                                <a:rPr lang="en-US" sz="3200" i="1">
                                  <a:latin typeface="Cambria Math" panose="02040503050406030204" pitchFamily="18" charset="0"/>
                                </a:rPr>
                              </m:ctrlPr>
                            </m:sSubSupPr>
                            <m:e>
                              <m:r>
                                <a:rPr lang="vi-VN" sz="3200" i="1">
                                  <a:latin typeface="Cambria Math"/>
                                </a:rPr>
                                <m:t>𝑙𝑜𝑔</m:t>
                              </m:r>
                            </m:e>
                            <m:sub>
                              <m:r>
                                <a:rPr lang="vi-VN" sz="3200" i="1">
                                  <a:latin typeface="Cambria Math"/>
                                </a:rPr>
                                <m:t>2</m:t>
                              </m:r>
                            </m:sub>
                            <m:sup>
                              <m:r>
                                <a:rPr lang="vi-VN" sz="3200" i="1">
                                  <a:latin typeface="Cambria Math"/>
                                </a:rPr>
                                <m:t>2</m:t>
                              </m:r>
                            </m:sup>
                          </m:sSubSup>
                        </m:fName>
                        <m:e>
                          <m:r>
                            <a:rPr lang="vi-VN" sz="3200" i="1">
                              <a:latin typeface="Cambria Math"/>
                            </a:rPr>
                            <m:t>𝑥</m:t>
                          </m:r>
                        </m:e>
                      </m:func>
                      <m:r>
                        <a:rPr lang="vi-VN" sz="3200" i="1">
                          <a:latin typeface="Cambria Math"/>
                        </a:rPr>
                        <m:t>−6</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ad>
                            <m:radPr>
                              <m:degHide m:val="on"/>
                              <m:ctrlPr>
                                <a:rPr lang="en-US" sz="3200" i="1">
                                  <a:latin typeface="Cambria Math" panose="02040503050406030204" pitchFamily="18" charset="0"/>
                                </a:rPr>
                              </m:ctrlPr>
                            </m:radPr>
                            <m:deg/>
                            <m:e>
                              <m:r>
                                <a:rPr lang="vi-VN" sz="3200" i="1">
                                  <a:latin typeface="Cambria Math"/>
                                </a:rPr>
                                <m:t>𝑥</m:t>
                              </m:r>
                            </m:e>
                          </m:rad>
                        </m:e>
                      </m:func>
                      <m:r>
                        <a:rPr lang="vi-VN" sz="3200" i="1">
                          <a:latin typeface="Cambria Math"/>
                        </a:rPr>
                        <m:t>+2=0</m:t>
                      </m:r>
                    </m:oMath>
                  </a14:m>
                  <a:r>
                    <a:rPr lang="vi-VN" sz="3200" dirty="0">
                      <a:latin typeface="Cambria" panose="02040503050406030204" pitchFamily="18" charset="0"/>
                    </a:rPr>
                    <a:t> </a:t>
                  </a:r>
                  <a:r>
                    <a:rPr lang="vi-VN" sz="3200">
                      <a:latin typeface="Cambria" panose="02040503050406030204" pitchFamily="18" charset="0"/>
                    </a:rPr>
                    <a:t>là:</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02500" y="2660610"/>
                  <a:ext cx="22352831" cy="1187809"/>
                </a:xfrm>
                <a:prstGeom prst="rect">
                  <a:avLst/>
                </a:prstGeom>
                <a:blipFill>
                  <a:blip r:embed="rId2"/>
                  <a:stretch>
                    <a:fillRect l="-588" t="-862" b="-206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49105" y="3227486"/>
                <a:ext cx="4705016" cy="612732"/>
              </a:xfrm>
              <a:prstGeom prst="rect">
                <a:avLst/>
              </a:prstGeom>
              <a:noFill/>
            </p:spPr>
            <p:txBody>
              <a:bodyPr wrap="square" rtlCol="0">
                <a:spAutoFit/>
              </a:bodyPr>
              <a:lstStyle/>
              <a:p>
                <a:pPr marL="628650" indent="-628650">
                  <a:lnSpc>
                    <a:spcPct val="115000"/>
                  </a:lnSpc>
                  <a:spcAft>
                    <a:spcPts val="800"/>
                  </a:spcAft>
                </a:pPr>
                <a:r>
                  <a:rPr lang="vi-VN" sz="3200" dirty="0">
                    <a:latin typeface="Cambria" panose="02040503050406030204" pitchFamily="18" charset="0"/>
                  </a:rPr>
                  <a:t>Điều kiện: </a:t>
                </a:r>
                <a14:m>
                  <m:oMath xmlns:m="http://schemas.openxmlformats.org/officeDocument/2006/math">
                    <m:r>
                      <a:rPr lang="vi-VN" sz="3200" i="1">
                        <a:latin typeface="Cambria Math"/>
                      </a:rPr>
                      <m:t>𝑥</m:t>
                    </m:r>
                    <m:r>
                      <a:rPr lang="vi-VN" sz="3200" i="1">
                        <a:latin typeface="Cambria Math"/>
                      </a:rPr>
                      <m:t>&gt;0</m:t>
                    </m:r>
                    <m:r>
                      <m:rPr>
                        <m:nor/>
                      </m:rPr>
                      <a:rPr lang="en-US" sz="3200" dirty="0">
                        <a:latin typeface="Cambria" panose="02040503050406030204" pitchFamily="18" charset="0"/>
                        <a:ea typeface="Times New Roman" panose="02020603050405020304" pitchFamily="18" charset="0"/>
                        <a:cs typeface="Times New Roman" panose="02020603050405020304" pitchFamily="18" charset="0"/>
                      </a:rPr>
                      <m:t>.</m:t>
                    </m:r>
                  </m:oMath>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49105" y="3227486"/>
                <a:ext cx="4705016" cy="612732"/>
              </a:xfrm>
              <a:prstGeom prst="rect">
                <a:avLst/>
              </a:prstGeom>
              <a:blipFill>
                <a:blip r:embed="rId3"/>
                <a:stretch>
                  <a:fillRect l="-3368" t="-8911" b="-30693"/>
                </a:stretch>
              </a:blipFill>
            </p:spPr>
            <p:txBody>
              <a:bodyPr/>
              <a:lstStyle/>
              <a:p>
                <a:r>
                  <a:rPr lang="en-US">
                    <a:noFill/>
                  </a:rPr>
                  <a:t> </a:t>
                </a:r>
              </a:p>
            </p:txBody>
          </p:sp>
        </mc:Fallback>
      </mc:AlternateContent>
      <p:grpSp>
        <p:nvGrpSpPr>
          <p:cNvPr id="11" name="Group 10"/>
          <p:cNvGrpSpPr/>
          <p:nvPr/>
        </p:nvGrpSpPr>
        <p:grpSpPr>
          <a:xfrm>
            <a:off x="324089" y="1640264"/>
            <a:ext cx="10897782" cy="796319"/>
            <a:chOff x="268541" y="1633360"/>
            <a:chExt cx="10897782" cy="796319"/>
          </a:xfrm>
        </p:grpSpPr>
        <p:grpSp>
          <p:nvGrpSpPr>
            <p:cNvPr id="3" name="Group 2"/>
            <p:cNvGrpSpPr/>
            <p:nvPr/>
          </p:nvGrpSpPr>
          <p:grpSpPr>
            <a:xfrm>
              <a:off x="268541" y="1633733"/>
              <a:ext cx="2398479" cy="769445"/>
              <a:chOff x="-1408680" y="2114367"/>
              <a:chExt cx="2390348" cy="715308"/>
            </a:xfrm>
          </p:grpSpPr>
          <p:sp>
            <p:nvSpPr>
              <p:cNvPr id="76" name="Rectangle 75"/>
              <p:cNvSpPr/>
              <p:nvPr/>
            </p:nvSpPr>
            <p:spPr>
              <a:xfrm>
                <a:off x="-1118136" y="2114367"/>
                <a:ext cx="2099804"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1408680" y="221172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910860" y="2199772"/>
                    <a:ext cx="1699223"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vi-VN" b="1">
                                  <a:latin typeface="Cambria Math"/>
                                </a:rPr>
                                <m:t>−</m:t>
                              </m:r>
                              <m:r>
                                <a:rPr lang="vi-VN" b="1">
                                  <a:latin typeface="Cambria Math"/>
                                </a:rPr>
                                <m:t>𝟐</m:t>
                              </m:r>
                              <m:r>
                                <a:rPr lang="vi-VN" b="1">
                                  <a:latin typeface="Cambria Math"/>
                                </a:rPr>
                                <m:t>;</m:t>
                              </m:r>
                              <m:r>
                                <a:rPr lang="vi-VN" b="1">
                                  <a:latin typeface="Cambria Math"/>
                                </a:rPr>
                                <m:t>𝟐</m:t>
                              </m:r>
                            </m:e>
                          </m:d>
                        </m:oMath>
                      </m:oMathPara>
                    </a14:m>
                    <a:endParaRPr lang="en-US" dirty="0">
                      <a:solidFill>
                        <a:schemeClr val="bg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910860" y="2199772"/>
                    <a:ext cx="1699223" cy="543631"/>
                  </a:xfrm>
                  <a:prstGeom prst="rect">
                    <a:avLst/>
                  </a:prstGeom>
                  <a:blipFill>
                    <a:blip r:embed="rId4"/>
                    <a:stretch>
                      <a:fillRect/>
                    </a:stretch>
                  </a:blipFill>
                </p:spPr>
                <p:txBody>
                  <a:bodyPr/>
                  <a:lstStyle/>
                  <a:p>
                    <a:r>
                      <a:rPr lang="en-US">
                        <a:noFill/>
                      </a:rPr>
                      <a:t> </a:t>
                    </a:r>
                  </a:p>
                </p:txBody>
              </p:sp>
            </mc:Fallback>
          </mc:AlternateContent>
        </p:grpSp>
        <p:grpSp>
          <p:nvGrpSpPr>
            <p:cNvPr id="4" name="Group 3"/>
            <p:cNvGrpSpPr/>
            <p:nvPr/>
          </p:nvGrpSpPr>
          <p:grpSpPr>
            <a:xfrm>
              <a:off x="2982868" y="1633360"/>
              <a:ext cx="2419961" cy="769445"/>
              <a:chOff x="1398045" y="1466319"/>
              <a:chExt cx="2411757" cy="715308"/>
            </a:xfrm>
          </p:grpSpPr>
          <p:sp>
            <p:nvSpPr>
              <p:cNvPr id="46" name="Rectangle 45"/>
              <p:cNvSpPr/>
              <p:nvPr/>
            </p:nvSpPr>
            <p:spPr>
              <a:xfrm>
                <a:off x="1688587" y="1466319"/>
                <a:ext cx="2121215"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1398045" y="156367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2039009" y="1532665"/>
                    <a:ext cx="1235860"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vi-VN" b="1">
                                  <a:latin typeface="Cambria Math"/>
                                </a:rPr>
                                <m:t>𝟐</m:t>
                              </m:r>
                            </m:e>
                          </m:d>
                        </m:oMath>
                      </m:oMathPara>
                    </a14:m>
                    <a:endParaRPr lang="en-US"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039009" y="1532665"/>
                    <a:ext cx="1235860" cy="543631"/>
                  </a:xfrm>
                  <a:prstGeom prst="rect">
                    <a:avLst/>
                  </a:prstGeom>
                  <a:blipFill>
                    <a:blip r:embed="rId5"/>
                    <a:stretch>
                      <a:fillRect/>
                    </a:stretch>
                  </a:blipFill>
                </p:spPr>
                <p:txBody>
                  <a:bodyPr/>
                  <a:lstStyle/>
                  <a:p>
                    <a:r>
                      <a:rPr lang="en-US">
                        <a:noFill/>
                      </a:rPr>
                      <a:t> </a:t>
                    </a:r>
                  </a:p>
                </p:txBody>
              </p:sp>
            </mc:Fallback>
          </mc:AlternateContent>
        </p:grpSp>
        <p:grpSp>
          <p:nvGrpSpPr>
            <p:cNvPr id="63" name="Group 62"/>
            <p:cNvGrpSpPr/>
            <p:nvPr/>
          </p:nvGrpSpPr>
          <p:grpSpPr>
            <a:xfrm>
              <a:off x="5884564" y="1660234"/>
              <a:ext cx="2419963" cy="769445"/>
              <a:chOff x="4188306" y="1268746"/>
              <a:chExt cx="2411760" cy="715308"/>
            </a:xfrm>
          </p:grpSpPr>
          <p:sp>
            <p:nvSpPr>
              <p:cNvPr id="64" name="Rectangle 63"/>
              <p:cNvSpPr/>
              <p:nvPr/>
            </p:nvSpPr>
            <p:spPr>
              <a:xfrm>
                <a:off x="4478850" y="1268746"/>
                <a:ext cx="2121216"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5" name="Oval 64"/>
              <p:cNvSpPr/>
              <p:nvPr/>
            </p:nvSpPr>
            <p:spPr>
              <a:xfrm>
                <a:off x="4188306" y="136610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6" name="TextBox 65"/>
                  <p:cNvSpPr txBox="1"/>
                  <p:nvPr/>
                </p:nvSpPr>
                <p:spPr>
                  <a:xfrm>
                    <a:off x="4721566" y="1330932"/>
                    <a:ext cx="1691398"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vi-VN" b="1">
                                  <a:latin typeface="Cambria Math"/>
                                </a:rPr>
                                <m:t>−</m:t>
                              </m:r>
                              <m:r>
                                <a:rPr lang="vi-VN" b="1">
                                  <a:latin typeface="Cambria Math"/>
                                </a:rPr>
                                <m:t>𝟒</m:t>
                              </m:r>
                              <m:r>
                                <a:rPr lang="vi-VN" b="1">
                                  <a:latin typeface="Cambria Math"/>
                                </a:rPr>
                                <m:t>;</m:t>
                              </m:r>
                              <m:r>
                                <a:rPr lang="vi-VN" b="1">
                                  <a:latin typeface="Cambria Math"/>
                                </a:rPr>
                                <m:t>𝟒</m:t>
                              </m:r>
                            </m:e>
                          </m:d>
                        </m:oMath>
                      </m:oMathPara>
                    </a14:m>
                    <a:endParaRPr lang="en-US"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721566" y="1330932"/>
                    <a:ext cx="1691398" cy="543631"/>
                  </a:xfrm>
                  <a:prstGeom prst="rect">
                    <a:avLst/>
                  </a:prstGeom>
                  <a:blipFill>
                    <a:blip r:embed="rId6"/>
                    <a:stretch>
                      <a:fillRect/>
                    </a:stretch>
                  </a:blipFill>
                </p:spPr>
                <p:txBody>
                  <a:bodyPr/>
                  <a:lstStyle/>
                  <a:p>
                    <a:r>
                      <a:rPr lang="en-US">
                        <a:noFill/>
                      </a:rPr>
                      <a:t> </a:t>
                    </a:r>
                  </a:p>
                </p:txBody>
              </p:sp>
            </mc:Fallback>
          </mc:AlternateContent>
        </p:grpSp>
        <p:grpSp>
          <p:nvGrpSpPr>
            <p:cNvPr id="68" name="Group 67"/>
            <p:cNvGrpSpPr/>
            <p:nvPr/>
          </p:nvGrpSpPr>
          <p:grpSpPr>
            <a:xfrm>
              <a:off x="8672763" y="1660234"/>
              <a:ext cx="2493560" cy="769445"/>
              <a:chOff x="1772752" y="1268746"/>
              <a:chExt cx="2485106" cy="715308"/>
            </a:xfrm>
          </p:grpSpPr>
          <p:sp>
            <p:nvSpPr>
              <p:cNvPr id="69" name="Rectangle 68"/>
              <p:cNvSpPr/>
              <p:nvPr/>
            </p:nvSpPr>
            <p:spPr>
              <a:xfrm>
                <a:off x="2104715" y="1268746"/>
                <a:ext cx="2153143"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1772752" y="136610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2346513" y="1325780"/>
                    <a:ext cx="1441132"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vi-VN" b="1">
                                  <a:latin typeface="Cambria Math"/>
                                </a:rPr>
                                <m:t>𝟐</m:t>
                              </m:r>
                              <m:r>
                                <a:rPr lang="vi-VN" b="1">
                                  <a:latin typeface="Cambria Math"/>
                                </a:rPr>
                                <m:t>;</m:t>
                              </m:r>
                              <m:r>
                                <a:rPr lang="vi-VN" b="1">
                                  <a:latin typeface="Cambria Math"/>
                                </a:rPr>
                                <m:t>𝟒</m:t>
                              </m:r>
                            </m:e>
                          </m:d>
                        </m:oMath>
                      </m:oMathPara>
                    </a14:m>
                    <a:endParaRPr lang="en-US"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346513" y="1325780"/>
                    <a:ext cx="1441132" cy="543631"/>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8715400" y="1767051"/>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sp>
        <p:nvSpPr>
          <p:cNvPr id="51" name="Action Button: Forward or Next 50">
            <a:hlinkClick r:id="rId8" action="ppaction://hlinksldjump" highlightClick="1"/>
          </p:cNvPr>
          <p:cNvSpPr/>
          <p:nvPr/>
        </p:nvSpPr>
        <p:spPr>
          <a:xfrm>
            <a:off x="11208217" y="6091418"/>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2CFCC9-A2A1-4C06-B4B7-059A2787934D}"/>
                  </a:ext>
                </a:extLst>
              </p:cNvPr>
              <p:cNvSpPr txBox="1"/>
              <p:nvPr/>
            </p:nvSpPr>
            <p:spPr>
              <a:xfrm>
                <a:off x="222955" y="3909874"/>
                <a:ext cx="11203626" cy="591444"/>
              </a:xfrm>
              <a:prstGeom prst="rect">
                <a:avLst/>
              </a:prstGeom>
              <a:noFill/>
            </p:spPr>
            <p:txBody>
              <a:bodyPr wrap="square" rtlCol="0">
                <a:spAutoFit/>
              </a:bodyPr>
              <a:lstStyle/>
              <a:p>
                <a:r>
                  <a:rPr lang="vi-VN" sz="3200" dirty="0">
                    <a:latin typeface="Cambria" panose="02040503050406030204" pitchFamily="18" charset="0"/>
                  </a:rPr>
                  <a:t>Ta có: </a:t>
                </a:r>
                <a14:m>
                  <m:oMath xmlns:m="http://schemas.openxmlformats.org/officeDocument/2006/math">
                    <m:func>
                      <m:funcPr>
                        <m:ctrlPr>
                          <a:rPr lang="en-US" sz="3200" i="1">
                            <a:latin typeface="Cambria Math" panose="02040503050406030204" pitchFamily="18" charset="0"/>
                          </a:rPr>
                        </m:ctrlPr>
                      </m:funcPr>
                      <m:fName>
                        <m:sSubSup>
                          <m:sSubSupPr>
                            <m:ctrlPr>
                              <a:rPr lang="en-US" sz="3200" i="1">
                                <a:latin typeface="Cambria Math" panose="02040503050406030204" pitchFamily="18" charset="0"/>
                              </a:rPr>
                            </m:ctrlPr>
                          </m:sSubSupPr>
                          <m:e>
                            <m:r>
                              <a:rPr lang="vi-VN" sz="3200" i="1">
                                <a:latin typeface="Cambria Math"/>
                              </a:rPr>
                              <m:t>𝑙𝑜𝑔</m:t>
                            </m:r>
                          </m:e>
                          <m:sub>
                            <m:r>
                              <a:rPr lang="vi-VN" sz="3200" i="1">
                                <a:latin typeface="Cambria Math"/>
                              </a:rPr>
                              <m:t>2</m:t>
                            </m:r>
                          </m:sub>
                          <m:sup>
                            <m:r>
                              <a:rPr lang="vi-VN" sz="3200" i="1">
                                <a:latin typeface="Cambria Math"/>
                              </a:rPr>
                              <m:t>2</m:t>
                            </m:r>
                          </m:sup>
                        </m:sSubSup>
                      </m:fName>
                      <m:e>
                        <m:r>
                          <a:rPr lang="vi-VN" sz="3200" i="1">
                            <a:latin typeface="Cambria Math"/>
                          </a:rPr>
                          <m:t>𝑥</m:t>
                        </m:r>
                      </m:e>
                    </m:func>
                    <m:r>
                      <a:rPr lang="vi-VN" sz="3200" i="1">
                        <a:latin typeface="Cambria Math"/>
                      </a:rPr>
                      <m:t>−6</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ad>
                          <m:radPr>
                            <m:degHide m:val="on"/>
                            <m:ctrlPr>
                              <a:rPr lang="en-US" sz="3200" i="1">
                                <a:latin typeface="Cambria Math" panose="02040503050406030204" pitchFamily="18" charset="0"/>
                              </a:rPr>
                            </m:ctrlPr>
                          </m:radPr>
                          <m:deg/>
                          <m:e>
                            <m:r>
                              <a:rPr lang="vi-VN" sz="3200" i="1">
                                <a:latin typeface="Cambria Math"/>
                              </a:rPr>
                              <m:t>𝑥</m:t>
                            </m:r>
                          </m:e>
                        </m:rad>
                      </m:e>
                    </m:func>
                    <m:r>
                      <a:rPr lang="vi-VN" sz="3200" i="1">
                        <a:latin typeface="Cambria Math"/>
                      </a:rPr>
                      <m:t>+2=0⇔</m:t>
                    </m:r>
                    <m:func>
                      <m:funcPr>
                        <m:ctrlPr>
                          <a:rPr lang="en-US" sz="3200" i="1">
                            <a:latin typeface="Cambria Math" panose="02040503050406030204" pitchFamily="18" charset="0"/>
                          </a:rPr>
                        </m:ctrlPr>
                      </m:funcPr>
                      <m:fName>
                        <m:sSubSup>
                          <m:sSubSupPr>
                            <m:ctrlPr>
                              <a:rPr lang="en-US" sz="3200" i="1">
                                <a:latin typeface="Cambria Math" panose="02040503050406030204" pitchFamily="18" charset="0"/>
                              </a:rPr>
                            </m:ctrlPr>
                          </m:sSubSupPr>
                          <m:e>
                            <m:r>
                              <a:rPr lang="vi-VN" sz="3200" i="1">
                                <a:latin typeface="Cambria Math"/>
                              </a:rPr>
                              <m:t>𝑙𝑜𝑔</m:t>
                            </m:r>
                          </m:e>
                          <m:sub>
                            <m:r>
                              <a:rPr lang="vi-VN" sz="3200" i="1">
                                <a:latin typeface="Cambria Math"/>
                              </a:rPr>
                              <m:t>2</m:t>
                            </m:r>
                          </m:sub>
                          <m:sup>
                            <m:r>
                              <a:rPr lang="vi-VN" sz="3200" i="1">
                                <a:latin typeface="Cambria Math"/>
                              </a:rPr>
                              <m:t>2</m:t>
                            </m:r>
                          </m:sup>
                        </m:sSubSup>
                      </m:fName>
                      <m:e>
                        <m:r>
                          <a:rPr lang="vi-VN" sz="3200" i="1">
                            <a:latin typeface="Cambria Math"/>
                          </a:rPr>
                          <m:t>𝑥</m:t>
                        </m:r>
                      </m:e>
                    </m:func>
                    <m:r>
                      <a:rPr lang="vi-VN" sz="3200" i="1">
                        <a:latin typeface="Cambria Math"/>
                      </a:rPr>
                      <m:t>−3</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𝑥</m:t>
                        </m:r>
                      </m:e>
                    </m:func>
                    <m:r>
                      <a:rPr lang="vi-VN" sz="3200" i="1">
                        <a:latin typeface="Cambria Math"/>
                      </a:rPr>
                      <m:t>+2=0</m:t>
                    </m:r>
                  </m:oMath>
                </a14:m>
                <a:endParaRPr lang="en-US" sz="3200">
                  <a:latin typeface="Cambria" panose="02040503050406030204" pitchFamily="18" charset="0"/>
                </a:endParaRPr>
              </a:p>
            </p:txBody>
          </p:sp>
        </mc:Choice>
        <mc:Fallback xmlns="">
          <p:sp>
            <p:nvSpPr>
              <p:cNvPr id="2" name="TextBox 1">
                <a:extLst>
                  <a:ext uri="{FF2B5EF4-FFF2-40B4-BE49-F238E27FC236}">
                    <a16:creationId xmlns:a16="http://schemas.microsoft.com/office/drawing/2014/main" id="{4F2CFCC9-A2A1-4C06-B4B7-059A2787934D}"/>
                  </a:ext>
                </a:extLst>
              </p:cNvPr>
              <p:cNvSpPr txBox="1">
                <a:spLocks noRot="1" noChangeAspect="1" noMove="1" noResize="1" noEditPoints="1" noAdjustHandles="1" noChangeArrowheads="1" noChangeShapeType="1" noTextEdit="1"/>
              </p:cNvSpPr>
              <p:nvPr/>
            </p:nvSpPr>
            <p:spPr>
              <a:xfrm>
                <a:off x="222955" y="3909874"/>
                <a:ext cx="11203626" cy="591444"/>
              </a:xfrm>
              <a:prstGeom prst="rect">
                <a:avLst/>
              </a:prstGeom>
              <a:blipFill>
                <a:blip r:embed="rId9"/>
                <a:stretch>
                  <a:fillRect l="-1415"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BF567D-116B-4B3C-A181-24E79D7E886C}"/>
                  </a:ext>
                </a:extLst>
              </p:cNvPr>
              <p:cNvSpPr txBox="1"/>
              <p:nvPr/>
            </p:nvSpPr>
            <p:spPr>
              <a:xfrm>
                <a:off x="1311989" y="4715098"/>
                <a:ext cx="5016323" cy="1188210"/>
              </a:xfrm>
              <a:prstGeom prst="rect">
                <a:avLst/>
              </a:prstGeom>
              <a:noFill/>
            </p:spPr>
            <p:txBody>
              <a:bodyPr wrap="square" rtlCol="0">
                <a:spAutoFit/>
              </a:bodyPr>
              <a:lstStyle/>
              <a:p>
                <a14:m>
                  <m:oMath xmlns:m="http://schemas.openxmlformats.org/officeDocument/2006/math">
                    <m:r>
                      <a:rPr lang="vi-VN" sz="3200" i="1">
                        <a:latin typeface="Cambria Math"/>
                      </a:rPr>
                      <m:t>⇔</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vi-VN" sz="3200" i="1">
                                <a:latin typeface="Cambria Math"/>
                              </a:rPr>
                              <m:t>&amp;</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𝑥</m:t>
                                </m:r>
                              </m:e>
                            </m:func>
                            <m:r>
                              <a:rPr lang="vi-VN" sz="3200" i="1">
                                <a:latin typeface="Cambria Math"/>
                              </a:rPr>
                              <m:t>=2</m:t>
                            </m:r>
                          </m:e>
                          <m:e>
                            <m:r>
                              <a:rPr lang="vi-VN" sz="3200" i="1">
                                <a:latin typeface="Cambria Math"/>
                              </a:rPr>
                              <m:t>&amp;</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𝑥</m:t>
                                </m:r>
                              </m:e>
                            </m:func>
                            <m:r>
                              <a:rPr lang="vi-VN" sz="3200" i="1">
                                <a:latin typeface="Cambria Math"/>
                              </a:rPr>
                              <m:t>=1</m:t>
                            </m:r>
                          </m:e>
                        </m:eqArr>
                      </m:e>
                    </m:d>
                    <m:r>
                      <a:rPr lang="vi-VN" sz="3200" i="1">
                        <a:latin typeface="Cambria Math"/>
                      </a:rPr>
                      <m:t>⇔</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vi-VN" sz="3200" i="1">
                                <a:latin typeface="Cambria Math"/>
                              </a:rPr>
                              <m:t>&amp;</m:t>
                            </m:r>
                            <m:r>
                              <a:rPr lang="vi-VN" sz="3200" i="1">
                                <a:latin typeface="Cambria Math"/>
                              </a:rPr>
                              <m:t>𝑥</m:t>
                            </m:r>
                            <m:r>
                              <a:rPr lang="vi-VN" sz="3200" i="1">
                                <a:latin typeface="Cambria Math"/>
                              </a:rPr>
                              <m:t>=2</m:t>
                            </m:r>
                          </m:e>
                          <m:e>
                            <m:r>
                              <a:rPr lang="vi-VN" sz="3200" i="1">
                                <a:latin typeface="Cambria Math"/>
                              </a:rPr>
                              <m:t>&amp;</m:t>
                            </m:r>
                            <m:r>
                              <a:rPr lang="vi-VN" sz="3200" i="1">
                                <a:latin typeface="Cambria Math"/>
                              </a:rPr>
                              <m:t>𝑥</m:t>
                            </m:r>
                            <m:r>
                              <a:rPr lang="vi-VN" sz="3200" i="1">
                                <a:latin typeface="Cambria Math"/>
                              </a:rPr>
                              <m:t>=4</m:t>
                            </m:r>
                          </m:e>
                        </m:eqArr>
                      </m:e>
                    </m:d>
                  </m:oMath>
                </a14:m>
                <a:r>
                  <a:rPr lang="vi-VN" sz="3200" dirty="0"/>
                  <a:t>.</a:t>
                </a:r>
                <a:endParaRPr lang="en-US" sz="3200" dirty="0"/>
              </a:p>
            </p:txBody>
          </p:sp>
        </mc:Choice>
        <mc:Fallback xmlns="">
          <p:sp>
            <p:nvSpPr>
              <p:cNvPr id="12" name="TextBox 11">
                <a:extLst>
                  <a:ext uri="{FF2B5EF4-FFF2-40B4-BE49-F238E27FC236}">
                    <a16:creationId xmlns:a16="http://schemas.microsoft.com/office/drawing/2014/main" id="{12BF567D-116B-4B3C-A181-24E79D7E886C}"/>
                  </a:ext>
                </a:extLst>
              </p:cNvPr>
              <p:cNvSpPr txBox="1">
                <a:spLocks noRot="1" noChangeAspect="1" noMove="1" noResize="1" noEditPoints="1" noAdjustHandles="1" noChangeArrowheads="1" noChangeShapeType="1" noTextEdit="1"/>
              </p:cNvSpPr>
              <p:nvPr/>
            </p:nvSpPr>
            <p:spPr>
              <a:xfrm>
                <a:off x="1311989" y="4715098"/>
                <a:ext cx="5016323" cy="11882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2B2555-C1FD-4C37-9E62-BEECF8686A59}"/>
                  </a:ext>
                </a:extLst>
              </p:cNvPr>
              <p:cNvSpPr txBox="1"/>
              <p:nvPr/>
            </p:nvSpPr>
            <p:spPr>
              <a:xfrm>
                <a:off x="290508" y="6026941"/>
                <a:ext cx="9213761" cy="584775"/>
              </a:xfrm>
              <a:prstGeom prst="rect">
                <a:avLst/>
              </a:prstGeom>
              <a:noFill/>
            </p:spPr>
            <p:txBody>
              <a:bodyPr wrap="square" rtlCol="0">
                <a:spAutoFit/>
              </a:bodyPr>
              <a:lstStyle/>
              <a:p>
                <a:r>
                  <a:rPr lang="vi-VN" sz="3200" dirty="0">
                    <a:latin typeface="Cambria" panose="02040503050406030204" pitchFamily="18" charset="0"/>
                  </a:rPr>
                  <a:t>Vậy tập nghiệm của phương trình đã cho là: </a:t>
                </a:r>
                <a14:m>
                  <m:oMath xmlns:m="http://schemas.openxmlformats.org/officeDocument/2006/math">
                    <m:d>
                      <m:dPr>
                        <m:begChr m:val="{"/>
                        <m:endChr m:val="}"/>
                        <m:ctrlPr>
                          <a:rPr lang="en-US" sz="3200" i="1">
                            <a:latin typeface="Cambria Math" panose="02040503050406030204" pitchFamily="18" charset="0"/>
                          </a:rPr>
                        </m:ctrlPr>
                      </m:dPr>
                      <m:e>
                        <m:r>
                          <a:rPr lang="vi-VN" sz="3200" i="1">
                            <a:latin typeface="Cambria Math"/>
                          </a:rPr>
                          <m:t>2;4</m:t>
                        </m:r>
                      </m:e>
                    </m:d>
                  </m:oMath>
                </a14:m>
                <a:endParaRPr lang="en-US" sz="3200" dirty="0">
                  <a:latin typeface="Cambria" panose="02040503050406030204" pitchFamily="18" charset="0"/>
                </a:endParaRPr>
              </a:p>
            </p:txBody>
          </p:sp>
        </mc:Choice>
        <mc:Fallback xmlns="">
          <p:sp>
            <p:nvSpPr>
              <p:cNvPr id="13" name="TextBox 12">
                <a:extLst>
                  <a:ext uri="{FF2B5EF4-FFF2-40B4-BE49-F238E27FC236}">
                    <a16:creationId xmlns:a16="http://schemas.microsoft.com/office/drawing/2014/main" id="{562B2555-C1FD-4C37-9E62-BEECF8686A59}"/>
                  </a:ext>
                </a:extLst>
              </p:cNvPr>
              <p:cNvSpPr txBox="1">
                <a:spLocks noRot="1" noChangeAspect="1" noMove="1" noResize="1" noEditPoints="1" noAdjustHandles="1" noChangeArrowheads="1" noChangeShapeType="1" noTextEdit="1"/>
              </p:cNvSpPr>
              <p:nvPr/>
            </p:nvSpPr>
            <p:spPr>
              <a:xfrm>
                <a:off x="290508" y="6026941"/>
                <a:ext cx="9213761" cy="584775"/>
              </a:xfrm>
              <a:prstGeom prst="rect">
                <a:avLst/>
              </a:prstGeom>
              <a:blipFill>
                <a:blip r:embed="rId11"/>
                <a:stretch>
                  <a:fillRect l="-1721"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259736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51" grpId="0" animBg="1"/>
      <p:bldP spid="2"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36818" y="3137799"/>
            <a:ext cx="11834900" cy="3720201"/>
            <a:chOff x="184495" y="3636273"/>
            <a:chExt cx="11834900" cy="3720201"/>
          </a:xfrm>
        </p:grpSpPr>
        <p:sp>
          <p:nvSpPr>
            <p:cNvPr id="5" name="Rounded Rectangle 4"/>
            <p:cNvSpPr/>
            <p:nvPr/>
          </p:nvSpPr>
          <p:spPr>
            <a:xfrm>
              <a:off x="184495" y="3865217"/>
              <a:ext cx="11834900" cy="349125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85652"/>
            <a:ext cx="11939058" cy="1868194"/>
            <a:chOff x="534987" y="1813690"/>
            <a:chExt cx="23404876" cy="3133305"/>
          </a:xfrm>
        </p:grpSpPr>
        <p:grpSp>
          <p:nvGrpSpPr>
            <p:cNvPr id="21" name="Group 20"/>
            <p:cNvGrpSpPr/>
            <p:nvPr/>
          </p:nvGrpSpPr>
          <p:grpSpPr>
            <a:xfrm>
              <a:off x="534987" y="1869705"/>
              <a:ext cx="23340848" cy="3077290"/>
              <a:chOff x="534987" y="1647866"/>
              <a:chExt cx="23340848" cy="3077290"/>
            </a:xfrm>
          </p:grpSpPr>
          <p:sp>
            <p:nvSpPr>
              <p:cNvPr id="25" name="Rounded Rectangle 24"/>
              <p:cNvSpPr/>
              <p:nvPr/>
            </p:nvSpPr>
            <p:spPr bwMode="auto">
              <a:xfrm>
                <a:off x="755649" y="1720889"/>
                <a:ext cx="23120186" cy="300426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14</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969242" y="1813690"/>
                  <a:ext cx="22970621" cy="3078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indent="1717675"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Cho hình chóp tứ giác </a:t>
                  </a:r>
                  <a14:m>
                    <m:oMath xmlns:m="http://schemas.openxmlformats.org/officeDocument/2006/math">
                      <m:r>
                        <a:rPr lang="vi-VN" sz="3200" i="1">
                          <a:latin typeface="Cambria Math"/>
                        </a:rPr>
                        <m:t>𝑆</m:t>
                      </m:r>
                      <m:r>
                        <a:rPr lang="vi-VN" sz="3200" i="1">
                          <a:latin typeface="Cambria Math"/>
                        </a:rPr>
                        <m:t>.</m:t>
                      </m:r>
                      <m:r>
                        <a:rPr lang="vi-VN" sz="3200" i="1">
                          <a:latin typeface="Cambria Math"/>
                        </a:rPr>
                        <m:t>𝐴𝐵𝐶𝐷</m:t>
                      </m:r>
                    </m:oMath>
                  </a14:m>
                  <a:r>
                    <a:rPr lang="vi-VN" sz="3200" dirty="0">
                      <a:latin typeface="Cambria" panose="02040503050406030204" pitchFamily="18" charset="0"/>
                    </a:rPr>
                    <a:t> có đáy là hình vuông cạnh </a:t>
                  </a:r>
                  <a14:m>
                    <m:oMath xmlns:m="http://schemas.openxmlformats.org/officeDocument/2006/math">
                      <m:r>
                        <a:rPr lang="vi-VN" sz="3200" i="1">
                          <a:latin typeface="Cambria Math"/>
                        </a:rPr>
                        <m:t>𝑎</m:t>
                      </m:r>
                    </m:oMath>
                  </a14:m>
                  <a:r>
                    <a:rPr lang="vi-VN" sz="3200" dirty="0">
                      <a:latin typeface="Cambria" panose="02040503050406030204" pitchFamily="18" charset="0"/>
                    </a:rPr>
                    <a:t>, </a:t>
                  </a:r>
                  <a14:m>
                    <m:oMath xmlns:m="http://schemas.openxmlformats.org/officeDocument/2006/math">
                      <m:r>
                        <a:rPr lang="vi-VN" sz="3200" i="1">
                          <a:latin typeface="Cambria Math"/>
                        </a:rPr>
                        <m:t>𝑆𝐴</m:t>
                      </m:r>
                    </m:oMath>
                  </a14:m>
                  <a:r>
                    <a:rPr lang="vi-VN" sz="3200" dirty="0">
                      <a:latin typeface="Cambria" panose="02040503050406030204" pitchFamily="18" charset="0"/>
                    </a:rPr>
                    <a:t> vuông góc với mặt phẳng đáy, góc giữa </a:t>
                  </a:r>
                  <a14:m>
                    <m:oMath xmlns:m="http://schemas.openxmlformats.org/officeDocument/2006/math">
                      <m:r>
                        <a:rPr lang="vi-VN" sz="3200" i="1">
                          <a:latin typeface="Cambria Math"/>
                        </a:rPr>
                        <m:t>𝑆𝐶</m:t>
                      </m:r>
                    </m:oMath>
                  </a14:m>
                  <a:r>
                    <a:rPr lang="vi-VN" sz="3200" dirty="0">
                      <a:latin typeface="Cambria" panose="02040503050406030204" pitchFamily="18" charset="0"/>
                    </a:rPr>
                    <a:t> và </a:t>
                  </a:r>
                  <a14:m>
                    <m:oMath xmlns:m="http://schemas.openxmlformats.org/officeDocument/2006/math">
                      <m:r>
                        <a:rPr lang="vi-VN" sz="3200" i="1">
                          <a:latin typeface="Cambria Math"/>
                        </a:rPr>
                        <m:t>𝐴𝐷</m:t>
                      </m:r>
                    </m:oMath>
                  </a14:m>
                  <a:r>
                    <a:rPr lang="vi-VN" sz="3200" dirty="0">
                      <a:latin typeface="Cambria" panose="02040503050406030204" pitchFamily="18" charset="0"/>
                    </a:rPr>
                    <a:t> bằng </a:t>
                  </a:r>
                  <a14:m>
                    <m:oMath xmlns:m="http://schemas.openxmlformats.org/officeDocument/2006/math">
                      <m:r>
                        <a:rPr lang="vi-VN" sz="3200" i="1">
                          <a:latin typeface="Cambria Math"/>
                        </a:rPr>
                        <m:t>60°</m:t>
                      </m:r>
                    </m:oMath>
                  </a14:m>
                  <a:r>
                    <a:rPr lang="vi-VN" sz="3200" dirty="0">
                      <a:latin typeface="Cambria" panose="02040503050406030204" pitchFamily="18" charset="0"/>
                    </a:rPr>
                    <a:t>. Tính thể tích của khối chóp </a:t>
                  </a:r>
                  <a14:m>
                    <m:oMath xmlns:m="http://schemas.openxmlformats.org/officeDocument/2006/math">
                      <m:r>
                        <a:rPr lang="vi-VN" sz="3200" i="1">
                          <a:latin typeface="Cambria Math"/>
                        </a:rPr>
                        <m:t>𝑆𝐴𝐵𝐶𝐷</m:t>
                      </m:r>
                    </m:oMath>
                  </a14:m>
                  <a:r>
                    <a:rPr lang="vi-VN" sz="3200" dirty="0">
                      <a:latin typeface="Cambria" panose="02040503050406030204" pitchFamily="18" charset="0"/>
                    </a:rPr>
                    <a:t> </a:t>
                  </a:r>
                  <a:r>
                    <a:rPr lang="vi-VN" sz="3200">
                      <a:latin typeface="Cambria" panose="02040503050406030204" pitchFamily="18" charset="0"/>
                    </a:rPr>
                    <a:t>bằng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69242" y="1813690"/>
                  <a:ext cx="22970621" cy="3078276"/>
                </a:xfrm>
                <a:prstGeom prst="rect">
                  <a:avLst/>
                </a:prstGeom>
                <a:blipFill>
                  <a:blip r:embed="rId2"/>
                  <a:stretch>
                    <a:fillRect l="-520" t="-332" r="-520" b="-76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4" name="Group 93"/>
          <p:cNvGrpSpPr/>
          <p:nvPr/>
        </p:nvGrpSpPr>
        <p:grpSpPr>
          <a:xfrm>
            <a:off x="163620" y="2002800"/>
            <a:ext cx="11778089" cy="1155320"/>
            <a:chOff x="241306" y="1749296"/>
            <a:chExt cx="11778089" cy="1155320"/>
          </a:xfrm>
        </p:grpSpPr>
        <p:sp>
          <p:nvSpPr>
            <p:cNvPr id="61" name="Rectangle 60"/>
            <p:cNvSpPr/>
            <p:nvPr/>
          </p:nvSpPr>
          <p:spPr>
            <a:xfrm>
              <a:off x="3538287" y="1788187"/>
              <a:ext cx="2468235" cy="107287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3247742" y="206751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0" name="TextBox 59"/>
                <p:cNvSpPr txBox="1"/>
                <p:nvPr/>
              </p:nvSpPr>
              <p:spPr>
                <a:xfrm>
                  <a:off x="3771814" y="1760746"/>
                  <a:ext cx="1846004" cy="112832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vi-VN" b="1">
                                    <a:latin typeface="Cambria Math"/>
                                  </a:rPr>
                                  <m:t>𝟑</m:t>
                                </m:r>
                              </m:e>
                            </m:rad>
                            <m:sSup>
                              <m:sSupPr>
                                <m:ctrlPr>
                                  <a:rPr lang="en-US" b="1" i="1">
                                    <a:latin typeface="Cambria Math" panose="02040503050406030204" pitchFamily="18" charset="0"/>
                                  </a:rPr>
                                </m:ctrlPr>
                              </m:sSupPr>
                              <m:e>
                                <m:r>
                                  <a:rPr lang="vi-VN" b="1">
                                    <a:latin typeface="Cambria Math"/>
                                  </a:rPr>
                                  <m:t>𝒂</m:t>
                                </m:r>
                              </m:e>
                              <m:sup>
                                <m:r>
                                  <a:rPr lang="vi-VN" b="1">
                                    <a:latin typeface="Cambria Math"/>
                                  </a:rPr>
                                  <m:t>𝟑</m:t>
                                </m:r>
                              </m:sup>
                            </m:sSup>
                          </m:num>
                          <m:den>
                            <m:r>
                              <a:rPr lang="vi-VN" b="1">
                                <a:latin typeface="Cambria Math"/>
                              </a:rPr>
                              <m:t>𝟑</m:t>
                            </m:r>
                          </m:den>
                        </m:f>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771814" y="1760746"/>
                  <a:ext cx="1846004" cy="1128322"/>
                </a:xfrm>
                <a:prstGeom prst="rect">
                  <a:avLst/>
                </a:prstGeom>
                <a:blipFill>
                  <a:blip r:embed="rId3"/>
                  <a:stretch>
                    <a:fillRect/>
                  </a:stretch>
                </a:blipFill>
              </p:spPr>
              <p:txBody>
                <a:bodyPr/>
                <a:lstStyle/>
                <a:p>
                  <a:r>
                    <a:rPr lang="en-US">
                      <a:noFill/>
                    </a:rPr>
                    <a:t> </a:t>
                  </a:r>
                </a:p>
              </p:txBody>
            </p:sp>
          </mc:Fallback>
        </mc:AlternateContent>
        <p:sp>
          <p:nvSpPr>
            <p:cNvPr id="76" name="Rectangle 75"/>
            <p:cNvSpPr/>
            <p:nvPr/>
          </p:nvSpPr>
          <p:spPr>
            <a:xfrm>
              <a:off x="531851" y="1788187"/>
              <a:ext cx="2468235" cy="107287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08137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705230" y="1749296"/>
                  <a:ext cx="2172360" cy="11299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vi-VN" b="1">
                                    <a:latin typeface="Cambria Math"/>
                                  </a:rPr>
                                  <m:t>𝟐</m:t>
                                </m:r>
                              </m:e>
                            </m:rad>
                            <m:sSup>
                              <m:sSupPr>
                                <m:ctrlPr>
                                  <a:rPr lang="en-US" b="1" i="1">
                                    <a:latin typeface="Cambria Math" panose="02040503050406030204" pitchFamily="18" charset="0"/>
                                  </a:rPr>
                                </m:ctrlPr>
                              </m:sSupPr>
                              <m:e>
                                <m:r>
                                  <a:rPr lang="vi-VN" b="1">
                                    <a:latin typeface="Cambria Math"/>
                                  </a:rPr>
                                  <m:t>𝒂</m:t>
                                </m:r>
                              </m:e>
                              <m:sup>
                                <m:r>
                                  <a:rPr lang="vi-VN" b="1">
                                    <a:latin typeface="Cambria Math"/>
                                  </a:rPr>
                                  <m:t>𝟑</m:t>
                                </m:r>
                              </m:sup>
                            </m:sSup>
                          </m:num>
                          <m:den>
                            <m:r>
                              <a:rPr lang="vi-VN" b="1">
                                <a:latin typeface="Cambria Math"/>
                              </a:rPr>
                              <m:t>𝟑</m:t>
                            </m:r>
                          </m:den>
                        </m:f>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705230" y="1749296"/>
                  <a:ext cx="2172360" cy="1129925"/>
                </a:xfrm>
                <a:prstGeom prst="rect">
                  <a:avLst/>
                </a:prstGeom>
                <a:blipFill>
                  <a:blip r:embed="rId4"/>
                  <a:stretch>
                    <a:fillRect/>
                  </a:stretch>
                </a:blipFill>
              </p:spPr>
              <p:txBody>
                <a:bodyPr/>
                <a:lstStyle/>
                <a:p>
                  <a:r>
                    <a:rPr lang="en-US">
                      <a:noFill/>
                    </a:rPr>
                    <a:t> </a:t>
                  </a:r>
                </a:p>
              </p:txBody>
            </p:sp>
          </mc:Fallback>
        </mc:AlternateContent>
        <p:sp>
          <p:nvSpPr>
            <p:cNvPr id="81" name="Rectangle 80"/>
            <p:cNvSpPr/>
            <p:nvPr/>
          </p:nvSpPr>
          <p:spPr>
            <a:xfrm>
              <a:off x="6544723" y="1788187"/>
              <a:ext cx="2468235" cy="107287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6254178" y="206751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0" name="TextBox 79"/>
                <p:cNvSpPr txBox="1"/>
                <p:nvPr/>
              </p:nvSpPr>
              <p:spPr>
                <a:xfrm>
                  <a:off x="6644929" y="1774691"/>
                  <a:ext cx="2172361" cy="11299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vi-VN" b="1">
                                    <a:latin typeface="Cambria Math"/>
                                  </a:rPr>
                                  <m:t>𝟐</m:t>
                                </m:r>
                              </m:e>
                            </m:rad>
                            <m:sSup>
                              <m:sSupPr>
                                <m:ctrlPr>
                                  <a:rPr lang="en-US" b="1" i="1">
                                    <a:latin typeface="Cambria Math" panose="02040503050406030204" pitchFamily="18" charset="0"/>
                                  </a:rPr>
                                </m:ctrlPr>
                              </m:sSupPr>
                              <m:e>
                                <m:r>
                                  <a:rPr lang="vi-VN" b="1">
                                    <a:latin typeface="Cambria Math"/>
                                  </a:rPr>
                                  <m:t>𝒂</m:t>
                                </m:r>
                              </m:e>
                              <m:sup>
                                <m:r>
                                  <a:rPr lang="vi-VN" b="1">
                                    <a:latin typeface="Cambria Math"/>
                                  </a:rPr>
                                  <m:t>𝟑</m:t>
                                </m:r>
                              </m:sup>
                            </m:sSup>
                          </m:num>
                          <m:den>
                            <m:r>
                              <a:rPr lang="vi-VN" b="1">
                                <a:latin typeface="Cambria Math"/>
                              </a:rPr>
                              <m:t>𝟔</m:t>
                            </m:r>
                          </m:den>
                        </m:f>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6644929" y="1774691"/>
                  <a:ext cx="2172361" cy="1129925"/>
                </a:xfrm>
                <a:prstGeom prst="rect">
                  <a:avLst/>
                </a:prstGeom>
                <a:blipFill>
                  <a:blip r:embed="rId5"/>
                  <a:stretch>
                    <a:fillRect/>
                  </a:stretch>
                </a:blipFill>
              </p:spPr>
              <p:txBody>
                <a:bodyPr/>
                <a:lstStyle/>
                <a:p>
                  <a:r>
                    <a:rPr lang="en-US">
                      <a:noFill/>
                    </a:rPr>
                    <a:t> </a:t>
                  </a:r>
                </a:p>
              </p:txBody>
            </p:sp>
          </mc:Fallback>
        </mc:AlternateContent>
        <p:sp>
          <p:nvSpPr>
            <p:cNvPr id="86" name="Rectangle 85"/>
            <p:cNvSpPr/>
            <p:nvPr/>
          </p:nvSpPr>
          <p:spPr>
            <a:xfrm>
              <a:off x="9551160" y="1788187"/>
              <a:ext cx="2468235" cy="107287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7" name="Oval 86"/>
            <p:cNvSpPr/>
            <p:nvPr/>
          </p:nvSpPr>
          <p:spPr>
            <a:xfrm>
              <a:off x="9260615" y="206751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5" name="TextBox 84"/>
                <p:cNvSpPr txBox="1"/>
                <p:nvPr/>
              </p:nvSpPr>
              <p:spPr>
                <a:xfrm>
                  <a:off x="9639014" y="1774691"/>
                  <a:ext cx="2172361" cy="11299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vi-VN" b="1">
                                <a:latin typeface="Cambria Math"/>
                              </a:rPr>
                              <m:t>𝟐</m:t>
                            </m:r>
                            <m:rad>
                              <m:radPr>
                                <m:degHide m:val="on"/>
                                <m:ctrlPr>
                                  <a:rPr lang="en-US" b="1" i="1">
                                    <a:latin typeface="Cambria Math" panose="02040503050406030204" pitchFamily="18" charset="0"/>
                                  </a:rPr>
                                </m:ctrlPr>
                              </m:radPr>
                              <m:deg/>
                              <m:e>
                                <m:r>
                                  <a:rPr lang="vi-VN" b="1">
                                    <a:latin typeface="Cambria Math"/>
                                  </a:rPr>
                                  <m:t>𝟐</m:t>
                                </m:r>
                              </m:e>
                            </m:rad>
                            <m:sSup>
                              <m:sSupPr>
                                <m:ctrlPr>
                                  <a:rPr lang="en-US" b="1" i="1">
                                    <a:latin typeface="Cambria Math" panose="02040503050406030204" pitchFamily="18" charset="0"/>
                                  </a:rPr>
                                </m:ctrlPr>
                              </m:sSupPr>
                              <m:e>
                                <m:r>
                                  <a:rPr lang="vi-VN" b="1">
                                    <a:latin typeface="Cambria Math"/>
                                  </a:rPr>
                                  <m:t>𝒂</m:t>
                                </m:r>
                              </m:e>
                              <m:sup>
                                <m:r>
                                  <a:rPr lang="vi-VN" b="1">
                                    <a:latin typeface="Cambria Math"/>
                                  </a:rPr>
                                  <m:t>𝟑</m:t>
                                </m:r>
                              </m:sup>
                            </m:sSup>
                          </m:num>
                          <m:den>
                            <m:r>
                              <a:rPr lang="vi-VN" b="1">
                                <a:latin typeface="Cambria Math"/>
                              </a:rPr>
                              <m:t>𝟑</m:t>
                            </m:r>
                          </m:den>
                        </m:f>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9639014" y="1774691"/>
                  <a:ext cx="2172361" cy="1129925"/>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93969" y="3740227"/>
                <a:ext cx="8409703" cy="96815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2800" b="0" i="0" dirty="0" smtClean="0">
                          <a:latin typeface="Cambria" panose="02040503050406030204" pitchFamily="18" charset="0"/>
                        </a:rPr>
                        <m:t> </m:t>
                      </m:r>
                      <m:r>
                        <m:rPr>
                          <m:nor/>
                        </m:rPr>
                        <a:rPr lang="vi-VN" sz="2800" dirty="0">
                          <a:latin typeface="Cambria" panose="02040503050406030204" pitchFamily="18" charset="0"/>
                        </a:rPr>
                        <m:t>C</m:t>
                      </m:r>
                      <m:r>
                        <m:rPr>
                          <m:nor/>
                        </m:rPr>
                        <a:rPr lang="vi-VN" sz="2800" dirty="0">
                          <a:latin typeface="Cambria" panose="02040503050406030204" pitchFamily="18" charset="0"/>
                        </a:rPr>
                        <m:t>ó </m:t>
                      </m:r>
                      <m:d>
                        <m:dPr>
                          <m:ctrlPr>
                            <a:rPr lang="en-US" sz="2800" i="1">
                              <a:latin typeface="Cambria Math" panose="02040503050406030204" pitchFamily="18" charset="0"/>
                            </a:rPr>
                          </m:ctrlPr>
                        </m:dPr>
                        <m:e>
                          <m:r>
                            <a:rPr lang="vi-VN" sz="2800" i="1">
                              <a:latin typeface="Cambria Math"/>
                            </a:rPr>
                            <m:t>𝑆𝐶</m:t>
                          </m:r>
                          <m:r>
                            <a:rPr lang="vi-VN" sz="2800" i="1">
                              <a:latin typeface="Cambria Math"/>
                            </a:rPr>
                            <m:t>,</m:t>
                          </m:r>
                          <m:r>
                            <a:rPr lang="vi-VN" sz="2800" i="1">
                              <a:latin typeface="Cambria Math"/>
                            </a:rPr>
                            <m:t>𝐴𝐷</m:t>
                          </m:r>
                        </m:e>
                      </m:d>
                      <m:r>
                        <a:rPr lang="vi-VN" sz="2800" i="1">
                          <a:latin typeface="Cambria Math"/>
                        </a:rPr>
                        <m:t>=</m:t>
                      </m:r>
                      <m:d>
                        <m:dPr>
                          <m:ctrlPr>
                            <a:rPr lang="en-US" sz="2800" i="1">
                              <a:latin typeface="Cambria Math" panose="02040503050406030204" pitchFamily="18" charset="0"/>
                            </a:rPr>
                          </m:ctrlPr>
                        </m:dPr>
                        <m:e>
                          <m:r>
                            <a:rPr lang="vi-VN" sz="2800" i="1">
                              <a:latin typeface="Cambria Math"/>
                            </a:rPr>
                            <m:t>𝑆𝐶</m:t>
                          </m:r>
                          <m:r>
                            <a:rPr lang="vi-VN" sz="2800" i="1">
                              <a:latin typeface="Cambria Math"/>
                            </a:rPr>
                            <m:t>,</m:t>
                          </m:r>
                          <m:r>
                            <a:rPr lang="vi-VN" sz="2800" i="1">
                              <a:latin typeface="Cambria Math"/>
                            </a:rPr>
                            <m:t>𝐶𝐵</m:t>
                          </m:r>
                        </m:e>
                      </m:d>
                      <m:r>
                        <a:rPr lang="vi-VN" sz="2800" i="1">
                          <a:latin typeface="Cambria Math"/>
                        </a:rPr>
                        <m:t>=</m:t>
                      </m:r>
                      <m:acc>
                        <m:accPr>
                          <m:chr m:val="̂"/>
                          <m:ctrlPr>
                            <a:rPr lang="en-US" sz="2800" i="1">
                              <a:latin typeface="Cambria Math" panose="02040503050406030204" pitchFamily="18" charset="0"/>
                            </a:rPr>
                          </m:ctrlPr>
                        </m:accPr>
                        <m:e>
                          <m:r>
                            <a:rPr lang="vi-VN" sz="2800" i="1">
                              <a:latin typeface="Cambria Math"/>
                            </a:rPr>
                            <m:t>𝑆𝐶𝐵</m:t>
                          </m:r>
                        </m:e>
                      </m:acc>
                      <m:r>
                        <a:rPr lang="vi-VN" sz="2800" i="1">
                          <a:latin typeface="Cambria Math"/>
                        </a:rPr>
                        <m:t>=60°</m:t>
                      </m:r>
                      <m:r>
                        <m:rPr>
                          <m:nor/>
                        </m:rPr>
                        <a:rPr lang="vi-VN" sz="2800" dirty="0">
                          <a:latin typeface="Cambria" panose="02040503050406030204" pitchFamily="18" charset="0"/>
                        </a:rPr>
                        <m:t> . </m:t>
                      </m:r>
                      <m:r>
                        <m:rPr>
                          <m:nor/>
                        </m:rPr>
                        <a:rPr lang="vi-VN" sz="2800" dirty="0">
                          <a:latin typeface="Cambria" panose="02040503050406030204" pitchFamily="18" charset="0"/>
                        </a:rPr>
                        <m:t>M</m:t>
                      </m:r>
                      <m:r>
                        <m:rPr>
                          <m:nor/>
                        </m:rPr>
                        <a:rPr lang="vi-VN" sz="2800" dirty="0">
                          <a:latin typeface="Cambria" panose="02040503050406030204" pitchFamily="18" charset="0"/>
                        </a:rPr>
                        <m:t>ặ</m:t>
                      </m:r>
                      <m:r>
                        <m:rPr>
                          <m:nor/>
                        </m:rPr>
                        <a:rPr lang="vi-VN" sz="2800" dirty="0">
                          <a:latin typeface="Cambria" panose="02040503050406030204" pitchFamily="18" charset="0"/>
                        </a:rPr>
                        <m:t>t</m:t>
                      </m:r>
                      <m:r>
                        <m:rPr>
                          <m:nor/>
                        </m:rPr>
                        <a:rPr lang="vi-VN" sz="2800" dirty="0">
                          <a:latin typeface="Cambria" panose="02040503050406030204" pitchFamily="18" charset="0"/>
                        </a:rPr>
                        <m:t> </m:t>
                      </m:r>
                      <m:r>
                        <m:rPr>
                          <m:nor/>
                        </m:rPr>
                        <a:rPr lang="vi-VN" sz="2800" dirty="0">
                          <a:latin typeface="Cambria" panose="02040503050406030204" pitchFamily="18" charset="0"/>
                        </a:rPr>
                        <m:t>kh</m:t>
                      </m:r>
                      <m:r>
                        <m:rPr>
                          <m:nor/>
                        </m:rPr>
                        <a:rPr lang="vi-VN" sz="2800" dirty="0">
                          <a:latin typeface="Cambria" panose="02040503050406030204" pitchFamily="18" charset="0"/>
                        </a:rPr>
                        <m:t>á</m:t>
                      </m:r>
                      <m:r>
                        <m:rPr>
                          <m:nor/>
                        </m:rPr>
                        <a:rPr lang="vi-VN" sz="2800" dirty="0">
                          <a:latin typeface="Cambria" panose="02040503050406030204" pitchFamily="18" charset="0"/>
                        </a:rPr>
                        <m:t>c</m:t>
                      </m:r>
                      <m:r>
                        <m:rPr>
                          <m:nor/>
                        </m:rPr>
                        <a:rPr lang="vi-VN" sz="2800" dirty="0">
                          <a:latin typeface="Cambria" panose="02040503050406030204" pitchFamily="18" charset="0"/>
                        </a:rPr>
                        <m:t> </m:t>
                      </m:r>
                    </m:oMath>
                  </m:oMathPara>
                </a14:m>
                <a:endParaRPr lang="en-US" sz="2800" dirty="0">
                  <a:latin typeface="Cambria" panose="02040503050406030204" pitchFamily="18" charset="0"/>
                </a:endParaRPr>
              </a:p>
              <a:p>
                <a:pPr/>
                <a14:m>
                  <m:oMathPara xmlns:m="http://schemas.openxmlformats.org/officeDocument/2006/math">
                    <m:oMathParaPr>
                      <m:jc m:val="left"/>
                    </m:oMathParaPr>
                    <m:oMath xmlns:m="http://schemas.openxmlformats.org/officeDocument/2006/math">
                      <m:r>
                        <a:rPr lang="vi-VN" sz="2800" i="1">
                          <a:latin typeface="Cambria Math"/>
                        </a:rPr>
                        <m:t>△</m:t>
                      </m:r>
                      <m:r>
                        <a:rPr lang="vi-VN" sz="2800" i="1">
                          <a:latin typeface="Cambria Math"/>
                        </a:rPr>
                        <m:t>𝑆𝐵𝐶</m:t>
                      </m:r>
                      <m:r>
                        <m:rPr>
                          <m:nor/>
                        </m:rPr>
                        <a:rPr lang="vi-VN" sz="2800" dirty="0">
                          <a:latin typeface="Cambria" panose="02040503050406030204" pitchFamily="18" charset="0"/>
                        </a:rPr>
                        <m:t> </m:t>
                      </m:r>
                      <m:r>
                        <m:rPr>
                          <m:nor/>
                        </m:rPr>
                        <a:rPr lang="vi-VN" sz="2800" dirty="0">
                          <a:latin typeface="Cambria" panose="02040503050406030204" pitchFamily="18" charset="0"/>
                        </a:rPr>
                        <m:t>vu</m:t>
                      </m:r>
                      <m:r>
                        <m:rPr>
                          <m:nor/>
                        </m:rPr>
                        <a:rPr lang="vi-VN" sz="2800" dirty="0">
                          <a:latin typeface="Cambria" panose="02040503050406030204" pitchFamily="18" charset="0"/>
                        </a:rPr>
                        <m:t>ô</m:t>
                      </m:r>
                      <m:r>
                        <m:rPr>
                          <m:nor/>
                        </m:rPr>
                        <a:rPr lang="vi-VN" sz="2800" dirty="0">
                          <a:latin typeface="Cambria" panose="02040503050406030204" pitchFamily="18" charset="0"/>
                        </a:rPr>
                        <m:t>ng</m:t>
                      </m:r>
                      <m:r>
                        <m:rPr>
                          <m:nor/>
                        </m:rPr>
                        <a:rPr lang="vi-VN" sz="2800" dirty="0">
                          <a:latin typeface="Cambria" panose="02040503050406030204" pitchFamily="18" charset="0"/>
                        </a:rPr>
                        <m:t> </m:t>
                      </m:r>
                      <m:r>
                        <m:rPr>
                          <m:nor/>
                        </m:rPr>
                        <a:rPr lang="vi-VN" sz="2800" dirty="0">
                          <a:latin typeface="Cambria" panose="02040503050406030204" pitchFamily="18" charset="0"/>
                        </a:rPr>
                        <m:t>t</m:t>
                      </m:r>
                      <m:r>
                        <m:rPr>
                          <m:nor/>
                        </m:rPr>
                        <a:rPr lang="vi-VN" sz="2800" dirty="0">
                          <a:latin typeface="Cambria" panose="02040503050406030204" pitchFamily="18" charset="0"/>
                        </a:rPr>
                        <m:t>ạ</m:t>
                      </m:r>
                      <m:r>
                        <m:rPr>
                          <m:nor/>
                        </m:rPr>
                        <a:rPr lang="vi-VN" sz="2800" dirty="0">
                          <a:latin typeface="Cambria" panose="02040503050406030204" pitchFamily="18" charset="0"/>
                        </a:rPr>
                        <m:t>i</m:t>
                      </m:r>
                      <m:r>
                        <m:rPr>
                          <m:nor/>
                        </m:rPr>
                        <a:rPr lang="vi-VN" sz="2800" dirty="0">
                          <a:latin typeface="Cambria" panose="02040503050406030204" pitchFamily="18" charset="0"/>
                        </a:rPr>
                        <m:t> </m:t>
                      </m:r>
                      <m:r>
                        <a:rPr lang="vi-VN" sz="2800" i="1">
                          <a:latin typeface="Cambria Math"/>
                        </a:rPr>
                        <m:t>𝐵</m:t>
                      </m:r>
                      <m:r>
                        <m:rPr>
                          <m:nor/>
                        </m:rPr>
                        <a:rPr lang="vi-VN" sz="2800" dirty="0">
                          <a:latin typeface="Cambria" panose="02040503050406030204" pitchFamily="18" charset="0"/>
                        </a:rPr>
                        <m:t> </m:t>
                      </m:r>
                      <m:r>
                        <m:rPr>
                          <m:nor/>
                        </m:rPr>
                        <a:rPr lang="vi-VN" sz="2800" dirty="0">
                          <a:latin typeface="Cambria" panose="02040503050406030204" pitchFamily="18" charset="0"/>
                        </a:rPr>
                        <m:t>v</m:t>
                      </m:r>
                      <m:r>
                        <m:rPr>
                          <m:nor/>
                        </m:rPr>
                        <a:rPr lang="vi-VN" sz="2800" dirty="0">
                          <a:latin typeface="Cambria" panose="02040503050406030204" pitchFamily="18" charset="0"/>
                        </a:rPr>
                        <m:t>à </m:t>
                      </m:r>
                      <m:r>
                        <a:rPr lang="vi-VN" sz="2800" i="1">
                          <a:latin typeface="Cambria Math"/>
                        </a:rPr>
                        <m:t>𝐶𝐵</m:t>
                      </m:r>
                      <m:r>
                        <a:rPr lang="vi-VN" sz="2800" i="1">
                          <a:latin typeface="Cambria Math"/>
                        </a:rPr>
                        <m:t>=</m:t>
                      </m:r>
                      <m:r>
                        <a:rPr lang="vi-VN" sz="2800" i="1">
                          <a:latin typeface="Cambria Math"/>
                        </a:rPr>
                        <m:t>𝑎</m:t>
                      </m:r>
                      <m:r>
                        <m:rPr>
                          <m:nor/>
                        </m:rPr>
                        <a:rPr lang="vi-VN" sz="2800" dirty="0">
                          <a:latin typeface="Cambria" panose="02040503050406030204" pitchFamily="18" charset="0"/>
                        </a:rPr>
                        <m:t> </m:t>
                      </m:r>
                      <m:r>
                        <m:rPr>
                          <m:nor/>
                        </m:rPr>
                        <a:rPr lang="en-US" sz="2800" b="0" i="0" dirty="0" smtClean="0">
                          <a:latin typeface="Cambria" panose="02040503050406030204" pitchFamily="18" charset="0"/>
                        </a:rPr>
                        <m:t> </m:t>
                      </m:r>
                      <m:r>
                        <m:rPr>
                          <m:nor/>
                        </m:rPr>
                        <a:rPr lang="vi-VN" sz="2800" dirty="0">
                          <a:latin typeface="Cambria" panose="02040503050406030204" pitchFamily="18" charset="0"/>
                        </a:rPr>
                        <m:t>n</m:t>
                      </m:r>
                      <m:r>
                        <m:rPr>
                          <m:nor/>
                        </m:rPr>
                        <a:rPr lang="vi-VN" sz="2800" dirty="0">
                          <a:latin typeface="Cambria" panose="02040503050406030204" pitchFamily="18" charset="0"/>
                        </a:rPr>
                        <m:t>ê</m:t>
                      </m:r>
                      <m:r>
                        <m:rPr>
                          <m:nor/>
                        </m:rPr>
                        <a:rPr lang="vi-VN" sz="2800" dirty="0">
                          <a:latin typeface="Cambria" panose="02040503050406030204" pitchFamily="18" charset="0"/>
                        </a:rPr>
                        <m:t>n</m:t>
                      </m:r>
                      <m:r>
                        <m:rPr>
                          <m:nor/>
                        </m:rPr>
                        <a:rPr lang="vi-VN" sz="2800" dirty="0">
                          <a:latin typeface="Cambria" panose="02040503050406030204" pitchFamily="18" charset="0"/>
                        </a:rPr>
                        <m:t> </m:t>
                      </m:r>
                      <m:r>
                        <a:rPr lang="vi-VN" sz="2800" i="1">
                          <a:latin typeface="Cambria Math"/>
                        </a:rPr>
                        <m:t>𝑆𝐶</m:t>
                      </m:r>
                      <m:r>
                        <a:rPr lang="vi-VN" sz="2800" i="1">
                          <a:latin typeface="Cambria Math"/>
                        </a:rPr>
                        <m:t>=2</m:t>
                      </m:r>
                      <m:r>
                        <a:rPr lang="vi-VN" sz="2800" i="1">
                          <a:latin typeface="Cambria Math"/>
                        </a:rPr>
                        <m:t>𝑎</m:t>
                      </m:r>
                      <m:r>
                        <m:rPr>
                          <m:nor/>
                        </m:rPr>
                        <a:rPr lang="vi-VN" sz="2800" dirty="0">
                          <a:latin typeface="Cambria" panose="02040503050406030204" pitchFamily="18" charset="0"/>
                        </a:rPr>
                        <m:t>.</m:t>
                      </m:r>
                    </m:oMath>
                  </m:oMathPara>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93969" y="3740227"/>
                <a:ext cx="8409703" cy="968150"/>
              </a:xfrm>
              <a:prstGeom prst="rect">
                <a:avLst/>
              </a:prstGeom>
              <a:blipFill>
                <a:blip r:embed="rId7"/>
                <a:stretch>
                  <a:fillRect/>
                </a:stretch>
              </a:blipFill>
            </p:spPr>
            <p:txBody>
              <a:bodyPr/>
              <a:lstStyle/>
              <a:p>
                <a:r>
                  <a:rPr lang="en-US">
                    <a:noFill/>
                  </a:rPr>
                  <a:t> </a:t>
                </a:r>
              </a:p>
            </p:txBody>
          </p:sp>
        </mc:Fallback>
      </mc:AlternateContent>
      <p:sp>
        <p:nvSpPr>
          <p:cNvPr id="92" name="Oval 91"/>
          <p:cNvSpPr/>
          <p:nvPr/>
        </p:nvSpPr>
        <p:spPr>
          <a:xfrm>
            <a:off x="140864" y="2334881"/>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44" name="Rectangle 43"/>
              <p:cNvSpPr/>
              <p:nvPr/>
            </p:nvSpPr>
            <p:spPr>
              <a:xfrm>
                <a:off x="254240" y="5535363"/>
                <a:ext cx="7698270" cy="1238929"/>
              </a:xfrm>
              <a:prstGeom prst="rect">
                <a:avLst/>
              </a:prstGeom>
              <a:noFill/>
            </p:spPr>
            <p:txBody>
              <a:bodyPr wrap="square" rtlCol="0">
                <a:spAutoFit/>
              </a:bodyPr>
              <a:lstStyle/>
              <a:p>
                <a:pPr marL="628650" indent="-628650"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2800" dirty="0">
                          <a:latin typeface="Cambria" panose="02040503050406030204" pitchFamily="18" charset="0"/>
                        </a:rPr>
                        <m:t>V</m:t>
                      </m:r>
                      <m:r>
                        <m:rPr>
                          <m:nor/>
                        </m:rPr>
                        <a:rPr lang="vi-VN" sz="2800" dirty="0">
                          <a:latin typeface="Cambria" panose="02040503050406030204" pitchFamily="18" charset="0"/>
                        </a:rPr>
                        <m:t>ậ</m:t>
                      </m:r>
                      <m:r>
                        <m:rPr>
                          <m:nor/>
                        </m:rPr>
                        <a:rPr lang="vi-VN" sz="2800" dirty="0">
                          <a:latin typeface="Cambria" panose="02040503050406030204" pitchFamily="18" charset="0"/>
                        </a:rPr>
                        <m:t>y</m:t>
                      </m:r>
                      <m:r>
                        <m:rPr>
                          <m:nor/>
                        </m:rPr>
                        <a:rPr lang="vi-VN" sz="2800" dirty="0">
                          <a:latin typeface="Cambria" panose="02040503050406030204" pitchFamily="18" charset="0"/>
                        </a:rPr>
                        <m:t> </m:t>
                      </m:r>
                      <m:sSub>
                        <m:sSubPr>
                          <m:ctrlPr>
                            <a:rPr lang="en-US" sz="2800" i="1">
                              <a:latin typeface="Cambria Math" panose="02040503050406030204" pitchFamily="18" charset="0"/>
                            </a:rPr>
                          </m:ctrlPr>
                        </m:sSubPr>
                        <m:e>
                          <m:r>
                            <a:rPr lang="vi-VN" sz="2800" i="1">
                              <a:latin typeface="Cambria Math"/>
                            </a:rPr>
                            <m:t>𝑉</m:t>
                          </m:r>
                        </m:e>
                        <m:sub>
                          <m:r>
                            <a:rPr lang="vi-VN" sz="2800" i="1">
                              <a:latin typeface="Cambria Math"/>
                            </a:rPr>
                            <m:t>𝑆𝐴𝐵𝐶𝐷</m:t>
                          </m:r>
                        </m:sub>
                      </m:sSub>
                      <m:r>
                        <a:rPr lang="vi-VN" sz="2800" i="1">
                          <a:latin typeface="Cambria Math"/>
                        </a:rPr>
                        <m:t>=</m:t>
                      </m:r>
                      <m:f>
                        <m:fPr>
                          <m:ctrlPr>
                            <a:rPr lang="en-US" sz="2800" i="1">
                              <a:latin typeface="Cambria Math" panose="02040503050406030204" pitchFamily="18" charset="0"/>
                            </a:rPr>
                          </m:ctrlPr>
                        </m:fPr>
                        <m:num>
                          <m:r>
                            <a:rPr lang="vi-VN" sz="2800" i="1">
                              <a:latin typeface="Cambria Math"/>
                            </a:rPr>
                            <m:t>1</m:t>
                          </m:r>
                        </m:num>
                        <m:den>
                          <m:r>
                            <a:rPr lang="vi-VN" sz="2800" i="1">
                              <a:latin typeface="Cambria Math"/>
                            </a:rPr>
                            <m:t>3</m:t>
                          </m:r>
                        </m:den>
                      </m:f>
                      <m:r>
                        <a:rPr lang="vi-VN" sz="2800" i="1">
                          <a:latin typeface="Cambria Math"/>
                        </a:rPr>
                        <m:t>.</m:t>
                      </m:r>
                      <m:r>
                        <a:rPr lang="vi-VN" sz="2800" i="1">
                          <a:latin typeface="Cambria Math"/>
                        </a:rPr>
                        <m:t>𝑆𝐴</m:t>
                      </m:r>
                      <m:r>
                        <a:rPr lang="vi-VN" sz="2800" i="1">
                          <a:latin typeface="Cambria Math"/>
                        </a:rPr>
                        <m:t>.</m:t>
                      </m:r>
                      <m:sSub>
                        <m:sSubPr>
                          <m:ctrlPr>
                            <a:rPr lang="en-US" sz="2800" i="1">
                              <a:latin typeface="Cambria Math" panose="02040503050406030204" pitchFamily="18" charset="0"/>
                            </a:rPr>
                          </m:ctrlPr>
                        </m:sSubPr>
                        <m:e>
                          <m:r>
                            <a:rPr lang="vi-VN" sz="2800" i="1">
                              <a:latin typeface="Cambria Math"/>
                            </a:rPr>
                            <m:t>𝑆</m:t>
                          </m:r>
                        </m:e>
                        <m:sub>
                          <m:r>
                            <a:rPr lang="vi-VN" sz="2800" i="1">
                              <a:latin typeface="Cambria Math"/>
                            </a:rPr>
                            <m:t>𝐴𝐵𝐶𝐷</m:t>
                          </m:r>
                        </m:sub>
                      </m:sSub>
                      <m:r>
                        <a:rPr lang="vi-VN" sz="2800" i="1">
                          <a:latin typeface="Cambria Math"/>
                        </a:rPr>
                        <m:t>=</m:t>
                      </m:r>
                      <m:f>
                        <m:fPr>
                          <m:ctrlPr>
                            <a:rPr lang="en-US" sz="2800" i="1">
                              <a:latin typeface="Cambria Math" panose="02040503050406030204" pitchFamily="18" charset="0"/>
                            </a:rPr>
                          </m:ctrlPr>
                        </m:fPr>
                        <m:num>
                          <m:r>
                            <a:rPr lang="vi-VN" sz="2800" i="1">
                              <a:latin typeface="Cambria Math"/>
                            </a:rPr>
                            <m:t>1</m:t>
                          </m:r>
                        </m:num>
                        <m:den>
                          <m:r>
                            <a:rPr lang="vi-VN" sz="2800" i="1">
                              <a:latin typeface="Cambria Math"/>
                            </a:rPr>
                            <m:t>3</m:t>
                          </m:r>
                        </m:den>
                      </m:f>
                      <m:r>
                        <a:rPr lang="vi-VN" sz="2800" i="1">
                          <a:latin typeface="Cambria Math"/>
                        </a:rPr>
                        <m:t>.</m:t>
                      </m:r>
                      <m:r>
                        <a:rPr lang="vi-VN" sz="2800" i="1">
                          <a:latin typeface="Cambria Math"/>
                        </a:rPr>
                        <m:t>𝑎</m:t>
                      </m:r>
                      <m:rad>
                        <m:radPr>
                          <m:degHide m:val="on"/>
                          <m:ctrlPr>
                            <a:rPr lang="en-US" sz="2800" i="1">
                              <a:latin typeface="Cambria Math" panose="02040503050406030204" pitchFamily="18" charset="0"/>
                            </a:rPr>
                          </m:ctrlPr>
                        </m:radPr>
                        <m:deg/>
                        <m:e>
                          <m:r>
                            <a:rPr lang="vi-VN" sz="2800" i="1">
                              <a:latin typeface="Cambria Math"/>
                            </a:rPr>
                            <m:t>2</m:t>
                          </m:r>
                        </m:e>
                      </m:rad>
                      <m:r>
                        <a:rPr lang="vi-VN" sz="2800" i="1">
                          <a:latin typeface="Cambria Math"/>
                        </a:rPr>
                        <m:t>.</m:t>
                      </m:r>
                      <m:sSup>
                        <m:sSupPr>
                          <m:ctrlPr>
                            <a:rPr lang="en-US" sz="2800" i="1">
                              <a:latin typeface="Cambria Math" panose="02040503050406030204" pitchFamily="18" charset="0"/>
                            </a:rPr>
                          </m:ctrlPr>
                        </m:sSupPr>
                        <m:e>
                          <m:r>
                            <a:rPr lang="vi-VN" sz="2800" i="1">
                              <a:latin typeface="Cambria Math"/>
                            </a:rPr>
                            <m:t>𝑎</m:t>
                          </m:r>
                        </m:e>
                        <m:sup>
                          <m:r>
                            <a:rPr lang="vi-VN" sz="2800" i="1">
                              <a:latin typeface="Cambria Math"/>
                            </a:rPr>
                            <m:t>2</m:t>
                          </m:r>
                        </m:sup>
                      </m:sSup>
                      <m:r>
                        <a:rPr lang="vi-VN" sz="2800" i="1">
                          <a:latin typeface="Cambria Math"/>
                        </a:rPr>
                        <m:t>=</m:t>
                      </m:r>
                      <m:f>
                        <m:fPr>
                          <m:ctrlPr>
                            <a:rPr lang="en-US" sz="2800" i="1">
                              <a:latin typeface="Cambria Math" panose="02040503050406030204" pitchFamily="18" charset="0"/>
                            </a:rPr>
                          </m:ctrlPr>
                        </m:fPr>
                        <m:num>
                          <m:rad>
                            <m:radPr>
                              <m:degHide m:val="on"/>
                              <m:ctrlPr>
                                <a:rPr lang="en-US" sz="2800" i="1">
                                  <a:latin typeface="Cambria Math" panose="02040503050406030204" pitchFamily="18" charset="0"/>
                                </a:rPr>
                              </m:ctrlPr>
                            </m:radPr>
                            <m:deg/>
                            <m:e>
                              <m:r>
                                <a:rPr lang="vi-VN" sz="2800" i="1">
                                  <a:latin typeface="Cambria Math"/>
                                </a:rPr>
                                <m:t>2</m:t>
                              </m:r>
                            </m:e>
                          </m:rad>
                          <m:sSup>
                            <m:sSupPr>
                              <m:ctrlPr>
                                <a:rPr lang="en-US" sz="2800" i="1">
                                  <a:latin typeface="Cambria Math" panose="02040503050406030204" pitchFamily="18" charset="0"/>
                                </a:rPr>
                              </m:ctrlPr>
                            </m:sSupPr>
                            <m:e>
                              <m:r>
                                <a:rPr lang="vi-VN" sz="2800" i="1">
                                  <a:latin typeface="Cambria Math"/>
                                </a:rPr>
                                <m:t>𝑎</m:t>
                              </m:r>
                            </m:e>
                            <m:sup>
                              <m:r>
                                <a:rPr lang="vi-VN" sz="2800" i="1">
                                  <a:latin typeface="Cambria Math"/>
                                </a:rPr>
                                <m:t>3</m:t>
                              </m:r>
                            </m:sup>
                          </m:sSup>
                        </m:num>
                        <m:den>
                          <m:r>
                            <a:rPr lang="vi-VN" sz="2800" i="1">
                              <a:latin typeface="Cambria Math"/>
                            </a:rPr>
                            <m:t>3</m:t>
                          </m:r>
                        </m:den>
                      </m:f>
                      <m:r>
                        <m:rPr>
                          <m:nor/>
                        </m:rPr>
                        <a:rPr lang="vi-VN" sz="2800" dirty="0">
                          <a:latin typeface="Cambria" panose="02040503050406030204" pitchFamily="18" charset="0"/>
                        </a:rPr>
                        <m:t>.</m:t>
                      </m:r>
                    </m:oMath>
                  </m:oMathPara>
                </a14:m>
                <a:endParaRPr lang="en-US" sz="2800" dirty="0">
                  <a:latin typeface="Cambria" panose="020405030504060302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254240" y="5535363"/>
                <a:ext cx="7698270" cy="123892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78017" y="4577464"/>
                <a:ext cx="8461588" cy="1203278"/>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2800" dirty="0">
                          <a:latin typeface="Cambria" panose="02040503050406030204" pitchFamily="18" charset="0"/>
                        </a:rPr>
                        <m:t>L</m:t>
                      </m:r>
                      <m:r>
                        <m:rPr>
                          <m:nor/>
                        </m:rPr>
                        <a:rPr lang="vi-VN" sz="2800" dirty="0">
                          <a:latin typeface="Cambria" panose="02040503050406030204" pitchFamily="18" charset="0"/>
                        </a:rPr>
                        <m:t>ạ</m:t>
                      </m:r>
                      <m:r>
                        <m:rPr>
                          <m:nor/>
                        </m:rPr>
                        <a:rPr lang="vi-VN" sz="2800" dirty="0">
                          <a:latin typeface="Cambria" panose="02040503050406030204" pitchFamily="18" charset="0"/>
                        </a:rPr>
                        <m:t>i</m:t>
                      </m:r>
                      <m:r>
                        <m:rPr>
                          <m:nor/>
                        </m:rPr>
                        <a:rPr lang="vi-VN" sz="2800" dirty="0">
                          <a:latin typeface="Cambria" panose="02040503050406030204" pitchFamily="18" charset="0"/>
                        </a:rPr>
                        <m:t> </m:t>
                      </m:r>
                      <m:r>
                        <m:rPr>
                          <m:nor/>
                        </m:rPr>
                        <a:rPr lang="vi-VN" sz="2800" dirty="0">
                          <a:latin typeface="Cambria" panose="02040503050406030204" pitchFamily="18" charset="0"/>
                        </a:rPr>
                        <m:t>c</m:t>
                      </m:r>
                      <m:r>
                        <m:rPr>
                          <m:nor/>
                        </m:rPr>
                        <a:rPr lang="vi-VN" sz="2800" dirty="0">
                          <a:latin typeface="Cambria" panose="02040503050406030204" pitchFamily="18" charset="0"/>
                        </a:rPr>
                        <m:t>ó: </m:t>
                      </m:r>
                      <m:r>
                        <a:rPr lang="vi-VN" sz="2800" i="1">
                          <a:latin typeface="Cambria Math"/>
                        </a:rPr>
                        <m:t>𝑆𝐴</m:t>
                      </m:r>
                      <m:r>
                        <a:rPr lang="vi-VN" sz="2800" i="1">
                          <a:latin typeface="Cambria Math"/>
                        </a:rPr>
                        <m:t>=</m:t>
                      </m:r>
                      <m:rad>
                        <m:radPr>
                          <m:degHide m:val="on"/>
                          <m:ctrlPr>
                            <a:rPr lang="en-US" sz="2800" i="1">
                              <a:latin typeface="Cambria Math" panose="02040503050406030204" pitchFamily="18" charset="0"/>
                            </a:rPr>
                          </m:ctrlPr>
                        </m:radPr>
                        <m:deg/>
                        <m:e>
                          <m:r>
                            <a:rPr lang="vi-VN" sz="2800" i="1">
                              <a:latin typeface="Cambria Math"/>
                            </a:rPr>
                            <m:t>𝑆</m:t>
                          </m:r>
                          <m:sSup>
                            <m:sSupPr>
                              <m:ctrlPr>
                                <a:rPr lang="en-US" sz="2800" i="1">
                                  <a:latin typeface="Cambria Math" panose="02040503050406030204" pitchFamily="18" charset="0"/>
                                </a:rPr>
                              </m:ctrlPr>
                            </m:sSupPr>
                            <m:e>
                              <m:r>
                                <a:rPr lang="vi-VN" sz="2800" i="1">
                                  <a:latin typeface="Cambria Math"/>
                                </a:rPr>
                                <m:t>𝐶</m:t>
                              </m:r>
                            </m:e>
                            <m:sup>
                              <m:r>
                                <a:rPr lang="vi-VN" sz="2800" i="1">
                                  <a:latin typeface="Cambria Math"/>
                                </a:rPr>
                                <m:t>2</m:t>
                              </m:r>
                            </m:sup>
                          </m:sSup>
                          <m:r>
                            <a:rPr lang="vi-VN" sz="2800" i="1">
                              <a:latin typeface="Cambria Math"/>
                            </a:rPr>
                            <m:t>−</m:t>
                          </m:r>
                          <m:r>
                            <a:rPr lang="vi-VN" sz="2800" i="1">
                              <a:latin typeface="Cambria Math"/>
                            </a:rPr>
                            <m:t>𝐴</m:t>
                          </m:r>
                          <m:sSup>
                            <m:sSupPr>
                              <m:ctrlPr>
                                <a:rPr lang="en-US" sz="2800" i="1">
                                  <a:latin typeface="Cambria Math" panose="02040503050406030204" pitchFamily="18" charset="0"/>
                                </a:rPr>
                              </m:ctrlPr>
                            </m:sSupPr>
                            <m:e>
                              <m:r>
                                <a:rPr lang="vi-VN" sz="2800" i="1">
                                  <a:latin typeface="Cambria Math"/>
                                </a:rPr>
                                <m:t>𝐶</m:t>
                              </m:r>
                            </m:e>
                            <m:sup>
                              <m:r>
                                <a:rPr lang="vi-VN" sz="2800" i="1">
                                  <a:latin typeface="Cambria Math"/>
                                </a:rPr>
                                <m:t>2</m:t>
                              </m:r>
                            </m:sup>
                          </m:sSup>
                        </m:e>
                      </m:rad>
                      <m:r>
                        <a:rPr lang="vi-VN" sz="2800" i="1">
                          <a:latin typeface="Cambria Math"/>
                        </a:rPr>
                        <m:t>=</m:t>
                      </m:r>
                      <m:rad>
                        <m:radPr>
                          <m:degHide m:val="on"/>
                          <m:ctrlPr>
                            <a:rPr lang="en-US" sz="2800" i="1">
                              <a:latin typeface="Cambria Math" panose="02040503050406030204" pitchFamily="18" charset="0"/>
                            </a:rPr>
                          </m:ctrlPr>
                        </m:radPr>
                        <m:deg/>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vi-VN" sz="2800" i="1">
                                      <a:latin typeface="Cambria Math"/>
                                    </a:rPr>
                                    <m:t>2</m:t>
                                  </m:r>
                                  <m:r>
                                    <a:rPr lang="vi-VN" sz="2800" i="1">
                                      <a:latin typeface="Cambria Math"/>
                                    </a:rPr>
                                    <m:t>𝑎</m:t>
                                  </m:r>
                                </m:e>
                              </m:d>
                            </m:e>
                            <m:sup>
                              <m:r>
                                <a:rPr lang="vi-VN" sz="2800" i="1">
                                  <a:latin typeface="Cambria Math"/>
                                </a:rPr>
                                <m:t>2</m:t>
                              </m:r>
                            </m:sup>
                          </m:sSup>
                          <m:r>
                            <a:rPr lang="vi-VN" sz="2800" i="1">
                              <a:latin typeface="Cambria Math"/>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vi-VN" sz="2800" i="1">
                                      <a:latin typeface="Cambria Math"/>
                                    </a:rPr>
                                    <m:t>𝑎</m:t>
                                  </m:r>
                                  <m:rad>
                                    <m:radPr>
                                      <m:degHide m:val="on"/>
                                      <m:ctrlPr>
                                        <a:rPr lang="en-US" sz="2800" i="1">
                                          <a:latin typeface="Cambria Math" panose="02040503050406030204" pitchFamily="18" charset="0"/>
                                        </a:rPr>
                                      </m:ctrlPr>
                                    </m:radPr>
                                    <m:deg/>
                                    <m:e>
                                      <m:r>
                                        <a:rPr lang="vi-VN" sz="2800" i="1">
                                          <a:latin typeface="Cambria Math"/>
                                        </a:rPr>
                                        <m:t>2</m:t>
                                      </m:r>
                                    </m:e>
                                  </m:rad>
                                </m:e>
                              </m:d>
                            </m:e>
                            <m:sup>
                              <m:r>
                                <a:rPr lang="vi-VN" sz="2800" i="1">
                                  <a:latin typeface="Cambria Math"/>
                                </a:rPr>
                                <m:t>2</m:t>
                              </m:r>
                            </m:sup>
                          </m:sSup>
                        </m:e>
                      </m:rad>
                      <m:r>
                        <a:rPr lang="vi-VN" sz="2800" i="1">
                          <a:latin typeface="Cambria Math"/>
                        </a:rPr>
                        <m:t>=</m:t>
                      </m:r>
                      <m:r>
                        <a:rPr lang="vi-VN" sz="2800" i="1">
                          <a:latin typeface="Cambria Math"/>
                        </a:rPr>
                        <m:t>𝑎</m:t>
                      </m:r>
                      <m:rad>
                        <m:radPr>
                          <m:degHide m:val="on"/>
                          <m:ctrlPr>
                            <a:rPr lang="en-US" sz="2800" i="1">
                              <a:latin typeface="Cambria Math" panose="02040503050406030204" pitchFamily="18" charset="0"/>
                            </a:rPr>
                          </m:ctrlPr>
                        </m:radPr>
                        <m:deg/>
                        <m:e>
                          <m:r>
                            <a:rPr lang="vi-VN" sz="2800" i="1">
                              <a:latin typeface="Cambria Math"/>
                            </a:rPr>
                            <m:t>2</m:t>
                          </m:r>
                        </m:e>
                      </m:rad>
                      <m:r>
                        <m:rPr>
                          <m:nor/>
                        </m:rPr>
                        <a:rPr lang="vi-VN" sz="2800" dirty="0">
                          <a:latin typeface="Cambria" panose="02040503050406030204" pitchFamily="18" charset="0"/>
                        </a:rPr>
                        <m:t>.</m:t>
                      </m:r>
                    </m:oMath>
                  </m:oMathPara>
                </a14:m>
                <a:endParaRPr lang="en-US" sz="2800" dirty="0">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8017" y="4577464"/>
                <a:ext cx="8461588" cy="1203278"/>
              </a:xfrm>
              <a:prstGeom prst="rect">
                <a:avLst/>
              </a:prstGeom>
              <a:blipFill>
                <a:blip r:embed="rId9"/>
                <a:stretch>
                  <a:fillRect/>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1BDE464B-E16D-4A4F-AE82-9AD9144C8DA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41891" y="3345177"/>
            <a:ext cx="3586979" cy="3374515"/>
          </a:xfrm>
          <a:prstGeom prst="rect">
            <a:avLst/>
          </a:prstGeom>
          <a:noFill/>
          <a:ln>
            <a:noFill/>
          </a:ln>
          <a:effectLst/>
        </p:spPr>
      </p:pic>
      <p:sp>
        <p:nvSpPr>
          <p:cNvPr id="47" name="Action Button: Forward or Next 52">
            <a:hlinkClick r:id="rId11" action="ppaction://hlinksldjump" highlightClick="1"/>
            <a:extLst>
              <a:ext uri="{FF2B5EF4-FFF2-40B4-BE49-F238E27FC236}">
                <a16:creationId xmlns:a16="http://schemas.microsoft.com/office/drawing/2014/main" id="{C3A27A4E-011D-4CD1-A987-2D223D02F32C}"/>
              </a:ext>
            </a:extLst>
          </p:cNvPr>
          <p:cNvSpPr/>
          <p:nvPr/>
        </p:nvSpPr>
        <p:spPr>
          <a:xfrm>
            <a:off x="11296961" y="6258683"/>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9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500"/>
                                        <p:tgtEl>
                                          <p:spTgt spid="9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2" grpId="0" animBg="1"/>
      <p:bldP spid="44" grpId="0"/>
      <p:bldP spid="3"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9031" y="3059471"/>
            <a:ext cx="11834900" cy="3683109"/>
            <a:chOff x="184495" y="3636273"/>
            <a:chExt cx="11834900" cy="3683109"/>
          </a:xfrm>
        </p:grpSpPr>
        <p:sp>
          <p:nvSpPr>
            <p:cNvPr id="5" name="Rounded Rectangle 4"/>
            <p:cNvSpPr/>
            <p:nvPr/>
          </p:nvSpPr>
          <p:spPr>
            <a:xfrm>
              <a:off x="184495" y="3865218"/>
              <a:ext cx="11834900" cy="345416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0"/>
            <a:ext cx="11939058" cy="1666207"/>
            <a:chOff x="534987" y="1869705"/>
            <a:chExt cx="23404876" cy="2794534"/>
          </a:xfrm>
        </p:grpSpPr>
        <p:grpSp>
          <p:nvGrpSpPr>
            <p:cNvPr id="21" name="Group 20"/>
            <p:cNvGrpSpPr/>
            <p:nvPr/>
          </p:nvGrpSpPr>
          <p:grpSpPr>
            <a:xfrm>
              <a:off x="534987" y="1869705"/>
              <a:ext cx="23340848" cy="2794534"/>
              <a:chOff x="534987" y="1647866"/>
              <a:chExt cx="23340848" cy="2794534"/>
            </a:xfrm>
          </p:grpSpPr>
          <p:sp>
            <p:nvSpPr>
              <p:cNvPr id="25" name="Rounded Rectangle 24"/>
              <p:cNvSpPr/>
              <p:nvPr/>
            </p:nvSpPr>
            <p:spPr bwMode="auto">
              <a:xfrm>
                <a:off x="755649" y="1720891"/>
                <a:ext cx="23120186" cy="272150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latin typeface="Cambria" panose="020405030504060302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1</a:t>
                  </a:r>
                  <a:r>
                    <a:rPr lang="en-US" sz="3000" dirty="0">
                      <a:solidFill>
                        <a:schemeClr val="bg1"/>
                      </a:solidFill>
                      <a:latin typeface="Tahoma" pitchFamily="34" charset="0"/>
                      <a:cs typeface="Tahoma" pitchFamily="34" charset="0"/>
                    </a:rPr>
                    <a:t>5</a:t>
                  </a:r>
                </a:p>
              </p:txBody>
            </p:sp>
          </p:grpSp>
        </p:grpSp>
        <mc:AlternateContent xmlns:mc="http://schemas.openxmlformats.org/markup-compatibility/2006" xmlns:a14="http://schemas.microsoft.com/office/drawing/2010/main">
          <mc:Choice Requires="a14">
            <p:sp>
              <p:nvSpPr>
                <p:cNvPr id="23" name="Rectangle 22"/>
                <p:cNvSpPr/>
                <p:nvPr/>
              </p:nvSpPr>
              <p:spPr>
                <a:xfrm>
                  <a:off x="4104214" y="1959748"/>
                  <a:ext cx="19835649" cy="2163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spcBef>
                      <a:spcPts val="600"/>
                    </a:spcBef>
                    <a:spcAft>
                      <a:spcPts val="0"/>
                    </a:spcAft>
                    <a:buClr>
                      <a:srgbClr val="0000FF"/>
                    </a:buClr>
                    <a:tabLst>
                      <a:tab pos="629920" algn="l"/>
                    </a:tabLst>
                  </a:pPr>
                  <a:r>
                    <a:rPr lang="vi-VN" sz="3200" dirty="0">
                      <a:latin typeface="Cambria" panose="02040503050406030204" pitchFamily="18" charset="0"/>
                    </a:rPr>
                    <a:t>Biết </a:t>
                  </a:r>
                  <a14:m>
                    <m:oMath xmlns:m="http://schemas.openxmlformats.org/officeDocument/2006/math">
                      <m:r>
                        <a:rPr lang="vi-VN" sz="3200" i="1">
                          <a:latin typeface="Cambria Math"/>
                        </a:rPr>
                        <m:t>𝑎</m:t>
                      </m:r>
                      <m:r>
                        <a:rPr lang="vi-VN" sz="3200" i="1">
                          <a:latin typeface="Cambria Math"/>
                        </a:rPr>
                        <m:t>,</m:t>
                      </m:r>
                      <m:r>
                        <a:rPr lang="vi-VN" sz="3200" i="1">
                          <a:latin typeface="Cambria Math"/>
                        </a:rPr>
                        <m:t>𝑏</m:t>
                      </m:r>
                      <m:r>
                        <a:rPr lang="vi-VN" sz="3200" i="1">
                          <a:latin typeface="Cambria Math"/>
                        </a:rPr>
                        <m:t>∈</m:t>
                      </m:r>
                      <m:r>
                        <a:rPr lang="vi-VN" sz="3200" i="1">
                          <a:latin typeface="Cambria Math"/>
                        </a:rPr>
                        <m:t>ℝ</m:t>
                      </m:r>
                    </m:oMath>
                  </a14:m>
                  <a:r>
                    <a:rPr lang="vi-VN" sz="3200" dirty="0">
                      <a:latin typeface="Cambria" panose="02040503050406030204" pitchFamily="18" charset="0"/>
                    </a:rPr>
                    <a:t> thỏa mãn </a:t>
                  </a:r>
                  <a14:m>
                    <m:oMath xmlns:m="http://schemas.openxmlformats.org/officeDocument/2006/math">
                      <m:nary>
                        <m:naryPr>
                          <m:subHide m:val="on"/>
                          <m:supHide m:val="on"/>
                          <m:ctrlPr>
                            <a:rPr lang="en-US" sz="3200" i="1">
                              <a:latin typeface="Cambria Math" panose="02040503050406030204" pitchFamily="18" charset="0"/>
                            </a:rPr>
                          </m:ctrlPr>
                        </m:naryPr>
                        <m:sub/>
                        <m:sup/>
                        <m:e>
                          <m:rad>
                            <m:radPr>
                              <m:degHide m:val="on"/>
                              <m:ctrlPr>
                                <a:rPr lang="en-US" sz="3200" i="1">
                                  <a:latin typeface="Cambria Math" panose="02040503050406030204" pitchFamily="18" charset="0"/>
                                </a:rPr>
                              </m:ctrlPr>
                            </m:radPr>
                            <m:deg/>
                            <m:e>
                              <m:r>
                                <a:rPr lang="vi-VN" sz="3200" i="1">
                                  <a:latin typeface="Cambria Math"/>
                                </a:rPr>
                                <m:t>2</m:t>
                              </m:r>
                              <m:r>
                                <a:rPr lang="vi-VN" sz="3200" i="1">
                                  <a:latin typeface="Cambria Math"/>
                                </a:rPr>
                                <m:t>𝑥</m:t>
                              </m:r>
                              <m:r>
                                <a:rPr lang="vi-VN" sz="3200" i="1">
                                  <a:latin typeface="Cambria Math"/>
                                </a:rPr>
                                <m:t>+1</m:t>
                              </m:r>
                            </m:e>
                          </m:rad>
                          <m:r>
                            <a:rPr lang="vi-VN" sz="3200" i="1">
                              <a:latin typeface="Cambria Math"/>
                            </a:rPr>
                            <m:t>𝑑𝑥</m:t>
                          </m:r>
                        </m:e>
                      </m:nary>
                      <m:r>
                        <a:rPr lang="vi-VN" sz="3200" i="1">
                          <a:latin typeface="Cambria Math"/>
                        </a:rPr>
                        <m:t>=</m:t>
                      </m:r>
                      <m:r>
                        <a:rPr lang="vi-VN" sz="3200" i="1">
                          <a:latin typeface="Cambria Math"/>
                        </a:rPr>
                        <m:t>𝑎</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vi-VN" sz="3200" i="1">
                                  <a:latin typeface="Cambria Math"/>
                                </a:rPr>
                                <m:t>2</m:t>
                              </m:r>
                              <m:r>
                                <a:rPr lang="vi-VN" sz="3200" i="1">
                                  <a:latin typeface="Cambria Math"/>
                                </a:rPr>
                                <m:t>𝑥</m:t>
                              </m:r>
                              <m:r>
                                <a:rPr lang="vi-VN" sz="3200" i="1">
                                  <a:latin typeface="Cambria Math"/>
                                </a:rPr>
                                <m:t>+1</m:t>
                              </m:r>
                            </m:e>
                          </m:d>
                        </m:e>
                        <m:sup>
                          <m:r>
                            <a:rPr lang="vi-VN" sz="3200" i="1">
                              <a:latin typeface="Cambria Math"/>
                            </a:rPr>
                            <m:t>𝑏</m:t>
                          </m:r>
                        </m:sup>
                      </m:sSup>
                      <m:r>
                        <a:rPr lang="vi-VN" sz="3200" i="1">
                          <a:latin typeface="Cambria Math"/>
                        </a:rPr>
                        <m:t>+</m:t>
                      </m:r>
                      <m:r>
                        <a:rPr lang="vi-VN" sz="3200" i="1">
                          <a:latin typeface="Cambria Math"/>
                        </a:rPr>
                        <m:t>𝐶</m:t>
                      </m:r>
                    </m:oMath>
                  </a14:m>
                  <a:r>
                    <a:rPr lang="vi-VN" sz="3200" dirty="0">
                      <a:latin typeface="Cambria" panose="02040503050406030204" pitchFamily="18" charset="0"/>
                    </a:rPr>
                    <a:t>. Tính </a:t>
                  </a:r>
                  <a14:m>
                    <m:oMath xmlns:m="http://schemas.openxmlformats.org/officeDocument/2006/math">
                      <m:r>
                        <a:rPr lang="vi-VN" sz="3200" i="1">
                          <a:latin typeface="Cambria Math"/>
                        </a:rPr>
                        <m:t>𝑃</m:t>
                      </m:r>
                      <m:r>
                        <a:rPr lang="vi-VN" sz="3200" i="1">
                          <a:latin typeface="Cambria Math"/>
                        </a:rPr>
                        <m:t>=</m:t>
                      </m:r>
                      <m:r>
                        <a:rPr lang="vi-VN" sz="3200" i="1">
                          <a:latin typeface="Cambria Math"/>
                        </a:rPr>
                        <m:t>𝑎𝑏</m:t>
                      </m:r>
                      <m:r>
                        <a:rPr lang="vi-VN" sz="3200" i="1">
                          <a:latin typeface="Cambria Math"/>
                        </a:rPr>
                        <m:t> </m:t>
                      </m:r>
                    </m:oMath>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59748"/>
                  <a:ext cx="19835649" cy="2163314"/>
                </a:xfrm>
                <a:prstGeom prst="rect">
                  <a:avLst/>
                </a:prstGeom>
                <a:blipFill>
                  <a:blip r:embed="rId2"/>
                  <a:stretch>
                    <a:fillRect l="-663" r="-602" b="-108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4" name="Group 93"/>
          <p:cNvGrpSpPr/>
          <p:nvPr/>
        </p:nvGrpSpPr>
        <p:grpSpPr>
          <a:xfrm>
            <a:off x="241306" y="1906651"/>
            <a:ext cx="11778089" cy="1060188"/>
            <a:chOff x="241306" y="2235038"/>
            <a:chExt cx="11778089" cy="1060188"/>
          </a:xfrm>
        </p:grpSpPr>
        <p:sp>
          <p:nvSpPr>
            <p:cNvPr id="61" name="Rectangle 60"/>
            <p:cNvSpPr/>
            <p:nvPr/>
          </p:nvSpPr>
          <p:spPr>
            <a:xfrm>
              <a:off x="3538287" y="2243791"/>
              <a:ext cx="2468235" cy="105143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3247742" y="252472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0" name="TextBox 59"/>
                <p:cNvSpPr txBox="1"/>
                <p:nvPr/>
              </p:nvSpPr>
              <p:spPr>
                <a:xfrm>
                  <a:off x="3993820" y="2276602"/>
                  <a:ext cx="1846004" cy="101431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𝑷</m:t>
                        </m:r>
                        <m:r>
                          <a:rPr lang="vi-VN" b="1">
                            <a:latin typeface="Cambria Math"/>
                          </a:rPr>
                          <m:t>=</m:t>
                        </m:r>
                        <m:f>
                          <m:fPr>
                            <m:ctrlPr>
                              <a:rPr lang="en-US" b="1" i="1">
                                <a:latin typeface="Cambria Math" panose="02040503050406030204" pitchFamily="18" charset="0"/>
                              </a:rPr>
                            </m:ctrlPr>
                          </m:fPr>
                          <m:num>
                            <m:r>
                              <a:rPr lang="vi-VN" b="1">
                                <a:latin typeface="Cambria Math"/>
                              </a:rPr>
                              <m:t>𝟑</m:t>
                            </m:r>
                          </m:num>
                          <m:den>
                            <m:r>
                              <a:rPr lang="vi-VN" b="1">
                                <a:latin typeface="Cambria Math"/>
                              </a:rPr>
                              <m:t>𝟐</m:t>
                            </m:r>
                          </m:den>
                        </m:f>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993820" y="2276602"/>
                  <a:ext cx="1846004" cy="1014317"/>
                </a:xfrm>
                <a:prstGeom prst="rect">
                  <a:avLst/>
                </a:prstGeom>
                <a:blipFill>
                  <a:blip r:embed="rId3"/>
                  <a:stretch>
                    <a:fillRect/>
                  </a:stretch>
                </a:blipFill>
              </p:spPr>
              <p:txBody>
                <a:bodyPr/>
                <a:lstStyle/>
                <a:p>
                  <a:r>
                    <a:rPr lang="en-US">
                      <a:noFill/>
                    </a:rPr>
                    <a:t> </a:t>
                  </a:r>
                </a:p>
              </p:txBody>
            </p:sp>
          </mc:Fallback>
        </mc:AlternateContent>
        <p:sp>
          <p:nvSpPr>
            <p:cNvPr id="76" name="Rectangle 75"/>
            <p:cNvSpPr/>
            <p:nvPr/>
          </p:nvSpPr>
          <p:spPr>
            <a:xfrm>
              <a:off x="531851" y="2243792"/>
              <a:ext cx="2468235" cy="105143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52472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619904" y="2235038"/>
                  <a:ext cx="2172360" cy="101431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𝑷</m:t>
                        </m:r>
                        <m:r>
                          <a:rPr lang="vi-VN" b="1">
                            <a:latin typeface="Cambria Math"/>
                          </a:rPr>
                          <m:t>=−</m:t>
                        </m:r>
                        <m:f>
                          <m:fPr>
                            <m:ctrlPr>
                              <a:rPr lang="en-US" b="1" i="1">
                                <a:latin typeface="Cambria Math" panose="02040503050406030204" pitchFamily="18" charset="0"/>
                              </a:rPr>
                            </m:ctrlPr>
                          </m:fPr>
                          <m:num>
                            <m:r>
                              <a:rPr lang="vi-VN" b="1">
                                <a:latin typeface="Cambria Math"/>
                              </a:rPr>
                              <m:t>𝟏</m:t>
                            </m:r>
                          </m:num>
                          <m:den>
                            <m:r>
                              <a:rPr lang="vi-VN" b="1">
                                <a:latin typeface="Cambria Math"/>
                              </a:rPr>
                              <m:t>𝟐</m:t>
                            </m:r>
                          </m:den>
                        </m:f>
                        <m:r>
                          <a:rPr lang="vi-VN" b="1">
                            <a:latin typeface="Cambria Math" panose="02040503050406030204" pitchFamily="18" charset="0"/>
                          </a:rPr>
                          <m:t> </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619904" y="2235038"/>
                  <a:ext cx="2172360" cy="1014317"/>
                </a:xfrm>
                <a:prstGeom prst="rect">
                  <a:avLst/>
                </a:prstGeom>
                <a:blipFill>
                  <a:blip r:embed="rId4"/>
                  <a:stretch>
                    <a:fillRect/>
                  </a:stretch>
                </a:blipFill>
              </p:spPr>
              <p:txBody>
                <a:bodyPr/>
                <a:lstStyle/>
                <a:p>
                  <a:r>
                    <a:rPr lang="en-US">
                      <a:noFill/>
                    </a:rPr>
                    <a:t> </a:t>
                  </a:r>
                </a:p>
              </p:txBody>
            </p:sp>
          </mc:Fallback>
        </mc:AlternateContent>
        <p:sp>
          <p:nvSpPr>
            <p:cNvPr id="81" name="Rectangle 80"/>
            <p:cNvSpPr/>
            <p:nvPr/>
          </p:nvSpPr>
          <p:spPr>
            <a:xfrm>
              <a:off x="6544723" y="2243792"/>
              <a:ext cx="2468235" cy="105143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6254178" y="253858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0" name="TextBox 79"/>
                <p:cNvSpPr txBox="1"/>
                <p:nvPr/>
              </p:nvSpPr>
              <p:spPr>
                <a:xfrm>
                  <a:off x="6840597" y="2247574"/>
                  <a:ext cx="2172361" cy="101431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𝑷</m:t>
                        </m:r>
                        <m:r>
                          <a:rPr lang="vi-VN" b="1">
                            <a:latin typeface="Cambria Math"/>
                          </a:rPr>
                          <m:t>=</m:t>
                        </m:r>
                        <m:f>
                          <m:fPr>
                            <m:ctrlPr>
                              <a:rPr lang="en-US" b="1" i="1">
                                <a:latin typeface="Cambria Math" panose="02040503050406030204" pitchFamily="18" charset="0"/>
                              </a:rPr>
                            </m:ctrlPr>
                          </m:fPr>
                          <m:num>
                            <m:r>
                              <a:rPr lang="vi-VN" b="1">
                                <a:latin typeface="Cambria Math"/>
                              </a:rPr>
                              <m:t>𝟏</m:t>
                            </m:r>
                          </m:num>
                          <m:den>
                            <m:r>
                              <a:rPr lang="vi-VN" b="1">
                                <a:latin typeface="Cambria Math"/>
                              </a:rPr>
                              <m:t>𝟐</m:t>
                            </m:r>
                          </m:den>
                        </m:f>
                        <m:r>
                          <a:rPr lang="vi-VN" b="1">
                            <a:latin typeface="Cambria Math" panose="02040503050406030204" pitchFamily="18" charset="0"/>
                          </a:rPr>
                          <m:t> </m:t>
                        </m:r>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6840597" y="2247574"/>
                  <a:ext cx="2172361" cy="1014317"/>
                </a:xfrm>
                <a:prstGeom prst="rect">
                  <a:avLst/>
                </a:prstGeom>
                <a:blipFill>
                  <a:blip r:embed="rId5"/>
                  <a:stretch>
                    <a:fillRect/>
                  </a:stretch>
                </a:blipFill>
              </p:spPr>
              <p:txBody>
                <a:bodyPr/>
                <a:lstStyle/>
                <a:p>
                  <a:r>
                    <a:rPr lang="en-US">
                      <a:noFill/>
                    </a:rPr>
                    <a:t> </a:t>
                  </a:r>
                </a:p>
              </p:txBody>
            </p:sp>
          </mc:Fallback>
        </mc:AlternateContent>
        <p:sp>
          <p:nvSpPr>
            <p:cNvPr id="86" name="Rectangle 85"/>
            <p:cNvSpPr/>
            <p:nvPr/>
          </p:nvSpPr>
          <p:spPr>
            <a:xfrm>
              <a:off x="9551160" y="2243791"/>
              <a:ext cx="2468235" cy="10514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7" name="Oval 86"/>
            <p:cNvSpPr/>
            <p:nvPr/>
          </p:nvSpPr>
          <p:spPr>
            <a:xfrm>
              <a:off x="9260615" y="253857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5" name="TextBox 84"/>
                <p:cNvSpPr txBox="1"/>
                <p:nvPr/>
              </p:nvSpPr>
              <p:spPr>
                <a:xfrm>
                  <a:off x="9847034" y="2247574"/>
                  <a:ext cx="2172361" cy="101431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𝑷</m:t>
                        </m:r>
                        <m:r>
                          <a:rPr lang="vi-VN" b="1">
                            <a:latin typeface="Cambria Math"/>
                          </a:rPr>
                          <m:t>=−</m:t>
                        </m:r>
                        <m:f>
                          <m:fPr>
                            <m:ctrlPr>
                              <a:rPr lang="en-US" b="1" i="1">
                                <a:latin typeface="Cambria Math" panose="02040503050406030204" pitchFamily="18" charset="0"/>
                              </a:rPr>
                            </m:ctrlPr>
                          </m:fPr>
                          <m:num>
                            <m:r>
                              <a:rPr lang="vi-VN" b="1">
                                <a:latin typeface="Cambria Math"/>
                              </a:rPr>
                              <m:t>𝟑</m:t>
                            </m:r>
                          </m:num>
                          <m:den>
                            <m:r>
                              <a:rPr lang="vi-VN" b="1">
                                <a:latin typeface="Cambria Math"/>
                              </a:rPr>
                              <m:t>𝟐</m:t>
                            </m:r>
                          </m:den>
                        </m:f>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9847034" y="2247574"/>
                  <a:ext cx="2172361" cy="1014317"/>
                </a:xfrm>
                <a:prstGeom prst="rect">
                  <a:avLst/>
                </a:prstGeom>
                <a:blipFill>
                  <a:blip r:embed="rId6"/>
                  <a:stretch>
                    <a:fillRect/>
                  </a:stretch>
                </a:blipFill>
              </p:spPr>
              <p:txBody>
                <a:bodyPr/>
                <a:lstStyle/>
                <a:p>
                  <a:r>
                    <a:rPr lang="en-US">
                      <a:noFill/>
                    </a:rPr>
                    <a:t> </a:t>
                  </a:r>
                </a:p>
              </p:txBody>
            </p:sp>
          </mc:Fallback>
        </mc:AlternateContent>
      </p:grpSp>
      <p:sp>
        <p:nvSpPr>
          <p:cNvPr id="92" name="Oval 91"/>
          <p:cNvSpPr/>
          <p:nvPr/>
        </p:nvSpPr>
        <p:spPr>
          <a:xfrm>
            <a:off x="6230436" y="2211677"/>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12" name="Rectangle 11"/>
              <p:cNvSpPr/>
              <p:nvPr/>
            </p:nvSpPr>
            <p:spPr>
              <a:xfrm>
                <a:off x="1142532" y="3157629"/>
                <a:ext cx="10406642" cy="1800878"/>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Ta</m:t>
                      </m:r>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ó: </m:t>
                      </m:r>
                      <m:nary>
                        <m:naryPr>
                          <m:subHide m:val="on"/>
                          <m:supHide m:val="on"/>
                          <m:ctrlPr>
                            <a:rPr lang="en-US" sz="3200" i="1">
                              <a:latin typeface="Cambria Math" panose="02040503050406030204" pitchFamily="18" charset="0"/>
                            </a:rPr>
                          </m:ctrlPr>
                        </m:naryPr>
                        <m:sub/>
                        <m:sup/>
                        <m:e>
                          <m:rad>
                            <m:radPr>
                              <m:degHide m:val="on"/>
                              <m:ctrlPr>
                                <a:rPr lang="en-US" sz="3200" i="1">
                                  <a:latin typeface="Cambria Math" panose="02040503050406030204" pitchFamily="18" charset="0"/>
                                </a:rPr>
                              </m:ctrlPr>
                            </m:radPr>
                            <m:deg/>
                            <m:e>
                              <m:r>
                                <a:rPr lang="vi-VN" sz="3200" i="1">
                                  <a:latin typeface="Cambria Math"/>
                                </a:rPr>
                                <m:t>2</m:t>
                              </m:r>
                              <m:r>
                                <a:rPr lang="vi-VN" sz="3200" i="1">
                                  <a:latin typeface="Cambria Math"/>
                                </a:rPr>
                                <m:t>𝑥</m:t>
                              </m:r>
                              <m:r>
                                <a:rPr lang="vi-VN" sz="3200" i="1">
                                  <a:latin typeface="Cambria Math"/>
                                </a:rPr>
                                <m:t>+1</m:t>
                              </m:r>
                            </m:e>
                          </m:rad>
                          <m:r>
                            <a:rPr lang="vi-VN" sz="3200" i="1">
                              <a:latin typeface="Cambria Math"/>
                            </a:rPr>
                            <m:t>𝑑𝑥</m:t>
                          </m:r>
                        </m:e>
                      </m:nary>
                      <m:r>
                        <a:rPr lang="vi-VN" sz="3200" i="1">
                          <a:latin typeface="Cambria Math"/>
                        </a:rPr>
                        <m:t>=</m:t>
                      </m:r>
                      <m:nary>
                        <m:naryPr>
                          <m:subHide m:val="on"/>
                          <m:supHide m:val="on"/>
                          <m:ctrlPr>
                            <a:rPr lang="en-US" sz="3200" i="1">
                              <a:latin typeface="Cambria Math" panose="02040503050406030204" pitchFamily="18" charset="0"/>
                            </a:rPr>
                          </m:ctrlPr>
                        </m:naryPr>
                        <m:sub/>
                        <m:sup/>
                        <m:e>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vi-VN" sz="3200" i="1">
                                      <a:latin typeface="Cambria Math"/>
                                    </a:rPr>
                                    <m:t>2</m:t>
                                  </m:r>
                                  <m:r>
                                    <a:rPr lang="vi-VN" sz="3200" i="1">
                                      <a:latin typeface="Cambria Math"/>
                                    </a:rPr>
                                    <m:t>𝑥</m:t>
                                  </m:r>
                                  <m:r>
                                    <a:rPr lang="vi-VN" sz="3200" i="1">
                                      <a:latin typeface="Cambria Math"/>
                                    </a:rPr>
                                    <m:t>+1</m:t>
                                  </m:r>
                                </m:e>
                              </m:d>
                            </m:e>
                            <m:sup>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2</m:t>
                                  </m:r>
                                </m:den>
                              </m:f>
                            </m:sup>
                          </m:sSup>
                          <m:r>
                            <a:rPr lang="vi-VN" sz="3200" i="1">
                              <a:latin typeface="Cambria Math"/>
                            </a:rPr>
                            <m:t>𝑑𝑥</m:t>
                          </m:r>
                        </m:e>
                      </m:nary>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2</m:t>
                          </m:r>
                        </m:den>
                      </m:f>
                      <m:r>
                        <a:rPr lang="vi-VN" sz="3200" i="1">
                          <a:latin typeface="Cambria Math"/>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vi-VN" sz="3200" i="1">
                                      <a:latin typeface="Cambria Math"/>
                                    </a:rPr>
                                    <m:t>2</m:t>
                                  </m:r>
                                  <m:r>
                                    <a:rPr lang="vi-VN" sz="3200" i="1">
                                      <a:latin typeface="Cambria Math"/>
                                    </a:rPr>
                                    <m:t>𝑥</m:t>
                                  </m:r>
                                  <m:r>
                                    <a:rPr lang="vi-VN" sz="3200" i="1">
                                      <a:latin typeface="Cambria Math"/>
                                    </a:rPr>
                                    <m:t>+1</m:t>
                                  </m:r>
                                </m:e>
                              </m:d>
                            </m:e>
                            <m:sup>
                              <m:f>
                                <m:fPr>
                                  <m:ctrlPr>
                                    <a:rPr lang="en-US" sz="3200" i="1">
                                      <a:latin typeface="Cambria Math" panose="02040503050406030204" pitchFamily="18" charset="0"/>
                                    </a:rPr>
                                  </m:ctrlPr>
                                </m:fPr>
                                <m:num>
                                  <m:r>
                                    <a:rPr lang="vi-VN" sz="3200" i="1">
                                      <a:latin typeface="Cambria Math"/>
                                    </a:rPr>
                                    <m:t>3</m:t>
                                  </m:r>
                                </m:num>
                                <m:den>
                                  <m:r>
                                    <a:rPr lang="vi-VN" sz="3200" i="1">
                                      <a:latin typeface="Cambria Math"/>
                                    </a:rPr>
                                    <m:t>2</m:t>
                                  </m:r>
                                </m:den>
                              </m:f>
                            </m:sup>
                          </m:sSup>
                        </m:num>
                        <m:den>
                          <m:f>
                            <m:fPr>
                              <m:ctrlPr>
                                <a:rPr lang="en-US" sz="3200" i="1">
                                  <a:latin typeface="Cambria Math" panose="02040503050406030204" pitchFamily="18" charset="0"/>
                                </a:rPr>
                              </m:ctrlPr>
                            </m:fPr>
                            <m:num>
                              <m:r>
                                <a:rPr lang="vi-VN" sz="3200" i="1">
                                  <a:latin typeface="Cambria Math"/>
                                </a:rPr>
                                <m:t>3</m:t>
                              </m:r>
                            </m:num>
                            <m:den>
                              <m:r>
                                <a:rPr lang="vi-VN" sz="3200" i="1">
                                  <a:latin typeface="Cambria Math"/>
                                </a:rPr>
                                <m:t>2</m:t>
                              </m:r>
                            </m:den>
                          </m:f>
                        </m:den>
                      </m:f>
                      <m:r>
                        <a:rPr lang="vi-VN" sz="3200" i="1">
                          <a:latin typeface="Cambria Math"/>
                        </a:rPr>
                        <m:t>+</m:t>
                      </m:r>
                      <m:r>
                        <a:rPr lang="vi-VN" sz="3200" i="1">
                          <a:latin typeface="Cambria Math"/>
                        </a:rPr>
                        <m:t>𝐶</m:t>
                      </m:r>
                    </m:oMath>
                  </m:oMathPara>
                </a14:m>
                <a:endParaRPr lang="en-US" sz="3200" dirty="0">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42532" y="3157629"/>
                <a:ext cx="10406642" cy="180087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7856" y="5469329"/>
                <a:ext cx="5111646" cy="1120115"/>
              </a:xfrm>
              <a:prstGeom prst="rect">
                <a:avLst/>
              </a:prstGeom>
              <a:noFill/>
            </p:spPr>
            <p:txBody>
              <a:bodyPr wrap="square" rtlCol="0">
                <a:spAutoFit/>
              </a:bodyPr>
              <a:lstStyle/>
              <a:p>
                <a:pPr marL="629920" algn="just">
                  <a:spcAft>
                    <a:spcPts val="800"/>
                  </a:spcAft>
                </a:pPr>
                <a14:m>
                  <m:oMathPara xmlns:m="http://schemas.openxmlformats.org/officeDocument/2006/math">
                    <m:oMathParaPr>
                      <m:jc m:val="centerGroup"/>
                    </m:oMathParaPr>
                    <m:oMath xmlns:m="http://schemas.openxmlformats.org/officeDocument/2006/math">
                      <m:r>
                        <m:rPr>
                          <m:nor/>
                        </m:rPr>
                        <a:rPr lang="vi-VN" sz="3200" dirty="0">
                          <a:latin typeface="Cambria" panose="02040503050406030204" pitchFamily="18" charset="0"/>
                        </a:rPr>
                        <m:t>V</m:t>
                      </m:r>
                      <m:r>
                        <m:rPr>
                          <m:nor/>
                        </m:rPr>
                        <a:rPr lang="vi-VN" sz="3200" dirty="0">
                          <a:latin typeface="Cambria" panose="02040503050406030204" pitchFamily="18" charset="0"/>
                        </a:rPr>
                        <m:t>ậ</m:t>
                      </m:r>
                      <m:r>
                        <m:rPr>
                          <m:nor/>
                        </m:rPr>
                        <a:rPr lang="vi-VN" sz="3200" dirty="0">
                          <a:latin typeface="Cambria" panose="02040503050406030204" pitchFamily="18" charset="0"/>
                        </a:rPr>
                        <m:t>y</m:t>
                      </m:r>
                      <m:r>
                        <m:rPr>
                          <m:nor/>
                        </m:rPr>
                        <a:rPr lang="vi-VN" sz="3200" dirty="0">
                          <a:latin typeface="Cambria" panose="02040503050406030204" pitchFamily="18" charset="0"/>
                        </a:rPr>
                        <m:t> </m:t>
                      </m:r>
                      <m:r>
                        <a:rPr lang="vi-VN" sz="3200" i="1">
                          <a:latin typeface="Cambria Math"/>
                        </a:rPr>
                        <m:t>𝑃</m:t>
                      </m:r>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3</m:t>
                          </m:r>
                        </m:den>
                      </m:f>
                      <m:r>
                        <a:rPr lang="vi-VN" sz="3200" i="1">
                          <a:latin typeface="Cambria Math"/>
                        </a:rPr>
                        <m:t>.</m:t>
                      </m:r>
                      <m:f>
                        <m:fPr>
                          <m:ctrlPr>
                            <a:rPr lang="en-US" sz="3200" i="1">
                              <a:latin typeface="Cambria Math" panose="02040503050406030204" pitchFamily="18" charset="0"/>
                            </a:rPr>
                          </m:ctrlPr>
                        </m:fPr>
                        <m:num>
                          <m:r>
                            <a:rPr lang="vi-VN" sz="3200" i="1">
                              <a:latin typeface="Cambria Math"/>
                            </a:rPr>
                            <m:t>3</m:t>
                          </m:r>
                        </m:num>
                        <m:den>
                          <m:r>
                            <a:rPr lang="vi-VN" sz="3200" i="1">
                              <a:latin typeface="Cambria Math"/>
                            </a:rPr>
                            <m:t>2</m:t>
                          </m:r>
                        </m:den>
                      </m:f>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2</m:t>
                          </m:r>
                        </m:den>
                      </m:f>
                      <m:r>
                        <m:rPr>
                          <m:nor/>
                        </m:rPr>
                        <a:rPr lang="vi-VN" sz="3200" dirty="0">
                          <a:latin typeface="Cambria" panose="02040503050406030204" pitchFamily="18" charset="0"/>
                        </a:rPr>
                        <m:t>.</m:t>
                      </m:r>
                    </m:oMath>
                  </m:oMathPara>
                </a14:m>
                <a:endParaRPr lang="en-US" sz="3200" dirty="0">
                  <a:latin typeface="Cambria"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27856" y="5469329"/>
                <a:ext cx="5111646" cy="1120115"/>
              </a:xfrm>
              <a:prstGeom prst="rect">
                <a:avLst/>
              </a:prstGeom>
              <a:blipFill>
                <a:blip r:embed="rId8"/>
                <a:stretch>
                  <a:fillRect/>
                </a:stretch>
              </a:blipFill>
            </p:spPr>
            <p:txBody>
              <a:bodyPr/>
              <a:lstStyle/>
              <a:p>
                <a:r>
                  <a:rPr lang="en-US">
                    <a:noFill/>
                  </a:rPr>
                  <a:t> </a:t>
                </a:r>
              </a:p>
            </p:txBody>
          </p:sp>
        </mc:Fallback>
      </mc:AlternateContent>
      <p:sp>
        <p:nvSpPr>
          <p:cNvPr id="43" name="Action Button: Forward or Next 42">
            <a:hlinkClick r:id="rId9" action="ppaction://hlinksldjump" highlightClick="1"/>
          </p:cNvPr>
          <p:cNvSpPr/>
          <p:nvPr/>
        </p:nvSpPr>
        <p:spPr>
          <a:xfrm>
            <a:off x="11345780" y="6112515"/>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9B07360-3534-4640-AFB4-1888DF44FE0E}"/>
                  </a:ext>
                </a:extLst>
              </p:cNvPr>
              <p:cNvSpPr txBox="1"/>
              <p:nvPr/>
            </p:nvSpPr>
            <p:spPr>
              <a:xfrm>
                <a:off x="4647709" y="4622097"/>
                <a:ext cx="3659093"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3</m:t>
                          </m:r>
                        </m:den>
                      </m:f>
                      <m:r>
                        <a:rPr lang="vi-VN"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vi-VN" sz="3200" i="1">
                                  <a:latin typeface="Cambria Math"/>
                                </a:rPr>
                                <m:t>2</m:t>
                              </m:r>
                              <m:r>
                                <a:rPr lang="vi-VN" sz="3200" i="1">
                                  <a:latin typeface="Cambria Math"/>
                                </a:rPr>
                                <m:t>𝑥</m:t>
                              </m:r>
                              <m:r>
                                <a:rPr lang="vi-VN" sz="3200" i="1">
                                  <a:latin typeface="Cambria Math"/>
                                </a:rPr>
                                <m:t>+1</m:t>
                              </m:r>
                            </m:e>
                          </m:d>
                        </m:e>
                        <m:sup>
                          <m:f>
                            <m:fPr>
                              <m:ctrlPr>
                                <a:rPr lang="en-US" sz="3200" i="1">
                                  <a:latin typeface="Cambria Math" panose="02040503050406030204" pitchFamily="18" charset="0"/>
                                </a:rPr>
                              </m:ctrlPr>
                            </m:fPr>
                            <m:num>
                              <m:r>
                                <a:rPr lang="vi-VN" sz="3200" i="1">
                                  <a:latin typeface="Cambria Math"/>
                                </a:rPr>
                                <m:t>3</m:t>
                              </m:r>
                            </m:num>
                            <m:den>
                              <m:r>
                                <a:rPr lang="vi-VN" sz="3200" i="1">
                                  <a:latin typeface="Cambria Math"/>
                                </a:rPr>
                                <m:t>2</m:t>
                              </m:r>
                            </m:den>
                          </m:f>
                        </m:sup>
                      </m:sSup>
                      <m:r>
                        <a:rPr lang="vi-VN" sz="3200" i="1">
                          <a:latin typeface="Cambria Math"/>
                        </a:rPr>
                        <m:t>+</m:t>
                      </m:r>
                      <m:r>
                        <a:rPr lang="vi-VN" sz="3200" i="1">
                          <a:latin typeface="Cambria Math"/>
                        </a:rPr>
                        <m:t>𝐶</m:t>
                      </m:r>
                      <m:r>
                        <m:rPr>
                          <m:nor/>
                        </m:rPr>
                        <a:rPr lang="vi-VN" sz="3200" dirty="0"/>
                        <m:t>.</m:t>
                      </m:r>
                    </m:oMath>
                  </m:oMathPara>
                </a14:m>
                <a:endParaRPr lang="en-US" sz="3200"/>
              </a:p>
            </p:txBody>
          </p:sp>
        </mc:Choice>
        <mc:Fallback xmlns="">
          <p:sp>
            <p:nvSpPr>
              <p:cNvPr id="2" name="TextBox 1">
                <a:extLst>
                  <a:ext uri="{FF2B5EF4-FFF2-40B4-BE49-F238E27FC236}">
                    <a16:creationId xmlns:a16="http://schemas.microsoft.com/office/drawing/2014/main" id="{A9B07360-3534-4640-AFB4-1888DF44FE0E}"/>
                  </a:ext>
                </a:extLst>
              </p:cNvPr>
              <p:cNvSpPr txBox="1">
                <a:spLocks noRot="1" noChangeAspect="1" noMove="1" noResize="1" noEditPoints="1" noAdjustHandles="1" noChangeArrowheads="1" noChangeShapeType="1" noTextEdit="1"/>
              </p:cNvSpPr>
              <p:nvPr/>
            </p:nvSpPr>
            <p:spPr>
              <a:xfrm>
                <a:off x="4647709" y="4622097"/>
                <a:ext cx="3659093" cy="101752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59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2" grpId="0"/>
      <p:bldP spid="13" grpId="0"/>
      <p:bldP spid="4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0373" y="2322053"/>
            <a:ext cx="11911254" cy="617268"/>
            <a:chOff x="241306" y="2956809"/>
            <a:chExt cx="11911254" cy="617268"/>
          </a:xfrm>
        </p:grpSpPr>
        <p:grpSp>
          <p:nvGrpSpPr>
            <p:cNvPr id="11" name="Group 10"/>
            <p:cNvGrpSpPr/>
            <p:nvPr/>
          </p:nvGrpSpPr>
          <p:grpSpPr>
            <a:xfrm>
              <a:off x="241306" y="2956809"/>
              <a:ext cx="2792839" cy="617268"/>
              <a:chOff x="241306" y="2956809"/>
              <a:chExt cx="2792839" cy="617268"/>
            </a:xfrm>
          </p:grpSpPr>
          <p:sp>
            <p:nvSpPr>
              <p:cNvPr id="54" name="Rectangle 53"/>
              <p:cNvSpPr/>
              <p:nvPr/>
            </p:nvSpPr>
            <p:spPr>
              <a:xfrm>
                <a:off x="531851" y="2956809"/>
                <a:ext cx="2502294"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41306" y="30160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827724" y="2960591"/>
                    <a:ext cx="2066879"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𝐻</m:t>
                          </m:r>
                          <m:d>
                            <m:dPr>
                              <m:ctrlPr>
                                <a:rPr lang="en-US" i="1">
                                  <a:latin typeface="Cambria Math" panose="02040503050406030204" pitchFamily="18" charset="0"/>
                                </a:rPr>
                              </m:ctrlPr>
                            </m:dPr>
                            <m:e>
                              <m:r>
                                <a:rPr lang="vi-VN">
                                  <a:latin typeface="Cambria Math"/>
                                </a:rPr>
                                <m:t>0;−1;2</m:t>
                              </m:r>
                            </m:e>
                          </m:d>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4" y="2960591"/>
                    <a:ext cx="2066879" cy="584775"/>
                  </a:xfrm>
                  <a:prstGeom prst="rect">
                    <a:avLst/>
                  </a:prstGeom>
                  <a:blipFill>
                    <a:blip r:embed="rId2"/>
                    <a:stretch>
                      <a:fillRect/>
                    </a:stretch>
                  </a:blipFill>
                </p:spPr>
                <p:txBody>
                  <a:bodyPr/>
                  <a:lstStyle/>
                  <a:p>
                    <a:r>
                      <a:rPr lang="en-US">
                        <a:noFill/>
                      </a:rPr>
                      <a:t> </a:t>
                    </a:r>
                  </a:p>
                </p:txBody>
              </p:sp>
            </mc:Fallback>
          </mc:AlternateContent>
        </p:grpSp>
        <p:grpSp>
          <p:nvGrpSpPr>
            <p:cNvPr id="4" name="Group 3"/>
            <p:cNvGrpSpPr/>
            <p:nvPr/>
          </p:nvGrpSpPr>
          <p:grpSpPr>
            <a:xfrm>
              <a:off x="3520882" y="2956809"/>
              <a:ext cx="2597483" cy="617268"/>
              <a:chOff x="3303168" y="2956809"/>
              <a:chExt cx="2597483" cy="617268"/>
            </a:xfrm>
          </p:grpSpPr>
          <p:sp>
            <p:nvSpPr>
              <p:cNvPr id="52" name="Rectangle 51"/>
              <p:cNvSpPr/>
              <p:nvPr/>
            </p:nvSpPr>
            <p:spPr>
              <a:xfrm>
                <a:off x="3593713" y="2956809"/>
                <a:ext cx="230693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3303168" y="30160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7" name="TextBox 56"/>
                  <p:cNvSpPr txBox="1"/>
                  <p:nvPr/>
                </p:nvSpPr>
                <p:spPr>
                  <a:xfrm>
                    <a:off x="3889586" y="2960591"/>
                    <a:ext cx="1988699"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𝐻</m:t>
                          </m:r>
                          <m:d>
                            <m:dPr>
                              <m:ctrlPr>
                                <a:rPr lang="en-US" i="1">
                                  <a:latin typeface="Cambria Math" panose="02040503050406030204" pitchFamily="18" charset="0"/>
                                </a:rPr>
                              </m:ctrlPr>
                            </m:dPr>
                            <m:e>
                              <m:r>
                                <a:rPr lang="vi-VN">
                                  <a:latin typeface="Cambria Math"/>
                                </a:rPr>
                                <m:t>0;1;2</m:t>
                              </m:r>
                            </m:e>
                          </m:d>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3889586" y="2960591"/>
                    <a:ext cx="1988699" cy="584775"/>
                  </a:xfrm>
                  <a:prstGeom prst="rect">
                    <a:avLst/>
                  </a:prstGeom>
                  <a:blipFill>
                    <a:blip r:embed="rId3"/>
                    <a:stretch>
                      <a:fillRect/>
                    </a:stretch>
                  </a:blipFill>
                </p:spPr>
                <p:txBody>
                  <a:bodyPr/>
                  <a:lstStyle/>
                  <a:p>
                    <a:r>
                      <a:rPr lang="en-US">
                        <a:noFill/>
                      </a:rPr>
                      <a:t> </a:t>
                    </a:r>
                  </a:p>
                </p:txBody>
              </p:sp>
            </mc:Fallback>
          </mc:AlternateContent>
        </p:grpSp>
        <p:grpSp>
          <p:nvGrpSpPr>
            <p:cNvPr id="12" name="Group 11"/>
            <p:cNvGrpSpPr/>
            <p:nvPr/>
          </p:nvGrpSpPr>
          <p:grpSpPr>
            <a:xfrm>
              <a:off x="6501987" y="2956809"/>
              <a:ext cx="2597483" cy="617268"/>
              <a:chOff x="6501987" y="2956809"/>
              <a:chExt cx="2597483" cy="617268"/>
            </a:xfrm>
          </p:grpSpPr>
          <p:sp>
            <p:nvSpPr>
              <p:cNvPr id="59" name="Rectangle 58"/>
              <p:cNvSpPr/>
              <p:nvPr/>
            </p:nvSpPr>
            <p:spPr>
              <a:xfrm>
                <a:off x="6792532" y="2956809"/>
                <a:ext cx="230693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0" name="Oval 59"/>
              <p:cNvSpPr/>
              <p:nvPr/>
            </p:nvSpPr>
            <p:spPr>
              <a:xfrm>
                <a:off x="6501987" y="30160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1" name="TextBox 60"/>
                  <p:cNvSpPr txBox="1"/>
                  <p:nvPr/>
                </p:nvSpPr>
                <p:spPr>
                  <a:xfrm>
                    <a:off x="7088406" y="2960591"/>
                    <a:ext cx="2011064"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𝐻</m:t>
                          </m:r>
                          <m:d>
                            <m:dPr>
                              <m:ctrlPr>
                                <a:rPr lang="en-US" i="1">
                                  <a:latin typeface="Cambria Math" panose="02040503050406030204" pitchFamily="18" charset="0"/>
                                </a:rPr>
                              </m:ctrlPr>
                            </m:dPr>
                            <m:e>
                              <m:r>
                                <a:rPr lang="vi-VN">
                                  <a:latin typeface="Cambria Math"/>
                                </a:rPr>
                                <m:t>1;1;2</m:t>
                              </m:r>
                            </m:e>
                          </m:d>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8406" y="2960591"/>
                    <a:ext cx="2011064" cy="584775"/>
                  </a:xfrm>
                  <a:prstGeom prst="rect">
                    <a:avLst/>
                  </a:prstGeom>
                  <a:blipFill>
                    <a:blip r:embed="rId4"/>
                    <a:stretch>
                      <a:fillRect/>
                    </a:stretch>
                  </a:blipFill>
                </p:spPr>
                <p:txBody>
                  <a:bodyPr/>
                  <a:lstStyle/>
                  <a:p>
                    <a:r>
                      <a:rPr lang="en-US">
                        <a:noFill/>
                      </a:rPr>
                      <a:t> </a:t>
                    </a:r>
                  </a:p>
                </p:txBody>
              </p:sp>
            </mc:Fallback>
          </mc:AlternateContent>
        </p:grpSp>
        <p:grpSp>
          <p:nvGrpSpPr>
            <p:cNvPr id="2" name="Group 1"/>
            <p:cNvGrpSpPr/>
            <p:nvPr/>
          </p:nvGrpSpPr>
          <p:grpSpPr>
            <a:xfrm>
              <a:off x="9435204" y="2956809"/>
              <a:ext cx="2717356" cy="617268"/>
              <a:chOff x="8680461" y="2956809"/>
              <a:chExt cx="2717356" cy="617268"/>
            </a:xfrm>
          </p:grpSpPr>
          <p:sp>
            <p:nvSpPr>
              <p:cNvPr id="63" name="Rectangle 62"/>
              <p:cNvSpPr/>
              <p:nvPr/>
            </p:nvSpPr>
            <p:spPr>
              <a:xfrm>
                <a:off x="8971006" y="2956809"/>
                <a:ext cx="242681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4" name="Oval 63"/>
              <p:cNvSpPr/>
              <p:nvPr/>
            </p:nvSpPr>
            <p:spPr>
              <a:xfrm>
                <a:off x="8680461" y="30160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5" name="TextBox 64"/>
                  <p:cNvSpPr txBox="1"/>
                  <p:nvPr/>
                </p:nvSpPr>
                <p:spPr>
                  <a:xfrm>
                    <a:off x="9266879" y="2960591"/>
                    <a:ext cx="2098706"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𝐻</m:t>
                          </m:r>
                          <m:d>
                            <m:dPr>
                              <m:ctrlPr>
                                <a:rPr lang="en-US" i="1">
                                  <a:latin typeface="Cambria Math" panose="02040503050406030204" pitchFamily="18" charset="0"/>
                                </a:rPr>
                              </m:ctrlPr>
                            </m:dPr>
                            <m:e>
                              <m:r>
                                <a:rPr lang="vi-VN">
                                  <a:latin typeface="Cambria Math"/>
                                </a:rPr>
                                <m:t>−3;1;4</m:t>
                              </m:r>
                            </m:e>
                          </m:d>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9266879" y="2960591"/>
                    <a:ext cx="2098706" cy="584775"/>
                  </a:xfrm>
                  <a:prstGeom prst="rect">
                    <a:avLst/>
                  </a:prstGeom>
                  <a:blipFill>
                    <a:blip r:embed="rId5"/>
                    <a:stretch>
                      <a:fillRect/>
                    </a:stretch>
                  </a:blipFill>
                </p:spPr>
                <p:txBody>
                  <a:bodyPr/>
                  <a:lstStyle/>
                  <a:p>
                    <a:r>
                      <a:rPr lang="en-US">
                        <a:noFill/>
                      </a:rPr>
                      <a:t> </a:t>
                    </a:r>
                  </a:p>
                </p:txBody>
              </p:sp>
            </mc:Fallback>
          </mc:AlternateContent>
        </p:grpSp>
      </p:grpSp>
      <p:grpSp>
        <p:nvGrpSpPr>
          <p:cNvPr id="89" name="Group 88"/>
          <p:cNvGrpSpPr/>
          <p:nvPr/>
        </p:nvGrpSpPr>
        <p:grpSpPr>
          <a:xfrm>
            <a:off x="184495" y="3008855"/>
            <a:ext cx="11834900" cy="3770336"/>
            <a:chOff x="184495" y="3636273"/>
            <a:chExt cx="11834900" cy="3770336"/>
          </a:xfrm>
        </p:grpSpPr>
        <p:sp>
          <p:nvSpPr>
            <p:cNvPr id="5" name="Rounded Rectangle 4"/>
            <p:cNvSpPr/>
            <p:nvPr/>
          </p:nvSpPr>
          <p:spPr>
            <a:xfrm>
              <a:off x="184495" y="3865217"/>
              <a:ext cx="11834900" cy="354139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59302"/>
            <a:ext cx="11906397" cy="2159317"/>
            <a:chOff x="534987" y="1842517"/>
            <a:chExt cx="23340848" cy="3621573"/>
          </a:xfrm>
        </p:grpSpPr>
        <p:grpSp>
          <p:nvGrpSpPr>
            <p:cNvPr id="21" name="Group 20"/>
            <p:cNvGrpSpPr/>
            <p:nvPr/>
          </p:nvGrpSpPr>
          <p:grpSpPr>
            <a:xfrm>
              <a:off x="534987" y="1869705"/>
              <a:ext cx="23340848" cy="3594385"/>
              <a:chOff x="534987" y="1647866"/>
              <a:chExt cx="23340848" cy="3594385"/>
            </a:xfrm>
          </p:grpSpPr>
          <p:sp>
            <p:nvSpPr>
              <p:cNvPr id="25" name="Rounded Rectangle 24"/>
              <p:cNvSpPr/>
              <p:nvPr/>
            </p:nvSpPr>
            <p:spPr bwMode="auto">
              <a:xfrm>
                <a:off x="755649" y="1720887"/>
                <a:ext cx="23120186" cy="352136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16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827528" y="1842517"/>
                  <a:ext cx="22882835" cy="3493586"/>
                </a:xfrm>
                <a:prstGeom prst="rect">
                  <a:avLst/>
                </a:prstGeom>
                <a:noFill/>
              </p:spPr>
              <p:txBody>
                <a:bodyPr wrap="square" rtlCol="0">
                  <a:spAutoFit/>
                </a:bodyPr>
                <a:lstStyle/>
                <a:p>
                  <a:pPr algn="just">
                    <a:lnSpc>
                      <a:spcPct val="115000"/>
                    </a:lnSpc>
                    <a:spcAft>
                      <a:spcPts val="8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latin typeface="Times New Roman" pitchFamily="18" charset="0"/>
                      <a:cs typeface="Times New Roman" pitchFamily="18" charset="0"/>
                    </a:rPr>
                    <a:t>Trong không gian với hệ tọa độ </a:t>
                  </a:r>
                  <a14:m>
                    <m:oMath xmlns:m="http://schemas.openxmlformats.org/officeDocument/2006/math">
                      <m:r>
                        <a:rPr lang="vi-VN" sz="3200" i="1">
                          <a:latin typeface="Cambria Math"/>
                        </a:rPr>
                        <m:t>𝑂𝑥𝑦𝑧</m:t>
                      </m:r>
                    </m:oMath>
                  </a14:m>
                  <a:r>
                    <a:rPr lang="pt-BR" sz="3200" dirty="0">
                      <a:latin typeface="Times New Roman" pitchFamily="18" charset="0"/>
                      <a:cs typeface="Times New Roman" pitchFamily="18" charset="0"/>
                    </a:rPr>
                    <a:t>, gọi </a:t>
                  </a:r>
                  <a14:m>
                    <m:oMath xmlns:m="http://schemas.openxmlformats.org/officeDocument/2006/math">
                      <m:r>
                        <a:rPr lang="vi-VN" sz="3200" i="1">
                          <a:latin typeface="Cambria Math"/>
                        </a:rPr>
                        <m:t>𝐻</m:t>
                      </m:r>
                    </m:oMath>
                  </a14:m>
                  <a:r>
                    <a:rPr lang="pt-BR" sz="3200" dirty="0">
                      <a:latin typeface="Times New Roman" pitchFamily="18" charset="0"/>
                      <a:cs typeface="Times New Roman" pitchFamily="18" charset="0"/>
                    </a:rPr>
                    <a:t> hình chiếu vuông góc của </a:t>
                  </a:r>
                  <a14:m>
                    <m:oMath xmlns:m="http://schemas.openxmlformats.org/officeDocument/2006/math">
                      <m:r>
                        <a:rPr lang="vi-VN" sz="3200" i="1">
                          <a:latin typeface="Cambria Math"/>
                        </a:rPr>
                        <m:t>𝐴</m:t>
                      </m:r>
                      <m:d>
                        <m:dPr>
                          <m:ctrlPr>
                            <a:rPr lang="en-US" sz="3200" i="1">
                              <a:latin typeface="Cambria Math" panose="02040503050406030204" pitchFamily="18" charset="0"/>
                            </a:rPr>
                          </m:ctrlPr>
                        </m:dPr>
                        <m:e>
                          <m:r>
                            <a:rPr lang="vi-VN" sz="3200" i="1">
                              <a:latin typeface="Cambria Math"/>
                            </a:rPr>
                            <m:t>1;2;3</m:t>
                          </m:r>
                        </m:e>
                      </m:d>
                    </m:oMath>
                  </a14:m>
                  <a:r>
                    <a:rPr lang="pt-BR" sz="3200" dirty="0">
                      <a:latin typeface="Times New Roman" pitchFamily="18" charset="0"/>
                      <a:cs typeface="Times New Roman" pitchFamily="18" charset="0"/>
                    </a:rPr>
                    <a:t> lên đường th</a:t>
                  </a:r>
                  <a:r>
                    <a:rPr lang="nl-NL" sz="3200" dirty="0">
                      <a:latin typeface="Times New Roman" pitchFamily="18" charset="0"/>
                      <a:cs typeface="Times New Roman" pitchFamily="18" charset="0"/>
                    </a:rPr>
                    <a:t>ẳng </a:t>
                  </a:r>
                  <a14:m>
                    <m:oMath xmlns:m="http://schemas.openxmlformats.org/officeDocument/2006/math">
                      <m:r>
                        <a:rPr lang="vi-VN" sz="3200" i="1">
                          <a:latin typeface="Cambria Math"/>
                        </a:rPr>
                        <m:t>𝑑</m:t>
                      </m:r>
                      <m:r>
                        <a:rPr lang="vi-VN" sz="3200" i="1">
                          <a:latin typeface="Cambria Math"/>
                        </a:rPr>
                        <m:t>:</m:t>
                      </m:r>
                      <m:f>
                        <m:fPr>
                          <m:ctrlPr>
                            <a:rPr lang="en-US" sz="3200" i="1">
                              <a:latin typeface="Cambria Math" panose="02040503050406030204" pitchFamily="18" charset="0"/>
                            </a:rPr>
                          </m:ctrlPr>
                        </m:fPr>
                        <m:num>
                          <m:r>
                            <a:rPr lang="vi-VN" sz="3200" i="1">
                              <a:latin typeface="Cambria Math"/>
                            </a:rPr>
                            <m:t>𝑥</m:t>
                          </m:r>
                          <m:r>
                            <a:rPr lang="vi-VN" sz="3200" i="1">
                              <a:latin typeface="Cambria Math"/>
                            </a:rPr>
                            <m:t>−2</m:t>
                          </m:r>
                        </m:num>
                        <m:den>
                          <m:r>
                            <a:rPr lang="vi-VN" sz="3200" i="1">
                              <a:latin typeface="Cambria Math"/>
                            </a:rPr>
                            <m:t>2</m:t>
                          </m:r>
                        </m:den>
                      </m:f>
                      <m:r>
                        <a:rPr lang="vi-VN" sz="3200" i="1">
                          <a:latin typeface="Cambria Math"/>
                        </a:rPr>
                        <m:t>=</m:t>
                      </m:r>
                      <m:f>
                        <m:fPr>
                          <m:ctrlPr>
                            <a:rPr lang="en-US" sz="3200" i="1">
                              <a:latin typeface="Cambria Math" panose="02040503050406030204" pitchFamily="18" charset="0"/>
                            </a:rPr>
                          </m:ctrlPr>
                        </m:fPr>
                        <m:num>
                          <m:r>
                            <a:rPr lang="vi-VN" sz="3200" i="1">
                              <a:latin typeface="Cambria Math"/>
                            </a:rPr>
                            <m:t>𝑦</m:t>
                          </m:r>
                          <m:r>
                            <a:rPr lang="vi-VN" sz="3200" i="1">
                              <a:latin typeface="Cambria Math"/>
                            </a:rPr>
                            <m:t>+2</m:t>
                          </m:r>
                        </m:num>
                        <m:den>
                          <m:r>
                            <a:rPr lang="vi-VN" sz="3200" i="1">
                              <a:latin typeface="Cambria Math"/>
                            </a:rPr>
                            <m:t>−1</m:t>
                          </m:r>
                        </m:den>
                      </m:f>
                      <m:r>
                        <a:rPr lang="vi-VN" sz="3200" i="1">
                          <a:latin typeface="Cambria Math"/>
                        </a:rPr>
                        <m:t>=</m:t>
                      </m:r>
                      <m:f>
                        <m:fPr>
                          <m:ctrlPr>
                            <a:rPr lang="en-US" sz="3200" i="1">
                              <a:latin typeface="Cambria Math" panose="02040503050406030204" pitchFamily="18" charset="0"/>
                            </a:rPr>
                          </m:ctrlPr>
                        </m:fPr>
                        <m:num>
                          <m:r>
                            <a:rPr lang="vi-VN" sz="3200" i="1">
                              <a:latin typeface="Cambria Math"/>
                            </a:rPr>
                            <m:t>𝑧</m:t>
                          </m:r>
                          <m:r>
                            <a:rPr lang="vi-VN" sz="3200" i="1">
                              <a:latin typeface="Cambria Math"/>
                            </a:rPr>
                            <m:t>−3</m:t>
                          </m:r>
                        </m:num>
                        <m:den>
                          <m:r>
                            <a:rPr lang="vi-VN" sz="3200" i="1">
                              <a:latin typeface="Cambria Math"/>
                            </a:rPr>
                            <m:t>1</m:t>
                          </m:r>
                        </m:den>
                      </m:f>
                    </m:oMath>
                  </a14:m>
                  <a:r>
                    <a:rPr lang="pt-BR" sz="3200">
                      <a:latin typeface="Times New Roman" pitchFamily="18" charset="0"/>
                      <a:cs typeface="Times New Roman" pitchFamily="18" charset="0"/>
                    </a:rPr>
                    <a:t>. </a:t>
                  </a:r>
                </a:p>
                <a:p>
                  <a:pPr algn="just">
                    <a:lnSpc>
                      <a:spcPct val="115000"/>
                    </a:lnSpc>
                    <a:spcAft>
                      <a:spcPts val="800"/>
                    </a:spcAft>
                  </a:pPr>
                  <a:r>
                    <a:rPr lang="pt-BR" sz="3200">
                      <a:latin typeface="Times New Roman" pitchFamily="18" charset="0"/>
                      <a:cs typeface="Times New Roman" pitchFamily="18" charset="0"/>
                    </a:rPr>
                    <a:t>Tìm </a:t>
                  </a:r>
                  <a:r>
                    <a:rPr lang="pt-BR" sz="3200" dirty="0">
                      <a:latin typeface="Times New Roman" pitchFamily="18" charset="0"/>
                      <a:cs typeface="Times New Roman" pitchFamily="18" charset="0"/>
                    </a:rPr>
                    <a:t>tọa độ điểm </a:t>
                  </a:r>
                  <a14:m>
                    <m:oMath xmlns:m="http://schemas.openxmlformats.org/officeDocument/2006/math">
                      <m:r>
                        <a:rPr lang="vi-VN" sz="3200" i="1">
                          <a:latin typeface="Cambria Math"/>
                        </a:rPr>
                        <m:t>𝐻</m:t>
                      </m:r>
                    </m:oMath>
                  </a14:m>
                  <a:r>
                    <a:rPr lang="pt-B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27528" y="1842517"/>
                  <a:ext cx="22882835" cy="3493586"/>
                </a:xfrm>
                <a:prstGeom prst="rect">
                  <a:avLst/>
                </a:prstGeom>
                <a:blipFill>
                  <a:blip r:embed="rId6"/>
                  <a:stretch>
                    <a:fillRect l="-1358" t="-2639" r="-1358" b="-879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68540" y="3232682"/>
                <a:ext cx="10441023" cy="156619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pt-BR" sz="3000" dirty="0">
                          <a:latin typeface="Cambria" panose="02040503050406030204" pitchFamily="18" charset="0"/>
                        </a:rPr>
                        <m:t>Ta</m:t>
                      </m:r>
                      <m:r>
                        <m:rPr>
                          <m:nor/>
                        </m:rPr>
                        <a:rPr lang="pt-BR" sz="3000" dirty="0">
                          <a:latin typeface="Cambria" panose="02040503050406030204" pitchFamily="18" charset="0"/>
                        </a:rPr>
                        <m:t> </m:t>
                      </m:r>
                      <m:r>
                        <m:rPr>
                          <m:nor/>
                        </m:rPr>
                        <a:rPr lang="pt-BR" sz="3000" dirty="0">
                          <a:latin typeface="Cambria" panose="02040503050406030204" pitchFamily="18" charset="0"/>
                        </a:rPr>
                        <m:t>c</m:t>
                      </m:r>
                      <m:r>
                        <m:rPr>
                          <m:nor/>
                        </m:rPr>
                        <a:rPr lang="pt-BR" sz="3000" dirty="0">
                          <a:latin typeface="Cambria" panose="02040503050406030204" pitchFamily="18" charset="0"/>
                        </a:rPr>
                        <m:t>ó </m:t>
                      </m:r>
                      <m:r>
                        <m:rPr>
                          <m:nor/>
                        </m:rPr>
                        <a:rPr lang="vi-VN" sz="3000" dirty="0">
                          <a:latin typeface="Cambria" panose="02040503050406030204" pitchFamily="18" charset="0"/>
                        </a:rPr>
                        <m:t>ph</m:t>
                      </m:r>
                      <m:r>
                        <m:rPr>
                          <m:nor/>
                        </m:rPr>
                        <a:rPr lang="vi-VN" sz="3000" dirty="0">
                          <a:latin typeface="Cambria" panose="02040503050406030204" pitchFamily="18" charset="0"/>
                        </a:rPr>
                        <m:t>ươ</m:t>
                      </m:r>
                      <m:r>
                        <m:rPr>
                          <m:nor/>
                        </m:rPr>
                        <a:rPr lang="vi-VN" sz="3000" dirty="0">
                          <a:latin typeface="Cambria" panose="02040503050406030204" pitchFamily="18" charset="0"/>
                        </a:rPr>
                        <m:t>ng</m:t>
                      </m:r>
                      <m:r>
                        <m:rPr>
                          <m:nor/>
                        </m:rPr>
                        <a:rPr lang="vi-VN" sz="3000" dirty="0">
                          <a:latin typeface="Cambria" panose="02040503050406030204" pitchFamily="18" charset="0"/>
                        </a:rPr>
                        <m:t> </m:t>
                      </m:r>
                      <m:r>
                        <m:rPr>
                          <m:nor/>
                        </m:rPr>
                        <a:rPr lang="vi-VN" sz="3000" dirty="0">
                          <a:latin typeface="Cambria" panose="02040503050406030204" pitchFamily="18" charset="0"/>
                        </a:rPr>
                        <m:t>tr</m:t>
                      </m:r>
                      <m:r>
                        <m:rPr>
                          <m:nor/>
                        </m:rPr>
                        <a:rPr lang="vi-VN" sz="3000" dirty="0">
                          <a:latin typeface="Cambria" panose="02040503050406030204" pitchFamily="18" charset="0"/>
                        </a:rPr>
                        <m:t>ì</m:t>
                      </m:r>
                      <m:r>
                        <m:rPr>
                          <m:nor/>
                        </m:rPr>
                        <a:rPr lang="vi-VN" sz="3000" dirty="0">
                          <a:latin typeface="Cambria" panose="02040503050406030204" pitchFamily="18" charset="0"/>
                        </a:rPr>
                        <m:t>nh</m:t>
                      </m:r>
                      <m:r>
                        <m:rPr>
                          <m:nor/>
                        </m:rPr>
                        <a:rPr lang="vi-VN" sz="3000" dirty="0">
                          <a:latin typeface="Cambria" panose="02040503050406030204" pitchFamily="18" charset="0"/>
                        </a:rPr>
                        <m:t> </m:t>
                      </m:r>
                      <m:r>
                        <m:rPr>
                          <m:nor/>
                        </m:rPr>
                        <a:rPr lang="vi-VN" sz="3000" dirty="0">
                          <a:latin typeface="Cambria" panose="02040503050406030204" pitchFamily="18" charset="0"/>
                        </a:rPr>
                        <m:t>c</m:t>
                      </m:r>
                      <m:r>
                        <m:rPr>
                          <m:nor/>
                        </m:rPr>
                        <a:rPr lang="vi-VN" sz="3000" dirty="0">
                          <a:latin typeface="Cambria" panose="02040503050406030204" pitchFamily="18" charset="0"/>
                        </a:rPr>
                        <m:t>ủ</m:t>
                      </m:r>
                      <m:r>
                        <m:rPr>
                          <m:nor/>
                        </m:rPr>
                        <a:rPr lang="vi-VN" sz="3000" dirty="0">
                          <a:latin typeface="Cambria" panose="02040503050406030204" pitchFamily="18" charset="0"/>
                        </a:rPr>
                        <m:t>a</m:t>
                      </m:r>
                      <m:r>
                        <m:rPr>
                          <m:nor/>
                        </m:rPr>
                        <a:rPr lang="vi-VN" sz="3000" dirty="0">
                          <a:latin typeface="Cambria" panose="02040503050406030204" pitchFamily="18" charset="0"/>
                        </a:rPr>
                        <m:t> đườ</m:t>
                      </m:r>
                      <m:r>
                        <m:rPr>
                          <m:nor/>
                        </m:rPr>
                        <a:rPr lang="vi-VN" sz="3000" dirty="0">
                          <a:latin typeface="Cambria" panose="02040503050406030204" pitchFamily="18" charset="0"/>
                        </a:rPr>
                        <m:t>ng</m:t>
                      </m:r>
                      <m:r>
                        <m:rPr>
                          <m:nor/>
                        </m:rPr>
                        <a:rPr lang="vi-VN" sz="3000" dirty="0">
                          <a:latin typeface="Cambria" panose="02040503050406030204" pitchFamily="18" charset="0"/>
                        </a:rPr>
                        <m:t> </m:t>
                      </m:r>
                      <m:r>
                        <m:rPr>
                          <m:nor/>
                        </m:rPr>
                        <a:rPr lang="vi-VN" sz="3000" dirty="0">
                          <a:latin typeface="Cambria" panose="02040503050406030204" pitchFamily="18" charset="0"/>
                        </a:rPr>
                        <m:t>th</m:t>
                      </m:r>
                      <m:r>
                        <m:rPr>
                          <m:nor/>
                        </m:rPr>
                        <a:rPr lang="vi-VN" sz="3000" dirty="0">
                          <a:latin typeface="Cambria" panose="02040503050406030204" pitchFamily="18" charset="0"/>
                        </a:rPr>
                        <m:t>ẳ</m:t>
                      </m:r>
                      <m:r>
                        <m:rPr>
                          <m:nor/>
                        </m:rPr>
                        <a:rPr lang="vi-VN" sz="3000" dirty="0">
                          <a:latin typeface="Cambria" panose="02040503050406030204" pitchFamily="18" charset="0"/>
                        </a:rPr>
                        <m:t>ng</m:t>
                      </m:r>
                      <m:r>
                        <m:rPr>
                          <m:nor/>
                        </m:rPr>
                        <a:rPr lang="vi-VN" sz="3000" dirty="0">
                          <a:latin typeface="Cambria" panose="02040503050406030204" pitchFamily="18" charset="0"/>
                        </a:rPr>
                        <m:t> </m:t>
                      </m:r>
                      <m:r>
                        <a:rPr lang="vi-VN" sz="3000" i="1">
                          <a:latin typeface="Cambria Math"/>
                        </a:rPr>
                        <m:t>𝑑</m:t>
                      </m:r>
                      <m:r>
                        <a:rPr lang="vi-VN" sz="3000" i="1">
                          <a:latin typeface="Cambria Math"/>
                        </a:rPr>
                        <m:t>:</m:t>
                      </m:r>
                      <m:d>
                        <m:dPr>
                          <m:begChr m:val="{"/>
                          <m:endChr m:val=""/>
                          <m:ctrlPr>
                            <a:rPr lang="en-US" sz="3000" i="1">
                              <a:latin typeface="Cambria Math" panose="02040503050406030204" pitchFamily="18" charset="0"/>
                            </a:rPr>
                          </m:ctrlPr>
                        </m:dPr>
                        <m:e>
                          <m:eqArr>
                            <m:eqArrPr>
                              <m:ctrlPr>
                                <a:rPr lang="en-US" sz="3000" i="1">
                                  <a:latin typeface="Cambria Math" panose="02040503050406030204" pitchFamily="18" charset="0"/>
                                </a:rPr>
                              </m:ctrlPr>
                            </m:eqArrPr>
                            <m:e>
                              <m:r>
                                <a:rPr lang="vi-VN" sz="3000" i="1">
                                  <a:latin typeface="Cambria Math"/>
                                </a:rPr>
                                <m:t>&amp;</m:t>
                              </m:r>
                              <m:r>
                                <a:rPr lang="vi-VN" sz="3000" i="1">
                                  <a:latin typeface="Cambria Math"/>
                                </a:rPr>
                                <m:t>𝑥</m:t>
                              </m:r>
                              <m:r>
                                <a:rPr lang="vi-VN" sz="3000" i="1">
                                  <a:latin typeface="Cambria Math"/>
                                </a:rPr>
                                <m:t>=2+2</m:t>
                              </m:r>
                              <m:r>
                                <a:rPr lang="vi-VN" sz="3000" i="1">
                                  <a:latin typeface="Cambria Math"/>
                                </a:rPr>
                                <m:t>𝑡</m:t>
                              </m:r>
                            </m:e>
                            <m:e>
                              <m:r>
                                <a:rPr lang="vi-VN" sz="3000" i="1">
                                  <a:latin typeface="Cambria Math"/>
                                </a:rPr>
                                <m:t>&amp;</m:t>
                              </m:r>
                              <m:r>
                                <a:rPr lang="vi-VN" sz="3000" i="1">
                                  <a:latin typeface="Cambria Math"/>
                                </a:rPr>
                                <m:t>𝑦</m:t>
                              </m:r>
                              <m:r>
                                <a:rPr lang="vi-VN" sz="3000" i="1">
                                  <a:latin typeface="Cambria Math"/>
                                </a:rPr>
                                <m:t>=−2−</m:t>
                              </m:r>
                              <m:r>
                                <a:rPr lang="vi-VN" sz="3000" i="1">
                                  <a:latin typeface="Cambria Math"/>
                                </a:rPr>
                                <m:t>𝑡</m:t>
                              </m:r>
                            </m:e>
                            <m:e>
                              <m:r>
                                <a:rPr lang="vi-VN" sz="3000" i="1">
                                  <a:latin typeface="Cambria Math"/>
                                </a:rPr>
                                <m:t>&amp;</m:t>
                              </m:r>
                              <m:r>
                                <a:rPr lang="vi-VN" sz="3000" i="1">
                                  <a:latin typeface="Cambria Math"/>
                                </a:rPr>
                                <m:t>𝑧</m:t>
                              </m:r>
                              <m:r>
                                <a:rPr lang="vi-VN" sz="3000" i="1">
                                  <a:latin typeface="Cambria Math"/>
                                </a:rPr>
                                <m:t>=3+</m:t>
                              </m:r>
                              <m:r>
                                <a:rPr lang="vi-VN" sz="3000" i="1">
                                  <a:latin typeface="Cambria Math"/>
                                </a:rPr>
                                <m:t>𝑡</m:t>
                              </m:r>
                            </m:e>
                          </m:eqArr>
                        </m:e>
                      </m:d>
                      <m:r>
                        <m:rPr>
                          <m:nor/>
                        </m:rPr>
                        <a:rPr lang="vi-VN" sz="3000" dirty="0">
                          <a:latin typeface="Cambria" panose="02040503050406030204" pitchFamily="18" charset="0"/>
                        </a:rPr>
                        <m:t> </m:t>
                      </m:r>
                      <m:d>
                        <m:dPr>
                          <m:ctrlPr>
                            <a:rPr lang="en-US" sz="3000" i="1">
                              <a:latin typeface="Cambria Math" panose="02040503050406030204" pitchFamily="18" charset="0"/>
                            </a:rPr>
                          </m:ctrlPr>
                        </m:dPr>
                        <m:e>
                          <m:r>
                            <a:rPr lang="vi-VN" sz="3000" i="1">
                              <a:latin typeface="Cambria Math"/>
                            </a:rPr>
                            <m:t>𝑡</m:t>
                          </m:r>
                          <m:r>
                            <a:rPr lang="vi-VN" sz="3000" i="1">
                              <a:latin typeface="Cambria Math"/>
                            </a:rPr>
                            <m:t>∈</m:t>
                          </m:r>
                          <m:r>
                            <a:rPr lang="vi-VN" sz="3000" i="1">
                              <a:latin typeface="Cambria Math"/>
                            </a:rPr>
                            <m:t>ℝ</m:t>
                          </m:r>
                        </m:e>
                      </m:d>
                    </m:oMath>
                  </m:oMathPara>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68540" y="3232682"/>
                <a:ext cx="10441023" cy="1566198"/>
              </a:xfrm>
              <a:prstGeom prst="rect">
                <a:avLst/>
              </a:prstGeom>
              <a:blipFill>
                <a:blip r:embed="rId7"/>
                <a:stretch>
                  <a:fillRect/>
                </a:stretch>
              </a:blipFill>
            </p:spPr>
            <p:txBody>
              <a:bodyPr/>
              <a:lstStyle/>
              <a:p>
                <a:r>
                  <a:rPr lang="en-US">
                    <a:noFill/>
                  </a:rPr>
                  <a:t> </a:t>
                </a:r>
              </a:p>
            </p:txBody>
          </p:sp>
        </mc:Fallback>
      </mc:AlternateContent>
      <p:sp>
        <p:nvSpPr>
          <p:cNvPr id="62" name="Oval 61"/>
          <p:cNvSpPr/>
          <p:nvPr/>
        </p:nvSpPr>
        <p:spPr>
          <a:xfrm>
            <a:off x="146305" y="238944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p>
        </p:txBody>
      </p:sp>
      <mc:AlternateContent xmlns:mc="http://schemas.openxmlformats.org/markup-compatibility/2006" xmlns:a14="http://schemas.microsoft.com/office/drawing/2010/main">
        <mc:Choice Requires="a14">
          <p:sp>
            <p:nvSpPr>
              <p:cNvPr id="14" name="Rectangle 13"/>
              <p:cNvSpPr/>
              <p:nvPr/>
            </p:nvSpPr>
            <p:spPr>
              <a:xfrm>
                <a:off x="232706" y="4738955"/>
                <a:ext cx="11690754" cy="613117"/>
              </a:xfrm>
              <a:prstGeom prst="rect">
                <a:avLst/>
              </a:prstGeom>
              <a:noFill/>
            </p:spPr>
            <p:txBody>
              <a:bodyPr wrap="square" rtlCol="0">
                <a:spAutoFit/>
              </a:bodyPr>
              <a:lstStyle/>
              <a:p>
                <a:r>
                  <a:rPr lang="pt-BR" sz="3000">
                    <a:latin typeface="Cambria" panose="02040503050406030204" pitchFamily="18" charset="0"/>
                  </a:rPr>
                  <a:t>Với </a:t>
                </a:r>
                <a14:m>
                  <m:oMath xmlns:m="http://schemas.openxmlformats.org/officeDocument/2006/math">
                    <m:r>
                      <a:rPr lang="vi-VN" sz="3000" i="1">
                        <a:latin typeface="Cambria Math"/>
                      </a:rPr>
                      <m:t>𝐻</m:t>
                    </m:r>
                    <m:r>
                      <a:rPr lang="vi-VN" sz="3000" i="1">
                        <a:latin typeface="Cambria Math"/>
                      </a:rPr>
                      <m:t>∈</m:t>
                    </m:r>
                    <m:r>
                      <a:rPr lang="vi-VN" sz="3000" i="1">
                        <a:latin typeface="Cambria Math"/>
                      </a:rPr>
                      <m:t>𝑑</m:t>
                    </m:r>
                    <m:r>
                      <a:rPr lang="vi-VN" sz="3000" i="1">
                        <a:latin typeface="Cambria Math"/>
                      </a:rPr>
                      <m:t>⇒</m:t>
                    </m:r>
                    <m:r>
                      <a:rPr lang="vi-VN" sz="3000" i="1">
                        <a:latin typeface="Cambria Math"/>
                      </a:rPr>
                      <m:t>𝐻</m:t>
                    </m:r>
                    <m:d>
                      <m:dPr>
                        <m:ctrlPr>
                          <a:rPr lang="en-US" sz="3000" i="1">
                            <a:latin typeface="Cambria Math" panose="02040503050406030204" pitchFamily="18" charset="0"/>
                          </a:rPr>
                        </m:ctrlPr>
                      </m:dPr>
                      <m:e>
                        <m:r>
                          <a:rPr lang="vi-VN" sz="3000" i="1">
                            <a:latin typeface="Cambria Math"/>
                          </a:rPr>
                          <m:t>2</m:t>
                        </m:r>
                        <m:r>
                          <a:rPr lang="vi-VN" sz="3000" i="1">
                            <a:latin typeface="Cambria Math"/>
                          </a:rPr>
                          <m:t>𝑡</m:t>
                        </m:r>
                        <m:r>
                          <a:rPr lang="vi-VN" sz="3000" i="1">
                            <a:latin typeface="Cambria Math"/>
                          </a:rPr>
                          <m:t>+2;−2−</m:t>
                        </m:r>
                        <m:r>
                          <a:rPr lang="vi-VN" sz="3000" i="1">
                            <a:latin typeface="Cambria Math"/>
                          </a:rPr>
                          <m:t>𝑡</m:t>
                        </m:r>
                        <m:r>
                          <a:rPr lang="vi-VN" sz="3000" i="1">
                            <a:latin typeface="Cambria Math"/>
                          </a:rPr>
                          <m:t>;</m:t>
                        </m:r>
                        <m:r>
                          <a:rPr lang="vi-VN" sz="3000" i="1">
                            <a:latin typeface="Cambria Math"/>
                          </a:rPr>
                          <m:t>𝑡</m:t>
                        </m:r>
                        <m:r>
                          <a:rPr lang="vi-VN" sz="3000" i="1">
                            <a:latin typeface="Cambria Math"/>
                          </a:rPr>
                          <m:t>+3</m:t>
                        </m:r>
                      </m:e>
                    </m:d>
                    <m:r>
                      <a:rPr lang="en-US" sz="3000" b="0" i="0" smtClean="0">
                        <a:latin typeface="Cambria Math" panose="02040503050406030204" pitchFamily="18" charset="0"/>
                      </a:rPr>
                      <m:t>  </m:t>
                    </m:r>
                    <m:r>
                      <a:rPr lang="vi-VN" sz="3000" i="1">
                        <a:latin typeface="Cambria Math"/>
                      </a:rPr>
                      <m:t>⇒</m:t>
                    </m:r>
                    <m:acc>
                      <m:accPr>
                        <m:chr m:val="⃗"/>
                        <m:ctrlPr>
                          <a:rPr lang="en-US" sz="3000" i="1">
                            <a:latin typeface="Cambria Math" panose="02040503050406030204" pitchFamily="18" charset="0"/>
                          </a:rPr>
                        </m:ctrlPr>
                      </m:accPr>
                      <m:e>
                        <m:r>
                          <a:rPr lang="vi-VN" sz="3000" i="1">
                            <a:latin typeface="Cambria Math"/>
                          </a:rPr>
                          <m:t>𝐴𝐻</m:t>
                        </m:r>
                      </m:e>
                    </m:acc>
                    <m:r>
                      <a:rPr lang="vi-VN" sz="3000" i="1">
                        <a:latin typeface="Cambria Math"/>
                      </a:rPr>
                      <m:t>=</m:t>
                    </m:r>
                    <m:d>
                      <m:dPr>
                        <m:ctrlPr>
                          <a:rPr lang="en-US" sz="3000" i="1">
                            <a:latin typeface="Cambria Math" panose="02040503050406030204" pitchFamily="18" charset="0"/>
                          </a:rPr>
                        </m:ctrlPr>
                      </m:dPr>
                      <m:e>
                        <m:r>
                          <a:rPr lang="vi-VN" sz="3000" i="1">
                            <a:latin typeface="Cambria Math"/>
                          </a:rPr>
                          <m:t>2</m:t>
                        </m:r>
                        <m:r>
                          <a:rPr lang="vi-VN" sz="3000" i="1">
                            <a:latin typeface="Cambria Math"/>
                          </a:rPr>
                          <m:t>𝑡</m:t>
                        </m:r>
                        <m:r>
                          <a:rPr lang="vi-VN" sz="3000" i="1">
                            <a:latin typeface="Cambria Math"/>
                          </a:rPr>
                          <m:t>+1;−</m:t>
                        </m:r>
                        <m:r>
                          <a:rPr lang="vi-VN" sz="3000" i="1">
                            <a:latin typeface="Cambria Math"/>
                          </a:rPr>
                          <m:t>𝑡</m:t>
                        </m:r>
                        <m:r>
                          <a:rPr lang="vi-VN" sz="3000" i="1">
                            <a:latin typeface="Cambria Math"/>
                          </a:rPr>
                          <m:t>−4;</m:t>
                        </m:r>
                        <m:r>
                          <a:rPr lang="vi-VN" sz="3000" i="1">
                            <a:latin typeface="Cambria Math"/>
                          </a:rPr>
                          <m:t>𝑡</m:t>
                        </m:r>
                      </m:e>
                    </m:d>
                  </m:oMath>
                </a14:m>
                <a:r>
                  <a:rPr lang="pt-BR" sz="3000" dirty="0">
                    <a:latin typeface="Cambria" panose="02040503050406030204" pitchFamily="18" charset="0"/>
                  </a:rPr>
                  <a:t>.</a:t>
                </a:r>
                <a:endParaRPr lang="en-US" sz="3000" dirty="0">
                  <a:latin typeface="Cambria"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32706" y="4738955"/>
                <a:ext cx="11690754" cy="613117"/>
              </a:xfrm>
              <a:prstGeom prst="rect">
                <a:avLst/>
              </a:prstGeom>
              <a:blipFill>
                <a:blip r:embed="rId8"/>
                <a:stretch>
                  <a:fillRect l="-1199" t="-3960" b="-28713"/>
                </a:stretch>
              </a:blipFill>
            </p:spPr>
            <p:txBody>
              <a:bodyPr/>
              <a:lstStyle/>
              <a:p>
                <a:r>
                  <a:rPr lang="en-US">
                    <a:noFill/>
                  </a:rPr>
                  <a:t> </a:t>
                </a:r>
              </a:p>
            </p:txBody>
          </p:sp>
        </mc:Fallback>
      </mc:AlternateContent>
      <p:sp>
        <p:nvSpPr>
          <p:cNvPr id="58" name="Action Button: Forward or Next 57">
            <a:hlinkClick r:id="rId9" action="ppaction://hlinksldjump" highlightClick="1"/>
          </p:cNvPr>
          <p:cNvSpPr/>
          <p:nvPr/>
        </p:nvSpPr>
        <p:spPr>
          <a:xfrm>
            <a:off x="11367415" y="6238418"/>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6379F88-DBD4-45C1-BFA0-EB13841FFB45}"/>
                  </a:ext>
                </a:extLst>
              </p:cNvPr>
              <p:cNvSpPr txBox="1"/>
              <p:nvPr/>
            </p:nvSpPr>
            <p:spPr>
              <a:xfrm>
                <a:off x="222955" y="5373551"/>
                <a:ext cx="8204158" cy="553998"/>
              </a:xfrm>
              <a:prstGeom prst="rect">
                <a:avLst/>
              </a:prstGeom>
              <a:noFill/>
            </p:spPr>
            <p:txBody>
              <a:bodyPr wrap="square" rtlCol="0">
                <a:spAutoFit/>
              </a:bodyPr>
              <a:lstStyle/>
              <a:p>
                <a:r>
                  <a:rPr lang="pt-BR" sz="3000" dirty="0">
                    <a:latin typeface="Cambria" panose="02040503050406030204" pitchFamily="18" charset="0"/>
                  </a:rPr>
                  <a:t>Đường thẳng </a:t>
                </a:r>
                <a14:m>
                  <m:oMath xmlns:m="http://schemas.openxmlformats.org/officeDocument/2006/math">
                    <m:r>
                      <a:rPr lang="vi-VN" sz="3000" i="1">
                        <a:latin typeface="Cambria Math"/>
                      </a:rPr>
                      <m:t>𝑑</m:t>
                    </m:r>
                  </m:oMath>
                </a14:m>
                <a:r>
                  <a:rPr lang="pt-BR" sz="3000" dirty="0">
                    <a:latin typeface="Cambria" panose="02040503050406030204" pitchFamily="18" charset="0"/>
                  </a:rPr>
                  <a:t> có một VTCP là </a:t>
                </a:r>
                <a14:m>
                  <m:oMath xmlns:m="http://schemas.openxmlformats.org/officeDocument/2006/math">
                    <m:acc>
                      <m:accPr>
                        <m:chr m:val="⃗"/>
                        <m:ctrlPr>
                          <a:rPr lang="en-US" sz="3000" i="1">
                            <a:latin typeface="Cambria Math" panose="02040503050406030204" pitchFamily="18" charset="0"/>
                          </a:rPr>
                        </m:ctrlPr>
                      </m:accPr>
                      <m:e>
                        <m:r>
                          <a:rPr lang="vi-VN" sz="3000" i="1">
                            <a:latin typeface="Cambria Math"/>
                          </a:rPr>
                          <m:t>𝑢</m:t>
                        </m:r>
                      </m:e>
                    </m:acc>
                    <m:r>
                      <a:rPr lang="vi-VN" sz="3000" i="1">
                        <a:latin typeface="Cambria Math"/>
                      </a:rPr>
                      <m:t>=</m:t>
                    </m:r>
                    <m:d>
                      <m:dPr>
                        <m:ctrlPr>
                          <a:rPr lang="en-US" sz="3000" i="1">
                            <a:latin typeface="Cambria Math" panose="02040503050406030204" pitchFamily="18" charset="0"/>
                          </a:rPr>
                        </m:ctrlPr>
                      </m:dPr>
                      <m:e>
                        <m:r>
                          <a:rPr lang="vi-VN" sz="3000" i="1">
                            <a:latin typeface="Cambria Math"/>
                          </a:rPr>
                          <m:t>2;−1;1</m:t>
                        </m:r>
                      </m:e>
                    </m:d>
                  </m:oMath>
                </a14:m>
                <a:r>
                  <a:rPr lang="pt-BR" sz="3000" dirty="0">
                    <a:latin typeface="Cambria" panose="02040503050406030204" pitchFamily="18" charset="0"/>
                  </a:rPr>
                  <a:t>.</a:t>
                </a:r>
                <a:endParaRPr lang="en-US" sz="3000" dirty="0">
                  <a:latin typeface="Cambria" panose="02040503050406030204" pitchFamily="18" charset="0"/>
                </a:endParaRPr>
              </a:p>
            </p:txBody>
          </p:sp>
        </mc:Choice>
        <mc:Fallback xmlns="">
          <p:sp>
            <p:nvSpPr>
              <p:cNvPr id="24" name="TextBox 23">
                <a:extLst>
                  <a:ext uri="{FF2B5EF4-FFF2-40B4-BE49-F238E27FC236}">
                    <a16:creationId xmlns:a16="http://schemas.microsoft.com/office/drawing/2014/main" id="{06379F88-DBD4-45C1-BFA0-EB13841FFB45}"/>
                  </a:ext>
                </a:extLst>
              </p:cNvPr>
              <p:cNvSpPr txBox="1">
                <a:spLocks noRot="1" noChangeAspect="1" noMove="1" noResize="1" noEditPoints="1" noAdjustHandles="1" noChangeArrowheads="1" noChangeShapeType="1" noTextEdit="1"/>
              </p:cNvSpPr>
              <p:nvPr/>
            </p:nvSpPr>
            <p:spPr>
              <a:xfrm>
                <a:off x="222955" y="5373551"/>
                <a:ext cx="8204158" cy="553998"/>
              </a:xfrm>
              <a:prstGeom prst="rect">
                <a:avLst/>
              </a:prstGeom>
              <a:blipFill>
                <a:blip r:embed="rId10"/>
                <a:stretch>
                  <a:fillRect l="-1784" t="-14286" b="-32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C23201F-3C71-4E25-B5A8-D3EB9EDABADF}"/>
                  </a:ext>
                </a:extLst>
              </p:cNvPr>
              <p:cNvSpPr txBox="1"/>
              <p:nvPr/>
            </p:nvSpPr>
            <p:spPr>
              <a:xfrm>
                <a:off x="233366" y="5994789"/>
                <a:ext cx="11521906" cy="613117"/>
              </a:xfrm>
              <a:prstGeom prst="rect">
                <a:avLst/>
              </a:prstGeom>
              <a:noFill/>
            </p:spPr>
            <p:txBody>
              <a:bodyPr wrap="square" rtlCol="0">
                <a:spAutoFit/>
              </a:bodyPr>
              <a:lstStyle/>
              <a:p>
                <a:r>
                  <a:rPr lang="pt-BR" sz="3000" dirty="0">
                    <a:latin typeface="Cambria" panose="02040503050406030204" pitchFamily="18" charset="0"/>
                  </a:rPr>
                  <a:t>Khi đó </a:t>
                </a:r>
                <a14:m>
                  <m:oMath xmlns:m="http://schemas.openxmlformats.org/officeDocument/2006/math">
                    <m:r>
                      <a:rPr lang="vi-VN" sz="3000" i="1">
                        <a:latin typeface="Cambria Math"/>
                      </a:rPr>
                      <m:t>𝐴𝐻</m:t>
                    </m:r>
                    <m:r>
                      <a:rPr lang="vi-VN" sz="3000" i="1">
                        <a:latin typeface="Cambria Math"/>
                      </a:rPr>
                      <m:t>⊥</m:t>
                    </m:r>
                    <m:r>
                      <a:rPr lang="vi-VN" sz="3000" i="1">
                        <a:latin typeface="Cambria Math"/>
                      </a:rPr>
                      <m:t>𝑑</m:t>
                    </m:r>
                    <m:r>
                      <a:rPr lang="vi-VN" sz="3000" i="1">
                        <a:latin typeface="Cambria Math"/>
                      </a:rPr>
                      <m:t>⇔</m:t>
                    </m:r>
                    <m:acc>
                      <m:accPr>
                        <m:chr m:val="⃗"/>
                        <m:ctrlPr>
                          <a:rPr lang="en-US" sz="3000" i="1">
                            <a:latin typeface="Cambria Math" panose="02040503050406030204" pitchFamily="18" charset="0"/>
                          </a:rPr>
                        </m:ctrlPr>
                      </m:accPr>
                      <m:e>
                        <m:r>
                          <a:rPr lang="vi-VN" sz="3000" i="1">
                            <a:latin typeface="Cambria Math"/>
                          </a:rPr>
                          <m:t>𝐴𝐻</m:t>
                        </m:r>
                      </m:e>
                    </m:acc>
                    <m:r>
                      <a:rPr lang="vi-VN" sz="3000" i="1">
                        <a:latin typeface="Cambria Math"/>
                      </a:rPr>
                      <m:t>.</m:t>
                    </m:r>
                    <m:acc>
                      <m:accPr>
                        <m:chr m:val="⃗"/>
                        <m:ctrlPr>
                          <a:rPr lang="en-US" sz="3000" i="1">
                            <a:latin typeface="Cambria Math" panose="02040503050406030204" pitchFamily="18" charset="0"/>
                          </a:rPr>
                        </m:ctrlPr>
                      </m:accPr>
                      <m:e>
                        <m:r>
                          <a:rPr lang="vi-VN" sz="3000" i="1">
                            <a:latin typeface="Cambria Math"/>
                          </a:rPr>
                          <m:t>𝑢</m:t>
                        </m:r>
                      </m:e>
                    </m:acc>
                    <m:r>
                      <a:rPr lang="vi-VN" sz="3000" i="1">
                        <a:latin typeface="Cambria Math"/>
                      </a:rPr>
                      <m:t>=0⇔6</m:t>
                    </m:r>
                    <m:r>
                      <a:rPr lang="vi-VN" sz="3000" i="1">
                        <a:latin typeface="Cambria Math"/>
                      </a:rPr>
                      <m:t>𝑡</m:t>
                    </m:r>
                    <m:r>
                      <a:rPr lang="vi-VN" sz="3000" i="1">
                        <a:latin typeface="Cambria Math"/>
                      </a:rPr>
                      <m:t>+6=0⇔</m:t>
                    </m:r>
                    <m:r>
                      <a:rPr lang="vi-VN" sz="3000" i="1">
                        <a:latin typeface="Cambria Math"/>
                      </a:rPr>
                      <m:t>𝑡</m:t>
                    </m:r>
                    <m:r>
                      <a:rPr lang="vi-VN" sz="3000" i="1">
                        <a:latin typeface="Cambria Math"/>
                      </a:rPr>
                      <m:t>=−1⇒</m:t>
                    </m:r>
                    <m:r>
                      <a:rPr lang="vi-VN" sz="3000" i="1">
                        <a:latin typeface="Cambria Math"/>
                      </a:rPr>
                      <m:t>𝐻</m:t>
                    </m:r>
                    <m:d>
                      <m:dPr>
                        <m:ctrlPr>
                          <a:rPr lang="en-US" sz="3000" i="1">
                            <a:latin typeface="Cambria Math" panose="02040503050406030204" pitchFamily="18" charset="0"/>
                          </a:rPr>
                        </m:ctrlPr>
                      </m:dPr>
                      <m:e>
                        <m:r>
                          <a:rPr lang="vi-VN" sz="3000" i="1">
                            <a:latin typeface="Cambria Math"/>
                          </a:rPr>
                          <m:t>0;−1;2</m:t>
                        </m:r>
                      </m:e>
                    </m:d>
                  </m:oMath>
                </a14:m>
                <a:r>
                  <a:rPr lang="pt-BR" sz="3000" dirty="0">
                    <a:latin typeface="Cambria" panose="02040503050406030204" pitchFamily="18" charset="0"/>
                  </a:rPr>
                  <a:t>.</a:t>
                </a:r>
                <a:endParaRPr lang="en-US" sz="3000" dirty="0">
                  <a:latin typeface="Cambria" panose="02040503050406030204" pitchFamily="18" charset="0"/>
                </a:endParaRPr>
              </a:p>
            </p:txBody>
          </p:sp>
        </mc:Choice>
        <mc:Fallback xmlns="">
          <p:sp>
            <p:nvSpPr>
              <p:cNvPr id="39" name="TextBox 38">
                <a:extLst>
                  <a:ext uri="{FF2B5EF4-FFF2-40B4-BE49-F238E27FC236}">
                    <a16:creationId xmlns:a16="http://schemas.microsoft.com/office/drawing/2014/main" id="{FC23201F-3C71-4E25-B5A8-D3EB9EDABADF}"/>
                  </a:ext>
                </a:extLst>
              </p:cNvPr>
              <p:cNvSpPr txBox="1">
                <a:spLocks noRot="1" noChangeAspect="1" noMove="1" noResize="1" noEditPoints="1" noAdjustHandles="1" noChangeArrowheads="1" noChangeShapeType="1" noTextEdit="1"/>
              </p:cNvSpPr>
              <p:nvPr/>
            </p:nvSpPr>
            <p:spPr>
              <a:xfrm>
                <a:off x="233366" y="5994789"/>
                <a:ext cx="11521906" cy="613117"/>
              </a:xfrm>
              <a:prstGeom prst="rect">
                <a:avLst/>
              </a:prstGeom>
              <a:blipFill>
                <a:blip r:embed="rId11"/>
                <a:stretch>
                  <a:fillRect l="-1217" t="-3960" b="-28713"/>
                </a:stretch>
              </a:blipFill>
            </p:spPr>
            <p:txBody>
              <a:bodyPr/>
              <a:lstStyle/>
              <a:p>
                <a:r>
                  <a:rPr lang="en-US">
                    <a:noFill/>
                  </a:rPr>
                  <a:t> </a:t>
                </a:r>
              </a:p>
            </p:txBody>
          </p:sp>
        </mc:Fallback>
      </mc:AlternateContent>
    </p:spTree>
    <p:extLst>
      <p:ext uri="{BB962C8B-B14F-4D97-AF65-F5344CB8AC3E}">
        <p14:creationId xmlns:p14="http://schemas.microsoft.com/office/powerpoint/2010/main" val="16606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2" grpId="0" animBg="1"/>
      <p:bldP spid="14" grpId="0"/>
      <p:bldP spid="58" grpId="0" animBg="1"/>
      <p:bldP spid="24"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1854967"/>
            <a:ext cx="11834900" cy="4810187"/>
            <a:chOff x="184495" y="3636273"/>
            <a:chExt cx="11834900" cy="4810187"/>
          </a:xfrm>
        </p:grpSpPr>
        <p:sp>
          <p:nvSpPr>
            <p:cNvPr id="5" name="Rounded Rectangle 4"/>
            <p:cNvSpPr/>
            <p:nvPr/>
          </p:nvSpPr>
          <p:spPr>
            <a:xfrm>
              <a:off x="184495" y="3865217"/>
              <a:ext cx="11834900" cy="45812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 y="119051"/>
            <a:ext cx="12053453" cy="902718"/>
            <a:chOff x="246704" y="1869705"/>
            <a:chExt cx="23629131" cy="1514025"/>
          </a:xfrm>
        </p:grpSpPr>
        <p:grpSp>
          <p:nvGrpSpPr>
            <p:cNvPr id="21" name="Group 20"/>
            <p:cNvGrpSpPr/>
            <p:nvPr/>
          </p:nvGrpSpPr>
          <p:grpSpPr>
            <a:xfrm>
              <a:off x="534987" y="1869705"/>
              <a:ext cx="23340848" cy="1514025"/>
              <a:chOff x="534987" y="1647866"/>
              <a:chExt cx="23340848" cy="1514025"/>
            </a:xfrm>
          </p:grpSpPr>
          <p:sp>
            <p:nvSpPr>
              <p:cNvPr id="25" name="Rounded Rectangle 24"/>
              <p:cNvSpPr/>
              <p:nvPr/>
            </p:nvSpPr>
            <p:spPr bwMode="auto">
              <a:xfrm>
                <a:off x="755649" y="1720889"/>
                <a:ext cx="23120186" cy="144100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17</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246704" y="2166097"/>
                  <a:ext cx="23562363" cy="1028525"/>
                </a:xfrm>
                <a:prstGeom prst="rect">
                  <a:avLst/>
                </a:prstGeom>
                <a:noFill/>
              </p:spPr>
              <p:txBody>
                <a:bodyPr wrap="square" rtlCol="0">
                  <a:spAutoFit/>
                </a:bodyPr>
                <a:lstStyle/>
                <a:p>
                  <a:pPr marL="629920" algn="just">
                    <a:lnSpc>
                      <a:spcPct val="115000"/>
                    </a:lnSpc>
                    <a:spcAft>
                      <a:spcPts val="800"/>
                    </a:spcAft>
                  </a:pPr>
                  <a:r>
                    <a:rPr lang="vi-VN" sz="3200" dirty="0">
                      <a:latin typeface="Cambria" panose="02040503050406030204" pitchFamily="18" charset="0"/>
                      <a:ea typeface="Times New Roman" panose="02020603050405020304" pitchFamily="18" charset="0"/>
                      <a:cs typeface="Times New Roman" panose="02020603050405020304" pitchFamily="18" charset="0"/>
                    </a:rPr>
                    <a:t>		</a:t>
                  </a:r>
                  <a:r>
                    <a:rPr lang="vi-VN" sz="3200">
                      <a:latin typeface="Cambria" panose="02040503050406030204" pitchFamily="18" charset="0"/>
                      <a:ea typeface="Times New Roman" panose="02020603050405020304" pitchFamily="18" charset="0"/>
                      <a:cs typeface="Times New Roman" panose="02020603050405020304" pitchFamily="18" charset="0"/>
                    </a:rPr>
                    <a:t> </a:t>
                  </a:r>
                  <a:r>
                    <a:rPr lang="pt-BR" sz="3200" dirty="0">
                      <a:latin typeface="Cambria" panose="02040503050406030204" pitchFamily="18" charset="0"/>
                      <a:cs typeface="Times New Roman" pitchFamily="18" charset="0"/>
                    </a:rPr>
                    <a:t>Tổng </a:t>
                  </a:r>
                  <a14:m>
                    <m:oMath xmlns:m="http://schemas.openxmlformats.org/officeDocument/2006/math">
                      <m:r>
                        <a:rPr lang="vi-VN" sz="3200" i="1">
                          <a:latin typeface="Cambria Math"/>
                        </a:rPr>
                        <m:t>𝑇</m:t>
                      </m:r>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0</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1</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2</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3</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𝑛</m:t>
                          </m:r>
                        </m:sup>
                      </m:sSubSup>
                    </m:oMath>
                  </a14:m>
                  <a:r>
                    <a:rPr lang="pt-BR" sz="3200" dirty="0">
                      <a:latin typeface="Cambria" panose="02040503050406030204" pitchFamily="18" charset="0"/>
                      <a:cs typeface="Times New Roman" pitchFamily="18" charset="0"/>
                    </a:rPr>
                    <a:t> </a:t>
                  </a:r>
                  <a:r>
                    <a:rPr lang="pt-BR" sz="3200">
                      <a:latin typeface="Cambria" panose="02040503050406030204" pitchFamily="18" charset="0"/>
                      <a:cs typeface="Times New Roman" pitchFamily="18" charset="0"/>
                    </a:rPr>
                    <a:t>bằng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46704" y="2166097"/>
                  <a:ext cx="23562363" cy="1028525"/>
                </a:xfrm>
                <a:prstGeom prst="rect">
                  <a:avLst/>
                </a:prstGeom>
                <a:blipFill>
                  <a:blip r:embed="rId3"/>
                  <a:stretch>
                    <a:fillRect t="-9000" b="-32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818960" y="2112622"/>
                <a:ext cx="2777131" cy="761234"/>
              </a:xfrm>
              <a:prstGeom prst="rect">
                <a:avLst/>
              </a:prstGeom>
              <a:noFill/>
            </p:spPr>
            <p:txBody>
              <a:bodyPr wrap="square" rtlCol="0">
                <a:spAutoFit/>
              </a:bodyPr>
              <a:lstStyle/>
              <a:p>
                <a:pPr>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X</m:t>
                      </m:r>
                      <m:r>
                        <m:rPr>
                          <m:nor/>
                        </m:rPr>
                        <a:rPr lang="vi-VN" sz="3200" dirty="0">
                          <a:latin typeface="Cambria" panose="02040503050406030204" pitchFamily="18" charset="0"/>
                        </a:rPr>
                        <m:t>é</m:t>
                      </m:r>
                      <m:r>
                        <m:rPr>
                          <m:nor/>
                        </m:rPr>
                        <a:rPr lang="vi-VN" sz="3200" dirty="0">
                          <a:latin typeface="Cambria" panose="02040503050406030204" pitchFamily="18" charset="0"/>
                        </a:rPr>
                        <m:t>t</m:t>
                      </m:r>
                      <m:r>
                        <m:rPr>
                          <m:nor/>
                        </m:rPr>
                        <a:rPr lang="vi-VN" sz="3200" dirty="0">
                          <a:latin typeface="Cambria" panose="02040503050406030204" pitchFamily="18" charset="0"/>
                        </a:rPr>
                        <m:t> </m:t>
                      </m:r>
                      <m:r>
                        <m:rPr>
                          <m:nor/>
                        </m:rPr>
                        <a:rPr lang="vi-VN" sz="3200" dirty="0">
                          <a:latin typeface="Cambria" panose="02040503050406030204" pitchFamily="18" charset="0"/>
                        </a:rPr>
                        <m:t>khai</m:t>
                      </m:r>
                      <m:r>
                        <m:rPr>
                          <m:nor/>
                        </m:rPr>
                        <a:rPr lang="vi-VN" sz="3200" dirty="0">
                          <a:latin typeface="Cambria" panose="02040503050406030204" pitchFamily="18" charset="0"/>
                        </a:rPr>
                        <m:t> </m:t>
                      </m:r>
                      <m:r>
                        <m:rPr>
                          <m:nor/>
                        </m:rPr>
                        <a:rPr lang="vi-VN" sz="3200" dirty="0">
                          <a:latin typeface="Cambria" panose="02040503050406030204" pitchFamily="18" charset="0"/>
                        </a:rPr>
                        <m:t>tri</m:t>
                      </m:r>
                      <m:r>
                        <m:rPr>
                          <m:nor/>
                        </m:rPr>
                        <a:rPr lang="vi-VN" sz="3200" dirty="0">
                          <a:latin typeface="Cambria" panose="02040503050406030204" pitchFamily="18" charset="0"/>
                        </a:rPr>
                        <m:t>ể</m:t>
                      </m:r>
                      <m:r>
                        <m:rPr>
                          <m:nor/>
                        </m:rPr>
                        <a:rPr lang="vi-VN" sz="3200" dirty="0">
                          <a:latin typeface="Cambria" panose="02040503050406030204" pitchFamily="18" charset="0"/>
                        </a:rPr>
                        <m:t>n</m:t>
                      </m:r>
                      <m:r>
                        <m:rPr>
                          <m:nor/>
                        </m:rPr>
                        <a:rPr lang="vi-VN" sz="3200" dirty="0">
                          <a:latin typeface="Cambria" panose="02040503050406030204" pitchFamily="18" charset="0"/>
                        </a:rPr>
                        <m:t> </m:t>
                      </m:r>
                    </m:oMath>
                  </m:oMathPara>
                </a14:m>
                <a:endParaRPr lang="en-US" sz="32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818960" y="2112622"/>
                <a:ext cx="2777131" cy="7612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26060" y="2599719"/>
                <a:ext cx="11744632" cy="14371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a:latin typeface="Cambria Math"/>
                        </a:rPr>
                        <m:t>(</m:t>
                      </m:r>
                      <m:r>
                        <a:rPr lang="vi-VN" sz="3200" i="1">
                          <a:latin typeface="Cambria Math"/>
                        </a:rPr>
                        <m:t>𝑥</m:t>
                      </m:r>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m:t>
                          </m:r>
                        </m:e>
                        <m:sup>
                          <m:r>
                            <a:rPr lang="vi-VN" sz="3200" i="1">
                              <a:latin typeface="Cambria Math"/>
                            </a:rPr>
                            <m:t>𝑛</m:t>
                          </m:r>
                        </m:sup>
                      </m:sSup>
                      <m:r>
                        <a:rPr lang="vi-VN" sz="3200" i="1">
                          <a:latin typeface="Cambria Math"/>
                        </a:rPr>
                        <m:t>=</m:t>
                      </m:r>
                      <m:nary>
                        <m:naryPr>
                          <m:chr m:val="∑"/>
                          <m:ctrlPr>
                            <a:rPr lang="en-US" sz="3200" i="1">
                              <a:latin typeface="Cambria Math" panose="02040503050406030204" pitchFamily="18" charset="0"/>
                            </a:rPr>
                          </m:ctrlPr>
                        </m:naryPr>
                        <m:sub>
                          <m:r>
                            <a:rPr lang="vi-VN" sz="3200" i="1">
                              <a:latin typeface="Cambria Math"/>
                            </a:rPr>
                            <m:t>𝑘</m:t>
                          </m:r>
                          <m:r>
                            <a:rPr lang="vi-VN" sz="3200" i="1">
                              <a:latin typeface="Cambria Math"/>
                            </a:rPr>
                            <m:t>=0</m:t>
                          </m:r>
                        </m:sub>
                        <m:sup>
                          <m:r>
                            <a:rPr lang="vi-VN" sz="3200" i="1">
                              <a:latin typeface="Cambria Math"/>
                            </a:rPr>
                            <m:t>𝑛</m:t>
                          </m:r>
                        </m:sup>
                        <m:e>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𝑘</m:t>
                              </m:r>
                            </m:sub>
                            <m:sup>
                              <m:r>
                                <a:rPr lang="vi-VN" sz="3200" i="1">
                                  <a:latin typeface="Cambria Math"/>
                                </a:rPr>
                                <m:t>𝑛</m:t>
                              </m:r>
                            </m:sup>
                          </m:sSub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𝑛</m:t>
                              </m:r>
                              <m:r>
                                <a:rPr lang="vi-VN" sz="3200" i="1">
                                  <a:latin typeface="Cambria Math"/>
                                </a:rPr>
                                <m:t>−</m:t>
                              </m:r>
                              <m:r>
                                <a:rPr lang="vi-VN" sz="3200" i="1">
                                  <a:latin typeface="Cambria Math"/>
                                </a:rPr>
                                <m:t>𝑘</m:t>
                              </m:r>
                            </m:sup>
                          </m:s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0</m:t>
                              </m:r>
                            </m:sup>
                          </m:sSub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𝑛</m:t>
                              </m:r>
                            </m:sup>
                          </m:sSup>
                          <m:r>
                            <a:rPr lang="vi-VN" sz="3200" i="1">
                              <a:latin typeface="Cambria Math"/>
                            </a:rPr>
                            <m:t>+</m:t>
                          </m:r>
                        </m:e>
                      </m:nary>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1</m:t>
                          </m:r>
                        </m:sup>
                      </m:sSub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𝑛</m:t>
                          </m:r>
                          <m:r>
                            <a:rPr lang="vi-VN" sz="3200" i="1">
                              <a:latin typeface="Cambria Math"/>
                            </a:rPr>
                            <m:t>−1</m:t>
                          </m:r>
                        </m:sup>
                      </m:s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𝑛</m:t>
                          </m:r>
                          <m:r>
                            <a:rPr lang="vi-VN" sz="3200" i="1">
                              <a:latin typeface="Cambria Math"/>
                            </a:rPr>
                            <m:t>−1</m:t>
                          </m:r>
                        </m:sup>
                      </m:sSubSup>
                      <m:r>
                        <a:rPr lang="vi-VN" sz="3200" i="1">
                          <a:latin typeface="Cambria Math"/>
                        </a:rPr>
                        <m:t>.</m:t>
                      </m:r>
                      <m:r>
                        <a:rPr lang="vi-VN" sz="3200" i="1">
                          <a:latin typeface="Cambria Math"/>
                        </a:rPr>
                        <m:t>𝑥</m:t>
                      </m:r>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𝑛</m:t>
                          </m:r>
                        </m:sup>
                      </m:sSubSup>
                      <m:r>
                        <a:rPr lang="vi-VN" sz="3200" i="1">
                          <a:latin typeface="Cambria Math"/>
                        </a:rPr>
                        <m:t>.</m:t>
                      </m:r>
                    </m:oMath>
                  </m:oMathPara>
                </a14:m>
                <a:endParaRPr lang="en-US" sz="3200" i="1" dirty="0"/>
              </a:p>
            </p:txBody>
          </p:sp>
        </mc:Choice>
        <mc:Fallback xmlns="">
          <p:sp>
            <p:nvSpPr>
              <p:cNvPr id="90" name="Rectangle 89"/>
              <p:cNvSpPr>
                <a:spLocks noRot="1" noChangeAspect="1" noMove="1" noResize="1" noEditPoints="1" noAdjustHandles="1" noChangeArrowheads="1" noChangeShapeType="1" noTextEdit="1"/>
              </p:cNvSpPr>
              <p:nvPr/>
            </p:nvSpPr>
            <p:spPr>
              <a:xfrm>
                <a:off x="226060" y="2599719"/>
                <a:ext cx="11744632" cy="1437125"/>
              </a:xfrm>
              <a:prstGeom prst="rect">
                <a:avLst/>
              </a:prstGeom>
              <a:blipFill>
                <a:blip r:embed="rId5"/>
                <a:stretch>
                  <a:fillRect/>
                </a:stretch>
              </a:blipFill>
            </p:spPr>
            <p:txBody>
              <a:bodyPr/>
              <a:lstStyle/>
              <a:p>
                <a:r>
                  <a:rPr lang="en-US">
                    <a:noFill/>
                  </a:rPr>
                  <a:t> </a:t>
                </a:r>
              </a:p>
            </p:txBody>
          </p:sp>
        </mc:Fallback>
      </mc:AlternateContent>
      <p:grpSp>
        <p:nvGrpSpPr>
          <p:cNvPr id="50" name="Group 49"/>
          <p:cNvGrpSpPr/>
          <p:nvPr/>
        </p:nvGrpSpPr>
        <p:grpSpPr>
          <a:xfrm>
            <a:off x="241306" y="1165111"/>
            <a:ext cx="11778089" cy="619037"/>
            <a:chOff x="241306" y="2243792"/>
            <a:chExt cx="11778089" cy="619037"/>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3" name="TextBox 52"/>
                <p:cNvSpPr txBox="1"/>
                <p:nvPr/>
              </p:nvSpPr>
              <p:spPr>
                <a:xfrm>
                  <a:off x="4093241" y="2262814"/>
                  <a:ext cx="1607337"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𝑻</m:t>
                        </m:r>
                        <m:r>
                          <a:rPr lang="vi-VN" b="1">
                            <a:latin typeface="Cambria Math"/>
                          </a:rPr>
                          <m:t>=</m:t>
                        </m:r>
                        <m:sSup>
                          <m:sSupPr>
                            <m:ctrlPr>
                              <a:rPr lang="en-US" b="1" i="1">
                                <a:latin typeface="Cambria Math" panose="02040503050406030204" pitchFamily="18" charset="0"/>
                              </a:rPr>
                            </m:ctrlPr>
                          </m:sSupPr>
                          <m:e>
                            <m:r>
                              <a:rPr lang="vi-VN" b="1">
                                <a:latin typeface="Cambria Math"/>
                              </a:rPr>
                              <m:t>𝟒</m:t>
                            </m:r>
                          </m:e>
                          <m:sup>
                            <m:r>
                              <a:rPr lang="vi-VN" b="1">
                                <a:latin typeface="Cambria Math"/>
                              </a:rPr>
                              <m:t>𝒏</m:t>
                            </m:r>
                          </m:sup>
                        </m:sSup>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093241" y="2262814"/>
                  <a:ext cx="1607337" cy="584775"/>
                </a:xfrm>
                <a:prstGeom prst="rect">
                  <a:avLst/>
                </a:prstGeom>
                <a:blipFill>
                  <a:blip r:embed="rId6"/>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797245" y="2278054"/>
                  <a:ext cx="2172360"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𝑻</m:t>
                        </m:r>
                        <m:r>
                          <a:rPr lang="vi-VN" b="1">
                            <a:latin typeface="Cambria Math"/>
                          </a:rPr>
                          <m:t>=</m:t>
                        </m:r>
                        <m:sSup>
                          <m:sSupPr>
                            <m:ctrlPr>
                              <a:rPr lang="en-US" b="1" i="1">
                                <a:latin typeface="Cambria Math" panose="02040503050406030204" pitchFamily="18" charset="0"/>
                              </a:rPr>
                            </m:ctrlPr>
                          </m:sSupPr>
                          <m:e>
                            <m:r>
                              <a:rPr lang="vi-VN" b="1">
                                <a:latin typeface="Cambria Math"/>
                              </a:rPr>
                              <m:t>𝟑</m:t>
                            </m:r>
                          </m:e>
                          <m:sup>
                            <m:r>
                              <a:rPr lang="vi-VN" b="1">
                                <a:latin typeface="Cambria Math"/>
                              </a:rPr>
                              <m:t>𝒏</m:t>
                            </m:r>
                          </m:sup>
                        </m:sSup>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797245" y="2278054"/>
                  <a:ext cx="2172360" cy="584775"/>
                </a:xfrm>
                <a:prstGeom prst="rect">
                  <a:avLst/>
                </a:prstGeom>
                <a:blipFill>
                  <a:blip r:embed="rId7"/>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59" name="TextBox 58"/>
                <p:cNvSpPr txBox="1"/>
                <p:nvPr/>
              </p:nvSpPr>
              <p:spPr>
                <a:xfrm>
                  <a:off x="6840597" y="2247574"/>
                  <a:ext cx="2172361"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𝑻</m:t>
                        </m:r>
                        <m:r>
                          <a:rPr lang="vi-VN" b="1">
                            <a:latin typeface="Cambria Math"/>
                          </a:rPr>
                          <m:t>=</m:t>
                        </m:r>
                        <m:r>
                          <a:rPr lang="vi-VN" b="1">
                            <a:latin typeface="Cambria Math"/>
                          </a:rPr>
                          <m:t>𝟎</m:t>
                        </m:r>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247574"/>
                  <a:ext cx="2172361" cy="584775"/>
                </a:xfrm>
                <a:prstGeom prst="rect">
                  <a:avLst/>
                </a:prstGeom>
                <a:blipFill>
                  <a:blip r:embed="rId8"/>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9847034" y="2247574"/>
                  <a:ext cx="2172361"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𝑻</m:t>
                        </m:r>
                        <m:r>
                          <a:rPr lang="vi-VN" b="1">
                            <a:latin typeface="Cambria Math"/>
                          </a:rPr>
                          <m:t>=</m:t>
                        </m:r>
                        <m:sSup>
                          <m:sSupPr>
                            <m:ctrlPr>
                              <a:rPr lang="en-US" b="1" i="1">
                                <a:latin typeface="Cambria Math" panose="02040503050406030204" pitchFamily="18" charset="0"/>
                              </a:rPr>
                            </m:ctrlPr>
                          </m:sSupPr>
                          <m:e>
                            <m:r>
                              <a:rPr lang="vi-VN" b="1">
                                <a:latin typeface="Cambria Math"/>
                              </a:rPr>
                              <m:t>𝟐</m:t>
                            </m:r>
                          </m:e>
                          <m:sup>
                            <m:r>
                              <a:rPr lang="vi-VN" b="1">
                                <a:latin typeface="Cambria Math"/>
                              </a:rPr>
                              <m:t>𝒏</m:t>
                            </m:r>
                          </m:sup>
                        </m:sSup>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247574"/>
                  <a:ext cx="2172361" cy="584775"/>
                </a:xfrm>
                <a:prstGeom prst="rect">
                  <a:avLst/>
                </a:prstGeom>
                <a:blipFill>
                  <a:blip r:embed="rId9"/>
                  <a:stretch>
                    <a:fillRect/>
                  </a:stretch>
                </a:blipFill>
              </p:spPr>
              <p:txBody>
                <a:bodyPr/>
                <a:lstStyle/>
                <a:p>
                  <a:r>
                    <a:rPr lang="en-US">
                      <a:noFill/>
                    </a:rPr>
                    <a:t> </a:t>
                  </a:r>
                </a:p>
              </p:txBody>
            </p:sp>
          </mc:Fallback>
        </mc:AlternateContent>
      </p:grpSp>
      <p:sp>
        <p:nvSpPr>
          <p:cNvPr id="67" name="Oval 66"/>
          <p:cNvSpPr/>
          <p:nvPr/>
        </p:nvSpPr>
        <p:spPr>
          <a:xfrm>
            <a:off x="9260615" y="1224366"/>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429124" y="4792468"/>
                <a:ext cx="6632555" cy="76123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3200" i="1">
                          <a:latin typeface="Cambria Math"/>
                        </a:rPr>
                        <m:t>(1+1</m:t>
                      </m:r>
                      <m:sSup>
                        <m:sSupPr>
                          <m:ctrlPr>
                            <a:rPr lang="en-US" sz="3200" i="1">
                              <a:latin typeface="Cambria Math" panose="02040503050406030204" pitchFamily="18" charset="0"/>
                            </a:rPr>
                          </m:ctrlPr>
                        </m:sSupPr>
                        <m:e>
                          <m:r>
                            <a:rPr lang="vi-VN" sz="3200" i="1">
                              <a:latin typeface="Cambria Math"/>
                            </a:rPr>
                            <m:t>)</m:t>
                          </m:r>
                        </m:e>
                        <m:sup>
                          <m:r>
                            <a:rPr lang="vi-VN" sz="3200" i="1">
                              <a:latin typeface="Cambria Math"/>
                            </a:rPr>
                            <m:t>𝑛</m:t>
                          </m:r>
                        </m:sup>
                      </m:s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0</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1</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𝑛</m:t>
                          </m:r>
                          <m:r>
                            <a:rPr lang="vi-VN" sz="3200" i="1">
                              <a:latin typeface="Cambria Math"/>
                            </a:rPr>
                            <m:t>−1</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𝑛</m:t>
                          </m:r>
                        </m:sup>
                      </m:sSubSup>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429124" y="4792468"/>
                <a:ext cx="6632555" cy="76123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147057" y="4053418"/>
                <a:ext cx="7267584" cy="76123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Thay</m:t>
                      </m:r>
                      <m:r>
                        <m:rPr>
                          <m:nor/>
                        </m:rPr>
                        <a:rPr lang="vi-VN" sz="3200" dirty="0">
                          <a:latin typeface="Cambria" panose="02040503050406030204" pitchFamily="18" charset="0"/>
                        </a:rPr>
                        <m:t> </m:t>
                      </m:r>
                      <m:r>
                        <a:rPr lang="vi-VN" sz="3200" i="1">
                          <a:latin typeface="Cambria Math"/>
                        </a:rPr>
                        <m:t>𝑥</m:t>
                      </m:r>
                      <m:r>
                        <a:rPr lang="vi-VN" sz="3200" i="1">
                          <a:latin typeface="Cambria Math"/>
                        </a:rPr>
                        <m:t>=1</m:t>
                      </m:r>
                      <m:r>
                        <m:rPr>
                          <m:nor/>
                        </m:rPr>
                        <a:rPr lang="vi-VN" sz="3200" dirty="0">
                          <a:latin typeface="Cambria" panose="02040503050406030204" pitchFamily="18" charset="0"/>
                        </a:rPr>
                        <m:t> </m:t>
                      </m:r>
                      <m:r>
                        <m:rPr>
                          <m:nor/>
                        </m:rPr>
                        <a:rPr lang="vi-VN" sz="3200" dirty="0">
                          <a:latin typeface="Cambria" panose="02040503050406030204" pitchFamily="18" charset="0"/>
                        </a:rPr>
                        <m:t>v</m:t>
                      </m:r>
                      <m:r>
                        <m:rPr>
                          <m:nor/>
                        </m:rPr>
                        <a:rPr lang="vi-VN" sz="3200" dirty="0">
                          <a:latin typeface="Cambria" panose="02040503050406030204" pitchFamily="18" charset="0"/>
                        </a:rPr>
                        <m:t>à</m:t>
                      </m:r>
                      <m:r>
                        <m:rPr>
                          <m:nor/>
                        </m:rPr>
                        <a:rPr lang="vi-VN" sz="3200" dirty="0">
                          <a:latin typeface="Cambria" panose="02040503050406030204" pitchFamily="18" charset="0"/>
                        </a:rPr>
                        <m:t>o</m:t>
                      </m:r>
                      <m:r>
                        <m:rPr>
                          <m:nor/>
                        </m:rPr>
                        <a:rPr lang="vi-VN" sz="3200" dirty="0">
                          <a:latin typeface="Cambria" panose="02040503050406030204" pitchFamily="18" charset="0"/>
                        </a:rPr>
                        <m:t> </m:t>
                      </m:r>
                      <m:r>
                        <m:rPr>
                          <m:nor/>
                        </m:rPr>
                        <a:rPr lang="vi-VN" sz="3200" dirty="0">
                          <a:latin typeface="Cambria" panose="02040503050406030204" pitchFamily="18" charset="0"/>
                        </a:rPr>
                        <m:t>khai</m:t>
                      </m:r>
                      <m:r>
                        <m:rPr>
                          <m:nor/>
                        </m:rPr>
                        <a:rPr lang="vi-VN" sz="3200" dirty="0">
                          <a:latin typeface="Cambria" panose="02040503050406030204" pitchFamily="18" charset="0"/>
                        </a:rPr>
                        <m:t> </m:t>
                      </m:r>
                      <m:r>
                        <m:rPr>
                          <m:nor/>
                        </m:rPr>
                        <a:rPr lang="vi-VN" sz="3200" dirty="0">
                          <a:latin typeface="Cambria" panose="02040503050406030204" pitchFamily="18" charset="0"/>
                        </a:rPr>
                        <m:t>tri</m:t>
                      </m:r>
                      <m:r>
                        <m:rPr>
                          <m:nor/>
                        </m:rPr>
                        <a:rPr lang="vi-VN" sz="3200" dirty="0">
                          <a:latin typeface="Cambria" panose="02040503050406030204" pitchFamily="18" charset="0"/>
                        </a:rPr>
                        <m:t>ể</m:t>
                      </m:r>
                      <m:r>
                        <m:rPr>
                          <m:nor/>
                        </m:rPr>
                        <a:rPr lang="vi-VN" sz="3200" dirty="0">
                          <a:latin typeface="Cambria" panose="02040503050406030204" pitchFamily="18" charset="0"/>
                        </a:rPr>
                        <m:t>n</m:t>
                      </m:r>
                      <m:r>
                        <m:rPr>
                          <m:nor/>
                        </m:rPr>
                        <a:rPr lang="vi-VN" sz="3200" dirty="0">
                          <a:latin typeface="Cambria" panose="02040503050406030204" pitchFamily="18" charset="0"/>
                        </a:rPr>
                        <m:t> </m:t>
                      </m:r>
                      <m:r>
                        <m:rPr>
                          <m:nor/>
                        </m:rPr>
                        <a:rPr lang="vi-VN" sz="3200" dirty="0">
                          <a:latin typeface="Cambria" panose="02040503050406030204" pitchFamily="18" charset="0"/>
                        </a:rPr>
                        <m:t>tr</m:t>
                      </m:r>
                      <m:r>
                        <m:rPr>
                          <m:nor/>
                        </m:rPr>
                        <a:rPr lang="vi-VN" sz="3200" dirty="0">
                          <a:latin typeface="Cambria" panose="02040503050406030204" pitchFamily="18" charset="0"/>
                        </a:rPr>
                        <m:t>ê</m:t>
                      </m:r>
                      <m:r>
                        <m:rPr>
                          <m:nor/>
                        </m:rPr>
                        <a:rPr lang="vi-VN" sz="3200" dirty="0">
                          <a:latin typeface="Cambria" panose="02040503050406030204" pitchFamily="18" charset="0"/>
                        </a:rPr>
                        <m:t>n</m:t>
                      </m:r>
                      <m:r>
                        <m:rPr>
                          <m:nor/>
                        </m:rPr>
                        <a:rPr lang="vi-VN" sz="3200" dirty="0">
                          <a:latin typeface="Cambria" panose="02040503050406030204" pitchFamily="18" charset="0"/>
                        </a:rPr>
                        <m:t> </m:t>
                      </m:r>
                      <m:r>
                        <m:rPr>
                          <m:nor/>
                        </m:rPr>
                        <a:rPr lang="vi-VN" sz="3200" dirty="0">
                          <a:latin typeface="Cambria" panose="02040503050406030204" pitchFamily="18" charset="0"/>
                        </a:rPr>
                        <m:t>ta</m:t>
                      </m:r>
                      <m:r>
                        <m:rPr>
                          <m:nor/>
                        </m:rPr>
                        <a:rPr lang="vi-VN" sz="3200" dirty="0">
                          <a:latin typeface="Cambria" panose="02040503050406030204" pitchFamily="18" charset="0"/>
                        </a:rPr>
                        <m:t> đượ</m:t>
                      </m:r>
                      <m:r>
                        <m:rPr>
                          <m:nor/>
                        </m:rPr>
                        <a:rPr lang="vi-VN" sz="3200" dirty="0">
                          <a:latin typeface="Cambria" panose="02040503050406030204" pitchFamily="18" charset="0"/>
                        </a:rPr>
                        <m:t>c</m:t>
                      </m:r>
                    </m:oMath>
                  </m:oMathPara>
                </a14:m>
                <a:endParaRPr lang="en-US" sz="3200" dirty="0">
                  <a:latin typeface="Cambria" panose="020405030504060302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147057" y="4053418"/>
                <a:ext cx="7267584" cy="761234"/>
              </a:xfrm>
              <a:prstGeom prst="rect">
                <a:avLst/>
              </a:prstGeom>
              <a:blipFill>
                <a:blip r:embed="rId11"/>
                <a:stretch>
                  <a:fillRect/>
                </a:stretch>
              </a:blipFill>
            </p:spPr>
            <p:txBody>
              <a:bodyPr/>
              <a:lstStyle/>
              <a:p>
                <a:r>
                  <a:rPr lang="en-US">
                    <a:noFill/>
                  </a:rPr>
                  <a:t> </a:t>
                </a:r>
              </a:p>
            </p:txBody>
          </p:sp>
        </mc:Fallback>
      </mc:AlternateContent>
      <p:sp>
        <p:nvSpPr>
          <p:cNvPr id="47" name="Action Button: Forward or Next 46">
            <a:hlinkClick r:id="rId12" action="ppaction://hlinksldjump" highlightClick="1"/>
          </p:cNvPr>
          <p:cNvSpPr/>
          <p:nvPr/>
        </p:nvSpPr>
        <p:spPr>
          <a:xfrm>
            <a:off x="11308087" y="6088739"/>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1069EC7-110F-40D6-ADE3-F1BFD7774B9F}"/>
                  </a:ext>
                </a:extLst>
              </p:cNvPr>
              <p:cNvSpPr txBox="1"/>
              <p:nvPr/>
            </p:nvSpPr>
            <p:spPr>
              <a:xfrm>
                <a:off x="447185" y="5633122"/>
                <a:ext cx="6511636"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0</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1</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𝑛</m:t>
                          </m:r>
                          <m:r>
                            <a:rPr lang="vi-VN" sz="3200" i="1">
                              <a:latin typeface="Cambria Math"/>
                            </a:rPr>
                            <m:t>−1</m:t>
                          </m:r>
                        </m:sup>
                      </m:sSubSup>
                      <m:r>
                        <a:rPr lang="vi-VN" sz="3200" i="1">
                          <a:latin typeface="Cambria Math"/>
                        </a:rPr>
                        <m:t>+</m:t>
                      </m:r>
                      <m:sSubSup>
                        <m:sSubSupPr>
                          <m:ctrlPr>
                            <a:rPr lang="en-US" sz="3200" i="1">
                              <a:latin typeface="Cambria Math" panose="02040503050406030204" pitchFamily="18" charset="0"/>
                            </a:rPr>
                          </m:ctrlPr>
                        </m:sSubSupPr>
                        <m:e>
                          <m:r>
                            <a:rPr lang="vi-VN" sz="3200" i="1">
                              <a:latin typeface="Cambria Math"/>
                            </a:rPr>
                            <m:t>𝐶</m:t>
                          </m:r>
                        </m:e>
                        <m:sub>
                          <m:r>
                            <a:rPr lang="vi-VN" sz="3200" i="1">
                              <a:latin typeface="Cambria Math"/>
                            </a:rPr>
                            <m:t>𝑛</m:t>
                          </m:r>
                        </m:sub>
                        <m:sup>
                          <m:r>
                            <a:rPr lang="vi-VN" sz="3200" i="1">
                              <a:latin typeface="Cambria Math"/>
                            </a:rPr>
                            <m:t>𝑛</m:t>
                          </m:r>
                        </m:sup>
                      </m:sSub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2</m:t>
                          </m:r>
                        </m:e>
                        <m:sup>
                          <m:r>
                            <a:rPr lang="vi-VN" sz="3200" i="1">
                              <a:latin typeface="Cambria Math"/>
                            </a:rPr>
                            <m:t>𝑛</m:t>
                          </m:r>
                        </m:sup>
                      </m:sSup>
                      <m:r>
                        <a:rPr lang="vi-VN" sz="3200" i="1">
                          <a:latin typeface="Cambria Math"/>
                        </a:rPr>
                        <m:t>.</m:t>
                      </m:r>
                    </m:oMath>
                  </m:oMathPara>
                </a14:m>
                <a:endParaRPr lang="en-US" sz="3200"/>
              </a:p>
            </p:txBody>
          </p:sp>
        </mc:Choice>
        <mc:Fallback xmlns="">
          <p:sp>
            <p:nvSpPr>
              <p:cNvPr id="2" name="TextBox 1">
                <a:extLst>
                  <a:ext uri="{FF2B5EF4-FFF2-40B4-BE49-F238E27FC236}">
                    <a16:creationId xmlns:a16="http://schemas.microsoft.com/office/drawing/2014/main" id="{11069EC7-110F-40D6-ADE3-F1BFD7774B9F}"/>
                  </a:ext>
                </a:extLst>
              </p:cNvPr>
              <p:cNvSpPr txBox="1">
                <a:spLocks noRot="1" noChangeAspect="1" noMove="1" noResize="1" noEditPoints="1" noAdjustHandles="1" noChangeArrowheads="1" noChangeShapeType="1" noTextEdit="1"/>
              </p:cNvSpPr>
              <p:nvPr/>
            </p:nvSpPr>
            <p:spPr>
              <a:xfrm>
                <a:off x="447185" y="5633122"/>
                <a:ext cx="6511636" cy="584775"/>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05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left)">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67" grpId="0" animBg="1"/>
      <p:bldP spid="4" grpId="0"/>
      <p:bldP spid="46" grpId="0"/>
      <p:bldP spid="4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0410" y="3001475"/>
            <a:ext cx="2975738" cy="715089"/>
            <a:chOff x="8846534" y="9592199"/>
            <a:chExt cx="3412794" cy="820116"/>
          </a:xfrm>
        </p:grpSpPr>
        <p:sp>
          <p:nvSpPr>
            <p:cNvPr id="8" name="Rounded Rectangle 7"/>
            <p:cNvSpPr/>
            <p:nvPr/>
          </p:nvSpPr>
          <p:spPr>
            <a:xfrm rot="5400000">
              <a:off x="10187171" y="8268733"/>
              <a:ext cx="731520" cy="3412794"/>
            </a:xfrm>
            <a:prstGeom prst="roundRect">
              <a:avLst/>
            </a:prstGeom>
            <a:solidFill>
              <a:schemeClr val="accent2">
                <a:lumMod val="7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4400">
                <a:solidFill>
                  <a:prstClr val="white"/>
                </a:solidFill>
              </a:endParaRPr>
            </a:p>
          </p:txBody>
        </p:sp>
        <p:sp>
          <p:nvSpPr>
            <p:cNvPr id="9" name="TextBox 8"/>
            <p:cNvSpPr txBox="1"/>
            <p:nvPr/>
          </p:nvSpPr>
          <p:spPr>
            <a:xfrm>
              <a:off x="8993062" y="9592199"/>
              <a:ext cx="3119740" cy="820116"/>
            </a:xfrm>
            <a:prstGeom prst="roundRect">
              <a:avLst/>
            </a:prstGeom>
            <a:noFill/>
          </p:spPr>
          <p:txBody>
            <a:bodyPr wrap="square" rtlCol="0">
              <a:spAutoFit/>
            </a:bodyPr>
            <a:lstStyle/>
            <a:p>
              <a:pPr algn="ctr" defTabSz="2177278"/>
              <a:r>
                <a:rPr lang="en-US" sz="3600" b="1" dirty="0">
                  <a:solidFill>
                    <a:prstClr val="white"/>
                  </a:solidFill>
                  <a:latin typeface="Tahoma" pitchFamily="34" charset="0"/>
                  <a:ea typeface="Tahoma" pitchFamily="34" charset="0"/>
                  <a:cs typeface="Tahoma" pitchFamily="34" charset="0"/>
                </a:rPr>
                <a:t>ĐỀ </a:t>
              </a:r>
              <a:r>
                <a:rPr lang="en-US" sz="3600" b="1">
                  <a:solidFill>
                    <a:prstClr val="white"/>
                  </a:solidFill>
                  <a:latin typeface="Tahoma" pitchFamily="34" charset="0"/>
                  <a:ea typeface="Tahoma" pitchFamily="34" charset="0"/>
                  <a:cs typeface="Tahoma" pitchFamily="34" charset="0"/>
                </a:rPr>
                <a:t>SỐ 2</a:t>
              </a:r>
              <a:endParaRPr lang="en-US" sz="3600" b="1" dirty="0">
                <a:solidFill>
                  <a:prstClr val="white"/>
                </a:solidFill>
                <a:latin typeface="Tahoma" pitchFamily="34" charset="0"/>
                <a:ea typeface="Tahoma" pitchFamily="34" charset="0"/>
                <a:cs typeface="Tahoma" pitchFamily="34" charset="0"/>
              </a:endParaRPr>
            </a:p>
          </p:txBody>
        </p:sp>
      </p:grpSp>
      <p:grpSp>
        <p:nvGrpSpPr>
          <p:cNvPr id="14" name="Group 13"/>
          <p:cNvGrpSpPr/>
          <p:nvPr/>
        </p:nvGrpSpPr>
        <p:grpSpPr>
          <a:xfrm>
            <a:off x="3333873" y="193912"/>
            <a:ext cx="1670834" cy="582208"/>
            <a:chOff x="735816" y="1224427"/>
            <a:chExt cx="1596448" cy="651535"/>
          </a:xfrm>
        </p:grpSpPr>
        <p:sp>
          <p:nvSpPr>
            <p:cNvPr id="5" name="Rectangle 4"/>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13" name="TextBox 12">
              <a:hlinkClick r:id="rId2"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a:t>
              </a:r>
            </a:p>
          </p:txBody>
        </p:sp>
      </p:grpSp>
      <p:grpSp>
        <p:nvGrpSpPr>
          <p:cNvPr id="202" name="Group 201"/>
          <p:cNvGrpSpPr/>
          <p:nvPr/>
        </p:nvGrpSpPr>
        <p:grpSpPr>
          <a:xfrm>
            <a:off x="3333873" y="845845"/>
            <a:ext cx="1670834" cy="582208"/>
            <a:chOff x="735816" y="1224427"/>
            <a:chExt cx="1596448" cy="651535"/>
          </a:xfrm>
        </p:grpSpPr>
        <p:sp>
          <p:nvSpPr>
            <p:cNvPr id="203" name="Rectangle 202"/>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04" name="TextBox 203">
              <a:hlinkClick r:id="rId3"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a:t>
              </a:r>
            </a:p>
          </p:txBody>
        </p:sp>
      </p:grpSp>
      <p:grpSp>
        <p:nvGrpSpPr>
          <p:cNvPr id="205" name="Group 204"/>
          <p:cNvGrpSpPr/>
          <p:nvPr/>
        </p:nvGrpSpPr>
        <p:grpSpPr>
          <a:xfrm>
            <a:off x="3333873" y="1497778"/>
            <a:ext cx="1670834" cy="582208"/>
            <a:chOff x="735816" y="1224427"/>
            <a:chExt cx="1596448" cy="651535"/>
          </a:xfrm>
        </p:grpSpPr>
        <p:sp>
          <p:nvSpPr>
            <p:cNvPr id="206" name="Rectangle 205"/>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07" name="TextBox 206">
              <a:hlinkClick r:id="rId4"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a:t>
              </a:r>
            </a:p>
          </p:txBody>
        </p:sp>
      </p:grpSp>
      <p:grpSp>
        <p:nvGrpSpPr>
          <p:cNvPr id="208" name="Group 207"/>
          <p:cNvGrpSpPr/>
          <p:nvPr/>
        </p:nvGrpSpPr>
        <p:grpSpPr>
          <a:xfrm>
            <a:off x="3333873" y="2149711"/>
            <a:ext cx="1670834" cy="582208"/>
            <a:chOff x="735816" y="1224427"/>
            <a:chExt cx="1596448" cy="651535"/>
          </a:xfrm>
        </p:grpSpPr>
        <p:sp>
          <p:nvSpPr>
            <p:cNvPr id="209" name="Rectangle 208"/>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10" name="TextBox 209">
              <a:hlinkClick r:id="rId5"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a:t>
              </a:r>
            </a:p>
          </p:txBody>
        </p:sp>
      </p:grpSp>
      <p:grpSp>
        <p:nvGrpSpPr>
          <p:cNvPr id="211" name="Group 210"/>
          <p:cNvGrpSpPr/>
          <p:nvPr/>
        </p:nvGrpSpPr>
        <p:grpSpPr>
          <a:xfrm>
            <a:off x="3333873" y="2801644"/>
            <a:ext cx="1670834" cy="582208"/>
            <a:chOff x="735816" y="1224427"/>
            <a:chExt cx="1596448" cy="651535"/>
          </a:xfrm>
        </p:grpSpPr>
        <p:sp>
          <p:nvSpPr>
            <p:cNvPr id="212" name="Rectangle 211"/>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13" name="TextBox 212">
              <a:hlinkClick r:id="rId6"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5</a:t>
              </a:r>
            </a:p>
          </p:txBody>
        </p:sp>
      </p:grpSp>
      <p:grpSp>
        <p:nvGrpSpPr>
          <p:cNvPr id="214" name="Group 213"/>
          <p:cNvGrpSpPr/>
          <p:nvPr/>
        </p:nvGrpSpPr>
        <p:grpSpPr>
          <a:xfrm>
            <a:off x="3333873" y="3453577"/>
            <a:ext cx="1670834" cy="582208"/>
            <a:chOff x="735816" y="1224427"/>
            <a:chExt cx="1596448" cy="651535"/>
          </a:xfrm>
        </p:grpSpPr>
        <p:sp>
          <p:nvSpPr>
            <p:cNvPr id="215" name="Rectangle 214"/>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16" name="TextBox 215">
              <a:hlinkClick r:id="rId7"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6</a:t>
              </a:r>
            </a:p>
          </p:txBody>
        </p:sp>
      </p:grpSp>
      <p:grpSp>
        <p:nvGrpSpPr>
          <p:cNvPr id="217" name="Group 216"/>
          <p:cNvGrpSpPr/>
          <p:nvPr/>
        </p:nvGrpSpPr>
        <p:grpSpPr>
          <a:xfrm>
            <a:off x="3333873" y="4105510"/>
            <a:ext cx="1670834" cy="582208"/>
            <a:chOff x="735816" y="1224427"/>
            <a:chExt cx="1596448" cy="651535"/>
          </a:xfrm>
        </p:grpSpPr>
        <p:sp>
          <p:nvSpPr>
            <p:cNvPr id="218" name="Rectangle 217"/>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19" name="TextBox 218">
              <a:hlinkClick r:id="rId8"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7</a:t>
              </a:r>
            </a:p>
          </p:txBody>
        </p:sp>
      </p:grpSp>
      <p:grpSp>
        <p:nvGrpSpPr>
          <p:cNvPr id="220" name="Group 219"/>
          <p:cNvGrpSpPr/>
          <p:nvPr/>
        </p:nvGrpSpPr>
        <p:grpSpPr>
          <a:xfrm>
            <a:off x="3333873" y="4757443"/>
            <a:ext cx="1670834" cy="582208"/>
            <a:chOff x="735816" y="1224427"/>
            <a:chExt cx="1596448" cy="651535"/>
          </a:xfrm>
        </p:grpSpPr>
        <p:sp>
          <p:nvSpPr>
            <p:cNvPr id="221" name="Rectangle 220"/>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22" name="TextBox 221">
              <a:hlinkClick r:id="rId9"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8</a:t>
              </a:r>
            </a:p>
          </p:txBody>
        </p:sp>
      </p:grpSp>
      <p:grpSp>
        <p:nvGrpSpPr>
          <p:cNvPr id="223" name="Group 222"/>
          <p:cNvGrpSpPr/>
          <p:nvPr/>
        </p:nvGrpSpPr>
        <p:grpSpPr>
          <a:xfrm>
            <a:off x="3333873" y="5409376"/>
            <a:ext cx="1670834" cy="582208"/>
            <a:chOff x="735816" y="1224427"/>
            <a:chExt cx="1596448" cy="651535"/>
          </a:xfrm>
        </p:grpSpPr>
        <p:sp>
          <p:nvSpPr>
            <p:cNvPr id="224" name="Rectangle 223"/>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25" name="TextBox 224">
              <a:hlinkClick r:id="rId10"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9</a:t>
              </a:r>
            </a:p>
          </p:txBody>
        </p:sp>
      </p:grpSp>
      <p:grpSp>
        <p:nvGrpSpPr>
          <p:cNvPr id="226" name="Group 225"/>
          <p:cNvGrpSpPr/>
          <p:nvPr/>
        </p:nvGrpSpPr>
        <p:grpSpPr>
          <a:xfrm>
            <a:off x="3333873" y="6061312"/>
            <a:ext cx="1670834" cy="582208"/>
            <a:chOff x="735816" y="1224427"/>
            <a:chExt cx="1596448" cy="651535"/>
          </a:xfrm>
        </p:grpSpPr>
        <p:sp>
          <p:nvSpPr>
            <p:cNvPr id="227" name="Rectangle 226"/>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228" name="TextBox 227">
              <a:hlinkClick r:id="rId11"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10</a:t>
              </a:r>
            </a:p>
          </p:txBody>
        </p:sp>
      </p:grpSp>
      <p:grpSp>
        <p:nvGrpSpPr>
          <p:cNvPr id="415" name="Group 414"/>
          <p:cNvGrpSpPr/>
          <p:nvPr/>
        </p:nvGrpSpPr>
        <p:grpSpPr>
          <a:xfrm>
            <a:off x="5075587" y="193912"/>
            <a:ext cx="1670834" cy="582208"/>
            <a:chOff x="735816" y="1224427"/>
            <a:chExt cx="1596448" cy="651535"/>
          </a:xfrm>
        </p:grpSpPr>
        <p:sp>
          <p:nvSpPr>
            <p:cNvPr id="443" name="Rectangle 442"/>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44" name="TextBox 443">
              <a:hlinkClick r:id="rId12"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11</a:t>
              </a:r>
            </a:p>
          </p:txBody>
        </p:sp>
      </p:grpSp>
      <p:grpSp>
        <p:nvGrpSpPr>
          <p:cNvPr id="416" name="Group 415"/>
          <p:cNvGrpSpPr/>
          <p:nvPr/>
        </p:nvGrpSpPr>
        <p:grpSpPr>
          <a:xfrm>
            <a:off x="5075587" y="845845"/>
            <a:ext cx="1670834" cy="582208"/>
            <a:chOff x="735816" y="1224427"/>
            <a:chExt cx="1596448" cy="651535"/>
          </a:xfrm>
        </p:grpSpPr>
        <p:sp>
          <p:nvSpPr>
            <p:cNvPr id="441" name="Rectangle 440"/>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42" name="TextBox 441">
              <a:hlinkClick r:id="rId13"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12</a:t>
              </a:r>
            </a:p>
          </p:txBody>
        </p:sp>
      </p:grpSp>
      <p:grpSp>
        <p:nvGrpSpPr>
          <p:cNvPr id="417" name="Group 416"/>
          <p:cNvGrpSpPr/>
          <p:nvPr/>
        </p:nvGrpSpPr>
        <p:grpSpPr>
          <a:xfrm>
            <a:off x="5075587" y="1497778"/>
            <a:ext cx="1670834" cy="582208"/>
            <a:chOff x="735816" y="1224427"/>
            <a:chExt cx="1596448" cy="651535"/>
          </a:xfrm>
        </p:grpSpPr>
        <p:sp>
          <p:nvSpPr>
            <p:cNvPr id="439" name="Rectangle 438"/>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40" name="TextBox 439">
              <a:hlinkClick r:id="rId14"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13</a:t>
              </a:r>
            </a:p>
          </p:txBody>
        </p:sp>
      </p:grpSp>
      <p:grpSp>
        <p:nvGrpSpPr>
          <p:cNvPr id="418" name="Group 417"/>
          <p:cNvGrpSpPr/>
          <p:nvPr/>
        </p:nvGrpSpPr>
        <p:grpSpPr>
          <a:xfrm>
            <a:off x="5075587" y="2149711"/>
            <a:ext cx="1670834" cy="582208"/>
            <a:chOff x="735816" y="1224427"/>
            <a:chExt cx="1596448" cy="651535"/>
          </a:xfrm>
        </p:grpSpPr>
        <p:sp>
          <p:nvSpPr>
            <p:cNvPr id="437" name="Rectangle 436"/>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38" name="TextBox 437">
              <a:hlinkClick r:id="rId15"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14</a:t>
              </a:r>
            </a:p>
          </p:txBody>
        </p:sp>
      </p:grpSp>
      <p:grpSp>
        <p:nvGrpSpPr>
          <p:cNvPr id="419" name="Group 418"/>
          <p:cNvGrpSpPr/>
          <p:nvPr/>
        </p:nvGrpSpPr>
        <p:grpSpPr>
          <a:xfrm>
            <a:off x="5075587" y="2801644"/>
            <a:ext cx="1670834" cy="582208"/>
            <a:chOff x="735816" y="1224427"/>
            <a:chExt cx="1596448" cy="651535"/>
          </a:xfrm>
        </p:grpSpPr>
        <p:sp>
          <p:nvSpPr>
            <p:cNvPr id="435" name="Rectangle 434"/>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36" name="TextBox 435">
              <a:hlinkClick r:id="rId16"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15</a:t>
              </a:r>
            </a:p>
          </p:txBody>
        </p:sp>
      </p:grpSp>
      <p:grpSp>
        <p:nvGrpSpPr>
          <p:cNvPr id="420" name="Group 419"/>
          <p:cNvGrpSpPr/>
          <p:nvPr/>
        </p:nvGrpSpPr>
        <p:grpSpPr>
          <a:xfrm>
            <a:off x="5075587" y="3453577"/>
            <a:ext cx="1670834" cy="582208"/>
            <a:chOff x="735816" y="1224427"/>
            <a:chExt cx="1596448" cy="651535"/>
          </a:xfrm>
        </p:grpSpPr>
        <p:sp>
          <p:nvSpPr>
            <p:cNvPr id="433" name="Rectangle 432"/>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34" name="TextBox 433">
              <a:hlinkClick r:id="rId17"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16</a:t>
              </a:r>
            </a:p>
          </p:txBody>
        </p:sp>
      </p:grpSp>
      <p:grpSp>
        <p:nvGrpSpPr>
          <p:cNvPr id="421" name="Group 420"/>
          <p:cNvGrpSpPr/>
          <p:nvPr/>
        </p:nvGrpSpPr>
        <p:grpSpPr>
          <a:xfrm>
            <a:off x="5075587" y="4105510"/>
            <a:ext cx="1670834" cy="582208"/>
            <a:chOff x="735816" y="1224427"/>
            <a:chExt cx="1596448" cy="651535"/>
          </a:xfrm>
        </p:grpSpPr>
        <p:sp>
          <p:nvSpPr>
            <p:cNvPr id="431" name="Rectangle 430"/>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32" name="TextBox 431">
              <a:hlinkClick r:id="rId18"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17</a:t>
              </a:r>
            </a:p>
          </p:txBody>
        </p:sp>
      </p:grpSp>
      <p:grpSp>
        <p:nvGrpSpPr>
          <p:cNvPr id="422" name="Group 421"/>
          <p:cNvGrpSpPr/>
          <p:nvPr/>
        </p:nvGrpSpPr>
        <p:grpSpPr>
          <a:xfrm>
            <a:off x="5075587" y="4757443"/>
            <a:ext cx="1670834" cy="582208"/>
            <a:chOff x="735816" y="1224427"/>
            <a:chExt cx="1596448" cy="651535"/>
          </a:xfrm>
        </p:grpSpPr>
        <p:sp>
          <p:nvSpPr>
            <p:cNvPr id="429" name="Rectangle 428"/>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30" name="TextBox 429">
              <a:hlinkClick r:id="rId19"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18</a:t>
              </a:r>
            </a:p>
          </p:txBody>
        </p:sp>
      </p:grpSp>
      <p:grpSp>
        <p:nvGrpSpPr>
          <p:cNvPr id="423" name="Group 422"/>
          <p:cNvGrpSpPr/>
          <p:nvPr/>
        </p:nvGrpSpPr>
        <p:grpSpPr>
          <a:xfrm>
            <a:off x="5075587" y="5409376"/>
            <a:ext cx="1670834" cy="582208"/>
            <a:chOff x="735816" y="1224427"/>
            <a:chExt cx="1596448" cy="651535"/>
          </a:xfrm>
        </p:grpSpPr>
        <p:sp>
          <p:nvSpPr>
            <p:cNvPr id="427" name="Rectangle 426"/>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28" name="TextBox 427">
              <a:hlinkClick r:id="rId20"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19</a:t>
              </a:r>
            </a:p>
          </p:txBody>
        </p:sp>
      </p:grpSp>
      <p:grpSp>
        <p:nvGrpSpPr>
          <p:cNvPr id="424" name="Group 423"/>
          <p:cNvGrpSpPr/>
          <p:nvPr/>
        </p:nvGrpSpPr>
        <p:grpSpPr>
          <a:xfrm>
            <a:off x="5075587" y="6061312"/>
            <a:ext cx="1670834" cy="582208"/>
            <a:chOff x="735816" y="1224427"/>
            <a:chExt cx="1596448" cy="651535"/>
          </a:xfrm>
        </p:grpSpPr>
        <p:sp>
          <p:nvSpPr>
            <p:cNvPr id="425" name="Rectangle 424"/>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26" name="TextBox 425">
              <a:hlinkClick r:id="rId21"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20</a:t>
              </a:r>
            </a:p>
          </p:txBody>
        </p:sp>
      </p:grpSp>
      <p:grpSp>
        <p:nvGrpSpPr>
          <p:cNvPr id="446" name="Group 445"/>
          <p:cNvGrpSpPr/>
          <p:nvPr/>
        </p:nvGrpSpPr>
        <p:grpSpPr>
          <a:xfrm>
            <a:off x="6817301" y="193912"/>
            <a:ext cx="1670834" cy="582208"/>
            <a:chOff x="735816" y="1224427"/>
            <a:chExt cx="1596448" cy="651535"/>
          </a:xfrm>
        </p:grpSpPr>
        <p:sp>
          <p:nvSpPr>
            <p:cNvPr id="474" name="Rectangle 473"/>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75" name="TextBox 474">
              <a:hlinkClick r:id="rId22"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21</a:t>
              </a:r>
            </a:p>
          </p:txBody>
        </p:sp>
      </p:grpSp>
      <p:grpSp>
        <p:nvGrpSpPr>
          <p:cNvPr id="447" name="Group 446"/>
          <p:cNvGrpSpPr/>
          <p:nvPr/>
        </p:nvGrpSpPr>
        <p:grpSpPr>
          <a:xfrm>
            <a:off x="6817301" y="845845"/>
            <a:ext cx="1670834" cy="582208"/>
            <a:chOff x="735816" y="1224427"/>
            <a:chExt cx="1596448" cy="651535"/>
          </a:xfrm>
        </p:grpSpPr>
        <p:sp>
          <p:nvSpPr>
            <p:cNvPr id="472" name="Rectangle 471"/>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73" name="TextBox 472">
              <a:hlinkClick r:id="rId23"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22</a:t>
              </a:r>
            </a:p>
          </p:txBody>
        </p:sp>
      </p:grpSp>
      <p:grpSp>
        <p:nvGrpSpPr>
          <p:cNvPr id="448" name="Group 447"/>
          <p:cNvGrpSpPr/>
          <p:nvPr/>
        </p:nvGrpSpPr>
        <p:grpSpPr>
          <a:xfrm>
            <a:off x="6817301" y="1497778"/>
            <a:ext cx="1670834" cy="582208"/>
            <a:chOff x="735816" y="1224427"/>
            <a:chExt cx="1596448" cy="651535"/>
          </a:xfrm>
        </p:grpSpPr>
        <p:sp>
          <p:nvSpPr>
            <p:cNvPr id="470" name="Rectangle 469"/>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71" name="TextBox 470">
              <a:hlinkClick r:id="rId24"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23</a:t>
              </a:r>
            </a:p>
          </p:txBody>
        </p:sp>
      </p:grpSp>
      <p:grpSp>
        <p:nvGrpSpPr>
          <p:cNvPr id="449" name="Group 448"/>
          <p:cNvGrpSpPr/>
          <p:nvPr/>
        </p:nvGrpSpPr>
        <p:grpSpPr>
          <a:xfrm>
            <a:off x="6817301" y="2149711"/>
            <a:ext cx="1670834" cy="582208"/>
            <a:chOff x="735816" y="1224427"/>
            <a:chExt cx="1596448" cy="651535"/>
          </a:xfrm>
        </p:grpSpPr>
        <p:sp>
          <p:nvSpPr>
            <p:cNvPr id="468" name="Rectangle 467"/>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69" name="TextBox 468">
              <a:hlinkClick r:id="rId25"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24</a:t>
              </a:r>
            </a:p>
          </p:txBody>
        </p:sp>
      </p:grpSp>
      <p:grpSp>
        <p:nvGrpSpPr>
          <p:cNvPr id="450" name="Group 449"/>
          <p:cNvGrpSpPr/>
          <p:nvPr/>
        </p:nvGrpSpPr>
        <p:grpSpPr>
          <a:xfrm>
            <a:off x="6817301" y="2801644"/>
            <a:ext cx="1670834" cy="582208"/>
            <a:chOff x="735816" y="1224427"/>
            <a:chExt cx="1596448" cy="651535"/>
          </a:xfrm>
        </p:grpSpPr>
        <p:sp>
          <p:nvSpPr>
            <p:cNvPr id="466" name="Rectangle 465"/>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67" name="TextBox 466">
              <a:hlinkClick r:id="rId26"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25</a:t>
              </a:r>
            </a:p>
          </p:txBody>
        </p:sp>
      </p:grpSp>
      <p:grpSp>
        <p:nvGrpSpPr>
          <p:cNvPr id="451" name="Group 450"/>
          <p:cNvGrpSpPr/>
          <p:nvPr/>
        </p:nvGrpSpPr>
        <p:grpSpPr>
          <a:xfrm>
            <a:off x="6817301" y="3453577"/>
            <a:ext cx="1670834" cy="582208"/>
            <a:chOff x="735816" y="1224427"/>
            <a:chExt cx="1596448" cy="651535"/>
          </a:xfrm>
        </p:grpSpPr>
        <p:sp>
          <p:nvSpPr>
            <p:cNvPr id="464" name="Rectangle 463"/>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65" name="TextBox 464">
              <a:hlinkClick r:id="rId27"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26</a:t>
              </a:r>
            </a:p>
          </p:txBody>
        </p:sp>
      </p:grpSp>
      <p:grpSp>
        <p:nvGrpSpPr>
          <p:cNvPr id="452" name="Group 451"/>
          <p:cNvGrpSpPr/>
          <p:nvPr/>
        </p:nvGrpSpPr>
        <p:grpSpPr>
          <a:xfrm>
            <a:off x="6817301" y="4105510"/>
            <a:ext cx="1670834" cy="582208"/>
            <a:chOff x="735816" y="1224427"/>
            <a:chExt cx="1596448" cy="651535"/>
          </a:xfrm>
        </p:grpSpPr>
        <p:sp>
          <p:nvSpPr>
            <p:cNvPr id="462" name="Rectangle 461"/>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63" name="TextBox 462">
              <a:hlinkClick r:id="rId28"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27</a:t>
              </a:r>
            </a:p>
          </p:txBody>
        </p:sp>
      </p:grpSp>
      <p:grpSp>
        <p:nvGrpSpPr>
          <p:cNvPr id="453" name="Group 452"/>
          <p:cNvGrpSpPr/>
          <p:nvPr/>
        </p:nvGrpSpPr>
        <p:grpSpPr>
          <a:xfrm>
            <a:off x="6817301" y="4757443"/>
            <a:ext cx="1670834" cy="582208"/>
            <a:chOff x="735816" y="1224427"/>
            <a:chExt cx="1596448" cy="651535"/>
          </a:xfrm>
        </p:grpSpPr>
        <p:sp>
          <p:nvSpPr>
            <p:cNvPr id="460" name="Rectangle 459"/>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61" name="TextBox 460">
              <a:hlinkClick r:id="rId29"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28</a:t>
              </a:r>
            </a:p>
          </p:txBody>
        </p:sp>
      </p:grpSp>
      <p:grpSp>
        <p:nvGrpSpPr>
          <p:cNvPr id="454" name="Group 453"/>
          <p:cNvGrpSpPr/>
          <p:nvPr/>
        </p:nvGrpSpPr>
        <p:grpSpPr>
          <a:xfrm>
            <a:off x="6817301" y="5409376"/>
            <a:ext cx="1670834" cy="582208"/>
            <a:chOff x="735816" y="1224427"/>
            <a:chExt cx="1596448" cy="651535"/>
          </a:xfrm>
        </p:grpSpPr>
        <p:sp>
          <p:nvSpPr>
            <p:cNvPr id="458" name="Rectangle 457"/>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59" name="TextBox 458">
              <a:hlinkClick r:id="rId30"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29</a:t>
              </a:r>
            </a:p>
          </p:txBody>
        </p:sp>
      </p:grpSp>
      <p:grpSp>
        <p:nvGrpSpPr>
          <p:cNvPr id="455" name="Group 454"/>
          <p:cNvGrpSpPr/>
          <p:nvPr/>
        </p:nvGrpSpPr>
        <p:grpSpPr>
          <a:xfrm>
            <a:off x="6817301" y="6061312"/>
            <a:ext cx="1670834" cy="582208"/>
            <a:chOff x="735816" y="1224427"/>
            <a:chExt cx="1596448" cy="651535"/>
          </a:xfrm>
        </p:grpSpPr>
        <p:sp>
          <p:nvSpPr>
            <p:cNvPr id="456" name="Rectangle 455"/>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57" name="TextBox 456">
              <a:hlinkClick r:id="rId31"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30</a:t>
              </a:r>
            </a:p>
          </p:txBody>
        </p:sp>
      </p:grpSp>
      <p:grpSp>
        <p:nvGrpSpPr>
          <p:cNvPr id="477" name="Group 476"/>
          <p:cNvGrpSpPr/>
          <p:nvPr/>
        </p:nvGrpSpPr>
        <p:grpSpPr>
          <a:xfrm>
            <a:off x="8559015" y="193912"/>
            <a:ext cx="1670834" cy="582208"/>
            <a:chOff x="735816" y="1224427"/>
            <a:chExt cx="1596448" cy="651535"/>
          </a:xfrm>
        </p:grpSpPr>
        <p:sp>
          <p:nvSpPr>
            <p:cNvPr id="505" name="Rectangle 504"/>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06" name="TextBox 505">
              <a:hlinkClick r:id="rId32"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31</a:t>
              </a:r>
            </a:p>
          </p:txBody>
        </p:sp>
      </p:grpSp>
      <p:grpSp>
        <p:nvGrpSpPr>
          <p:cNvPr id="478" name="Group 477"/>
          <p:cNvGrpSpPr/>
          <p:nvPr/>
        </p:nvGrpSpPr>
        <p:grpSpPr>
          <a:xfrm>
            <a:off x="8559015" y="845845"/>
            <a:ext cx="1670834" cy="582208"/>
            <a:chOff x="735816" y="1224427"/>
            <a:chExt cx="1596448" cy="651535"/>
          </a:xfrm>
        </p:grpSpPr>
        <p:sp>
          <p:nvSpPr>
            <p:cNvPr id="503" name="Rectangle 502"/>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04" name="TextBox 503">
              <a:hlinkClick r:id="rId33"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32</a:t>
              </a:r>
            </a:p>
          </p:txBody>
        </p:sp>
      </p:grpSp>
      <p:grpSp>
        <p:nvGrpSpPr>
          <p:cNvPr id="479" name="Group 478"/>
          <p:cNvGrpSpPr/>
          <p:nvPr/>
        </p:nvGrpSpPr>
        <p:grpSpPr>
          <a:xfrm>
            <a:off x="8559015" y="1497778"/>
            <a:ext cx="1670834" cy="582208"/>
            <a:chOff x="735816" y="1224427"/>
            <a:chExt cx="1596448" cy="651535"/>
          </a:xfrm>
        </p:grpSpPr>
        <p:sp>
          <p:nvSpPr>
            <p:cNvPr id="501" name="Rectangle 500"/>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02" name="TextBox 501">
              <a:hlinkClick r:id="rId34"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33</a:t>
              </a:r>
            </a:p>
          </p:txBody>
        </p:sp>
      </p:grpSp>
      <p:grpSp>
        <p:nvGrpSpPr>
          <p:cNvPr id="480" name="Group 479"/>
          <p:cNvGrpSpPr/>
          <p:nvPr/>
        </p:nvGrpSpPr>
        <p:grpSpPr>
          <a:xfrm>
            <a:off x="8559015" y="2149711"/>
            <a:ext cx="1670834" cy="582208"/>
            <a:chOff x="735816" y="1224427"/>
            <a:chExt cx="1596448" cy="651535"/>
          </a:xfrm>
        </p:grpSpPr>
        <p:sp>
          <p:nvSpPr>
            <p:cNvPr id="499" name="Rectangle 498"/>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00" name="TextBox 499">
              <a:hlinkClick r:id="rId35"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34</a:t>
              </a:r>
            </a:p>
          </p:txBody>
        </p:sp>
      </p:grpSp>
      <p:grpSp>
        <p:nvGrpSpPr>
          <p:cNvPr id="481" name="Group 480"/>
          <p:cNvGrpSpPr/>
          <p:nvPr/>
        </p:nvGrpSpPr>
        <p:grpSpPr>
          <a:xfrm>
            <a:off x="8559015" y="2801644"/>
            <a:ext cx="1670834" cy="582208"/>
            <a:chOff x="735816" y="1224427"/>
            <a:chExt cx="1596448" cy="651535"/>
          </a:xfrm>
        </p:grpSpPr>
        <p:sp>
          <p:nvSpPr>
            <p:cNvPr id="497" name="Rectangle 496"/>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98" name="TextBox 497">
              <a:hlinkClick r:id="rId36"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35</a:t>
              </a:r>
            </a:p>
          </p:txBody>
        </p:sp>
      </p:grpSp>
      <p:grpSp>
        <p:nvGrpSpPr>
          <p:cNvPr id="482" name="Group 481"/>
          <p:cNvGrpSpPr/>
          <p:nvPr/>
        </p:nvGrpSpPr>
        <p:grpSpPr>
          <a:xfrm>
            <a:off x="8559015" y="3453577"/>
            <a:ext cx="1670834" cy="582208"/>
            <a:chOff x="735816" y="1224427"/>
            <a:chExt cx="1596448" cy="651535"/>
          </a:xfrm>
        </p:grpSpPr>
        <p:sp>
          <p:nvSpPr>
            <p:cNvPr id="495" name="Rectangle 494"/>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96" name="TextBox 495">
              <a:hlinkClick r:id="rId37"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36</a:t>
              </a:r>
            </a:p>
          </p:txBody>
        </p:sp>
      </p:grpSp>
      <p:grpSp>
        <p:nvGrpSpPr>
          <p:cNvPr id="483" name="Group 482"/>
          <p:cNvGrpSpPr/>
          <p:nvPr/>
        </p:nvGrpSpPr>
        <p:grpSpPr>
          <a:xfrm>
            <a:off x="8559015" y="4105510"/>
            <a:ext cx="1670834" cy="582208"/>
            <a:chOff x="735816" y="1224427"/>
            <a:chExt cx="1596448" cy="651535"/>
          </a:xfrm>
        </p:grpSpPr>
        <p:sp>
          <p:nvSpPr>
            <p:cNvPr id="493" name="Rectangle 492"/>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94" name="TextBox 493">
              <a:hlinkClick r:id="rId38"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37</a:t>
              </a:r>
            </a:p>
          </p:txBody>
        </p:sp>
      </p:grpSp>
      <p:grpSp>
        <p:nvGrpSpPr>
          <p:cNvPr id="484" name="Group 483"/>
          <p:cNvGrpSpPr/>
          <p:nvPr/>
        </p:nvGrpSpPr>
        <p:grpSpPr>
          <a:xfrm>
            <a:off x="8559015" y="4757443"/>
            <a:ext cx="1670834" cy="582208"/>
            <a:chOff x="735816" y="1224427"/>
            <a:chExt cx="1596448" cy="651535"/>
          </a:xfrm>
        </p:grpSpPr>
        <p:sp>
          <p:nvSpPr>
            <p:cNvPr id="491" name="Rectangle 490"/>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92" name="TextBox 491">
              <a:hlinkClick r:id="rId39"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38</a:t>
              </a:r>
            </a:p>
          </p:txBody>
        </p:sp>
      </p:grpSp>
      <p:grpSp>
        <p:nvGrpSpPr>
          <p:cNvPr id="485" name="Group 484"/>
          <p:cNvGrpSpPr/>
          <p:nvPr/>
        </p:nvGrpSpPr>
        <p:grpSpPr>
          <a:xfrm>
            <a:off x="8559015" y="5409376"/>
            <a:ext cx="1670834" cy="582208"/>
            <a:chOff x="735816" y="1224427"/>
            <a:chExt cx="1596448" cy="651535"/>
          </a:xfrm>
        </p:grpSpPr>
        <p:sp>
          <p:nvSpPr>
            <p:cNvPr id="489" name="Rectangle 488"/>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90" name="TextBox 489">
              <a:hlinkClick r:id="rId40"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39</a:t>
              </a:r>
            </a:p>
          </p:txBody>
        </p:sp>
      </p:grpSp>
      <p:grpSp>
        <p:nvGrpSpPr>
          <p:cNvPr id="486" name="Group 485"/>
          <p:cNvGrpSpPr/>
          <p:nvPr/>
        </p:nvGrpSpPr>
        <p:grpSpPr>
          <a:xfrm>
            <a:off x="8559015" y="6061312"/>
            <a:ext cx="1670834" cy="582208"/>
            <a:chOff x="735816" y="1224427"/>
            <a:chExt cx="1596448" cy="651535"/>
          </a:xfrm>
        </p:grpSpPr>
        <p:sp>
          <p:nvSpPr>
            <p:cNvPr id="487" name="Rectangle 486"/>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488" name="TextBox 487">
              <a:hlinkClick r:id="rId41"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40</a:t>
              </a:r>
            </a:p>
          </p:txBody>
        </p:sp>
      </p:grpSp>
      <p:grpSp>
        <p:nvGrpSpPr>
          <p:cNvPr id="508" name="Group 507"/>
          <p:cNvGrpSpPr/>
          <p:nvPr/>
        </p:nvGrpSpPr>
        <p:grpSpPr>
          <a:xfrm>
            <a:off x="10300730" y="193912"/>
            <a:ext cx="1670834" cy="582208"/>
            <a:chOff x="735816" y="1224427"/>
            <a:chExt cx="1596448" cy="651535"/>
          </a:xfrm>
        </p:grpSpPr>
        <p:sp>
          <p:nvSpPr>
            <p:cNvPr id="536" name="Rectangle 535"/>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37" name="TextBox 536">
              <a:hlinkClick r:id="rId42"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41</a:t>
              </a:r>
            </a:p>
          </p:txBody>
        </p:sp>
      </p:grpSp>
      <p:grpSp>
        <p:nvGrpSpPr>
          <p:cNvPr id="509" name="Group 508"/>
          <p:cNvGrpSpPr/>
          <p:nvPr/>
        </p:nvGrpSpPr>
        <p:grpSpPr>
          <a:xfrm>
            <a:off x="10300730" y="845845"/>
            <a:ext cx="1670834" cy="582208"/>
            <a:chOff x="735816" y="1224427"/>
            <a:chExt cx="1596448" cy="651535"/>
          </a:xfrm>
        </p:grpSpPr>
        <p:sp>
          <p:nvSpPr>
            <p:cNvPr id="534" name="Rectangle 533"/>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35" name="TextBox 534">
              <a:hlinkClick r:id="rId43"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42</a:t>
              </a:r>
            </a:p>
          </p:txBody>
        </p:sp>
      </p:grpSp>
      <p:grpSp>
        <p:nvGrpSpPr>
          <p:cNvPr id="510" name="Group 509"/>
          <p:cNvGrpSpPr/>
          <p:nvPr/>
        </p:nvGrpSpPr>
        <p:grpSpPr>
          <a:xfrm>
            <a:off x="10300730" y="1497778"/>
            <a:ext cx="1670834" cy="582208"/>
            <a:chOff x="735816" y="1224427"/>
            <a:chExt cx="1596448" cy="651535"/>
          </a:xfrm>
        </p:grpSpPr>
        <p:sp>
          <p:nvSpPr>
            <p:cNvPr id="532" name="Rectangle 531"/>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33" name="TextBox 532">
              <a:hlinkClick r:id="rId44"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43</a:t>
              </a:r>
            </a:p>
          </p:txBody>
        </p:sp>
      </p:grpSp>
      <p:grpSp>
        <p:nvGrpSpPr>
          <p:cNvPr id="511" name="Group 510"/>
          <p:cNvGrpSpPr/>
          <p:nvPr/>
        </p:nvGrpSpPr>
        <p:grpSpPr>
          <a:xfrm>
            <a:off x="10300730" y="2149711"/>
            <a:ext cx="1670834" cy="582208"/>
            <a:chOff x="735816" y="1224427"/>
            <a:chExt cx="1596448" cy="651535"/>
          </a:xfrm>
        </p:grpSpPr>
        <p:sp>
          <p:nvSpPr>
            <p:cNvPr id="530" name="Rectangle 529"/>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31" name="TextBox 530">
              <a:hlinkClick r:id="rId45"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44</a:t>
              </a:r>
            </a:p>
          </p:txBody>
        </p:sp>
      </p:grpSp>
      <p:grpSp>
        <p:nvGrpSpPr>
          <p:cNvPr id="512" name="Group 511"/>
          <p:cNvGrpSpPr/>
          <p:nvPr/>
        </p:nvGrpSpPr>
        <p:grpSpPr>
          <a:xfrm>
            <a:off x="10300730" y="2801644"/>
            <a:ext cx="1670834" cy="582208"/>
            <a:chOff x="735816" y="1224427"/>
            <a:chExt cx="1596448" cy="651535"/>
          </a:xfrm>
        </p:grpSpPr>
        <p:sp>
          <p:nvSpPr>
            <p:cNvPr id="528" name="Rectangle 527"/>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29" name="TextBox 528">
              <a:hlinkClick r:id="rId46"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45</a:t>
              </a:r>
            </a:p>
          </p:txBody>
        </p:sp>
      </p:grpSp>
      <p:grpSp>
        <p:nvGrpSpPr>
          <p:cNvPr id="513" name="Group 512"/>
          <p:cNvGrpSpPr/>
          <p:nvPr/>
        </p:nvGrpSpPr>
        <p:grpSpPr>
          <a:xfrm>
            <a:off x="10300730" y="3453577"/>
            <a:ext cx="1670834" cy="582208"/>
            <a:chOff x="735816" y="1224427"/>
            <a:chExt cx="1596448" cy="651535"/>
          </a:xfrm>
        </p:grpSpPr>
        <p:sp>
          <p:nvSpPr>
            <p:cNvPr id="526" name="Rectangle 525"/>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27" name="TextBox 526">
              <a:hlinkClick r:id="rId47"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46</a:t>
              </a:r>
            </a:p>
          </p:txBody>
        </p:sp>
      </p:grpSp>
      <p:grpSp>
        <p:nvGrpSpPr>
          <p:cNvPr id="514" name="Group 513"/>
          <p:cNvGrpSpPr/>
          <p:nvPr/>
        </p:nvGrpSpPr>
        <p:grpSpPr>
          <a:xfrm>
            <a:off x="10300730" y="4105510"/>
            <a:ext cx="1670834" cy="582208"/>
            <a:chOff x="735816" y="1224427"/>
            <a:chExt cx="1596448" cy="651535"/>
          </a:xfrm>
        </p:grpSpPr>
        <p:sp>
          <p:nvSpPr>
            <p:cNvPr id="524" name="Rectangle 523"/>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25" name="TextBox 524">
              <a:hlinkClick r:id="rId48"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47</a:t>
              </a:r>
            </a:p>
          </p:txBody>
        </p:sp>
      </p:grpSp>
      <p:grpSp>
        <p:nvGrpSpPr>
          <p:cNvPr id="515" name="Group 514"/>
          <p:cNvGrpSpPr/>
          <p:nvPr/>
        </p:nvGrpSpPr>
        <p:grpSpPr>
          <a:xfrm>
            <a:off x="10300730" y="4757443"/>
            <a:ext cx="1670834" cy="582208"/>
            <a:chOff x="735816" y="1224427"/>
            <a:chExt cx="1596448" cy="651535"/>
          </a:xfrm>
        </p:grpSpPr>
        <p:sp>
          <p:nvSpPr>
            <p:cNvPr id="522" name="Rectangle 521"/>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23" name="TextBox 522">
              <a:hlinkClick r:id="rId49"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48</a:t>
              </a:r>
            </a:p>
          </p:txBody>
        </p:sp>
      </p:grpSp>
      <p:grpSp>
        <p:nvGrpSpPr>
          <p:cNvPr id="516" name="Group 515"/>
          <p:cNvGrpSpPr/>
          <p:nvPr/>
        </p:nvGrpSpPr>
        <p:grpSpPr>
          <a:xfrm>
            <a:off x="10300730" y="5409376"/>
            <a:ext cx="1670834" cy="582208"/>
            <a:chOff x="735816" y="1224427"/>
            <a:chExt cx="1596448" cy="651535"/>
          </a:xfrm>
        </p:grpSpPr>
        <p:sp>
          <p:nvSpPr>
            <p:cNvPr id="520" name="Rectangle 519"/>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21" name="TextBox 520">
              <a:hlinkClick r:id="rId50"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49</a:t>
              </a:r>
            </a:p>
          </p:txBody>
        </p:sp>
      </p:grpSp>
      <p:grpSp>
        <p:nvGrpSpPr>
          <p:cNvPr id="517" name="Group 516"/>
          <p:cNvGrpSpPr/>
          <p:nvPr/>
        </p:nvGrpSpPr>
        <p:grpSpPr>
          <a:xfrm>
            <a:off x="10300730" y="6061312"/>
            <a:ext cx="1670834" cy="582208"/>
            <a:chOff x="735816" y="1224427"/>
            <a:chExt cx="1596448" cy="651535"/>
          </a:xfrm>
        </p:grpSpPr>
        <p:sp>
          <p:nvSpPr>
            <p:cNvPr id="518" name="Rectangle 517"/>
            <p:cNvSpPr/>
            <p:nvPr/>
          </p:nvSpPr>
          <p:spPr>
            <a:xfrm>
              <a:off x="803852" y="1224427"/>
              <a:ext cx="1460377" cy="6479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Tahoma" pitchFamily="34" charset="0"/>
                <a:ea typeface="Tahoma" pitchFamily="34" charset="0"/>
                <a:cs typeface="Tahoma" pitchFamily="34" charset="0"/>
              </a:endParaRPr>
            </a:p>
          </p:txBody>
        </p:sp>
        <p:sp>
          <p:nvSpPr>
            <p:cNvPr id="519" name="TextBox 518">
              <a:hlinkClick r:id="rId51" action="ppaction://hlinksldjump"/>
            </p:cNvPr>
            <p:cNvSpPr txBox="1"/>
            <p:nvPr/>
          </p:nvSpPr>
          <p:spPr>
            <a:xfrm>
              <a:off x="735816" y="1255996"/>
              <a:ext cx="1596448" cy="619966"/>
            </a:xfrm>
            <a:prstGeom prst="rect">
              <a:avLst/>
            </a:prstGeom>
            <a:noFill/>
          </p:spPr>
          <p:txBody>
            <a:bodyPr wrap="square" rtlCol="0">
              <a:spAutoFit/>
            </a:bodyPr>
            <a:lstStyle>
              <a:defPPr>
                <a:defRPr lang="vi-VN"/>
              </a:defPPr>
              <a:lvl1pPr algn="ctr" defTabSz="2177278">
                <a:defRPr sz="3200" b="1">
                  <a:solidFill>
                    <a:prstClr val="white"/>
                  </a:solidFill>
                  <a:latin typeface="Tahoma" pitchFamily="34" charset="0"/>
                  <a:ea typeface="Tahoma" pitchFamily="34" charset="0"/>
                  <a:cs typeface="Tahoma" pitchFamily="34" charset="0"/>
                </a:defRPr>
              </a:lvl1pPr>
            </a:lstStyle>
            <a:p>
              <a:r>
                <a:rPr lang="en-US" sz="3000" b="0" dirty="0" err="1"/>
                <a:t>Câu</a:t>
              </a:r>
              <a:r>
                <a:rPr lang="en-US" sz="3000" b="0" dirty="0"/>
                <a:t> 50</a:t>
              </a:r>
            </a:p>
          </p:txBody>
        </p:sp>
      </p:grpSp>
    </p:spTree>
    <p:extLst>
      <p:ext uri="{BB962C8B-B14F-4D97-AF65-F5344CB8AC3E}">
        <p14:creationId xmlns:p14="http://schemas.microsoft.com/office/powerpoint/2010/main" val="174059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49105" y="3251554"/>
            <a:ext cx="11834900" cy="3484098"/>
            <a:chOff x="184495" y="3636273"/>
            <a:chExt cx="11834900" cy="3262209"/>
          </a:xfrm>
        </p:grpSpPr>
        <p:sp>
          <p:nvSpPr>
            <p:cNvPr id="5" name="Rounded Rectangle 4"/>
            <p:cNvSpPr/>
            <p:nvPr/>
          </p:nvSpPr>
          <p:spPr>
            <a:xfrm>
              <a:off x="184495" y="3865217"/>
              <a:ext cx="11834900" cy="303326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97652" cy="1545745"/>
            <a:chOff x="534987" y="1869705"/>
            <a:chExt cx="23519741" cy="2592500"/>
          </a:xfrm>
        </p:grpSpPr>
        <p:grpSp>
          <p:nvGrpSpPr>
            <p:cNvPr id="21" name="Group 20"/>
            <p:cNvGrpSpPr/>
            <p:nvPr/>
          </p:nvGrpSpPr>
          <p:grpSpPr>
            <a:xfrm>
              <a:off x="534987" y="1869705"/>
              <a:ext cx="23260346" cy="2592500"/>
              <a:chOff x="534987" y="1647866"/>
              <a:chExt cx="23260346" cy="2592500"/>
            </a:xfrm>
          </p:grpSpPr>
          <p:sp>
            <p:nvSpPr>
              <p:cNvPr id="25" name="Rounded Rectangle 24"/>
              <p:cNvSpPr/>
              <p:nvPr/>
            </p:nvSpPr>
            <p:spPr bwMode="auto">
              <a:xfrm>
                <a:off x="675147" y="1693853"/>
                <a:ext cx="23120186" cy="254651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18</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370861" y="1915692"/>
                  <a:ext cx="19683867" cy="2495173"/>
                </a:xfrm>
                <a:prstGeom prst="rect">
                  <a:avLst/>
                </a:prstGeom>
                <a:noFill/>
              </p:spPr>
              <p:txBody>
                <a:bodyPr wrap="square" rtlCol="0">
                  <a:spAutoFit/>
                </a:bodyPr>
                <a:lstStyle/>
                <a:p>
                  <a:pPr>
                    <a:lnSpc>
                      <a:spcPct val="115000"/>
                    </a:lnSpc>
                    <a:spcAft>
                      <a:spcPts val="800"/>
                    </a:spcAft>
                  </a:pPr>
                  <a14:m>
                    <m:oMath xmlns:m="http://schemas.openxmlformats.org/officeDocument/2006/math">
                      <m:r>
                        <m:rPr>
                          <m:nor/>
                        </m:rPr>
                        <a:rPr lang="pt-BR" sz="3200" dirty="0">
                          <a:latin typeface="Times New Roman" pitchFamily="18" charset="0"/>
                          <a:cs typeface="Times New Roman" pitchFamily="18" charset="0"/>
                        </a:rPr>
                        <m:t>Cho</m:t>
                      </m:r>
                      <m:r>
                        <m:rPr>
                          <m:nor/>
                        </m:rPr>
                        <a:rPr lang="pt-BR" sz="3200" dirty="0">
                          <a:latin typeface="Times New Roman" pitchFamily="18" charset="0"/>
                          <a:cs typeface="Times New Roman" pitchFamily="18" charset="0"/>
                        </a:rPr>
                        <m:t> </m:t>
                      </m:r>
                      <m:r>
                        <m:rPr>
                          <m:nor/>
                        </m:rPr>
                        <a:rPr lang="pt-BR" sz="3200" dirty="0">
                          <a:latin typeface="Times New Roman" pitchFamily="18" charset="0"/>
                          <a:cs typeface="Times New Roman" pitchFamily="18" charset="0"/>
                        </a:rPr>
                        <m:t>h</m:t>
                      </m:r>
                      <m:r>
                        <m:rPr>
                          <m:nor/>
                        </m:rPr>
                        <a:rPr lang="pt-BR" sz="3200" dirty="0">
                          <a:latin typeface="Times New Roman" pitchFamily="18" charset="0"/>
                          <a:cs typeface="Times New Roman" pitchFamily="18" charset="0"/>
                        </a:rPr>
                        <m:t>à</m:t>
                      </m:r>
                      <m:r>
                        <m:rPr>
                          <m:nor/>
                        </m:rPr>
                        <a:rPr lang="pt-BR" sz="3200" dirty="0">
                          <a:latin typeface="Times New Roman" pitchFamily="18" charset="0"/>
                          <a:cs typeface="Times New Roman" pitchFamily="18" charset="0"/>
                        </a:rPr>
                        <m:t>m</m:t>
                      </m:r>
                      <m:r>
                        <m:rPr>
                          <m:nor/>
                        </m:rPr>
                        <a:rPr lang="pt-BR" sz="3200" dirty="0">
                          <a:latin typeface="Times New Roman" pitchFamily="18" charset="0"/>
                          <a:cs typeface="Times New Roman" pitchFamily="18" charset="0"/>
                        </a:rPr>
                        <m:t> </m:t>
                      </m:r>
                      <m:r>
                        <m:rPr>
                          <m:nor/>
                        </m:rPr>
                        <a:rPr lang="pt-BR" sz="3200" dirty="0">
                          <a:latin typeface="Times New Roman" pitchFamily="18" charset="0"/>
                          <a:cs typeface="Times New Roman" pitchFamily="18" charset="0"/>
                        </a:rPr>
                        <m:t>s</m:t>
                      </m:r>
                      <m:r>
                        <m:rPr>
                          <m:nor/>
                        </m:rPr>
                        <a:rPr lang="pt-BR" sz="3200" dirty="0">
                          <a:latin typeface="Times New Roman" pitchFamily="18" charset="0"/>
                          <a:cs typeface="Times New Roman" pitchFamily="18" charset="0"/>
                        </a:rPr>
                        <m:t>ố </m:t>
                      </m:r>
                      <m:r>
                        <a:rPr lang="vi-VN" sz="3200" i="1">
                          <a:latin typeface="Cambria Math"/>
                        </a:rPr>
                        <m:t>𝑦</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4</m:t>
                          </m:r>
                        </m:sup>
                      </m:sSup>
                      <m:r>
                        <a:rPr lang="vi-VN" sz="3200" i="1">
                          <a:latin typeface="Cambria Math"/>
                        </a:rPr>
                        <m:t>+</m:t>
                      </m:r>
                      <m:r>
                        <a:rPr lang="vi-VN" sz="3200" i="1">
                          <a:latin typeface="Cambria Math"/>
                        </a:rPr>
                        <m:t>𝑎</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m:t>
                      </m:r>
                      <m:r>
                        <a:rPr lang="vi-VN" sz="3200" i="1">
                          <a:latin typeface="Cambria Math"/>
                        </a:rPr>
                        <m:t>𝑏</m:t>
                      </m:r>
                      <m:r>
                        <m:rPr>
                          <m:nor/>
                        </m:rPr>
                        <a:rPr lang="pt-BR" sz="3200" dirty="0">
                          <a:latin typeface="Times New Roman" pitchFamily="18" charset="0"/>
                          <a:cs typeface="Times New Roman" pitchFamily="18" charset="0"/>
                        </a:rPr>
                        <m:t>.</m:t>
                      </m:r>
                    </m:oMath>
                  </a14:m>
                  <a:r>
                    <a:rPr lang="en-US" sz="3200" dirty="0">
                      <a:latin typeface="Cambria" panose="02040503050406030204" pitchFamily="18" charset="0"/>
                      <a:cs typeface="Times New Roman" pitchFamily="18" charset="0"/>
                    </a:rPr>
                    <a:t> </a:t>
                  </a:r>
                  <a:r>
                    <a:rPr lang="pt-BR" sz="3200" dirty="0">
                      <a:latin typeface="Times New Roman" pitchFamily="18" charset="0"/>
                      <a:cs typeface="Times New Roman" pitchFamily="18" charset="0"/>
                    </a:rPr>
                    <a:t>Để hàm số đạt cực trị tại </a:t>
                  </a:r>
                  <a14:m>
                    <m:oMath xmlns:m="http://schemas.openxmlformats.org/officeDocument/2006/math">
                      <m:r>
                        <a:rPr lang="vi-VN" sz="3200" i="1">
                          <a:latin typeface="Cambria Math"/>
                        </a:rPr>
                        <m:t>𝑥</m:t>
                      </m:r>
                      <m:r>
                        <a:rPr lang="vi-VN" sz="3200" i="1">
                          <a:latin typeface="Cambria Math"/>
                        </a:rPr>
                        <m:t>=1</m:t>
                      </m:r>
                    </m:oMath>
                  </a14:m>
                  <a:r>
                    <a:rPr lang="pt-BR" sz="3200" dirty="0">
                      <a:latin typeface="Times New Roman" pitchFamily="18" charset="0"/>
                      <a:cs typeface="Times New Roman" pitchFamily="18" charset="0"/>
                    </a:rPr>
                    <a:t> và giá trị cực trị bằng </a:t>
                  </a:r>
                  <a14:m>
                    <m:oMath xmlns:m="http://schemas.openxmlformats.org/officeDocument/2006/math">
                      <m:f>
                        <m:fPr>
                          <m:ctrlPr>
                            <a:rPr lang="en-US" sz="3200" i="1">
                              <a:latin typeface="Cambria Math" panose="02040503050406030204" pitchFamily="18" charset="0"/>
                            </a:rPr>
                          </m:ctrlPr>
                        </m:fPr>
                        <m:num>
                          <m:r>
                            <a:rPr lang="vi-VN" sz="3200" i="1">
                              <a:latin typeface="Cambria Math"/>
                            </a:rPr>
                            <m:t>3</m:t>
                          </m:r>
                        </m:num>
                        <m:den>
                          <m:r>
                            <a:rPr lang="vi-VN" sz="3200" i="1">
                              <a:latin typeface="Cambria Math"/>
                            </a:rPr>
                            <m:t>2</m:t>
                          </m:r>
                        </m:den>
                      </m:f>
                    </m:oMath>
                  </a14:m>
                  <a:r>
                    <a:rPr lang="pt-BR" sz="3200" dirty="0">
                      <a:latin typeface="Times New Roman" pitchFamily="18" charset="0"/>
                      <a:cs typeface="Times New Roman" pitchFamily="18" charset="0"/>
                    </a:rPr>
                    <a:t> thì:</a:t>
                  </a:r>
                  <a:endParaRPr lang="en-US" sz="3200" dirty="0">
                    <a:latin typeface="Cambria" panose="02040503050406030204"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370861" y="1915692"/>
                  <a:ext cx="19683867" cy="2495173"/>
                </a:xfrm>
                <a:prstGeom prst="rect">
                  <a:avLst/>
                </a:prstGeom>
                <a:blipFill>
                  <a:blip r:embed="rId3"/>
                  <a:stretch>
                    <a:fillRect t="-2459" b="-491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79854" y="3466052"/>
                <a:ext cx="11632536" cy="1488164"/>
              </a:xfrm>
              <a:prstGeom prst="rect">
                <a:avLst/>
              </a:prstGeom>
              <a:noFill/>
            </p:spPr>
            <p:txBody>
              <a:bodyPr wrap="square" rtlCol="0">
                <a:spAutoFit/>
              </a:bodyPr>
              <a:lstStyle/>
              <a:p>
                <a:pPr indent="2286000">
                  <a:lnSpc>
                    <a:spcPct val="115000"/>
                  </a:lnSpc>
                  <a:spcAft>
                    <a:spcPts val="800"/>
                  </a:spcAft>
                </a:pPr>
                <a14:m>
                  <m:oMath xmlns:m="http://schemas.openxmlformats.org/officeDocument/2006/math">
                    <m:r>
                      <m:rPr>
                        <m:nor/>
                      </m:rPr>
                      <a:rPr lang="vi-VN" sz="3200" dirty="0">
                        <a:latin typeface="Cambria" panose="02040503050406030204" pitchFamily="18" charset="0"/>
                      </a:rPr>
                      <m:t>H</m:t>
                    </m:r>
                    <m:r>
                      <m:rPr>
                        <m:nor/>
                      </m:rPr>
                      <a:rPr lang="vi-VN" sz="3200" dirty="0">
                        <a:latin typeface="Cambria" panose="02040503050406030204" pitchFamily="18" charset="0"/>
                      </a:rPr>
                      <m:t>à</m:t>
                    </m:r>
                    <m:r>
                      <m:rPr>
                        <m:nor/>
                      </m:rPr>
                      <a:rPr lang="vi-VN" sz="3200" dirty="0">
                        <a:latin typeface="Cambria" panose="02040503050406030204" pitchFamily="18" charset="0"/>
                      </a:rPr>
                      <m:t>m</m:t>
                    </m:r>
                    <m:r>
                      <m:rPr>
                        <m:nor/>
                      </m:rPr>
                      <a:rPr lang="vi-VN" sz="3200" dirty="0">
                        <a:latin typeface="Cambria" panose="02040503050406030204" pitchFamily="18" charset="0"/>
                      </a:rPr>
                      <m:t> </m:t>
                    </m:r>
                    <m:r>
                      <m:rPr>
                        <m:nor/>
                      </m:rPr>
                      <a:rPr lang="vi-VN" sz="3200" dirty="0">
                        <a:latin typeface="Cambria" panose="02040503050406030204" pitchFamily="18" charset="0"/>
                      </a:rPr>
                      <m:t>s</m:t>
                    </m:r>
                    <m:r>
                      <m:rPr>
                        <m:nor/>
                      </m:rPr>
                      <a:rPr lang="vi-VN" sz="3200" dirty="0">
                        <a:latin typeface="Cambria" panose="02040503050406030204" pitchFamily="18" charset="0"/>
                      </a:rPr>
                      <m:t>ố </m:t>
                    </m:r>
                    <m:r>
                      <a:rPr lang="vi-VN" sz="3200" i="1">
                        <a:latin typeface="Cambria Math"/>
                      </a:rPr>
                      <m:t>𝑦</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4</m:t>
                        </m:r>
                      </m:sup>
                    </m:sSup>
                    <m:r>
                      <a:rPr lang="vi-VN" sz="3200" i="1">
                        <a:latin typeface="Cambria Math"/>
                      </a:rPr>
                      <m:t>+</m:t>
                    </m:r>
                    <m:r>
                      <a:rPr lang="vi-VN" sz="3200" i="1">
                        <a:latin typeface="Cambria Math"/>
                      </a:rPr>
                      <m:t>𝑎</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m:t>
                    </m:r>
                    <m:r>
                      <a:rPr lang="vi-VN" sz="3200" i="1">
                        <a:latin typeface="Cambria Math"/>
                      </a:rPr>
                      <m:t>𝑏</m:t>
                    </m:r>
                    <m:r>
                      <m:rPr>
                        <m:nor/>
                      </m:rPr>
                      <a:rPr lang="vi-VN" sz="3200" dirty="0">
                        <a:latin typeface="Cambria" panose="02040503050406030204" pitchFamily="18" charset="0"/>
                      </a:rPr>
                      <m:t> đạ</m:t>
                    </m:r>
                    <m:r>
                      <m:rPr>
                        <m:nor/>
                      </m:rPr>
                      <a:rPr lang="vi-VN" sz="3200" dirty="0">
                        <a:latin typeface="Cambria" panose="02040503050406030204" pitchFamily="18" charset="0"/>
                      </a:rPr>
                      <m:t>t</m:t>
                    </m:r>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ự</m:t>
                    </m:r>
                    <m:r>
                      <m:rPr>
                        <m:nor/>
                      </m:rPr>
                      <a:rPr lang="vi-VN" sz="3200" dirty="0">
                        <a:latin typeface="Cambria" panose="02040503050406030204" pitchFamily="18" charset="0"/>
                      </a:rPr>
                      <m:t>c</m:t>
                    </m:r>
                    <m:r>
                      <m:rPr>
                        <m:nor/>
                      </m:rPr>
                      <a:rPr lang="vi-VN" sz="3200" dirty="0">
                        <a:latin typeface="Cambria" panose="02040503050406030204" pitchFamily="18" charset="0"/>
                      </a:rPr>
                      <m:t> </m:t>
                    </m:r>
                    <m:r>
                      <m:rPr>
                        <m:nor/>
                      </m:rPr>
                      <a:rPr lang="vi-VN" sz="3200" dirty="0">
                        <a:latin typeface="Cambria" panose="02040503050406030204" pitchFamily="18" charset="0"/>
                      </a:rPr>
                      <m:t>tr</m:t>
                    </m:r>
                    <m:r>
                      <m:rPr>
                        <m:nor/>
                      </m:rPr>
                      <a:rPr lang="vi-VN" sz="3200" dirty="0">
                        <a:latin typeface="Cambria" panose="02040503050406030204" pitchFamily="18" charset="0"/>
                      </a:rPr>
                      <m:t>ị </m:t>
                    </m:r>
                    <m:r>
                      <m:rPr>
                        <m:nor/>
                      </m:rPr>
                      <a:rPr lang="vi-VN" sz="3200" dirty="0">
                        <a:latin typeface="Cambria" panose="02040503050406030204" pitchFamily="18" charset="0"/>
                      </a:rPr>
                      <m:t>t</m:t>
                    </m:r>
                    <m:r>
                      <m:rPr>
                        <m:nor/>
                      </m:rPr>
                      <a:rPr lang="vi-VN" sz="3200" dirty="0">
                        <a:latin typeface="Cambria" panose="02040503050406030204" pitchFamily="18" charset="0"/>
                      </a:rPr>
                      <m:t>ạ</m:t>
                    </m:r>
                    <m:r>
                      <m:rPr>
                        <m:nor/>
                      </m:rPr>
                      <a:rPr lang="vi-VN" sz="3200" dirty="0">
                        <a:latin typeface="Cambria" panose="02040503050406030204" pitchFamily="18" charset="0"/>
                      </a:rPr>
                      <m:t>i</m:t>
                    </m:r>
                    <m:r>
                      <m:rPr>
                        <m:nor/>
                      </m:rPr>
                      <a:rPr lang="vi-VN" sz="3200" dirty="0">
                        <a:latin typeface="Cambria" panose="02040503050406030204" pitchFamily="18" charset="0"/>
                      </a:rPr>
                      <m:t> </m:t>
                    </m:r>
                    <m:r>
                      <a:rPr lang="vi-VN" sz="3200" i="1">
                        <a:latin typeface="Cambria Math"/>
                      </a:rPr>
                      <m:t>𝑥</m:t>
                    </m:r>
                    <m:r>
                      <a:rPr lang="vi-VN" sz="3200" i="1">
                        <a:latin typeface="Cambria Math"/>
                      </a:rPr>
                      <m:t>=1</m:t>
                    </m:r>
                  </m:oMath>
                </a14:m>
                <a:r>
                  <a:rPr lang="en-US" sz="3000" dirty="0">
                    <a:latin typeface="Cambria" panose="02040503050406030204" pitchFamily="18" charset="0"/>
                  </a:rPr>
                  <a:t> </a:t>
                </a:r>
                <a:r>
                  <a:rPr lang="vi-VN" sz="3200" dirty="0">
                    <a:latin typeface="Cambria" panose="02040503050406030204" pitchFamily="18" charset="0"/>
                  </a:rPr>
                  <a:t>và giá trị cực </a:t>
                </a:r>
                <a:r>
                  <a:rPr lang="vi-VN" sz="3200">
                    <a:latin typeface="Cambria" panose="02040503050406030204" pitchFamily="18" charset="0"/>
                  </a:rPr>
                  <a:t>trị  bằng</a:t>
                </a:r>
                <a:r>
                  <a:rPr lang="en-US" sz="3200">
                    <a:latin typeface="Cambria" panose="02040503050406030204" pitchFamily="18" charset="0"/>
                  </a:rPr>
                  <a:t> </a:t>
                </a:r>
                <a:r>
                  <a:rPr lang="vi-VN" sz="3200">
                    <a:latin typeface="Cambria" panose="02040503050406030204" pitchFamily="18" charset="0"/>
                  </a:rPr>
                  <a:t> </a:t>
                </a:r>
                <a14:m>
                  <m:oMath xmlns:m="http://schemas.openxmlformats.org/officeDocument/2006/math">
                    <m:f>
                      <m:fPr>
                        <m:ctrlPr>
                          <a:rPr lang="en-US" sz="3200" i="1">
                            <a:latin typeface="Cambria Math" panose="02040503050406030204" pitchFamily="18" charset="0"/>
                          </a:rPr>
                        </m:ctrlPr>
                      </m:fPr>
                      <m:num>
                        <m:r>
                          <a:rPr lang="vi-VN" sz="3200" i="1">
                            <a:latin typeface="Cambria Math"/>
                          </a:rPr>
                          <m:t>3</m:t>
                        </m:r>
                      </m:num>
                      <m:den>
                        <m:r>
                          <a:rPr lang="vi-VN" sz="3200" i="1">
                            <a:latin typeface="Cambria Math"/>
                          </a:rPr>
                          <m:t>2</m:t>
                        </m:r>
                      </m:den>
                    </m:f>
                  </m:oMath>
                </a14:m>
                <a:r>
                  <a:rPr lang="en-US" sz="3200" dirty="0">
                    <a:latin typeface="Cambria" panose="02040503050406030204" pitchFamily="18" charset="0"/>
                  </a:rPr>
                  <a:t>  </a:t>
                </a:r>
                <a:r>
                  <a:rPr lang="vi-VN" sz="3200" dirty="0">
                    <a:latin typeface="Cambria" panose="02040503050406030204" pitchFamily="18" charset="0"/>
                  </a:rPr>
                  <a:t>nên ta có: </a:t>
                </a:r>
                <a14:m>
                  <m:oMath xmlns:m="http://schemas.openxmlformats.org/officeDocument/2006/math">
                    <m:r>
                      <a:rPr lang="vi-VN" sz="3200" i="1">
                        <a:latin typeface="Cambria Math"/>
                      </a:rPr>
                      <m:t>𝑎</m:t>
                    </m:r>
                    <m:r>
                      <a:rPr lang="vi-VN" sz="3200" i="1">
                        <a:latin typeface="Cambria Math"/>
                      </a:rPr>
                      <m:t>+</m:t>
                    </m:r>
                    <m:r>
                      <a:rPr lang="vi-VN" sz="3200" i="1">
                        <a:latin typeface="Cambria Math"/>
                      </a:rPr>
                      <m:t>𝑏</m:t>
                    </m:r>
                    <m:r>
                      <a:rPr lang="vi-VN" sz="3200" i="1">
                        <a:latin typeface="Cambria Math"/>
                      </a:rPr>
                      <m:t>+1=</m:t>
                    </m:r>
                    <m:f>
                      <m:fPr>
                        <m:ctrlPr>
                          <a:rPr lang="en-US" sz="3200" i="1">
                            <a:latin typeface="Cambria Math" panose="02040503050406030204" pitchFamily="18" charset="0"/>
                          </a:rPr>
                        </m:ctrlPr>
                      </m:fPr>
                      <m:num>
                        <m:r>
                          <a:rPr lang="vi-VN" sz="3200" i="1">
                            <a:latin typeface="Cambria Math"/>
                          </a:rPr>
                          <m:t>3</m:t>
                        </m:r>
                      </m:num>
                      <m:den>
                        <m:r>
                          <a:rPr lang="vi-VN" sz="3200" i="1">
                            <a:latin typeface="Cambria Math"/>
                          </a:rPr>
                          <m:t>2</m:t>
                        </m:r>
                      </m:den>
                    </m:f>
                  </m:oMath>
                </a14:m>
                <a:r>
                  <a:rPr lang="vi-VN" sz="3200" dirty="0">
                    <a:latin typeface="Cambria" panose="02040503050406030204" pitchFamily="18" charset="0"/>
                  </a:rPr>
                  <a:t>.</a:t>
                </a:r>
                <a:endParaRPr lang="en-US" sz="30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79854" y="3466052"/>
                <a:ext cx="11632536" cy="1488164"/>
              </a:xfrm>
              <a:prstGeom prst="rect">
                <a:avLst/>
              </a:prstGeom>
              <a:blipFill>
                <a:blip r:embed="rId4"/>
                <a:stretch>
                  <a:fillRect l="-1310" t="-3689" r="-471"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379854" y="5010880"/>
                <a:ext cx="11375418" cy="586314"/>
              </a:xfrm>
              <a:prstGeom prst="rect">
                <a:avLst/>
              </a:prstGeom>
              <a:noFill/>
            </p:spPr>
            <p:txBody>
              <a:bodyPr wrap="square" rtlCol="0">
                <a:spAutoFit/>
              </a:bodyPr>
              <a:lstStyle/>
              <a:p>
                <a:pPr marL="628650" indent="-628650" algn="just">
                  <a:lnSpc>
                    <a:spcPct val="107000"/>
                  </a:lnSpc>
                  <a:spcAft>
                    <a:spcPts val="0"/>
                  </a:spcAft>
                </a:pPr>
                <a14:m>
                  <m:oMathPara xmlns:m="http://schemas.openxmlformats.org/officeDocument/2006/math">
                    <m:oMathParaPr>
                      <m:jc m:val="left"/>
                    </m:oMathParaPr>
                    <m:oMath xmlns:m="http://schemas.openxmlformats.org/officeDocument/2006/math">
                      <m:r>
                        <a:rPr lang="vi-VN" sz="3000" i="1">
                          <a:latin typeface="Cambria Math"/>
                        </a:rPr>
                        <m:t>𝑦</m:t>
                      </m:r>
                      <m:r>
                        <a:rPr lang="vi-VN" sz="3000" i="1">
                          <a:latin typeface="Cambria Math"/>
                        </a:rPr>
                        <m:t>′=4</m:t>
                      </m:r>
                      <m:sSup>
                        <m:sSupPr>
                          <m:ctrlPr>
                            <a:rPr lang="en-US" sz="3000" i="1">
                              <a:latin typeface="Cambria Math" panose="02040503050406030204" pitchFamily="18" charset="0"/>
                            </a:rPr>
                          </m:ctrlPr>
                        </m:sSupPr>
                        <m:e>
                          <m:r>
                            <a:rPr lang="vi-VN" sz="3000" i="1">
                              <a:latin typeface="Cambria Math"/>
                            </a:rPr>
                            <m:t>𝑥</m:t>
                          </m:r>
                        </m:e>
                        <m:sup>
                          <m:r>
                            <a:rPr lang="vi-VN" sz="3000" i="1">
                              <a:latin typeface="Cambria Math"/>
                            </a:rPr>
                            <m:t>3</m:t>
                          </m:r>
                        </m:sup>
                      </m:sSup>
                      <m:r>
                        <a:rPr lang="vi-VN" sz="3000" i="1">
                          <a:latin typeface="Cambria Math"/>
                        </a:rPr>
                        <m:t>+2</m:t>
                      </m:r>
                      <m:r>
                        <a:rPr lang="vi-VN" sz="3000" i="1">
                          <a:latin typeface="Cambria Math"/>
                        </a:rPr>
                        <m:t>𝑎𝑥</m:t>
                      </m:r>
                      <m:r>
                        <a:rPr lang="vi-VN" sz="3000" i="1">
                          <a:latin typeface="Cambria Math"/>
                        </a:rPr>
                        <m:t>=0⇔</m:t>
                      </m:r>
                      <m:r>
                        <a:rPr lang="vi-VN" sz="3000" i="1">
                          <a:latin typeface="Cambria Math"/>
                        </a:rPr>
                        <m:t>𝑥</m:t>
                      </m:r>
                      <m:r>
                        <a:rPr lang="vi-VN" sz="3000" i="1">
                          <a:latin typeface="Cambria Math"/>
                        </a:rPr>
                        <m:t>=−1⇒−4−2</m:t>
                      </m:r>
                      <m:r>
                        <a:rPr lang="vi-VN" sz="3000" i="1">
                          <a:latin typeface="Cambria Math"/>
                        </a:rPr>
                        <m:t>𝑎</m:t>
                      </m:r>
                      <m:r>
                        <a:rPr lang="vi-VN" sz="3000" i="1">
                          <a:latin typeface="Cambria Math"/>
                        </a:rPr>
                        <m:t>=0⇒</m:t>
                      </m:r>
                      <m:r>
                        <a:rPr lang="vi-VN" sz="3000" i="1">
                          <a:latin typeface="Cambria Math"/>
                        </a:rPr>
                        <m:t>𝑎</m:t>
                      </m:r>
                      <m:r>
                        <a:rPr lang="vi-VN" sz="3000" i="1">
                          <a:latin typeface="Cambria Math"/>
                        </a:rPr>
                        <m:t>=−2</m:t>
                      </m:r>
                      <m:r>
                        <m:rPr>
                          <m:nor/>
                        </m:rPr>
                        <a:rPr lang="vi-VN" sz="3000" dirty="0"/>
                        <m:t>.</m:t>
                      </m:r>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379854" y="5010880"/>
                <a:ext cx="11375418" cy="586314"/>
              </a:xfrm>
              <a:prstGeom prst="rect">
                <a:avLst/>
              </a:prstGeom>
              <a:blipFill>
                <a:blip r:embed="rId5"/>
                <a:stretch>
                  <a:fillRect/>
                </a:stretch>
              </a:blipFill>
            </p:spPr>
            <p:txBody>
              <a:bodyPr/>
              <a:lstStyle/>
              <a:p>
                <a:r>
                  <a:rPr lang="en-US">
                    <a:noFill/>
                  </a:rPr>
                  <a:t> </a:t>
                </a:r>
              </a:p>
            </p:txBody>
          </p:sp>
        </mc:Fallback>
      </mc:AlternateContent>
      <p:grpSp>
        <p:nvGrpSpPr>
          <p:cNvPr id="50" name="Group 49"/>
          <p:cNvGrpSpPr/>
          <p:nvPr/>
        </p:nvGrpSpPr>
        <p:grpSpPr>
          <a:xfrm>
            <a:off x="217629" y="1550223"/>
            <a:ext cx="11887467" cy="1819007"/>
            <a:chOff x="224012" y="1178353"/>
            <a:chExt cx="11887467" cy="1819007"/>
          </a:xfrm>
        </p:grpSpPr>
        <p:sp>
          <p:nvSpPr>
            <p:cNvPr id="51" name="Rectangle 50"/>
            <p:cNvSpPr/>
            <p:nvPr/>
          </p:nvSpPr>
          <p:spPr>
            <a:xfrm>
              <a:off x="3538286" y="1388524"/>
              <a:ext cx="2560320" cy="1472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2" name="Oval 51"/>
            <p:cNvSpPr/>
            <p:nvPr/>
          </p:nvSpPr>
          <p:spPr>
            <a:xfrm>
              <a:off x="3245159" y="18170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3" name="TextBox 52"/>
                <p:cNvSpPr txBox="1"/>
                <p:nvPr/>
              </p:nvSpPr>
              <p:spPr>
                <a:xfrm>
                  <a:off x="3575439" y="1178353"/>
                  <a:ext cx="2252625" cy="1776897"/>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vi-VN" b="1" i="1">
                                    <a:latin typeface="Cambria Math"/>
                                  </a:rPr>
                                  <m:t>&amp;</m:t>
                                </m:r>
                                <m:r>
                                  <a:rPr lang="vi-VN" b="1" i="1">
                                    <a:latin typeface="Cambria Math"/>
                                  </a:rPr>
                                  <m:t>𝒂</m:t>
                                </m:r>
                                <m:r>
                                  <a:rPr lang="vi-VN" b="1" i="1">
                                    <a:latin typeface="Cambria Math"/>
                                  </a:rPr>
                                  <m:t>=</m:t>
                                </m:r>
                                <m:r>
                                  <a:rPr lang="vi-VN" b="1" i="1">
                                    <a:latin typeface="Cambria Math"/>
                                  </a:rPr>
                                  <m:t>𝟐</m:t>
                                </m:r>
                              </m:e>
                              <m:e>
                                <m:r>
                                  <a:rPr lang="vi-VN" b="1" i="1">
                                    <a:latin typeface="Cambria Math"/>
                                  </a:rPr>
                                  <m:t>&amp;</m:t>
                                </m:r>
                                <m:r>
                                  <a:rPr lang="vi-VN" b="1" i="1">
                                    <a:latin typeface="Cambria Math"/>
                                  </a:rPr>
                                  <m:t>𝒃</m:t>
                                </m:r>
                                <m:r>
                                  <a:rPr lang="vi-VN" b="1" i="1">
                                    <a:latin typeface="Cambria Math"/>
                                  </a:rPr>
                                  <m:t>=</m:t>
                                </m:r>
                                <m:f>
                                  <m:fPr>
                                    <m:ctrlPr>
                                      <a:rPr lang="en-US" b="1" i="1">
                                        <a:latin typeface="Cambria Math" panose="02040503050406030204" pitchFamily="18" charset="0"/>
                                      </a:rPr>
                                    </m:ctrlPr>
                                  </m:fPr>
                                  <m:num>
                                    <m:r>
                                      <a:rPr lang="vi-VN" b="1" i="1">
                                        <a:latin typeface="Cambria Math"/>
                                      </a:rPr>
                                      <m:t>𝟓</m:t>
                                    </m:r>
                                  </m:num>
                                  <m:den>
                                    <m:r>
                                      <a:rPr lang="vi-VN" b="1" i="1">
                                        <a:latin typeface="Cambria Math"/>
                                      </a:rPr>
                                      <m:t>𝟐</m:t>
                                    </m:r>
                                  </m:den>
                                </m:f>
                              </m:e>
                            </m:eqArr>
                          </m:e>
                        </m:d>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3575439" y="1178353"/>
                  <a:ext cx="2252625" cy="1776897"/>
                </a:xfrm>
                <a:prstGeom prst="rect">
                  <a:avLst/>
                </a:prstGeom>
                <a:blipFill>
                  <a:blip r:embed="rId6"/>
                  <a:stretch>
                    <a:fillRect/>
                  </a:stretch>
                </a:blipFill>
              </p:spPr>
              <p:txBody>
                <a:bodyPr/>
                <a:lstStyle/>
                <a:p>
                  <a:r>
                    <a:rPr lang="en-US">
                      <a:noFill/>
                    </a:rPr>
                    <a:t> </a:t>
                  </a:r>
                </a:p>
              </p:txBody>
            </p:sp>
          </mc:Fallback>
        </mc:AlternateContent>
        <p:sp>
          <p:nvSpPr>
            <p:cNvPr id="54" name="Rectangle 53"/>
            <p:cNvSpPr/>
            <p:nvPr/>
          </p:nvSpPr>
          <p:spPr>
            <a:xfrm>
              <a:off x="531850" y="1371499"/>
              <a:ext cx="2560320" cy="148956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24012" y="179211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721931" y="1186423"/>
                  <a:ext cx="2077112" cy="177689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solidFill>
                                  <a:schemeClr val="bg1"/>
                                </a:solidFill>
                                <a:latin typeface="Cambria Math" panose="02040503050406030204" pitchFamily="18" charset="0"/>
                              </a:rPr>
                            </m:ctrlPr>
                          </m:dPr>
                          <m:e>
                            <m:eqArr>
                              <m:eqArrPr>
                                <m:ctrlPr>
                                  <a:rPr lang="en-US" sz="2800" b="1" i="1">
                                    <a:solidFill>
                                      <a:schemeClr val="bg1"/>
                                    </a:solidFill>
                                    <a:latin typeface="Cambria Math" panose="02040503050406030204" pitchFamily="18" charset="0"/>
                                  </a:rPr>
                                </m:ctrlPr>
                              </m:eqArrPr>
                              <m:e>
                                <m:r>
                                  <a:rPr lang="vi-VN" sz="2800" b="1" i="1">
                                    <a:solidFill>
                                      <a:schemeClr val="bg1"/>
                                    </a:solidFill>
                                    <a:latin typeface="Cambria Math"/>
                                  </a:rPr>
                                  <m:t>&amp;</m:t>
                                </m:r>
                                <m:r>
                                  <a:rPr lang="vi-VN" sz="2800" b="1" i="1">
                                    <a:solidFill>
                                      <a:schemeClr val="bg1"/>
                                    </a:solidFill>
                                    <a:latin typeface="Cambria Math"/>
                                  </a:rPr>
                                  <m:t>𝒂</m:t>
                                </m:r>
                                <m:r>
                                  <a:rPr lang="vi-VN" sz="2800" b="1" i="1">
                                    <a:solidFill>
                                      <a:schemeClr val="bg1"/>
                                    </a:solidFill>
                                    <a:latin typeface="Cambria Math"/>
                                  </a:rPr>
                                  <m:t>=−</m:t>
                                </m:r>
                                <m:r>
                                  <a:rPr lang="vi-VN" sz="2800" b="1" i="1">
                                    <a:solidFill>
                                      <a:schemeClr val="bg1"/>
                                    </a:solidFill>
                                    <a:latin typeface="Cambria Math"/>
                                  </a:rPr>
                                  <m:t>𝟐</m:t>
                                </m:r>
                              </m:e>
                              <m:e>
                                <m:r>
                                  <a:rPr lang="vi-VN" sz="2800" b="1" i="1">
                                    <a:solidFill>
                                      <a:schemeClr val="bg1"/>
                                    </a:solidFill>
                                    <a:latin typeface="Cambria Math"/>
                                  </a:rPr>
                                  <m:t>&amp;</m:t>
                                </m:r>
                                <m:r>
                                  <a:rPr lang="vi-VN" sz="2800" b="1" i="1">
                                    <a:solidFill>
                                      <a:schemeClr val="bg1"/>
                                    </a:solidFill>
                                    <a:latin typeface="Cambria Math"/>
                                  </a:rPr>
                                  <m:t>𝒃</m:t>
                                </m:r>
                                <m:r>
                                  <a:rPr lang="vi-VN" sz="2800" b="1" i="1">
                                    <a:solidFill>
                                      <a:schemeClr val="bg1"/>
                                    </a:solidFill>
                                    <a:latin typeface="Cambria Math"/>
                                  </a:rPr>
                                  <m:t>=</m:t>
                                </m:r>
                                <m:f>
                                  <m:fPr>
                                    <m:ctrlPr>
                                      <a:rPr lang="en-US" sz="2800" b="1" i="1">
                                        <a:solidFill>
                                          <a:schemeClr val="bg1"/>
                                        </a:solidFill>
                                        <a:latin typeface="Cambria Math" panose="02040503050406030204" pitchFamily="18" charset="0"/>
                                      </a:rPr>
                                    </m:ctrlPr>
                                  </m:fPr>
                                  <m:num>
                                    <m:r>
                                      <a:rPr lang="vi-VN" sz="2800" b="1" i="1">
                                        <a:solidFill>
                                          <a:schemeClr val="bg1"/>
                                        </a:solidFill>
                                        <a:latin typeface="Cambria Math"/>
                                      </a:rPr>
                                      <m:t>𝟓</m:t>
                                    </m:r>
                                  </m:num>
                                  <m:den>
                                    <m:r>
                                      <a:rPr lang="vi-VN" sz="2800" b="1" i="1">
                                        <a:solidFill>
                                          <a:schemeClr val="bg1"/>
                                        </a:solidFill>
                                        <a:latin typeface="Cambria Math"/>
                                      </a:rPr>
                                      <m:t>𝟐</m:t>
                                    </m:r>
                                  </m:den>
                                </m:f>
                              </m:e>
                            </m:eqArr>
                          </m:e>
                        </m:d>
                      </m:oMath>
                    </m:oMathPara>
                  </a14:m>
                  <a:endParaRPr lang="en-US" sz="2800" dirty="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721931" y="1186423"/>
                  <a:ext cx="2077112" cy="1776897"/>
                </a:xfrm>
                <a:prstGeom prst="rect">
                  <a:avLst/>
                </a:prstGeom>
                <a:blipFill>
                  <a:blip r:embed="rId7"/>
                  <a:stretch>
                    <a:fillRect/>
                  </a:stretch>
                </a:blipFill>
              </p:spPr>
              <p:txBody>
                <a:bodyPr/>
                <a:lstStyle/>
                <a:p>
                  <a:r>
                    <a:rPr lang="en-US">
                      <a:noFill/>
                    </a:rPr>
                    <a:t> </a:t>
                  </a:r>
                </a:p>
              </p:txBody>
            </p:sp>
          </mc:Fallback>
        </mc:AlternateContent>
        <p:sp>
          <p:nvSpPr>
            <p:cNvPr id="57" name="Rectangle 56"/>
            <p:cNvSpPr/>
            <p:nvPr/>
          </p:nvSpPr>
          <p:spPr>
            <a:xfrm>
              <a:off x="6544722" y="1388524"/>
              <a:ext cx="2560320" cy="1472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8" name="Oval 57"/>
            <p:cNvSpPr/>
            <p:nvPr/>
          </p:nvSpPr>
          <p:spPr>
            <a:xfrm>
              <a:off x="6223229" y="180278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59" name="TextBox 58"/>
                <p:cNvSpPr txBox="1"/>
                <p:nvPr/>
              </p:nvSpPr>
              <p:spPr>
                <a:xfrm>
                  <a:off x="6506263" y="1178353"/>
                  <a:ext cx="2462906" cy="1776897"/>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vi-VN" b="1" i="1">
                                    <a:latin typeface="Cambria Math"/>
                                  </a:rPr>
                                  <m:t>&amp;</m:t>
                                </m:r>
                                <m:r>
                                  <a:rPr lang="vi-VN" b="1" i="1">
                                    <a:latin typeface="Cambria Math"/>
                                  </a:rPr>
                                  <m:t>𝒂</m:t>
                                </m:r>
                                <m:r>
                                  <a:rPr lang="vi-VN" b="1" i="1">
                                    <a:latin typeface="Cambria Math"/>
                                  </a:rPr>
                                  <m:t>=−</m:t>
                                </m:r>
                                <m:r>
                                  <a:rPr lang="vi-VN" b="1" i="1">
                                    <a:latin typeface="Cambria Math"/>
                                  </a:rPr>
                                  <m:t>𝟐</m:t>
                                </m:r>
                              </m:e>
                              <m:e>
                                <m:r>
                                  <a:rPr lang="vi-VN" b="1" i="1">
                                    <a:latin typeface="Cambria Math"/>
                                  </a:rPr>
                                  <m:t>&amp;</m:t>
                                </m:r>
                                <m:r>
                                  <a:rPr lang="vi-VN" b="1" i="1">
                                    <a:latin typeface="Cambria Math"/>
                                  </a:rPr>
                                  <m:t>𝒃</m:t>
                                </m:r>
                                <m:r>
                                  <a:rPr lang="vi-VN" b="1" i="1">
                                    <a:latin typeface="Cambria Math"/>
                                  </a:rPr>
                                  <m:t>=−</m:t>
                                </m:r>
                                <m:f>
                                  <m:fPr>
                                    <m:ctrlPr>
                                      <a:rPr lang="en-US" b="1" i="1">
                                        <a:latin typeface="Cambria Math" panose="02040503050406030204" pitchFamily="18" charset="0"/>
                                      </a:rPr>
                                    </m:ctrlPr>
                                  </m:fPr>
                                  <m:num>
                                    <m:r>
                                      <a:rPr lang="vi-VN" b="1" i="1">
                                        <a:latin typeface="Cambria Math"/>
                                      </a:rPr>
                                      <m:t>𝟓</m:t>
                                    </m:r>
                                  </m:num>
                                  <m:den>
                                    <m:r>
                                      <a:rPr lang="vi-VN" b="1" i="1">
                                        <a:latin typeface="Cambria Math"/>
                                      </a:rPr>
                                      <m:t>𝟐</m:t>
                                    </m:r>
                                  </m:den>
                                </m:f>
                              </m:e>
                            </m:eqArr>
                          </m:e>
                        </m:d>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6506263" y="1178353"/>
                  <a:ext cx="2462906" cy="1776897"/>
                </a:xfrm>
                <a:prstGeom prst="rect">
                  <a:avLst/>
                </a:prstGeom>
                <a:blipFill>
                  <a:blip r:embed="rId8"/>
                  <a:stretch>
                    <a:fillRect/>
                  </a:stretch>
                </a:blipFill>
              </p:spPr>
              <p:txBody>
                <a:bodyPr/>
                <a:lstStyle/>
                <a:p>
                  <a:r>
                    <a:rPr lang="en-US">
                      <a:noFill/>
                    </a:rPr>
                    <a:t> </a:t>
                  </a:r>
                </a:p>
              </p:txBody>
            </p:sp>
          </mc:Fallback>
        </mc:AlternateContent>
        <p:sp>
          <p:nvSpPr>
            <p:cNvPr id="60" name="Rectangle 59"/>
            <p:cNvSpPr/>
            <p:nvPr/>
          </p:nvSpPr>
          <p:spPr>
            <a:xfrm>
              <a:off x="9551159" y="1388524"/>
              <a:ext cx="2560320" cy="1472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9252203" y="185528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9452438" y="1220463"/>
                  <a:ext cx="2431021" cy="1776897"/>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vi-VN" b="1" i="1">
                                    <a:latin typeface="Cambria Math"/>
                                  </a:rPr>
                                  <m:t>&amp;</m:t>
                                </m:r>
                                <m:r>
                                  <a:rPr lang="vi-VN" b="1" i="1">
                                    <a:latin typeface="Cambria Math"/>
                                  </a:rPr>
                                  <m:t>𝒂</m:t>
                                </m:r>
                                <m:r>
                                  <a:rPr lang="vi-VN" b="1" i="1">
                                    <a:latin typeface="Cambria Math"/>
                                  </a:rPr>
                                  <m:t>=</m:t>
                                </m:r>
                                <m:r>
                                  <a:rPr lang="vi-VN" b="1" i="1">
                                    <a:latin typeface="Cambria Math"/>
                                  </a:rPr>
                                  <m:t>𝟐</m:t>
                                </m:r>
                              </m:e>
                              <m:e>
                                <m:r>
                                  <a:rPr lang="vi-VN" b="1" i="1">
                                    <a:latin typeface="Cambria Math"/>
                                  </a:rPr>
                                  <m:t>&amp;</m:t>
                                </m:r>
                                <m:r>
                                  <a:rPr lang="vi-VN" b="1" i="1">
                                    <a:latin typeface="Cambria Math"/>
                                  </a:rPr>
                                  <m:t>𝒃</m:t>
                                </m:r>
                                <m:r>
                                  <a:rPr lang="vi-VN" b="1" i="1">
                                    <a:latin typeface="Cambria Math"/>
                                  </a:rPr>
                                  <m:t>=</m:t>
                                </m:r>
                                <m:f>
                                  <m:fPr>
                                    <m:ctrlPr>
                                      <a:rPr lang="en-US" b="1" i="1">
                                        <a:latin typeface="Cambria Math" panose="02040503050406030204" pitchFamily="18" charset="0"/>
                                      </a:rPr>
                                    </m:ctrlPr>
                                  </m:fPr>
                                  <m:num>
                                    <m:r>
                                      <a:rPr lang="vi-VN" b="1" i="1">
                                        <a:latin typeface="Cambria Math"/>
                                      </a:rPr>
                                      <m:t>𝟐</m:t>
                                    </m:r>
                                  </m:num>
                                  <m:den>
                                    <m:r>
                                      <a:rPr lang="vi-VN" b="1" i="1">
                                        <a:latin typeface="Cambria Math"/>
                                      </a:rPr>
                                      <m:t>𝟓</m:t>
                                    </m:r>
                                  </m:den>
                                </m:f>
                              </m:e>
                            </m:eqArr>
                          </m:e>
                        </m:d>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9452438" y="1220463"/>
                  <a:ext cx="2431021" cy="1776897"/>
                </a:xfrm>
                <a:prstGeom prst="rect">
                  <a:avLst/>
                </a:prstGeom>
                <a:blipFill>
                  <a:blip r:embed="rId9"/>
                  <a:stretch>
                    <a:fillRect/>
                  </a:stretch>
                </a:blipFill>
              </p:spPr>
              <p:txBody>
                <a:bodyPr/>
                <a:lstStyle/>
                <a:p>
                  <a:r>
                    <a:rPr lang="en-US">
                      <a:noFill/>
                    </a:rPr>
                    <a:t> </a:t>
                  </a:r>
                </a:p>
              </p:txBody>
            </p:sp>
          </mc:Fallback>
        </mc:AlternateContent>
      </p:grpSp>
      <p:sp>
        <p:nvSpPr>
          <p:cNvPr id="67" name="Oval 66"/>
          <p:cNvSpPr/>
          <p:nvPr/>
        </p:nvSpPr>
        <p:spPr>
          <a:xfrm>
            <a:off x="216756" y="2174340"/>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46" name="Rectangle 45"/>
              <p:cNvSpPr/>
              <p:nvPr/>
            </p:nvSpPr>
            <p:spPr>
              <a:xfrm>
                <a:off x="358061" y="5578912"/>
                <a:ext cx="7267584" cy="1027204"/>
              </a:xfrm>
              <a:prstGeom prst="rect">
                <a:avLst/>
              </a:prstGeom>
              <a:noFill/>
            </p:spPr>
            <p:txBody>
              <a:bodyPr wrap="square" rtlCol="0">
                <a:spAutoFit/>
              </a:bodyPr>
              <a:lstStyle/>
              <a:p>
                <a:pPr algn="just">
                  <a:lnSpc>
                    <a:spcPct val="107000"/>
                  </a:lnSpc>
                  <a:spcAft>
                    <a:spcPts val="0"/>
                  </a:spcAft>
                </a:pPr>
                <a14:m>
                  <m:oMathPara xmlns:m="http://schemas.openxmlformats.org/officeDocument/2006/math">
                    <m:oMathParaPr>
                      <m:jc m:val="left"/>
                    </m:oMathParaPr>
                    <m:oMath xmlns:m="http://schemas.openxmlformats.org/officeDocument/2006/math">
                      <m:r>
                        <m:rPr>
                          <m:nor/>
                        </m:rPr>
                        <a:rPr lang="vi-VN" sz="3000" dirty="0" smtClean="0">
                          <a:latin typeface="Cambria" panose="02040503050406030204" pitchFamily="18" charset="0"/>
                        </a:rPr>
                        <m:t>V</m:t>
                      </m:r>
                      <m:r>
                        <m:rPr>
                          <m:nor/>
                        </m:rPr>
                        <a:rPr lang="vi-VN" sz="3000" dirty="0" smtClean="0">
                          <a:latin typeface="Cambria" panose="02040503050406030204" pitchFamily="18" charset="0"/>
                        </a:rPr>
                        <m:t>ậ</m:t>
                      </m:r>
                      <m:r>
                        <m:rPr>
                          <m:nor/>
                        </m:rPr>
                        <a:rPr lang="vi-VN" sz="3000" dirty="0" smtClean="0">
                          <a:latin typeface="Cambria" panose="02040503050406030204" pitchFamily="18" charset="0"/>
                        </a:rPr>
                        <m:t>y</m:t>
                      </m:r>
                      <m:r>
                        <m:rPr>
                          <m:nor/>
                        </m:rPr>
                        <a:rPr lang="vi-VN" sz="3000" dirty="0" smtClean="0">
                          <a:latin typeface="Cambria" panose="02040503050406030204" pitchFamily="18" charset="0"/>
                        </a:rPr>
                        <m:t> </m:t>
                      </m:r>
                      <m:r>
                        <a:rPr lang="vi-VN" sz="3000" b="1" i="1">
                          <a:latin typeface="Cambria Math"/>
                        </a:rPr>
                        <m:t>𝒂</m:t>
                      </m:r>
                      <m:r>
                        <a:rPr lang="vi-VN" sz="3000" b="1" i="1">
                          <a:latin typeface="Cambria Math"/>
                        </a:rPr>
                        <m:t>=−</m:t>
                      </m:r>
                      <m:r>
                        <a:rPr lang="vi-VN" sz="3000" b="1" i="1">
                          <a:latin typeface="Cambria Math"/>
                        </a:rPr>
                        <m:t>𝟐</m:t>
                      </m:r>
                      <m:r>
                        <a:rPr lang="en-US" sz="3000" b="1" i="1" smtClean="0">
                          <a:latin typeface="Cambria Math" panose="02040503050406030204" pitchFamily="18" charset="0"/>
                        </a:rPr>
                        <m:t>, </m:t>
                      </m:r>
                      <m:r>
                        <a:rPr lang="vi-VN" sz="3000" b="1" i="1">
                          <a:latin typeface="Cambria Math"/>
                        </a:rPr>
                        <m:t>𝒃</m:t>
                      </m:r>
                      <m:r>
                        <a:rPr lang="vi-VN" sz="3000" b="1" i="1">
                          <a:latin typeface="Cambria Math"/>
                        </a:rPr>
                        <m:t>=</m:t>
                      </m:r>
                      <m:f>
                        <m:fPr>
                          <m:ctrlPr>
                            <a:rPr lang="en-US" sz="3000" b="1" i="1">
                              <a:latin typeface="Cambria Math" panose="02040503050406030204" pitchFamily="18" charset="0"/>
                            </a:rPr>
                          </m:ctrlPr>
                        </m:fPr>
                        <m:num>
                          <m:r>
                            <a:rPr lang="vi-VN" sz="3000" b="1" i="1">
                              <a:latin typeface="Cambria Math"/>
                            </a:rPr>
                            <m:t>𝟓</m:t>
                          </m:r>
                        </m:num>
                        <m:den>
                          <m:r>
                            <a:rPr lang="vi-VN" sz="3000" b="1" i="1">
                              <a:latin typeface="Cambria Math"/>
                            </a:rPr>
                            <m:t>𝟐</m:t>
                          </m:r>
                        </m:den>
                      </m:f>
                    </m:oMath>
                  </m:oMathPara>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358061" y="5578912"/>
                <a:ext cx="7267584" cy="1027204"/>
              </a:xfrm>
              <a:prstGeom prst="rect">
                <a:avLst/>
              </a:prstGeom>
              <a:blipFill>
                <a:blip r:embed="rId10"/>
                <a:stretch>
                  <a:fillRect/>
                </a:stretch>
              </a:blipFill>
            </p:spPr>
            <p:txBody>
              <a:bodyPr/>
              <a:lstStyle/>
              <a:p>
                <a:r>
                  <a:rPr lang="en-US">
                    <a:noFill/>
                  </a:rPr>
                  <a:t> </a:t>
                </a:r>
              </a:p>
            </p:txBody>
          </p:sp>
        </mc:Fallback>
      </mc:AlternateContent>
      <p:sp>
        <p:nvSpPr>
          <p:cNvPr id="44" name="Action Button: Forward or Next 43">
            <a:hlinkClick r:id="rId11" action="ppaction://hlinksldjump" highlightClick="1"/>
          </p:cNvPr>
          <p:cNvSpPr/>
          <p:nvPr/>
        </p:nvSpPr>
        <p:spPr>
          <a:xfrm>
            <a:off x="11359378" y="6092514"/>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4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67" grpId="0" animBg="1"/>
      <p:bldP spid="46" grpId="0"/>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633909"/>
            <a:ext cx="11834900" cy="3993778"/>
            <a:chOff x="184495" y="3636273"/>
            <a:chExt cx="11834900" cy="3993778"/>
          </a:xfrm>
        </p:grpSpPr>
        <p:sp>
          <p:nvSpPr>
            <p:cNvPr id="5" name="Rounded Rectangle 4"/>
            <p:cNvSpPr/>
            <p:nvPr/>
          </p:nvSpPr>
          <p:spPr>
            <a:xfrm>
              <a:off x="184495" y="3865217"/>
              <a:ext cx="11834900" cy="376483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7600"/>
            <a:ext cx="11906396" cy="1222131"/>
            <a:chOff x="534987" y="1869705"/>
            <a:chExt cx="23340848" cy="2049737"/>
          </a:xfrm>
        </p:grpSpPr>
        <p:grpSp>
          <p:nvGrpSpPr>
            <p:cNvPr id="21" name="Group 20"/>
            <p:cNvGrpSpPr/>
            <p:nvPr/>
          </p:nvGrpSpPr>
          <p:grpSpPr>
            <a:xfrm>
              <a:off x="534987" y="1869705"/>
              <a:ext cx="23340848" cy="2049737"/>
              <a:chOff x="534987" y="1647866"/>
              <a:chExt cx="23340848" cy="2049737"/>
            </a:xfrm>
          </p:grpSpPr>
          <p:sp>
            <p:nvSpPr>
              <p:cNvPr id="25" name="Rounded Rectangle 24"/>
              <p:cNvSpPr/>
              <p:nvPr/>
            </p:nvSpPr>
            <p:spPr bwMode="auto">
              <a:xfrm>
                <a:off x="755649" y="1720891"/>
                <a:ext cx="23120186" cy="197671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19</a:t>
                  </a:r>
                </a:p>
              </p:txBody>
            </p:sp>
          </p:grpSp>
        </p:grpSp>
        <mc:AlternateContent xmlns:mc="http://schemas.openxmlformats.org/markup-compatibility/2006" xmlns:a14="http://schemas.microsoft.com/office/drawing/2010/main">
          <mc:Choice Requires="a14">
            <p:sp>
              <p:nvSpPr>
                <p:cNvPr id="23" name="Rectangle 22"/>
                <p:cNvSpPr/>
                <p:nvPr/>
              </p:nvSpPr>
              <p:spPr>
                <a:xfrm>
                  <a:off x="4018856" y="1985310"/>
                  <a:ext cx="19835650" cy="1654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pt-BR" sz="3200" dirty="0">
                      <a:latin typeface="Times New Roman" pitchFamily="18" charset="0"/>
                      <a:cs typeface="Times New Roman" pitchFamily="18" charset="0"/>
                    </a:rPr>
                    <a:t>Giá trị lớn nhất của hàm số </a:t>
                  </a:r>
                  <a14:m>
                    <m:oMath xmlns:m="http://schemas.openxmlformats.org/officeDocument/2006/math">
                      <m:r>
                        <a:rPr lang="vi-VN" sz="3200" i="1">
                          <a:latin typeface="Cambria Math"/>
                        </a:rPr>
                        <m:t>𝑦</m:t>
                      </m:r>
                      <m:r>
                        <a:rPr lang="vi-VN" sz="3200" i="1">
                          <a:latin typeface="Cambria Math"/>
                        </a:rPr>
                        <m:t>=</m:t>
                      </m:r>
                      <m:f>
                        <m:fPr>
                          <m:ctrlPr>
                            <a:rPr lang="en-US" sz="3200" i="1">
                              <a:latin typeface="Cambria Math" panose="02040503050406030204" pitchFamily="18" charset="0"/>
                            </a:rPr>
                          </m:ctrlPr>
                        </m:fPr>
                        <m:num>
                          <m:r>
                            <a:rPr lang="vi-VN" sz="3200" i="1">
                              <a:latin typeface="Cambria Math"/>
                            </a:rPr>
                            <m:t>4</m:t>
                          </m:r>
                        </m:num>
                        <m:den>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+1</m:t>
                          </m:r>
                        </m:den>
                      </m:f>
                    </m:oMath>
                  </a14:m>
                  <a:r>
                    <a:rPr lang="pt-BR" sz="3200" dirty="0">
                      <a:latin typeface="Times New Roman" pitchFamily="18" charset="0"/>
                      <a:cs typeface="Times New Roman" pitchFamily="18" charset="0"/>
                    </a:rPr>
                    <a:t> trên </a:t>
                  </a:r>
                  <a14:m>
                    <m:oMath xmlns:m="http://schemas.openxmlformats.org/officeDocument/2006/math">
                      <m:d>
                        <m:dPr>
                          <m:begChr m:val="["/>
                          <m:endChr m:val="]"/>
                          <m:ctrlPr>
                            <a:rPr lang="en-US" sz="3200" i="1">
                              <a:latin typeface="Cambria Math" panose="02040503050406030204" pitchFamily="18" charset="0"/>
                            </a:rPr>
                          </m:ctrlPr>
                        </m:dPr>
                        <m:e>
                          <m:r>
                            <a:rPr lang="vi-VN" sz="3200" i="1">
                              <a:latin typeface="Cambria Math"/>
                            </a:rPr>
                            <m:t>−1;1</m:t>
                          </m:r>
                        </m:e>
                      </m:d>
                    </m:oMath>
                  </a14:m>
                  <a:r>
                    <a:rPr lang="pt-BR" sz="3200" dirty="0">
                      <a:latin typeface="Times New Roman" pitchFamily="18" charset="0"/>
                      <a:cs typeface="Times New Roman" pitchFamily="18" charset="0"/>
                    </a:rPr>
                    <a:t> </a:t>
                  </a:r>
                  <a:r>
                    <a:rPr lang="pt-BR" sz="3200">
                      <a:latin typeface="Times New Roman" pitchFamily="18" charset="0"/>
                      <a:cs typeface="Times New Roman" pitchFamily="18" charset="0"/>
                    </a:rPr>
                    <a:t>bằng.</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985310"/>
                  <a:ext cx="19835650" cy="1654108"/>
                </a:xfrm>
                <a:prstGeom prst="rect">
                  <a:avLst/>
                </a:prstGeom>
                <a:blipFill>
                  <a:blip r:embed="rId2"/>
                  <a:stretch>
                    <a:fillRect l="-663" b="-31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84495" y="3123342"/>
                <a:ext cx="9071284" cy="954428"/>
              </a:xfrm>
              <a:prstGeom prst="rect">
                <a:avLst/>
              </a:prstGeom>
              <a:noFill/>
            </p:spPr>
            <p:txBody>
              <a:bodyPr wrap="square" rtlCol="0">
                <a:spAutoFit/>
              </a:bodyPr>
              <a:lstStyle/>
              <a:p>
                <a:pPr marL="629920" algn="just">
                  <a:lnSpc>
                    <a:spcPct val="115000"/>
                  </a:lnSpc>
                  <a:spcAft>
                    <a:spcPts val="800"/>
                  </a:spcAft>
                </a:pPr>
                <a:r>
                  <a:rPr lang="en-US" sz="3200">
                    <a:latin typeface="Cambria" panose="02040503050406030204" pitchFamily="18" charset="0"/>
                  </a:rPr>
                  <a:t>Ta có </a:t>
                </a:r>
                <a14:m>
                  <m:oMath xmlns:m="http://schemas.openxmlformats.org/officeDocument/2006/math">
                    <m:r>
                      <a:rPr lang="en-US" sz="3200" b="0" i="0" smtClean="0">
                        <a:latin typeface="Cambria Math" panose="02040503050406030204" pitchFamily="18" charset="0"/>
                      </a:rPr>
                      <m:t>   </m:t>
                    </m:r>
                    <m:sSup>
                      <m:sSupPr>
                        <m:ctrlPr>
                          <a:rPr lang="en-US" sz="3200" i="1">
                            <a:latin typeface="Cambria Math" panose="02040503050406030204" pitchFamily="18" charset="0"/>
                          </a:rPr>
                        </m:ctrlPr>
                      </m:sSupPr>
                      <m:e>
                        <m:r>
                          <a:rPr lang="vi-VN" sz="3200" i="1">
                            <a:latin typeface="Cambria Math"/>
                          </a:rPr>
                          <m:t>𝑦</m:t>
                        </m:r>
                      </m:e>
                      <m:sup>
                        <m:r>
                          <a:rPr lang="vi-VN" sz="3200" i="1">
                            <a:latin typeface="Cambria Math"/>
                          </a:rPr>
                          <m:t>′</m:t>
                        </m:r>
                      </m:sup>
                    </m:sSup>
                    <m:r>
                      <a:rPr lang="vi-VN" sz="3200" i="1">
                        <a:latin typeface="Cambria Math"/>
                      </a:rPr>
                      <m:t>=−</m:t>
                    </m:r>
                    <m:f>
                      <m:fPr>
                        <m:ctrlPr>
                          <a:rPr lang="en-US" sz="3200" i="1">
                            <a:latin typeface="Cambria Math" panose="02040503050406030204" pitchFamily="18" charset="0"/>
                          </a:rPr>
                        </m:ctrlPr>
                      </m:fPr>
                      <m:num>
                        <m:r>
                          <a:rPr lang="vi-VN" sz="3200" i="1">
                            <a:latin typeface="Cambria Math"/>
                          </a:rPr>
                          <m:t>8</m:t>
                        </m:r>
                        <m:r>
                          <a:rPr lang="vi-VN" sz="3200" i="1">
                            <a:latin typeface="Cambria Math"/>
                          </a:rPr>
                          <m:t>𝑥</m:t>
                        </m:r>
                      </m:num>
                      <m:den>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+1</m:t>
                                </m:r>
                              </m:e>
                            </m:d>
                          </m:e>
                          <m:sup>
                            <m:r>
                              <a:rPr lang="vi-VN" sz="3200" i="1">
                                <a:latin typeface="Cambria Math"/>
                              </a:rPr>
                              <m:t>2</m:t>
                            </m:r>
                          </m:sup>
                        </m:sSup>
                      </m:den>
                    </m:f>
                  </m:oMath>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84495" y="3123342"/>
                <a:ext cx="9071284" cy="954428"/>
              </a:xfrm>
              <a:prstGeom prst="rect">
                <a:avLst/>
              </a:prstGeom>
              <a:blipFill>
                <a:blip r:embed="rId3"/>
                <a:stretch>
                  <a:fillRect b="-2548"/>
                </a:stretch>
              </a:blipFill>
            </p:spPr>
            <p:txBody>
              <a:bodyPr/>
              <a:lstStyle/>
              <a:p>
                <a:r>
                  <a:rPr lang="en-US">
                    <a:noFill/>
                  </a:rPr>
                  <a:t> </a:t>
                </a:r>
              </a:p>
            </p:txBody>
          </p:sp>
        </mc:Fallback>
      </mc:AlternateContent>
      <p:grpSp>
        <p:nvGrpSpPr>
          <p:cNvPr id="2" name="Group 1"/>
          <p:cNvGrpSpPr/>
          <p:nvPr/>
        </p:nvGrpSpPr>
        <p:grpSpPr>
          <a:xfrm>
            <a:off x="1041075" y="1404512"/>
            <a:ext cx="9268762" cy="1165067"/>
            <a:chOff x="1532255" y="1151399"/>
            <a:chExt cx="9268762" cy="1165067"/>
          </a:xfrm>
        </p:grpSpPr>
        <p:grpSp>
          <p:nvGrpSpPr>
            <p:cNvPr id="3" name="Group 2"/>
            <p:cNvGrpSpPr/>
            <p:nvPr/>
          </p:nvGrpSpPr>
          <p:grpSpPr>
            <a:xfrm>
              <a:off x="1532255" y="1151399"/>
              <a:ext cx="1848605" cy="1165066"/>
              <a:chOff x="241306" y="2205692"/>
              <a:chExt cx="1842338" cy="1083094"/>
            </a:xfrm>
          </p:grpSpPr>
          <p:sp>
            <p:nvSpPr>
              <p:cNvPr id="76" name="Rectangle 75"/>
              <p:cNvSpPr/>
              <p:nvPr/>
            </p:nvSpPr>
            <p:spPr>
              <a:xfrm>
                <a:off x="531850" y="2205692"/>
                <a:ext cx="1551794" cy="108309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50228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554015" y="2479903"/>
                    <a:ext cx="1344518"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Times New Roman" panose="02020603050405020304" pitchFamily="18" charset="0"/>
                              <a:cs typeface="Times New Roman" panose="02020603050405020304" pitchFamily="18" charset="0"/>
                            </a:rPr>
                            <m:t>𝟐</m:t>
                          </m:r>
                        </m:oMath>
                      </m:oMathPara>
                    </a14:m>
                    <a:endParaRPr lang="en-US" b="1" dirty="0">
                      <a:solidFill>
                        <a:schemeClr val="bg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554015" y="2479903"/>
                    <a:ext cx="1344518" cy="543631"/>
                  </a:xfrm>
                  <a:prstGeom prst="rect">
                    <a:avLst/>
                  </a:prstGeom>
                  <a:blipFill>
                    <a:blip r:embed="rId4"/>
                    <a:stretch>
                      <a:fillRect/>
                    </a:stretch>
                  </a:blipFill>
                </p:spPr>
                <p:txBody>
                  <a:bodyPr/>
                  <a:lstStyle/>
                  <a:p>
                    <a:r>
                      <a:rPr lang="en-US">
                        <a:noFill/>
                      </a:rPr>
                      <a:t> </a:t>
                    </a:r>
                  </a:p>
                </p:txBody>
              </p:sp>
            </mc:Fallback>
          </mc:AlternateContent>
        </p:grpSp>
        <p:grpSp>
          <p:nvGrpSpPr>
            <p:cNvPr id="4" name="Group 3"/>
            <p:cNvGrpSpPr/>
            <p:nvPr/>
          </p:nvGrpSpPr>
          <p:grpSpPr>
            <a:xfrm>
              <a:off x="3986698" y="1151400"/>
              <a:ext cx="1884426" cy="1165066"/>
              <a:chOff x="2789030" y="1557992"/>
              <a:chExt cx="1878037" cy="1083094"/>
            </a:xfrm>
          </p:grpSpPr>
          <p:sp>
            <p:nvSpPr>
              <p:cNvPr id="46" name="Rectangle 45"/>
              <p:cNvSpPr/>
              <p:nvPr/>
            </p:nvSpPr>
            <p:spPr>
              <a:xfrm>
                <a:off x="3079571" y="1557992"/>
                <a:ext cx="1587496" cy="108309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2789030" y="18678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3277683" y="1639056"/>
                    <a:ext cx="1232462" cy="9442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vi-VN" b="1" i="1">
                                  <a:latin typeface="Cambria Math"/>
                                </a:rPr>
                                <m:t>𝟒</m:t>
                              </m:r>
                            </m:num>
                            <m:den>
                              <m:r>
                                <a:rPr lang="vi-VN" b="1" i="1">
                                  <a:latin typeface="Cambria Math"/>
                                </a:rPr>
                                <m:t>𝟑</m:t>
                              </m:r>
                            </m:den>
                          </m:f>
                        </m:oMath>
                      </m:oMathPara>
                    </a14:m>
                    <a:endParaRPr lang="en-US" b="1"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277683" y="1639056"/>
                    <a:ext cx="1232462" cy="944262"/>
                  </a:xfrm>
                  <a:prstGeom prst="rect">
                    <a:avLst/>
                  </a:prstGeom>
                  <a:blipFill>
                    <a:blip r:embed="rId5"/>
                    <a:stretch>
                      <a:fillRect/>
                    </a:stretch>
                  </a:blipFill>
                </p:spPr>
                <p:txBody>
                  <a:bodyPr/>
                  <a:lstStyle/>
                  <a:p>
                    <a:r>
                      <a:rPr lang="en-US">
                        <a:noFill/>
                      </a:rPr>
                      <a:t> </a:t>
                    </a:r>
                  </a:p>
                </p:txBody>
              </p:sp>
            </mc:Fallback>
          </mc:AlternateContent>
        </p:grpSp>
        <p:grpSp>
          <p:nvGrpSpPr>
            <p:cNvPr id="63" name="Group 62"/>
            <p:cNvGrpSpPr/>
            <p:nvPr/>
          </p:nvGrpSpPr>
          <p:grpSpPr>
            <a:xfrm>
              <a:off x="6446492" y="1151400"/>
              <a:ext cx="1853915" cy="1165066"/>
              <a:chOff x="5138886" y="1335435"/>
              <a:chExt cx="1847631" cy="1083094"/>
            </a:xfrm>
          </p:grpSpPr>
          <p:sp>
            <p:nvSpPr>
              <p:cNvPr id="64" name="Rectangle 63"/>
              <p:cNvSpPr/>
              <p:nvPr/>
            </p:nvSpPr>
            <p:spPr>
              <a:xfrm>
                <a:off x="5429431" y="1335435"/>
                <a:ext cx="1557086" cy="108309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5" name="Oval 64"/>
              <p:cNvSpPr/>
              <p:nvPr/>
            </p:nvSpPr>
            <p:spPr>
              <a:xfrm>
                <a:off x="5138886" y="165685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6" name="TextBox 65"/>
                  <p:cNvSpPr txBox="1"/>
                  <p:nvPr/>
                </p:nvSpPr>
                <p:spPr>
                  <a:xfrm>
                    <a:off x="5586709" y="1422449"/>
                    <a:ext cx="1232463" cy="94295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vi-VN" b="1" i="1">
                                  <a:latin typeface="Cambria Math"/>
                                </a:rPr>
                                <m:t>𝟑</m:t>
                              </m:r>
                            </m:num>
                            <m:den>
                              <m:r>
                                <a:rPr lang="vi-VN" b="1" i="1">
                                  <a:latin typeface="Cambria Math"/>
                                </a:rPr>
                                <m:t>𝟒</m:t>
                              </m:r>
                            </m:den>
                          </m:f>
                        </m:oMath>
                      </m:oMathPara>
                    </a14:m>
                    <a:endParaRPr lang="en-US" b="1"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586709" y="1422449"/>
                    <a:ext cx="1232463" cy="942951"/>
                  </a:xfrm>
                  <a:prstGeom prst="rect">
                    <a:avLst/>
                  </a:prstGeom>
                  <a:blipFill>
                    <a:blip r:embed="rId6"/>
                    <a:stretch>
                      <a:fillRect/>
                    </a:stretch>
                  </a:blipFill>
                </p:spPr>
                <p:txBody>
                  <a:bodyPr/>
                  <a:lstStyle/>
                  <a:p>
                    <a:r>
                      <a:rPr lang="en-US">
                        <a:noFill/>
                      </a:rPr>
                      <a:t> </a:t>
                    </a:r>
                  </a:p>
                </p:txBody>
              </p:sp>
            </mc:Fallback>
          </mc:AlternateContent>
        </p:grpSp>
        <p:grpSp>
          <p:nvGrpSpPr>
            <p:cNvPr id="68" name="Group 67"/>
            <p:cNvGrpSpPr/>
            <p:nvPr/>
          </p:nvGrpSpPr>
          <p:grpSpPr>
            <a:xfrm>
              <a:off x="8900961" y="1151400"/>
              <a:ext cx="1900056" cy="1165066"/>
              <a:chOff x="2390724" y="1335435"/>
              <a:chExt cx="1893613" cy="1083093"/>
            </a:xfrm>
          </p:grpSpPr>
          <p:sp>
            <p:nvSpPr>
              <p:cNvPr id="69" name="Rectangle 68"/>
              <p:cNvSpPr/>
              <p:nvPr/>
            </p:nvSpPr>
            <p:spPr>
              <a:xfrm>
                <a:off x="2696840" y="1335435"/>
                <a:ext cx="1587497" cy="108309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390724" y="163028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2921774" y="1619195"/>
                    <a:ext cx="1071881"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𝟒</m:t>
                          </m:r>
                        </m:oMath>
                      </m:oMathPara>
                    </a14:m>
                    <a:endParaRPr lang="en-US"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921774" y="1619195"/>
                    <a:ext cx="1071881" cy="543631"/>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8410810" y="1721358"/>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52" name="Rectangle 51"/>
              <p:cNvSpPr/>
              <p:nvPr/>
            </p:nvSpPr>
            <p:spPr>
              <a:xfrm>
                <a:off x="947666" y="4210877"/>
                <a:ext cx="7271658" cy="76123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p>
                        <m:sSupPr>
                          <m:ctrlPr>
                            <a:rPr lang="en-US" sz="3200" i="1">
                              <a:latin typeface="Cambria Math" panose="02040503050406030204" pitchFamily="18" charset="0"/>
                            </a:rPr>
                          </m:ctrlPr>
                        </m:sSupPr>
                        <m:e>
                          <m:r>
                            <a:rPr lang="vi-VN" sz="3200" i="1">
                              <a:latin typeface="Cambria Math"/>
                            </a:rPr>
                            <m:t>𝑦</m:t>
                          </m:r>
                        </m:e>
                        <m:sup>
                          <m:r>
                            <a:rPr lang="vi-VN" sz="3200" i="1">
                              <a:latin typeface="Cambria Math"/>
                            </a:rPr>
                            <m:t>′</m:t>
                          </m:r>
                        </m:sup>
                      </m:sSup>
                      <m:r>
                        <a:rPr lang="vi-VN" sz="3200" i="1">
                          <a:latin typeface="Cambria Math"/>
                        </a:rPr>
                        <m:t>=0⇔</m:t>
                      </m:r>
                      <m:r>
                        <a:rPr lang="vi-VN" sz="3200" i="1">
                          <a:latin typeface="Cambria Math"/>
                        </a:rPr>
                        <m:t>𝑥</m:t>
                      </m:r>
                      <m:r>
                        <a:rPr lang="vi-VN" sz="3200" i="1">
                          <a:latin typeface="Cambria Math"/>
                        </a:rPr>
                        <m:t>=0</m:t>
                      </m:r>
                    </m:oMath>
                  </m:oMathPara>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947666" y="4210877"/>
                <a:ext cx="7271658" cy="761234"/>
              </a:xfrm>
              <a:prstGeom prst="rect">
                <a:avLst/>
              </a:prstGeom>
              <a:blipFill>
                <a:blip r:embed="rId8"/>
                <a:stretch>
                  <a:fillRect/>
                </a:stretch>
              </a:blipFill>
            </p:spPr>
            <p:txBody>
              <a:bodyPr/>
              <a:lstStyle/>
              <a:p>
                <a:r>
                  <a:rPr lang="en-US">
                    <a:noFill/>
                  </a:rPr>
                  <a:t> </a:t>
                </a:r>
              </a:p>
            </p:txBody>
          </p:sp>
        </mc:Fallback>
      </mc:AlternateContent>
      <p:sp>
        <p:nvSpPr>
          <p:cNvPr id="51" name="Action Button: Forward or Next 50">
            <a:hlinkClick r:id="rId9" action="ppaction://hlinksldjump" highlightClick="1"/>
          </p:cNvPr>
          <p:cNvSpPr/>
          <p:nvPr/>
        </p:nvSpPr>
        <p:spPr>
          <a:xfrm>
            <a:off x="11353490" y="6057948"/>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64C7662-CAC4-48C7-9319-09639AB6843C}"/>
                  </a:ext>
                </a:extLst>
              </p:cNvPr>
              <p:cNvSpPr txBox="1"/>
              <p:nvPr/>
            </p:nvSpPr>
            <p:spPr>
              <a:xfrm>
                <a:off x="947666" y="4982060"/>
                <a:ext cx="6029325" cy="584775"/>
              </a:xfrm>
              <a:prstGeom prst="rect">
                <a:avLst/>
              </a:prstGeom>
              <a:noFill/>
            </p:spPr>
            <p:txBody>
              <a:bodyPr wrap="square" rtlCol="0">
                <a:spAutoFit/>
              </a:bodyPr>
              <a:lstStyle/>
              <a:p>
                <a14:m>
                  <m:oMath xmlns:m="http://schemas.openxmlformats.org/officeDocument/2006/math">
                    <m:r>
                      <a:rPr lang="vi-VN" sz="3200" i="1">
                        <a:latin typeface="Cambria Math"/>
                      </a:rPr>
                      <m:t>𝑦</m:t>
                    </m:r>
                    <m:d>
                      <m:dPr>
                        <m:ctrlPr>
                          <a:rPr lang="en-US" sz="3200" i="1">
                            <a:latin typeface="Cambria Math" panose="02040503050406030204" pitchFamily="18" charset="0"/>
                          </a:rPr>
                        </m:ctrlPr>
                      </m:dPr>
                      <m:e>
                        <m:r>
                          <a:rPr lang="vi-VN" sz="3200" i="1">
                            <a:latin typeface="Cambria Math"/>
                          </a:rPr>
                          <m:t>−1</m:t>
                        </m:r>
                      </m:e>
                    </m:d>
                    <m:r>
                      <a:rPr lang="vi-VN" sz="3200" i="1">
                        <a:latin typeface="Cambria Math"/>
                      </a:rPr>
                      <m:t>=</m:t>
                    </m:r>
                    <m:r>
                      <a:rPr lang="vi-VN" sz="3200" i="1">
                        <a:latin typeface="Cambria Math"/>
                      </a:rPr>
                      <m:t>𝑦</m:t>
                    </m:r>
                    <m:d>
                      <m:dPr>
                        <m:ctrlPr>
                          <a:rPr lang="en-US" sz="3200" i="1">
                            <a:latin typeface="Cambria Math" panose="02040503050406030204" pitchFamily="18" charset="0"/>
                          </a:rPr>
                        </m:ctrlPr>
                      </m:dPr>
                      <m:e>
                        <m:r>
                          <a:rPr lang="vi-VN" sz="3200" i="1">
                            <a:latin typeface="Cambria Math"/>
                          </a:rPr>
                          <m:t>1</m:t>
                        </m:r>
                      </m:e>
                    </m:d>
                    <m:r>
                      <a:rPr lang="vi-VN" sz="3200" i="1">
                        <a:latin typeface="Cambria Math"/>
                      </a:rPr>
                      <m:t>=2;</m:t>
                    </m:r>
                    <m:r>
                      <a:rPr lang="vi-VN" sz="3200" i="1">
                        <a:latin typeface="Cambria Math"/>
                      </a:rPr>
                      <m:t>𝑦</m:t>
                    </m:r>
                    <m:d>
                      <m:dPr>
                        <m:ctrlPr>
                          <a:rPr lang="en-US" sz="3200" i="1">
                            <a:latin typeface="Cambria Math" panose="02040503050406030204" pitchFamily="18" charset="0"/>
                          </a:rPr>
                        </m:ctrlPr>
                      </m:dPr>
                      <m:e>
                        <m:r>
                          <a:rPr lang="vi-VN" sz="3200" i="1">
                            <a:latin typeface="Cambria Math"/>
                          </a:rPr>
                          <m:t>0</m:t>
                        </m:r>
                      </m:e>
                    </m:d>
                    <m:r>
                      <a:rPr lang="vi-VN" sz="3200" i="1">
                        <a:latin typeface="Cambria Math"/>
                      </a:rPr>
                      <m:t>=4</m:t>
                    </m:r>
                  </m:oMath>
                </a14:m>
                <a:r>
                  <a:rPr lang="vi-VN" sz="3200" dirty="0"/>
                  <a:t> </a:t>
                </a:r>
                <a:endParaRPr lang="en-US" sz="3200" dirty="0"/>
              </a:p>
            </p:txBody>
          </p:sp>
        </mc:Choice>
        <mc:Fallback xmlns="">
          <p:sp>
            <p:nvSpPr>
              <p:cNvPr id="11" name="TextBox 10">
                <a:extLst>
                  <a:ext uri="{FF2B5EF4-FFF2-40B4-BE49-F238E27FC236}">
                    <a16:creationId xmlns:a16="http://schemas.microsoft.com/office/drawing/2014/main" id="{064C7662-CAC4-48C7-9319-09639AB6843C}"/>
                  </a:ext>
                </a:extLst>
              </p:cNvPr>
              <p:cNvSpPr txBox="1">
                <a:spLocks noRot="1" noChangeAspect="1" noMove="1" noResize="1" noEditPoints="1" noAdjustHandles="1" noChangeArrowheads="1" noChangeShapeType="1" noTextEdit="1"/>
              </p:cNvSpPr>
              <p:nvPr/>
            </p:nvSpPr>
            <p:spPr>
              <a:xfrm>
                <a:off x="947666" y="4982060"/>
                <a:ext cx="6029325"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BC5B80-0315-48FF-B59B-DB9919354176}"/>
                  </a:ext>
                </a:extLst>
              </p:cNvPr>
              <p:cNvSpPr txBox="1"/>
              <p:nvPr/>
            </p:nvSpPr>
            <p:spPr>
              <a:xfrm>
                <a:off x="947666" y="5726121"/>
                <a:ext cx="6021848" cy="791050"/>
              </a:xfrm>
              <a:prstGeom prst="rect">
                <a:avLst/>
              </a:prstGeom>
              <a:noFill/>
            </p:spPr>
            <p:txBody>
              <a:bodyPr wrap="square" rtlCol="0">
                <a:spAutoFit/>
              </a:bodyPr>
              <a:lstStyle/>
              <a:p>
                <a:r>
                  <a:rPr lang="vi-VN" sz="3200" dirty="0">
                    <a:latin typeface="Cambria" panose="02040503050406030204" pitchFamily="18" charset="0"/>
                  </a:rPr>
                  <a:t>Vậy </a:t>
                </a:r>
                <a14:m>
                  <m:oMath xmlns:m="http://schemas.openxmlformats.org/officeDocument/2006/math">
                    <m:limLow>
                      <m:limLowPr>
                        <m:ctrlPr>
                          <a:rPr lang="en-US" sz="3200" i="1">
                            <a:latin typeface="Cambria Math" panose="02040503050406030204" pitchFamily="18" charset="0"/>
                          </a:rPr>
                        </m:ctrlPr>
                      </m:limLowPr>
                      <m:e>
                        <m:r>
                          <a:rPr lang="vi-VN" sz="3200" i="1">
                            <a:latin typeface="Cambria Math"/>
                          </a:rPr>
                          <m:t>𝑚𝑎𝑥</m:t>
                        </m:r>
                      </m:e>
                      <m:lim>
                        <m:d>
                          <m:dPr>
                            <m:begChr m:val="["/>
                            <m:endChr m:val="]"/>
                            <m:ctrlPr>
                              <a:rPr lang="en-US" sz="3200" i="1">
                                <a:latin typeface="Cambria Math" panose="02040503050406030204" pitchFamily="18" charset="0"/>
                              </a:rPr>
                            </m:ctrlPr>
                          </m:dPr>
                          <m:e>
                            <m:r>
                              <a:rPr lang="vi-VN" sz="3200" i="1">
                                <a:latin typeface="Cambria Math"/>
                              </a:rPr>
                              <m:t>−1;1</m:t>
                            </m:r>
                          </m:e>
                        </m:d>
                      </m:lim>
                    </m:limLow>
                    <m:r>
                      <a:rPr lang="vi-VN" sz="3200" i="1">
                        <a:latin typeface="Cambria Math"/>
                      </a:rPr>
                      <m:t>𝑦</m:t>
                    </m:r>
                    <m:r>
                      <a:rPr lang="vi-VN" sz="3200" i="1">
                        <a:latin typeface="Cambria Math"/>
                      </a:rPr>
                      <m:t>=</m:t>
                    </m:r>
                    <m:r>
                      <a:rPr lang="vi-VN" sz="3200" i="1">
                        <a:latin typeface="Cambria Math"/>
                      </a:rPr>
                      <m:t>𝑦</m:t>
                    </m:r>
                    <m:d>
                      <m:dPr>
                        <m:ctrlPr>
                          <a:rPr lang="en-US" sz="3200" i="1">
                            <a:latin typeface="Cambria Math" panose="02040503050406030204" pitchFamily="18" charset="0"/>
                          </a:rPr>
                        </m:ctrlPr>
                      </m:dPr>
                      <m:e>
                        <m:r>
                          <a:rPr lang="vi-VN" sz="3200" i="1">
                            <a:latin typeface="Cambria Math"/>
                          </a:rPr>
                          <m:t>0</m:t>
                        </m:r>
                      </m:e>
                    </m:d>
                    <m:r>
                      <a:rPr lang="vi-VN" sz="3200" i="1">
                        <a:latin typeface="Cambria Math"/>
                      </a:rPr>
                      <m:t>=4</m:t>
                    </m:r>
                  </m:oMath>
                </a14:m>
                <a:r>
                  <a:rPr lang="vi-VN" sz="3200" dirty="0">
                    <a:latin typeface="Cambria" panose="02040503050406030204" pitchFamily="18" charset="0"/>
                  </a:rPr>
                  <a:t> </a:t>
                </a:r>
                <a:endParaRPr lang="en-US" sz="3200" dirty="0">
                  <a:latin typeface="Cambria" panose="02040503050406030204" pitchFamily="18" charset="0"/>
                </a:endParaRPr>
              </a:p>
            </p:txBody>
          </p:sp>
        </mc:Choice>
        <mc:Fallback xmlns="">
          <p:sp>
            <p:nvSpPr>
              <p:cNvPr id="12" name="TextBox 11">
                <a:extLst>
                  <a:ext uri="{FF2B5EF4-FFF2-40B4-BE49-F238E27FC236}">
                    <a16:creationId xmlns:a16="http://schemas.microsoft.com/office/drawing/2014/main" id="{A0BC5B80-0315-48FF-B59B-DB9919354176}"/>
                  </a:ext>
                </a:extLst>
              </p:cNvPr>
              <p:cNvSpPr txBox="1">
                <a:spLocks noRot="1" noChangeAspect="1" noMove="1" noResize="1" noEditPoints="1" noAdjustHandles="1" noChangeArrowheads="1" noChangeShapeType="1" noTextEdit="1"/>
              </p:cNvSpPr>
              <p:nvPr/>
            </p:nvSpPr>
            <p:spPr>
              <a:xfrm>
                <a:off x="947666" y="5726121"/>
                <a:ext cx="6021848" cy="791050"/>
              </a:xfrm>
              <a:prstGeom prst="rect">
                <a:avLst/>
              </a:prstGeom>
              <a:blipFill>
                <a:blip r:embed="rId11"/>
                <a:stretch>
                  <a:fillRect l="-2530" t="-10769"/>
                </a:stretch>
              </a:blipFill>
            </p:spPr>
            <p:txBody>
              <a:bodyPr/>
              <a:lstStyle/>
              <a:p>
                <a:r>
                  <a:rPr lang="en-US">
                    <a:noFill/>
                  </a:rPr>
                  <a:t> </a:t>
                </a:r>
              </a:p>
            </p:txBody>
          </p:sp>
        </mc:Fallback>
      </mc:AlternateContent>
    </p:spTree>
    <p:extLst>
      <p:ext uri="{BB962C8B-B14F-4D97-AF65-F5344CB8AC3E}">
        <p14:creationId xmlns:p14="http://schemas.microsoft.com/office/powerpoint/2010/main" val="5900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52" grpId="0"/>
      <p:bldP spid="51"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639864"/>
            <a:ext cx="11834900" cy="4181693"/>
            <a:chOff x="184495" y="3636273"/>
            <a:chExt cx="11834900" cy="4181693"/>
          </a:xfrm>
        </p:grpSpPr>
        <p:sp>
          <p:nvSpPr>
            <p:cNvPr id="5" name="Rounded Rectangle 4"/>
            <p:cNvSpPr/>
            <p:nvPr/>
          </p:nvSpPr>
          <p:spPr>
            <a:xfrm>
              <a:off x="184495" y="3865218"/>
              <a:ext cx="11834900" cy="39527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87649"/>
            <a:ext cx="11906396" cy="1284080"/>
            <a:chOff x="534987" y="1819475"/>
            <a:chExt cx="23340848" cy="2153636"/>
          </a:xfrm>
        </p:grpSpPr>
        <p:grpSp>
          <p:nvGrpSpPr>
            <p:cNvPr id="21" name="Group 20"/>
            <p:cNvGrpSpPr/>
            <p:nvPr/>
          </p:nvGrpSpPr>
          <p:grpSpPr>
            <a:xfrm>
              <a:off x="534987" y="1869705"/>
              <a:ext cx="23340848" cy="2056796"/>
              <a:chOff x="534987" y="1647866"/>
              <a:chExt cx="23340848" cy="2056796"/>
            </a:xfrm>
          </p:grpSpPr>
          <p:sp>
            <p:nvSpPr>
              <p:cNvPr id="25" name="Rounded Rectangle 24"/>
              <p:cNvSpPr/>
              <p:nvPr/>
            </p:nvSpPr>
            <p:spPr bwMode="auto">
              <a:xfrm>
                <a:off x="755649" y="1720890"/>
                <a:ext cx="23120186" cy="198377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20</a:t>
                  </a: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2153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600"/>
                    </a:spcBef>
                    <a:buClr>
                      <a:srgbClr val="0000FF"/>
                    </a:buClr>
                    <a:tabLst>
                      <a:tab pos="629920" algn="l"/>
                    </a:tabLst>
                  </a:pPr>
                  <a:r>
                    <a:rPr lang="pt-BR" sz="3200" dirty="0">
                      <a:latin typeface="Cambria" panose="02040503050406030204" pitchFamily="18" charset="0"/>
                    </a:rPr>
                    <a:t>Hàm số </a:t>
                  </a:r>
                  <a14:m>
                    <m:oMath xmlns:m="http://schemas.openxmlformats.org/officeDocument/2006/math">
                      <m:r>
                        <a:rPr lang="vi-VN" sz="3200" i="1">
                          <a:latin typeface="Cambria Math"/>
                        </a:rPr>
                        <m:t>𝑦</m:t>
                      </m:r>
                      <m:r>
                        <a:rPr lang="vi-VN" sz="3200" i="1">
                          <a:latin typeface="Cambria Math"/>
                        </a:rPr>
                        <m:t>=−8</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3</m:t>
                          </m:r>
                        </m:sup>
                      </m:sSup>
                      <m:r>
                        <a:rPr lang="vi-VN" sz="3200" i="1">
                          <a:latin typeface="Cambria Math"/>
                        </a:rPr>
                        <m:t>+3</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+2019</m:t>
                      </m:r>
                    </m:oMath>
                  </a14:m>
                  <a:r>
                    <a:rPr lang="pt-BR" sz="3200" dirty="0">
                      <a:latin typeface="Cambria" panose="02040503050406030204" pitchFamily="18" charset="0"/>
                    </a:rPr>
                    <a:t> đồng biến trên khoảng nào dưới </a:t>
                  </a:r>
                  <a:r>
                    <a:rPr lang="pt-BR" sz="3200">
                      <a:latin typeface="Cambria" panose="02040503050406030204" pitchFamily="18" charset="0"/>
                    </a:rPr>
                    <a:t>đây?</a:t>
                  </a:r>
                  <a:endParaRPr lang="en-US" sz="3200" dirty="0">
                    <a:latin typeface="Cambria"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2153636"/>
                </a:xfrm>
                <a:prstGeom prst="rect">
                  <a:avLst/>
                </a:prstGeom>
                <a:blipFill>
                  <a:blip r:embed="rId2"/>
                  <a:stretch>
                    <a:fillRect l="-663" t="-474" r="-663" b="-9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19940" y="3209261"/>
                <a:ext cx="6045199" cy="76123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en-US" sz="3200" dirty="0" smtClean="0">
                          <a:latin typeface="Cambria" panose="02040503050406030204" pitchFamily="18" charset="0"/>
                          <a:ea typeface="Times New Roman" panose="02020603050405020304" pitchFamily="18" charset="0"/>
                          <a:cs typeface="Times New Roman" panose="02020603050405020304" pitchFamily="18" charset="0"/>
                        </a:rPr>
                        <m:t>T</m:t>
                      </m:r>
                      <m:r>
                        <m:rPr>
                          <m:nor/>
                        </m:rPr>
                        <a:rPr lang="en-US" sz="3200" b="0" i="0" dirty="0" smtClean="0">
                          <a:latin typeface="Cambria" panose="02040503050406030204" pitchFamily="18" charset="0"/>
                          <a:ea typeface="Times New Roman" panose="02020603050405020304" pitchFamily="18" charset="0"/>
                          <a:cs typeface="Times New Roman" panose="02020603050405020304" pitchFamily="18" charset="0"/>
                        </a:rPr>
                        <m:t>a</m:t>
                      </m:r>
                      <m:r>
                        <m:rPr>
                          <m:nor/>
                        </m:rPr>
                        <a:rPr lang="en-US" sz="3200" b="0" i="0" dirty="0" smtClean="0">
                          <a:latin typeface="Cambria" panose="02040503050406030204" pitchFamily="18" charset="0"/>
                          <a:ea typeface="Times New Roman" panose="02020603050405020304" pitchFamily="18" charset="0"/>
                          <a:cs typeface="Times New Roman" panose="02020603050405020304" pitchFamily="18" charset="0"/>
                        </a:rPr>
                        <m:t> </m:t>
                      </m:r>
                      <m:r>
                        <m:rPr>
                          <m:nor/>
                        </m:rPr>
                        <a:rPr lang="en-US" sz="3200" b="0" i="0" dirty="0" smtClean="0">
                          <a:latin typeface="Cambria" panose="02040503050406030204" pitchFamily="18" charset="0"/>
                          <a:ea typeface="Times New Roman" panose="02020603050405020304" pitchFamily="18" charset="0"/>
                          <a:cs typeface="Times New Roman" panose="02020603050405020304" pitchFamily="18" charset="0"/>
                        </a:rPr>
                        <m:t>c</m:t>
                      </m:r>
                      <m:r>
                        <a:rPr lang="en-US" sz="3200" b="0" i="1" dirty="0" smtClean="0">
                          <a:latin typeface="Cambria Math" panose="02040503050406030204" pitchFamily="18" charset="0"/>
                          <a:ea typeface="Times New Roman" panose="02020603050405020304" pitchFamily="18" charset="0"/>
                          <a:cs typeface="Times New Roman" panose="02020603050405020304" pitchFamily="18" charset="0"/>
                        </a:rPr>
                        <m:t>ó </m:t>
                      </m:r>
                      <m:sSup>
                        <m:sSupPr>
                          <m:ctrlPr>
                            <a:rPr lang="en-US" sz="3200" i="1">
                              <a:latin typeface="Cambria Math" panose="02040503050406030204" pitchFamily="18" charset="0"/>
                            </a:rPr>
                          </m:ctrlPr>
                        </m:sSupPr>
                        <m:e>
                          <m:r>
                            <a:rPr lang="vi-VN" sz="3200" i="1">
                              <a:latin typeface="Cambria Math"/>
                            </a:rPr>
                            <m:t>𝑦</m:t>
                          </m:r>
                        </m:e>
                        <m:sup>
                          <m:r>
                            <a:rPr lang="vi-VN" sz="3200" i="1">
                              <a:latin typeface="Cambria Math"/>
                            </a:rPr>
                            <m:t>′</m:t>
                          </m:r>
                        </m:sup>
                      </m:sSup>
                      <m:r>
                        <a:rPr lang="vi-VN" sz="3200" i="1">
                          <a:latin typeface="Cambria Math"/>
                        </a:rPr>
                        <m:t>=−24</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+6</m:t>
                      </m:r>
                      <m:r>
                        <a:rPr lang="vi-VN" sz="3200" i="1">
                          <a:latin typeface="Cambria Math"/>
                        </a:rPr>
                        <m:t>𝑥</m:t>
                      </m:r>
                    </m:oMath>
                  </m:oMathPara>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19940" y="3209261"/>
                <a:ext cx="6045199" cy="7612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25356" y="3648211"/>
                <a:ext cx="4102672" cy="1994905"/>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p>
                        <m:sSupPr>
                          <m:ctrlPr>
                            <a:rPr lang="en-US" sz="3200" i="1">
                              <a:latin typeface="Cambria Math" panose="02040503050406030204" pitchFamily="18" charset="0"/>
                            </a:rPr>
                          </m:ctrlPr>
                        </m:sSupPr>
                        <m:e>
                          <m:r>
                            <a:rPr lang="vi-VN" sz="3200" i="1">
                              <a:latin typeface="Cambria Math"/>
                            </a:rPr>
                            <m:t>𝑦</m:t>
                          </m:r>
                        </m:e>
                        <m:sup>
                          <m:r>
                            <a:rPr lang="vi-VN" sz="3200" i="1">
                              <a:latin typeface="Cambria Math"/>
                            </a:rPr>
                            <m:t>′</m:t>
                          </m:r>
                        </m:sup>
                      </m:sSup>
                      <m:r>
                        <a:rPr lang="vi-VN" sz="3200" i="1">
                          <a:latin typeface="Cambria Math"/>
                        </a:rPr>
                        <m:t>=0⇔</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vi-VN" sz="3200" i="1">
                                  <a:latin typeface="Cambria Math"/>
                                </a:rPr>
                                <m:t>&amp;</m:t>
                              </m:r>
                              <m:r>
                                <a:rPr lang="vi-VN" sz="3200" i="1">
                                  <a:latin typeface="Cambria Math"/>
                                </a:rPr>
                                <m:t>𝑥</m:t>
                              </m:r>
                              <m:r>
                                <a:rPr lang="vi-VN" sz="3200" i="1">
                                  <a:latin typeface="Cambria Math"/>
                                </a:rPr>
                                <m:t>=0</m:t>
                              </m:r>
                            </m:e>
                            <m:e>
                              <m:r>
                                <a:rPr lang="vi-VN" sz="3200" i="1">
                                  <a:latin typeface="Cambria Math"/>
                                </a:rPr>
                                <m:t>&amp;</m:t>
                              </m:r>
                              <m:r>
                                <a:rPr lang="vi-VN" sz="3200" i="1">
                                  <a:latin typeface="Cambria Math"/>
                                </a:rPr>
                                <m:t>𝑥</m:t>
                              </m:r>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4</m:t>
                                  </m:r>
                                </m:den>
                              </m:f>
                            </m:e>
                          </m:eqArr>
                        </m:e>
                      </m:d>
                    </m:oMath>
                  </m:oMathPara>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25356" y="3648211"/>
                <a:ext cx="4102672" cy="1994905"/>
              </a:xfrm>
              <a:prstGeom prst="rect">
                <a:avLst/>
              </a:prstGeom>
              <a:blipFill>
                <a:blip r:embed="rId4"/>
                <a:stretch>
                  <a:fillRect/>
                </a:stretch>
              </a:blipFill>
            </p:spPr>
            <p:txBody>
              <a:bodyPr/>
              <a:lstStyle/>
              <a:p>
                <a:r>
                  <a:rPr lang="en-US">
                    <a:noFill/>
                  </a:rPr>
                  <a:t> </a:t>
                </a:r>
              </a:p>
            </p:txBody>
          </p:sp>
        </mc:Fallback>
      </mc:AlternateContent>
      <p:grpSp>
        <p:nvGrpSpPr>
          <p:cNvPr id="2" name="Group 1"/>
          <p:cNvGrpSpPr/>
          <p:nvPr/>
        </p:nvGrpSpPr>
        <p:grpSpPr>
          <a:xfrm>
            <a:off x="247181" y="1440021"/>
            <a:ext cx="11838141" cy="1248738"/>
            <a:chOff x="247181" y="1273761"/>
            <a:chExt cx="11838141" cy="1248738"/>
          </a:xfrm>
        </p:grpSpPr>
        <p:grpSp>
          <p:nvGrpSpPr>
            <p:cNvPr id="51" name="Group 50"/>
            <p:cNvGrpSpPr/>
            <p:nvPr/>
          </p:nvGrpSpPr>
          <p:grpSpPr>
            <a:xfrm>
              <a:off x="247181" y="1318090"/>
              <a:ext cx="3090381" cy="1116501"/>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23623" y="1761505"/>
                    <a:ext cx="2280848"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vi-VN">
                                  <a:latin typeface="Cambria Math"/>
                                </a:rPr>
                                <m:t>−∞;0</m:t>
                              </m:r>
                            </m:e>
                          </m:d>
                        </m:oMath>
                      </m:oMathPara>
                    </a14:m>
                    <a:endParaRPr lang="en-US"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23623" y="1761505"/>
                    <a:ext cx="2280848" cy="543631"/>
                  </a:xfrm>
                  <a:prstGeom prst="rect">
                    <a:avLst/>
                  </a:prstGeom>
                  <a:blipFill>
                    <a:blip r:embed="rId5"/>
                    <a:stretch>
                      <a:fillRect/>
                    </a:stretch>
                  </a:blipFill>
                </p:spPr>
                <p:txBody>
                  <a:bodyPr/>
                  <a:lstStyle/>
                  <a:p>
                    <a:r>
                      <a:rPr lang="en-US">
                        <a:noFill/>
                      </a:rPr>
                      <a:t> </a:t>
                    </a:r>
                  </a:p>
                </p:txBody>
              </p:sp>
            </mc:Fallback>
          </mc:AlternateContent>
        </p:grpSp>
        <p:grpSp>
          <p:nvGrpSpPr>
            <p:cNvPr id="55" name="Group 54"/>
            <p:cNvGrpSpPr/>
            <p:nvPr/>
          </p:nvGrpSpPr>
          <p:grpSpPr>
            <a:xfrm>
              <a:off x="3163101" y="1318089"/>
              <a:ext cx="3090381" cy="1204410"/>
              <a:chOff x="5537206" y="1557992"/>
              <a:chExt cx="3079904" cy="1119669"/>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123623" y="1563157"/>
                    <a:ext cx="2280848" cy="111450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vi-VN">
                                      <a:latin typeface="Cambria Math"/>
                                    </a:rPr>
                                    <m:t>1</m:t>
                                  </m:r>
                                </m:num>
                                <m:den>
                                  <m:r>
                                    <a:rPr lang="vi-VN">
                                      <a:latin typeface="Cambria Math"/>
                                    </a:rPr>
                                    <m:t>4</m:t>
                                  </m:r>
                                </m:den>
                              </m:f>
                              <m:r>
                                <a:rPr lang="vi-VN">
                                  <a:latin typeface="Cambria Math"/>
                                </a:rPr>
                                <m:t>;+∞</m:t>
                              </m:r>
                            </m:e>
                          </m:d>
                        </m:oMath>
                      </m:oMathPara>
                    </a14:m>
                    <a:endParaRPr lang="en-US"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123623" y="1563157"/>
                    <a:ext cx="2280848" cy="1114504"/>
                  </a:xfrm>
                  <a:prstGeom prst="rect">
                    <a:avLst/>
                  </a:prstGeom>
                  <a:blipFill>
                    <a:blip r:embed="rId6"/>
                    <a:stretch>
                      <a:fillRect/>
                    </a:stretch>
                  </a:blipFill>
                </p:spPr>
                <p:txBody>
                  <a:bodyPr/>
                  <a:lstStyle/>
                  <a:p>
                    <a:r>
                      <a:rPr lang="en-US">
                        <a:noFill/>
                      </a:rPr>
                      <a:t> </a:t>
                    </a:r>
                  </a:p>
                </p:txBody>
              </p:sp>
            </mc:Fallback>
          </mc:AlternateContent>
        </p:grpSp>
        <p:grpSp>
          <p:nvGrpSpPr>
            <p:cNvPr id="4" name="Group 3"/>
            <p:cNvGrpSpPr/>
            <p:nvPr/>
          </p:nvGrpSpPr>
          <p:grpSpPr>
            <a:xfrm>
              <a:off x="6079021" y="1273761"/>
              <a:ext cx="3090381" cy="1198852"/>
              <a:chOff x="5537206" y="1516782"/>
              <a:chExt cx="3079904" cy="1114504"/>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082199" y="1516782"/>
                    <a:ext cx="2280848" cy="111450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vi-VN">
                                  <a:latin typeface="Cambria Math"/>
                                </a:rPr>
                                <m:t>0;</m:t>
                              </m:r>
                              <m:f>
                                <m:fPr>
                                  <m:ctrlPr>
                                    <a:rPr lang="en-US" i="1">
                                      <a:latin typeface="Cambria Math" panose="02040503050406030204" pitchFamily="18" charset="0"/>
                                    </a:rPr>
                                  </m:ctrlPr>
                                </m:fPr>
                                <m:num>
                                  <m:r>
                                    <a:rPr lang="vi-VN">
                                      <a:latin typeface="Cambria Math"/>
                                    </a:rPr>
                                    <m:t>1</m:t>
                                  </m:r>
                                </m:num>
                                <m:den>
                                  <m:r>
                                    <a:rPr lang="vi-VN">
                                      <a:latin typeface="Cambria Math"/>
                                    </a:rPr>
                                    <m:t>4</m:t>
                                  </m:r>
                                </m:den>
                              </m:f>
                            </m:e>
                          </m:d>
                        </m:oMath>
                      </m:oMathPara>
                    </a14:m>
                    <a:endParaRPr lang="en-US"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82199" y="1516782"/>
                    <a:ext cx="2280848" cy="1114504"/>
                  </a:xfrm>
                  <a:prstGeom prst="rect">
                    <a:avLst/>
                  </a:prstGeom>
                  <a:blipFill>
                    <a:blip r:embed="rId7"/>
                    <a:stretch>
                      <a:fillRect/>
                    </a:stretch>
                  </a:blipFill>
                </p:spPr>
                <p:txBody>
                  <a:bodyPr/>
                  <a:lstStyle/>
                  <a:p>
                    <a:r>
                      <a:rPr lang="en-US">
                        <a:noFill/>
                      </a:rPr>
                      <a:t> </a:t>
                    </a:r>
                  </a:p>
                </p:txBody>
              </p:sp>
            </mc:Fallback>
          </mc:AlternateContent>
        </p:grpSp>
        <p:grpSp>
          <p:nvGrpSpPr>
            <p:cNvPr id="59" name="Group 58"/>
            <p:cNvGrpSpPr/>
            <p:nvPr/>
          </p:nvGrpSpPr>
          <p:grpSpPr>
            <a:xfrm>
              <a:off x="8994941" y="1283463"/>
              <a:ext cx="3090381" cy="1198852"/>
              <a:chOff x="5537206" y="1525804"/>
              <a:chExt cx="3079904" cy="1114504"/>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36635" y="1525804"/>
                    <a:ext cx="2493487" cy="111450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vi-VN">
                                  <a:latin typeface="Cambria Math"/>
                                </a:rPr>
                                <m:t>−∞;</m:t>
                              </m:r>
                              <m:f>
                                <m:fPr>
                                  <m:ctrlPr>
                                    <a:rPr lang="en-US" i="1">
                                      <a:latin typeface="Cambria Math" panose="02040503050406030204" pitchFamily="18" charset="0"/>
                                    </a:rPr>
                                  </m:ctrlPr>
                                </m:fPr>
                                <m:num>
                                  <m:r>
                                    <a:rPr lang="vi-VN">
                                      <a:latin typeface="Cambria Math"/>
                                    </a:rPr>
                                    <m:t>1</m:t>
                                  </m:r>
                                </m:num>
                                <m:den>
                                  <m:r>
                                    <a:rPr lang="vi-VN">
                                      <a:latin typeface="Cambria Math"/>
                                    </a:rPr>
                                    <m:t>4</m:t>
                                  </m:r>
                                </m:den>
                              </m:f>
                            </m:e>
                          </m:d>
                        </m:oMath>
                      </m:oMathPara>
                    </a14:m>
                    <a:endParaRPr lang="en-US"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36635" y="1525804"/>
                    <a:ext cx="2493487" cy="1114504"/>
                  </a:xfrm>
                  <a:prstGeom prst="rect">
                    <a:avLst/>
                  </a:prstGeom>
                  <a:blipFill>
                    <a:blip r:embed="rId8"/>
                    <a:stretch>
                      <a:fillRect/>
                    </a:stretch>
                  </a:blipFill>
                </p:spPr>
                <p:txBody>
                  <a:bodyPr/>
                  <a:lstStyle/>
                  <a:p>
                    <a:r>
                      <a:rPr lang="en-US">
                        <a:noFill/>
                      </a:rPr>
                      <a:t> </a:t>
                    </a:r>
                  </a:p>
                </p:txBody>
              </p:sp>
            </mc:Fallback>
          </mc:AlternateContent>
        </p:grpSp>
      </p:grpSp>
      <p:sp>
        <p:nvSpPr>
          <p:cNvPr id="49" name="Oval 48"/>
          <p:cNvSpPr/>
          <p:nvPr/>
        </p:nvSpPr>
        <p:spPr>
          <a:xfrm>
            <a:off x="6076405" y="1751941"/>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3" name="Rectangle 2"/>
              <p:cNvSpPr/>
              <p:nvPr/>
            </p:nvSpPr>
            <p:spPr>
              <a:xfrm>
                <a:off x="831264" y="5432588"/>
                <a:ext cx="9611029" cy="1364861"/>
              </a:xfrm>
              <a:prstGeom prst="rect">
                <a:avLst/>
              </a:prstGeom>
              <a:noFill/>
            </p:spPr>
            <p:txBody>
              <a:bodyPr wrap="square" rtlCol="0">
                <a:spAutoFit/>
              </a:bodyPr>
              <a:lstStyle/>
              <a:p>
                <a:pPr>
                  <a:lnSpc>
                    <a:spcPct val="115000"/>
                  </a:lnSpc>
                </a:pPr>
                <a14:m>
                  <m:oMathPara xmlns:m="http://schemas.openxmlformats.org/officeDocument/2006/math">
                    <m:oMathParaPr>
                      <m:jc m:val="centerGroup"/>
                    </m:oMathParaPr>
                    <m:oMath xmlns:m="http://schemas.openxmlformats.org/officeDocument/2006/math">
                      <m:r>
                        <m:rPr>
                          <m:nor/>
                        </m:rPr>
                        <a:rPr lang="vi-VN" sz="3200" dirty="0">
                          <a:latin typeface="Cambria" panose="02040503050406030204" pitchFamily="18" charset="0"/>
                        </a:rPr>
                        <m:t>V</m:t>
                      </m:r>
                      <m:r>
                        <m:rPr>
                          <m:nor/>
                        </m:rPr>
                        <a:rPr lang="vi-VN" sz="3200" dirty="0">
                          <a:latin typeface="Cambria" panose="02040503050406030204" pitchFamily="18" charset="0"/>
                        </a:rPr>
                        <m:t>ậ</m:t>
                      </m:r>
                      <m:r>
                        <m:rPr>
                          <m:nor/>
                        </m:rPr>
                        <a:rPr lang="vi-VN" sz="3200" dirty="0">
                          <a:latin typeface="Cambria" panose="02040503050406030204" pitchFamily="18" charset="0"/>
                        </a:rPr>
                        <m:t>y</m:t>
                      </m:r>
                      <m:r>
                        <m:rPr>
                          <m:nor/>
                        </m:rPr>
                        <a:rPr lang="vi-VN" sz="3200" dirty="0">
                          <a:latin typeface="Cambria" panose="02040503050406030204" pitchFamily="18" charset="0"/>
                        </a:rPr>
                        <m:t> </m:t>
                      </m:r>
                      <m:r>
                        <m:rPr>
                          <m:nor/>
                        </m:rPr>
                        <a:rPr lang="vi-VN" sz="3200" dirty="0">
                          <a:latin typeface="Cambria" panose="02040503050406030204" pitchFamily="18" charset="0"/>
                        </a:rPr>
                        <m:t>h</m:t>
                      </m:r>
                      <m:r>
                        <m:rPr>
                          <m:nor/>
                        </m:rPr>
                        <a:rPr lang="vi-VN" sz="3200" dirty="0">
                          <a:latin typeface="Cambria" panose="02040503050406030204" pitchFamily="18" charset="0"/>
                        </a:rPr>
                        <m:t>à</m:t>
                      </m:r>
                      <m:r>
                        <m:rPr>
                          <m:nor/>
                        </m:rPr>
                        <a:rPr lang="vi-VN" sz="3200" dirty="0">
                          <a:latin typeface="Cambria" panose="02040503050406030204" pitchFamily="18" charset="0"/>
                        </a:rPr>
                        <m:t>m</m:t>
                      </m:r>
                      <m:r>
                        <m:rPr>
                          <m:nor/>
                        </m:rPr>
                        <a:rPr lang="vi-VN" sz="3200" dirty="0">
                          <a:latin typeface="Cambria" panose="02040503050406030204" pitchFamily="18" charset="0"/>
                        </a:rPr>
                        <m:t> </m:t>
                      </m:r>
                      <m:r>
                        <m:rPr>
                          <m:nor/>
                        </m:rPr>
                        <a:rPr lang="vi-VN" sz="3200" dirty="0">
                          <a:latin typeface="Cambria" panose="02040503050406030204" pitchFamily="18" charset="0"/>
                        </a:rPr>
                        <m:t>s</m:t>
                      </m:r>
                      <m:r>
                        <m:rPr>
                          <m:nor/>
                        </m:rPr>
                        <a:rPr lang="vi-VN" sz="3200" dirty="0">
                          <a:latin typeface="Cambria" panose="02040503050406030204" pitchFamily="18" charset="0"/>
                        </a:rPr>
                        <m:t>ố đồ</m:t>
                      </m:r>
                      <m:r>
                        <m:rPr>
                          <m:nor/>
                        </m:rPr>
                        <a:rPr lang="vi-VN" sz="3200" dirty="0">
                          <a:latin typeface="Cambria" panose="02040503050406030204" pitchFamily="18" charset="0"/>
                        </a:rPr>
                        <m:t>ng</m:t>
                      </m:r>
                      <m:r>
                        <m:rPr>
                          <m:nor/>
                        </m:rPr>
                        <a:rPr lang="vi-VN" sz="3200" dirty="0">
                          <a:latin typeface="Cambria" panose="02040503050406030204" pitchFamily="18" charset="0"/>
                        </a:rPr>
                        <m:t> </m:t>
                      </m:r>
                      <m:r>
                        <m:rPr>
                          <m:nor/>
                        </m:rPr>
                        <a:rPr lang="vi-VN" sz="3200" dirty="0">
                          <a:latin typeface="Cambria" panose="02040503050406030204" pitchFamily="18" charset="0"/>
                        </a:rPr>
                        <m:t>bi</m:t>
                      </m:r>
                      <m:r>
                        <m:rPr>
                          <m:nor/>
                        </m:rPr>
                        <a:rPr lang="vi-VN" sz="3200" dirty="0">
                          <a:latin typeface="Cambria" panose="02040503050406030204" pitchFamily="18" charset="0"/>
                        </a:rPr>
                        <m:t>ế</m:t>
                      </m:r>
                      <m:r>
                        <m:rPr>
                          <m:nor/>
                        </m:rPr>
                        <a:rPr lang="vi-VN" sz="3200" dirty="0">
                          <a:latin typeface="Cambria" panose="02040503050406030204" pitchFamily="18" charset="0"/>
                        </a:rPr>
                        <m:t>n</m:t>
                      </m:r>
                      <m:r>
                        <m:rPr>
                          <m:nor/>
                        </m:rPr>
                        <a:rPr lang="vi-VN" sz="3200" dirty="0">
                          <a:latin typeface="Cambria" panose="02040503050406030204" pitchFamily="18" charset="0"/>
                        </a:rPr>
                        <m:t> </m:t>
                      </m:r>
                      <m:r>
                        <m:rPr>
                          <m:nor/>
                        </m:rPr>
                        <a:rPr lang="vi-VN" sz="3200" dirty="0">
                          <a:latin typeface="Cambria" panose="02040503050406030204" pitchFamily="18" charset="0"/>
                        </a:rPr>
                        <m:t>tr</m:t>
                      </m:r>
                      <m:r>
                        <m:rPr>
                          <m:nor/>
                        </m:rPr>
                        <a:rPr lang="vi-VN" sz="3200" dirty="0">
                          <a:latin typeface="Cambria" panose="02040503050406030204" pitchFamily="18" charset="0"/>
                        </a:rPr>
                        <m:t>ê</m:t>
                      </m:r>
                      <m:r>
                        <m:rPr>
                          <m:nor/>
                        </m:rPr>
                        <a:rPr lang="vi-VN" sz="3200" dirty="0">
                          <a:latin typeface="Cambria" panose="02040503050406030204" pitchFamily="18" charset="0"/>
                        </a:rPr>
                        <m:t>n</m:t>
                      </m:r>
                      <m:r>
                        <m:rPr>
                          <m:nor/>
                        </m:rPr>
                        <a:rPr lang="vi-VN" sz="3200" dirty="0">
                          <a:latin typeface="Cambria" panose="02040503050406030204" pitchFamily="18" charset="0"/>
                        </a:rPr>
                        <m:t> </m:t>
                      </m:r>
                      <m:d>
                        <m:dPr>
                          <m:ctrlPr>
                            <a:rPr lang="en-US" sz="3200" i="1">
                              <a:latin typeface="Cambria Math" panose="02040503050406030204" pitchFamily="18" charset="0"/>
                            </a:rPr>
                          </m:ctrlPr>
                        </m:dPr>
                        <m:e>
                          <m:r>
                            <a:rPr lang="vi-VN" sz="3200" i="1">
                              <a:latin typeface="Cambria Math"/>
                            </a:rPr>
                            <m:t>0;</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4</m:t>
                              </m:r>
                            </m:den>
                          </m:f>
                        </m:e>
                      </m:d>
                      <m:r>
                        <m:rPr>
                          <m:nor/>
                        </m:rPr>
                        <a:rPr lang="vi-VN" sz="3200" dirty="0">
                          <a:latin typeface="Cambria" panose="02040503050406030204" pitchFamily="18" charset="0"/>
                        </a:rPr>
                        <m:t> </m:t>
                      </m:r>
                    </m:oMath>
                  </m:oMathPara>
                </a14:m>
                <a:endParaRPr lang="en-US" sz="3200" dirty="0">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1264" y="5432588"/>
                <a:ext cx="9611029" cy="1364861"/>
              </a:xfrm>
              <a:prstGeom prst="rect">
                <a:avLst/>
              </a:prstGeom>
              <a:blipFill>
                <a:blip r:embed="rId9"/>
                <a:stretch>
                  <a:fillRect/>
                </a:stretch>
              </a:blipFill>
            </p:spPr>
            <p:txBody>
              <a:bodyPr/>
              <a:lstStyle/>
              <a:p>
                <a:r>
                  <a:rPr lang="en-US">
                    <a:noFill/>
                  </a:rPr>
                  <a:t> </a:t>
                </a:r>
              </a:p>
            </p:txBody>
          </p:sp>
        </mc:Fallback>
      </mc:AlternateContent>
      <p:cxnSp>
        <p:nvCxnSpPr>
          <p:cNvPr id="63" name="Straight Connector 62"/>
          <p:cNvCxnSpPr>
            <a:cxnSpLocks/>
          </p:cNvCxnSpPr>
          <p:nvPr/>
        </p:nvCxnSpPr>
        <p:spPr>
          <a:xfrm>
            <a:off x="5513648" y="2937992"/>
            <a:ext cx="0" cy="249459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4" name="Action Button: Forward or Next 63">
            <a:hlinkClick r:id="rId10" action="ppaction://hlinksldjump" highlightClick="1"/>
          </p:cNvPr>
          <p:cNvSpPr/>
          <p:nvPr/>
        </p:nvSpPr>
        <p:spPr>
          <a:xfrm>
            <a:off x="11360738" y="625140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B9389C0-A0C5-4ED5-AB0D-FF0D01418315}"/>
              </a:ext>
            </a:extLst>
          </p:cNvPr>
          <p:cNvGrpSpPr/>
          <p:nvPr/>
        </p:nvGrpSpPr>
        <p:grpSpPr>
          <a:xfrm>
            <a:off x="5991576" y="3172569"/>
            <a:ext cx="5663013" cy="2139642"/>
            <a:chOff x="6134453" y="3086841"/>
            <a:chExt cx="5663013" cy="2139642"/>
          </a:xfrm>
        </p:grpSpPr>
        <mc:AlternateContent xmlns:mc="http://schemas.openxmlformats.org/markup-compatibility/2006">
          <mc:Choice xmlns:a14="http://schemas.microsoft.com/office/drawing/2010/main" Requires="a14">
            <p:sp>
              <p:nvSpPr>
                <p:cNvPr id="65" name="Rectangle 64">
                  <a:extLst>
                    <a:ext uri="{FF2B5EF4-FFF2-40B4-BE49-F238E27FC236}">
                      <a16:creationId xmlns:a16="http://schemas.microsoft.com/office/drawing/2014/main" id="{9DBA487E-5DB8-4762-8FC1-4BF3B6C9FCAD}"/>
                    </a:ext>
                  </a:extLst>
                </p:cNvPr>
                <p:cNvSpPr/>
                <p:nvPr/>
              </p:nvSpPr>
              <p:spPr>
                <a:xfrm>
                  <a:off x="6260140" y="3086841"/>
                  <a:ext cx="3397565" cy="610424"/>
                </a:xfrm>
                <a:prstGeom prst="rect">
                  <a:avLst/>
                </a:prstGeom>
                <a:noFill/>
              </p:spPr>
              <p:txBody>
                <a:bodyPr wrap="square" rtlCol="0">
                  <a:spAutoFit/>
                </a:bodyPr>
                <a:lstStyle/>
                <a:p>
                  <a:pPr>
                    <a:lnSpc>
                      <a:spcPct val="115000"/>
                    </a:lnSpc>
                  </a:pPr>
                  <a:r>
                    <a:rPr lang="en-US" sz="3200">
                      <a:latin typeface="Cambria" panose="02040503050406030204" pitchFamily="18" charset="0"/>
                      <a:ea typeface="Times New Roman" panose="02020603050405020304" pitchFamily="18" charset="0"/>
                      <a:cs typeface="Times New Roman" panose="02020603050405020304" pitchFamily="18" charset="0"/>
                    </a:rPr>
                    <a:t>Bảng xét dấu </a:t>
                  </a:r>
                  <a14:m>
                    <m:oMath xmlns:m="http://schemas.openxmlformats.org/officeDocument/2006/math">
                      <m:sSup>
                        <m:sSupPr>
                          <m:ctrlPr>
                            <a:rPr lang="en-US" sz="3200" i="1">
                              <a:latin typeface="Cambria Math" panose="02040503050406030204" pitchFamily="18" charset="0"/>
                            </a:rPr>
                          </m:ctrlPr>
                        </m:sSupPr>
                        <m:e>
                          <m:r>
                            <a:rPr lang="vi-VN" sz="3200" i="1">
                              <a:latin typeface="Cambria Math"/>
                            </a:rPr>
                            <m:t>𝑦</m:t>
                          </m:r>
                        </m:e>
                        <m:sup>
                          <m:r>
                            <a:rPr lang="vi-VN" sz="3200" i="1">
                              <a:latin typeface="Cambria Math"/>
                            </a:rPr>
                            <m:t>′</m:t>
                          </m:r>
                        </m:sup>
                      </m:sSup>
                    </m:oMath>
                  </a14:m>
                  <a:r>
                    <a:rPr lang="en-US" sz="3200">
                      <a:latin typeface="Cambria" panose="02040503050406030204" pitchFamily="18" charset="0"/>
                      <a:ea typeface="Times New Roman" panose="02020603050405020304" pitchFamily="18" charset="0"/>
                      <a:cs typeface="Times New Roman" panose="02020603050405020304" pitchFamily="18" charset="0"/>
                    </a:rPr>
                    <a:t>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p:sp>
              <p:nvSpPr>
                <p:cNvPr id="65" name="Rectangle 64">
                  <a:extLst>
                    <a:ext uri="{FF2B5EF4-FFF2-40B4-BE49-F238E27FC236}">
                      <a16:creationId xmlns:a16="http://schemas.microsoft.com/office/drawing/2014/main" id="{9DBA487E-5DB8-4762-8FC1-4BF3B6C9FCAD}"/>
                    </a:ext>
                  </a:extLst>
                </p:cNvPr>
                <p:cNvSpPr>
                  <a:spLocks noRot="1" noChangeAspect="1" noMove="1" noResize="1" noEditPoints="1" noAdjustHandles="1" noChangeArrowheads="1" noChangeShapeType="1" noTextEdit="1"/>
                </p:cNvSpPr>
                <p:nvPr/>
              </p:nvSpPr>
              <p:spPr>
                <a:xfrm>
                  <a:off x="6260140" y="3086841"/>
                  <a:ext cx="3397565" cy="610424"/>
                </a:xfrm>
                <a:prstGeom prst="rect">
                  <a:avLst/>
                </a:prstGeom>
                <a:blipFill>
                  <a:blip r:embed="rId11"/>
                  <a:stretch>
                    <a:fillRect l="-4480" t="-8911" b="-30693"/>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3E313FBD-E96A-448B-8E13-F17D33C0BB47}"/>
                </a:ext>
              </a:extLst>
            </p:cNvPr>
            <p:cNvGrpSpPr/>
            <p:nvPr/>
          </p:nvGrpSpPr>
          <p:grpSpPr>
            <a:xfrm>
              <a:off x="6134453" y="3840492"/>
              <a:ext cx="5663013" cy="1385991"/>
              <a:chOff x="896755" y="3982110"/>
              <a:chExt cx="5663013" cy="1385991"/>
            </a:xfrm>
          </p:grpSpPr>
          <p:grpSp>
            <p:nvGrpSpPr>
              <p:cNvPr id="66" name="Group 65">
                <a:extLst>
                  <a:ext uri="{FF2B5EF4-FFF2-40B4-BE49-F238E27FC236}">
                    <a16:creationId xmlns:a16="http://schemas.microsoft.com/office/drawing/2014/main" id="{A5C14614-B33C-4DCB-A156-F416ED134597}"/>
                  </a:ext>
                </a:extLst>
              </p:cNvPr>
              <p:cNvGrpSpPr/>
              <p:nvPr/>
            </p:nvGrpSpPr>
            <p:grpSpPr>
              <a:xfrm>
                <a:off x="896755" y="3982110"/>
                <a:ext cx="5663013" cy="1385991"/>
                <a:chOff x="4529321" y="4350308"/>
                <a:chExt cx="5663013" cy="1063639"/>
              </a:xfrm>
            </p:grpSpPr>
            <p:sp>
              <p:nvSpPr>
                <p:cNvPr id="67" name="Rounded Rectangle 93">
                  <a:extLst>
                    <a:ext uri="{FF2B5EF4-FFF2-40B4-BE49-F238E27FC236}">
                      <a16:creationId xmlns:a16="http://schemas.microsoft.com/office/drawing/2014/main" id="{FCDAF25F-2257-483D-BD03-70A49BFC2234}"/>
                    </a:ext>
                  </a:extLst>
                </p:cNvPr>
                <p:cNvSpPr/>
                <p:nvPr/>
              </p:nvSpPr>
              <p:spPr>
                <a:xfrm>
                  <a:off x="4537794" y="4350308"/>
                  <a:ext cx="5376710" cy="1063639"/>
                </a:xfrm>
                <a:prstGeom prst="roundRect">
                  <a:avLst>
                    <a:gd name="adj" fmla="val 3818"/>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mc:AlternateContent xmlns:mc="http://schemas.openxmlformats.org/markup-compatibility/2006">
              <mc:Choice xmlns:a14="http://schemas.microsoft.com/office/drawing/2010/main" Requires="a14">
                <p:sp>
                  <p:nvSpPr>
                    <p:cNvPr id="68" name="Rectangle 67">
                      <a:extLst>
                        <a:ext uri="{FF2B5EF4-FFF2-40B4-BE49-F238E27FC236}">
                          <a16:creationId xmlns:a16="http://schemas.microsoft.com/office/drawing/2014/main" id="{94299CDE-8889-42B4-89B0-7914D7FF8FBA}"/>
                        </a:ext>
                      </a:extLst>
                    </p:cNvPr>
                    <p:cNvSpPr/>
                    <p:nvPr/>
                  </p:nvSpPr>
                  <p:spPr>
                    <a:xfrm>
                      <a:off x="4657911" y="4378418"/>
                      <a:ext cx="5534423" cy="4723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spcBef>
                          <a:spcPts val="1200"/>
                        </a:spcBef>
                      </a:pPr>
                      <a14:m>
                        <m:oMath xmlns:m="http://schemas.openxmlformats.org/officeDocument/2006/math">
                          <m:r>
                            <a:rPr lang="nl-NL" sz="280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800" dirty="0">
                          <a:latin typeface="Times New Roman" panose="02020603050405020304" pitchFamily="18" charset="0"/>
                          <a:ea typeface="Tahoma" pitchFamily="34" charset="0"/>
                          <a:cs typeface="Times New Roman" panose="02020603050405020304" pitchFamily="18" charset="0"/>
                        </a:rPr>
                        <a:t>        </a:t>
                      </a:r>
                      <a:r>
                        <a:rPr lang="vi-VN" sz="2800">
                          <a:latin typeface="Times New Roman" panose="02020603050405020304" pitchFamily="18" charset="0"/>
                          <a:ea typeface="Tahoma" pitchFamily="34" charset="0"/>
                          <a:cs typeface="Times New Roman" panose="02020603050405020304" pitchFamily="18" charset="0"/>
                        </a:rPr>
                        <a:t>– </a:t>
                      </a:r>
                      <a:r>
                        <a:rPr lang="en-US" sz="2800">
                          <a:latin typeface="Times New Roman" panose="02020603050405020304" pitchFamily="18" charset="0"/>
                          <a:ea typeface="Tahoma" pitchFamily="34" charset="0"/>
                          <a:cs typeface="Times New Roman" panose="02020603050405020304" pitchFamily="18" charset="0"/>
                          <a:sym typeface="Symbol" panose="05050102010706020507" pitchFamily="18" charset="2"/>
                        </a:rPr>
                        <a:t>       0                        +</a:t>
                      </a:r>
                      <a:r>
                        <a:rPr lang="en-US" sz="2800" dirty="0">
                          <a:latin typeface="Times New Roman" panose="02020603050405020304" pitchFamily="18" charset="0"/>
                          <a:ea typeface="Tahoma" pitchFamily="34" charset="0"/>
                          <a:cs typeface="Times New Roman" panose="02020603050405020304" pitchFamily="18" charset="0"/>
                          <a:sym typeface="Symbol" panose="05050102010706020507" pitchFamily="18" charset="2"/>
                        </a:rPr>
                        <a:t></a:t>
                      </a:r>
                    </a:p>
                  </p:txBody>
                </p:sp>
              </mc:Choice>
              <mc:Fallback>
                <p:sp>
                  <p:nvSpPr>
                    <p:cNvPr id="68" name="Rectangle 67">
                      <a:extLst>
                        <a:ext uri="{FF2B5EF4-FFF2-40B4-BE49-F238E27FC236}">
                          <a16:creationId xmlns:a16="http://schemas.microsoft.com/office/drawing/2014/main" id="{94299CDE-8889-42B4-89B0-7914D7FF8FBA}"/>
                        </a:ext>
                      </a:extLst>
                    </p:cNvPr>
                    <p:cNvSpPr>
                      <a:spLocks noRot="1" noChangeAspect="1" noMove="1" noResize="1" noEditPoints="1" noAdjustHandles="1" noChangeArrowheads="1" noChangeShapeType="1" noTextEdit="1"/>
                    </p:cNvSpPr>
                    <p:nvPr/>
                  </p:nvSpPr>
                  <p:spPr>
                    <a:xfrm>
                      <a:off x="4657911" y="4378418"/>
                      <a:ext cx="5534423" cy="472396"/>
                    </a:xfrm>
                    <a:prstGeom prst="rect">
                      <a:avLst/>
                    </a:prstGeom>
                    <a:blipFill>
                      <a:blip r:embed="rId12"/>
                      <a:stretch>
                        <a:fillRect t="-2970" b="-207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A9276C74-9811-40E6-B887-8F13E3DE6625}"/>
                    </a:ext>
                  </a:extLst>
                </p:cNvPr>
                <p:cNvCxnSpPr/>
                <p:nvPr/>
              </p:nvCxnSpPr>
              <p:spPr>
                <a:xfrm>
                  <a:off x="4529321" y="4872734"/>
                  <a:ext cx="5364103"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3FDA2CB-0A86-403F-916A-D7613006A622}"/>
                    </a:ext>
                  </a:extLst>
                </p:cNvPr>
                <p:cNvCxnSpPr/>
                <p:nvPr/>
              </p:nvCxnSpPr>
              <p:spPr>
                <a:xfrm>
                  <a:off x="5629367" y="4405525"/>
                  <a:ext cx="0" cy="93222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0B4C49B5-559B-44DD-9FEE-29EA409110FF}"/>
                        </a:ext>
                      </a:extLst>
                    </p:cNvPr>
                    <p:cNvSpPr/>
                    <p:nvPr/>
                  </p:nvSpPr>
                  <p:spPr>
                    <a:xfrm>
                      <a:off x="4689666" y="4900272"/>
                      <a:ext cx="5364100" cy="4723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spcBef>
                          <a:spcPts val="1200"/>
                        </a:spcBef>
                      </a:pPr>
                      <a14:m>
                        <m:oMath xmlns:m="http://schemas.openxmlformats.org/officeDocument/2006/math">
                          <m:sSup>
                            <m:sSupPr>
                              <m:ctrlPr>
                                <a:rPr lang="en-US" sz="2800" i="1" smtClean="0">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𝑦</m:t>
                              </m:r>
                            </m:e>
                            <m:sup>
                              <m:r>
                                <a:rPr lang="nl-NL" sz="2800">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2800" dirty="0">
                          <a:latin typeface="Times New Roman" panose="02020603050405020304" pitchFamily="18" charset="0"/>
                          <a:ea typeface="Tahoma" pitchFamily="34" charset="0"/>
                          <a:cs typeface="Times New Roman" panose="02020603050405020304" pitchFamily="18" charset="0"/>
                        </a:rPr>
                        <a:t>	</a:t>
                      </a:r>
                      <a:r>
                        <a:rPr lang="en-US" sz="2800">
                          <a:latin typeface="Times New Roman" panose="02020603050405020304" pitchFamily="18" charset="0"/>
                          <a:ea typeface="Tahoma" pitchFamily="34" charset="0"/>
                          <a:cs typeface="Times New Roman" panose="02020603050405020304" pitchFamily="18" charset="0"/>
                        </a:rPr>
                        <a:t>      </a:t>
                      </a:r>
                      <a:r>
                        <a:rPr lang="vi-VN" sz="2800">
                          <a:latin typeface="Times New Roman" panose="02020603050405020304" pitchFamily="18" charset="0"/>
                          <a:ea typeface="Tahoma" pitchFamily="34" charset="0"/>
                          <a:cs typeface="Times New Roman" panose="02020603050405020304" pitchFamily="18" charset="0"/>
                        </a:rPr>
                        <a:t>–</a:t>
                      </a:r>
                      <a:r>
                        <a:rPr lang="en-US" sz="2800">
                          <a:latin typeface="Times New Roman" panose="02020603050405020304" pitchFamily="18" charset="0"/>
                          <a:ea typeface="Tahoma" pitchFamily="34" charset="0"/>
                          <a:cs typeface="Times New Roman" panose="02020603050405020304" pitchFamily="18" charset="0"/>
                        </a:rPr>
                        <a:t>    0     </a:t>
                      </a:r>
                      <a:r>
                        <a:rPr lang="vi-VN" sz="2800">
                          <a:latin typeface="Times New Roman" panose="02020603050405020304" pitchFamily="18" charset="0"/>
                          <a:ea typeface="Tahoma" pitchFamily="34" charset="0"/>
                          <a:cs typeface="Times New Roman" panose="02020603050405020304" pitchFamily="18" charset="0"/>
                        </a:rPr>
                        <a:t>+</a:t>
                      </a:r>
                      <a:r>
                        <a:rPr lang="en-US" sz="2800">
                          <a:latin typeface="Times New Roman" panose="02020603050405020304" pitchFamily="18" charset="0"/>
                          <a:ea typeface="Tahoma" pitchFamily="34" charset="0"/>
                          <a:cs typeface="Times New Roman" panose="02020603050405020304" pitchFamily="18" charset="0"/>
                        </a:rPr>
                        <a:t>    0   </a:t>
                      </a:r>
                      <a:r>
                        <a:rPr lang="vi-VN" sz="2800">
                          <a:latin typeface="Times New Roman" panose="02020603050405020304" pitchFamily="18" charset="0"/>
                          <a:ea typeface="Tahoma" pitchFamily="34" charset="0"/>
                          <a:cs typeface="Times New Roman" panose="02020603050405020304" pitchFamily="18" charset="0"/>
                        </a:rPr>
                        <a:t>  </a:t>
                      </a:r>
                      <a:r>
                        <a:rPr lang="vi-VN" sz="2800" dirty="0">
                          <a:latin typeface="Times New Roman" panose="02020603050405020304" pitchFamily="18" charset="0"/>
                          <a:ea typeface="Tahoma" pitchFamily="34" charset="0"/>
                          <a:cs typeface="Times New Roman" panose="02020603050405020304" pitchFamily="18" charset="0"/>
                        </a:rPr>
                        <a:t>–</a:t>
                      </a:r>
                      <a:endParaRPr lang="en-US" sz="2800" dirty="0">
                        <a:latin typeface="Times New Roman" panose="02020603050405020304" pitchFamily="18" charset="0"/>
                        <a:ea typeface="Tahoma" pitchFamily="34" charset="0"/>
                        <a:cs typeface="Times New Roman" panose="02020603050405020304" pitchFamily="18" charset="0"/>
                      </a:endParaRPr>
                    </a:p>
                  </p:txBody>
                </p:sp>
              </mc:Choice>
              <mc:Fallback>
                <p:sp>
                  <p:nvSpPr>
                    <p:cNvPr id="71" name="Rectangle 70">
                      <a:extLst>
                        <a:ext uri="{FF2B5EF4-FFF2-40B4-BE49-F238E27FC236}">
                          <a16:creationId xmlns:a16="http://schemas.microsoft.com/office/drawing/2014/main" id="{0B4C49B5-559B-44DD-9FEE-29EA409110FF}"/>
                        </a:ext>
                      </a:extLst>
                    </p:cNvPr>
                    <p:cNvSpPr>
                      <a:spLocks noRot="1" noChangeAspect="1" noMove="1" noResize="1" noEditPoints="1" noAdjustHandles="1" noChangeArrowheads="1" noChangeShapeType="1" noTextEdit="1"/>
                    </p:cNvSpPr>
                    <p:nvPr/>
                  </p:nvSpPr>
                  <p:spPr>
                    <a:xfrm>
                      <a:off x="4689666" y="4900272"/>
                      <a:ext cx="5364100" cy="472396"/>
                    </a:xfrm>
                    <a:prstGeom prst="rect">
                      <a:avLst/>
                    </a:prstGeom>
                    <a:blipFill>
                      <a:blip r:embed="rId13"/>
                      <a:stretch>
                        <a:fillRect t="-2970" b="-188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155460FA-4132-4190-A24A-FDB91F20DDF8}"/>
                      </a:ext>
                    </a:extLst>
                  </p:cNvPr>
                  <p:cNvSpPr txBox="1"/>
                  <p:nvPr/>
                </p:nvSpPr>
                <p:spPr>
                  <a:xfrm>
                    <a:off x="4301602" y="4006378"/>
                    <a:ext cx="535925" cy="6685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𝟒</m:t>
                              </m:r>
                            </m:den>
                          </m:f>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2" name="TextBox 71">
                    <a:extLst>
                      <a:ext uri="{FF2B5EF4-FFF2-40B4-BE49-F238E27FC236}">
                        <a16:creationId xmlns:a16="http://schemas.microsoft.com/office/drawing/2014/main" id="{155460FA-4132-4190-A24A-FDB91F20DDF8}"/>
                      </a:ext>
                    </a:extLst>
                  </p:cNvPr>
                  <p:cNvSpPr txBox="1">
                    <a:spLocks noRot="1" noChangeAspect="1" noMove="1" noResize="1" noEditPoints="1" noAdjustHandles="1" noChangeArrowheads="1" noChangeShapeType="1" noTextEdit="1"/>
                  </p:cNvSpPr>
                  <p:nvPr/>
                </p:nvSpPr>
                <p:spPr>
                  <a:xfrm>
                    <a:off x="4301602" y="4006378"/>
                    <a:ext cx="535925" cy="668516"/>
                  </a:xfrm>
                  <a:prstGeom prst="rect">
                    <a:avLst/>
                  </a:prstGeom>
                  <a:blipFill>
                    <a:blip r:embed="rId14"/>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4045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left)">
                                      <p:cBhvr>
                                        <p:cTn id="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 grpId="0"/>
      <p:bldP spid="49" grpId="0" animBg="1"/>
      <p:bldP spid="3" grpId="0"/>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581850"/>
            <a:ext cx="11834900" cy="4317269"/>
            <a:chOff x="184495" y="3636273"/>
            <a:chExt cx="11834900" cy="4317269"/>
          </a:xfrm>
        </p:grpSpPr>
        <p:sp>
          <p:nvSpPr>
            <p:cNvPr id="5" name="Rounded Rectangle 4"/>
            <p:cNvSpPr/>
            <p:nvPr/>
          </p:nvSpPr>
          <p:spPr>
            <a:xfrm>
              <a:off x="184495" y="3865217"/>
              <a:ext cx="11834900" cy="408832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87649"/>
            <a:ext cx="11906396" cy="1837693"/>
            <a:chOff x="534987" y="1819475"/>
            <a:chExt cx="23340848" cy="3082145"/>
          </a:xfrm>
        </p:grpSpPr>
        <p:grpSp>
          <p:nvGrpSpPr>
            <p:cNvPr id="21" name="Group 20"/>
            <p:cNvGrpSpPr/>
            <p:nvPr/>
          </p:nvGrpSpPr>
          <p:grpSpPr>
            <a:xfrm>
              <a:off x="534987" y="1869705"/>
              <a:ext cx="23340848" cy="2910227"/>
              <a:chOff x="534987" y="1647866"/>
              <a:chExt cx="23340848" cy="2910227"/>
            </a:xfrm>
          </p:grpSpPr>
          <p:sp>
            <p:nvSpPr>
              <p:cNvPr id="25" name="Rounded Rectangle 24"/>
              <p:cNvSpPr/>
              <p:nvPr/>
            </p:nvSpPr>
            <p:spPr bwMode="auto">
              <a:xfrm>
                <a:off x="755649" y="1720890"/>
                <a:ext cx="23120186" cy="283720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21</a:t>
                  </a:r>
                </a:p>
              </p:txBody>
            </p:sp>
          </p:grpSp>
        </p:grpSp>
        <mc:AlternateContent xmlns:mc="http://schemas.openxmlformats.org/markup-compatibility/2006" xmlns:a14="http://schemas.microsoft.com/office/drawing/2010/main">
          <mc:Choice Requires="a14">
            <p:sp>
              <p:nvSpPr>
                <p:cNvPr id="23" name="Rectangle 22"/>
                <p:cNvSpPr/>
                <p:nvPr/>
              </p:nvSpPr>
              <p:spPr>
                <a:xfrm>
                  <a:off x="773140" y="1819475"/>
                  <a:ext cx="23081367" cy="3082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indent="1771650"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Gọi </a:t>
                  </a:r>
                  <a14:m>
                    <m:oMath xmlns:m="http://schemas.openxmlformats.org/officeDocument/2006/math">
                      <m:r>
                        <a:rPr lang="vi-VN" sz="3200" i="1">
                          <a:latin typeface="Cambria Math"/>
                        </a:rPr>
                        <m:t>𝑑</m:t>
                      </m:r>
                    </m:oMath>
                  </a14:m>
                  <a:r>
                    <a:rPr lang="vi-VN" sz="3200" dirty="0">
                      <a:latin typeface="Cambria" panose="02040503050406030204" pitchFamily="18" charset="0"/>
                    </a:rPr>
                    <a:t> là đường thẳng đi qua </a:t>
                  </a:r>
                  <a14:m>
                    <m:oMath xmlns:m="http://schemas.openxmlformats.org/officeDocument/2006/math">
                      <m:r>
                        <a:rPr lang="vi-VN" sz="3200" i="1">
                          <a:latin typeface="Cambria Math"/>
                        </a:rPr>
                        <m:t>𝐴</m:t>
                      </m:r>
                      <m:d>
                        <m:dPr>
                          <m:ctrlPr>
                            <a:rPr lang="en-US" sz="3200" i="1">
                              <a:latin typeface="Cambria Math" panose="02040503050406030204" pitchFamily="18" charset="0"/>
                            </a:rPr>
                          </m:ctrlPr>
                        </m:dPr>
                        <m:e>
                          <m:r>
                            <a:rPr lang="vi-VN" sz="3200" i="1">
                              <a:latin typeface="Cambria Math"/>
                            </a:rPr>
                            <m:t>−2;−1;1</m:t>
                          </m:r>
                        </m:e>
                      </m:d>
                    </m:oMath>
                  </a14:m>
                  <a:r>
                    <a:rPr lang="vi-VN" sz="3200" dirty="0">
                      <a:latin typeface="Cambria" panose="02040503050406030204" pitchFamily="18" charset="0"/>
                    </a:rPr>
                    <a:t>, song song với </a:t>
                  </a:r>
                  <a14:m>
                    <m:oMath xmlns:m="http://schemas.openxmlformats.org/officeDocument/2006/math">
                      <m:d>
                        <m:dPr>
                          <m:ctrlPr>
                            <a:rPr lang="en-US" sz="3200" i="1">
                              <a:latin typeface="Cambria Math" panose="02040503050406030204" pitchFamily="18" charset="0"/>
                            </a:rPr>
                          </m:ctrlPr>
                        </m:dPr>
                        <m:e>
                          <m:r>
                            <a:rPr lang="vi-VN" sz="3200" i="1">
                              <a:latin typeface="Cambria Math"/>
                            </a:rPr>
                            <m:t>𝑃</m:t>
                          </m:r>
                        </m:e>
                      </m:d>
                      <m:r>
                        <a:rPr lang="vi-VN" sz="3200" i="1">
                          <a:latin typeface="Cambria Math"/>
                        </a:rPr>
                        <m:t>:2</m:t>
                      </m:r>
                      <m:r>
                        <a:rPr lang="vi-VN" sz="3200" i="1">
                          <a:latin typeface="Cambria Math"/>
                        </a:rPr>
                        <m:t>𝑥</m:t>
                      </m:r>
                      <m:r>
                        <a:rPr lang="vi-VN" sz="3200" i="1">
                          <a:latin typeface="Cambria Math"/>
                        </a:rPr>
                        <m:t>+</m:t>
                      </m:r>
                      <m:r>
                        <a:rPr lang="vi-VN" sz="3200" i="1">
                          <a:latin typeface="Cambria Math"/>
                        </a:rPr>
                        <m:t>𝑦</m:t>
                      </m:r>
                      <m:r>
                        <a:rPr lang="vi-VN" sz="3200" i="1">
                          <a:latin typeface="Cambria Math"/>
                        </a:rPr>
                        <m:t>+</m:t>
                      </m:r>
                      <m:r>
                        <a:rPr lang="vi-VN" sz="3200" i="1">
                          <a:latin typeface="Cambria Math"/>
                        </a:rPr>
                        <m:t>𝑧</m:t>
                      </m:r>
                      <m:r>
                        <a:rPr lang="vi-VN" sz="3200" i="1">
                          <a:latin typeface="Cambria Math"/>
                        </a:rPr>
                        <m:t>−5=0</m:t>
                      </m:r>
                    </m:oMath>
                  </a14:m>
                  <a:r>
                    <a:rPr lang="vi-VN" sz="3200" dirty="0">
                      <a:latin typeface="Cambria" panose="02040503050406030204" pitchFamily="18" charset="0"/>
                    </a:rPr>
                    <a:t> và cắt trục tung tại điểm </a:t>
                  </a:r>
                  <a14:m>
                    <m:oMath xmlns:m="http://schemas.openxmlformats.org/officeDocument/2006/math">
                      <m:r>
                        <a:rPr lang="vi-VN" sz="3200" i="1">
                          <a:latin typeface="Cambria Math"/>
                        </a:rPr>
                        <m:t>𝐵</m:t>
                      </m:r>
                      <m:r>
                        <a:rPr lang="vi-VN" sz="3200" i="1">
                          <a:latin typeface="Cambria Math"/>
                        </a:rPr>
                        <m:t>.</m:t>
                      </m:r>
                    </m:oMath>
                  </a14:m>
                  <a:r>
                    <a:rPr lang="vi-VN" sz="3200" dirty="0">
                      <a:latin typeface="Cambria" panose="02040503050406030204" pitchFamily="18" charset="0"/>
                    </a:rPr>
                    <a:t> Khi đó, tọa độ của điểm </a:t>
                  </a:r>
                  <a14:m>
                    <m:oMath xmlns:m="http://schemas.openxmlformats.org/officeDocument/2006/math">
                      <m:r>
                        <a:rPr lang="vi-VN" sz="3200" i="1">
                          <a:latin typeface="Cambria Math"/>
                        </a:rPr>
                        <m:t>𝐵</m:t>
                      </m:r>
                    </m:oMath>
                  </a14:m>
                  <a:r>
                    <a:rPr lang="vi-VN" sz="3200" dirty="0">
                      <a:latin typeface="Cambria" panose="02040503050406030204" pitchFamily="18" charset="0"/>
                    </a:rPr>
                    <a:t> </a:t>
                  </a:r>
                  <a:r>
                    <a:rPr lang="vi-VN" sz="3200">
                      <a:latin typeface="Cambria" panose="02040503050406030204" pitchFamily="18" charset="0"/>
                    </a:rPr>
                    <a:t>là</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73140" y="1819475"/>
                  <a:ext cx="23081367" cy="3082145"/>
                </a:xfrm>
                <a:prstGeom prst="rect">
                  <a:avLst/>
                </a:prstGeom>
                <a:blipFill>
                  <a:blip r:embed="rId2"/>
                  <a:stretch>
                    <a:fillRect l="-518" t="-331" r="-570" b="-72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19940" y="3194192"/>
                <a:ext cx="6045199" cy="76123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d>
                        <m:dPr>
                          <m:ctrlPr>
                            <a:rPr lang="en-US" sz="3200" i="1">
                              <a:latin typeface="Cambria Math" panose="02040503050406030204" pitchFamily="18" charset="0"/>
                            </a:rPr>
                          </m:ctrlPr>
                        </m:dPr>
                        <m:e>
                          <m:r>
                            <a:rPr lang="vi-VN" sz="3200" i="1">
                              <a:latin typeface="Cambria Math"/>
                            </a:rPr>
                            <m:t>𝑃</m:t>
                          </m:r>
                        </m:e>
                      </m:d>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ó </m:t>
                      </m:r>
                      <m:r>
                        <m:rPr>
                          <m:nor/>
                        </m:rPr>
                        <a:rPr lang="vi-VN" sz="3200" dirty="0">
                          <a:latin typeface="Cambria" panose="02040503050406030204" pitchFamily="18" charset="0"/>
                        </a:rPr>
                        <m:t>m</m:t>
                      </m:r>
                      <m:r>
                        <m:rPr>
                          <m:nor/>
                        </m:rPr>
                        <a:rPr lang="vi-VN" sz="3200" dirty="0">
                          <a:latin typeface="Cambria" panose="02040503050406030204" pitchFamily="18" charset="0"/>
                        </a:rPr>
                        <m:t>ộ</m:t>
                      </m:r>
                      <m:r>
                        <m:rPr>
                          <m:nor/>
                        </m:rPr>
                        <a:rPr lang="vi-VN" sz="3200" dirty="0">
                          <a:latin typeface="Cambria" panose="02040503050406030204" pitchFamily="18" charset="0"/>
                        </a:rPr>
                        <m:t>t</m:t>
                      </m:r>
                      <m:r>
                        <m:rPr>
                          <m:nor/>
                        </m:rPr>
                        <a:rPr lang="vi-VN" sz="3200" dirty="0">
                          <a:latin typeface="Cambria" panose="02040503050406030204" pitchFamily="18" charset="0"/>
                        </a:rPr>
                        <m:t> </m:t>
                      </m:r>
                      <m:r>
                        <m:rPr>
                          <m:nor/>
                        </m:rPr>
                        <a:rPr lang="vi-VN" sz="3200" dirty="0">
                          <a:latin typeface="Cambria" panose="02040503050406030204" pitchFamily="18" charset="0"/>
                        </a:rPr>
                        <m:t>vtpt</m:t>
                      </m:r>
                      <m:r>
                        <m:rPr>
                          <m:nor/>
                        </m:rPr>
                        <a:rPr lang="vi-VN" sz="3200" dirty="0">
                          <a:latin typeface="Cambria" panose="02040503050406030204" pitchFamily="18" charset="0"/>
                        </a:rPr>
                        <m:t> </m:t>
                      </m:r>
                      <m:r>
                        <m:rPr>
                          <m:nor/>
                        </m:rPr>
                        <a:rPr lang="vi-VN" sz="3200" dirty="0">
                          <a:latin typeface="Cambria" panose="02040503050406030204" pitchFamily="18" charset="0"/>
                        </a:rPr>
                        <m:t>l</m:t>
                      </m:r>
                      <m:r>
                        <m:rPr>
                          <m:nor/>
                        </m:rPr>
                        <a:rPr lang="vi-VN" sz="3200" dirty="0">
                          <a:latin typeface="Cambria" panose="02040503050406030204" pitchFamily="18" charset="0"/>
                        </a:rPr>
                        <m:t>à </m:t>
                      </m:r>
                      <m:acc>
                        <m:accPr>
                          <m:chr m:val="⃗"/>
                          <m:ctrlPr>
                            <a:rPr lang="en-US" sz="3200" i="1">
                              <a:latin typeface="Cambria Math" panose="02040503050406030204" pitchFamily="18" charset="0"/>
                            </a:rPr>
                          </m:ctrlPr>
                        </m:accPr>
                        <m:e>
                          <m:r>
                            <a:rPr lang="vi-VN" sz="3200" i="1">
                              <a:latin typeface="Cambria Math"/>
                            </a:rPr>
                            <m:t>𝑛</m:t>
                          </m:r>
                        </m:e>
                      </m:acc>
                      <m:r>
                        <a:rPr lang="vi-VN" sz="3200" i="1">
                          <a:latin typeface="Cambria Math"/>
                        </a:rPr>
                        <m:t>=</m:t>
                      </m:r>
                      <m:d>
                        <m:dPr>
                          <m:ctrlPr>
                            <a:rPr lang="en-US" sz="3200" i="1">
                              <a:latin typeface="Cambria Math" panose="02040503050406030204" pitchFamily="18" charset="0"/>
                            </a:rPr>
                          </m:ctrlPr>
                        </m:dPr>
                        <m:e>
                          <m:r>
                            <a:rPr lang="vi-VN" sz="3200" i="1">
                              <a:latin typeface="Cambria Math"/>
                            </a:rPr>
                            <m:t>2;1;1</m:t>
                          </m:r>
                        </m:e>
                      </m:d>
                      <m:r>
                        <m:rPr>
                          <m:nor/>
                        </m:rPr>
                        <a:rPr lang="vi-VN" sz="3200" dirty="0">
                          <a:latin typeface="Cambria" panose="02040503050406030204" pitchFamily="18" charset="0"/>
                        </a:rPr>
                        <m:t> </m:t>
                      </m:r>
                    </m:oMath>
                  </m:oMathPara>
                </a14:m>
                <a:endParaRPr lang="en-US" sz="32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19940" y="3194192"/>
                <a:ext cx="6045199" cy="7612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88978" y="3880869"/>
                <a:ext cx="7035643" cy="6478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G</m:t>
                      </m:r>
                      <m:r>
                        <m:rPr>
                          <m:nor/>
                        </m:rPr>
                        <a:rPr lang="vi-VN" sz="3200" dirty="0">
                          <a:latin typeface="Cambria" panose="02040503050406030204" pitchFamily="18" charset="0"/>
                        </a:rPr>
                        <m:t>ọ</m:t>
                      </m:r>
                      <m:r>
                        <m:rPr>
                          <m:nor/>
                        </m:rPr>
                        <a:rPr lang="vi-VN" sz="3200" dirty="0">
                          <a:latin typeface="Cambria" panose="02040503050406030204" pitchFamily="18" charset="0"/>
                        </a:rPr>
                        <m:t>i</m:t>
                      </m:r>
                      <m:r>
                        <m:rPr>
                          <m:nor/>
                        </m:rPr>
                        <a:rPr lang="vi-VN" sz="3200" dirty="0">
                          <a:latin typeface="Cambria" panose="02040503050406030204" pitchFamily="18" charset="0"/>
                        </a:rPr>
                        <m:t> </m:t>
                      </m:r>
                      <m:r>
                        <a:rPr lang="vi-VN" sz="3200" i="1">
                          <a:latin typeface="Cambria Math"/>
                        </a:rPr>
                        <m:t>𝐵</m:t>
                      </m:r>
                      <m:d>
                        <m:dPr>
                          <m:ctrlPr>
                            <a:rPr lang="en-US" sz="3200" i="1">
                              <a:latin typeface="Cambria Math" panose="02040503050406030204" pitchFamily="18" charset="0"/>
                            </a:rPr>
                          </m:ctrlPr>
                        </m:dPr>
                        <m:e>
                          <m:r>
                            <a:rPr lang="vi-VN" sz="3200" i="1">
                              <a:latin typeface="Cambria Math"/>
                            </a:rPr>
                            <m:t>0;</m:t>
                          </m:r>
                          <m:r>
                            <a:rPr lang="vi-VN" sz="3200" i="1">
                              <a:latin typeface="Cambria Math"/>
                            </a:rPr>
                            <m:t>𝑏</m:t>
                          </m:r>
                          <m:r>
                            <a:rPr lang="vi-VN" sz="3200" i="1">
                              <a:latin typeface="Cambria Math"/>
                            </a:rPr>
                            <m:t>;0</m:t>
                          </m:r>
                        </m:e>
                      </m:d>
                      <m:r>
                        <a:rPr lang="vi-VN" sz="3200" i="1">
                          <a:latin typeface="Cambria Math"/>
                        </a:rPr>
                        <m:t>⇒</m:t>
                      </m:r>
                      <m:acc>
                        <m:accPr>
                          <m:chr m:val="⃗"/>
                          <m:ctrlPr>
                            <a:rPr lang="en-US" sz="3200" i="1">
                              <a:latin typeface="Cambria Math" panose="02040503050406030204" pitchFamily="18" charset="0"/>
                            </a:rPr>
                          </m:ctrlPr>
                        </m:accPr>
                        <m:e>
                          <m:r>
                            <a:rPr lang="vi-VN" sz="3200" i="1">
                              <a:latin typeface="Cambria Math"/>
                            </a:rPr>
                            <m:t>𝐵𝐴</m:t>
                          </m:r>
                        </m:e>
                      </m:acc>
                      <m:r>
                        <a:rPr lang="vi-VN" sz="3200" i="1">
                          <a:latin typeface="Cambria Math"/>
                        </a:rPr>
                        <m:t>=</m:t>
                      </m:r>
                      <m:d>
                        <m:dPr>
                          <m:ctrlPr>
                            <a:rPr lang="en-US" sz="3200" i="1">
                              <a:latin typeface="Cambria Math" panose="02040503050406030204" pitchFamily="18" charset="0"/>
                            </a:rPr>
                          </m:ctrlPr>
                        </m:dPr>
                        <m:e>
                          <m:r>
                            <a:rPr lang="vi-VN" sz="3200" i="1">
                              <a:latin typeface="Cambria Math"/>
                            </a:rPr>
                            <m:t>−2;−1−</m:t>
                          </m:r>
                          <m:r>
                            <a:rPr lang="vi-VN" sz="3200" i="1">
                              <a:latin typeface="Cambria Math"/>
                            </a:rPr>
                            <m:t>𝑏</m:t>
                          </m:r>
                          <m:r>
                            <a:rPr lang="vi-VN" sz="3200" i="1">
                              <a:latin typeface="Cambria Math"/>
                            </a:rPr>
                            <m:t>;1</m:t>
                          </m:r>
                        </m:e>
                      </m:d>
                    </m:oMath>
                  </m:oMathPara>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88978" y="3880869"/>
                <a:ext cx="7035643" cy="6478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203200" y="4529374"/>
                <a:ext cx="11728208" cy="1297535"/>
              </a:xfrm>
              <a:prstGeom prst="rect">
                <a:avLst/>
              </a:prstGeom>
              <a:noFill/>
            </p:spPr>
            <p:txBody>
              <a:bodyPr wrap="square" rtlCol="0">
                <a:spAutoFit/>
              </a:bodyPr>
              <a:lstStyle/>
              <a:p>
                <a:pPr marL="346075" indent="-55563" algn="just">
                  <a:lnSpc>
                    <a:spcPct val="115000"/>
                  </a:lnSpc>
                  <a:spcAft>
                    <a:spcPts val="0"/>
                  </a:spcAft>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Đườ</m:t>
                      </m:r>
                      <m:r>
                        <m:rPr>
                          <m:nor/>
                        </m:rPr>
                        <a:rPr lang="vi-VN" sz="3200" dirty="0">
                          <a:latin typeface="Cambria" panose="02040503050406030204" pitchFamily="18" charset="0"/>
                        </a:rPr>
                        <m:t>ng</m:t>
                      </m:r>
                      <m:r>
                        <m:rPr>
                          <m:nor/>
                        </m:rPr>
                        <a:rPr lang="vi-VN" sz="3200" dirty="0">
                          <a:latin typeface="Cambria" panose="02040503050406030204" pitchFamily="18" charset="0"/>
                        </a:rPr>
                        <m:t> </m:t>
                      </m:r>
                      <m:r>
                        <m:rPr>
                          <m:nor/>
                        </m:rPr>
                        <a:rPr lang="vi-VN" sz="3200" dirty="0">
                          <a:latin typeface="Cambria" panose="02040503050406030204" pitchFamily="18" charset="0"/>
                        </a:rPr>
                        <m:t>th</m:t>
                      </m:r>
                      <m:r>
                        <m:rPr>
                          <m:nor/>
                        </m:rPr>
                        <a:rPr lang="vi-VN" sz="3200" dirty="0">
                          <a:latin typeface="Cambria" panose="02040503050406030204" pitchFamily="18" charset="0"/>
                        </a:rPr>
                        <m:t>ẳ</m:t>
                      </m:r>
                      <m:r>
                        <m:rPr>
                          <m:nor/>
                        </m:rPr>
                        <a:rPr lang="vi-VN" sz="3200" dirty="0">
                          <a:latin typeface="Cambria" panose="02040503050406030204" pitchFamily="18" charset="0"/>
                        </a:rPr>
                        <m:t>ng</m:t>
                      </m:r>
                      <m:r>
                        <m:rPr>
                          <m:nor/>
                        </m:rPr>
                        <a:rPr lang="vi-VN" sz="3200" dirty="0">
                          <a:latin typeface="Cambria" panose="02040503050406030204" pitchFamily="18" charset="0"/>
                        </a:rPr>
                        <m:t> </m:t>
                      </m:r>
                      <m:r>
                        <a:rPr lang="vi-VN" sz="3200" i="1">
                          <a:latin typeface="Cambria Math"/>
                        </a:rPr>
                        <m:t>𝑑</m:t>
                      </m:r>
                      <m:r>
                        <m:rPr>
                          <m:nor/>
                        </m:rPr>
                        <a:rPr lang="vi-VN" sz="3200" dirty="0">
                          <a:latin typeface="Cambria" panose="02040503050406030204" pitchFamily="18" charset="0"/>
                        </a:rPr>
                        <m:t> </m:t>
                      </m:r>
                      <m:r>
                        <m:rPr>
                          <m:nor/>
                        </m:rPr>
                        <a:rPr lang="vi-VN" sz="3200" dirty="0">
                          <a:latin typeface="Cambria" panose="02040503050406030204" pitchFamily="18" charset="0"/>
                        </a:rPr>
                        <m:t>song</m:t>
                      </m:r>
                      <m:r>
                        <m:rPr>
                          <m:nor/>
                        </m:rPr>
                        <a:rPr lang="vi-VN" sz="3200" dirty="0">
                          <a:latin typeface="Cambria" panose="02040503050406030204" pitchFamily="18" charset="0"/>
                        </a:rPr>
                        <m:t> </m:t>
                      </m:r>
                      <m:r>
                        <m:rPr>
                          <m:nor/>
                        </m:rPr>
                        <a:rPr lang="vi-VN" sz="3200" dirty="0">
                          <a:latin typeface="Cambria" panose="02040503050406030204" pitchFamily="18" charset="0"/>
                        </a:rPr>
                        <m:t>song</m:t>
                      </m:r>
                      <m:r>
                        <m:rPr>
                          <m:nor/>
                        </m:rPr>
                        <a:rPr lang="vi-VN" sz="3200" dirty="0">
                          <a:latin typeface="Cambria" panose="02040503050406030204" pitchFamily="18" charset="0"/>
                        </a:rPr>
                        <m:t> </m:t>
                      </m:r>
                      <m:r>
                        <m:rPr>
                          <m:nor/>
                        </m:rPr>
                        <a:rPr lang="vi-VN" sz="3200" dirty="0">
                          <a:latin typeface="Cambria" panose="02040503050406030204" pitchFamily="18" charset="0"/>
                        </a:rPr>
                        <m:t>v</m:t>
                      </m:r>
                      <m:r>
                        <m:rPr>
                          <m:nor/>
                        </m:rPr>
                        <a:rPr lang="vi-VN" sz="3200" dirty="0">
                          <a:latin typeface="Cambria" panose="02040503050406030204" pitchFamily="18" charset="0"/>
                        </a:rPr>
                        <m:t>ớ</m:t>
                      </m:r>
                      <m:r>
                        <m:rPr>
                          <m:nor/>
                        </m:rPr>
                        <a:rPr lang="vi-VN" sz="3200" dirty="0">
                          <a:latin typeface="Cambria" panose="02040503050406030204" pitchFamily="18" charset="0"/>
                        </a:rPr>
                        <m:t>i</m:t>
                      </m:r>
                      <m:r>
                        <m:rPr>
                          <m:nor/>
                        </m:rPr>
                        <a:rPr lang="vi-VN" sz="3200" dirty="0">
                          <a:latin typeface="Cambria" panose="02040503050406030204" pitchFamily="18" charset="0"/>
                        </a:rPr>
                        <m:t> </m:t>
                      </m:r>
                      <m:d>
                        <m:dPr>
                          <m:ctrlPr>
                            <a:rPr lang="en-US" sz="3200" i="1">
                              <a:latin typeface="Cambria Math" panose="02040503050406030204" pitchFamily="18" charset="0"/>
                            </a:rPr>
                          </m:ctrlPr>
                        </m:dPr>
                        <m:e>
                          <m:r>
                            <a:rPr lang="vi-VN" sz="3200" i="1">
                              <a:latin typeface="Cambria Math"/>
                            </a:rPr>
                            <m:t>𝑃</m:t>
                          </m:r>
                        </m:e>
                      </m:d>
                      <m:r>
                        <a:rPr lang="vi-VN" sz="3200" i="1">
                          <a:latin typeface="Cambria Math"/>
                        </a:rPr>
                        <m:t>⇒</m:t>
                      </m:r>
                      <m:acc>
                        <m:accPr>
                          <m:chr m:val="⃗"/>
                          <m:ctrlPr>
                            <a:rPr lang="en-US" sz="3200" i="1">
                              <a:latin typeface="Cambria Math" panose="02040503050406030204" pitchFamily="18" charset="0"/>
                            </a:rPr>
                          </m:ctrlPr>
                        </m:accPr>
                        <m:e>
                          <m:r>
                            <a:rPr lang="vi-VN" sz="3200" i="1">
                              <a:latin typeface="Cambria Math"/>
                            </a:rPr>
                            <m:t>𝑛</m:t>
                          </m:r>
                        </m:e>
                      </m:acc>
                      <m:r>
                        <a:rPr lang="vi-VN" sz="3200" i="1">
                          <a:latin typeface="Cambria Math"/>
                        </a:rPr>
                        <m:t>.</m:t>
                      </m:r>
                      <m:acc>
                        <m:accPr>
                          <m:chr m:val="⃗"/>
                          <m:ctrlPr>
                            <a:rPr lang="en-US" sz="3200" i="1">
                              <a:latin typeface="Cambria Math" panose="02040503050406030204" pitchFamily="18" charset="0"/>
                            </a:rPr>
                          </m:ctrlPr>
                        </m:accPr>
                        <m:e>
                          <m:r>
                            <a:rPr lang="vi-VN" sz="3200" i="1">
                              <a:latin typeface="Cambria Math"/>
                            </a:rPr>
                            <m:t>𝐵𝐴</m:t>
                          </m:r>
                        </m:e>
                      </m:acc>
                      <m:r>
                        <a:rPr lang="vi-VN" sz="3200" i="1">
                          <a:latin typeface="Cambria Math"/>
                        </a:rPr>
                        <m:t>=0⇔−4−1−</m:t>
                      </m:r>
                      <m:r>
                        <a:rPr lang="vi-VN" sz="3200" i="1">
                          <a:latin typeface="Cambria Math"/>
                        </a:rPr>
                        <m:t>𝑏</m:t>
                      </m:r>
                      <m:r>
                        <a:rPr lang="vi-VN" sz="3200" i="1">
                          <a:latin typeface="Cambria Math"/>
                        </a:rPr>
                        <m:t>+1=0⇔</m:t>
                      </m:r>
                      <m:r>
                        <a:rPr lang="vi-VN" sz="3200" i="1">
                          <a:latin typeface="Cambria Math"/>
                        </a:rPr>
                        <m:t>𝑏</m:t>
                      </m:r>
                      <m:r>
                        <a:rPr lang="vi-VN" sz="3200" i="1">
                          <a:latin typeface="Cambria Math"/>
                        </a:rPr>
                        <m:t>=−4</m:t>
                      </m:r>
                    </m:oMath>
                  </m:oMathPara>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203200" y="4529374"/>
                <a:ext cx="11728208" cy="129753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9105" y="5800889"/>
                <a:ext cx="5528373" cy="761234"/>
              </a:xfrm>
              <a:prstGeom prst="rect">
                <a:avLst/>
              </a:prstGeom>
              <a:noFill/>
            </p:spPr>
            <p:txBody>
              <a:bodyPr wrap="square" rtlCol="0">
                <a:spAutoFit/>
              </a:bodyPr>
              <a:lstStyle/>
              <a:p>
                <a:pPr marL="234950"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V</m:t>
                      </m:r>
                      <m:r>
                        <m:rPr>
                          <m:nor/>
                        </m:rPr>
                        <a:rPr lang="vi-VN" sz="3200" dirty="0">
                          <a:latin typeface="Cambria" panose="02040503050406030204" pitchFamily="18" charset="0"/>
                        </a:rPr>
                        <m:t>ậ</m:t>
                      </m:r>
                      <m:r>
                        <m:rPr>
                          <m:nor/>
                        </m:rPr>
                        <a:rPr lang="vi-VN" sz="3200" dirty="0">
                          <a:latin typeface="Cambria" panose="02040503050406030204" pitchFamily="18" charset="0"/>
                        </a:rPr>
                        <m:t>y</m:t>
                      </m:r>
                      <m:r>
                        <m:rPr>
                          <m:nor/>
                        </m:rPr>
                        <a:rPr lang="vi-VN" sz="3200" dirty="0">
                          <a:latin typeface="Cambria" panose="02040503050406030204" pitchFamily="18" charset="0"/>
                        </a:rPr>
                        <m:t> </m:t>
                      </m:r>
                      <m:r>
                        <a:rPr lang="vi-VN" sz="3200" i="1">
                          <a:latin typeface="Cambria Math"/>
                        </a:rPr>
                        <m:t>𝐵</m:t>
                      </m:r>
                      <m:d>
                        <m:dPr>
                          <m:ctrlPr>
                            <a:rPr lang="en-US" sz="3200" i="1">
                              <a:latin typeface="Cambria Math" panose="02040503050406030204" pitchFamily="18" charset="0"/>
                            </a:rPr>
                          </m:ctrlPr>
                        </m:dPr>
                        <m:e>
                          <m:r>
                            <a:rPr lang="vi-VN" sz="3200" i="1">
                              <a:latin typeface="Cambria Math"/>
                            </a:rPr>
                            <m:t>0;−4;0</m:t>
                          </m:r>
                        </m:e>
                      </m:d>
                      <m:r>
                        <m:rPr>
                          <m:nor/>
                        </m:rPr>
                        <a:rPr lang="vi-VN" sz="3200" dirty="0">
                          <a:latin typeface="Cambria" panose="02040503050406030204" pitchFamily="18" charset="0"/>
                        </a:rPr>
                        <m:t> </m:t>
                      </m:r>
                    </m:oMath>
                  </m:oMathPara>
                </a14:m>
                <a:endParaRPr lang="en-US" sz="3200" dirty="0">
                  <a:latin typeface="Cambria"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9105" y="5800889"/>
                <a:ext cx="5528373" cy="761234"/>
              </a:xfrm>
              <a:prstGeom prst="rect">
                <a:avLst/>
              </a:prstGeom>
              <a:blipFill>
                <a:blip r:embed="rId6"/>
                <a:stretch>
                  <a:fillRect/>
                </a:stretch>
              </a:blipFill>
            </p:spPr>
            <p:txBody>
              <a:bodyPr/>
              <a:lstStyle/>
              <a:p>
                <a:r>
                  <a:rPr lang="en-US">
                    <a:noFill/>
                  </a:rPr>
                  <a:t> </a:t>
                </a:r>
              </a:p>
            </p:txBody>
          </p:sp>
        </mc:Fallback>
      </mc:AlternateContent>
      <p:grpSp>
        <p:nvGrpSpPr>
          <p:cNvPr id="64" name="Group 63"/>
          <p:cNvGrpSpPr/>
          <p:nvPr/>
        </p:nvGrpSpPr>
        <p:grpSpPr>
          <a:xfrm>
            <a:off x="241306" y="1930667"/>
            <a:ext cx="11943189" cy="709467"/>
            <a:chOff x="241306" y="2243792"/>
            <a:chExt cx="11943189" cy="709467"/>
          </a:xfrm>
        </p:grpSpPr>
        <p:sp>
          <p:nvSpPr>
            <p:cNvPr id="65" name="Rectangle 64"/>
            <p:cNvSpPr/>
            <p:nvPr/>
          </p:nvSpPr>
          <p:spPr>
            <a:xfrm>
              <a:off x="3538286"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3637579" y="2262814"/>
                  <a:ext cx="2499126" cy="69044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𝟎</m:t>
                            </m:r>
                            <m:r>
                              <a:rPr lang="vi-VN" b="1" i="1">
                                <a:latin typeface="Cambria Math"/>
                              </a:rPr>
                              <m:t>;−</m:t>
                            </m:r>
                            <m:r>
                              <a:rPr lang="vi-VN" b="1" i="1">
                                <a:latin typeface="Cambria Math"/>
                              </a:rPr>
                              <m:t>𝟐</m:t>
                            </m:r>
                            <m:r>
                              <a:rPr lang="vi-VN" b="1" i="1">
                                <a:latin typeface="Cambria Math"/>
                              </a:rPr>
                              <m:t>;</m:t>
                            </m:r>
                            <m:r>
                              <a:rPr lang="vi-VN" b="1" i="1">
                                <a:latin typeface="Cambria Math"/>
                              </a:rPr>
                              <m:t>𝟎</m:t>
                            </m:r>
                          </m:e>
                        </m:d>
                      </m:oMath>
                    </m:oMathPara>
                  </a14:m>
                  <a:endParaRPr lang="en-US"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3637579" y="2262814"/>
                  <a:ext cx="2499126" cy="690445"/>
                </a:xfrm>
                <a:prstGeom prst="rect">
                  <a:avLst/>
                </a:prstGeom>
                <a:blipFill>
                  <a:blip r:embed="rId7"/>
                  <a:stretch>
                    <a:fillRect/>
                  </a:stretch>
                </a:blipFill>
              </p:spPr>
              <p:txBody>
                <a:bodyPr/>
                <a:lstStyle/>
                <a:p>
                  <a:r>
                    <a:rPr lang="en-US">
                      <a:noFill/>
                    </a:rPr>
                    <a:t> </a:t>
                  </a:r>
                </a:p>
              </p:txBody>
            </p:sp>
          </mc:Fallback>
        </mc:AlternateContent>
        <p:sp>
          <p:nvSpPr>
            <p:cNvPr id="69" name="Rectangle 68"/>
            <p:cNvSpPr/>
            <p:nvPr/>
          </p:nvSpPr>
          <p:spPr>
            <a:xfrm>
              <a:off x="531850"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6" y="2258098"/>
                  <a:ext cx="2504075"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2800" b="1" i="1" smtClean="0">
                                <a:solidFill>
                                  <a:schemeClr val="bg1"/>
                                </a:solidFill>
                                <a:latin typeface="Cambria Math" panose="02040503050406030204" pitchFamily="18" charset="0"/>
                              </a:rPr>
                            </m:ctrlPr>
                          </m:dPr>
                          <m:e>
                            <m:r>
                              <a:rPr lang="vi-VN" sz="2800" b="1" i="1">
                                <a:solidFill>
                                  <a:schemeClr val="bg1"/>
                                </a:solidFill>
                                <a:latin typeface="Cambria Math"/>
                              </a:rPr>
                              <m:t>𝟎</m:t>
                            </m:r>
                            <m:r>
                              <a:rPr lang="vi-VN" sz="2800" b="1" i="1">
                                <a:solidFill>
                                  <a:schemeClr val="bg1"/>
                                </a:solidFill>
                                <a:latin typeface="Cambria Math"/>
                              </a:rPr>
                              <m:t>;</m:t>
                            </m:r>
                            <m:r>
                              <a:rPr lang="vi-VN" sz="2800" b="1" i="1">
                                <a:solidFill>
                                  <a:schemeClr val="bg1"/>
                                </a:solidFill>
                                <a:latin typeface="Cambria Math"/>
                              </a:rPr>
                              <m:t>𝟒</m:t>
                            </m:r>
                            <m:r>
                              <a:rPr lang="vi-VN" sz="2800" b="1" i="1">
                                <a:solidFill>
                                  <a:schemeClr val="bg1"/>
                                </a:solidFill>
                                <a:latin typeface="Cambria Math"/>
                              </a:rPr>
                              <m:t>;</m:t>
                            </m:r>
                            <m:r>
                              <a:rPr lang="vi-VN" sz="2800" b="1" i="1">
                                <a:solidFill>
                                  <a:schemeClr val="bg1"/>
                                </a:solidFill>
                                <a:latin typeface="Cambria Math"/>
                              </a:rPr>
                              <m:t>𝟎</m:t>
                            </m:r>
                          </m:e>
                        </m:d>
                      </m:oMath>
                    </m:oMathPara>
                  </a14:m>
                  <a:endParaRPr lang="en-US" sz="2800"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6" y="2258098"/>
                  <a:ext cx="2504075" cy="690445"/>
                </a:xfrm>
                <a:prstGeom prst="rect">
                  <a:avLst/>
                </a:prstGeom>
                <a:blipFill>
                  <a:blip r:embed="rId8"/>
                  <a:stretch>
                    <a:fillRect/>
                  </a:stretch>
                </a:blipFill>
              </p:spPr>
              <p:txBody>
                <a:bodyPr/>
                <a:lstStyle/>
                <a:p>
                  <a:r>
                    <a:rPr lang="en-US">
                      <a:noFill/>
                    </a:rPr>
                    <a:t> </a:t>
                  </a:r>
                </a:p>
              </p:txBody>
            </p:sp>
          </mc:Fallback>
        </mc:AlternateContent>
        <p:sp>
          <p:nvSpPr>
            <p:cNvPr id="72" name="Rectangle 71"/>
            <p:cNvSpPr/>
            <p:nvPr/>
          </p:nvSpPr>
          <p:spPr>
            <a:xfrm>
              <a:off x="6544722"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726297" y="2247574"/>
                  <a:ext cx="2462906" cy="69044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𝟎</m:t>
                            </m:r>
                            <m:r>
                              <a:rPr lang="vi-VN" b="1" i="1">
                                <a:latin typeface="Cambria Math"/>
                              </a:rPr>
                              <m:t>;</m:t>
                            </m:r>
                            <m:r>
                              <a:rPr lang="vi-VN" b="1" i="1">
                                <a:latin typeface="Cambria Math"/>
                              </a:rPr>
                              <m:t>𝟐</m:t>
                            </m:r>
                            <m:r>
                              <a:rPr lang="vi-VN" b="1" i="1">
                                <a:latin typeface="Cambria Math"/>
                              </a:rPr>
                              <m:t>;</m:t>
                            </m:r>
                            <m:r>
                              <a:rPr lang="vi-VN" b="1" i="1">
                                <a:latin typeface="Cambria Math"/>
                              </a:rPr>
                              <m:t>𝟎</m:t>
                            </m:r>
                          </m:e>
                        </m:d>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6726297" y="2247574"/>
                  <a:ext cx="2462906" cy="690445"/>
                </a:xfrm>
                <a:prstGeom prst="rect">
                  <a:avLst/>
                </a:prstGeom>
                <a:blipFill>
                  <a:blip r:embed="rId9"/>
                  <a:stretch>
                    <a:fillRect/>
                  </a:stretch>
                </a:blipFill>
              </p:spPr>
              <p:txBody>
                <a:bodyPr/>
                <a:lstStyle/>
                <a:p>
                  <a:r>
                    <a:rPr lang="en-US">
                      <a:noFill/>
                    </a:rPr>
                    <a:t> </a:t>
                  </a:r>
                </a:p>
              </p:txBody>
            </p:sp>
          </mc:Fallback>
        </mc:AlternateContent>
        <p:sp>
          <p:nvSpPr>
            <p:cNvPr id="75" name="Rectangle 74"/>
            <p:cNvSpPr/>
            <p:nvPr/>
          </p:nvSpPr>
          <p:spPr>
            <a:xfrm>
              <a:off x="9551159"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9753474" y="2247574"/>
                  <a:ext cx="2431021" cy="69044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𝟎</m:t>
                            </m:r>
                            <m:r>
                              <a:rPr lang="vi-VN" b="1" i="1">
                                <a:latin typeface="Cambria Math"/>
                              </a:rPr>
                              <m:t>;−</m:t>
                            </m:r>
                            <m:r>
                              <a:rPr lang="vi-VN" b="1" i="1">
                                <a:latin typeface="Cambria Math"/>
                              </a:rPr>
                              <m:t>𝟒</m:t>
                            </m:r>
                            <m:r>
                              <a:rPr lang="vi-VN" b="1" i="1">
                                <a:latin typeface="Cambria Math"/>
                              </a:rPr>
                              <m:t>;</m:t>
                            </m:r>
                            <m:r>
                              <a:rPr lang="vi-VN" b="1" i="1">
                                <a:latin typeface="Cambria Math"/>
                              </a:rPr>
                              <m:t>𝟎</m:t>
                            </m:r>
                          </m:e>
                        </m:d>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2247574"/>
                  <a:ext cx="2431021" cy="690445"/>
                </a:xfrm>
                <a:prstGeom prst="rect">
                  <a:avLst/>
                </a:prstGeom>
                <a:blipFill>
                  <a:blip r:embed="rId10"/>
                  <a:stretch>
                    <a:fillRect/>
                  </a:stretch>
                </a:blipFill>
              </p:spPr>
              <p:txBody>
                <a:bodyPr/>
                <a:lstStyle/>
                <a:p>
                  <a:r>
                    <a:rPr lang="en-US">
                      <a:noFill/>
                    </a:rPr>
                    <a:t> </a:t>
                  </a:r>
                </a:p>
              </p:txBody>
            </p:sp>
          </mc:Fallback>
        </mc:AlternateContent>
      </p:grpSp>
      <p:sp>
        <p:nvSpPr>
          <p:cNvPr id="78" name="Oval 77"/>
          <p:cNvSpPr/>
          <p:nvPr/>
        </p:nvSpPr>
        <p:spPr>
          <a:xfrm>
            <a:off x="9260615" y="2005387"/>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sp>
        <p:nvSpPr>
          <p:cNvPr id="45" name="Action Button: Forward or Next 44">
            <a:hlinkClick r:id="rId11" action="ppaction://hlinksldjump" highlightClick="1"/>
          </p:cNvPr>
          <p:cNvSpPr/>
          <p:nvPr/>
        </p:nvSpPr>
        <p:spPr>
          <a:xfrm>
            <a:off x="11325781" y="6246279"/>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25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left)">
                                      <p:cBhvr>
                                        <p:cTn id="37" dur="500"/>
                                        <p:tgtEl>
                                          <p:spTgt spid="7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 grpId="0"/>
      <p:bldP spid="67" grpId="0"/>
      <p:bldP spid="14" grpId="0"/>
      <p:bldP spid="78" grpId="0" animBg="1"/>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872428" y="1395979"/>
            <a:ext cx="6278403" cy="5300881"/>
            <a:chOff x="184495" y="3672601"/>
            <a:chExt cx="11834900" cy="3473817"/>
          </a:xfrm>
        </p:grpSpPr>
        <p:sp>
          <p:nvSpPr>
            <p:cNvPr id="5" name="Rounded Rectangle 4"/>
            <p:cNvSpPr/>
            <p:nvPr/>
          </p:nvSpPr>
          <p:spPr>
            <a:xfrm>
              <a:off x="184495" y="3729258"/>
              <a:ext cx="11834900" cy="341716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72601"/>
              <a:ext cx="4104850" cy="446816"/>
              <a:chOff x="1275608" y="6305438"/>
              <a:chExt cx="8046987" cy="811841"/>
            </a:xfrm>
          </p:grpSpPr>
          <p:sp>
            <p:nvSpPr>
              <p:cNvPr id="7" name="Freeform 20"/>
              <p:cNvSpPr>
                <a:spLocks/>
              </p:cNvSpPr>
              <p:nvPr/>
            </p:nvSpPr>
            <p:spPr bwMode="auto">
              <a:xfrm rot="16200000" flipV="1">
                <a:off x="5025265" y="3089903"/>
                <a:ext cx="547506" cy="7112268"/>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614295" y="6305438"/>
                <a:ext cx="6708300" cy="659645"/>
              </a:xfrm>
              <a:prstGeom prst="rect">
                <a:avLst/>
              </a:prstGeom>
              <a:noFill/>
            </p:spPr>
            <p:txBody>
              <a:bodyPr wrap="squar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80436"/>
                <a:ext cx="1495789" cy="53936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87649"/>
            <a:ext cx="11906396" cy="1271384"/>
            <a:chOff x="534987" y="1819475"/>
            <a:chExt cx="23340848" cy="2132342"/>
          </a:xfrm>
        </p:grpSpPr>
        <p:grpSp>
          <p:nvGrpSpPr>
            <p:cNvPr id="21" name="Group 20"/>
            <p:cNvGrpSpPr/>
            <p:nvPr/>
          </p:nvGrpSpPr>
          <p:grpSpPr>
            <a:xfrm>
              <a:off x="534987" y="1869705"/>
              <a:ext cx="23340848" cy="2051104"/>
              <a:chOff x="534987" y="1647866"/>
              <a:chExt cx="23340848" cy="2051104"/>
            </a:xfrm>
          </p:grpSpPr>
          <p:sp>
            <p:nvSpPr>
              <p:cNvPr id="25" name="Rounded Rectangle 24"/>
              <p:cNvSpPr/>
              <p:nvPr/>
            </p:nvSpPr>
            <p:spPr bwMode="auto">
              <a:xfrm>
                <a:off x="755649" y="1720892"/>
                <a:ext cx="23120186" cy="197807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22</a:t>
                  </a: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21323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Cho hai số thực dương </a:t>
                  </a:r>
                  <a14:m>
                    <m:oMath xmlns:m="http://schemas.openxmlformats.org/officeDocument/2006/math">
                      <m:r>
                        <a:rPr lang="vi-VN" sz="3200" i="1">
                          <a:latin typeface="Cambria Math"/>
                        </a:rPr>
                        <m:t>𝑎</m:t>
                      </m:r>
                      <m:r>
                        <a:rPr lang="vi-VN" sz="3200" i="1">
                          <a:latin typeface="Cambria Math"/>
                        </a:rPr>
                        <m:t>,</m:t>
                      </m:r>
                      <m:r>
                        <a:rPr lang="vi-VN" sz="3200" i="1">
                          <a:latin typeface="Cambria Math"/>
                        </a:rPr>
                        <m:t>𝑏</m:t>
                      </m:r>
                    </m:oMath>
                  </a14:m>
                  <a:r>
                    <a:rPr lang="en-US" sz="3200" dirty="0">
                      <a:latin typeface="Cambria" panose="02040503050406030204" pitchFamily="18" charset="0"/>
                    </a:rPr>
                    <a:t> </a:t>
                  </a:r>
                  <a:r>
                    <a:rPr lang="vi-VN" sz="3200" dirty="0">
                      <a:latin typeface="Cambria" panose="02040503050406030204" pitchFamily="18" charset="0"/>
                    </a:rPr>
                    <a:t>thỏa mãn </a:t>
                  </a:r>
                  <a14:m>
                    <m:oMath xmlns:m="http://schemas.openxmlformats.org/officeDocument/2006/math">
                      <m:sSup>
                        <m:sSupPr>
                          <m:ctrlPr>
                            <a:rPr lang="en-US" sz="3200" i="1">
                              <a:latin typeface="Cambria Math" panose="02040503050406030204" pitchFamily="18" charset="0"/>
                            </a:rPr>
                          </m:ctrlPr>
                        </m:sSupPr>
                        <m:e>
                          <m:r>
                            <a:rPr lang="vi-VN" sz="3200" i="1">
                              <a:latin typeface="Cambria Math"/>
                            </a:rPr>
                            <m:t>𝑎</m:t>
                          </m:r>
                        </m:e>
                        <m:sup>
                          <m:r>
                            <a:rPr lang="vi-VN" sz="3200" i="1">
                              <a:latin typeface="Cambria Math"/>
                            </a:rPr>
                            <m:t>2</m:t>
                          </m:r>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𝑏</m:t>
                          </m:r>
                        </m:e>
                        <m:sup>
                          <m:r>
                            <a:rPr lang="vi-VN" sz="3200" i="1">
                              <a:latin typeface="Cambria Math"/>
                            </a:rPr>
                            <m:t>2</m:t>
                          </m:r>
                        </m:sup>
                      </m:sSup>
                      <m:r>
                        <a:rPr lang="vi-VN" sz="3200" i="1">
                          <a:latin typeface="Cambria Math"/>
                        </a:rPr>
                        <m:t>=98</m:t>
                      </m:r>
                      <m:r>
                        <a:rPr lang="vi-VN" sz="3200" i="1">
                          <a:latin typeface="Cambria Math"/>
                        </a:rPr>
                        <m:t>𝑎𝑏</m:t>
                      </m:r>
                    </m:oMath>
                  </a14:m>
                  <a:r>
                    <a:rPr lang="vi-VN" sz="3200" dirty="0">
                      <a:latin typeface="Cambria" panose="02040503050406030204" pitchFamily="18" charset="0"/>
                    </a:rPr>
                    <a:t>. Khẳng định nào sau đây là </a:t>
                  </a:r>
                  <a:r>
                    <a:rPr lang="vi-VN" sz="3200">
                      <a:latin typeface="Cambria" panose="02040503050406030204" pitchFamily="18" charset="0"/>
                    </a:rPr>
                    <a:t>đúng?</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2132342"/>
                </a:xfrm>
                <a:prstGeom prst="rect">
                  <a:avLst/>
                </a:prstGeom>
                <a:blipFill>
                  <a:blip r:embed="rId2"/>
                  <a:stretch>
                    <a:fillRect l="-663" t="-478" r="-663" b="-110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836695" y="1966114"/>
                <a:ext cx="6383009" cy="725840"/>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p>
                        <m:sSupPr>
                          <m:ctrlPr>
                            <a:rPr lang="en-US" sz="3000" i="1">
                              <a:latin typeface="Cambria Math" panose="02040503050406030204" pitchFamily="18" charset="0"/>
                            </a:rPr>
                          </m:ctrlPr>
                        </m:sSupPr>
                        <m:e>
                          <m:r>
                            <a:rPr lang="vi-VN" sz="3000" i="1">
                              <a:latin typeface="Cambria Math"/>
                            </a:rPr>
                            <m:t>𝑎</m:t>
                          </m:r>
                        </m:e>
                        <m:sup>
                          <m:r>
                            <a:rPr lang="vi-VN" sz="3000" i="1">
                              <a:latin typeface="Cambria Math"/>
                            </a:rPr>
                            <m:t>2</m:t>
                          </m:r>
                        </m:sup>
                      </m:sSup>
                      <m:r>
                        <a:rPr lang="vi-VN" sz="3000" i="1">
                          <a:latin typeface="Cambria Math"/>
                        </a:rPr>
                        <m:t>+</m:t>
                      </m:r>
                      <m:sSup>
                        <m:sSupPr>
                          <m:ctrlPr>
                            <a:rPr lang="en-US" sz="3000" i="1">
                              <a:latin typeface="Cambria Math" panose="02040503050406030204" pitchFamily="18" charset="0"/>
                            </a:rPr>
                          </m:ctrlPr>
                        </m:sSupPr>
                        <m:e>
                          <m:r>
                            <a:rPr lang="vi-VN" sz="3000" i="1">
                              <a:latin typeface="Cambria Math"/>
                            </a:rPr>
                            <m:t>𝑏</m:t>
                          </m:r>
                        </m:e>
                        <m:sup>
                          <m:r>
                            <a:rPr lang="vi-VN" sz="3000" i="1">
                              <a:latin typeface="Cambria Math"/>
                            </a:rPr>
                            <m:t>2</m:t>
                          </m:r>
                        </m:sup>
                      </m:sSup>
                      <m:r>
                        <a:rPr lang="vi-VN" sz="3000" i="1">
                          <a:latin typeface="Cambria Math"/>
                        </a:rPr>
                        <m:t>=98</m:t>
                      </m:r>
                      <m:r>
                        <a:rPr lang="vi-VN" sz="3000" i="1">
                          <a:latin typeface="Cambria Math"/>
                        </a:rPr>
                        <m:t>𝑎𝑏</m:t>
                      </m:r>
                      <m:r>
                        <a:rPr lang="vi-VN" sz="3000" i="1">
                          <a:latin typeface="Cambria Math"/>
                        </a:rPr>
                        <m:t>⇒</m:t>
                      </m:r>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r>
                                <a:rPr lang="vi-VN" sz="3000" i="1">
                                  <a:latin typeface="Cambria Math"/>
                                </a:rPr>
                                <m:t>𝑎</m:t>
                              </m:r>
                              <m:r>
                                <a:rPr lang="vi-VN" sz="3000" i="1">
                                  <a:latin typeface="Cambria Math"/>
                                </a:rPr>
                                <m:t>+</m:t>
                              </m:r>
                              <m:r>
                                <a:rPr lang="vi-VN" sz="3000" i="1">
                                  <a:latin typeface="Cambria Math"/>
                                </a:rPr>
                                <m:t>𝑏</m:t>
                              </m:r>
                            </m:e>
                          </m:d>
                        </m:e>
                        <m:sup>
                          <m:r>
                            <a:rPr lang="vi-VN" sz="3000" i="1">
                              <a:latin typeface="Cambria Math"/>
                            </a:rPr>
                            <m:t>2</m:t>
                          </m:r>
                        </m:sup>
                      </m:sSup>
                      <m:r>
                        <a:rPr lang="vi-VN" sz="3000" i="1">
                          <a:latin typeface="Cambria Math"/>
                        </a:rPr>
                        <m:t>=100</m:t>
                      </m:r>
                      <m:r>
                        <a:rPr lang="vi-VN" sz="3000" i="1">
                          <a:latin typeface="Cambria Math"/>
                        </a:rPr>
                        <m:t>𝑎𝑏</m:t>
                      </m:r>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836695" y="1966114"/>
                <a:ext cx="6383009" cy="7258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904739" y="2502716"/>
                <a:ext cx="6001606" cy="1579215"/>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vi-VN" sz="3200" i="1">
                                      <a:latin typeface="Cambria Math"/>
                                    </a:rPr>
                                    <m:t>𝑎</m:t>
                                  </m:r>
                                  <m:r>
                                    <a:rPr lang="vi-VN" sz="3200" i="1">
                                      <a:latin typeface="Cambria Math"/>
                                    </a:rPr>
                                    <m:t>+</m:t>
                                  </m:r>
                                  <m:r>
                                    <a:rPr lang="vi-VN" sz="3200" i="1">
                                      <a:latin typeface="Cambria Math"/>
                                    </a:rPr>
                                    <m:t>𝑏</m:t>
                                  </m:r>
                                </m:num>
                                <m:den>
                                  <m:r>
                                    <a:rPr lang="vi-VN" sz="3200" i="1">
                                      <a:latin typeface="Cambria Math"/>
                                    </a:rPr>
                                    <m:t>10</m:t>
                                  </m:r>
                                </m:den>
                              </m:f>
                            </m:e>
                          </m:d>
                        </m:e>
                        <m:sup>
                          <m:r>
                            <a:rPr lang="vi-VN" sz="3200" i="1">
                              <a:latin typeface="Cambria Math"/>
                            </a:rPr>
                            <m:t>2</m:t>
                          </m:r>
                        </m:sup>
                      </m:sSup>
                      <m:r>
                        <a:rPr lang="vi-VN" sz="3200" i="1">
                          <a:latin typeface="Cambria Math"/>
                        </a:rPr>
                        <m:t>=</m:t>
                      </m:r>
                      <m:r>
                        <a:rPr lang="vi-VN" sz="3200" i="1">
                          <a:latin typeface="Cambria Math"/>
                        </a:rPr>
                        <m:t>𝑎𝑏</m:t>
                      </m:r>
                    </m:oMath>
                  </m:oMathPara>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904739" y="2502716"/>
                <a:ext cx="6001606" cy="1579215"/>
              </a:xfrm>
              <a:prstGeom prst="rect">
                <a:avLst/>
              </a:prstGeom>
              <a:blipFill>
                <a:blip r:embed="rId4"/>
                <a:stretch>
                  <a:fillRect/>
                </a:stretch>
              </a:blipFill>
            </p:spPr>
            <p:txBody>
              <a:bodyPr/>
              <a:lstStyle/>
              <a:p>
                <a:r>
                  <a:rPr lang="en-US">
                    <a:noFill/>
                  </a:rPr>
                  <a:t> </a:t>
                </a:r>
              </a:p>
            </p:txBody>
          </p:sp>
        </mc:Fallback>
      </mc:AlternateContent>
      <p:grpSp>
        <p:nvGrpSpPr>
          <p:cNvPr id="2" name="Group 1"/>
          <p:cNvGrpSpPr/>
          <p:nvPr/>
        </p:nvGrpSpPr>
        <p:grpSpPr>
          <a:xfrm>
            <a:off x="20152" y="1444383"/>
            <a:ext cx="5919775" cy="4972213"/>
            <a:chOff x="235913" y="2080087"/>
            <a:chExt cx="6041042" cy="4972213"/>
          </a:xfrm>
        </p:grpSpPr>
        <p:grpSp>
          <p:nvGrpSpPr>
            <p:cNvPr id="51" name="Group 50"/>
            <p:cNvGrpSpPr/>
            <p:nvPr/>
          </p:nvGrpSpPr>
          <p:grpSpPr>
            <a:xfrm>
              <a:off x="247180" y="2080087"/>
              <a:ext cx="6029775" cy="1116500"/>
              <a:chOff x="5537206" y="1557992"/>
              <a:chExt cx="6009333" cy="1037945"/>
            </a:xfrm>
          </p:grpSpPr>
          <p:sp>
            <p:nvSpPr>
              <p:cNvPr id="52" name="Rectangle 51"/>
              <p:cNvSpPr/>
              <p:nvPr/>
            </p:nvSpPr>
            <p:spPr>
              <a:xfrm>
                <a:off x="5827749" y="1557992"/>
                <a:ext cx="5649756"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68390" y="1792418"/>
                    <a:ext cx="5478149"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left"/>
                        </m:oMathParaPr>
                        <m:oMath xmlns:m="http://schemas.openxmlformats.org/officeDocument/2006/math">
                          <m:r>
                            <a:rPr lang="vi-VN" sz="3000">
                              <a:latin typeface="Cambria Math"/>
                            </a:rPr>
                            <m:t>2</m:t>
                          </m:r>
                          <m:func>
                            <m:funcPr>
                              <m:ctrlPr>
                                <a:rPr lang="en-US" sz="3000" i="1">
                                  <a:latin typeface="Cambria Math" panose="02040503050406030204" pitchFamily="18" charset="0"/>
                                </a:rPr>
                              </m:ctrlPr>
                            </m:funcPr>
                            <m:fName>
                              <m:sSub>
                                <m:sSubPr>
                                  <m:ctrlPr>
                                    <a:rPr lang="en-US" sz="3000" i="1">
                                      <a:latin typeface="Cambria Math" panose="02040503050406030204" pitchFamily="18" charset="0"/>
                                    </a:rPr>
                                  </m:ctrlPr>
                                </m:sSubPr>
                                <m:e>
                                  <m:r>
                                    <a:rPr lang="vi-VN" sz="3000">
                                      <a:latin typeface="Cambria Math"/>
                                    </a:rPr>
                                    <m:t>𝑙𝑜𝑔</m:t>
                                  </m:r>
                                </m:e>
                                <m:sub>
                                  <m:r>
                                    <a:rPr lang="vi-VN" sz="3000">
                                      <a:latin typeface="Cambria Math"/>
                                    </a:rPr>
                                    <m:t>2</m:t>
                                  </m:r>
                                </m:sub>
                              </m:sSub>
                            </m:fName>
                            <m:e>
                              <m:d>
                                <m:dPr>
                                  <m:ctrlPr>
                                    <a:rPr lang="en-US" sz="3000" i="1">
                                      <a:latin typeface="Cambria Math" panose="02040503050406030204" pitchFamily="18" charset="0"/>
                                    </a:rPr>
                                  </m:ctrlPr>
                                </m:dPr>
                                <m:e>
                                  <m:r>
                                    <a:rPr lang="vi-VN" sz="3000">
                                      <a:latin typeface="Cambria Math"/>
                                    </a:rPr>
                                    <m:t>𝑎</m:t>
                                  </m:r>
                                  <m:r>
                                    <a:rPr lang="vi-VN" sz="3000">
                                      <a:latin typeface="Cambria Math"/>
                                    </a:rPr>
                                    <m:t>+</m:t>
                                  </m:r>
                                  <m:r>
                                    <a:rPr lang="vi-VN" sz="3000">
                                      <a:latin typeface="Cambria Math"/>
                                    </a:rPr>
                                    <m:t>𝑏</m:t>
                                  </m:r>
                                </m:e>
                              </m:d>
                            </m:e>
                          </m:func>
                          <m:r>
                            <a:rPr lang="vi-VN" sz="3000">
                              <a:latin typeface="Cambria Math"/>
                            </a:rPr>
                            <m:t>=</m:t>
                          </m:r>
                          <m:func>
                            <m:funcPr>
                              <m:ctrlPr>
                                <a:rPr lang="en-US" sz="3000" i="1">
                                  <a:latin typeface="Cambria Math" panose="02040503050406030204" pitchFamily="18" charset="0"/>
                                </a:rPr>
                              </m:ctrlPr>
                            </m:funcPr>
                            <m:fName>
                              <m:sSub>
                                <m:sSubPr>
                                  <m:ctrlPr>
                                    <a:rPr lang="en-US" sz="3000" i="1">
                                      <a:latin typeface="Cambria Math" panose="02040503050406030204" pitchFamily="18" charset="0"/>
                                    </a:rPr>
                                  </m:ctrlPr>
                                </m:sSubPr>
                                <m:e>
                                  <m:r>
                                    <a:rPr lang="vi-VN" sz="3000">
                                      <a:latin typeface="Cambria Math"/>
                                    </a:rPr>
                                    <m:t>𝑙𝑜𝑔</m:t>
                                  </m:r>
                                </m:e>
                                <m:sub>
                                  <m:r>
                                    <a:rPr lang="vi-VN" sz="3000">
                                      <a:latin typeface="Cambria Math"/>
                                    </a:rPr>
                                    <m:t>2</m:t>
                                  </m:r>
                                </m:sub>
                              </m:sSub>
                            </m:fName>
                            <m:e>
                              <m:r>
                                <a:rPr lang="vi-VN" sz="3000">
                                  <a:latin typeface="Cambria Math"/>
                                </a:rPr>
                                <m:t>𝑎</m:t>
                              </m:r>
                            </m:e>
                          </m:func>
                          <m:r>
                            <a:rPr lang="vi-VN" sz="3000">
                              <a:latin typeface="Cambria Math"/>
                            </a:rPr>
                            <m:t>+</m:t>
                          </m:r>
                          <m:func>
                            <m:funcPr>
                              <m:ctrlPr>
                                <a:rPr lang="en-US" sz="3000" i="1">
                                  <a:latin typeface="Cambria Math" panose="02040503050406030204" pitchFamily="18" charset="0"/>
                                </a:rPr>
                              </m:ctrlPr>
                            </m:funcPr>
                            <m:fName>
                              <m:sSub>
                                <m:sSubPr>
                                  <m:ctrlPr>
                                    <a:rPr lang="en-US" sz="3000" i="1">
                                      <a:latin typeface="Cambria Math" panose="02040503050406030204" pitchFamily="18" charset="0"/>
                                    </a:rPr>
                                  </m:ctrlPr>
                                </m:sSubPr>
                                <m:e>
                                  <m:r>
                                    <a:rPr lang="vi-VN" sz="3000">
                                      <a:latin typeface="Cambria Math"/>
                                    </a:rPr>
                                    <m:t>𝑙𝑜𝑔</m:t>
                                  </m:r>
                                </m:e>
                                <m:sub>
                                  <m:r>
                                    <a:rPr lang="vi-VN" sz="3000">
                                      <a:latin typeface="Cambria Math"/>
                                    </a:rPr>
                                    <m:t>2</m:t>
                                  </m:r>
                                </m:sub>
                              </m:sSub>
                            </m:fName>
                            <m:e>
                              <m:r>
                                <a:rPr lang="vi-VN" sz="3000">
                                  <a:latin typeface="Cambria Math"/>
                                </a:rPr>
                                <m:t>𝑏</m:t>
                              </m:r>
                            </m:e>
                          </m:func>
                        </m:oMath>
                      </m:oMathPara>
                    </a14:m>
                    <a:endParaRPr lang="en-US" sz="3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68390" y="1792418"/>
                    <a:ext cx="5478149" cy="515019"/>
                  </a:xfrm>
                  <a:prstGeom prst="rect">
                    <a:avLst/>
                  </a:prstGeom>
                  <a:blipFill>
                    <a:blip r:embed="rId5"/>
                    <a:stretch>
                      <a:fillRect/>
                    </a:stretch>
                  </a:blipFill>
                </p:spPr>
                <p:txBody>
                  <a:bodyPr/>
                  <a:lstStyle/>
                  <a:p>
                    <a:r>
                      <a:rPr lang="en-US">
                        <a:noFill/>
                      </a:rPr>
                      <a:t> </a:t>
                    </a:r>
                  </a:p>
                </p:txBody>
              </p:sp>
            </mc:Fallback>
          </mc:AlternateContent>
        </p:grpSp>
        <p:grpSp>
          <p:nvGrpSpPr>
            <p:cNvPr id="55" name="Group 54"/>
            <p:cNvGrpSpPr/>
            <p:nvPr/>
          </p:nvGrpSpPr>
          <p:grpSpPr>
            <a:xfrm>
              <a:off x="257268" y="3359649"/>
              <a:ext cx="5950418" cy="1116501"/>
              <a:chOff x="2641224" y="2747520"/>
              <a:chExt cx="5930245" cy="1037945"/>
            </a:xfrm>
          </p:grpSpPr>
          <p:sp>
            <p:nvSpPr>
              <p:cNvPr id="56" name="Rectangle 55"/>
              <p:cNvSpPr/>
              <p:nvPr/>
            </p:nvSpPr>
            <p:spPr>
              <a:xfrm>
                <a:off x="2931768" y="2747520"/>
                <a:ext cx="5639701"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2641224" y="300072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3200026" y="2791326"/>
                    <a:ext cx="5053868" cy="8437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left"/>
                        </m:oMathParaPr>
                        <m:oMath xmlns:m="http://schemas.openxmlformats.org/officeDocument/2006/math">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f>
                                <m:fPr>
                                  <m:ctrlPr>
                                    <a:rPr lang="en-US" sz="2800" i="1">
                                      <a:latin typeface="Cambria Math" panose="02040503050406030204" pitchFamily="18" charset="0"/>
                                    </a:rPr>
                                  </m:ctrlPr>
                                </m:fPr>
                                <m:num>
                                  <m:r>
                                    <a:rPr lang="vi-VN" sz="2800">
                                      <a:latin typeface="Cambria Math"/>
                                    </a:rPr>
                                    <m:t>𝑎</m:t>
                                  </m:r>
                                  <m:r>
                                    <a:rPr lang="vi-VN" sz="2800">
                                      <a:latin typeface="Cambria Math"/>
                                    </a:rPr>
                                    <m:t>+</m:t>
                                  </m:r>
                                  <m:r>
                                    <a:rPr lang="vi-VN" sz="2800">
                                      <a:latin typeface="Cambria Math"/>
                                    </a:rPr>
                                    <m:t>𝑏</m:t>
                                  </m:r>
                                </m:num>
                                <m:den>
                                  <m:r>
                                    <a:rPr lang="vi-VN" sz="2800">
                                      <a:latin typeface="Cambria Math"/>
                                    </a:rPr>
                                    <m:t>2</m:t>
                                  </m:r>
                                </m:den>
                              </m:f>
                            </m:e>
                          </m:func>
                          <m:r>
                            <a:rPr lang="vi-VN" sz="2800">
                              <a:latin typeface="Cambria Math"/>
                            </a:rPr>
                            <m:t>=</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r>
                                <a:rPr lang="vi-VN" sz="2800">
                                  <a:latin typeface="Cambria Math"/>
                                </a:rPr>
                                <m:t>𝑎</m:t>
                              </m:r>
                            </m:e>
                          </m:func>
                          <m:r>
                            <a:rPr lang="vi-VN" sz="2800">
                              <a:latin typeface="Cambria Math"/>
                            </a:rPr>
                            <m:t>+</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r>
                                <a:rPr lang="vi-VN" sz="2800">
                                  <a:latin typeface="Cambria Math"/>
                                </a:rPr>
                                <m:t>𝑏</m:t>
                              </m:r>
                            </m:e>
                          </m:func>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200026" y="2791326"/>
                    <a:ext cx="5053868" cy="843701"/>
                  </a:xfrm>
                  <a:prstGeom prst="rect">
                    <a:avLst/>
                  </a:prstGeom>
                  <a:blipFill>
                    <a:blip r:embed="rId6"/>
                    <a:stretch>
                      <a:fillRect/>
                    </a:stretch>
                  </a:blipFill>
                </p:spPr>
                <p:txBody>
                  <a:bodyPr/>
                  <a:lstStyle/>
                  <a:p>
                    <a:r>
                      <a:rPr lang="en-US">
                        <a:noFill/>
                      </a:rPr>
                      <a:t> </a:t>
                    </a:r>
                  </a:p>
                </p:txBody>
              </p:sp>
            </mc:Fallback>
          </mc:AlternateContent>
        </p:grpSp>
        <p:grpSp>
          <p:nvGrpSpPr>
            <p:cNvPr id="4" name="Group 3"/>
            <p:cNvGrpSpPr/>
            <p:nvPr/>
          </p:nvGrpSpPr>
          <p:grpSpPr>
            <a:xfrm>
              <a:off x="251780" y="4642524"/>
              <a:ext cx="5950418" cy="1116501"/>
              <a:chOff x="-270280" y="3940136"/>
              <a:chExt cx="5930245" cy="1037945"/>
            </a:xfrm>
          </p:grpSpPr>
          <p:sp>
            <p:nvSpPr>
              <p:cNvPr id="46" name="Rectangle 45"/>
              <p:cNvSpPr/>
              <p:nvPr/>
            </p:nvSpPr>
            <p:spPr>
              <a:xfrm>
                <a:off x="20264" y="3940136"/>
                <a:ext cx="5639701"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270280" y="419333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295362" y="4012803"/>
                    <a:ext cx="5281755" cy="84632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a:latin typeface="Cambria Math"/>
                            </a:rPr>
                            <m:t>2</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f>
                                <m:fPr>
                                  <m:ctrlPr>
                                    <a:rPr lang="en-US" sz="2800" i="1">
                                      <a:latin typeface="Cambria Math" panose="02040503050406030204" pitchFamily="18" charset="0"/>
                                    </a:rPr>
                                  </m:ctrlPr>
                                </m:fPr>
                                <m:num>
                                  <m:r>
                                    <a:rPr lang="vi-VN" sz="2800">
                                      <a:latin typeface="Cambria Math"/>
                                    </a:rPr>
                                    <m:t>𝑎</m:t>
                                  </m:r>
                                  <m:r>
                                    <a:rPr lang="vi-VN" sz="2800">
                                      <a:latin typeface="Cambria Math"/>
                                    </a:rPr>
                                    <m:t>+</m:t>
                                  </m:r>
                                  <m:r>
                                    <a:rPr lang="vi-VN" sz="2800">
                                      <a:latin typeface="Cambria Math"/>
                                    </a:rPr>
                                    <m:t>𝑏</m:t>
                                  </m:r>
                                </m:num>
                                <m:den>
                                  <m:r>
                                    <a:rPr lang="vi-VN" sz="2800">
                                      <a:latin typeface="Cambria Math"/>
                                    </a:rPr>
                                    <m:t>10</m:t>
                                  </m:r>
                                </m:den>
                              </m:f>
                            </m:e>
                          </m:func>
                          <m:r>
                            <a:rPr lang="vi-VN" sz="2800">
                              <a:latin typeface="Cambria Math"/>
                            </a:rPr>
                            <m:t>=</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r>
                                <a:rPr lang="vi-VN" sz="2800">
                                  <a:latin typeface="Cambria Math"/>
                                </a:rPr>
                                <m:t>𝑎</m:t>
                              </m:r>
                            </m:e>
                          </m:func>
                          <m:r>
                            <a:rPr lang="vi-VN" sz="2800">
                              <a:latin typeface="Cambria Math"/>
                            </a:rPr>
                            <m:t>+</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r>
                                <a:rPr lang="vi-VN" sz="2800">
                                  <a:latin typeface="Cambria Math"/>
                                </a:rPr>
                                <m:t>𝑏</m:t>
                              </m:r>
                            </m:e>
                          </m:func>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295362" y="4012803"/>
                    <a:ext cx="5281755" cy="846324"/>
                  </a:xfrm>
                  <a:prstGeom prst="rect">
                    <a:avLst/>
                  </a:prstGeom>
                  <a:blipFill>
                    <a:blip r:embed="rId7"/>
                    <a:stretch>
                      <a:fillRect/>
                    </a:stretch>
                  </a:blipFill>
                </p:spPr>
                <p:txBody>
                  <a:bodyPr/>
                  <a:lstStyle/>
                  <a:p>
                    <a:r>
                      <a:rPr lang="en-US">
                        <a:noFill/>
                      </a:rPr>
                      <a:t> </a:t>
                    </a:r>
                  </a:p>
                </p:txBody>
              </p:sp>
            </mc:Fallback>
          </mc:AlternateContent>
        </p:grpSp>
        <p:grpSp>
          <p:nvGrpSpPr>
            <p:cNvPr id="59" name="Group 58"/>
            <p:cNvGrpSpPr/>
            <p:nvPr/>
          </p:nvGrpSpPr>
          <p:grpSpPr>
            <a:xfrm>
              <a:off x="235913" y="5935799"/>
              <a:ext cx="5966285" cy="1116501"/>
              <a:chOff x="-3192127" y="5142414"/>
              <a:chExt cx="5946058" cy="1037945"/>
            </a:xfrm>
          </p:grpSpPr>
          <p:sp>
            <p:nvSpPr>
              <p:cNvPr id="60" name="Rectangle 59"/>
              <p:cNvSpPr/>
              <p:nvPr/>
            </p:nvSpPr>
            <p:spPr>
              <a:xfrm>
                <a:off x="-2901584" y="5142414"/>
                <a:ext cx="5655515"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3192127" y="539561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2677754" y="5181074"/>
                    <a:ext cx="5142073" cy="84632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f>
                                <m:fPr>
                                  <m:ctrlPr>
                                    <a:rPr lang="en-US" sz="2800" i="1">
                                      <a:latin typeface="Cambria Math" panose="02040503050406030204" pitchFamily="18" charset="0"/>
                                    </a:rPr>
                                  </m:ctrlPr>
                                </m:fPr>
                                <m:num>
                                  <m:r>
                                    <a:rPr lang="vi-VN" sz="2800">
                                      <a:latin typeface="Cambria Math"/>
                                    </a:rPr>
                                    <m:t>𝑎</m:t>
                                  </m:r>
                                  <m:r>
                                    <a:rPr lang="vi-VN" sz="2800">
                                      <a:latin typeface="Cambria Math"/>
                                    </a:rPr>
                                    <m:t>+</m:t>
                                  </m:r>
                                  <m:r>
                                    <a:rPr lang="vi-VN" sz="2800">
                                      <a:latin typeface="Cambria Math"/>
                                    </a:rPr>
                                    <m:t>𝑏</m:t>
                                  </m:r>
                                </m:num>
                                <m:den>
                                  <m:r>
                                    <a:rPr lang="vi-VN" sz="2800">
                                      <a:latin typeface="Cambria Math"/>
                                    </a:rPr>
                                    <m:t>10</m:t>
                                  </m:r>
                                </m:den>
                              </m:f>
                            </m:e>
                          </m:func>
                          <m:r>
                            <a:rPr lang="vi-VN" sz="2800">
                              <a:latin typeface="Cambria Math"/>
                            </a:rPr>
                            <m:t>=2</m:t>
                          </m:r>
                          <m:d>
                            <m:dPr>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r>
                                    <a:rPr lang="vi-VN" sz="2800">
                                      <a:latin typeface="Cambria Math"/>
                                    </a:rPr>
                                    <m:t>𝑎</m:t>
                                  </m:r>
                                </m:e>
                              </m:func>
                              <m:r>
                                <a:rPr lang="vi-VN" sz="2800">
                                  <a:latin typeface="Cambria Math"/>
                                </a:rPr>
                                <m:t>+</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a:rPr lang="vi-VN" sz="2800">
                                          <a:latin typeface="Cambria Math"/>
                                        </a:rPr>
                                        <m:t>𝑙𝑜𝑔</m:t>
                                      </m:r>
                                    </m:e>
                                    <m:sub>
                                      <m:r>
                                        <a:rPr lang="vi-VN" sz="2800">
                                          <a:latin typeface="Cambria Math"/>
                                        </a:rPr>
                                        <m:t>2</m:t>
                                      </m:r>
                                    </m:sub>
                                  </m:sSub>
                                </m:fName>
                                <m:e>
                                  <m:r>
                                    <a:rPr lang="vi-VN" sz="2800">
                                      <a:latin typeface="Cambria Math"/>
                                    </a:rPr>
                                    <m:t>𝑏</m:t>
                                  </m:r>
                                </m:e>
                              </m:func>
                            </m:e>
                          </m:d>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2677754" y="5181074"/>
                    <a:ext cx="5142073" cy="846323"/>
                  </a:xfrm>
                  <a:prstGeom prst="rect">
                    <a:avLst/>
                  </a:prstGeom>
                  <a:blipFill>
                    <a:blip r:embed="rId8"/>
                    <a:stretch>
                      <a:fillRect/>
                    </a:stretch>
                  </a:blipFill>
                </p:spPr>
                <p:txBody>
                  <a:bodyPr/>
                  <a:lstStyle/>
                  <a:p>
                    <a:r>
                      <a:rPr lang="en-US">
                        <a:noFill/>
                      </a:rPr>
                      <a:t> </a:t>
                    </a:r>
                  </a:p>
                </p:txBody>
              </p:sp>
            </mc:Fallback>
          </mc:AlternateContent>
        </p:grpSp>
      </p:grpSp>
      <p:sp>
        <p:nvSpPr>
          <p:cNvPr id="49" name="Oval 48"/>
          <p:cNvSpPr/>
          <p:nvPr/>
        </p:nvSpPr>
        <p:spPr>
          <a:xfrm>
            <a:off x="16862" y="4284853"/>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r>
              <a:rPr lang="en-US" sz="3200" b="1">
                <a:latin typeface="Tahoma" pitchFamily="34" charset="0"/>
                <a:ea typeface="Tahoma" pitchFamily="34" charset="0"/>
                <a:cs typeface="Tahoma" pitchFamily="34" charset="0"/>
              </a:rPr>
              <a:t> </a:t>
            </a:r>
            <a:endParaRPr lang="en-US" sz="3200" dirty="0"/>
          </a:p>
        </p:txBody>
      </p:sp>
      <mc:AlternateContent xmlns:mc="http://schemas.openxmlformats.org/markup-compatibility/2006" xmlns:a14="http://schemas.microsoft.com/office/drawing/2010/main">
        <mc:Choice Requires="a14">
          <p:sp>
            <p:nvSpPr>
              <p:cNvPr id="67" name="Rectangle 66"/>
              <p:cNvSpPr/>
              <p:nvPr/>
            </p:nvSpPr>
            <p:spPr>
              <a:xfrm>
                <a:off x="5897961" y="3951090"/>
                <a:ext cx="6033771" cy="12960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a:latin typeface="Cambria Math"/>
                        </a:rPr>
                        <m:t>⇒</m:t>
                      </m:r>
                      <m:sSup>
                        <m:sSupPr>
                          <m:ctrlPr>
                            <a:rPr lang="en-US" sz="3200" i="1">
                              <a:latin typeface="Cambria Math" panose="02040503050406030204" pitchFamily="18" charset="0"/>
                            </a:rPr>
                          </m:ctrlPr>
                        </m:sSupPr>
                        <m:e>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vi-VN" sz="3200" i="1">
                                          <a:latin typeface="Cambria Math"/>
                                        </a:rPr>
                                        <m:t>𝑎</m:t>
                                      </m:r>
                                      <m:r>
                                        <a:rPr lang="vi-VN" sz="3200" i="1">
                                          <a:latin typeface="Cambria Math"/>
                                        </a:rPr>
                                        <m:t>+</m:t>
                                      </m:r>
                                      <m:r>
                                        <a:rPr lang="vi-VN" sz="3200" i="1">
                                          <a:latin typeface="Cambria Math"/>
                                        </a:rPr>
                                        <m:t>𝑏</m:t>
                                      </m:r>
                                    </m:num>
                                    <m:den>
                                      <m:r>
                                        <a:rPr lang="vi-VN" sz="3200" i="1">
                                          <a:latin typeface="Cambria Math"/>
                                        </a:rPr>
                                        <m:t>10</m:t>
                                      </m:r>
                                    </m:den>
                                  </m:f>
                                </m:e>
                              </m:d>
                            </m:e>
                          </m:func>
                        </m:e>
                        <m:sup>
                          <m:r>
                            <a:rPr lang="vi-VN" sz="3200" i="1">
                              <a:latin typeface="Cambria Math"/>
                            </a:rPr>
                            <m:t>2</m:t>
                          </m:r>
                        </m:sup>
                      </m:sSup>
                      <m:r>
                        <a:rPr lang="vi-VN"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d>
                            <m:dPr>
                              <m:ctrlPr>
                                <a:rPr lang="en-US" sz="3200" i="1">
                                  <a:latin typeface="Cambria Math" panose="02040503050406030204" pitchFamily="18" charset="0"/>
                                </a:rPr>
                              </m:ctrlPr>
                            </m:dPr>
                            <m:e>
                              <m:r>
                                <a:rPr lang="vi-VN" sz="3200" i="1">
                                  <a:latin typeface="Cambria Math"/>
                                </a:rPr>
                                <m:t>𝑎𝑏</m:t>
                              </m:r>
                            </m:e>
                          </m:d>
                        </m:e>
                      </m:func>
                    </m:oMath>
                  </m:oMathPara>
                </a14:m>
                <a:endParaRPr lang="en-US" sz="3200" dirty="0"/>
              </a:p>
            </p:txBody>
          </p:sp>
        </mc:Choice>
        <mc:Fallback xmlns="">
          <p:sp>
            <p:nvSpPr>
              <p:cNvPr id="67" name="Rectangle 66"/>
              <p:cNvSpPr>
                <a:spLocks noRot="1" noChangeAspect="1" noMove="1" noResize="1" noEditPoints="1" noAdjustHandles="1" noChangeArrowheads="1" noChangeShapeType="1" noTextEdit="1"/>
              </p:cNvSpPr>
              <p:nvPr/>
            </p:nvSpPr>
            <p:spPr>
              <a:xfrm>
                <a:off x="5897961" y="3951090"/>
                <a:ext cx="6033771" cy="1296060"/>
              </a:xfrm>
              <a:prstGeom prst="rect">
                <a:avLst/>
              </a:prstGeom>
              <a:blipFill>
                <a:blip r:embed="rId9"/>
                <a:stretch>
                  <a:fillRect/>
                </a:stretch>
              </a:blipFill>
            </p:spPr>
            <p:txBody>
              <a:bodyPr/>
              <a:lstStyle/>
              <a:p>
                <a:r>
                  <a:rPr lang="en-US">
                    <a:noFill/>
                  </a:rPr>
                  <a:t> </a:t>
                </a:r>
              </a:p>
            </p:txBody>
          </p:sp>
        </mc:Fallback>
      </mc:AlternateContent>
      <p:sp>
        <p:nvSpPr>
          <p:cNvPr id="97" name="Action Button: Forward or Next 96">
            <a:hlinkClick r:id="rId10" action="ppaction://hlinksldjump" highlightClick="1"/>
          </p:cNvPr>
          <p:cNvSpPr/>
          <p:nvPr/>
        </p:nvSpPr>
        <p:spPr>
          <a:xfrm>
            <a:off x="11447722" y="6197903"/>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128285B-448E-40B4-A395-8E216F986372}"/>
                  </a:ext>
                </a:extLst>
              </p:cNvPr>
              <p:cNvSpPr txBox="1"/>
              <p:nvPr/>
            </p:nvSpPr>
            <p:spPr>
              <a:xfrm>
                <a:off x="5964871" y="5500481"/>
                <a:ext cx="6254833" cy="829330"/>
              </a:xfrm>
              <a:prstGeom prst="rect">
                <a:avLst/>
              </a:prstGeom>
              <a:noFill/>
            </p:spPr>
            <p:txBody>
              <a:bodyPr wrap="square" rtlCol="0">
                <a:spAutoFit/>
              </a:bodyPr>
              <a:lstStyle/>
              <a:p>
                <a14:m>
                  <m:oMath xmlns:m="http://schemas.openxmlformats.org/officeDocument/2006/math">
                    <m:r>
                      <a:rPr lang="vi-VN" sz="3200" i="1">
                        <a:latin typeface="Cambria Math"/>
                      </a:rPr>
                      <m:t>⇒2</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vi-VN" sz="3200" i="1">
                                    <a:latin typeface="Cambria Math"/>
                                  </a:rPr>
                                  <m:t>𝑎</m:t>
                                </m:r>
                                <m:r>
                                  <a:rPr lang="vi-VN" sz="3200" i="1">
                                    <a:latin typeface="Cambria Math"/>
                                  </a:rPr>
                                  <m:t>+</m:t>
                                </m:r>
                                <m:r>
                                  <a:rPr lang="vi-VN" sz="3200" i="1">
                                    <a:latin typeface="Cambria Math"/>
                                  </a:rPr>
                                  <m:t>𝑏</m:t>
                                </m:r>
                              </m:num>
                              <m:den>
                                <m:r>
                                  <a:rPr lang="vi-VN" sz="3200" i="1">
                                    <a:latin typeface="Cambria Math"/>
                                  </a:rPr>
                                  <m:t>10</m:t>
                                </m:r>
                              </m:den>
                            </m:f>
                          </m:e>
                        </m:d>
                      </m:e>
                    </m:func>
                    <m:r>
                      <a:rPr lang="vi-VN"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𝑎</m:t>
                        </m:r>
                      </m:e>
                    </m:func>
                    <m:r>
                      <a:rPr lang="vi-VN"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𝑏</m:t>
                        </m:r>
                      </m:e>
                    </m:func>
                  </m:oMath>
                </a14:m>
                <a:r>
                  <a:rPr lang="vi-VN" sz="3200" dirty="0"/>
                  <a:t>.</a:t>
                </a:r>
                <a:endParaRPr lang="en-US" sz="3200"/>
              </a:p>
            </p:txBody>
          </p:sp>
        </mc:Choice>
        <mc:Fallback>
          <p:sp>
            <p:nvSpPr>
              <p:cNvPr id="3" name="TextBox 2">
                <a:extLst>
                  <a:ext uri="{FF2B5EF4-FFF2-40B4-BE49-F238E27FC236}">
                    <a16:creationId xmlns:a16="http://schemas.microsoft.com/office/drawing/2014/main" id="{C128285B-448E-40B4-A395-8E216F986372}"/>
                  </a:ext>
                </a:extLst>
              </p:cNvPr>
              <p:cNvSpPr txBox="1">
                <a:spLocks noRot="1" noChangeAspect="1" noMove="1" noResize="1" noEditPoints="1" noAdjustHandles="1" noChangeArrowheads="1" noChangeShapeType="1" noTextEdit="1"/>
              </p:cNvSpPr>
              <p:nvPr/>
            </p:nvSpPr>
            <p:spPr>
              <a:xfrm>
                <a:off x="5964871" y="5500481"/>
                <a:ext cx="6254833" cy="829330"/>
              </a:xfrm>
              <a:prstGeom prst="rect">
                <a:avLst/>
              </a:prstGeom>
              <a:blipFill>
                <a:blip r:embed="rId11"/>
                <a:stretch>
                  <a:fillRect b="-8088"/>
                </a:stretch>
              </a:blipFill>
            </p:spPr>
            <p:txBody>
              <a:bodyPr/>
              <a:lstStyle/>
              <a:p>
                <a:r>
                  <a:rPr lang="en-US">
                    <a:noFill/>
                  </a:rPr>
                  <a:t> </a:t>
                </a:r>
              </a:p>
            </p:txBody>
          </p:sp>
        </mc:Fallback>
      </mc:AlternateContent>
    </p:spTree>
    <p:extLst>
      <p:ext uri="{BB962C8B-B14F-4D97-AF65-F5344CB8AC3E}">
        <p14:creationId xmlns:p14="http://schemas.microsoft.com/office/powerpoint/2010/main" val="3913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 grpId="0"/>
      <p:bldP spid="49" grpId="0" animBg="1"/>
      <p:bldP spid="67" grpId="0"/>
      <p:bldP spid="97"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21765"/>
            <a:ext cx="11834900" cy="3548586"/>
            <a:chOff x="184495" y="3636273"/>
            <a:chExt cx="11834900" cy="3548586"/>
          </a:xfrm>
        </p:grpSpPr>
        <p:sp>
          <p:nvSpPr>
            <p:cNvPr id="5" name="Rounded Rectangle 4"/>
            <p:cNvSpPr/>
            <p:nvPr/>
          </p:nvSpPr>
          <p:spPr>
            <a:xfrm>
              <a:off x="184495" y="3865217"/>
              <a:ext cx="11834900" cy="331964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87649"/>
            <a:ext cx="11906396" cy="2478637"/>
            <a:chOff x="534987" y="1819475"/>
            <a:chExt cx="23340848" cy="4157125"/>
          </a:xfrm>
        </p:grpSpPr>
        <p:grpSp>
          <p:nvGrpSpPr>
            <p:cNvPr id="21" name="Group 20"/>
            <p:cNvGrpSpPr/>
            <p:nvPr/>
          </p:nvGrpSpPr>
          <p:grpSpPr>
            <a:xfrm>
              <a:off x="534987" y="1869705"/>
              <a:ext cx="23340848" cy="3975437"/>
              <a:chOff x="534987" y="1647866"/>
              <a:chExt cx="23340848" cy="3975437"/>
            </a:xfrm>
          </p:grpSpPr>
          <p:sp>
            <p:nvSpPr>
              <p:cNvPr id="25" name="Rounded Rectangle 24"/>
              <p:cNvSpPr/>
              <p:nvPr/>
            </p:nvSpPr>
            <p:spPr bwMode="auto">
              <a:xfrm>
                <a:off x="755649" y="1720889"/>
                <a:ext cx="23120186" cy="390241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23</a:t>
                  </a:r>
                </a:p>
              </p:txBody>
            </p:sp>
          </p:grpSp>
        </p:grpSp>
        <mc:AlternateContent xmlns:mc="http://schemas.openxmlformats.org/markup-compatibility/2006" xmlns:a14="http://schemas.microsoft.com/office/drawing/2010/main">
          <mc:Choice Requires="a14">
            <p:sp>
              <p:nvSpPr>
                <p:cNvPr id="23" name="Rectangle 22"/>
                <p:cNvSpPr/>
                <p:nvPr/>
              </p:nvSpPr>
              <p:spPr>
                <a:xfrm>
                  <a:off x="969243" y="1819475"/>
                  <a:ext cx="22885264" cy="4157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indent="1538288" algn="just">
                    <a:lnSpc>
                      <a:spcPct val="115000"/>
                    </a:lnSpc>
                    <a:spcBef>
                      <a:spcPts val="600"/>
                    </a:spcBef>
                    <a:spcAft>
                      <a:spcPts val="0"/>
                    </a:spcAft>
                    <a:buClr>
                      <a:srgbClr val="0000FF"/>
                    </a:buClr>
                    <a:tabLst>
                      <a:tab pos="629920" algn="l"/>
                    </a:tabLst>
                  </a:pPr>
                  <a14:m>
                    <m:oMath xmlns:m="http://schemas.openxmlformats.org/officeDocument/2006/math">
                      <m:r>
                        <m:rPr>
                          <m:nor/>
                        </m:rPr>
                        <a:rPr lang="vi-VN" sz="3200" dirty="0" smtClean="0">
                          <a:latin typeface="Cambria" panose="02040503050406030204" pitchFamily="18" charset="0"/>
                        </a:rPr>
                        <m:t>Trong</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kh</m:t>
                      </m:r>
                      <m:r>
                        <m:rPr>
                          <m:nor/>
                        </m:rPr>
                        <a:rPr lang="vi-VN" sz="3200" dirty="0" smtClean="0">
                          <a:latin typeface="Cambria" panose="02040503050406030204" pitchFamily="18" charset="0"/>
                        </a:rPr>
                        <m:t>ô</m:t>
                      </m:r>
                      <m:r>
                        <m:rPr>
                          <m:nor/>
                        </m:rPr>
                        <a:rPr lang="vi-VN" sz="3200" dirty="0" smtClean="0">
                          <a:latin typeface="Cambria" panose="02040503050406030204" pitchFamily="18" charset="0"/>
                        </a:rPr>
                        <m:t>ng</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gian</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v</m:t>
                      </m:r>
                      <m:r>
                        <m:rPr>
                          <m:nor/>
                        </m:rPr>
                        <a:rPr lang="vi-VN" sz="3200" dirty="0" smtClean="0">
                          <a:latin typeface="Cambria" panose="02040503050406030204" pitchFamily="18" charset="0"/>
                        </a:rPr>
                        <m:t>ớ</m:t>
                      </m:r>
                      <m:r>
                        <m:rPr>
                          <m:nor/>
                        </m:rPr>
                        <a:rPr lang="vi-VN" sz="3200" dirty="0" smtClean="0">
                          <a:latin typeface="Cambria" panose="02040503050406030204" pitchFamily="18" charset="0"/>
                        </a:rPr>
                        <m:t>i</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h</m:t>
                      </m:r>
                      <m:r>
                        <m:rPr>
                          <m:nor/>
                        </m:rPr>
                        <a:rPr lang="vi-VN" sz="3200" dirty="0" smtClean="0">
                          <a:latin typeface="Cambria" panose="02040503050406030204" pitchFamily="18" charset="0"/>
                        </a:rPr>
                        <m:t>ệ </m:t>
                      </m:r>
                      <m:r>
                        <m:rPr>
                          <m:nor/>
                        </m:rPr>
                        <a:rPr lang="vi-VN" sz="3200" dirty="0" smtClean="0">
                          <a:latin typeface="Cambria" panose="02040503050406030204" pitchFamily="18" charset="0"/>
                        </a:rPr>
                        <m:t>t</m:t>
                      </m:r>
                      <m:r>
                        <m:rPr>
                          <m:nor/>
                        </m:rPr>
                        <a:rPr lang="vi-VN" sz="3200" dirty="0" smtClean="0">
                          <a:latin typeface="Cambria" panose="02040503050406030204" pitchFamily="18" charset="0"/>
                        </a:rPr>
                        <m:t>ọ</m:t>
                      </m:r>
                      <m:r>
                        <m:rPr>
                          <m:nor/>
                        </m:rPr>
                        <a:rPr lang="vi-VN" sz="3200" dirty="0" smtClean="0">
                          <a:latin typeface="Cambria" panose="02040503050406030204" pitchFamily="18" charset="0"/>
                        </a:rPr>
                        <m:t>a</m:t>
                      </m:r>
                      <m:r>
                        <m:rPr>
                          <m:nor/>
                        </m:rPr>
                        <a:rPr lang="vi-VN" sz="3200" dirty="0" smtClean="0">
                          <a:latin typeface="Cambria" panose="02040503050406030204" pitchFamily="18" charset="0"/>
                        </a:rPr>
                        <m:t> độ </m:t>
                      </m:r>
                      <m:r>
                        <m:rPr>
                          <m:nor/>
                        </m:rPr>
                        <a:rPr lang="fr-FR" sz="3200" smtClean="0">
                          <a:latin typeface="Cambria" panose="02040503050406030204" pitchFamily="18" charset="0"/>
                        </a:rPr>
                        <m:t>0</m:t>
                      </m:r>
                      <m:r>
                        <m:rPr>
                          <m:nor/>
                        </m:rPr>
                        <a:rPr lang="fr-FR" sz="3200" smtClean="0">
                          <a:latin typeface="Cambria" panose="02040503050406030204" pitchFamily="18" charset="0"/>
                        </a:rPr>
                        <m:t>𝑥𝑦𝑧</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cho</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m</m:t>
                      </m:r>
                      <m:r>
                        <m:rPr>
                          <m:nor/>
                        </m:rPr>
                        <a:rPr lang="vi-VN" sz="3200" dirty="0" smtClean="0">
                          <a:latin typeface="Cambria" panose="02040503050406030204" pitchFamily="18" charset="0"/>
                        </a:rPr>
                        <m:t>ặ</m:t>
                      </m:r>
                      <m:r>
                        <m:rPr>
                          <m:nor/>
                        </m:rPr>
                        <a:rPr lang="vi-VN" sz="3200" dirty="0" smtClean="0">
                          <a:latin typeface="Cambria" panose="02040503050406030204" pitchFamily="18" charset="0"/>
                        </a:rPr>
                        <m:t>t</m:t>
                      </m:r>
                      <m:r>
                        <m:rPr>
                          <m:nor/>
                        </m:rPr>
                        <a:rPr lang="vi-VN" sz="3200" dirty="0" smtClean="0">
                          <a:latin typeface="Cambria" panose="02040503050406030204" pitchFamily="18" charset="0"/>
                        </a:rPr>
                        <m:t> </m:t>
                      </m:r>
                      <m:r>
                        <m:rPr>
                          <m:nor/>
                        </m:rPr>
                        <a:rPr lang="vi-VN" sz="3200" dirty="0" smtClean="0">
                          <a:latin typeface="Cambria" panose="02040503050406030204" pitchFamily="18" charset="0"/>
                        </a:rPr>
                        <m:t>ph</m:t>
                      </m:r>
                      <m:r>
                        <m:rPr>
                          <m:nor/>
                        </m:rPr>
                        <a:rPr lang="vi-VN" sz="3200" dirty="0" smtClean="0">
                          <a:latin typeface="Cambria" panose="02040503050406030204" pitchFamily="18" charset="0"/>
                        </a:rPr>
                        <m:t>ẳ</m:t>
                      </m:r>
                      <m:r>
                        <m:rPr>
                          <m:nor/>
                        </m:rPr>
                        <a:rPr lang="vi-VN" sz="3200" dirty="0" smtClean="0">
                          <a:latin typeface="Cambria" panose="02040503050406030204" pitchFamily="18" charset="0"/>
                        </a:rPr>
                        <m:t>ng</m:t>
                      </m:r>
                    </m:oMath>
                  </a14:m>
                  <a:r>
                    <a:rPr lang="en-US" sz="3200" dirty="0">
                      <a:latin typeface="Cambria" panose="02040503050406030204" pitchFamily="18" charset="0"/>
                    </a:rPr>
                    <a:t>  </a:t>
                  </a:r>
                  <a:r>
                    <a:rPr lang="en-US" sz="3200">
                      <a:latin typeface="Cambria" panose="02040503050406030204" pitchFamily="18" charset="0"/>
                    </a:rPr>
                    <a:t>(</a:t>
                  </a:r>
                  <a:r>
                    <a:rPr lang="fr-FR" sz="3200">
                      <a:latin typeface="Cambria" panose="02040503050406030204" pitchFamily="18" charset="0"/>
                    </a:rPr>
                    <a:t>𝑃) : 2𝑥 − 2𝑦 − 𝑧 − 9 = 0</a:t>
                  </a:r>
                  <a:r>
                    <a:rPr lang="en-US" sz="3200">
                      <a:latin typeface="Cambria" panose="02040503050406030204" pitchFamily="18" charset="0"/>
                    </a:rPr>
                    <a:t> </a:t>
                  </a:r>
                  <a:r>
                    <a:rPr lang="vi-VN" sz="3200" dirty="0">
                      <a:latin typeface="Cambria" panose="02040503050406030204" pitchFamily="18" charset="0"/>
                    </a:rPr>
                    <a:t>và mặt </a:t>
                  </a:r>
                  <a:r>
                    <a:rPr lang="vi-VN" sz="3200">
                      <a:latin typeface="Cambria" panose="02040503050406030204" pitchFamily="18" charset="0"/>
                    </a:rPr>
                    <a:t>cầu </a:t>
                  </a:r>
                  <a:r>
                    <a:rPr lang="en-US" sz="3200">
                      <a:latin typeface="Cambria" panose="02040503050406030204" pitchFamily="18" charset="0"/>
                    </a:rPr>
                    <a:t> </a:t>
                  </a:r>
                  <a14:m>
                    <m:oMath xmlns:m="http://schemas.openxmlformats.org/officeDocument/2006/math">
                      <m:d>
                        <m:dPr>
                          <m:ctrlPr>
                            <a:rPr lang="en-US" sz="3200" i="1">
                              <a:latin typeface="Cambria Math" panose="02040503050406030204" pitchFamily="18" charset="0"/>
                            </a:rPr>
                          </m:ctrlPr>
                        </m:dPr>
                        <m:e>
                          <m:r>
                            <a:rPr lang="fr-FR" sz="3200" i="1">
                              <a:latin typeface="Cambria Math"/>
                            </a:rPr>
                            <m:t>𝑆</m:t>
                          </m:r>
                        </m:e>
                      </m:d>
                      <m:r>
                        <a:rPr lang="fr-FR"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fr-FR" sz="3200" i="1">
                                  <a:latin typeface="Cambria Math"/>
                                </a:rPr>
                                <m:t>𝑥</m:t>
                              </m:r>
                              <m:r>
                                <a:rPr lang="fr-FR" sz="3200" i="1">
                                  <a:latin typeface="Cambria Math"/>
                                </a:rPr>
                                <m:t>−3</m:t>
                              </m:r>
                            </m:e>
                          </m:d>
                        </m:e>
                        <m:sup>
                          <m:r>
                            <a:rPr lang="fr-FR" sz="3200" i="1">
                              <a:latin typeface="Cambria Math"/>
                            </a:rPr>
                            <m:t>2</m:t>
                          </m:r>
                        </m:sup>
                      </m:sSup>
                      <m:r>
                        <a:rPr lang="fr-FR"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fr-FR" sz="3200" i="1">
                                  <a:latin typeface="Cambria Math"/>
                                </a:rPr>
                                <m:t>𝑦</m:t>
                              </m:r>
                              <m:r>
                                <a:rPr lang="fr-FR" sz="3200" i="1">
                                  <a:latin typeface="Cambria Math"/>
                                </a:rPr>
                                <m:t>+2</m:t>
                              </m:r>
                            </m:e>
                          </m:d>
                        </m:e>
                        <m:sup>
                          <m:r>
                            <a:rPr lang="fr-FR" sz="3200" i="1">
                              <a:latin typeface="Cambria Math"/>
                            </a:rPr>
                            <m:t>2</m:t>
                          </m:r>
                        </m:sup>
                      </m:sSup>
                      <m:r>
                        <a:rPr lang="fr-FR" sz="3200" i="1">
                          <a:latin typeface="Cambria Math"/>
                        </a:rPr>
                        <m:t>+</m:t>
                      </m:r>
                    </m:oMath>
                  </a14:m>
                  <a:endParaRPr lang="en-US" sz="3200" i="1">
                    <a:latin typeface="Cambria" panose="02040503050406030204" pitchFamily="18" charset="0"/>
                  </a:endParaRPr>
                </a:p>
                <a:p>
                  <a:pPr lvl="0">
                    <a:lnSpc>
                      <a:spcPct val="115000"/>
                    </a:lnSpc>
                    <a:spcBef>
                      <a:spcPts val="600"/>
                    </a:spcBef>
                    <a:spcAft>
                      <a:spcPts val="0"/>
                    </a:spcAft>
                    <a:buClr>
                      <a:srgbClr val="0000FF"/>
                    </a:buClr>
                    <a:tabLst>
                      <a:tab pos="629920" algn="l"/>
                    </a:tabLst>
                  </a:pPr>
                  <a14:m>
                    <m:oMath xmlns:m="http://schemas.openxmlformats.org/officeDocument/2006/math">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fr-FR" sz="3200" i="1">
                                  <a:latin typeface="Cambria Math"/>
                                </a:rPr>
                                <m:t>𝑧</m:t>
                              </m:r>
                              <m:r>
                                <a:rPr lang="fr-FR" sz="3200" i="1">
                                  <a:latin typeface="Cambria Math"/>
                                </a:rPr>
                                <m:t>−1</m:t>
                              </m:r>
                            </m:e>
                          </m:d>
                        </m:e>
                        <m:sup>
                          <m:r>
                            <a:rPr lang="fr-FR" sz="3200" i="1">
                              <a:latin typeface="Cambria Math"/>
                            </a:rPr>
                            <m:t>2</m:t>
                          </m:r>
                        </m:sup>
                      </m:sSup>
                      <m:r>
                        <a:rPr lang="fr-FR" sz="3200" i="1">
                          <a:latin typeface="Cambria Math"/>
                        </a:rPr>
                        <m:t>=100</m:t>
                      </m:r>
                    </m:oMath>
                  </a14:m>
                  <a:r>
                    <a:rPr lang="en-US" sz="3200">
                      <a:latin typeface="Cambria" panose="02040503050406030204" pitchFamily="18" charset="0"/>
                    </a:rPr>
                    <a:t>. </a:t>
                  </a:r>
                  <a:r>
                    <a:rPr lang="vi-VN" sz="3200" dirty="0">
                      <a:latin typeface="Cambria" panose="02040503050406030204" pitchFamily="18" charset="0"/>
                    </a:rPr>
                    <a:t>Biết </a:t>
                  </a:r>
                  <a14:m>
                    <m:oMath xmlns:m="http://schemas.openxmlformats.org/officeDocument/2006/math">
                      <m:d>
                        <m:dPr>
                          <m:ctrlPr>
                            <a:rPr lang="en-US" sz="3200" i="1">
                              <a:latin typeface="Cambria Math" panose="02040503050406030204" pitchFamily="18" charset="0"/>
                            </a:rPr>
                          </m:ctrlPr>
                        </m:dPr>
                        <m:e>
                          <m:r>
                            <a:rPr lang="fr-FR" sz="3200" i="1">
                              <a:latin typeface="Cambria Math"/>
                            </a:rPr>
                            <m:t>𝑃</m:t>
                          </m:r>
                        </m:e>
                      </m:d>
                    </m:oMath>
                  </a14:m>
                  <a:r>
                    <a:rPr lang="vi-VN" sz="3200" dirty="0">
                      <a:latin typeface="Cambria" panose="02040503050406030204" pitchFamily="18" charset="0"/>
                    </a:rPr>
                    <a:t> cắt </a:t>
                  </a:r>
                  <a14:m>
                    <m:oMath xmlns:m="http://schemas.openxmlformats.org/officeDocument/2006/math">
                      <m:d>
                        <m:dPr>
                          <m:ctrlPr>
                            <a:rPr lang="en-US" sz="3200" i="1">
                              <a:latin typeface="Cambria Math" panose="02040503050406030204" pitchFamily="18" charset="0"/>
                            </a:rPr>
                          </m:ctrlPr>
                        </m:dPr>
                        <m:e>
                          <m:r>
                            <a:rPr lang="fr-FR" sz="3200" i="1">
                              <a:latin typeface="Cambria Math"/>
                            </a:rPr>
                            <m:t>𝑆</m:t>
                          </m:r>
                        </m:e>
                      </m:d>
                    </m:oMath>
                  </a14:m>
                  <a:r>
                    <a:rPr lang="en-US" sz="3200" dirty="0">
                      <a:latin typeface="Cambria" panose="02040503050406030204" pitchFamily="18" charset="0"/>
                    </a:rPr>
                    <a:t> </a:t>
                  </a:r>
                  <a:r>
                    <a:rPr lang="vi-VN" sz="3200" dirty="0">
                      <a:latin typeface="Cambria" panose="02040503050406030204" pitchFamily="18" charset="0"/>
                    </a:rPr>
                    <a:t>theo giao tuyến là một đường tròn. Tâm của đường tròn đó có tọa </a:t>
                  </a:r>
                  <a:r>
                    <a:rPr lang="vi-VN" sz="3200">
                      <a:latin typeface="Cambria" panose="02040503050406030204" pitchFamily="18" charset="0"/>
                    </a:rPr>
                    <a:t>độ là.</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69243" y="1819475"/>
                  <a:ext cx="22885264" cy="4157125"/>
                </a:xfrm>
                <a:prstGeom prst="rect">
                  <a:avLst/>
                </a:prstGeom>
                <a:blipFill>
                  <a:blip r:embed="rId2"/>
                  <a:stretch>
                    <a:fillRect l="-522" b="-54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25142" y="3876292"/>
                <a:ext cx="11673998" cy="633891"/>
              </a:xfrm>
              <a:prstGeom prst="rect">
                <a:avLst/>
              </a:prstGeom>
              <a:noFill/>
            </p:spPr>
            <p:txBody>
              <a:bodyPr wrap="square" rtlCol="0">
                <a:spAutoFit/>
              </a:bodyPr>
              <a:lstStyle/>
              <a:p>
                <a:pPr algn="just">
                  <a:lnSpc>
                    <a:spcPct val="115000"/>
                  </a:lnSpc>
                  <a:spcAft>
                    <a:spcPts val="800"/>
                  </a:spcAft>
                </a:pPr>
                <a14:m>
                  <m:oMath xmlns:m="http://schemas.openxmlformats.org/officeDocument/2006/math">
                    <m:r>
                      <m:rPr>
                        <m:nor/>
                      </m:rPr>
                      <a:rPr lang="vi-VN" sz="3200" dirty="0">
                        <a:latin typeface="Cambria" panose="02040503050406030204" pitchFamily="18" charset="0"/>
                      </a:rPr>
                      <m:t>M</m:t>
                    </m:r>
                    <m:r>
                      <m:rPr>
                        <m:nor/>
                      </m:rPr>
                      <a:rPr lang="vi-VN" sz="3200" dirty="0">
                        <a:latin typeface="Cambria" panose="02040503050406030204" pitchFamily="18" charset="0"/>
                      </a:rPr>
                      <m:t>ặ</m:t>
                    </m:r>
                    <m:r>
                      <m:rPr>
                        <m:nor/>
                      </m:rPr>
                      <a:rPr lang="vi-VN" sz="3200" dirty="0">
                        <a:latin typeface="Cambria" panose="02040503050406030204" pitchFamily="18" charset="0"/>
                      </a:rPr>
                      <m:t>t</m:t>
                    </m:r>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ầ</m:t>
                    </m:r>
                    <m:r>
                      <m:rPr>
                        <m:nor/>
                      </m:rPr>
                      <a:rPr lang="vi-VN" sz="3200" dirty="0">
                        <a:latin typeface="Cambria" panose="02040503050406030204" pitchFamily="18" charset="0"/>
                      </a:rPr>
                      <m:t>u</m:t>
                    </m:r>
                    <m:r>
                      <m:rPr>
                        <m:nor/>
                      </m:rPr>
                      <a:rPr lang="vi-VN" sz="3200" dirty="0">
                        <a:latin typeface="Cambria" panose="02040503050406030204" pitchFamily="18" charset="0"/>
                      </a:rPr>
                      <m:t> </m:t>
                    </m:r>
                    <m:d>
                      <m:dPr>
                        <m:ctrlPr>
                          <a:rPr lang="en-US" sz="3200" i="1">
                            <a:latin typeface="Cambria Math" panose="02040503050406030204" pitchFamily="18" charset="0"/>
                          </a:rPr>
                        </m:ctrlPr>
                      </m:dPr>
                      <m:e>
                        <m:r>
                          <a:rPr lang="fr-FR" sz="3200" i="1">
                            <a:latin typeface="Cambria Math"/>
                          </a:rPr>
                          <m:t>𝑆</m:t>
                        </m:r>
                      </m:e>
                    </m:d>
                    <m:r>
                      <a:rPr lang="fr-FR"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fr-FR" sz="3200" i="1">
                                <a:latin typeface="Cambria Math"/>
                              </a:rPr>
                              <m:t>𝑥</m:t>
                            </m:r>
                            <m:r>
                              <a:rPr lang="fr-FR" sz="3200" i="1">
                                <a:latin typeface="Cambria Math"/>
                              </a:rPr>
                              <m:t>−3</m:t>
                            </m:r>
                          </m:e>
                        </m:d>
                      </m:e>
                      <m:sup>
                        <m:r>
                          <a:rPr lang="fr-FR" sz="3200" i="1">
                            <a:latin typeface="Cambria Math"/>
                          </a:rPr>
                          <m:t>2</m:t>
                        </m:r>
                      </m:sup>
                    </m:sSup>
                    <m:r>
                      <a:rPr lang="fr-FR"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fr-FR" sz="3200" i="1">
                                <a:latin typeface="Cambria Math"/>
                              </a:rPr>
                              <m:t>𝑦</m:t>
                            </m:r>
                            <m:r>
                              <a:rPr lang="fr-FR" sz="3200" i="1">
                                <a:latin typeface="Cambria Math"/>
                              </a:rPr>
                              <m:t>+2</m:t>
                            </m:r>
                          </m:e>
                        </m:d>
                      </m:e>
                      <m:sup>
                        <m:r>
                          <a:rPr lang="fr-FR" sz="3200" i="1">
                            <a:latin typeface="Cambria Math"/>
                          </a:rPr>
                          <m:t>2</m:t>
                        </m:r>
                      </m:sup>
                    </m:sSup>
                    <m:r>
                      <a:rPr lang="fr-FR" sz="3200" i="1">
                        <a:latin typeface="Cambria Math"/>
                      </a:rPr>
                      <m:t>+</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fr-FR" sz="3200" i="1">
                                <a:latin typeface="Cambria Math"/>
                              </a:rPr>
                              <m:t>𝑧</m:t>
                            </m:r>
                            <m:r>
                              <a:rPr lang="fr-FR" sz="3200" i="1">
                                <a:latin typeface="Cambria Math"/>
                              </a:rPr>
                              <m:t>−1</m:t>
                            </m:r>
                          </m:e>
                        </m:d>
                      </m:e>
                      <m:sup>
                        <m:r>
                          <a:rPr lang="fr-FR" sz="3200" i="1">
                            <a:latin typeface="Cambria Math"/>
                          </a:rPr>
                          <m:t>2</m:t>
                        </m:r>
                      </m:sup>
                    </m:sSup>
                    <m:r>
                      <a:rPr lang="fr-FR" sz="3200" i="1">
                        <a:latin typeface="Cambria Math"/>
                      </a:rPr>
                      <m:t>=100</m:t>
                    </m:r>
                  </m:oMath>
                </a14:m>
                <a:r>
                  <a:rPr lang="en-US" sz="3200" dirty="0">
                    <a:latin typeface="Cambria" panose="02040503050406030204" pitchFamily="18" charset="0"/>
                    <a:ea typeface="Times New Roman" panose="02020603050405020304" pitchFamily="18" charset="0"/>
                    <a:cs typeface="Times New Roman" panose="02020603050405020304" pitchFamily="18" charset="0"/>
                  </a:rPr>
                  <a:t> </a:t>
                </a:r>
              </a:p>
            </p:txBody>
          </p:sp>
        </mc:Choice>
        <mc:Fallback xmlns="">
          <p:sp>
            <p:nvSpPr>
              <p:cNvPr id="88" name="Rectangle 87"/>
              <p:cNvSpPr>
                <a:spLocks noRot="1" noChangeAspect="1" noMove="1" noResize="1" noEditPoints="1" noAdjustHandles="1" noChangeArrowheads="1" noChangeShapeType="1" noTextEdit="1"/>
              </p:cNvSpPr>
              <p:nvPr/>
            </p:nvSpPr>
            <p:spPr>
              <a:xfrm>
                <a:off x="225142" y="3876292"/>
                <a:ext cx="11673998" cy="6338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84495" y="5009749"/>
                <a:ext cx="11673998" cy="1102161"/>
              </a:xfrm>
              <a:prstGeom prst="rect">
                <a:avLst/>
              </a:prstGeom>
              <a:noFill/>
            </p:spPr>
            <p:txBody>
              <a:bodyPr wrap="square" rtlCol="0">
                <a:spAutoFit/>
              </a:bodyPr>
              <a:lstStyle/>
              <a:p>
                <a14:m>
                  <m:oMath xmlns:m="http://schemas.openxmlformats.org/officeDocument/2006/math">
                    <m:r>
                      <m:rPr>
                        <m:nor/>
                      </m:rPr>
                      <a:rPr lang="vi-VN" sz="3200" dirty="0">
                        <a:latin typeface="Cambria" panose="02040503050406030204" pitchFamily="18" charset="0"/>
                      </a:rPr>
                      <m:t>Đặ</m:t>
                    </m:r>
                    <m:r>
                      <m:rPr>
                        <m:nor/>
                      </m:rPr>
                      <a:rPr lang="vi-VN" sz="3200" dirty="0">
                        <a:latin typeface="Cambria" panose="02040503050406030204" pitchFamily="18" charset="0"/>
                      </a:rPr>
                      <m:t>c</m:t>
                    </m:r>
                    <m:r>
                      <m:rPr>
                        <m:nor/>
                      </m:rPr>
                      <a:rPr lang="vi-VN" sz="3200" dirty="0">
                        <a:latin typeface="Cambria" panose="02040503050406030204" pitchFamily="18" charset="0"/>
                      </a:rPr>
                      <m:t> </m:t>
                    </m:r>
                    <m:r>
                      <m:rPr>
                        <m:nor/>
                      </m:rPr>
                      <a:rPr lang="vi-VN" sz="3200" dirty="0">
                        <a:latin typeface="Cambria" panose="02040503050406030204" pitchFamily="18" charset="0"/>
                      </a:rPr>
                      <m:t>bi</m:t>
                    </m:r>
                    <m:r>
                      <m:rPr>
                        <m:nor/>
                      </m:rPr>
                      <a:rPr lang="vi-VN" sz="3200" dirty="0">
                        <a:latin typeface="Cambria" panose="02040503050406030204" pitchFamily="18" charset="0"/>
                      </a:rPr>
                      <m:t>ệ</m:t>
                    </m:r>
                    <m:r>
                      <m:rPr>
                        <m:nor/>
                      </m:rPr>
                      <a:rPr lang="vi-VN" sz="3200" dirty="0">
                        <a:latin typeface="Cambria" panose="02040503050406030204" pitchFamily="18" charset="0"/>
                      </a:rPr>
                      <m:t>t</m:t>
                    </m:r>
                    <m:r>
                      <m:rPr>
                        <m:nor/>
                      </m:rPr>
                      <a:rPr lang="vi-VN" sz="3200" dirty="0">
                        <a:latin typeface="Cambria" panose="02040503050406030204" pitchFamily="18" charset="0"/>
                      </a:rPr>
                      <m:t> </m:t>
                    </m:r>
                    <m:r>
                      <m:rPr>
                        <m:nor/>
                      </m:rPr>
                      <a:rPr lang="vi-VN" sz="3200" dirty="0">
                        <a:latin typeface="Cambria" panose="02040503050406030204" pitchFamily="18" charset="0"/>
                      </a:rPr>
                      <m:t>t</m:t>
                    </m:r>
                    <m:r>
                      <m:rPr>
                        <m:nor/>
                      </m:rPr>
                      <a:rPr lang="vi-VN" sz="3200" dirty="0">
                        <a:latin typeface="Cambria" panose="02040503050406030204" pitchFamily="18" charset="0"/>
                      </a:rPr>
                      <m:t>â</m:t>
                    </m:r>
                    <m:r>
                      <m:rPr>
                        <m:nor/>
                      </m:rPr>
                      <a:rPr lang="vi-VN" sz="3200" dirty="0">
                        <a:latin typeface="Cambria" panose="02040503050406030204" pitchFamily="18" charset="0"/>
                      </a:rPr>
                      <m:t>m</m:t>
                    </m:r>
                    <m:r>
                      <m:rPr>
                        <m:nor/>
                      </m:rPr>
                      <a:rPr lang="vi-VN" sz="3200" dirty="0">
                        <a:latin typeface="Cambria" panose="02040503050406030204" pitchFamily="18" charset="0"/>
                      </a:rPr>
                      <m:t> </m:t>
                    </m:r>
                    <m:r>
                      <a:rPr lang="fr-FR" sz="3200" i="1">
                        <a:latin typeface="Cambria Math"/>
                      </a:rPr>
                      <m:t>𝐼</m:t>
                    </m:r>
                    <m:r>
                      <a:rPr lang="fr-FR" sz="3200" i="1">
                        <a:latin typeface="Cambria Math"/>
                      </a:rPr>
                      <m:t>∈</m:t>
                    </m:r>
                    <m:d>
                      <m:dPr>
                        <m:ctrlPr>
                          <a:rPr lang="en-US" sz="3200" i="1">
                            <a:latin typeface="Cambria Math" panose="02040503050406030204" pitchFamily="18" charset="0"/>
                          </a:rPr>
                        </m:ctrlPr>
                      </m:dPr>
                      <m:e>
                        <m:r>
                          <a:rPr lang="fr-FR" sz="3200" i="1">
                            <a:latin typeface="Cambria Math"/>
                          </a:rPr>
                          <m:t>𝑃</m:t>
                        </m:r>
                      </m:e>
                    </m:d>
                    <m:r>
                      <m:rPr>
                        <m:nor/>
                      </m:rPr>
                      <a:rPr lang="en-US" sz="3200" b="0" i="0" smtClean="0">
                        <a:latin typeface="Cambria Math" panose="02040503050406030204" pitchFamily="18" charset="0"/>
                      </a:rPr>
                      <m:t>,</m:t>
                    </m:r>
                    <m:r>
                      <m:rPr>
                        <m:nor/>
                      </m:rPr>
                      <a:rPr lang="en-US" sz="3200" dirty="0">
                        <a:latin typeface="Cambria" panose="02040503050406030204" pitchFamily="18" charset="0"/>
                      </a:rPr>
                      <m:t> </m:t>
                    </m:r>
                    <m:r>
                      <m:rPr>
                        <m:nor/>
                      </m:rPr>
                      <a:rPr lang="vi-VN" sz="3200" dirty="0">
                        <a:latin typeface="Cambria" panose="02040503050406030204" pitchFamily="18" charset="0"/>
                      </a:rPr>
                      <m:t> </m:t>
                    </m:r>
                    <m:d>
                      <m:dPr>
                        <m:ctrlPr>
                          <a:rPr lang="en-US" sz="3200" i="1">
                            <a:latin typeface="Cambria Math" panose="02040503050406030204" pitchFamily="18" charset="0"/>
                          </a:rPr>
                        </m:ctrlPr>
                      </m:dPr>
                      <m:e>
                        <m:r>
                          <a:rPr lang="fr-FR" sz="3200" i="1">
                            <a:latin typeface="Cambria Math"/>
                          </a:rPr>
                          <m:t>𝑃</m:t>
                        </m:r>
                      </m:e>
                    </m:d>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ắ</m:t>
                    </m:r>
                    <m:r>
                      <m:rPr>
                        <m:nor/>
                      </m:rPr>
                      <a:rPr lang="vi-VN" sz="3200" dirty="0">
                        <a:latin typeface="Cambria" panose="02040503050406030204" pitchFamily="18" charset="0"/>
                      </a:rPr>
                      <m:t>t</m:t>
                    </m:r>
                    <m:r>
                      <m:rPr>
                        <m:nor/>
                      </m:rPr>
                      <a:rPr lang="vi-VN" sz="3200" dirty="0">
                        <a:latin typeface="Cambria" panose="02040503050406030204" pitchFamily="18" charset="0"/>
                      </a:rPr>
                      <m:t> </m:t>
                    </m:r>
                    <m:d>
                      <m:dPr>
                        <m:ctrlPr>
                          <a:rPr lang="en-US" sz="3200" i="1">
                            <a:latin typeface="Cambria Math" panose="02040503050406030204" pitchFamily="18" charset="0"/>
                          </a:rPr>
                        </m:ctrlPr>
                      </m:dPr>
                      <m:e>
                        <m:r>
                          <a:rPr lang="fr-FR" sz="3200" i="1">
                            <a:latin typeface="Cambria Math"/>
                          </a:rPr>
                          <m:t>𝑆</m:t>
                        </m:r>
                      </m:e>
                    </m:d>
                  </m:oMath>
                </a14:m>
                <a:r>
                  <a:rPr lang="en-US" sz="3200" dirty="0">
                    <a:latin typeface="Cambria" panose="02040503050406030204" pitchFamily="18" charset="0"/>
                  </a:rPr>
                  <a:t> </a:t>
                </a:r>
                <a:r>
                  <a:rPr lang="vi-VN" sz="3200" dirty="0">
                    <a:latin typeface="Cambria" panose="02040503050406030204" pitchFamily="18" charset="0"/>
                  </a:rPr>
                  <a:t>theo giao tuyến là đường tròn đi qua tâm của mặt cầu . </a:t>
                </a:r>
                <a:endParaRPr lang="en-US" sz="3200" dirty="0">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4495" y="5009749"/>
                <a:ext cx="11673998" cy="1102161"/>
              </a:xfrm>
              <a:prstGeom prst="rect">
                <a:avLst/>
              </a:prstGeom>
              <a:blipFill>
                <a:blip r:embed="rId4"/>
                <a:stretch>
                  <a:fillRect l="-1305" t="-7182" r="-157" b="-14917"/>
                </a:stretch>
              </a:blipFill>
            </p:spPr>
            <p:txBody>
              <a:bodyPr/>
              <a:lstStyle/>
              <a:p>
                <a:r>
                  <a:rPr lang="en-US">
                    <a:noFill/>
                  </a:rPr>
                  <a:t> </a:t>
                </a:r>
              </a:p>
            </p:txBody>
          </p:sp>
        </mc:Fallback>
      </mc:AlternateContent>
      <p:grpSp>
        <p:nvGrpSpPr>
          <p:cNvPr id="64" name="Group 63"/>
          <p:cNvGrpSpPr/>
          <p:nvPr/>
        </p:nvGrpSpPr>
        <p:grpSpPr>
          <a:xfrm>
            <a:off x="241306" y="2584434"/>
            <a:ext cx="11943189" cy="709467"/>
            <a:chOff x="241306" y="2243792"/>
            <a:chExt cx="11943189" cy="709467"/>
          </a:xfrm>
        </p:grpSpPr>
        <p:sp>
          <p:nvSpPr>
            <p:cNvPr id="65" name="Rectangle 64"/>
            <p:cNvSpPr/>
            <p:nvPr/>
          </p:nvSpPr>
          <p:spPr>
            <a:xfrm>
              <a:off x="3538286"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3637579" y="2262814"/>
                  <a:ext cx="2499126" cy="69044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m:t>
                            </m:r>
                            <m:r>
                              <a:rPr lang="vi-VN" b="1" i="1">
                                <a:latin typeface="Cambria Math"/>
                              </a:rPr>
                              <m:t>𝟑</m:t>
                            </m:r>
                            <m:r>
                              <a:rPr lang="vi-VN" b="1" i="1">
                                <a:latin typeface="Cambria Math"/>
                              </a:rPr>
                              <m:t>;</m:t>
                            </m:r>
                            <m:r>
                              <a:rPr lang="vi-VN" b="1" i="1">
                                <a:latin typeface="Cambria Math"/>
                              </a:rPr>
                              <m:t>𝟐</m:t>
                            </m:r>
                            <m:r>
                              <a:rPr lang="vi-VN" b="1" i="1">
                                <a:latin typeface="Cambria Math"/>
                              </a:rPr>
                              <m:t>;−</m:t>
                            </m:r>
                            <m:r>
                              <a:rPr lang="vi-VN" b="1" i="1">
                                <a:latin typeface="Cambria Math"/>
                              </a:rPr>
                              <m:t>𝟏</m:t>
                            </m:r>
                          </m:e>
                        </m:d>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3637579" y="2262814"/>
                  <a:ext cx="2499126" cy="690445"/>
                </a:xfrm>
                <a:prstGeom prst="rect">
                  <a:avLst/>
                </a:prstGeom>
                <a:blipFill>
                  <a:blip r:embed="rId5"/>
                  <a:stretch>
                    <a:fillRect/>
                  </a:stretch>
                </a:blipFill>
              </p:spPr>
              <p:txBody>
                <a:bodyPr/>
                <a:lstStyle/>
                <a:p>
                  <a:r>
                    <a:rPr lang="en-US">
                      <a:noFill/>
                    </a:rPr>
                    <a:t> </a:t>
                  </a:r>
                </a:p>
              </p:txBody>
            </p:sp>
          </mc:Fallback>
        </mc:AlternateContent>
        <p:sp>
          <p:nvSpPr>
            <p:cNvPr id="69" name="Rectangle 68"/>
            <p:cNvSpPr/>
            <p:nvPr/>
          </p:nvSpPr>
          <p:spPr>
            <a:xfrm>
              <a:off x="531850"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6" y="2258098"/>
                  <a:ext cx="2504075"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2800" b="1" i="1" smtClean="0">
                                <a:solidFill>
                                  <a:schemeClr val="bg1"/>
                                </a:solidFill>
                                <a:latin typeface="Cambria Math" panose="02040503050406030204" pitchFamily="18" charset="0"/>
                              </a:rPr>
                            </m:ctrlPr>
                          </m:dPr>
                          <m:e>
                            <m:r>
                              <a:rPr lang="vi-VN" sz="2800" b="1" i="1">
                                <a:solidFill>
                                  <a:schemeClr val="bg1"/>
                                </a:solidFill>
                                <a:latin typeface="Cambria Math"/>
                              </a:rPr>
                              <m:t>𝟑</m:t>
                            </m:r>
                            <m:r>
                              <a:rPr lang="vi-VN" sz="2800" b="1" i="1">
                                <a:solidFill>
                                  <a:schemeClr val="bg1"/>
                                </a:solidFill>
                                <a:latin typeface="Cambria Math"/>
                              </a:rPr>
                              <m:t>;</m:t>
                            </m:r>
                            <m:r>
                              <a:rPr lang="vi-VN" sz="2800" b="1" i="1">
                                <a:solidFill>
                                  <a:schemeClr val="bg1"/>
                                </a:solidFill>
                                <a:latin typeface="Cambria Math"/>
                              </a:rPr>
                              <m:t>𝟐</m:t>
                            </m:r>
                            <m:r>
                              <a:rPr lang="vi-VN" sz="2800" b="1" i="1">
                                <a:solidFill>
                                  <a:schemeClr val="bg1"/>
                                </a:solidFill>
                                <a:latin typeface="Cambria Math"/>
                              </a:rPr>
                              <m:t>;−</m:t>
                            </m:r>
                            <m:r>
                              <a:rPr lang="vi-VN" sz="2800" b="1" i="1">
                                <a:solidFill>
                                  <a:schemeClr val="bg1"/>
                                </a:solidFill>
                                <a:latin typeface="Cambria Math"/>
                              </a:rPr>
                              <m:t>𝟏</m:t>
                            </m:r>
                          </m:e>
                        </m:d>
                      </m:oMath>
                    </m:oMathPara>
                  </a14:m>
                  <a:endParaRPr lang="en-US" sz="2800"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6" y="2258098"/>
                  <a:ext cx="2504075" cy="690445"/>
                </a:xfrm>
                <a:prstGeom prst="rect">
                  <a:avLst/>
                </a:prstGeom>
                <a:blipFill>
                  <a:blip r:embed="rId6"/>
                  <a:stretch>
                    <a:fillRect/>
                  </a:stretch>
                </a:blipFill>
              </p:spPr>
              <p:txBody>
                <a:bodyPr/>
                <a:lstStyle/>
                <a:p>
                  <a:r>
                    <a:rPr lang="en-US">
                      <a:noFill/>
                    </a:rPr>
                    <a:t> </a:t>
                  </a:r>
                </a:p>
              </p:txBody>
            </p:sp>
          </mc:Fallback>
        </mc:AlternateContent>
        <p:sp>
          <p:nvSpPr>
            <p:cNvPr id="72" name="Rectangle 71"/>
            <p:cNvSpPr/>
            <p:nvPr/>
          </p:nvSpPr>
          <p:spPr>
            <a:xfrm>
              <a:off x="6544722"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726297" y="2247574"/>
                  <a:ext cx="2462906" cy="69044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𝟑</m:t>
                            </m:r>
                            <m:r>
                              <a:rPr lang="vi-VN" b="1" i="1">
                                <a:latin typeface="Cambria Math"/>
                              </a:rPr>
                              <m:t>;−</m:t>
                            </m:r>
                            <m:r>
                              <a:rPr lang="vi-VN" b="1" i="1">
                                <a:latin typeface="Cambria Math"/>
                              </a:rPr>
                              <m:t>𝟐</m:t>
                            </m:r>
                            <m:r>
                              <a:rPr lang="vi-VN" b="1" i="1">
                                <a:latin typeface="Cambria Math"/>
                              </a:rPr>
                              <m:t>;</m:t>
                            </m:r>
                            <m:r>
                              <a:rPr lang="vi-VN" b="1" i="1">
                                <a:latin typeface="Cambria Math"/>
                              </a:rPr>
                              <m:t>𝟏</m:t>
                            </m:r>
                          </m:e>
                        </m:d>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6726297" y="2247574"/>
                  <a:ext cx="2462906" cy="690445"/>
                </a:xfrm>
                <a:prstGeom prst="rect">
                  <a:avLst/>
                </a:prstGeom>
                <a:blipFill>
                  <a:blip r:embed="rId7"/>
                  <a:stretch>
                    <a:fillRect/>
                  </a:stretch>
                </a:blipFill>
              </p:spPr>
              <p:txBody>
                <a:bodyPr/>
                <a:lstStyle/>
                <a:p>
                  <a:r>
                    <a:rPr lang="en-US">
                      <a:noFill/>
                    </a:rPr>
                    <a:t> </a:t>
                  </a:r>
                </a:p>
              </p:txBody>
            </p:sp>
          </mc:Fallback>
        </mc:AlternateContent>
        <p:sp>
          <p:nvSpPr>
            <p:cNvPr id="75" name="Rectangle 74"/>
            <p:cNvSpPr/>
            <p:nvPr/>
          </p:nvSpPr>
          <p:spPr>
            <a:xfrm>
              <a:off x="9551159"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9753474" y="2247574"/>
                  <a:ext cx="2431021" cy="69044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m:t>
                            </m:r>
                            <m:r>
                              <a:rPr lang="vi-VN" b="1" i="1">
                                <a:latin typeface="Cambria Math"/>
                              </a:rPr>
                              <m:t>𝟑</m:t>
                            </m:r>
                            <m:r>
                              <a:rPr lang="vi-VN" b="1" i="1">
                                <a:latin typeface="Cambria Math"/>
                              </a:rPr>
                              <m:t>;</m:t>
                            </m:r>
                            <m:r>
                              <a:rPr lang="vi-VN" b="1" i="1">
                                <a:latin typeface="Cambria Math"/>
                              </a:rPr>
                              <m:t>𝟐</m:t>
                            </m:r>
                            <m:r>
                              <a:rPr lang="vi-VN" b="1" i="1">
                                <a:latin typeface="Cambria Math"/>
                              </a:rPr>
                              <m:t>;</m:t>
                            </m:r>
                            <m:r>
                              <a:rPr lang="vi-VN" b="1" i="1">
                                <a:latin typeface="Cambria Math"/>
                              </a:rPr>
                              <m:t>𝟏</m:t>
                            </m:r>
                          </m:e>
                        </m:d>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2247574"/>
                  <a:ext cx="2431021" cy="690445"/>
                </a:xfrm>
                <a:prstGeom prst="rect">
                  <a:avLst/>
                </a:prstGeom>
                <a:blipFill>
                  <a:blip r:embed="rId8"/>
                  <a:stretch>
                    <a:fillRect/>
                  </a:stretch>
                </a:blipFill>
              </p:spPr>
              <p:txBody>
                <a:bodyPr/>
                <a:lstStyle/>
                <a:p>
                  <a:r>
                    <a:rPr lang="en-US">
                      <a:noFill/>
                    </a:rPr>
                    <a:t> </a:t>
                  </a:r>
                </a:p>
              </p:txBody>
            </p:sp>
          </mc:Fallback>
        </mc:AlternateContent>
      </p:grpSp>
      <p:sp>
        <p:nvSpPr>
          <p:cNvPr id="78" name="Oval 77"/>
          <p:cNvSpPr/>
          <p:nvPr/>
        </p:nvSpPr>
        <p:spPr>
          <a:xfrm>
            <a:off x="6250853" y="2643339"/>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6" name="Rectangle 45"/>
              <p:cNvSpPr/>
              <p:nvPr/>
            </p:nvSpPr>
            <p:spPr>
              <a:xfrm>
                <a:off x="241306" y="4510183"/>
                <a:ext cx="3970906" cy="76123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c</m:t>
                      </m:r>
                      <m:r>
                        <m:rPr>
                          <m:nor/>
                        </m:rPr>
                        <a:rPr lang="vi-VN" sz="3200" dirty="0">
                          <a:latin typeface="Cambria" panose="02040503050406030204" pitchFamily="18" charset="0"/>
                        </a:rPr>
                        <m:t>ó </m:t>
                      </m:r>
                      <m:r>
                        <m:rPr>
                          <m:nor/>
                        </m:rPr>
                        <a:rPr lang="vi-VN" sz="3200" dirty="0">
                          <a:latin typeface="Cambria" panose="02040503050406030204" pitchFamily="18" charset="0"/>
                        </a:rPr>
                        <m:t>t</m:t>
                      </m:r>
                      <m:r>
                        <m:rPr>
                          <m:nor/>
                        </m:rPr>
                        <a:rPr lang="vi-VN" sz="3200" dirty="0">
                          <a:latin typeface="Cambria" panose="02040503050406030204" pitchFamily="18" charset="0"/>
                        </a:rPr>
                        <m:t>â</m:t>
                      </m:r>
                      <m:r>
                        <m:rPr>
                          <m:nor/>
                        </m:rPr>
                        <a:rPr lang="vi-VN" sz="3200" dirty="0">
                          <a:latin typeface="Cambria" panose="02040503050406030204" pitchFamily="18" charset="0"/>
                        </a:rPr>
                        <m:t>m</m:t>
                      </m:r>
                      <m:r>
                        <m:rPr>
                          <m:nor/>
                        </m:rPr>
                        <a:rPr lang="vi-VN" sz="3200" dirty="0">
                          <a:latin typeface="Cambria" panose="02040503050406030204" pitchFamily="18" charset="0"/>
                        </a:rPr>
                        <m:t> </m:t>
                      </m:r>
                      <m:r>
                        <a:rPr lang="fr-FR" sz="3200" i="1">
                          <a:latin typeface="Cambria Math"/>
                        </a:rPr>
                        <m:t>𝐼</m:t>
                      </m:r>
                      <m:d>
                        <m:dPr>
                          <m:ctrlPr>
                            <a:rPr lang="en-US" sz="3200" i="1">
                              <a:latin typeface="Cambria Math" panose="02040503050406030204" pitchFamily="18" charset="0"/>
                            </a:rPr>
                          </m:ctrlPr>
                        </m:dPr>
                        <m:e>
                          <m:r>
                            <a:rPr lang="fr-FR" sz="3200" i="1">
                              <a:latin typeface="Cambria Math"/>
                            </a:rPr>
                            <m:t>3;−2;1</m:t>
                          </m:r>
                        </m:e>
                      </m:d>
                      <m:r>
                        <m:rPr>
                          <m:nor/>
                        </m:rPr>
                        <a:rPr lang="vi-VN" sz="3200" dirty="0">
                          <a:latin typeface="Cambria" panose="02040503050406030204" pitchFamily="18" charset="0"/>
                        </a:rPr>
                        <m:t>.</m:t>
                      </m:r>
                    </m:oMath>
                  </m:oMathPara>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241306" y="4510183"/>
                <a:ext cx="3970906" cy="761234"/>
              </a:xfrm>
              <a:prstGeom prst="rect">
                <a:avLst/>
              </a:prstGeom>
              <a:blipFill>
                <a:blip r:embed="rId9"/>
                <a:stretch>
                  <a:fillRect/>
                </a:stretch>
              </a:blipFill>
            </p:spPr>
            <p:txBody>
              <a:bodyPr/>
              <a:lstStyle/>
              <a:p>
                <a:r>
                  <a:rPr lang="en-US">
                    <a:noFill/>
                  </a:rPr>
                  <a:t> </a:t>
                </a:r>
              </a:p>
            </p:txBody>
          </p:sp>
        </mc:Fallback>
      </mc:AlternateContent>
      <p:sp>
        <p:nvSpPr>
          <p:cNvPr id="3" name="Rectangle 2"/>
          <p:cNvSpPr/>
          <p:nvPr/>
        </p:nvSpPr>
        <p:spPr>
          <a:xfrm>
            <a:off x="142918" y="5974281"/>
            <a:ext cx="10147333" cy="622222"/>
          </a:xfrm>
          <a:prstGeom prst="rect">
            <a:avLst/>
          </a:prstGeom>
          <a:noFill/>
        </p:spPr>
        <p:txBody>
          <a:bodyPr wrap="square" rtlCol="0">
            <a:spAutoFit/>
          </a:bodyPr>
          <a:lstStyle/>
          <a:p>
            <a:pPr algn="just">
              <a:lnSpc>
                <a:spcPct val="115000"/>
              </a:lnSpc>
              <a:spcAft>
                <a:spcPts val="800"/>
              </a:spcAft>
            </a:pPr>
            <a:r>
              <a:rPr lang="en-US" sz="3200">
                <a:latin typeface="Cambria" panose="02040503050406030204" pitchFamily="18" charset="0"/>
              </a:rPr>
              <a:t>Vậy t</a:t>
            </a:r>
            <a:r>
              <a:rPr lang="vi-VN" sz="3200">
                <a:latin typeface="Cambria" panose="02040503050406030204" pitchFamily="18" charset="0"/>
              </a:rPr>
              <a:t>ọa độ tâm đường tròn chính là tọa độ tâm mặt cầu </a:t>
            </a:r>
            <a:endParaRPr lang="en-US" sz="3200">
              <a:latin typeface="Cambria" panose="02040503050406030204" pitchFamily="18" charset="0"/>
            </a:endParaRPr>
          </a:p>
        </p:txBody>
      </p:sp>
      <p:sp>
        <p:nvSpPr>
          <p:cNvPr id="45" name="Action Button: Forward or Next 44">
            <a:hlinkClick r:id="rId10" action="ppaction://hlinksldjump" highlightClick="1"/>
          </p:cNvPr>
          <p:cNvSpPr/>
          <p:nvPr/>
        </p:nvSpPr>
        <p:spPr>
          <a:xfrm>
            <a:off x="11421765" y="620030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4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500"/>
                                        <p:tgtEl>
                                          <p:spTgt spid="7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 grpId="0"/>
      <p:bldP spid="78" grpId="0" animBg="1"/>
      <p:bldP spid="46" grpId="0"/>
      <p:bldP spid="3" grpId="0"/>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309429"/>
            <a:ext cx="11834900" cy="4523009"/>
            <a:chOff x="184495" y="3636273"/>
            <a:chExt cx="11834900" cy="4523009"/>
          </a:xfrm>
        </p:grpSpPr>
        <p:sp>
          <p:nvSpPr>
            <p:cNvPr id="5" name="Rounded Rectangle 4"/>
            <p:cNvSpPr/>
            <p:nvPr/>
          </p:nvSpPr>
          <p:spPr>
            <a:xfrm>
              <a:off x="184495" y="3865217"/>
              <a:ext cx="11834900" cy="429406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mc:AlternateContent xmlns:mc="http://schemas.openxmlformats.org/markup-compatibility/2006" xmlns:a14="http://schemas.microsoft.com/office/drawing/2010/main">
        <mc:Choice Requires="a14">
          <p:sp>
            <p:nvSpPr>
              <p:cNvPr id="88" name="Rectangle 87"/>
              <p:cNvSpPr/>
              <p:nvPr/>
            </p:nvSpPr>
            <p:spPr>
              <a:xfrm>
                <a:off x="1090353" y="2911335"/>
                <a:ext cx="7040309" cy="884473"/>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p>
                        <m:sSupPr>
                          <m:ctrlPr>
                            <a:rPr lang="en-US" sz="3200" i="1">
                              <a:latin typeface="Cambria Math" panose="02040503050406030204" pitchFamily="18" charset="0"/>
                            </a:rPr>
                          </m:ctrlPr>
                        </m:sSupPr>
                        <m:e>
                          <m:r>
                            <a:rPr lang="vi-VN" sz="3200" i="1">
                              <a:latin typeface="Cambria Math"/>
                            </a:rPr>
                            <m:t>2</m:t>
                          </m:r>
                        </m:e>
                        <m:sup>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3</m:t>
                          </m:r>
                        </m:e>
                        <m:sup>
                          <m:r>
                            <a:rPr lang="vi-VN" sz="3200" i="1">
                              <a:latin typeface="Cambria Math"/>
                            </a:rPr>
                            <m:t>𝑥</m:t>
                          </m:r>
                        </m:sup>
                      </m:sSup>
                      <m:r>
                        <a:rPr lang="vi-VN" sz="3200" i="1">
                          <a:latin typeface="Cambria Math"/>
                        </a:rPr>
                        <m:t>&lt;1⇒</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vi-VN" sz="3200" i="1">
                                      <a:latin typeface="Cambria Math"/>
                                    </a:rPr>
                                    <m:t>2</m:t>
                                  </m:r>
                                </m:e>
                                <m:sup>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3</m:t>
                                  </m:r>
                                </m:e>
                                <m:sup>
                                  <m:r>
                                    <a:rPr lang="vi-VN" sz="3200" i="1">
                                      <a:latin typeface="Cambria Math"/>
                                    </a:rPr>
                                    <m:t>𝑥</m:t>
                                  </m:r>
                                </m:sup>
                              </m:sSup>
                            </m:e>
                          </m:d>
                        </m:e>
                      </m:func>
                      <m:r>
                        <a:rPr lang="vi-VN" sz="3200" i="1">
                          <a:latin typeface="Cambria Math"/>
                        </a:rPr>
                        <m:t>&lt;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1</m:t>
                          </m:r>
                        </m:e>
                      </m:func>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090353" y="2911335"/>
                <a:ext cx="7040309" cy="88447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1051121" y="3802794"/>
                <a:ext cx="4735317"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smtClean="0">
                          <a:latin typeface="Cambria Math"/>
                        </a:rPr>
                        <m:t>⇒</m:t>
                      </m:r>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r>
                        <a:rPr lang="vi-VN" sz="3200" i="1">
                          <a:latin typeface="Cambria Math"/>
                        </a:rPr>
                        <m:t>+</m:t>
                      </m:r>
                      <m:r>
                        <a:rPr lang="vi-VN" sz="3200" i="1">
                          <a:latin typeface="Cambria Math"/>
                        </a:rPr>
                        <m:t>𝑥</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3</m:t>
                          </m:r>
                        </m:e>
                      </m:func>
                      <m:r>
                        <a:rPr lang="vi-VN" sz="3200" i="1">
                          <a:latin typeface="Cambria Math"/>
                        </a:rPr>
                        <m:t>&lt;0</m:t>
                      </m:r>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9" name="Rectangle 78"/>
              <p:cNvSpPr>
                <a:spLocks noRot="1" noChangeAspect="1" noMove="1" noResize="1" noEditPoints="1" noAdjustHandles="1" noChangeArrowheads="1" noChangeShapeType="1" noTextEdit="1"/>
              </p:cNvSpPr>
              <p:nvPr/>
            </p:nvSpPr>
            <p:spPr>
              <a:xfrm>
                <a:off x="1051121" y="3802794"/>
                <a:ext cx="4735317"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1090353" y="5564779"/>
                <a:ext cx="4402974" cy="622222"/>
              </a:xfrm>
              <a:prstGeom prst="rect">
                <a:avLst/>
              </a:prstGeom>
              <a:noFill/>
            </p:spPr>
            <p:txBody>
              <a:bodyPr wrap="square" rtlCol="0">
                <a:spAutoFit/>
              </a:bodyPr>
              <a:lstStyle/>
              <a:p>
                <a:pPr algn="just">
                  <a:lnSpc>
                    <a:spcPct val="115000"/>
                  </a:lnSpc>
                  <a:spcAft>
                    <a:spcPts val="800"/>
                  </a:spcAft>
                </a:pPr>
                <a14:m>
                  <m:oMath xmlns:m="http://schemas.openxmlformats.org/officeDocument/2006/math">
                    <m:r>
                      <a:rPr lang="vi-VN"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3</m:t>
                        </m:r>
                      </m:e>
                    </m:func>
                    <m:r>
                      <a:rPr lang="vi-VN" sz="3200" i="1">
                        <a:latin typeface="Cambria Math"/>
                      </a:rPr>
                      <m:t>&lt;</m:t>
                    </m:r>
                    <m:r>
                      <a:rPr lang="vi-VN" sz="3200" i="1">
                        <a:latin typeface="Cambria Math"/>
                      </a:rPr>
                      <m:t>𝑥</m:t>
                    </m:r>
                    <m:r>
                      <a:rPr lang="vi-VN" sz="3200" i="1">
                        <a:latin typeface="Cambria Math"/>
                      </a:rPr>
                      <m:t>&lt;0</m:t>
                    </m:r>
                  </m:oMath>
                </a14:m>
                <a:r>
                  <a:rPr lang="vi-VN" sz="3200" dirty="0"/>
                  <a:t>.</a:t>
                </a:r>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1090353" y="5564779"/>
                <a:ext cx="4402974" cy="622222"/>
              </a:xfrm>
              <a:prstGeom prst="rect">
                <a:avLst/>
              </a:prstGeom>
              <a:blipFill>
                <a:blip r:embed="rId4"/>
                <a:stretch>
                  <a:fillRect t="-8824" b="-29412"/>
                </a:stretch>
              </a:blipFill>
            </p:spPr>
            <p:txBody>
              <a:bodyPr/>
              <a:lstStyle/>
              <a:p>
                <a:r>
                  <a:rPr lang="en-US">
                    <a:noFill/>
                  </a:rPr>
                  <a:t> </a:t>
                </a:r>
              </a:p>
            </p:txBody>
          </p:sp>
        </mc:Fallback>
      </mc:AlternateContent>
      <p:sp>
        <p:nvSpPr>
          <p:cNvPr id="63" name="Action Button: Forward or Next 62">
            <a:hlinkClick r:id="rId5" action="ppaction://hlinksldjump" highlightClick="1"/>
          </p:cNvPr>
          <p:cNvSpPr/>
          <p:nvPr/>
        </p:nvSpPr>
        <p:spPr>
          <a:xfrm>
            <a:off x="11368668" y="6196463"/>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47057" y="117598"/>
            <a:ext cx="12002196" cy="880125"/>
            <a:chOff x="534987" y="1869705"/>
            <a:chExt cx="23528651" cy="1476129"/>
          </a:xfrm>
        </p:grpSpPr>
        <p:grpSp>
          <p:nvGrpSpPr>
            <p:cNvPr id="21" name="Group 20"/>
            <p:cNvGrpSpPr/>
            <p:nvPr/>
          </p:nvGrpSpPr>
          <p:grpSpPr>
            <a:xfrm>
              <a:off x="534987" y="1869705"/>
              <a:ext cx="23340848" cy="1462511"/>
              <a:chOff x="534987" y="1647866"/>
              <a:chExt cx="23340848" cy="1462511"/>
            </a:xfrm>
          </p:grpSpPr>
          <p:sp>
            <p:nvSpPr>
              <p:cNvPr id="25" name="Rounded Rectangle 24"/>
              <p:cNvSpPr/>
              <p:nvPr/>
            </p:nvSpPr>
            <p:spPr bwMode="auto">
              <a:xfrm>
                <a:off x="755649" y="1720892"/>
                <a:ext cx="23120186" cy="138948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a:t>
                  </a:r>
                  <a:r>
                    <a:rPr lang="vi-VN" sz="3000" dirty="0">
                      <a:solidFill>
                        <a:schemeClr val="bg1"/>
                      </a:solidFill>
                      <a:latin typeface="Tahoma" pitchFamily="34" charset="0"/>
                      <a:cs typeface="Tahoma" pitchFamily="34" charset="0"/>
                    </a:rPr>
                    <a:t>4</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227988" y="2049517"/>
                  <a:ext cx="19835650" cy="1296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fontAlgn="base">
                    <a:lnSpc>
                      <a:spcPct val="115000"/>
                    </a:lnSpc>
                    <a:spcBef>
                      <a:spcPts val="600"/>
                    </a:spcBef>
                    <a:buClr>
                      <a:srgbClr val="0000FF"/>
                    </a:buClr>
                    <a:tabLst>
                      <a:tab pos="629920" algn="l"/>
                    </a:tabLst>
                  </a:pPr>
                  <a:r>
                    <a:rPr lang="vi-VN" sz="3200" dirty="0">
                      <a:latin typeface="Cambria" panose="02040503050406030204" pitchFamily="18" charset="0"/>
                    </a:rPr>
                    <a:t>Nghiệm của bất phương trình </a:t>
                  </a:r>
                  <a14:m>
                    <m:oMath xmlns:m="http://schemas.openxmlformats.org/officeDocument/2006/math">
                      <m:sSup>
                        <m:sSupPr>
                          <m:ctrlPr>
                            <a:rPr lang="en-US" sz="3200" i="1">
                              <a:latin typeface="Cambria Math" panose="02040503050406030204" pitchFamily="18" charset="0"/>
                            </a:rPr>
                          </m:ctrlPr>
                        </m:sSupPr>
                        <m:e>
                          <m:r>
                            <a:rPr lang="vi-VN" sz="3200" i="1">
                              <a:latin typeface="Cambria Math"/>
                            </a:rPr>
                            <m:t>2</m:t>
                          </m:r>
                        </m:e>
                        <m:sup>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3</m:t>
                          </m:r>
                        </m:e>
                        <m:sup>
                          <m:r>
                            <a:rPr lang="vi-VN" sz="3200" i="1">
                              <a:latin typeface="Cambria Math"/>
                            </a:rPr>
                            <m:t>𝑥</m:t>
                          </m:r>
                        </m:sup>
                      </m:sSup>
                      <m:r>
                        <a:rPr lang="vi-VN" sz="3200" i="1">
                          <a:latin typeface="Cambria Math"/>
                        </a:rPr>
                        <m:t>&lt;1</m:t>
                      </m:r>
                    </m:oMath>
                  </a14:m>
                  <a:r>
                    <a:rPr lang="en-US" sz="3200" dirty="0">
                      <a:latin typeface="Cambria" panose="02040503050406030204" pitchFamily="18" charset="0"/>
                    </a:rPr>
                    <a:t> </a:t>
                  </a:r>
                  <a:r>
                    <a:rPr lang="vi-VN" sz="3200" dirty="0">
                      <a:latin typeface="Cambria" panose="02040503050406030204" pitchFamily="18" charset="0"/>
                    </a:rPr>
                    <a:t>là:</a:t>
                  </a:r>
                  <a:endParaRPr lang="en-US" sz="3200" dirty="0">
                    <a:latin typeface="Cambria"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227988" y="2049517"/>
                  <a:ext cx="19835650" cy="1296317"/>
                </a:xfrm>
                <a:prstGeom prst="rect">
                  <a:avLst/>
                </a:prstGeom>
                <a:blipFill>
                  <a:blip r:embed="rId6"/>
                  <a:stretch>
                    <a:fillRect l="-602" b="-165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181" y="1127586"/>
            <a:ext cx="11707986" cy="1116509"/>
            <a:chOff x="67066" y="1127586"/>
            <a:chExt cx="11707986" cy="1116509"/>
          </a:xfrm>
        </p:grpSpPr>
        <p:grpSp>
          <p:nvGrpSpPr>
            <p:cNvPr id="51" name="Group 50"/>
            <p:cNvGrpSpPr/>
            <p:nvPr/>
          </p:nvGrpSpPr>
          <p:grpSpPr>
            <a:xfrm>
              <a:off x="67066" y="1127589"/>
              <a:ext cx="3993381" cy="1116501"/>
              <a:chOff x="5357702" y="1557992"/>
              <a:chExt cx="3979842" cy="1037945"/>
            </a:xfrm>
          </p:grpSpPr>
          <p:sp>
            <p:nvSpPr>
              <p:cNvPr id="52" name="Rectangle 51"/>
              <p:cNvSpPr/>
              <p:nvPr/>
            </p:nvSpPr>
            <p:spPr>
              <a:xfrm>
                <a:off x="5549602" y="1557992"/>
                <a:ext cx="3787942"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357702"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5807509" y="1823884"/>
                    <a:ext cx="3360230"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b="1">
                              <a:latin typeface="Cambria Math"/>
                            </a:rPr>
                            <m:t>−</m:t>
                          </m:r>
                          <m:func>
                            <m:funcPr>
                              <m:ctrlPr>
                                <a:rPr lang="en-US" sz="3000" b="1" i="1">
                                  <a:latin typeface="Cambria Math" panose="02040503050406030204" pitchFamily="18" charset="0"/>
                                </a:rPr>
                              </m:ctrlPr>
                            </m:funcPr>
                            <m:fName>
                              <m:sSub>
                                <m:sSubPr>
                                  <m:ctrlPr>
                                    <a:rPr lang="en-US" sz="3000" b="1" i="1">
                                      <a:latin typeface="Cambria Math" panose="02040503050406030204" pitchFamily="18" charset="0"/>
                                    </a:rPr>
                                  </m:ctrlPr>
                                </m:sSubPr>
                                <m:e>
                                  <m:r>
                                    <a:rPr lang="vi-VN" sz="3000" b="1" i="1">
                                      <a:latin typeface="Cambria Math"/>
                                    </a:rPr>
                                    <m:t>𝒍𝒐𝒈</m:t>
                                  </m:r>
                                </m:e>
                                <m:sub>
                                  <m:r>
                                    <a:rPr lang="vi-VN" sz="3000" b="1" i="1">
                                      <a:latin typeface="Cambria Math"/>
                                    </a:rPr>
                                    <m:t>𝟑</m:t>
                                  </m:r>
                                </m:sub>
                              </m:sSub>
                            </m:fName>
                            <m:e>
                              <m:r>
                                <a:rPr lang="vi-VN" sz="3000" b="1" i="1">
                                  <a:latin typeface="Cambria Math"/>
                                </a:rPr>
                                <m:t>𝟐</m:t>
                              </m:r>
                            </m:e>
                          </m:func>
                          <m:r>
                            <a:rPr lang="vi-VN" sz="3000" b="1">
                              <a:latin typeface="Cambria Math"/>
                            </a:rPr>
                            <m:t>&lt;</m:t>
                          </m:r>
                          <m:r>
                            <a:rPr lang="vi-VN" sz="3000" b="1" i="1">
                              <a:latin typeface="Cambria Math"/>
                            </a:rPr>
                            <m:t>𝒙</m:t>
                          </m:r>
                          <m:r>
                            <a:rPr lang="vi-VN" sz="3000" b="1">
                              <a:latin typeface="Cambria Math"/>
                            </a:rPr>
                            <m:t>&lt;</m:t>
                          </m:r>
                          <m:r>
                            <a:rPr lang="vi-VN" sz="3000" b="1" i="1">
                              <a:latin typeface="Cambria Math"/>
                            </a:rPr>
                            <m:t>𝟎</m:t>
                          </m:r>
                        </m:oMath>
                      </m:oMathPara>
                    </a14:m>
                    <a:endParaRPr lang="en-US" sz="3000" b="1"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807509" y="1823884"/>
                    <a:ext cx="3360230" cy="515019"/>
                  </a:xfrm>
                  <a:prstGeom prst="rect">
                    <a:avLst/>
                  </a:prstGeom>
                  <a:blipFill>
                    <a:blip r:embed="rId7"/>
                    <a:stretch>
                      <a:fillRect/>
                    </a:stretch>
                  </a:blipFill>
                </p:spPr>
                <p:txBody>
                  <a:bodyPr/>
                  <a:lstStyle/>
                  <a:p>
                    <a:r>
                      <a:rPr lang="en-US">
                        <a:noFill/>
                      </a:rPr>
                      <a:t> </a:t>
                    </a:r>
                  </a:p>
                </p:txBody>
              </p:sp>
            </mc:Fallback>
          </mc:AlternateContent>
        </p:grpSp>
        <p:grpSp>
          <p:nvGrpSpPr>
            <p:cNvPr id="55" name="Group 54"/>
            <p:cNvGrpSpPr/>
            <p:nvPr/>
          </p:nvGrpSpPr>
          <p:grpSpPr>
            <a:xfrm>
              <a:off x="3965887" y="1127590"/>
              <a:ext cx="2287596" cy="1116501"/>
              <a:chOff x="6337269" y="1557992"/>
              <a:chExt cx="2279841" cy="1037945"/>
            </a:xfrm>
          </p:grpSpPr>
          <p:sp>
            <p:nvSpPr>
              <p:cNvPr id="56" name="Rectangle 55"/>
              <p:cNvSpPr/>
              <p:nvPr/>
            </p:nvSpPr>
            <p:spPr>
              <a:xfrm>
                <a:off x="6585449" y="1557992"/>
                <a:ext cx="2031661"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6337269" y="181119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713187" y="1759482"/>
                    <a:ext cx="1747895"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𝒙</m:t>
                          </m:r>
                          <m:r>
                            <a:rPr lang="vi-VN" b="1">
                              <a:latin typeface="Cambria Math"/>
                            </a:rPr>
                            <m:t>&gt;</m:t>
                          </m:r>
                          <m:r>
                            <a:rPr lang="vi-VN" b="1">
                              <a:latin typeface="Cambria Math"/>
                            </a:rPr>
                            <m:t>𝟎</m:t>
                          </m:r>
                        </m:oMath>
                      </m:oMathPara>
                    </a14:m>
                    <a:endParaRPr lang="en-US"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713187" y="1759482"/>
                    <a:ext cx="1747895" cy="543631"/>
                  </a:xfrm>
                  <a:prstGeom prst="rect">
                    <a:avLst/>
                  </a:prstGeom>
                  <a:blipFill>
                    <a:blip r:embed="rId8"/>
                    <a:stretch>
                      <a:fillRect/>
                    </a:stretch>
                  </a:blipFill>
                </p:spPr>
                <p:txBody>
                  <a:bodyPr/>
                  <a:lstStyle/>
                  <a:p>
                    <a:r>
                      <a:rPr lang="en-US">
                        <a:noFill/>
                      </a:rPr>
                      <a:t> </a:t>
                    </a:r>
                  </a:p>
                </p:txBody>
              </p:sp>
            </mc:Fallback>
          </mc:AlternateContent>
        </p:grpSp>
        <p:grpSp>
          <p:nvGrpSpPr>
            <p:cNvPr id="4" name="Group 3"/>
            <p:cNvGrpSpPr/>
            <p:nvPr/>
          </p:nvGrpSpPr>
          <p:grpSpPr>
            <a:xfrm>
              <a:off x="6079021" y="1127586"/>
              <a:ext cx="3385925" cy="1116501"/>
              <a:chOff x="5537206" y="1557992"/>
              <a:chExt cx="3374446" cy="1037945"/>
            </a:xfrm>
          </p:grpSpPr>
          <p:sp>
            <p:nvSpPr>
              <p:cNvPr id="46" name="Rectangle 45"/>
              <p:cNvSpPr/>
              <p:nvPr/>
            </p:nvSpPr>
            <p:spPr>
              <a:xfrm>
                <a:off x="5827750" y="1557992"/>
                <a:ext cx="3083902"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65047" y="1747280"/>
                    <a:ext cx="2495786"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i="1">
                              <a:latin typeface="Cambria Math"/>
                            </a:rPr>
                            <m:t>𝒙</m:t>
                          </m:r>
                          <m:r>
                            <a:rPr lang="vi-VN" b="1">
                              <a:latin typeface="Cambria Math"/>
                            </a:rPr>
                            <m:t>&gt;−</m:t>
                          </m:r>
                          <m:func>
                            <m:funcPr>
                              <m:ctrlPr>
                                <a:rPr lang="en-US" b="1" i="1">
                                  <a:latin typeface="Cambria Math" panose="02040503050406030204" pitchFamily="18" charset="0"/>
                                </a:rPr>
                              </m:ctrlPr>
                            </m:funcPr>
                            <m:fName>
                              <m:sSub>
                                <m:sSubPr>
                                  <m:ctrlPr>
                                    <a:rPr lang="en-US" b="1" i="1">
                                      <a:latin typeface="Cambria Math" panose="02040503050406030204" pitchFamily="18" charset="0"/>
                                    </a:rPr>
                                  </m:ctrlPr>
                                </m:sSubPr>
                                <m:e>
                                  <m:r>
                                    <a:rPr lang="vi-VN" b="1" i="1">
                                      <a:latin typeface="Cambria Math"/>
                                    </a:rPr>
                                    <m:t>𝒍𝒐𝒈</m:t>
                                  </m:r>
                                </m:e>
                                <m:sub>
                                  <m:r>
                                    <a:rPr lang="vi-VN" b="1" i="1">
                                      <a:latin typeface="Cambria Math"/>
                                    </a:rPr>
                                    <m:t>𝟐</m:t>
                                  </m:r>
                                </m:sub>
                              </m:sSub>
                            </m:fName>
                            <m:e>
                              <m:r>
                                <a:rPr lang="vi-VN" b="1" i="1">
                                  <a:latin typeface="Cambria Math"/>
                                </a:rPr>
                                <m:t>𝟑</m:t>
                              </m:r>
                            </m:e>
                          </m:func>
                        </m:oMath>
                      </m:oMathPara>
                    </a14:m>
                    <a:endParaRPr lang="en-US" b="1"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65047" y="1747280"/>
                    <a:ext cx="2495786" cy="543631"/>
                  </a:xfrm>
                  <a:prstGeom prst="rect">
                    <a:avLst/>
                  </a:prstGeom>
                  <a:blipFill>
                    <a:blip r:embed="rId9"/>
                    <a:stretch>
                      <a:fillRect/>
                    </a:stretch>
                  </a:blipFill>
                </p:spPr>
                <p:txBody>
                  <a:bodyPr/>
                  <a:lstStyle/>
                  <a:p>
                    <a:r>
                      <a:rPr lang="en-US">
                        <a:noFill/>
                      </a:rPr>
                      <a:t> </a:t>
                    </a:r>
                  </a:p>
                </p:txBody>
              </p:sp>
            </mc:Fallback>
          </mc:AlternateContent>
        </p:grpSp>
        <p:grpSp>
          <p:nvGrpSpPr>
            <p:cNvPr id="59" name="Group 58"/>
            <p:cNvGrpSpPr/>
            <p:nvPr/>
          </p:nvGrpSpPr>
          <p:grpSpPr>
            <a:xfrm>
              <a:off x="9411271" y="1127592"/>
              <a:ext cx="2363781" cy="1116503"/>
              <a:chOff x="5952123" y="1557992"/>
              <a:chExt cx="2355767" cy="1037945"/>
            </a:xfrm>
          </p:grpSpPr>
          <p:sp>
            <p:nvSpPr>
              <p:cNvPr id="60" name="Rectangle 59"/>
              <p:cNvSpPr/>
              <p:nvPr/>
            </p:nvSpPr>
            <p:spPr>
              <a:xfrm>
                <a:off x="6122290" y="1557992"/>
                <a:ext cx="218560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952123" y="180284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613063" y="1785835"/>
                    <a:ext cx="1327941" cy="54363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i="1">
                              <a:latin typeface="Cambria Math"/>
                            </a:rPr>
                            <m:t>𝒙</m:t>
                          </m:r>
                          <m:r>
                            <a:rPr lang="vi-VN" b="1">
                              <a:latin typeface="Cambria Math"/>
                            </a:rPr>
                            <m:t>&lt;</m:t>
                          </m:r>
                          <m:r>
                            <a:rPr lang="vi-VN" b="1" i="1">
                              <a:latin typeface="Cambria Math"/>
                            </a:rPr>
                            <m:t>𝟎</m:t>
                          </m:r>
                        </m:oMath>
                      </m:oMathPara>
                    </a14:m>
                    <a:endParaRPr lang="en-US" b="1"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613063" y="1785835"/>
                    <a:ext cx="1327941" cy="543630"/>
                  </a:xfrm>
                  <a:prstGeom prst="rect">
                    <a:avLst/>
                  </a:prstGeom>
                  <a:blipFill>
                    <a:blip r:embed="rId10"/>
                    <a:stretch>
                      <a:fillRect/>
                    </a:stretch>
                  </a:blipFill>
                </p:spPr>
                <p:txBody>
                  <a:bodyPr/>
                  <a:lstStyle/>
                  <a:p>
                    <a:r>
                      <a:rPr lang="en-US">
                        <a:noFill/>
                      </a:rPr>
                      <a:t> </a:t>
                    </a:r>
                  </a:p>
                </p:txBody>
              </p:sp>
            </mc:Fallback>
          </mc:AlternateContent>
        </p:grpSp>
      </p:grpSp>
      <p:sp>
        <p:nvSpPr>
          <p:cNvPr id="49" name="Oval 48"/>
          <p:cNvSpPr/>
          <p:nvPr/>
        </p:nvSpPr>
        <p:spPr>
          <a:xfrm>
            <a:off x="222962" y="1381159"/>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r>
              <a:rPr lang="en-US" sz="3200" b="1">
                <a:latin typeface="Tahoma" pitchFamily="34" charset="0"/>
                <a:ea typeface="Tahoma" pitchFamily="34" charset="0"/>
                <a:cs typeface="Tahoma" pitchFamily="34" charset="0"/>
              </a:rPr>
              <a:t> </a:t>
            </a:r>
            <a:endParaRPr lang="en-US" sz="32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8D20E8-81CB-488C-B8B3-755E91F35C24}"/>
                  </a:ext>
                </a:extLst>
              </p:cNvPr>
              <p:cNvSpPr txBox="1"/>
              <p:nvPr/>
            </p:nvSpPr>
            <p:spPr>
              <a:xfrm>
                <a:off x="1051121" y="4681847"/>
                <a:ext cx="4220967"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a:latin typeface="Cambria Math"/>
                        </a:rPr>
                        <m:t>⇒</m:t>
                      </m:r>
                      <m:r>
                        <a:rPr lang="vi-VN" sz="3200" i="1">
                          <a:latin typeface="Cambria Math"/>
                        </a:rPr>
                        <m:t>𝑥</m:t>
                      </m:r>
                      <m:d>
                        <m:dPr>
                          <m:ctrlPr>
                            <a:rPr lang="en-US" sz="3200" i="1">
                              <a:latin typeface="Cambria Math" panose="02040503050406030204" pitchFamily="18" charset="0"/>
                            </a:rPr>
                          </m:ctrlPr>
                        </m:dPr>
                        <m:e>
                          <m:r>
                            <a:rPr lang="vi-VN" sz="3200" i="1">
                              <a:latin typeface="Cambria Math"/>
                            </a:rPr>
                            <m:t>𝑥</m:t>
                          </m:r>
                          <m:r>
                            <a:rPr lang="vi-VN"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3</m:t>
                              </m:r>
                            </m:e>
                          </m:func>
                        </m:e>
                      </m:d>
                      <m:r>
                        <a:rPr lang="vi-VN" sz="3200" i="1">
                          <a:latin typeface="Cambria Math"/>
                        </a:rPr>
                        <m:t>&lt;0</m:t>
                      </m:r>
                    </m:oMath>
                  </m:oMathPara>
                </a14:m>
                <a:endParaRPr lang="en-US" sz="3200"/>
              </a:p>
            </p:txBody>
          </p:sp>
        </mc:Choice>
        <mc:Fallback xmlns="">
          <p:sp>
            <p:nvSpPr>
              <p:cNvPr id="12" name="TextBox 11">
                <a:extLst>
                  <a:ext uri="{FF2B5EF4-FFF2-40B4-BE49-F238E27FC236}">
                    <a16:creationId xmlns:a16="http://schemas.microsoft.com/office/drawing/2014/main" id="{468D20E8-81CB-488C-B8B3-755E91F35C24}"/>
                  </a:ext>
                </a:extLst>
              </p:cNvPr>
              <p:cNvSpPr txBox="1">
                <a:spLocks noRot="1" noChangeAspect="1" noMove="1" noResize="1" noEditPoints="1" noAdjustHandles="1" noChangeArrowheads="1" noChangeShapeType="1" noTextEdit="1"/>
              </p:cNvSpPr>
              <p:nvPr/>
            </p:nvSpPr>
            <p:spPr>
              <a:xfrm>
                <a:off x="1051121" y="4681847"/>
                <a:ext cx="4220967" cy="58477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46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left)">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9" grpId="0"/>
      <p:bldP spid="80" grpId="0"/>
      <p:bldP spid="63" grpId="0" animBg="1"/>
      <p:bldP spid="49"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35213" y="2833064"/>
            <a:ext cx="11834900" cy="3945606"/>
            <a:chOff x="184495" y="3636273"/>
            <a:chExt cx="11834900" cy="3945606"/>
          </a:xfrm>
        </p:grpSpPr>
        <p:sp>
          <p:nvSpPr>
            <p:cNvPr id="5" name="Rounded Rectangle 4"/>
            <p:cNvSpPr/>
            <p:nvPr/>
          </p:nvSpPr>
          <p:spPr>
            <a:xfrm>
              <a:off x="184495" y="3865217"/>
              <a:ext cx="11834900" cy="37166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9549"/>
            <a:ext cx="11906396" cy="1847182"/>
            <a:chOff x="534987" y="1755575"/>
            <a:chExt cx="23340848" cy="3098059"/>
          </a:xfrm>
        </p:grpSpPr>
        <p:grpSp>
          <p:nvGrpSpPr>
            <p:cNvPr id="21" name="Group 20"/>
            <p:cNvGrpSpPr/>
            <p:nvPr/>
          </p:nvGrpSpPr>
          <p:grpSpPr>
            <a:xfrm>
              <a:off x="534987" y="1869705"/>
              <a:ext cx="23340848" cy="2983929"/>
              <a:chOff x="534987" y="1647866"/>
              <a:chExt cx="23340848" cy="2983929"/>
            </a:xfrm>
          </p:grpSpPr>
          <p:sp>
            <p:nvSpPr>
              <p:cNvPr id="25" name="Rounded Rectangle 24"/>
              <p:cNvSpPr/>
              <p:nvPr/>
            </p:nvSpPr>
            <p:spPr bwMode="auto">
              <a:xfrm>
                <a:off x="755649" y="1720890"/>
                <a:ext cx="23120186" cy="29109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a:t>
                  </a:r>
                  <a:r>
                    <a:rPr lang="vi-VN" sz="3000" dirty="0">
                      <a:solidFill>
                        <a:schemeClr val="bg1"/>
                      </a:solidFill>
                      <a:latin typeface="Tahoma" pitchFamily="34" charset="0"/>
                      <a:cs typeface="Tahoma" pitchFamily="34" charset="0"/>
                    </a:rPr>
                    <a:t>5</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969243" y="1755575"/>
                  <a:ext cx="22885264" cy="3098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indent="1657350" algn="just">
                    <a:lnSpc>
                      <a:spcPct val="115000"/>
                    </a:lnSpc>
                    <a:spcBef>
                      <a:spcPts val="600"/>
                    </a:spcBef>
                    <a:buClr>
                      <a:srgbClr val="0000FF"/>
                    </a:buClr>
                    <a:tabLst>
                      <a:tab pos="629920" algn="l"/>
                    </a:tabLst>
                  </a:pPr>
                  <a:r>
                    <a:rPr lang="vi-VN" sz="3200" dirty="0">
                      <a:latin typeface="Cambria" panose="02040503050406030204" pitchFamily="18" charset="0"/>
                    </a:rPr>
                    <a:t>Cho hình nón có độ dài đường sinh bằng </a:t>
                  </a:r>
                  <a14:m>
                    <m:oMath xmlns:m="http://schemas.openxmlformats.org/officeDocument/2006/math">
                      <m:r>
                        <a:rPr lang="vi-VN" sz="3200" i="1">
                          <a:latin typeface="Cambria Math"/>
                        </a:rPr>
                        <m:t>4</m:t>
                      </m:r>
                    </m:oMath>
                  </a14:m>
                  <a:r>
                    <a:rPr lang="vi-VN" sz="3200" dirty="0">
                      <a:latin typeface="Cambria" panose="02040503050406030204" pitchFamily="18" charset="0"/>
                    </a:rPr>
                    <a:t>, góc giữa đường sinh và mặt đáy bằng </a:t>
                  </a:r>
                  <a14:m>
                    <m:oMath xmlns:m="http://schemas.openxmlformats.org/officeDocument/2006/math">
                      <m:r>
                        <a:rPr lang="vi-VN" sz="3200" i="1">
                          <a:latin typeface="Cambria Math"/>
                        </a:rPr>
                        <m:t>3</m:t>
                      </m:r>
                      <m:sSup>
                        <m:sSupPr>
                          <m:ctrlPr>
                            <a:rPr lang="en-US" sz="3200" i="1">
                              <a:latin typeface="Cambria Math" panose="02040503050406030204" pitchFamily="18" charset="0"/>
                            </a:rPr>
                          </m:ctrlPr>
                        </m:sSupPr>
                        <m:e>
                          <m:r>
                            <a:rPr lang="vi-VN" sz="3200" i="1">
                              <a:latin typeface="Cambria Math"/>
                            </a:rPr>
                            <m:t>0</m:t>
                          </m:r>
                        </m:e>
                        <m:sup>
                          <m:r>
                            <a:rPr lang="vi-VN" sz="3200" i="1">
                              <a:latin typeface="Cambria Math"/>
                            </a:rPr>
                            <m:t>∘</m:t>
                          </m:r>
                        </m:sup>
                      </m:sSup>
                    </m:oMath>
                  </a14:m>
                  <a:r>
                    <a:rPr lang="vi-VN" sz="3200" dirty="0">
                      <a:latin typeface="Cambria" panose="02040503050406030204" pitchFamily="18" charset="0"/>
                    </a:rPr>
                    <a:t>. Diện tích toàn phần của hình nón đã </a:t>
                  </a:r>
                  <a:r>
                    <a:rPr lang="vi-VN" sz="3200">
                      <a:latin typeface="Cambria" panose="02040503050406030204" pitchFamily="18" charset="0"/>
                    </a:rPr>
                    <a:t>cho bằng</a:t>
                  </a:r>
                  <a:endParaRPr lang="en-US" sz="3200" dirty="0">
                    <a:latin typeface="Cambria"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69243" y="1755575"/>
                  <a:ext cx="22885264" cy="3098059"/>
                </a:xfrm>
                <a:prstGeom prst="rect">
                  <a:avLst/>
                </a:prstGeom>
                <a:blipFill>
                  <a:blip r:embed="rId3"/>
                  <a:stretch>
                    <a:fillRect l="-522" t="-330" r="-574" b="-69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40549" y="3339160"/>
                <a:ext cx="9095311" cy="557717"/>
              </a:xfrm>
              <a:prstGeom prst="rect">
                <a:avLst/>
              </a:prstGeom>
              <a:noFill/>
            </p:spPr>
            <p:txBody>
              <a:bodyPr wrap="square" rtlCol="0">
                <a:spAutoFit/>
              </a:bodyPr>
              <a:lstStyle/>
              <a:p>
                <a:pPr algn="just">
                  <a:lnSpc>
                    <a:spcPct val="115000"/>
                  </a:lnSpc>
                  <a:spcAft>
                    <a:spcPts val="800"/>
                  </a:spcAft>
                </a:pPr>
                <a:r>
                  <a:rPr lang="vi-VN" sz="2800" dirty="0">
                    <a:latin typeface="Cambria" panose="02040503050406030204" pitchFamily="18" charset="0"/>
                  </a:rPr>
                  <a:t>Vì góc giữa đường sinh và mặt đáy bằng </a:t>
                </a:r>
                <a14:m>
                  <m:oMath xmlns:m="http://schemas.openxmlformats.org/officeDocument/2006/math">
                    <m:r>
                      <a:rPr lang="vi-VN" sz="2800" i="1">
                        <a:latin typeface="Cambria Math"/>
                      </a:rPr>
                      <m:t>3</m:t>
                    </m:r>
                    <m:sSup>
                      <m:sSupPr>
                        <m:ctrlPr>
                          <a:rPr lang="en-US" sz="2800" i="1">
                            <a:latin typeface="Cambria Math" panose="02040503050406030204" pitchFamily="18" charset="0"/>
                          </a:rPr>
                        </m:ctrlPr>
                      </m:sSupPr>
                      <m:e>
                        <m:r>
                          <a:rPr lang="vi-VN" sz="2800" i="1">
                            <a:latin typeface="Cambria Math"/>
                          </a:rPr>
                          <m:t>0</m:t>
                        </m:r>
                      </m:e>
                      <m:sup>
                        <m:r>
                          <a:rPr lang="vi-VN" sz="2800" i="1">
                            <a:latin typeface="Cambria Math"/>
                          </a:rPr>
                          <m:t>∘</m:t>
                        </m:r>
                      </m:sup>
                    </m:sSup>
                  </m:oMath>
                </a14:m>
                <a:r>
                  <a:rPr lang="vi-VN" sz="2800" dirty="0">
                    <a:latin typeface="Cambria" panose="02040503050406030204" pitchFamily="18" charset="0"/>
                  </a:rPr>
                  <a:t> </a:t>
                </a:r>
                <a14:m>
                  <m:oMath xmlns:m="http://schemas.openxmlformats.org/officeDocument/2006/math">
                    <m:r>
                      <a:rPr lang="vi-VN" sz="2800" i="1">
                        <a:latin typeface="Cambria Math"/>
                      </a:rPr>
                      <m:t>⇒</m:t>
                    </m:r>
                    <m:acc>
                      <m:accPr>
                        <m:chr m:val="̂"/>
                        <m:ctrlPr>
                          <a:rPr lang="en-US" sz="2800" i="1">
                            <a:latin typeface="Cambria Math" panose="02040503050406030204" pitchFamily="18" charset="0"/>
                          </a:rPr>
                        </m:ctrlPr>
                      </m:accPr>
                      <m:e>
                        <m:r>
                          <a:rPr lang="vi-VN" sz="2800" i="1">
                            <a:latin typeface="Cambria Math"/>
                          </a:rPr>
                          <m:t>𝑆𝐵𝑂</m:t>
                        </m:r>
                      </m:e>
                    </m:acc>
                    <m:r>
                      <a:rPr lang="vi-VN" sz="2800" i="1">
                        <a:latin typeface="Cambria Math"/>
                      </a:rPr>
                      <m:t>=3</m:t>
                    </m:r>
                    <m:sSup>
                      <m:sSupPr>
                        <m:ctrlPr>
                          <a:rPr lang="en-US" sz="2800" i="1">
                            <a:latin typeface="Cambria Math" panose="02040503050406030204" pitchFamily="18" charset="0"/>
                          </a:rPr>
                        </m:ctrlPr>
                      </m:sSupPr>
                      <m:e>
                        <m:r>
                          <a:rPr lang="vi-VN" sz="2800" i="1">
                            <a:latin typeface="Cambria Math"/>
                          </a:rPr>
                          <m:t>0</m:t>
                        </m:r>
                      </m:e>
                      <m:sup>
                        <m:r>
                          <a:rPr lang="vi-VN" sz="2800" i="1">
                            <a:latin typeface="Cambria Math"/>
                          </a:rPr>
                          <m:t>∘</m:t>
                        </m:r>
                      </m:sup>
                    </m:sSup>
                  </m:oMath>
                </a14:m>
                <a:r>
                  <a:rPr lang="vi-VN" sz="2800" dirty="0">
                    <a:latin typeface="Cambria" panose="02040503050406030204" pitchFamily="18" charset="0"/>
                  </a:rPr>
                  <a:t>.</a:t>
                </a:r>
                <a:endParaRPr lang="en-US" sz="28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40549" y="3339160"/>
                <a:ext cx="9095311" cy="557717"/>
              </a:xfrm>
              <a:prstGeom prst="rect">
                <a:avLst/>
              </a:prstGeom>
              <a:blipFill>
                <a:blip r:embed="rId4"/>
                <a:stretch>
                  <a:fillRect l="-1340" t="-6593" r="-402" b="-296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8569" y="4397873"/>
                <a:ext cx="7904075" cy="748795"/>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800" i="1">
                          <a:latin typeface="Cambria Math"/>
                        </a:rPr>
                        <m:t>𝑟</m:t>
                      </m:r>
                      <m:r>
                        <a:rPr lang="vi-VN" sz="2800" i="1">
                          <a:latin typeface="Cambria Math"/>
                        </a:rPr>
                        <m:t>=</m:t>
                      </m:r>
                      <m:r>
                        <a:rPr lang="vi-VN" sz="2800" i="1">
                          <a:latin typeface="Cambria Math"/>
                        </a:rPr>
                        <m:t>𝑂𝐵</m:t>
                      </m:r>
                      <m:r>
                        <a:rPr lang="vi-VN" sz="2800" i="1">
                          <a:latin typeface="Cambria Math"/>
                        </a:rPr>
                        <m:t>=</m:t>
                      </m:r>
                      <m:r>
                        <a:rPr lang="vi-VN" sz="2800" i="1">
                          <a:latin typeface="Cambria Math"/>
                        </a:rPr>
                        <m:t>𝑆𝐵</m:t>
                      </m:r>
                      <m:r>
                        <a:rPr lang="vi-VN" sz="2800" i="1">
                          <a:latin typeface="Cambria Math"/>
                        </a:rPr>
                        <m:t>.</m:t>
                      </m:r>
                      <m:func>
                        <m:funcPr>
                          <m:ctrlPr>
                            <a:rPr lang="en-US" sz="2800" i="1">
                              <a:latin typeface="Cambria Math" panose="02040503050406030204" pitchFamily="18" charset="0"/>
                            </a:rPr>
                          </m:ctrlPr>
                        </m:funcPr>
                        <m:fName>
                          <m:r>
                            <a:rPr lang="vi-VN" sz="2800" i="1">
                              <a:latin typeface="Cambria Math"/>
                            </a:rPr>
                            <m:t>𝑐𝑜𝑠</m:t>
                          </m:r>
                        </m:fName>
                        <m:e>
                          <m:r>
                            <a:rPr lang="vi-VN" sz="2800" i="1">
                              <a:latin typeface="Cambria Math"/>
                            </a:rPr>
                            <m:t>3</m:t>
                          </m:r>
                        </m:e>
                      </m:func>
                      <m:sSup>
                        <m:sSupPr>
                          <m:ctrlPr>
                            <a:rPr lang="en-US" sz="2800" i="1">
                              <a:latin typeface="Cambria Math" panose="02040503050406030204" pitchFamily="18" charset="0"/>
                            </a:rPr>
                          </m:ctrlPr>
                        </m:sSupPr>
                        <m:e>
                          <m:r>
                            <a:rPr lang="vi-VN" sz="2800" i="1">
                              <a:latin typeface="Cambria Math"/>
                            </a:rPr>
                            <m:t>0</m:t>
                          </m:r>
                        </m:e>
                        <m:sup>
                          <m:r>
                            <a:rPr lang="vi-VN" sz="2800" i="1">
                              <a:latin typeface="Cambria Math"/>
                            </a:rPr>
                            <m:t>∘</m:t>
                          </m:r>
                        </m:sup>
                      </m:sSup>
                      <m:r>
                        <a:rPr lang="vi-VN" sz="2800" i="1">
                          <a:latin typeface="Cambria Math"/>
                        </a:rPr>
                        <m:t>=4.</m:t>
                      </m:r>
                      <m:func>
                        <m:funcPr>
                          <m:ctrlPr>
                            <a:rPr lang="en-US" sz="2800" i="1">
                              <a:latin typeface="Cambria Math" panose="02040503050406030204" pitchFamily="18" charset="0"/>
                            </a:rPr>
                          </m:ctrlPr>
                        </m:funcPr>
                        <m:fName>
                          <m:r>
                            <a:rPr lang="vi-VN" sz="2800" i="1">
                              <a:latin typeface="Cambria Math"/>
                            </a:rPr>
                            <m:t>𝑐𝑜𝑠</m:t>
                          </m:r>
                        </m:fName>
                        <m:e>
                          <m:r>
                            <a:rPr lang="vi-VN" sz="2800" i="1">
                              <a:latin typeface="Cambria Math"/>
                            </a:rPr>
                            <m:t>3</m:t>
                          </m:r>
                        </m:e>
                      </m:func>
                      <m:sSup>
                        <m:sSupPr>
                          <m:ctrlPr>
                            <a:rPr lang="en-US" sz="2800" i="1">
                              <a:latin typeface="Cambria Math" panose="02040503050406030204" pitchFamily="18" charset="0"/>
                            </a:rPr>
                          </m:ctrlPr>
                        </m:sSupPr>
                        <m:e>
                          <m:r>
                            <a:rPr lang="vi-VN" sz="2800" i="1">
                              <a:latin typeface="Cambria Math"/>
                            </a:rPr>
                            <m:t>0</m:t>
                          </m:r>
                        </m:e>
                        <m:sup>
                          <m:r>
                            <a:rPr lang="vi-VN" sz="2800" i="1">
                              <a:latin typeface="Cambria Math"/>
                            </a:rPr>
                            <m:t>∘</m:t>
                          </m:r>
                        </m:sup>
                      </m:sSup>
                      <m:r>
                        <a:rPr lang="vi-VN" sz="2800" i="1">
                          <a:latin typeface="Cambria Math"/>
                        </a:rPr>
                        <m:t>=2</m:t>
                      </m:r>
                      <m:rad>
                        <m:radPr>
                          <m:degHide m:val="on"/>
                          <m:ctrlPr>
                            <a:rPr lang="en-US" sz="2800" i="1">
                              <a:latin typeface="Cambria Math" panose="02040503050406030204" pitchFamily="18" charset="0"/>
                            </a:rPr>
                          </m:ctrlPr>
                        </m:radPr>
                        <m:deg/>
                        <m:e>
                          <m:r>
                            <a:rPr lang="vi-VN" sz="2800" i="1">
                              <a:latin typeface="Cambria Math"/>
                            </a:rPr>
                            <m:t>3</m:t>
                          </m:r>
                        </m:e>
                      </m:rad>
                      <m:r>
                        <m:rPr>
                          <m:nor/>
                        </m:rPr>
                        <a:rPr lang="vi-VN" sz="2800" dirty="0"/>
                        <m:t>.</m:t>
                      </m:r>
                    </m:oMath>
                  </m:oMathPara>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38569" y="4397873"/>
                <a:ext cx="7904075" cy="748795"/>
              </a:xfrm>
              <a:prstGeom prst="rect">
                <a:avLst/>
              </a:prstGeom>
              <a:blipFill>
                <a:blip r:embed="rId5"/>
                <a:stretch>
                  <a:fillRect/>
                </a:stretch>
              </a:blipFill>
            </p:spPr>
            <p:txBody>
              <a:bodyPr/>
              <a:lstStyle/>
              <a:p>
                <a:r>
                  <a:rPr lang="en-US">
                    <a:noFill/>
                  </a:rPr>
                  <a:t> </a:t>
                </a:r>
              </a:p>
            </p:txBody>
          </p:sp>
        </mc:Fallback>
      </mc:AlternateContent>
      <p:grpSp>
        <p:nvGrpSpPr>
          <p:cNvPr id="64" name="Group 63"/>
          <p:cNvGrpSpPr/>
          <p:nvPr/>
        </p:nvGrpSpPr>
        <p:grpSpPr>
          <a:xfrm>
            <a:off x="124405" y="1974790"/>
            <a:ext cx="11943189" cy="807572"/>
            <a:chOff x="241306" y="2243791"/>
            <a:chExt cx="11943189" cy="807572"/>
          </a:xfrm>
        </p:grpSpPr>
        <p:sp>
          <p:nvSpPr>
            <p:cNvPr id="65" name="Rectangle 64"/>
            <p:cNvSpPr/>
            <p:nvPr/>
          </p:nvSpPr>
          <p:spPr>
            <a:xfrm>
              <a:off x="3538286" y="2243791"/>
              <a:ext cx="2560320" cy="78854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3247742" y="238617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3637579" y="2262814"/>
                  <a:ext cx="2499126" cy="788549"/>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𝟓</m:t>
                            </m:r>
                            <m:rad>
                              <m:radPr>
                                <m:degHide m:val="on"/>
                                <m:ctrlPr>
                                  <a:rPr lang="en-US" b="1" i="1">
                                    <a:latin typeface="Cambria Math" panose="02040503050406030204" pitchFamily="18" charset="0"/>
                                  </a:rPr>
                                </m:ctrlPr>
                              </m:radPr>
                              <m:deg/>
                              <m:e>
                                <m:r>
                                  <a:rPr lang="vi-VN" b="1" i="1">
                                    <a:latin typeface="Cambria Math"/>
                                  </a:rPr>
                                  <m:t>𝟑</m:t>
                                </m:r>
                              </m:e>
                            </m:rad>
                            <m:r>
                              <a:rPr lang="vi-VN" b="1" i="1">
                                <a:latin typeface="Cambria Math"/>
                              </a:rPr>
                              <m:t>+</m:t>
                            </m:r>
                            <m:r>
                              <a:rPr lang="vi-VN" b="1" i="1">
                                <a:latin typeface="Cambria Math"/>
                              </a:rPr>
                              <m:t>𝟏𝟐</m:t>
                            </m:r>
                          </m:e>
                        </m:d>
                        <m:r>
                          <a:rPr lang="vi-VN" b="1" i="1">
                            <a:latin typeface="Cambria Math"/>
                          </a:rPr>
                          <m:t>𝝅</m:t>
                        </m:r>
                      </m:oMath>
                    </m:oMathPara>
                  </a14:m>
                  <a:endParaRPr lang="en-US"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3637579" y="2262814"/>
                  <a:ext cx="2499126" cy="788549"/>
                </a:xfrm>
                <a:prstGeom prst="rect">
                  <a:avLst/>
                </a:prstGeom>
                <a:blipFill>
                  <a:blip r:embed="rId6"/>
                  <a:stretch>
                    <a:fillRect/>
                  </a:stretch>
                </a:blipFill>
              </p:spPr>
              <p:txBody>
                <a:bodyPr/>
                <a:lstStyle/>
                <a:p>
                  <a:r>
                    <a:rPr lang="en-US">
                      <a:noFill/>
                    </a:rPr>
                    <a:t> </a:t>
                  </a:r>
                </a:p>
              </p:txBody>
            </p:sp>
          </mc:Fallback>
        </mc:AlternateContent>
        <p:sp>
          <p:nvSpPr>
            <p:cNvPr id="69" name="Rectangle 68"/>
            <p:cNvSpPr/>
            <p:nvPr/>
          </p:nvSpPr>
          <p:spPr>
            <a:xfrm>
              <a:off x="531850" y="2243792"/>
              <a:ext cx="2560320" cy="78854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40003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6" y="2258098"/>
                  <a:ext cx="2504075" cy="78854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sz="2800" b="1" i="1" smtClean="0">
                                <a:solidFill>
                                  <a:schemeClr val="bg1"/>
                                </a:solidFill>
                                <a:latin typeface="Cambria Math" panose="02040503050406030204" pitchFamily="18" charset="0"/>
                              </a:rPr>
                            </m:ctrlPr>
                          </m:dPr>
                          <m:e>
                            <m:r>
                              <a:rPr lang="vi-VN" sz="2800" b="1" i="1">
                                <a:solidFill>
                                  <a:schemeClr val="bg1"/>
                                </a:solidFill>
                                <a:latin typeface="Cambria Math"/>
                              </a:rPr>
                              <m:t>𝟖</m:t>
                            </m:r>
                            <m:rad>
                              <m:radPr>
                                <m:degHide m:val="on"/>
                                <m:ctrlPr>
                                  <a:rPr lang="en-US" sz="2800" b="1" i="1">
                                    <a:solidFill>
                                      <a:schemeClr val="bg1"/>
                                    </a:solidFill>
                                    <a:latin typeface="Cambria Math" panose="02040503050406030204" pitchFamily="18" charset="0"/>
                                  </a:rPr>
                                </m:ctrlPr>
                              </m:radPr>
                              <m:deg/>
                              <m:e>
                                <m:r>
                                  <a:rPr lang="vi-VN" sz="2800" b="1" i="1">
                                    <a:solidFill>
                                      <a:schemeClr val="bg1"/>
                                    </a:solidFill>
                                    <a:latin typeface="Cambria Math"/>
                                  </a:rPr>
                                  <m:t>𝟑</m:t>
                                </m:r>
                              </m:e>
                            </m:rad>
                            <m:r>
                              <a:rPr lang="vi-VN" sz="2800" b="1" i="1">
                                <a:solidFill>
                                  <a:schemeClr val="bg1"/>
                                </a:solidFill>
                                <a:latin typeface="Cambria Math"/>
                              </a:rPr>
                              <m:t>+</m:t>
                            </m:r>
                            <m:r>
                              <a:rPr lang="vi-VN" sz="2800" b="1" i="1">
                                <a:solidFill>
                                  <a:schemeClr val="bg1"/>
                                </a:solidFill>
                                <a:latin typeface="Cambria Math"/>
                              </a:rPr>
                              <m:t>𝟏𝟐</m:t>
                            </m:r>
                          </m:e>
                        </m:d>
                        <m:r>
                          <a:rPr lang="vi-VN" sz="2800" b="1" i="1">
                            <a:solidFill>
                              <a:schemeClr val="bg1"/>
                            </a:solidFill>
                            <a:latin typeface="Cambria Math"/>
                          </a:rPr>
                          <m:t>𝝅</m:t>
                        </m:r>
                      </m:oMath>
                    </m:oMathPara>
                  </a14:m>
                  <a:endParaRPr lang="en-US" sz="2800"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6" y="2258098"/>
                  <a:ext cx="2504075" cy="788549"/>
                </a:xfrm>
                <a:prstGeom prst="rect">
                  <a:avLst/>
                </a:prstGeom>
                <a:blipFill>
                  <a:blip r:embed="rId7"/>
                  <a:stretch>
                    <a:fillRect/>
                  </a:stretch>
                </a:blipFill>
              </p:spPr>
              <p:txBody>
                <a:bodyPr/>
                <a:lstStyle/>
                <a:p>
                  <a:r>
                    <a:rPr lang="en-US">
                      <a:noFill/>
                    </a:rPr>
                    <a:t> </a:t>
                  </a:r>
                </a:p>
              </p:txBody>
            </p:sp>
          </mc:Fallback>
        </mc:AlternateContent>
        <p:sp>
          <p:nvSpPr>
            <p:cNvPr id="72" name="Rectangle 71"/>
            <p:cNvSpPr/>
            <p:nvPr/>
          </p:nvSpPr>
          <p:spPr>
            <a:xfrm>
              <a:off x="6544722" y="2243791"/>
              <a:ext cx="2560320" cy="80285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6254178" y="238617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726297" y="2247574"/>
                  <a:ext cx="2462906" cy="788549"/>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vi-VN" b="1" i="1">
                                <a:latin typeface="Cambria Math"/>
                              </a:rPr>
                              <m:t>𝟖</m:t>
                            </m:r>
                            <m:rad>
                              <m:radPr>
                                <m:degHide m:val="on"/>
                                <m:ctrlPr>
                                  <a:rPr lang="en-US" b="1" i="1">
                                    <a:latin typeface="Cambria Math" panose="02040503050406030204" pitchFamily="18" charset="0"/>
                                  </a:rPr>
                                </m:ctrlPr>
                              </m:radPr>
                              <m:deg/>
                              <m:e>
                                <m:r>
                                  <a:rPr lang="vi-VN" b="1" i="1">
                                    <a:latin typeface="Cambria Math"/>
                                  </a:rPr>
                                  <m:t>𝟑</m:t>
                                </m:r>
                              </m:e>
                            </m:rad>
                            <m:r>
                              <a:rPr lang="vi-VN" b="1" i="1">
                                <a:latin typeface="Cambria Math"/>
                              </a:rPr>
                              <m:t>+</m:t>
                            </m:r>
                            <m:r>
                              <a:rPr lang="vi-VN" b="1" i="1">
                                <a:latin typeface="Cambria Math"/>
                              </a:rPr>
                              <m:t>𝟐</m:t>
                            </m:r>
                          </m:e>
                        </m:d>
                        <m:r>
                          <a:rPr lang="vi-VN" b="1" i="1">
                            <a:latin typeface="Cambria Math"/>
                          </a:rPr>
                          <m:t>𝝅</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6726297" y="2247574"/>
                  <a:ext cx="2462906" cy="788549"/>
                </a:xfrm>
                <a:prstGeom prst="rect">
                  <a:avLst/>
                </a:prstGeom>
                <a:blipFill>
                  <a:blip r:embed="rId8"/>
                  <a:stretch>
                    <a:fillRect/>
                  </a:stretch>
                </a:blipFill>
              </p:spPr>
              <p:txBody>
                <a:bodyPr/>
                <a:lstStyle/>
                <a:p>
                  <a:r>
                    <a:rPr lang="en-US">
                      <a:noFill/>
                    </a:rPr>
                    <a:t> </a:t>
                  </a:r>
                </a:p>
              </p:txBody>
            </p:sp>
          </mc:Fallback>
        </mc:AlternateContent>
        <p:sp>
          <p:nvSpPr>
            <p:cNvPr id="75" name="Rectangle 74"/>
            <p:cNvSpPr/>
            <p:nvPr/>
          </p:nvSpPr>
          <p:spPr>
            <a:xfrm>
              <a:off x="9551159" y="2243792"/>
              <a:ext cx="2560320" cy="80285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9260615" y="240003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9753474" y="2247574"/>
                  <a:ext cx="2431021" cy="788549"/>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ad>
                              <m:radPr>
                                <m:degHide m:val="on"/>
                                <m:ctrlPr>
                                  <a:rPr lang="en-US" b="1" i="1">
                                    <a:latin typeface="Cambria Math" panose="02040503050406030204" pitchFamily="18" charset="0"/>
                                  </a:rPr>
                                </m:ctrlPr>
                              </m:radPr>
                              <m:deg/>
                              <m:e>
                                <m:r>
                                  <a:rPr lang="vi-VN" b="1" i="1">
                                    <a:latin typeface="Cambria Math"/>
                                  </a:rPr>
                                  <m:t>𝟑</m:t>
                                </m:r>
                              </m:e>
                            </m:rad>
                            <m:r>
                              <a:rPr lang="vi-VN" b="1" i="1">
                                <a:latin typeface="Cambria Math"/>
                              </a:rPr>
                              <m:t>+</m:t>
                            </m:r>
                            <m:r>
                              <a:rPr lang="vi-VN" b="1" i="1">
                                <a:latin typeface="Cambria Math"/>
                              </a:rPr>
                              <m:t>𝟏𝟐</m:t>
                            </m:r>
                          </m:e>
                        </m:d>
                        <m:r>
                          <a:rPr lang="vi-VN" b="1" i="1">
                            <a:latin typeface="Cambria Math"/>
                          </a:rPr>
                          <m:t>𝝅</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2247574"/>
                  <a:ext cx="2431021" cy="788549"/>
                </a:xfrm>
                <a:prstGeom prst="rect">
                  <a:avLst/>
                </a:prstGeom>
                <a:blipFill>
                  <a:blip r:embed="rId9"/>
                  <a:stretch>
                    <a:fillRect/>
                  </a:stretch>
                </a:blipFill>
              </p:spPr>
              <p:txBody>
                <a:bodyPr/>
                <a:lstStyle/>
                <a:p>
                  <a:r>
                    <a:rPr lang="en-US">
                      <a:noFill/>
                    </a:rPr>
                    <a:t> </a:t>
                  </a:r>
                </a:p>
              </p:txBody>
            </p:sp>
          </mc:Fallback>
        </mc:AlternateContent>
      </p:grpSp>
      <p:sp>
        <p:nvSpPr>
          <p:cNvPr id="78" name="Oval 77"/>
          <p:cNvSpPr/>
          <p:nvPr/>
        </p:nvSpPr>
        <p:spPr>
          <a:xfrm>
            <a:off x="116298" y="2117176"/>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46" name="Rectangle 45"/>
              <p:cNvSpPr/>
              <p:nvPr/>
            </p:nvSpPr>
            <p:spPr>
              <a:xfrm>
                <a:off x="206314" y="3920711"/>
                <a:ext cx="4587360" cy="690445"/>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2800" dirty="0">
                          <a:latin typeface="Cambria" panose="02040503050406030204" pitchFamily="18" charset="0"/>
                        </a:rPr>
                        <m:t>X</m:t>
                      </m:r>
                      <m:r>
                        <m:rPr>
                          <m:nor/>
                        </m:rPr>
                        <a:rPr lang="vi-VN" sz="2800" dirty="0">
                          <a:latin typeface="Cambria" panose="02040503050406030204" pitchFamily="18" charset="0"/>
                        </a:rPr>
                        <m:t>é</m:t>
                      </m:r>
                      <m:r>
                        <m:rPr>
                          <m:nor/>
                        </m:rPr>
                        <a:rPr lang="vi-VN" sz="2800" dirty="0">
                          <a:latin typeface="Cambria" panose="02040503050406030204" pitchFamily="18" charset="0"/>
                        </a:rPr>
                        <m:t>t</m:t>
                      </m:r>
                      <m:r>
                        <m:rPr>
                          <m:nor/>
                        </m:rPr>
                        <a:rPr lang="vi-VN" sz="2800" dirty="0">
                          <a:latin typeface="Cambria" panose="02040503050406030204" pitchFamily="18" charset="0"/>
                        </a:rPr>
                        <m:t> </m:t>
                      </m:r>
                      <m:r>
                        <m:rPr>
                          <m:nor/>
                        </m:rPr>
                        <a:rPr lang="vi-VN" sz="2800" dirty="0">
                          <a:latin typeface="Cambria" panose="02040503050406030204" pitchFamily="18" charset="0"/>
                        </a:rPr>
                        <m:t>tam</m:t>
                      </m:r>
                      <m:r>
                        <m:rPr>
                          <m:nor/>
                        </m:rPr>
                        <a:rPr lang="vi-VN" sz="2800" dirty="0">
                          <a:latin typeface="Cambria" panose="02040503050406030204" pitchFamily="18" charset="0"/>
                        </a:rPr>
                        <m:t> </m:t>
                      </m:r>
                      <m:r>
                        <m:rPr>
                          <m:nor/>
                        </m:rPr>
                        <a:rPr lang="vi-VN" sz="2800" dirty="0">
                          <a:latin typeface="Cambria" panose="02040503050406030204" pitchFamily="18" charset="0"/>
                        </a:rPr>
                        <m:t>gi</m:t>
                      </m:r>
                      <m:r>
                        <m:rPr>
                          <m:nor/>
                        </m:rPr>
                        <a:rPr lang="vi-VN" sz="2800" dirty="0">
                          <a:latin typeface="Cambria" panose="02040503050406030204" pitchFamily="18" charset="0"/>
                        </a:rPr>
                        <m:t>á</m:t>
                      </m:r>
                      <m:r>
                        <m:rPr>
                          <m:nor/>
                        </m:rPr>
                        <a:rPr lang="vi-VN" sz="2800" dirty="0">
                          <a:latin typeface="Cambria" panose="02040503050406030204" pitchFamily="18" charset="0"/>
                        </a:rPr>
                        <m:t>c</m:t>
                      </m:r>
                      <m:r>
                        <m:rPr>
                          <m:nor/>
                        </m:rPr>
                        <a:rPr lang="vi-VN" sz="2800" dirty="0">
                          <a:latin typeface="Cambria" panose="02040503050406030204" pitchFamily="18" charset="0"/>
                        </a:rPr>
                        <m:t> </m:t>
                      </m:r>
                      <m:r>
                        <a:rPr lang="vi-VN" sz="2800" i="1">
                          <a:latin typeface="Cambria Math"/>
                        </a:rPr>
                        <m:t>𝑆𝑂𝐵</m:t>
                      </m:r>
                      <m:r>
                        <m:rPr>
                          <m:nor/>
                        </m:rPr>
                        <a:rPr lang="vi-VN" sz="2800" dirty="0">
                          <a:latin typeface="Cambria" panose="02040503050406030204" pitchFamily="18" charset="0"/>
                        </a:rPr>
                        <m:t> </m:t>
                      </m:r>
                      <m:r>
                        <m:rPr>
                          <m:nor/>
                        </m:rPr>
                        <a:rPr lang="vi-VN" sz="2800" dirty="0">
                          <a:latin typeface="Cambria" panose="02040503050406030204" pitchFamily="18" charset="0"/>
                        </a:rPr>
                        <m:t>vu</m:t>
                      </m:r>
                      <m:r>
                        <m:rPr>
                          <m:nor/>
                        </m:rPr>
                        <a:rPr lang="vi-VN" sz="2800" dirty="0">
                          <a:latin typeface="Cambria" panose="02040503050406030204" pitchFamily="18" charset="0"/>
                        </a:rPr>
                        <m:t>ô</m:t>
                      </m:r>
                      <m:r>
                        <m:rPr>
                          <m:nor/>
                        </m:rPr>
                        <a:rPr lang="vi-VN" sz="2800" dirty="0">
                          <a:latin typeface="Cambria" panose="02040503050406030204" pitchFamily="18" charset="0"/>
                        </a:rPr>
                        <m:t>ng</m:t>
                      </m:r>
                      <m:r>
                        <m:rPr>
                          <m:nor/>
                        </m:rPr>
                        <a:rPr lang="vi-VN" sz="2800" dirty="0">
                          <a:latin typeface="Cambria" panose="02040503050406030204" pitchFamily="18" charset="0"/>
                        </a:rPr>
                        <m:t> ở </m:t>
                      </m:r>
                      <m:r>
                        <m:rPr>
                          <m:nor/>
                        </m:rPr>
                        <a:rPr lang="vi-VN" sz="2800" dirty="0">
                          <a:latin typeface="Cambria" panose="02040503050406030204" pitchFamily="18" charset="0"/>
                        </a:rPr>
                        <m:t>O</m:t>
                      </m:r>
                      <m:r>
                        <m:rPr>
                          <m:nor/>
                        </m:rPr>
                        <a:rPr lang="vi-VN" sz="2800" dirty="0">
                          <a:latin typeface="Cambria" panose="02040503050406030204" pitchFamily="18" charset="0"/>
                        </a:rPr>
                        <m:t>:</m:t>
                      </m:r>
                    </m:oMath>
                  </m:oMathPara>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206314" y="3920711"/>
                <a:ext cx="4587360" cy="690445"/>
              </a:xfrm>
              <a:prstGeom prst="rect">
                <a:avLst/>
              </a:prstGeom>
              <a:blipFill>
                <a:blip r:embed="rId10"/>
                <a:stretch>
                  <a:fillRect/>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4710B061-9B9E-4600-B701-F0D315AB8CE7}"/>
              </a:ext>
            </a:extLst>
          </p:cNvPr>
          <p:cNvPicPr/>
          <p:nvPr/>
        </p:nvPicPr>
        <p:blipFill>
          <a:blip r:embed="rId11"/>
          <a:stretch>
            <a:fillRect/>
          </a:stretch>
        </p:blipFill>
        <p:spPr>
          <a:xfrm>
            <a:off x="9132722" y="3303334"/>
            <a:ext cx="2751932" cy="2450589"/>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E89E6D8-F724-41FB-B68F-B97392579FD7}"/>
                  </a:ext>
                </a:extLst>
              </p:cNvPr>
              <p:cNvSpPr txBox="1"/>
              <p:nvPr/>
            </p:nvSpPr>
            <p:spPr>
              <a:xfrm>
                <a:off x="193273" y="4987626"/>
                <a:ext cx="8573192" cy="969176"/>
              </a:xfrm>
              <a:prstGeom prst="rect">
                <a:avLst/>
              </a:prstGeom>
              <a:noFill/>
            </p:spPr>
            <p:txBody>
              <a:bodyPr wrap="square" rtlCol="0">
                <a:spAutoFit/>
              </a:bodyPr>
              <a:lstStyle/>
              <a:p>
                <a14:m>
                  <m:oMath xmlns:m="http://schemas.openxmlformats.org/officeDocument/2006/math">
                    <m:r>
                      <a:rPr lang="vi-VN" sz="2800" i="1">
                        <a:latin typeface="Cambria Math"/>
                      </a:rPr>
                      <m:t>⇒</m:t>
                    </m:r>
                    <m:r>
                      <a:rPr lang="vi-VN" sz="2800" i="1">
                        <a:latin typeface="Cambria Math"/>
                      </a:rPr>
                      <m:t>h</m:t>
                    </m:r>
                    <m:r>
                      <a:rPr lang="vi-VN" sz="2800" i="1">
                        <a:latin typeface="Cambria Math"/>
                      </a:rPr>
                      <m:t>=</m:t>
                    </m:r>
                    <m:r>
                      <a:rPr lang="vi-VN" sz="2800" i="1">
                        <a:latin typeface="Cambria Math"/>
                      </a:rPr>
                      <m:t>𝑆𝑂</m:t>
                    </m:r>
                    <m:r>
                      <a:rPr lang="vi-VN" sz="2800" i="1">
                        <a:latin typeface="Cambria Math"/>
                      </a:rPr>
                      <m:t>=</m:t>
                    </m:r>
                    <m:rad>
                      <m:radPr>
                        <m:degHide m:val="on"/>
                        <m:ctrlPr>
                          <a:rPr lang="en-US" sz="2800" i="1">
                            <a:latin typeface="Cambria Math" panose="02040503050406030204" pitchFamily="18" charset="0"/>
                          </a:rPr>
                        </m:ctrlPr>
                      </m:radPr>
                      <m:deg/>
                      <m:e>
                        <m:r>
                          <a:rPr lang="vi-VN" sz="2800" i="1">
                            <a:latin typeface="Cambria Math"/>
                          </a:rPr>
                          <m:t>𝑆</m:t>
                        </m:r>
                        <m:sSup>
                          <m:sSupPr>
                            <m:ctrlPr>
                              <a:rPr lang="en-US" sz="2800" i="1">
                                <a:latin typeface="Cambria Math" panose="02040503050406030204" pitchFamily="18" charset="0"/>
                              </a:rPr>
                            </m:ctrlPr>
                          </m:sSupPr>
                          <m:e>
                            <m:r>
                              <a:rPr lang="vi-VN" sz="2800" i="1">
                                <a:latin typeface="Cambria Math"/>
                              </a:rPr>
                              <m:t>𝐵</m:t>
                            </m:r>
                          </m:e>
                          <m:sup>
                            <m:r>
                              <a:rPr lang="vi-VN" sz="2800" i="1">
                                <a:latin typeface="Cambria Math"/>
                              </a:rPr>
                              <m:t>2</m:t>
                            </m:r>
                          </m:sup>
                        </m:sSup>
                        <m:r>
                          <a:rPr lang="vi-VN" sz="2800" i="1">
                            <a:latin typeface="Cambria Math"/>
                          </a:rPr>
                          <m:t>−</m:t>
                        </m:r>
                        <m:r>
                          <a:rPr lang="vi-VN" sz="2800" i="1">
                            <a:latin typeface="Cambria Math"/>
                          </a:rPr>
                          <m:t>𝑂</m:t>
                        </m:r>
                        <m:sSup>
                          <m:sSupPr>
                            <m:ctrlPr>
                              <a:rPr lang="en-US" sz="2800" i="1">
                                <a:latin typeface="Cambria Math" panose="02040503050406030204" pitchFamily="18" charset="0"/>
                              </a:rPr>
                            </m:ctrlPr>
                          </m:sSupPr>
                          <m:e>
                            <m:r>
                              <a:rPr lang="vi-VN" sz="2800" i="1">
                                <a:latin typeface="Cambria Math"/>
                              </a:rPr>
                              <m:t>𝐵</m:t>
                            </m:r>
                          </m:e>
                          <m:sup>
                            <m:r>
                              <a:rPr lang="vi-VN" sz="2800" i="1">
                                <a:latin typeface="Cambria Math"/>
                              </a:rPr>
                              <m:t>2</m:t>
                            </m:r>
                          </m:sup>
                        </m:sSup>
                      </m:e>
                    </m:rad>
                    <m:r>
                      <a:rPr lang="vi-VN" sz="2800" i="1">
                        <a:latin typeface="Cambria Math"/>
                      </a:rPr>
                      <m:t>=</m:t>
                    </m:r>
                    <m:rad>
                      <m:radPr>
                        <m:degHide m:val="on"/>
                        <m:ctrlPr>
                          <a:rPr lang="en-US" sz="2800" i="1">
                            <a:latin typeface="Cambria Math" panose="02040503050406030204" pitchFamily="18" charset="0"/>
                          </a:rPr>
                        </m:ctrlPr>
                      </m:radPr>
                      <m:deg/>
                      <m:e>
                        <m:sSup>
                          <m:sSupPr>
                            <m:ctrlPr>
                              <a:rPr lang="en-US" sz="2800" i="1">
                                <a:latin typeface="Cambria Math" panose="02040503050406030204" pitchFamily="18" charset="0"/>
                              </a:rPr>
                            </m:ctrlPr>
                          </m:sSupPr>
                          <m:e>
                            <m:r>
                              <a:rPr lang="vi-VN" sz="2800" i="1">
                                <a:latin typeface="Cambria Math"/>
                              </a:rPr>
                              <m:t>4</m:t>
                            </m:r>
                          </m:e>
                          <m:sup>
                            <m:r>
                              <a:rPr lang="vi-VN" sz="2800" i="1">
                                <a:latin typeface="Cambria Math"/>
                              </a:rPr>
                              <m:t>2</m:t>
                            </m:r>
                          </m:sup>
                        </m:sSup>
                        <m:r>
                          <a:rPr lang="vi-VN" sz="2800" i="1">
                            <a:latin typeface="Cambria Math"/>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vi-VN" sz="2800" i="1">
                                    <a:latin typeface="Cambria Math"/>
                                  </a:rPr>
                                  <m:t>2</m:t>
                                </m:r>
                                <m:rad>
                                  <m:radPr>
                                    <m:degHide m:val="on"/>
                                    <m:ctrlPr>
                                      <a:rPr lang="en-US" sz="2800" i="1">
                                        <a:latin typeface="Cambria Math" panose="02040503050406030204" pitchFamily="18" charset="0"/>
                                      </a:rPr>
                                    </m:ctrlPr>
                                  </m:radPr>
                                  <m:deg/>
                                  <m:e>
                                    <m:r>
                                      <a:rPr lang="vi-VN" sz="2800" i="1">
                                        <a:latin typeface="Cambria Math"/>
                                      </a:rPr>
                                      <m:t>3</m:t>
                                    </m:r>
                                  </m:e>
                                </m:rad>
                              </m:e>
                            </m:d>
                          </m:e>
                          <m:sup>
                            <m:r>
                              <a:rPr lang="vi-VN" sz="2800" i="1">
                                <a:latin typeface="Cambria Math"/>
                              </a:rPr>
                              <m:t>2</m:t>
                            </m:r>
                          </m:sup>
                        </m:sSup>
                      </m:e>
                    </m:rad>
                    <m:r>
                      <a:rPr lang="vi-VN" sz="2800" i="1">
                        <a:latin typeface="Cambria Math"/>
                      </a:rPr>
                      <m:t>=2</m:t>
                    </m:r>
                  </m:oMath>
                </a14:m>
                <a:r>
                  <a:rPr lang="vi-VN" sz="2800" dirty="0">
                    <a:latin typeface="Cambria" panose="02040503050406030204" pitchFamily="18" charset="0"/>
                  </a:rPr>
                  <a:t>.</a:t>
                </a:r>
                <a:endParaRPr lang="en-US" sz="2800" dirty="0">
                  <a:latin typeface="Cambria" panose="02040503050406030204" pitchFamily="18" charset="0"/>
                </a:endParaRPr>
              </a:p>
            </p:txBody>
          </p:sp>
        </mc:Choice>
        <mc:Fallback xmlns="">
          <p:sp>
            <p:nvSpPr>
              <p:cNvPr id="2" name="TextBox 1">
                <a:extLst>
                  <a:ext uri="{FF2B5EF4-FFF2-40B4-BE49-F238E27FC236}">
                    <a16:creationId xmlns:a16="http://schemas.microsoft.com/office/drawing/2014/main" id="{1E89E6D8-F724-41FB-B68F-B97392579FD7}"/>
                  </a:ext>
                </a:extLst>
              </p:cNvPr>
              <p:cNvSpPr txBox="1">
                <a:spLocks noRot="1" noChangeAspect="1" noMove="1" noResize="1" noEditPoints="1" noAdjustHandles="1" noChangeArrowheads="1" noChangeShapeType="1" noTextEdit="1"/>
              </p:cNvSpPr>
              <p:nvPr/>
            </p:nvSpPr>
            <p:spPr>
              <a:xfrm>
                <a:off x="193273" y="4987626"/>
                <a:ext cx="8573192" cy="969176"/>
              </a:xfrm>
              <a:prstGeom prst="rect">
                <a:avLst/>
              </a:prstGeom>
              <a:blipFill>
                <a:blip r:embed="rId13"/>
                <a:stretch>
                  <a:fillRect b="-18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869A277-2E9E-496E-9543-47545E1C19A6}"/>
                  </a:ext>
                </a:extLst>
              </p:cNvPr>
              <p:cNvSpPr txBox="1"/>
              <p:nvPr/>
            </p:nvSpPr>
            <p:spPr>
              <a:xfrm>
                <a:off x="120671" y="5969279"/>
                <a:ext cx="9313587" cy="606897"/>
              </a:xfrm>
              <a:prstGeom prst="rect">
                <a:avLst/>
              </a:prstGeom>
              <a:noFill/>
            </p:spPr>
            <p:txBody>
              <a:bodyPr wrap="square" rtlCol="0">
                <a:spAutoFit/>
              </a:bodyPr>
              <a:lstStyle/>
              <a:p>
                <a:r>
                  <a:rPr lang="en-US" sz="2800">
                    <a:latin typeface="Cambria" panose="02040503050406030204" pitchFamily="18" charset="0"/>
                  </a:rPr>
                  <a:t>Vậy  </a:t>
                </a: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𝑡𝑝</m:t>
                        </m:r>
                      </m:sub>
                    </m:sSub>
                    <m:r>
                      <a:rPr lang="en-US" sz="2800">
                        <a:latin typeface="Cambria Math" panose="02040503050406030204" pitchFamily="18" charset="0"/>
                      </a:rPr>
                      <m:t>=</m:t>
                    </m:r>
                    <m:r>
                      <a:rPr lang="en-US" sz="2800" i="1">
                        <a:latin typeface="Cambria Math" panose="02040503050406030204" pitchFamily="18" charset="0"/>
                      </a:rPr>
                      <m:t>𝜋</m:t>
                    </m:r>
                    <m:r>
                      <a:rPr lang="en-US" sz="2800" i="1">
                        <a:latin typeface="Cambria Math" panose="02040503050406030204" pitchFamily="18" charset="0"/>
                      </a:rPr>
                      <m:t>𝑟</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a:latin typeface="Cambria Math" panose="02040503050406030204" pitchFamily="18" charset="0"/>
                          </a:rPr>
                          <m:t>+</m:t>
                        </m:r>
                        <m:r>
                          <a:rPr lang="en-US" sz="2800" i="1">
                            <a:latin typeface="Cambria Math" panose="02040503050406030204" pitchFamily="18" charset="0"/>
                          </a:rPr>
                          <m:t>𝑙</m:t>
                        </m:r>
                      </m:e>
                    </m:d>
                    <m:r>
                      <a:rPr lang="en-US" sz="2800">
                        <a:latin typeface="Cambria Math" panose="02040503050406030204" pitchFamily="18" charset="0"/>
                      </a:rPr>
                      <m:t>=</m:t>
                    </m:r>
                    <m:r>
                      <a:rPr lang="en-US" sz="2800" i="1">
                        <a:latin typeface="Cambria Math" panose="02040503050406030204" pitchFamily="18" charset="0"/>
                      </a:rPr>
                      <m:t>𝜋</m:t>
                    </m:r>
                    <m:r>
                      <a:rPr lang="en-US" sz="2800">
                        <a:latin typeface="Cambria Math" panose="02040503050406030204" pitchFamily="18" charset="0"/>
                      </a:rPr>
                      <m:t>.2</m:t>
                    </m:r>
                    <m:rad>
                      <m:radPr>
                        <m:degHide m:val="on"/>
                        <m:ctrlPr>
                          <a:rPr lang="en-US" sz="2800" i="1">
                            <a:latin typeface="Cambria Math" panose="02040503050406030204" pitchFamily="18" charset="0"/>
                          </a:rPr>
                        </m:ctrlPr>
                      </m:radPr>
                      <m:deg/>
                      <m:e>
                        <m:r>
                          <a:rPr lang="en-US" sz="2800">
                            <a:latin typeface="Cambria Math" panose="02040503050406030204" pitchFamily="18" charset="0"/>
                          </a:rPr>
                          <m:t>3</m:t>
                        </m:r>
                      </m:e>
                    </m:rad>
                    <m:d>
                      <m:dPr>
                        <m:ctrlPr>
                          <a:rPr lang="en-US" sz="2800" i="1">
                            <a:latin typeface="Cambria Math" panose="02040503050406030204" pitchFamily="18" charset="0"/>
                          </a:rPr>
                        </m:ctrlPr>
                      </m:dPr>
                      <m:e>
                        <m:r>
                          <a:rPr lang="en-US" sz="2800">
                            <a:latin typeface="Cambria Math" panose="02040503050406030204" pitchFamily="18" charset="0"/>
                          </a:rPr>
                          <m:t>2</m:t>
                        </m:r>
                        <m:rad>
                          <m:radPr>
                            <m:degHide m:val="on"/>
                            <m:ctrlPr>
                              <a:rPr lang="en-US" sz="2800" i="1">
                                <a:latin typeface="Cambria Math" panose="02040503050406030204" pitchFamily="18" charset="0"/>
                              </a:rPr>
                            </m:ctrlPr>
                          </m:radPr>
                          <m:deg/>
                          <m:e>
                            <m:r>
                              <a:rPr lang="en-US" sz="2800">
                                <a:latin typeface="Cambria Math" panose="02040503050406030204" pitchFamily="18" charset="0"/>
                              </a:rPr>
                              <m:t>3</m:t>
                            </m:r>
                          </m:e>
                        </m:rad>
                        <m:r>
                          <a:rPr lang="en-US" sz="2800">
                            <a:latin typeface="Cambria Math" panose="02040503050406030204" pitchFamily="18" charset="0"/>
                          </a:rPr>
                          <m:t>+4</m:t>
                        </m:r>
                      </m:e>
                    </m:d>
                    <m:r>
                      <a:rPr lang="en-US" sz="2800">
                        <a:latin typeface="Cambria Math" panose="02040503050406030204" pitchFamily="18" charset="0"/>
                      </a:rPr>
                      <m:t>=</m:t>
                    </m:r>
                    <m:r>
                      <a:rPr lang="en-US" sz="2800" i="1">
                        <a:latin typeface="Cambria Math" panose="02040503050406030204" pitchFamily="18" charset="0"/>
                      </a:rPr>
                      <m:t>𝜋</m:t>
                    </m:r>
                    <m:r>
                      <a:rPr lang="en-US" sz="2800">
                        <a:latin typeface="Cambria Math" panose="02040503050406030204" pitchFamily="18" charset="0"/>
                      </a:rPr>
                      <m:t>.</m:t>
                    </m:r>
                    <m:d>
                      <m:dPr>
                        <m:ctrlPr>
                          <a:rPr lang="en-US" sz="2800" i="1">
                            <a:latin typeface="Cambria Math" panose="02040503050406030204" pitchFamily="18" charset="0"/>
                          </a:rPr>
                        </m:ctrlPr>
                      </m:dPr>
                      <m:e>
                        <m:r>
                          <a:rPr lang="en-US" sz="2800">
                            <a:latin typeface="Cambria Math" panose="02040503050406030204" pitchFamily="18" charset="0"/>
                          </a:rPr>
                          <m:t>8</m:t>
                        </m:r>
                        <m:rad>
                          <m:radPr>
                            <m:degHide m:val="on"/>
                            <m:ctrlPr>
                              <a:rPr lang="en-US" sz="2800" i="1">
                                <a:latin typeface="Cambria Math" panose="02040503050406030204" pitchFamily="18" charset="0"/>
                              </a:rPr>
                            </m:ctrlPr>
                          </m:radPr>
                          <m:deg/>
                          <m:e>
                            <m:r>
                              <a:rPr lang="en-US" sz="2800">
                                <a:latin typeface="Cambria Math" panose="02040503050406030204" pitchFamily="18" charset="0"/>
                              </a:rPr>
                              <m:t>3</m:t>
                            </m:r>
                          </m:e>
                        </m:rad>
                        <m:r>
                          <a:rPr lang="en-US" sz="2800">
                            <a:latin typeface="Cambria Math" panose="02040503050406030204" pitchFamily="18" charset="0"/>
                          </a:rPr>
                          <m:t>+12</m:t>
                        </m:r>
                      </m:e>
                    </m:d>
                  </m:oMath>
                </a14:m>
                <a:r>
                  <a:rPr lang="vi-VN" sz="2800">
                    <a:latin typeface="Cambria" panose="02040503050406030204" pitchFamily="18" charset="0"/>
                  </a:rPr>
                  <a:t>.</a:t>
                </a:r>
                <a:endParaRPr lang="en-US" sz="2800">
                  <a:latin typeface="Cambria" panose="02040503050406030204" pitchFamily="18" charset="0"/>
                </a:endParaRPr>
              </a:p>
            </p:txBody>
          </p:sp>
        </mc:Choice>
        <mc:Fallback>
          <p:sp>
            <p:nvSpPr>
              <p:cNvPr id="3" name="TextBox 2">
                <a:extLst>
                  <a:ext uri="{FF2B5EF4-FFF2-40B4-BE49-F238E27FC236}">
                    <a16:creationId xmlns:a16="http://schemas.microsoft.com/office/drawing/2014/main" id="{4869A277-2E9E-496E-9543-47545E1C19A6}"/>
                  </a:ext>
                </a:extLst>
              </p:cNvPr>
              <p:cNvSpPr txBox="1">
                <a:spLocks noRot="1" noChangeAspect="1" noMove="1" noResize="1" noEditPoints="1" noAdjustHandles="1" noChangeArrowheads="1" noChangeShapeType="1" noTextEdit="1"/>
              </p:cNvSpPr>
              <p:nvPr/>
            </p:nvSpPr>
            <p:spPr>
              <a:xfrm>
                <a:off x="120671" y="5969279"/>
                <a:ext cx="9313587" cy="606897"/>
              </a:xfrm>
              <a:prstGeom prst="rect">
                <a:avLst/>
              </a:prstGeom>
              <a:blipFill>
                <a:blip r:embed="rId14"/>
                <a:stretch>
                  <a:fillRect l="-1374" t="-3000" b="-20000"/>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9349D999-D807-4142-8961-69B9DB1AC370}"/>
              </a:ext>
            </a:extLst>
          </p:cNvPr>
          <p:cNvGraphicFramePr>
            <a:graphicFrameLocks noChangeAspect="1"/>
          </p:cNvGraphicFramePr>
          <p:nvPr>
            <p:extLst>
              <p:ext uri="{D42A27DB-BD31-4B8C-83A1-F6EECF244321}">
                <p14:modId xmlns:p14="http://schemas.microsoft.com/office/powerpoint/2010/main" val="701421873"/>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054" name="Equation" r:id="rId15" imgW="914400" imgH="198720" progId="Equation.DSMT4">
                  <p:embed/>
                </p:oleObj>
              </mc:Choice>
              <mc:Fallback>
                <p:oleObj name="Equation" r:id="rId15" imgW="914400" imgH="198720" progId="Equation.DSMT4">
                  <p:embed/>
                  <p:pic>
                    <p:nvPicPr>
                      <p:cNvPr id="0" name=""/>
                      <p:cNvPicPr/>
                      <p:nvPr/>
                    </p:nvPicPr>
                    <p:blipFill>
                      <a:blip r:embed="rId16"/>
                      <a:stretch>
                        <a:fillRect/>
                      </a:stretch>
                    </p:blipFill>
                    <p:spPr>
                      <a:xfrm>
                        <a:off x="4394200" y="2362200"/>
                        <a:ext cx="914400" cy="198438"/>
                      </a:xfrm>
                      <a:prstGeom prst="rect">
                        <a:avLst/>
                      </a:prstGeom>
                    </p:spPr>
                  </p:pic>
                </p:oleObj>
              </mc:Fallback>
            </mc:AlternateContent>
          </a:graphicData>
        </a:graphic>
      </p:graphicFrame>
      <p:sp>
        <p:nvSpPr>
          <p:cNvPr id="49" name="Action Button: Forward or Next 52">
            <a:hlinkClick r:id="rId17" action="ppaction://hlinksldjump" highlightClick="1"/>
            <a:extLst>
              <a:ext uri="{FF2B5EF4-FFF2-40B4-BE49-F238E27FC236}">
                <a16:creationId xmlns:a16="http://schemas.microsoft.com/office/drawing/2014/main" id="{CE44A80C-A479-4B17-B3B8-14DAF37B47FF}"/>
              </a:ext>
            </a:extLst>
          </p:cNvPr>
          <p:cNvSpPr/>
          <p:nvPr/>
        </p:nvSpPr>
        <p:spPr>
          <a:xfrm>
            <a:off x="11260091" y="6139448"/>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5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wipe(left)">
                                      <p:cBhvr>
                                        <p:cTn id="49" dur="500"/>
                                        <p:tgtEl>
                                          <p:spTgt spid="7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 grpId="0"/>
      <p:bldP spid="78" grpId="0" animBg="1"/>
      <p:bldP spid="46" grpId="0"/>
      <p:bldP spid="2" grpId="0"/>
      <p:bldP spid="3" grpId="0"/>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56742" y="3566718"/>
            <a:ext cx="11834900" cy="3268061"/>
            <a:chOff x="184495" y="3636273"/>
            <a:chExt cx="11834900" cy="3268061"/>
          </a:xfrm>
        </p:grpSpPr>
        <p:sp>
          <p:nvSpPr>
            <p:cNvPr id="5" name="Rounded Rectangle 4"/>
            <p:cNvSpPr/>
            <p:nvPr/>
          </p:nvSpPr>
          <p:spPr>
            <a:xfrm>
              <a:off x="184495" y="3865217"/>
              <a:ext cx="11834900" cy="303911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23221"/>
            <a:ext cx="11906396" cy="2524804"/>
            <a:chOff x="534987" y="1711416"/>
            <a:chExt cx="23340848" cy="4234553"/>
          </a:xfrm>
        </p:grpSpPr>
        <p:grpSp>
          <p:nvGrpSpPr>
            <p:cNvPr id="21" name="Group 20"/>
            <p:cNvGrpSpPr/>
            <p:nvPr/>
          </p:nvGrpSpPr>
          <p:grpSpPr>
            <a:xfrm>
              <a:off x="534987" y="1869705"/>
              <a:ext cx="23340848" cy="4012657"/>
              <a:chOff x="534987" y="1647866"/>
              <a:chExt cx="23340848" cy="4012657"/>
            </a:xfrm>
          </p:grpSpPr>
          <p:sp>
            <p:nvSpPr>
              <p:cNvPr id="25" name="Rounded Rectangle 24"/>
              <p:cNvSpPr/>
              <p:nvPr/>
            </p:nvSpPr>
            <p:spPr bwMode="auto">
              <a:xfrm>
                <a:off x="755649" y="1720892"/>
                <a:ext cx="23120186" cy="3939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a:t>
                  </a:r>
                  <a:r>
                    <a:rPr lang="vi-VN" sz="3000" dirty="0">
                      <a:solidFill>
                        <a:schemeClr val="bg1"/>
                      </a:solidFill>
                      <a:latin typeface="Tahoma" pitchFamily="34" charset="0"/>
                      <a:cs typeface="Tahoma" pitchFamily="34" charset="0"/>
                    </a:rPr>
                    <a:t>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969244" y="1711416"/>
                  <a:ext cx="22885264" cy="4234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indent="1717675" algn="just">
                    <a:lnSpc>
                      <a:spcPct val="115000"/>
                    </a:lnSpc>
                    <a:spcBef>
                      <a:spcPts val="600"/>
                    </a:spcBef>
                    <a:buClr>
                      <a:srgbClr val="0000FF"/>
                    </a:buClr>
                    <a:tabLst>
                      <a:tab pos="629920" algn="l"/>
                    </a:tabLst>
                  </a:pPr>
                  <a:r>
                    <a:rPr lang="vi-VN" sz="3200" dirty="0">
                      <a:solidFill>
                        <a:schemeClr val="tx1"/>
                      </a:solidFill>
                      <a:latin typeface="Cambria" panose="02040503050406030204" pitchFamily="18" charset="0"/>
                      <a:ea typeface="Arial" panose="020B0604020202020204" pitchFamily="34" charset="0"/>
                      <a:cs typeface="Times New Roman" pitchFamily="18" charset="0"/>
                    </a:rPr>
                    <a:t>Cho hình chóp </a:t>
                  </a:r>
                  <a14:m>
                    <m:oMath xmlns:m="http://schemas.openxmlformats.org/officeDocument/2006/math">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𝑆</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vi-VN" sz="3200" dirty="0">
                      <a:solidFill>
                        <a:schemeClr val="tx1"/>
                      </a:solidFill>
                      <a:latin typeface="Cambria" panose="02040503050406030204" pitchFamily="18" charset="0"/>
                      <a:ea typeface="Arial" panose="020B0604020202020204" pitchFamily="34" charset="0"/>
                      <a:cs typeface="Times New Roman" pitchFamily="18" charset="0"/>
                    </a:rPr>
                    <a:t> có </a:t>
                  </a:r>
                  <a14:m>
                    <m:oMath xmlns:m="http://schemas.openxmlformats.org/officeDocument/2006/math">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𝐴𝐶</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𝑆𝐶</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𝑎</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𝑆𝐴</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𝑎</m:t>
                          </m:r>
                          <m:rad>
                            <m:radPr>
                              <m:degHide m:val="on"/>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3</m:t>
                              </m:r>
                            </m:e>
                          </m:rad>
                        </m:num>
                        <m:den>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den>
                      </m:f>
                    </m:oMath>
                  </a14:m>
                  <a:r>
                    <a:rPr lang="vi-VN" sz="3200" dirty="0">
                      <a:solidFill>
                        <a:schemeClr val="tx1"/>
                      </a:solidFill>
                      <a:latin typeface="Cambria" panose="02040503050406030204" pitchFamily="18" charset="0"/>
                      <a:ea typeface="Arial" panose="020B0604020202020204" pitchFamily="34" charset="0"/>
                      <a:cs typeface="Times New Roman" pitchFamily="18" charset="0"/>
                    </a:rPr>
                    <a:t>. Biết thể tích của khối chóp </a:t>
                  </a:r>
                  <a14:m>
                    <m:oMath xmlns:m="http://schemas.openxmlformats.org/officeDocument/2006/math">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𝑆</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vi-VN" sz="3200" dirty="0">
                      <a:solidFill>
                        <a:schemeClr val="tx1"/>
                      </a:solidFill>
                      <a:latin typeface="Cambria" panose="02040503050406030204" pitchFamily="18" charset="0"/>
                      <a:ea typeface="Arial" panose="020B0604020202020204" pitchFamily="34" charset="0"/>
                      <a:cs typeface="Times New Roman" pitchFamily="18" charset="0"/>
                    </a:rPr>
                    <a:t> bằng </a:t>
                  </a:r>
                  <a14:m>
                    <m:oMath xmlns:m="http://schemas.openxmlformats.org/officeDocument/2006/math">
                      <m:f>
                        <m:f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𝑎</m:t>
                              </m:r>
                            </m:e>
                            <m:sup>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3</m:t>
                              </m:r>
                            </m:sup>
                          </m:sSup>
                          <m:rad>
                            <m:radPr>
                              <m:degHide m:val="on"/>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3</m:t>
                              </m:r>
                            </m:e>
                          </m:rad>
                        </m:num>
                        <m:den>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16</m:t>
                          </m:r>
                        </m:den>
                      </m:f>
                    </m:oMath>
                  </a14:m>
                  <a:r>
                    <a:rPr lang="vi-VN" sz="3200" dirty="0">
                      <a:solidFill>
                        <a:schemeClr val="tx1"/>
                      </a:solidFill>
                      <a:latin typeface="Cambria" panose="02040503050406030204" pitchFamily="18" charset="0"/>
                      <a:ea typeface="Arial" panose="020B0604020202020204" pitchFamily="34" charset="0"/>
                      <a:cs typeface="Times New Roman" pitchFamily="18" charset="0"/>
                    </a:rPr>
                    <a:t> . Khoảng cách từ điểm B tới mặt phẳng </a:t>
                  </a:r>
                  <a14:m>
                    <m:oMath xmlns:m="http://schemas.openxmlformats.org/officeDocument/2006/math">
                      <m:d>
                        <m:d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dPr>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𝑆𝐴𝐶</m:t>
                          </m:r>
                        </m:e>
                      </m:d>
                    </m:oMath>
                  </a14:m>
                  <a:r>
                    <a:rPr lang="vi-VN" sz="3200" dirty="0">
                      <a:solidFill>
                        <a:schemeClr val="tx1"/>
                      </a:solidFill>
                      <a:latin typeface="Cambria" panose="02040503050406030204" pitchFamily="18" charset="0"/>
                      <a:ea typeface="Arial" panose="020B0604020202020204" pitchFamily="34" charset="0"/>
                      <a:cs typeface="Times New Roman" pitchFamily="18" charset="0"/>
                    </a:rPr>
                    <a:t> </a:t>
                  </a:r>
                  <a:r>
                    <a:rPr lang="vi-VN" sz="3200">
                      <a:solidFill>
                        <a:schemeClr val="tx1"/>
                      </a:solidFill>
                      <a:latin typeface="Cambria" panose="02040503050406030204" pitchFamily="18" charset="0"/>
                      <a:ea typeface="Arial" panose="020B0604020202020204" pitchFamily="34" charset="0"/>
                      <a:cs typeface="Times New Roman" pitchFamily="18" charset="0"/>
                    </a:rPr>
                    <a:t>bằng:</a:t>
                  </a:r>
                  <a:endParaRPr lang="en-US" sz="3200" dirty="0">
                    <a:solidFill>
                      <a:schemeClr val="tx1"/>
                    </a:solidFill>
                    <a:latin typeface="Cambria" panose="02040503050406030204" pitchFamily="18" charset="0"/>
                    <a:ea typeface="Arial" panose="020B0604020202020204" pitchFamily="34"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69244" y="1711416"/>
                  <a:ext cx="22885264" cy="4234553"/>
                </a:xfrm>
                <a:prstGeom prst="rect">
                  <a:avLst/>
                </a:prstGeom>
                <a:blipFill>
                  <a:blip r:embed="rId2"/>
                  <a:stretch>
                    <a:fillRect l="-522" r="-574" b="-43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469374" y="4033916"/>
                <a:ext cx="5294113" cy="967252"/>
              </a:xfrm>
              <a:prstGeom prst="rect">
                <a:avLst/>
              </a:prstGeom>
              <a:noFill/>
            </p:spPr>
            <p:txBody>
              <a:bodyPr wrap="square" rtlCol="0">
                <a:spAutoFit/>
              </a:bodyPr>
              <a:lstStyle/>
              <a:p>
                <a:pPr algn="just">
                  <a:lnSpc>
                    <a:spcPct val="115000"/>
                  </a:lnSpc>
                  <a:spcAft>
                    <a:spcPts val="800"/>
                  </a:spcAft>
                </a:pPr>
                <a:r>
                  <a:rPr lang="vi-VN" sz="3200" dirty="0">
                    <a:solidFill>
                      <a:schemeClr val="tx1"/>
                    </a:solidFill>
                    <a:latin typeface="Cambria" panose="02040503050406030204" pitchFamily="18" charset="0"/>
                    <a:ea typeface="Calibri" panose="020F0502020204030204" pitchFamily="34" charset="0"/>
                    <a:cs typeface="Calibri" panose="020F0502020204030204" pitchFamily="34" charset="0"/>
                  </a:rPr>
                  <a:t>Diện tích </a:t>
                </a:r>
                <a14:m>
                  <m:oMath xmlns:m="http://schemas.openxmlformats.org/officeDocument/2006/math">
                    <m:r>
                      <a:rPr lang="vi-VN" sz="3200" b="0" i="1">
                        <a:solidFill>
                          <a:schemeClr val="tx1"/>
                        </a:solidFill>
                        <a:latin typeface="Cambria Math"/>
                        <a:ea typeface="Calibri" panose="020F0502020204030204" pitchFamily="34" charset="0"/>
                      </a:rPr>
                      <m:t>𝛥</m:t>
                    </m:r>
                    <m:r>
                      <a:rPr lang="vi-VN" sz="3200" b="0" i="1">
                        <a:solidFill>
                          <a:schemeClr val="tx1"/>
                        </a:solidFill>
                        <a:latin typeface="Cambria Math"/>
                        <a:ea typeface="Calibri" panose="020F0502020204030204" pitchFamily="34" charset="0"/>
                      </a:rPr>
                      <m:t>𝑆𝐴𝐶</m:t>
                    </m:r>
                  </m:oMath>
                </a14:m>
                <a:r>
                  <a:rPr lang="vi-VN" sz="3200" dirty="0">
                    <a:solidFill>
                      <a:schemeClr val="tx1"/>
                    </a:solidFill>
                    <a:latin typeface="Cambria" panose="02040503050406030204" pitchFamily="18" charset="0"/>
                    <a:ea typeface="Calibri" panose="020F0502020204030204" pitchFamily="34" charset="0"/>
                    <a:cs typeface="Calibri" panose="020F0502020204030204" pitchFamily="34" charset="0"/>
                  </a:rPr>
                  <a:t> là: </a:t>
                </a:r>
                <a14:m>
                  <m:oMath xmlns:m="http://schemas.openxmlformats.org/officeDocument/2006/math">
                    <m:r>
                      <a:rPr lang="vi-VN" sz="3200" b="0" i="1">
                        <a:solidFill>
                          <a:schemeClr val="tx1"/>
                        </a:solidFill>
                        <a:latin typeface="Cambria Math" panose="02040503050406030204" pitchFamily="18" charset="0"/>
                        <a:ea typeface="Calibri" panose="020F0502020204030204" pitchFamily="34" charset="0"/>
                      </a:rPr>
                      <m:t>𝑆</m:t>
                    </m:r>
                    <m:r>
                      <a:rPr lang="vi-VN" sz="3200" b="0" i="1">
                        <a:solidFill>
                          <a:schemeClr val="tx1"/>
                        </a:solidFill>
                        <a:latin typeface="Cambria Math" panose="02040503050406030204" pitchFamily="18" charset="0"/>
                        <a:ea typeface="Calibri" panose="020F0502020204030204" pitchFamily="34" charset="0"/>
                      </a:rPr>
                      <m:t>=</m:t>
                    </m:r>
                    <m:f>
                      <m:fPr>
                        <m:ctrlPr>
                          <a:rPr lang="en-US" sz="3200" i="1">
                            <a:solidFill>
                              <a:schemeClr val="tx1"/>
                            </a:solidFill>
                            <a:latin typeface="Cambria Math" panose="02040503050406030204" pitchFamily="18" charset="0"/>
                            <a:ea typeface="Calibri" panose="020F0502020204030204" pitchFamily="34" charset="0"/>
                          </a:rPr>
                        </m:ctrlPr>
                      </m:fPr>
                      <m:num>
                        <m:rad>
                          <m:radPr>
                            <m:degHide m:val="on"/>
                            <m:ctrlPr>
                              <a:rPr lang="en-US" sz="3200" i="1">
                                <a:solidFill>
                                  <a:schemeClr val="tx1"/>
                                </a:solidFill>
                                <a:latin typeface="Cambria Math" panose="02040503050406030204" pitchFamily="18" charset="0"/>
                                <a:ea typeface="Calibri" panose="020F0502020204030204" pitchFamily="34" charset="0"/>
                              </a:rPr>
                            </m:ctrlPr>
                          </m:radPr>
                          <m:deg/>
                          <m:e>
                            <m:r>
                              <a:rPr lang="vi-VN" sz="3200" b="0" i="1">
                                <a:solidFill>
                                  <a:schemeClr val="tx1"/>
                                </a:solidFill>
                                <a:latin typeface="Cambria Math" panose="02040503050406030204" pitchFamily="18" charset="0"/>
                                <a:ea typeface="Calibri" panose="020F0502020204030204" pitchFamily="34" charset="0"/>
                              </a:rPr>
                              <m:t>39</m:t>
                            </m:r>
                          </m:e>
                        </m:rad>
                      </m:num>
                      <m:den>
                        <m:r>
                          <a:rPr lang="vi-VN" sz="3200" b="0" i="1">
                            <a:solidFill>
                              <a:schemeClr val="tx1"/>
                            </a:solidFill>
                            <a:latin typeface="Cambria Math" panose="02040503050406030204" pitchFamily="18" charset="0"/>
                            <a:ea typeface="Calibri" panose="020F0502020204030204" pitchFamily="34" charset="0"/>
                          </a:rPr>
                          <m:t>16</m:t>
                        </m:r>
                      </m:den>
                    </m:f>
                    <m:sSup>
                      <m:sSupPr>
                        <m:ctrlPr>
                          <a:rPr lang="en-US" sz="3200" i="1">
                            <a:solidFill>
                              <a:schemeClr val="tx1"/>
                            </a:solidFill>
                            <a:latin typeface="Cambria Math" panose="02040503050406030204" pitchFamily="18" charset="0"/>
                            <a:ea typeface="Calibri" panose="020F0502020204030204" pitchFamily="34" charset="0"/>
                          </a:rPr>
                        </m:ctrlPr>
                      </m:sSupPr>
                      <m:e>
                        <m:r>
                          <a:rPr lang="vi-VN" sz="3200" b="0" i="1">
                            <a:solidFill>
                              <a:schemeClr val="tx1"/>
                            </a:solidFill>
                            <a:latin typeface="Cambria Math" panose="02040503050406030204" pitchFamily="18" charset="0"/>
                            <a:ea typeface="Calibri" panose="020F0502020204030204" pitchFamily="34" charset="0"/>
                          </a:rPr>
                          <m:t>𝑎</m:t>
                        </m:r>
                      </m:e>
                      <m:sup>
                        <m:r>
                          <a:rPr lang="vi-VN" sz="3200" b="0" i="1">
                            <a:solidFill>
                              <a:schemeClr val="tx1"/>
                            </a:solidFill>
                            <a:latin typeface="Cambria Math" panose="02040503050406030204" pitchFamily="18" charset="0"/>
                            <a:ea typeface="Calibri" panose="020F0502020204030204" pitchFamily="34" charset="0"/>
                          </a:rPr>
                          <m:t>2</m:t>
                        </m:r>
                      </m:sup>
                    </m:sSup>
                  </m:oMath>
                </a14:m>
                <a:endParaRPr lang="en-US" sz="3200"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469374" y="4033916"/>
                <a:ext cx="5294113" cy="967252"/>
              </a:xfrm>
              <a:prstGeom prst="rect">
                <a:avLst/>
              </a:prstGeom>
              <a:blipFill>
                <a:blip r:embed="rId3"/>
                <a:stretch>
                  <a:fillRect l="-2995" b="-8228"/>
                </a:stretch>
              </a:blipFill>
            </p:spPr>
            <p:txBody>
              <a:bodyPr/>
              <a:lstStyle/>
              <a:p>
                <a:r>
                  <a:rPr lang="en-US">
                    <a:noFill/>
                  </a:rPr>
                  <a:t> </a:t>
                </a:r>
              </a:p>
            </p:txBody>
          </p:sp>
        </mc:Fallback>
      </mc:AlternateContent>
      <p:grpSp>
        <p:nvGrpSpPr>
          <p:cNvPr id="64" name="Group 63"/>
          <p:cNvGrpSpPr/>
          <p:nvPr/>
        </p:nvGrpSpPr>
        <p:grpSpPr>
          <a:xfrm>
            <a:off x="91879" y="2399621"/>
            <a:ext cx="11870173" cy="1315345"/>
            <a:chOff x="241306" y="1693842"/>
            <a:chExt cx="11870173" cy="1315345"/>
          </a:xfrm>
        </p:grpSpPr>
        <p:sp>
          <p:nvSpPr>
            <p:cNvPr id="65" name="Rectangle 64"/>
            <p:cNvSpPr/>
            <p:nvPr/>
          </p:nvSpPr>
          <p:spPr>
            <a:xfrm>
              <a:off x="3538286" y="1855470"/>
              <a:ext cx="2560320" cy="100559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3247742" y="208137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3649179" y="1790161"/>
                  <a:ext cx="1902828" cy="120353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bg1"/>
                                </a:solidFill>
                                <a:latin typeface="Cambria Math" panose="02040503050406030204" pitchFamily="18" charset="0"/>
                              </a:rPr>
                            </m:ctrlPr>
                          </m:fPr>
                          <m:num>
                            <m:r>
                              <a:rPr lang="vi-VN" sz="3000" b="1" i="1">
                                <a:solidFill>
                                  <a:schemeClr val="bg1"/>
                                </a:solidFill>
                                <a:latin typeface="Cambria Math" panose="02040503050406030204" pitchFamily="18" charset="0"/>
                                <a:ea typeface="Arial" panose="020B0604020202020204" pitchFamily="34" charset="0"/>
                              </a:rPr>
                              <m:t>𝒂</m:t>
                            </m:r>
                          </m:num>
                          <m:den>
                            <m:rad>
                              <m:radPr>
                                <m:degHide m:val="on"/>
                                <m:ctrlPr>
                                  <a:rPr lang="en-US" sz="3000" b="1" i="1">
                                    <a:solidFill>
                                      <a:schemeClr val="bg1"/>
                                    </a:solidFill>
                                    <a:latin typeface="Cambria Math" panose="02040503050406030204" pitchFamily="18" charset="0"/>
                                  </a:rPr>
                                </m:ctrlPr>
                              </m:radPr>
                              <m:deg/>
                              <m:e>
                                <m:r>
                                  <a:rPr lang="vi-VN" sz="3000" b="1" i="1">
                                    <a:solidFill>
                                      <a:schemeClr val="bg1"/>
                                    </a:solidFill>
                                    <a:latin typeface="Cambria Math" panose="02040503050406030204" pitchFamily="18" charset="0"/>
                                    <a:ea typeface="Arial" panose="020B0604020202020204" pitchFamily="34" charset="0"/>
                                  </a:rPr>
                                  <m:t>𝟑𝟏</m:t>
                                </m:r>
                              </m:e>
                            </m:rad>
                          </m:den>
                        </m:f>
                      </m:oMath>
                    </m:oMathPara>
                  </a14:m>
                  <a:endParaRPr lang="en-US" sz="3000" b="1"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3649179" y="1790161"/>
                  <a:ext cx="1902828" cy="1203535"/>
                </a:xfrm>
                <a:prstGeom prst="rect">
                  <a:avLst/>
                </a:prstGeom>
                <a:blipFill>
                  <a:blip r:embed="rId4"/>
                  <a:stretch>
                    <a:fillRect/>
                  </a:stretch>
                </a:blipFill>
              </p:spPr>
              <p:txBody>
                <a:bodyPr/>
                <a:lstStyle/>
                <a:p>
                  <a:r>
                    <a:rPr lang="en-US">
                      <a:noFill/>
                    </a:rPr>
                    <a:t> </a:t>
                  </a:r>
                </a:p>
              </p:txBody>
            </p:sp>
          </mc:Fallback>
        </mc:AlternateContent>
        <p:sp>
          <p:nvSpPr>
            <p:cNvPr id="69" name="Rectangle 68"/>
            <p:cNvSpPr/>
            <p:nvPr/>
          </p:nvSpPr>
          <p:spPr>
            <a:xfrm>
              <a:off x="531850" y="1855471"/>
              <a:ext cx="2560320" cy="100559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10908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499894" y="1731304"/>
                  <a:ext cx="2160217" cy="12110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bg1"/>
                                </a:solidFill>
                                <a:latin typeface="Cambria Math" panose="02040503050406030204" pitchFamily="18" charset="0"/>
                              </a:rPr>
                            </m:ctrlPr>
                          </m:fPr>
                          <m:num>
                            <m:r>
                              <a:rPr lang="vi-VN" sz="3000" b="1" i="1">
                                <a:solidFill>
                                  <a:schemeClr val="bg1"/>
                                </a:solidFill>
                                <a:latin typeface="Cambria Math" panose="02040503050406030204" pitchFamily="18" charset="0"/>
                                <a:ea typeface="Arial" panose="020B0604020202020204" pitchFamily="34" charset="0"/>
                              </a:rPr>
                              <m:t>𝒂</m:t>
                            </m:r>
                          </m:num>
                          <m:den>
                            <m:rad>
                              <m:radPr>
                                <m:degHide m:val="on"/>
                                <m:ctrlPr>
                                  <a:rPr lang="en-US" sz="3000" b="1" i="1">
                                    <a:solidFill>
                                      <a:schemeClr val="bg1"/>
                                    </a:solidFill>
                                    <a:latin typeface="Cambria Math" panose="02040503050406030204" pitchFamily="18" charset="0"/>
                                  </a:rPr>
                                </m:ctrlPr>
                              </m:radPr>
                              <m:deg/>
                              <m:e>
                                <m:r>
                                  <a:rPr lang="vi-VN" sz="3000" b="1" i="1">
                                    <a:solidFill>
                                      <a:schemeClr val="bg1"/>
                                    </a:solidFill>
                                    <a:latin typeface="Cambria Math" panose="02040503050406030204" pitchFamily="18" charset="0"/>
                                    <a:ea typeface="Arial" panose="020B0604020202020204" pitchFamily="34" charset="0"/>
                                  </a:rPr>
                                  <m:t>𝟏𝟑</m:t>
                                </m:r>
                              </m:e>
                            </m:rad>
                          </m:den>
                        </m:f>
                      </m:oMath>
                    </m:oMathPara>
                  </a14:m>
                  <a:endParaRPr lang="en-US" sz="3000"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99894" y="1731304"/>
                  <a:ext cx="2160217" cy="1211037"/>
                </a:xfrm>
                <a:prstGeom prst="rect">
                  <a:avLst/>
                </a:prstGeom>
                <a:blipFill>
                  <a:blip r:embed="rId5"/>
                  <a:stretch>
                    <a:fillRect/>
                  </a:stretch>
                </a:blipFill>
              </p:spPr>
              <p:txBody>
                <a:bodyPr/>
                <a:lstStyle/>
                <a:p>
                  <a:r>
                    <a:rPr lang="en-US">
                      <a:noFill/>
                    </a:rPr>
                    <a:t> </a:t>
                  </a:r>
                </a:p>
              </p:txBody>
            </p:sp>
          </mc:Fallback>
        </mc:AlternateContent>
        <p:sp>
          <p:nvSpPr>
            <p:cNvPr id="72" name="Rectangle 71"/>
            <p:cNvSpPr/>
            <p:nvPr/>
          </p:nvSpPr>
          <p:spPr>
            <a:xfrm>
              <a:off x="6544722" y="1855470"/>
              <a:ext cx="2560320" cy="100559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6254178" y="210908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541075" y="1717551"/>
                  <a:ext cx="1997576" cy="1291636"/>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bg1"/>
                                </a:solidFill>
                                <a:latin typeface="Cambria Math" panose="02040503050406030204" pitchFamily="18" charset="0"/>
                              </a:rPr>
                            </m:ctrlPr>
                          </m:fPr>
                          <m:num>
                            <m:r>
                              <a:rPr lang="vi-VN" sz="3000" b="1" i="1">
                                <a:solidFill>
                                  <a:schemeClr val="bg1"/>
                                </a:solidFill>
                                <a:latin typeface="Cambria Math" panose="02040503050406030204" pitchFamily="18" charset="0"/>
                                <a:ea typeface="Arial" panose="020B0604020202020204" pitchFamily="34" charset="0"/>
                              </a:rPr>
                              <m:t>𝟐</m:t>
                            </m:r>
                            <m:r>
                              <a:rPr lang="vi-VN" sz="3000" b="1" i="1">
                                <a:solidFill>
                                  <a:schemeClr val="bg1"/>
                                </a:solidFill>
                                <a:latin typeface="Cambria Math" panose="02040503050406030204" pitchFamily="18" charset="0"/>
                                <a:ea typeface="Arial" panose="020B0604020202020204" pitchFamily="34" charset="0"/>
                              </a:rPr>
                              <m:t>𝒂</m:t>
                            </m:r>
                          </m:num>
                          <m:den>
                            <m:rad>
                              <m:radPr>
                                <m:degHide m:val="on"/>
                                <m:ctrlPr>
                                  <a:rPr lang="en-US" sz="3000" b="1" i="1">
                                    <a:solidFill>
                                      <a:schemeClr val="bg1"/>
                                    </a:solidFill>
                                    <a:latin typeface="Cambria Math" panose="02040503050406030204" pitchFamily="18" charset="0"/>
                                  </a:rPr>
                                </m:ctrlPr>
                              </m:radPr>
                              <m:deg/>
                              <m:e>
                                <m:r>
                                  <a:rPr lang="vi-VN" sz="3000" b="1" i="1">
                                    <a:solidFill>
                                      <a:schemeClr val="bg1"/>
                                    </a:solidFill>
                                    <a:latin typeface="Cambria Math" panose="02040503050406030204" pitchFamily="18" charset="0"/>
                                    <a:ea typeface="Arial" panose="020B0604020202020204" pitchFamily="34" charset="0"/>
                                  </a:rPr>
                                  <m:t>𝟏𝟑</m:t>
                                </m:r>
                              </m:e>
                            </m:rad>
                          </m:den>
                        </m:f>
                      </m:oMath>
                    </m:oMathPara>
                  </a14:m>
                  <a:endParaRPr lang="en-US" sz="3000"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6541075" y="1717551"/>
                  <a:ext cx="1997576" cy="1291636"/>
                </a:xfrm>
                <a:prstGeom prst="rect">
                  <a:avLst/>
                </a:prstGeom>
                <a:blipFill>
                  <a:blip r:embed="rId6"/>
                  <a:stretch>
                    <a:fillRect/>
                  </a:stretch>
                </a:blipFill>
              </p:spPr>
              <p:txBody>
                <a:bodyPr/>
                <a:lstStyle/>
                <a:p>
                  <a:r>
                    <a:rPr lang="en-US">
                      <a:noFill/>
                    </a:rPr>
                    <a:t> </a:t>
                  </a:r>
                </a:p>
              </p:txBody>
            </p:sp>
          </mc:Fallback>
        </mc:AlternateContent>
        <p:sp>
          <p:nvSpPr>
            <p:cNvPr id="75" name="Rectangle 74"/>
            <p:cNvSpPr/>
            <p:nvPr/>
          </p:nvSpPr>
          <p:spPr>
            <a:xfrm>
              <a:off x="9551159" y="1855470"/>
              <a:ext cx="2560320" cy="100559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9260615" y="215064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9875711" y="1693842"/>
                  <a:ext cx="1782704" cy="1291636"/>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bg1"/>
                                </a:solidFill>
                                <a:latin typeface="Cambria Math" panose="02040503050406030204" pitchFamily="18" charset="0"/>
                              </a:rPr>
                            </m:ctrlPr>
                          </m:fPr>
                          <m:num>
                            <m:r>
                              <a:rPr lang="vi-VN" sz="3000" b="1" i="1">
                                <a:solidFill>
                                  <a:schemeClr val="bg1"/>
                                </a:solidFill>
                                <a:latin typeface="Cambria Math" panose="02040503050406030204" pitchFamily="18" charset="0"/>
                              </a:rPr>
                              <m:t>𝟑</m:t>
                            </m:r>
                            <m:r>
                              <a:rPr lang="vi-VN" sz="3000" b="1" i="1">
                                <a:solidFill>
                                  <a:schemeClr val="bg1"/>
                                </a:solidFill>
                                <a:latin typeface="Cambria Math" panose="02040503050406030204" pitchFamily="18" charset="0"/>
                              </a:rPr>
                              <m:t>𝒂</m:t>
                            </m:r>
                          </m:num>
                          <m:den>
                            <m:rad>
                              <m:radPr>
                                <m:degHide m:val="on"/>
                                <m:ctrlPr>
                                  <a:rPr lang="en-US" sz="3000" b="1" i="1">
                                    <a:solidFill>
                                      <a:schemeClr val="bg1"/>
                                    </a:solidFill>
                                    <a:latin typeface="Cambria Math" panose="02040503050406030204" pitchFamily="18" charset="0"/>
                                  </a:rPr>
                                </m:ctrlPr>
                              </m:radPr>
                              <m:deg/>
                              <m:e>
                                <m:r>
                                  <a:rPr lang="vi-VN" sz="3000" b="1" i="1">
                                    <a:solidFill>
                                      <a:schemeClr val="bg1"/>
                                    </a:solidFill>
                                    <a:latin typeface="Cambria Math" panose="02040503050406030204" pitchFamily="18" charset="0"/>
                                  </a:rPr>
                                  <m:t>𝟏𝟑</m:t>
                                </m:r>
                              </m:e>
                            </m:rad>
                          </m:den>
                        </m:f>
                      </m:oMath>
                    </m:oMathPara>
                  </a14:m>
                  <a:endParaRPr lang="en-US" sz="3000"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875711" y="1693842"/>
                  <a:ext cx="1782704" cy="1291636"/>
                </a:xfrm>
                <a:prstGeom prst="rect">
                  <a:avLst/>
                </a:prstGeom>
                <a:blipFill>
                  <a:blip r:embed="rId7"/>
                  <a:stretch>
                    <a:fillRect/>
                  </a:stretch>
                </a:blipFill>
              </p:spPr>
              <p:txBody>
                <a:bodyPr/>
                <a:lstStyle/>
                <a:p>
                  <a:r>
                    <a:rPr lang="en-US">
                      <a:noFill/>
                    </a:rPr>
                    <a:t> </a:t>
                  </a:r>
                </a:p>
              </p:txBody>
            </p:sp>
          </mc:Fallback>
        </mc:AlternateContent>
      </p:grpSp>
      <p:sp>
        <p:nvSpPr>
          <p:cNvPr id="78" name="Oval 77"/>
          <p:cNvSpPr/>
          <p:nvPr/>
        </p:nvSpPr>
        <p:spPr>
          <a:xfrm>
            <a:off x="9106159" y="2839780"/>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43" name="Rectangle 42"/>
              <p:cNvSpPr/>
              <p:nvPr/>
            </p:nvSpPr>
            <p:spPr>
              <a:xfrm>
                <a:off x="6114562" y="4674445"/>
                <a:ext cx="3422427" cy="220701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nl-NL" sz="30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m:t> </m:t>
                      </m:r>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solidFill>
                                <a:schemeClr val="tx1"/>
                              </a:solidFill>
                              <a:latin typeface="Cambria Math" panose="02040503050406030204" pitchFamily="18" charset="0"/>
                              <a:ea typeface="Calibri" panose="020F0502020204030204" pitchFamily="34" charset="0"/>
                            </a:rPr>
                          </m:ctrlPr>
                        </m:fPr>
                        <m:num>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f>
                            <m:fPr>
                              <m:ctrlPr>
                                <a:rPr lang="en-US" sz="3000" i="1">
                                  <a:solidFill>
                                    <a:schemeClr val="tx1"/>
                                  </a:solidFill>
                                  <a:latin typeface="Cambria Math" panose="02040503050406030204" pitchFamily="18" charset="0"/>
                                  <a:ea typeface="Calibri" panose="020F0502020204030204" pitchFamily="34" charset="0"/>
                                </a:rPr>
                              </m:ctrlPr>
                            </m:fPr>
                            <m:num>
                              <m:sSup>
                                <m:sSupPr>
                                  <m:ctrlPr>
                                    <a:rPr lang="en-US" sz="3000" i="1">
                                      <a:solidFill>
                                        <a:schemeClr val="tx1"/>
                                      </a:solidFill>
                                      <a:latin typeface="Cambria Math" panose="02040503050406030204" pitchFamily="18" charset="0"/>
                                      <a:ea typeface="Calibri" panose="020F0502020204030204" pitchFamily="34" charset="0"/>
                                    </a:rPr>
                                  </m:ctrlPr>
                                </m:sSupPr>
                                <m:e>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ad>
                                <m:radPr>
                                  <m:degHide m:val="on"/>
                                  <m:ctrlPr>
                                    <a:rPr lang="en-US" sz="3000" i="1">
                                      <a:solidFill>
                                        <a:schemeClr val="tx1"/>
                                      </a:solidFill>
                                      <a:latin typeface="Cambria Math" panose="02040503050406030204" pitchFamily="18" charset="0"/>
                                      <a:ea typeface="Calibri" panose="020F0502020204030204" pitchFamily="34" charset="0"/>
                                    </a:rPr>
                                  </m:ctrlPr>
                                </m:radPr>
                                <m:deg/>
                                <m:e>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16</m:t>
                              </m:r>
                            </m:den>
                          </m:f>
                        </m:num>
                        <m:den>
                          <m:f>
                            <m:fPr>
                              <m:ctrlPr>
                                <a:rPr lang="en-US" sz="3000" i="1">
                                  <a:solidFill>
                                    <a:schemeClr val="tx1"/>
                                  </a:solidFill>
                                  <a:latin typeface="Cambria Math" panose="02040503050406030204" pitchFamily="18" charset="0"/>
                                  <a:ea typeface="Calibri" panose="020F0502020204030204" pitchFamily="34" charset="0"/>
                                </a:rPr>
                              </m:ctrlPr>
                            </m:fPr>
                            <m:num>
                              <m:sSup>
                                <m:sSupPr>
                                  <m:ctrlPr>
                                    <a:rPr lang="en-US" sz="3000" i="1">
                                      <a:solidFill>
                                        <a:schemeClr val="tx1"/>
                                      </a:solidFill>
                                      <a:latin typeface="Cambria Math" panose="02040503050406030204" pitchFamily="18" charset="0"/>
                                      <a:ea typeface="Calibri" panose="020F0502020204030204" pitchFamily="34" charset="0"/>
                                    </a:rPr>
                                  </m:ctrlPr>
                                </m:sSupPr>
                                <m:e>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ad>
                                <m:radPr>
                                  <m:degHide m:val="on"/>
                                  <m:ctrlPr>
                                    <a:rPr lang="en-US" sz="3000" i="1">
                                      <a:solidFill>
                                        <a:schemeClr val="tx1"/>
                                      </a:solidFill>
                                      <a:latin typeface="Cambria Math" panose="02040503050406030204" pitchFamily="18" charset="0"/>
                                      <a:ea typeface="Calibri" panose="020F0502020204030204" pitchFamily="34" charset="0"/>
                                    </a:rPr>
                                  </m:ctrlPr>
                                </m:radPr>
                                <m:deg/>
                                <m:e>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39</m:t>
                                  </m:r>
                                </m:e>
                              </m:rad>
                            </m:num>
                            <m:den>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3000" b="0" i="1">
                                  <a:solidFill>
                                    <a:schemeClr val="tx1"/>
                                  </a:solidFill>
                                  <a:latin typeface="Cambria Math"/>
                                  <a:ea typeface="Calibri" panose="020F0502020204030204" pitchFamily="34" charset="0"/>
                                  <a:cs typeface="Times New Roman" panose="02020603050405020304" pitchFamily="18" charset="0"/>
                                </a:rPr>
                                <m:t>6</m:t>
                              </m:r>
                            </m:den>
                          </m:f>
                        </m:den>
                      </m:f>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solidFill>
                                <a:schemeClr val="tx1"/>
                              </a:solidFill>
                              <a:latin typeface="Cambria Math" panose="02040503050406030204" pitchFamily="18" charset="0"/>
                              <a:ea typeface="Calibri" panose="020F0502020204030204" pitchFamily="34" charset="0"/>
                            </a:rPr>
                          </m:ctrlPr>
                        </m:fPr>
                        <m:num>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num>
                        <m:den>
                          <m:rad>
                            <m:radPr>
                              <m:degHide m:val="on"/>
                              <m:ctrlPr>
                                <a:rPr lang="en-US" sz="3000" i="1">
                                  <a:solidFill>
                                    <a:schemeClr val="tx1"/>
                                  </a:solidFill>
                                  <a:latin typeface="Cambria Math" panose="02040503050406030204" pitchFamily="18" charset="0"/>
                                  <a:ea typeface="Calibri" panose="020F0502020204030204" pitchFamily="34" charset="0"/>
                                </a:rPr>
                              </m:ctrlPr>
                            </m:radPr>
                            <m:deg/>
                            <m:e>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13</m:t>
                              </m:r>
                            </m:e>
                          </m:rad>
                        </m:den>
                      </m:f>
                    </m:oMath>
                  </m:oMathPara>
                </a14:m>
                <a:endParaRPr lang="en-US"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6114562" y="4674445"/>
                <a:ext cx="3422427" cy="22070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79843" y="4919349"/>
                <a:ext cx="5422698" cy="1258871"/>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b>
                        <m:sSubPr>
                          <m:ctrlPr>
                            <a:rPr lang="en-US" sz="3200" i="1" smtClean="0">
                              <a:solidFill>
                                <a:schemeClr val="tx1"/>
                              </a:solidFill>
                              <a:latin typeface="Cambria Math" panose="02040503050406030204" pitchFamily="18" charset="0"/>
                              <a:ea typeface="Calibri" panose="020F0502020204030204" pitchFamily="34" charset="0"/>
                            </a:rPr>
                          </m:ctrlPr>
                        </m:sSubPr>
                        <m:e>
                          <m:r>
                            <a:rPr lang="vi-VN" sz="3200" b="0" i="1">
                              <a:solidFill>
                                <a:schemeClr val="tx1"/>
                              </a:solidFill>
                              <a:latin typeface="Cambria Math" panose="02040503050406030204" pitchFamily="18" charset="0"/>
                              <a:ea typeface="Calibri" panose="020F0502020204030204" pitchFamily="34" charset="0"/>
                            </a:rPr>
                            <m:t>𝑉</m:t>
                          </m:r>
                        </m:e>
                        <m:sub>
                          <m:r>
                            <a:rPr lang="vi-VN" sz="3200" b="0" i="1">
                              <a:solidFill>
                                <a:schemeClr val="tx1"/>
                              </a:solidFill>
                              <a:latin typeface="Cambria Math" panose="02040503050406030204" pitchFamily="18" charset="0"/>
                              <a:ea typeface="Calibri" panose="020F0502020204030204" pitchFamily="34" charset="0"/>
                            </a:rPr>
                            <m:t>𝑆</m:t>
                          </m:r>
                          <m:r>
                            <a:rPr lang="vi-VN" sz="3200" b="0" i="1">
                              <a:solidFill>
                                <a:schemeClr val="tx1"/>
                              </a:solidFill>
                              <a:latin typeface="Cambria Math" panose="02040503050406030204" pitchFamily="18" charset="0"/>
                              <a:ea typeface="Calibri" panose="020F0502020204030204" pitchFamily="34" charset="0"/>
                            </a:rPr>
                            <m:t>.</m:t>
                          </m:r>
                          <m:r>
                            <a:rPr lang="vi-VN" sz="3200" b="0" i="1">
                              <a:solidFill>
                                <a:schemeClr val="tx1"/>
                              </a:solidFill>
                              <a:latin typeface="Cambria Math" panose="02040503050406030204" pitchFamily="18" charset="0"/>
                              <a:ea typeface="Calibri" panose="020F0502020204030204" pitchFamily="34" charset="0"/>
                            </a:rPr>
                            <m:t>𝐴𝐵𝐶</m:t>
                          </m:r>
                        </m:sub>
                      </m:sSub>
                      <m:r>
                        <a:rPr lang="vi-VN" sz="3200" b="0" i="1">
                          <a:solidFill>
                            <a:schemeClr val="tx1"/>
                          </a:solidFill>
                          <a:latin typeface="Cambria Math" panose="02040503050406030204" pitchFamily="18" charset="0"/>
                          <a:ea typeface="Calibri" panose="020F0502020204030204" pitchFamily="34" charset="0"/>
                        </a:rPr>
                        <m:t>=</m:t>
                      </m:r>
                      <m:f>
                        <m:fPr>
                          <m:ctrlPr>
                            <a:rPr lang="en-US" sz="3200" i="1">
                              <a:solidFill>
                                <a:schemeClr val="tx1"/>
                              </a:solidFill>
                              <a:latin typeface="Cambria Math" panose="02040503050406030204" pitchFamily="18" charset="0"/>
                              <a:ea typeface="Calibri" panose="020F0502020204030204" pitchFamily="34" charset="0"/>
                            </a:rPr>
                          </m:ctrlPr>
                        </m:fPr>
                        <m:num>
                          <m:r>
                            <a:rPr lang="vi-VN" sz="3200" b="0" i="1">
                              <a:solidFill>
                                <a:schemeClr val="tx1"/>
                              </a:solidFill>
                              <a:latin typeface="Cambria Math" panose="02040503050406030204" pitchFamily="18" charset="0"/>
                              <a:ea typeface="Calibri" panose="020F0502020204030204" pitchFamily="34" charset="0"/>
                            </a:rPr>
                            <m:t>1</m:t>
                          </m:r>
                        </m:num>
                        <m:den>
                          <m:r>
                            <a:rPr lang="vi-VN" sz="3200" b="0" i="1">
                              <a:solidFill>
                                <a:schemeClr val="tx1"/>
                              </a:solidFill>
                              <a:latin typeface="Cambria Math" panose="02040503050406030204" pitchFamily="18" charset="0"/>
                              <a:ea typeface="Calibri" panose="020F0502020204030204" pitchFamily="34" charset="0"/>
                            </a:rPr>
                            <m:t>3</m:t>
                          </m:r>
                        </m:den>
                      </m:f>
                      <m:r>
                        <a:rPr lang="vi-VN" sz="3200" b="0" i="1">
                          <a:solidFill>
                            <a:schemeClr val="tx1"/>
                          </a:solidFill>
                          <a:latin typeface="Cambria Math" panose="02040503050406030204" pitchFamily="18" charset="0"/>
                          <a:ea typeface="Calibri" panose="020F0502020204030204" pitchFamily="34" charset="0"/>
                        </a:rPr>
                        <m:t>.</m:t>
                      </m:r>
                      <m:sSub>
                        <m:sSubPr>
                          <m:ctrlPr>
                            <a:rPr lang="en-US" sz="3200" i="1">
                              <a:solidFill>
                                <a:schemeClr val="tx1"/>
                              </a:solidFill>
                              <a:latin typeface="Cambria Math" panose="02040503050406030204" pitchFamily="18" charset="0"/>
                              <a:ea typeface="Calibri" panose="020F0502020204030204" pitchFamily="34" charset="0"/>
                            </a:rPr>
                          </m:ctrlPr>
                        </m:sSubPr>
                        <m:e>
                          <m:r>
                            <a:rPr lang="vi-VN" sz="3200" b="0" i="1">
                              <a:solidFill>
                                <a:schemeClr val="tx1"/>
                              </a:solidFill>
                              <a:latin typeface="Cambria Math" panose="02040503050406030204" pitchFamily="18" charset="0"/>
                              <a:ea typeface="Calibri" panose="020F0502020204030204" pitchFamily="34" charset="0"/>
                            </a:rPr>
                            <m:t>𝑆</m:t>
                          </m:r>
                        </m:e>
                        <m:sub>
                          <m:r>
                            <a:rPr lang="vi-VN" sz="3200" b="0" i="1">
                              <a:solidFill>
                                <a:schemeClr val="tx1"/>
                              </a:solidFill>
                              <a:latin typeface="Cambria Math" panose="02040503050406030204" pitchFamily="18" charset="0"/>
                              <a:ea typeface="Calibri" panose="020F0502020204030204" pitchFamily="34" charset="0"/>
                            </a:rPr>
                            <m:t>𝛥</m:t>
                          </m:r>
                          <m:r>
                            <a:rPr lang="vi-VN" sz="3200" b="0" i="1">
                              <a:solidFill>
                                <a:schemeClr val="tx1"/>
                              </a:solidFill>
                              <a:latin typeface="Cambria Math" panose="02040503050406030204" pitchFamily="18" charset="0"/>
                              <a:ea typeface="Calibri" panose="020F0502020204030204" pitchFamily="34" charset="0"/>
                            </a:rPr>
                            <m:t>𝑆𝐴𝐶</m:t>
                          </m:r>
                        </m:sub>
                      </m:sSub>
                      <m:r>
                        <a:rPr lang="vi-VN" sz="3200" b="0" i="1">
                          <a:solidFill>
                            <a:schemeClr val="tx1"/>
                          </a:solidFill>
                          <a:latin typeface="Cambria Math" panose="02040503050406030204" pitchFamily="18" charset="0"/>
                          <a:ea typeface="Calibri" panose="020F0502020204030204" pitchFamily="34" charset="0"/>
                        </a:rPr>
                        <m:t>.</m:t>
                      </m:r>
                      <m:r>
                        <a:rPr lang="vi-VN" sz="3200" b="0" i="1">
                          <a:solidFill>
                            <a:schemeClr val="tx1"/>
                          </a:solidFill>
                          <a:latin typeface="Cambria Math" panose="02040503050406030204" pitchFamily="18" charset="0"/>
                          <a:ea typeface="Calibri" panose="020F0502020204030204" pitchFamily="34" charset="0"/>
                        </a:rPr>
                        <m:t>𝑑</m:t>
                      </m:r>
                      <m:d>
                        <m:dPr>
                          <m:ctrlPr>
                            <a:rPr lang="en-US" sz="3200" i="1">
                              <a:solidFill>
                                <a:schemeClr val="tx1"/>
                              </a:solidFill>
                              <a:latin typeface="Cambria Math" panose="02040503050406030204" pitchFamily="18" charset="0"/>
                              <a:ea typeface="Calibri" panose="020F0502020204030204" pitchFamily="34" charset="0"/>
                            </a:rPr>
                          </m:ctrlPr>
                        </m:dPr>
                        <m:e>
                          <m:r>
                            <a:rPr lang="vi-VN" sz="3200" b="0" i="1">
                              <a:solidFill>
                                <a:schemeClr val="tx1"/>
                              </a:solidFill>
                              <a:latin typeface="Cambria Math" panose="02040503050406030204" pitchFamily="18" charset="0"/>
                              <a:ea typeface="Calibri" panose="020F0502020204030204" pitchFamily="34" charset="0"/>
                            </a:rPr>
                            <m:t>𝐵</m:t>
                          </m:r>
                          <m:r>
                            <a:rPr lang="vi-VN" sz="3200" b="0" i="1">
                              <a:solidFill>
                                <a:schemeClr val="tx1"/>
                              </a:solidFill>
                              <a:latin typeface="Cambria Math" panose="02040503050406030204" pitchFamily="18" charset="0"/>
                              <a:ea typeface="Calibri" panose="020F0502020204030204" pitchFamily="34" charset="0"/>
                            </a:rPr>
                            <m:t>;</m:t>
                          </m:r>
                          <m:d>
                            <m:dPr>
                              <m:ctrlPr>
                                <a:rPr lang="en-US" sz="3200" i="1">
                                  <a:solidFill>
                                    <a:schemeClr val="tx1"/>
                                  </a:solidFill>
                                  <a:latin typeface="Cambria Math" panose="02040503050406030204" pitchFamily="18" charset="0"/>
                                  <a:ea typeface="Calibri" panose="020F0502020204030204" pitchFamily="34" charset="0"/>
                                </a:rPr>
                              </m:ctrlPr>
                            </m:dPr>
                            <m:e>
                              <m:r>
                                <a:rPr lang="vi-VN" sz="3200" b="0" i="1">
                                  <a:solidFill>
                                    <a:schemeClr val="tx1"/>
                                  </a:solidFill>
                                  <a:latin typeface="Cambria Math" panose="02040503050406030204" pitchFamily="18" charset="0"/>
                                  <a:ea typeface="Calibri" panose="020F0502020204030204" pitchFamily="34" charset="0"/>
                                </a:rPr>
                                <m:t>𝑆𝐴𝐶</m:t>
                              </m:r>
                            </m:e>
                          </m:d>
                        </m:e>
                      </m:d>
                    </m:oMath>
                  </m:oMathPara>
                </a14:m>
                <a:endParaRPr lang="en-US" sz="3200"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479843" y="4919349"/>
                <a:ext cx="5422698" cy="125887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6322373" y="3731786"/>
                <a:ext cx="5428335" cy="135152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3200" b="0" i="1"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m:t>
                      </m:r>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d>
                        <m:dPr>
                          <m:ctrlPr>
                            <a:rPr lang="en-US" sz="3200" i="1">
                              <a:solidFill>
                                <a:schemeClr val="tx1"/>
                              </a:solidFill>
                              <a:latin typeface="Cambria Math" panose="02040503050406030204" pitchFamily="18" charset="0"/>
                              <a:ea typeface="Calibri" panose="020F0502020204030204" pitchFamily="34" charset="0"/>
                            </a:rPr>
                          </m:ctrlPr>
                        </m:dPr>
                        <m:e>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𝐵</m:t>
                          </m:r>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200" i="1">
                                  <a:solidFill>
                                    <a:schemeClr val="tx1"/>
                                  </a:solidFill>
                                  <a:latin typeface="Cambria Math" panose="02040503050406030204" pitchFamily="18" charset="0"/>
                                  <a:ea typeface="Calibri" panose="020F0502020204030204" pitchFamily="34" charset="0"/>
                                </a:rPr>
                              </m:ctrlPr>
                            </m:dPr>
                            <m:e>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𝑆𝐴𝐶</m:t>
                              </m:r>
                            </m:e>
                          </m:d>
                        </m:e>
                      </m:d>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schemeClr val="tx1"/>
                              </a:solidFill>
                              <a:latin typeface="Cambria Math" panose="02040503050406030204" pitchFamily="18" charset="0"/>
                              <a:ea typeface="Calibri" panose="020F0502020204030204" pitchFamily="34" charset="0"/>
                            </a:rPr>
                          </m:ctrlPr>
                        </m:fPr>
                        <m:num>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b>
                            <m:sSubPr>
                              <m:ctrlPr>
                                <a:rPr lang="en-US" sz="3200" i="1">
                                  <a:solidFill>
                                    <a:schemeClr val="tx1"/>
                                  </a:solidFill>
                                  <a:latin typeface="Cambria Math" panose="02040503050406030204" pitchFamily="18" charset="0"/>
                                  <a:ea typeface="Calibri" panose="020F0502020204030204" pitchFamily="34" charset="0"/>
                                </a:rPr>
                              </m:ctrlPr>
                            </m:sSubPr>
                            <m:e>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𝐴𝐵𝐶</m:t>
                              </m:r>
                            </m:sub>
                          </m:sSub>
                        </m:num>
                        <m:den>
                          <m:sSub>
                            <m:sSubPr>
                              <m:ctrlPr>
                                <a:rPr lang="en-US" sz="3200" i="1">
                                  <a:solidFill>
                                    <a:schemeClr val="tx1"/>
                                  </a:solidFill>
                                  <a:latin typeface="Cambria Math" panose="02040503050406030204" pitchFamily="18" charset="0"/>
                                  <a:ea typeface="Calibri" panose="020F0502020204030204" pitchFamily="34" charset="0"/>
                                </a:rPr>
                              </m:ctrlPr>
                            </m:sSubPr>
                            <m:e>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𝛥</m:t>
                              </m:r>
                              <m:r>
                                <a:rPr lang="vi-VN"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𝐴𝐵</m:t>
                              </m:r>
                            </m:sub>
                          </m:sSub>
                        </m:den>
                      </m:f>
                    </m:oMath>
                  </m:oMathPara>
                </a14:m>
                <a:endPar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6322373" y="3731786"/>
                <a:ext cx="5428335" cy="1351524"/>
              </a:xfrm>
              <a:prstGeom prst="rect">
                <a:avLst/>
              </a:prstGeom>
              <a:blipFill>
                <a:blip r:embed="rId10"/>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72BA505-F4AA-41FE-BC0C-51E4035997B7}"/>
              </a:ext>
            </a:extLst>
          </p:cNvPr>
          <p:cNvCxnSpPr>
            <a:stCxn id="5" idx="0"/>
            <a:endCxn id="5" idx="0"/>
          </p:cNvCxnSpPr>
          <p:nvPr/>
        </p:nvCxnSpPr>
        <p:spPr>
          <a:xfrm>
            <a:off x="6174192" y="379566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2CFBE9-5E2F-45BF-96DB-8DA81914D30E}"/>
              </a:ext>
            </a:extLst>
          </p:cNvPr>
          <p:cNvCxnSpPr>
            <a:stCxn id="5" idx="0"/>
            <a:endCxn id="5" idx="0"/>
          </p:cNvCxnSpPr>
          <p:nvPr/>
        </p:nvCxnSpPr>
        <p:spPr>
          <a:xfrm>
            <a:off x="6174192" y="3795662"/>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67EA85A-2441-471D-86AB-264C95208A3B}"/>
              </a:ext>
            </a:extLst>
          </p:cNvPr>
          <p:cNvCxnSpPr>
            <a:stCxn id="5" idx="0"/>
            <a:endCxn id="5" idx="2"/>
          </p:cNvCxnSpPr>
          <p:nvPr/>
        </p:nvCxnSpPr>
        <p:spPr>
          <a:xfrm>
            <a:off x="6174192" y="3795662"/>
            <a:ext cx="0" cy="3039117"/>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sp>
        <p:nvSpPr>
          <p:cNvPr id="49" name="Action Button: Forward or Next 52">
            <a:hlinkClick r:id="rId11" action="ppaction://hlinksldjump" highlightClick="1"/>
            <a:extLst>
              <a:ext uri="{FF2B5EF4-FFF2-40B4-BE49-F238E27FC236}">
                <a16:creationId xmlns:a16="http://schemas.microsoft.com/office/drawing/2014/main" id="{B660C551-530F-49DD-80AB-2AAA83A9FBBF}"/>
              </a:ext>
            </a:extLst>
          </p:cNvPr>
          <p:cNvSpPr/>
          <p:nvPr/>
        </p:nvSpPr>
        <p:spPr>
          <a:xfrm>
            <a:off x="11443128" y="6203027"/>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64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500"/>
                                        <p:tgtEl>
                                          <p:spTgt spid="7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8" grpId="0" animBg="1"/>
      <p:bldP spid="43" grpId="0"/>
      <p:bldP spid="44" grpId="0"/>
      <p:bldP spid="46" grpId="0"/>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065871"/>
            <a:ext cx="11834900" cy="4703563"/>
            <a:chOff x="184495" y="3636273"/>
            <a:chExt cx="11834900" cy="4703563"/>
          </a:xfrm>
        </p:grpSpPr>
        <p:sp>
          <p:nvSpPr>
            <p:cNvPr id="5" name="Rounded Rectangle 4"/>
            <p:cNvSpPr/>
            <p:nvPr/>
          </p:nvSpPr>
          <p:spPr>
            <a:xfrm>
              <a:off x="184495" y="3865217"/>
              <a:ext cx="11834900" cy="447461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5025"/>
            <a:ext cx="11906395" cy="1053025"/>
            <a:chOff x="534987" y="1869705"/>
            <a:chExt cx="23340848" cy="1766112"/>
          </a:xfrm>
        </p:grpSpPr>
        <p:grpSp>
          <p:nvGrpSpPr>
            <p:cNvPr id="21" name="Group 20"/>
            <p:cNvGrpSpPr/>
            <p:nvPr/>
          </p:nvGrpSpPr>
          <p:grpSpPr>
            <a:xfrm>
              <a:off x="534987" y="1869705"/>
              <a:ext cx="23340848" cy="1766112"/>
              <a:chOff x="534987" y="1647866"/>
              <a:chExt cx="23340848" cy="1766112"/>
            </a:xfrm>
          </p:grpSpPr>
          <p:sp>
            <p:nvSpPr>
              <p:cNvPr id="25" name="Rounded Rectangle 24"/>
              <p:cNvSpPr/>
              <p:nvPr/>
            </p:nvSpPr>
            <p:spPr bwMode="auto">
              <a:xfrm>
                <a:off x="755649" y="1720890"/>
                <a:ext cx="23120186" cy="169308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a:t>
                  </a:r>
                  <a:r>
                    <a:rPr lang="vi-VN" sz="3000" dirty="0">
                      <a:solidFill>
                        <a:schemeClr val="bg1"/>
                      </a:solidFill>
                      <a:latin typeface="Tahoma" pitchFamily="34" charset="0"/>
                      <a:cs typeface="Tahoma" pitchFamily="34" charset="0"/>
                    </a:rPr>
                    <a:t>7</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92194" y="2019645"/>
                  <a:ext cx="19071947" cy="1499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fontAlgn="base">
                    <a:spcAft>
                      <a:spcPts val="600"/>
                    </a:spcAft>
                    <a:buClr>
                      <a:srgbClr val="0000FF"/>
                    </a:buClr>
                    <a:tabLst>
                      <a:tab pos="629920" algn="l"/>
                    </a:tabLst>
                  </a:pPr>
                  <a:r>
                    <a:rPr lang="vi-VN" sz="3200" dirty="0">
                      <a:solidFill>
                        <a:schemeClr val="tx1"/>
                      </a:solidFill>
                      <a:latin typeface="Cambria" panose="02040503050406030204" pitchFamily="18" charset="0"/>
                      <a:ea typeface="Arial" panose="020B0604020202020204" pitchFamily="34" charset="0"/>
                      <a:cs typeface="Calibri" panose="020F0502020204030204" pitchFamily="34" charset="0"/>
                    </a:rPr>
                    <a:t>Giá trị cực đại của hàm số </a:t>
                  </a:r>
                  <a14:m>
                    <m:oMath xmlns:m="http://schemas.openxmlformats.org/officeDocument/2006/math">
                      <m:r>
                        <a:rPr lang="vi-VN" sz="3200" b="0" i="1">
                          <a:solidFill>
                            <a:schemeClr val="tx1"/>
                          </a:solidFill>
                          <a:latin typeface="Cambria Math"/>
                          <a:ea typeface="Arial" panose="020B0604020202020204" pitchFamily="34" charset="0"/>
                          <a:cs typeface="Times New Roman" panose="02020603050405020304" pitchFamily="18" charset="0"/>
                        </a:rPr>
                        <m:t>𝑦</m:t>
                      </m:r>
                      <m:r>
                        <a:rPr lang="vi-VN" sz="3200" b="0" i="1">
                          <a:solidFill>
                            <a:schemeClr val="tx1"/>
                          </a:solidFill>
                          <a:latin typeface="Cambria Math"/>
                          <a:ea typeface="Arial" panose="020B0604020202020204" pitchFamily="34" charset="0"/>
                          <a:cs typeface="Times New Roman" panose="02020603050405020304" pitchFamily="18" charset="0"/>
                        </a:rPr>
                        <m:t>=</m:t>
                      </m:r>
                      <m:f>
                        <m:f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func>
                            <m:func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uncPr>
                            <m:fName>
                              <m:r>
                                <a:rPr lang="vi-VN" sz="3200" b="0" i="1">
                                  <a:solidFill>
                                    <a:schemeClr val="tx1"/>
                                  </a:solidFill>
                                  <a:latin typeface="Cambria Math"/>
                                  <a:ea typeface="Arial" panose="020B0604020202020204" pitchFamily="34" charset="0"/>
                                  <a:cs typeface="Times New Roman" panose="02020603050405020304" pitchFamily="18" charset="0"/>
                                </a:rPr>
                                <m:t>𝑙𝑛</m:t>
                              </m:r>
                            </m:fName>
                            <m:e>
                              <m:r>
                                <a:rPr lang="vi-VN" sz="3200" b="0" i="1">
                                  <a:solidFill>
                                    <a:schemeClr val="tx1"/>
                                  </a:solidFill>
                                  <a:latin typeface="Cambria Math"/>
                                  <a:ea typeface="Arial" panose="020B0604020202020204" pitchFamily="34" charset="0"/>
                                  <a:cs typeface="Times New Roman" panose="02020603050405020304" pitchFamily="18" charset="0"/>
                                </a:rPr>
                                <m:t>𝑥</m:t>
                              </m:r>
                            </m:e>
                          </m:func>
                        </m:num>
                        <m:den>
                          <m:sSup>
                            <m:sSup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3200" b="0" i="1">
                                  <a:solidFill>
                                    <a:schemeClr val="tx1"/>
                                  </a:solidFill>
                                  <a:latin typeface="Cambria Math"/>
                                  <a:ea typeface="Arial" panose="020B0604020202020204" pitchFamily="34" charset="0"/>
                                  <a:cs typeface="Times New Roman" panose="02020603050405020304" pitchFamily="18" charset="0"/>
                                </a:rPr>
                                <m:t>𝑥</m:t>
                              </m:r>
                            </m:e>
                            <m:sup>
                              <m:r>
                                <a:rPr lang="vi-VN" sz="3200" b="0" i="1">
                                  <a:solidFill>
                                    <a:schemeClr val="tx1"/>
                                  </a:solidFill>
                                  <a:latin typeface="Cambria Math"/>
                                  <a:ea typeface="Arial" panose="020B0604020202020204" pitchFamily="34" charset="0"/>
                                  <a:cs typeface="Times New Roman" panose="02020603050405020304" pitchFamily="18" charset="0"/>
                                </a:rPr>
                                <m:t>2</m:t>
                              </m:r>
                            </m:sup>
                          </m:sSup>
                        </m:den>
                      </m:f>
                    </m:oMath>
                  </a14:m>
                  <a:r>
                    <a:rPr lang="vi-VN" sz="3200" dirty="0">
                      <a:solidFill>
                        <a:schemeClr val="tx1"/>
                      </a:solidFill>
                      <a:latin typeface="Cambria" panose="02040503050406030204" pitchFamily="18" charset="0"/>
                      <a:ea typeface="Arial" panose="020B0604020202020204" pitchFamily="34" charset="0"/>
                      <a:cs typeface="Calibri" panose="020F0502020204030204" pitchFamily="34" charset="0"/>
                    </a:rPr>
                    <a:t> </a:t>
                  </a:r>
                  <a:r>
                    <a:rPr lang="vi-VN" sz="3200">
                      <a:solidFill>
                        <a:schemeClr val="tx1"/>
                      </a:solidFill>
                      <a:latin typeface="Cambria" panose="02040503050406030204" pitchFamily="18" charset="0"/>
                      <a:ea typeface="Arial" panose="020B0604020202020204" pitchFamily="34" charset="0"/>
                      <a:cs typeface="Calibri" panose="020F0502020204030204" pitchFamily="34" charset="0"/>
                    </a:rPr>
                    <a:t>bằng </a:t>
                  </a:r>
                  <a:endParaRPr lang="en-US" sz="3200" dirty="0">
                    <a:solidFill>
                      <a:schemeClr val="tx1"/>
                    </a:solidFill>
                    <a:latin typeface="Cambria" panose="020405030504060302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92194" y="2019645"/>
                  <a:ext cx="19071947" cy="1499354"/>
                </a:xfrm>
                <a:prstGeom prst="rect">
                  <a:avLst/>
                </a:prstGeom>
                <a:blipFill>
                  <a:blip r:embed="rId2"/>
                  <a:stretch>
                    <a:fillRect l="-627" b="-34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90508" y="2693450"/>
                <a:ext cx="3943533" cy="789896"/>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Đ</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i</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ề</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u</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 </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ki</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ệ</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n</m:t>
                      </m:r>
                      <m:r>
                        <m:rPr>
                          <m:nor/>
                        </m:rPr>
                        <a:rPr lang="vi-VN" sz="32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 </m:t>
                      </m:r>
                      <m:r>
                        <a:rPr lang="vi-VN" sz="3200" b="0" i="1">
                          <a:solidFill>
                            <a:schemeClr val="tx1"/>
                          </a:solidFill>
                          <a:latin typeface="Cambria Math"/>
                          <a:ea typeface="Calibri" panose="020F0502020204030204" pitchFamily="34" charset="0"/>
                        </a:rPr>
                        <m:t>𝑥</m:t>
                      </m:r>
                      <m:r>
                        <a:rPr lang="vi-VN" sz="3200" b="0" i="1">
                          <a:solidFill>
                            <a:schemeClr val="tx1"/>
                          </a:solidFill>
                          <a:latin typeface="Cambria Math"/>
                          <a:ea typeface="Calibri" panose="020F0502020204030204" pitchFamily="34" charset="0"/>
                        </a:rPr>
                        <m:t>&gt;0</m:t>
                      </m:r>
                      <m:r>
                        <m:rPr>
                          <m:nor/>
                        </m:rPr>
                        <a:rPr lang="vi-VN" sz="3200" dirty="0">
                          <a:solidFill>
                            <a:schemeClr val="tx1"/>
                          </a:solidFill>
                          <a:latin typeface="Cambria" panose="02040503050406030204" pitchFamily="18" charset="0"/>
                          <a:ea typeface="Calibri" panose="020F0502020204030204" pitchFamily="34" charset="0"/>
                          <a:cs typeface="Calibri" panose="020F0502020204030204" pitchFamily="34" charset="0"/>
                        </a:rPr>
                        <m:t>.</m:t>
                      </m:r>
                    </m:oMath>
                  </m:oMathPara>
                </a14:m>
                <a:endParaRPr lang="en-US" sz="3200" dirty="0">
                  <a:solidFill>
                    <a:schemeClr val="tx1"/>
                  </a:solidFill>
                  <a:latin typeface="Cambria" panose="02040503050406030204" pitchFamily="18" charset="0"/>
                  <a:cs typeface="Calibri" panose="020F0502020204030204" pitchFamily="34"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90508" y="2693450"/>
                <a:ext cx="3943533" cy="789896"/>
              </a:xfrm>
              <a:prstGeom prst="rect">
                <a:avLst/>
              </a:prstGeom>
              <a:blipFill>
                <a:blip r:embed="rId3"/>
                <a:stretch>
                  <a:fillRect/>
                </a:stretch>
              </a:blipFill>
            </p:spPr>
            <p:txBody>
              <a:bodyPr/>
              <a:lstStyle/>
              <a:p>
                <a:r>
                  <a:rPr lang="en-US">
                    <a:noFill/>
                  </a:rPr>
                  <a:t> </a:t>
                </a:r>
              </a:p>
            </p:txBody>
          </p:sp>
        </mc:Fallback>
      </mc:AlternateContent>
      <p:grpSp>
        <p:nvGrpSpPr>
          <p:cNvPr id="3" name="Group 2"/>
          <p:cNvGrpSpPr/>
          <p:nvPr/>
        </p:nvGrpSpPr>
        <p:grpSpPr>
          <a:xfrm>
            <a:off x="247181" y="1139883"/>
            <a:ext cx="11838141" cy="936424"/>
            <a:chOff x="247181" y="1250723"/>
            <a:chExt cx="11838141" cy="936424"/>
          </a:xfrm>
        </p:grpSpPr>
        <p:sp>
          <p:nvSpPr>
            <p:cNvPr id="52" name="Rectangle 51"/>
            <p:cNvSpPr/>
            <p:nvPr/>
          </p:nvSpPr>
          <p:spPr>
            <a:xfrm>
              <a:off x="538713" y="1272740"/>
              <a:ext cx="2798849" cy="91440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247181" y="1545106"/>
              <a:ext cx="546116" cy="538127"/>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835593" y="1511249"/>
                  <a:ext cx="2288607"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𝟏</m:t>
                        </m:r>
                      </m:oMath>
                    </m:oMathPara>
                  </a14:m>
                  <a:endParaRPr lang="en-US"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835593" y="1511249"/>
                  <a:ext cx="2288607" cy="584775"/>
                </a:xfrm>
                <a:prstGeom prst="rect">
                  <a:avLst/>
                </a:prstGeom>
                <a:blipFill>
                  <a:blip r:embed="rId4"/>
                  <a:stretch>
                    <a:fillRect/>
                  </a:stretch>
                </a:blipFill>
              </p:spPr>
              <p:txBody>
                <a:bodyPr/>
                <a:lstStyle/>
                <a:p>
                  <a:r>
                    <a:rPr lang="en-US">
                      <a:noFill/>
                    </a:rPr>
                    <a:t> </a:t>
                  </a:r>
                </a:p>
              </p:txBody>
            </p:sp>
          </mc:Fallback>
        </mc:AlternateContent>
        <p:grpSp>
          <p:nvGrpSpPr>
            <p:cNvPr id="55" name="Group 54"/>
            <p:cNvGrpSpPr/>
            <p:nvPr/>
          </p:nvGrpSpPr>
          <p:grpSpPr>
            <a:xfrm>
              <a:off x="3163101" y="1250723"/>
              <a:ext cx="3090381" cy="936424"/>
              <a:chOff x="5537206" y="1537519"/>
              <a:chExt cx="3079904" cy="870537"/>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123623" y="1537519"/>
                    <a:ext cx="2280848" cy="83571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rPr>
                              </m:ctrlPr>
                            </m:fPr>
                            <m:num>
                              <m:r>
                                <a:rPr lang="vi-VN" sz="28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den>
                          </m:f>
                          <m:r>
                            <a:rPr lang="vi-VN" sz="28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𝒆</m:t>
                          </m:r>
                        </m:oMath>
                      </m:oMathPara>
                    </a14:m>
                    <a:endParaRPr lang="en-US" sz="3000" b="1"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123623" y="1537519"/>
                    <a:ext cx="2280848" cy="835713"/>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2727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096007" y="1743599"/>
                    <a:ext cx="2280848" cy="5540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p>
                            <m:sSupPr>
                              <m:ctrlPr>
                                <a:rPr lang="en-US" b="1" i="1" smtClean="0">
                                  <a:solidFill>
                                    <a:schemeClr val="bg1"/>
                                  </a:solidFill>
                                  <a:latin typeface="Cambria Math" panose="02040503050406030204" pitchFamily="18" charset="0"/>
                                </a:rPr>
                              </m:ctrlPr>
                            </m:sSupPr>
                            <m:e>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𝒆</m:t>
                              </m:r>
                            </m:e>
                            <m:sup>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sup>
                          </m:sSup>
                        </m:oMath>
                      </m:oMathPara>
                    </a14:m>
                    <a:endParaRPr lang="en-US"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96007" y="1743599"/>
                    <a:ext cx="2280848" cy="554002"/>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272047"/>
              <a:ext cx="3090381" cy="915097"/>
              <a:chOff x="5537206" y="1557344"/>
              <a:chExt cx="3079904" cy="850711"/>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5671083" y="1557344"/>
                    <a:ext cx="2493487" cy="83833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rPr>
                              </m:ctrlPr>
                            </m:fPr>
                            <m:num>
                              <m:r>
                                <a:rPr lang="vi-VN" sz="28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𝒆</m:t>
                              </m:r>
                            </m:den>
                          </m:f>
                        </m:oMath>
                      </m:oMathPara>
                    </a14:m>
                    <a:endParaRPr lang="en-US" sz="2800" b="1"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671083" y="1557344"/>
                    <a:ext cx="2493487" cy="838335"/>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9012425" y="1447027"/>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r>
              <a:rPr lang="en-US" sz="3200" b="1">
                <a:latin typeface="Tahoma" pitchFamily="34" charset="0"/>
                <a:ea typeface="Tahoma" pitchFamily="34" charset="0"/>
                <a:cs typeface="Tahoma" pitchFamily="34" charset="0"/>
              </a:rPr>
              <a:t> </a:t>
            </a:r>
            <a:endParaRPr lang="en-US" sz="3200" dirty="0"/>
          </a:p>
        </p:txBody>
      </p:sp>
      <mc:AlternateContent xmlns:mc="http://schemas.openxmlformats.org/markup-compatibility/2006" xmlns:a14="http://schemas.microsoft.com/office/drawing/2010/main">
        <mc:Choice Requires="a14">
          <p:sp>
            <p:nvSpPr>
              <p:cNvPr id="79" name="Rectangle 78"/>
              <p:cNvSpPr/>
              <p:nvPr/>
            </p:nvSpPr>
            <p:spPr>
              <a:xfrm>
                <a:off x="290508" y="3317035"/>
                <a:ext cx="5749611" cy="1539589"/>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p>
                        <m:sSupPr>
                          <m:ctrlPr>
                            <a:rPr lang="en-US" sz="3000" i="1" smtClean="0">
                              <a:solidFill>
                                <a:schemeClr val="tx1"/>
                              </a:solidFill>
                              <a:latin typeface="Cambria Math" panose="02040503050406030204" pitchFamily="18" charset="0"/>
                            </a:rPr>
                          </m:ctrlPr>
                        </m:sSupPr>
                        <m:e>
                          <m:r>
                            <a:rPr lang="en-US" sz="3000" b="0" i="1">
                              <a:solidFill>
                                <a:schemeClr val="tx1"/>
                              </a:solidFill>
                              <a:latin typeface="Cambria Math" panose="02040503050406030204" pitchFamily="18" charset="0"/>
                            </a:rPr>
                            <m:t>𝑦</m:t>
                          </m:r>
                        </m:e>
                        <m:sup>
                          <m:r>
                            <a:rPr lang="en-US" sz="3000" b="0">
                              <a:solidFill>
                                <a:schemeClr val="tx1"/>
                              </a:solidFill>
                              <a:latin typeface="Cambria Math" panose="02040503050406030204" pitchFamily="18" charset="0"/>
                            </a:rPr>
                            <m:t>′</m:t>
                          </m:r>
                        </m:sup>
                      </m:sSup>
                      <m:r>
                        <a:rPr lang="en-US" sz="3000" b="0">
                          <a:solidFill>
                            <a:schemeClr val="tx1"/>
                          </a:solidFill>
                          <a:latin typeface="Cambria Math" panose="02040503050406030204" pitchFamily="18" charset="0"/>
                        </a:rPr>
                        <m:t>=</m:t>
                      </m:r>
                      <m:f>
                        <m:fPr>
                          <m:ctrlPr>
                            <a:rPr lang="en-US" sz="3000" i="1">
                              <a:solidFill>
                                <a:schemeClr val="tx1"/>
                              </a:solidFill>
                              <a:latin typeface="Cambria Math" panose="02040503050406030204" pitchFamily="18" charset="0"/>
                            </a:rPr>
                          </m:ctrlPr>
                        </m:fPr>
                        <m:num>
                          <m:f>
                            <m:fPr>
                              <m:ctrlPr>
                                <a:rPr lang="en-US" sz="3000" i="1">
                                  <a:solidFill>
                                    <a:schemeClr val="tx1"/>
                                  </a:solidFill>
                                  <a:latin typeface="Cambria Math" panose="02040503050406030204" pitchFamily="18" charset="0"/>
                                </a:rPr>
                              </m:ctrlPr>
                            </m:fPr>
                            <m:num>
                              <m:r>
                                <a:rPr lang="en-US" sz="3000" b="0">
                                  <a:solidFill>
                                    <a:schemeClr val="tx1"/>
                                  </a:solidFill>
                                  <a:latin typeface="Cambria Math" panose="02040503050406030204" pitchFamily="18" charset="0"/>
                                </a:rPr>
                                <m:t>1</m:t>
                              </m:r>
                            </m:num>
                            <m:den>
                              <m:r>
                                <a:rPr lang="en-US" sz="3000" b="0" i="1">
                                  <a:solidFill>
                                    <a:schemeClr val="tx1"/>
                                  </a:solidFill>
                                  <a:latin typeface="Cambria Math" panose="02040503050406030204" pitchFamily="18" charset="0"/>
                                </a:rPr>
                                <m:t>𝑥</m:t>
                              </m:r>
                            </m:den>
                          </m:f>
                          <m:r>
                            <a:rPr lang="en-US" sz="3000" b="0">
                              <a:solidFill>
                                <a:schemeClr val="tx1"/>
                              </a:solidFill>
                              <a:latin typeface="Cambria Math" panose="02040503050406030204" pitchFamily="18" charset="0"/>
                            </a:rPr>
                            <m:t>.</m:t>
                          </m:r>
                          <m:sSup>
                            <m:sSupPr>
                              <m:ctrlPr>
                                <a:rPr lang="en-US" sz="3000" i="1">
                                  <a:solidFill>
                                    <a:schemeClr val="tx1"/>
                                  </a:solidFill>
                                  <a:latin typeface="Cambria Math" panose="02040503050406030204" pitchFamily="18" charset="0"/>
                                </a:rPr>
                              </m:ctrlPr>
                            </m:sSupPr>
                            <m:e>
                              <m:r>
                                <a:rPr lang="en-US" sz="3000" b="0" i="1">
                                  <a:solidFill>
                                    <a:schemeClr val="tx1"/>
                                  </a:solidFill>
                                  <a:latin typeface="Cambria Math" panose="02040503050406030204" pitchFamily="18" charset="0"/>
                                </a:rPr>
                                <m:t>𝑥</m:t>
                              </m:r>
                            </m:e>
                            <m:sup>
                              <m:r>
                                <a:rPr lang="en-US" sz="3000" b="0">
                                  <a:solidFill>
                                    <a:schemeClr val="tx1"/>
                                  </a:solidFill>
                                  <a:latin typeface="Cambria Math" panose="02040503050406030204" pitchFamily="18" charset="0"/>
                                </a:rPr>
                                <m:t>2</m:t>
                              </m:r>
                            </m:sup>
                          </m:sSup>
                          <m:r>
                            <a:rPr lang="en-US" sz="3000" b="0">
                              <a:solidFill>
                                <a:schemeClr val="tx1"/>
                              </a:solidFill>
                              <a:latin typeface="Cambria Math" panose="02040503050406030204" pitchFamily="18" charset="0"/>
                            </a:rPr>
                            <m:t>−2</m:t>
                          </m:r>
                          <m:r>
                            <a:rPr lang="en-US" sz="3000" b="0" i="1">
                              <a:solidFill>
                                <a:schemeClr val="tx1"/>
                              </a:solidFill>
                              <a:latin typeface="Cambria Math" panose="02040503050406030204" pitchFamily="18" charset="0"/>
                            </a:rPr>
                            <m:t>𝑥</m:t>
                          </m:r>
                          <m:r>
                            <a:rPr lang="en-US" sz="3000" b="0">
                              <a:solidFill>
                                <a:schemeClr val="tx1"/>
                              </a:solidFill>
                              <a:latin typeface="Cambria Math" panose="02040503050406030204" pitchFamily="18" charset="0"/>
                            </a:rPr>
                            <m:t>.</m:t>
                          </m:r>
                          <m:func>
                            <m:funcPr>
                              <m:ctrlPr>
                                <a:rPr lang="en-US" sz="3000" i="1">
                                  <a:solidFill>
                                    <a:schemeClr val="tx1"/>
                                  </a:solidFill>
                                  <a:latin typeface="Cambria Math" panose="02040503050406030204" pitchFamily="18" charset="0"/>
                                </a:rPr>
                              </m:ctrlPr>
                            </m:funcPr>
                            <m:fName>
                              <m:r>
                                <a:rPr lang="en-US" sz="3000" b="0" i="1">
                                  <a:solidFill>
                                    <a:schemeClr val="tx1"/>
                                  </a:solidFill>
                                  <a:latin typeface="Cambria Math" panose="02040503050406030204" pitchFamily="18" charset="0"/>
                                </a:rPr>
                                <m:t>𝑙𝑛</m:t>
                              </m:r>
                            </m:fName>
                            <m:e>
                              <m:r>
                                <a:rPr lang="en-US" sz="3000" b="0" i="1">
                                  <a:solidFill>
                                    <a:schemeClr val="tx1"/>
                                  </a:solidFill>
                                  <a:latin typeface="Cambria Math" panose="02040503050406030204" pitchFamily="18" charset="0"/>
                                </a:rPr>
                                <m:t>𝑥</m:t>
                              </m:r>
                            </m:e>
                          </m:func>
                        </m:num>
                        <m:den>
                          <m:sSup>
                            <m:sSupPr>
                              <m:ctrlPr>
                                <a:rPr lang="en-US" sz="3000" i="1">
                                  <a:solidFill>
                                    <a:schemeClr val="tx1"/>
                                  </a:solidFill>
                                  <a:latin typeface="Cambria Math" panose="02040503050406030204" pitchFamily="18" charset="0"/>
                                </a:rPr>
                              </m:ctrlPr>
                            </m:sSupPr>
                            <m:e>
                              <m:r>
                                <a:rPr lang="en-US" sz="3000" b="0" i="1">
                                  <a:solidFill>
                                    <a:schemeClr val="tx1"/>
                                  </a:solidFill>
                                  <a:latin typeface="Cambria Math" panose="02040503050406030204" pitchFamily="18" charset="0"/>
                                </a:rPr>
                                <m:t>𝑥</m:t>
                              </m:r>
                            </m:e>
                            <m:sup>
                              <m:r>
                                <a:rPr lang="en-US" sz="3000" b="0">
                                  <a:solidFill>
                                    <a:schemeClr val="tx1"/>
                                  </a:solidFill>
                                  <a:latin typeface="Cambria Math" panose="02040503050406030204" pitchFamily="18" charset="0"/>
                                </a:rPr>
                                <m:t>4</m:t>
                              </m:r>
                            </m:sup>
                          </m:sSup>
                        </m:den>
                      </m:f>
                      <m:r>
                        <a:rPr lang="en-US" sz="3000" b="0">
                          <a:solidFill>
                            <a:schemeClr val="tx1"/>
                          </a:solidFill>
                          <a:latin typeface="Cambria Math" panose="02040503050406030204" pitchFamily="18" charset="0"/>
                        </a:rPr>
                        <m:t>=</m:t>
                      </m:r>
                      <m:f>
                        <m:fPr>
                          <m:ctrlPr>
                            <a:rPr lang="en-US" sz="3000" i="1">
                              <a:solidFill>
                                <a:schemeClr val="tx1"/>
                              </a:solidFill>
                              <a:latin typeface="Cambria Math" panose="02040503050406030204" pitchFamily="18" charset="0"/>
                            </a:rPr>
                          </m:ctrlPr>
                        </m:fPr>
                        <m:num>
                          <m:r>
                            <a:rPr lang="en-US" sz="3000" b="0">
                              <a:solidFill>
                                <a:schemeClr val="tx1"/>
                              </a:solidFill>
                              <a:latin typeface="Cambria Math" panose="02040503050406030204" pitchFamily="18" charset="0"/>
                            </a:rPr>
                            <m:t>1−2</m:t>
                          </m:r>
                          <m:func>
                            <m:funcPr>
                              <m:ctrlPr>
                                <a:rPr lang="en-US" sz="3000" i="1">
                                  <a:solidFill>
                                    <a:schemeClr val="tx1"/>
                                  </a:solidFill>
                                  <a:latin typeface="Cambria Math" panose="02040503050406030204" pitchFamily="18" charset="0"/>
                                </a:rPr>
                              </m:ctrlPr>
                            </m:funcPr>
                            <m:fName>
                              <m:r>
                                <a:rPr lang="en-US" sz="3000" b="0" i="1">
                                  <a:solidFill>
                                    <a:schemeClr val="tx1"/>
                                  </a:solidFill>
                                  <a:latin typeface="Cambria Math" panose="02040503050406030204" pitchFamily="18" charset="0"/>
                                </a:rPr>
                                <m:t>𝑙𝑛</m:t>
                              </m:r>
                            </m:fName>
                            <m:e>
                              <m:r>
                                <a:rPr lang="en-US" sz="3000" b="0" i="1">
                                  <a:solidFill>
                                    <a:schemeClr val="tx1"/>
                                  </a:solidFill>
                                  <a:latin typeface="Cambria Math" panose="02040503050406030204" pitchFamily="18" charset="0"/>
                                </a:rPr>
                                <m:t>𝑥</m:t>
                              </m:r>
                            </m:e>
                          </m:func>
                        </m:num>
                        <m:den>
                          <m:sSup>
                            <m:sSupPr>
                              <m:ctrlPr>
                                <a:rPr lang="en-US" sz="3000" i="1">
                                  <a:solidFill>
                                    <a:schemeClr val="tx1"/>
                                  </a:solidFill>
                                  <a:latin typeface="Cambria Math" panose="02040503050406030204" pitchFamily="18" charset="0"/>
                                </a:rPr>
                              </m:ctrlPr>
                            </m:sSupPr>
                            <m:e>
                              <m:r>
                                <a:rPr lang="en-US" sz="3000" b="0" i="1">
                                  <a:solidFill>
                                    <a:schemeClr val="tx1"/>
                                  </a:solidFill>
                                  <a:latin typeface="Cambria Math" panose="02040503050406030204" pitchFamily="18" charset="0"/>
                                </a:rPr>
                                <m:t>𝑥</m:t>
                              </m:r>
                            </m:e>
                            <m:sup>
                              <m:r>
                                <a:rPr lang="en-US" sz="3000" b="0">
                                  <a:solidFill>
                                    <a:schemeClr val="tx1"/>
                                  </a:solidFill>
                                  <a:latin typeface="Cambria Math" panose="02040503050406030204" pitchFamily="18" charset="0"/>
                                </a:rPr>
                                <m:t>3</m:t>
                              </m:r>
                            </m:sup>
                          </m:sSup>
                        </m:den>
                      </m:f>
                    </m:oMath>
                  </m:oMathPara>
                </a14:m>
                <a:endParaRPr lang="en-US"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9" name="Rectangle 78"/>
              <p:cNvSpPr>
                <a:spLocks noRot="1" noChangeAspect="1" noMove="1" noResize="1" noEditPoints="1" noAdjustHandles="1" noChangeArrowheads="1" noChangeShapeType="1" noTextEdit="1"/>
              </p:cNvSpPr>
              <p:nvPr/>
            </p:nvSpPr>
            <p:spPr>
              <a:xfrm>
                <a:off x="290508" y="3317035"/>
                <a:ext cx="5749611" cy="153958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551619" y="5410784"/>
                <a:ext cx="8143200" cy="1071384"/>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m:rPr>
                          <m:nor/>
                        </m:rPr>
                        <a:rPr lang="vi-VN" sz="30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V</m:t>
                      </m:r>
                      <m:r>
                        <m:rPr>
                          <m:nor/>
                        </m:rPr>
                        <a:rPr lang="vi-VN" sz="30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ậ</m:t>
                      </m:r>
                      <m:r>
                        <m:rPr>
                          <m:nor/>
                        </m:rPr>
                        <a:rPr lang="vi-VN" sz="30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y</m:t>
                      </m:r>
                      <m:r>
                        <m:rPr>
                          <m:nor/>
                        </m:rPr>
                        <a:rPr lang="vi-VN" sz="3000" dirty="0" smtClean="0">
                          <a:solidFill>
                            <a:schemeClr val="tx1"/>
                          </a:solidFill>
                          <a:latin typeface="Cambria" panose="02040503050406030204" pitchFamily="18" charset="0"/>
                          <a:ea typeface="Calibri" panose="020F0502020204030204" pitchFamily="34" charset="0"/>
                          <a:cs typeface="Calibri" panose="020F0502020204030204" pitchFamily="34" charset="0"/>
                        </a:rPr>
                        <m:t> </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gi</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á </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tr</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ị </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c</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ự</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c</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 đạ</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i</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 </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c</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ủ</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a</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 </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h</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à</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m</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 </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s</m:t>
                      </m:r>
                      <m:r>
                        <m:rPr>
                          <m:nor/>
                        </m:rPr>
                        <a:rPr lang="vi-VN" sz="3000" dirty="0" smtClean="0">
                          <a:solidFill>
                            <a:schemeClr val="tx1"/>
                          </a:solidFill>
                          <a:latin typeface="Cambria" panose="02040503050406030204" pitchFamily="18" charset="0"/>
                          <a:ea typeface="Arial" panose="020B0604020202020204" pitchFamily="34" charset="0"/>
                          <a:cs typeface="Calibri" panose="020F0502020204030204" pitchFamily="34" charset="0"/>
                        </a:rPr>
                        <m:t>ố </m:t>
                      </m:r>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𝑦</m:t>
                      </m:r>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000" i="1">
                              <a:solidFill>
                                <a:schemeClr val="tx1"/>
                              </a:solidFill>
                              <a:latin typeface="Cambria Math" panose="02040503050406030204" pitchFamily="18" charset="0"/>
                            </a:rPr>
                          </m:ctrlPr>
                        </m:fPr>
                        <m:num>
                          <m:func>
                            <m:funcPr>
                              <m:ctrlPr>
                                <a:rPr lang="en-US" sz="3000" i="1">
                                  <a:solidFill>
                                    <a:schemeClr val="tx1"/>
                                  </a:solidFill>
                                  <a:latin typeface="Cambria Math" panose="02040503050406030204" pitchFamily="18" charset="0"/>
                                </a:rPr>
                              </m:ctrlPr>
                            </m:funcPr>
                            <m:fName>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𝑙𝑛</m:t>
                              </m:r>
                            </m:fName>
                            <m:e>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e>
                          </m:func>
                        </m:num>
                        <m:den>
                          <m:sSup>
                            <m:sSupPr>
                              <m:ctrlPr>
                                <a:rPr lang="en-US" sz="3000" i="1">
                                  <a:solidFill>
                                    <a:schemeClr val="tx1"/>
                                  </a:solidFill>
                                  <a:latin typeface="Cambria Math" panose="02040503050406030204" pitchFamily="18" charset="0"/>
                                </a:rPr>
                              </m:ctrlPr>
                            </m:sSupPr>
                            <m:e>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den>
                      </m:f>
                      <m:r>
                        <m:rPr>
                          <m:nor/>
                        </m:rPr>
                        <a:rPr lang="vi-VN" sz="3000" dirty="0">
                          <a:solidFill>
                            <a:schemeClr val="tx1"/>
                          </a:solidFill>
                          <a:latin typeface="Cambria" panose="02040503050406030204" pitchFamily="18" charset="0"/>
                          <a:ea typeface="Arial" panose="020B0604020202020204" pitchFamily="34" charset="0"/>
                          <a:cs typeface="Calibri" panose="020F0502020204030204" pitchFamily="34" charset="0"/>
                        </a:rPr>
                        <m:t> </m:t>
                      </m:r>
                      <m:r>
                        <m:rPr>
                          <m:nor/>
                        </m:rPr>
                        <a:rPr lang="vi-VN" sz="3000" dirty="0">
                          <a:solidFill>
                            <a:schemeClr val="tx1"/>
                          </a:solidFill>
                          <a:latin typeface="Cambria" panose="02040503050406030204" pitchFamily="18" charset="0"/>
                          <a:ea typeface="Arial" panose="020B0604020202020204" pitchFamily="34" charset="0"/>
                          <a:cs typeface="Calibri" panose="020F0502020204030204" pitchFamily="34" charset="0"/>
                        </a:rPr>
                        <m:t>b</m:t>
                      </m:r>
                      <m:r>
                        <m:rPr>
                          <m:nor/>
                        </m:rPr>
                        <a:rPr lang="vi-VN" sz="3000" dirty="0">
                          <a:solidFill>
                            <a:schemeClr val="tx1"/>
                          </a:solidFill>
                          <a:latin typeface="Cambria" panose="02040503050406030204" pitchFamily="18" charset="0"/>
                          <a:ea typeface="Arial" panose="020B0604020202020204" pitchFamily="34" charset="0"/>
                          <a:cs typeface="Calibri" panose="020F0502020204030204" pitchFamily="34" charset="0"/>
                        </a:rPr>
                        <m:t>ằ</m:t>
                      </m:r>
                      <m:r>
                        <m:rPr>
                          <m:nor/>
                        </m:rPr>
                        <a:rPr lang="vi-VN" sz="3000" dirty="0">
                          <a:solidFill>
                            <a:schemeClr val="tx1"/>
                          </a:solidFill>
                          <a:latin typeface="Cambria" panose="02040503050406030204" pitchFamily="18" charset="0"/>
                          <a:ea typeface="Arial" panose="020B0604020202020204" pitchFamily="34" charset="0"/>
                          <a:cs typeface="Calibri" panose="020F0502020204030204" pitchFamily="34" charset="0"/>
                        </a:rPr>
                        <m:t>ng</m:t>
                      </m:r>
                      <m:r>
                        <m:rPr>
                          <m:nor/>
                        </m:rPr>
                        <a:rPr lang="vi-VN" sz="3000" dirty="0">
                          <a:solidFill>
                            <a:schemeClr val="tx1"/>
                          </a:solidFill>
                          <a:latin typeface="Cambria" panose="02040503050406030204" pitchFamily="18" charset="0"/>
                          <a:ea typeface="Arial" panose="020B0604020202020204" pitchFamily="34" charset="0"/>
                          <a:cs typeface="Calibri" panose="020F0502020204030204" pitchFamily="34" charset="0"/>
                        </a:rPr>
                        <m:t> </m:t>
                      </m:r>
                      <m:f>
                        <m:fPr>
                          <m:ctrlPr>
                            <a:rPr lang="en-US" sz="3000" i="1">
                              <a:solidFill>
                                <a:schemeClr val="tx1"/>
                              </a:solidFill>
                              <a:latin typeface="Cambria Math" panose="02040503050406030204" pitchFamily="18" charset="0"/>
                            </a:rPr>
                          </m:ctrlPr>
                        </m:fPr>
                        <m:num>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num>
                        <m:den>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r>
                            <a:rPr lang="vi-VN" sz="30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𝑒</m:t>
                          </m:r>
                        </m:den>
                      </m:f>
                      <m:r>
                        <m:rPr>
                          <m:nor/>
                        </m:rPr>
                        <a:rPr lang="vi-VN" sz="3000" dirty="0">
                          <a:solidFill>
                            <a:schemeClr val="tx1"/>
                          </a:solidFill>
                          <a:latin typeface="Cambria" panose="02040503050406030204" pitchFamily="18" charset="0"/>
                          <a:ea typeface="Arial" panose="020B0604020202020204" pitchFamily="34" charset="0"/>
                          <a:cs typeface="Calibri" panose="020F0502020204030204" pitchFamily="34" charset="0"/>
                        </a:rPr>
                        <m:t>.</m:t>
                      </m:r>
                    </m:oMath>
                  </m:oMathPara>
                </a14:m>
                <a:endParaRPr lang="en-US" sz="3000" dirty="0">
                  <a:solidFill>
                    <a:schemeClr val="tx1"/>
                  </a:solidFill>
                  <a:latin typeface="Cambria" panose="02040503050406030204" pitchFamily="18" charset="0"/>
                  <a:cs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51619" y="5410784"/>
                <a:ext cx="8143200" cy="107138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16035" y="4772627"/>
                <a:ext cx="3509374" cy="964431"/>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p>
                        <m:sSupPr>
                          <m:ctrlPr>
                            <a:rPr lang="en-US" sz="3000" i="1" smtClean="0">
                              <a:solidFill>
                                <a:schemeClr val="tx1"/>
                              </a:solidFill>
                              <a:latin typeface="Cambria Math" panose="02040503050406030204" pitchFamily="18" charset="0"/>
                              <a:ea typeface="Calibri" panose="020F0502020204030204" pitchFamily="34" charset="0"/>
                            </a:rPr>
                          </m:ctrlPr>
                        </m:sSupPr>
                        <m:e>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e>
                        <m:sup>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vi-VN" sz="3000" b="0" i="1">
                          <a:solidFill>
                            <a:schemeClr val="tx1"/>
                          </a:solidFill>
                          <a:latin typeface="Cambria Math" panose="02040503050406030204" pitchFamily="18" charset="0"/>
                          <a:ea typeface="Calibri" panose="020F0502020204030204" pitchFamily="34" charset="0"/>
                          <a:cs typeface="Cambria Math" panose="02040503050406030204" pitchFamily="18" charset="0"/>
                        </a:rPr>
                        <m:t>⇔</m:t>
                      </m:r>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000" i="1">
                              <a:solidFill>
                                <a:schemeClr val="tx1"/>
                              </a:solidFill>
                              <a:latin typeface="Cambria Math" panose="02040503050406030204" pitchFamily="18" charset="0"/>
                              <a:ea typeface="Calibri" panose="020F0502020204030204" pitchFamily="34" charset="0"/>
                            </a:rPr>
                          </m:ctrlPr>
                        </m:sSupPr>
                        <m:e>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e>
                        <m:sup>
                          <m:f>
                            <m:fPr>
                              <m:ctrlPr>
                                <a:rPr lang="en-US" sz="3000" i="1">
                                  <a:solidFill>
                                    <a:schemeClr val="tx1"/>
                                  </a:solidFill>
                                  <a:latin typeface="Cambria Math" panose="02040503050406030204" pitchFamily="18" charset="0"/>
                                  <a:ea typeface="Calibri" panose="020F0502020204030204" pitchFamily="34" charset="0"/>
                                </a:rPr>
                              </m:ctrlPr>
                            </m:fPr>
                            <m:num>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30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sup>
                      </m:sSup>
                      <m:r>
                        <m:rPr>
                          <m:nor/>
                        </m:rPr>
                        <a:rPr lang="vi-VN" sz="3000" dirty="0">
                          <a:solidFill>
                            <a:schemeClr val="tx1"/>
                          </a:solidFill>
                          <a:latin typeface="Calibri" panose="020F0502020204030204" pitchFamily="34" charset="0"/>
                          <a:ea typeface="Calibri" panose="020F0502020204030204" pitchFamily="34" charset="0"/>
                          <a:cs typeface="Calibri" panose="020F0502020204030204" pitchFamily="34" charset="0"/>
                        </a:rPr>
                        <m:t>.</m:t>
                      </m:r>
                    </m:oMath>
                  </m:oMathPara>
                </a14:m>
                <a:endParaRPr lang="en-US" sz="3000" i="1" dirty="0">
                  <a:solidFill>
                    <a:schemeClr val="tx1"/>
                  </a:solidFill>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16035" y="4772627"/>
                <a:ext cx="3509374" cy="964431"/>
              </a:xfrm>
              <a:prstGeom prst="rect">
                <a:avLst/>
              </a:prstGeom>
              <a:blipFill>
                <a:blip r:embed="rId10"/>
                <a:stretch>
                  <a:fillRect/>
                </a:stretch>
              </a:blipFill>
            </p:spPr>
            <p:txBody>
              <a:bodyPr/>
              <a:lstStyle/>
              <a:p>
                <a:r>
                  <a:rPr lang="en-US">
                    <a:noFill/>
                  </a:rPr>
                  <a:t> </a:t>
                </a:r>
              </a:p>
            </p:txBody>
          </p:sp>
        </mc:Fallback>
      </mc:AlternateContent>
      <p:sp>
        <p:nvSpPr>
          <p:cNvPr id="63" name="Action Button: Forward or Next 62">
            <a:hlinkClick r:id="rId11" action="ppaction://hlinksldjump" highlightClick="1"/>
          </p:cNvPr>
          <p:cNvSpPr/>
          <p:nvPr/>
        </p:nvSpPr>
        <p:spPr>
          <a:xfrm>
            <a:off x="11412878" y="619804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E7DEA50-74DE-4FAD-8445-930C865DED41}"/>
              </a:ext>
            </a:extLst>
          </p:cNvPr>
          <p:cNvCxnSpPr>
            <a:cxnSpLocks/>
            <a:stCxn id="5" idx="0"/>
          </p:cNvCxnSpPr>
          <p:nvPr/>
        </p:nvCxnSpPr>
        <p:spPr>
          <a:xfrm>
            <a:off x="6101945" y="2294815"/>
            <a:ext cx="0" cy="3050840"/>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grpSp>
        <p:nvGrpSpPr>
          <p:cNvPr id="19" name="Group 18">
            <a:extLst>
              <a:ext uri="{FF2B5EF4-FFF2-40B4-BE49-F238E27FC236}">
                <a16:creationId xmlns:a16="http://schemas.microsoft.com/office/drawing/2014/main" id="{E5B829C5-DC52-4814-84A6-23ED7E7F47D8}"/>
              </a:ext>
            </a:extLst>
          </p:cNvPr>
          <p:cNvGrpSpPr/>
          <p:nvPr/>
        </p:nvGrpSpPr>
        <p:grpSpPr>
          <a:xfrm>
            <a:off x="6285125" y="2434430"/>
            <a:ext cx="5255127" cy="2841688"/>
            <a:chOff x="6156535" y="2434430"/>
            <a:chExt cx="5255127" cy="2841688"/>
          </a:xfrm>
        </p:grpSpPr>
        <mc:AlternateContent xmlns:mc="http://schemas.openxmlformats.org/markup-compatibility/2006">
          <mc:Choice xmlns:a14="http://schemas.microsoft.com/office/drawing/2010/main" Requires="a14">
            <p:sp>
              <p:nvSpPr>
                <p:cNvPr id="80" name="Rectangle 79"/>
                <p:cNvSpPr/>
                <p:nvPr/>
              </p:nvSpPr>
              <p:spPr>
                <a:xfrm>
                  <a:off x="6156535" y="2434430"/>
                  <a:ext cx="3857858" cy="656590"/>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m:rPr>
                            <m:nor/>
                          </m:rPr>
                          <a:rPr lang="en-US" sz="3000" dirty="0">
                            <a:latin typeface="Cambria" panose="02040503050406030204" pitchFamily="18" charset="0"/>
                            <a:ea typeface="Times New Roman" panose="02020603050405020304" pitchFamily="18" charset="0"/>
                            <a:cs typeface="Times New Roman" panose="02020603050405020304" pitchFamily="18" charset="0"/>
                          </a:rPr>
                          <m:t>B</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ả</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ng</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 </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bi</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ế</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n</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 </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thi</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ê</m:t>
                        </m:r>
                        <m:r>
                          <m:rPr>
                            <m:nor/>
                          </m:rPr>
                          <a:rPr lang="en-US" sz="3000" b="0" i="0" dirty="0" smtClean="0">
                            <a:latin typeface="Cambria" panose="02040503050406030204" pitchFamily="18" charset="0"/>
                            <a:ea typeface="Times New Roman" panose="02020603050405020304" pitchFamily="18" charset="0"/>
                            <a:cs typeface="Times New Roman" panose="02020603050405020304" pitchFamily="18" charset="0"/>
                          </a:rPr>
                          <m:t>n</m:t>
                        </m:r>
                      </m:oMath>
                    </m:oMathPara>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p:sp>
              <p:nvSpPr>
                <p:cNvPr id="80" name="Rectangle 79"/>
                <p:cNvSpPr>
                  <a:spLocks noRot="1" noChangeAspect="1" noMove="1" noResize="1" noEditPoints="1" noAdjustHandles="1" noChangeArrowheads="1" noChangeShapeType="1" noTextEdit="1"/>
                </p:cNvSpPr>
                <p:nvPr/>
              </p:nvSpPr>
              <p:spPr>
                <a:xfrm>
                  <a:off x="6156535" y="2434430"/>
                  <a:ext cx="3857858" cy="656590"/>
                </a:xfrm>
                <a:prstGeom prst="rect">
                  <a:avLst/>
                </a:prstGeom>
                <a:blipFill>
                  <a:blip r:embed="rId12"/>
                  <a:stretch>
                    <a:fillRect/>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C1CA7F66-DF86-48A9-B5A0-D0D3172B081A}"/>
                </a:ext>
              </a:extLst>
            </p:cNvPr>
            <p:cNvGrpSpPr/>
            <p:nvPr/>
          </p:nvGrpSpPr>
          <p:grpSpPr>
            <a:xfrm>
              <a:off x="6764263" y="3160296"/>
              <a:ext cx="4647399" cy="2115822"/>
              <a:chOff x="6773427" y="3358623"/>
              <a:chExt cx="3770862" cy="2115822"/>
            </a:xfrm>
          </p:grpSpPr>
          <p:grpSp>
            <p:nvGrpSpPr>
              <p:cNvPr id="66" name="Group 65">
                <a:extLst>
                  <a:ext uri="{FF2B5EF4-FFF2-40B4-BE49-F238E27FC236}">
                    <a16:creationId xmlns:a16="http://schemas.microsoft.com/office/drawing/2014/main" id="{915BF834-7296-43B7-A602-137F604719F6}"/>
                  </a:ext>
                </a:extLst>
              </p:cNvPr>
              <p:cNvGrpSpPr/>
              <p:nvPr/>
            </p:nvGrpSpPr>
            <p:grpSpPr>
              <a:xfrm>
                <a:off x="6773427" y="3358623"/>
                <a:ext cx="3770862" cy="2115822"/>
                <a:chOff x="6327358" y="4659866"/>
                <a:chExt cx="5427914" cy="2115822"/>
              </a:xfrm>
            </p:grpSpPr>
            <p:sp>
              <p:nvSpPr>
                <p:cNvPr id="70" name="Rounded Rectangle 54">
                  <a:extLst>
                    <a:ext uri="{FF2B5EF4-FFF2-40B4-BE49-F238E27FC236}">
                      <a16:creationId xmlns:a16="http://schemas.microsoft.com/office/drawing/2014/main" id="{67757798-7F7B-4276-8E6A-187DEE47D3E1}"/>
                    </a:ext>
                  </a:extLst>
                </p:cNvPr>
                <p:cNvSpPr/>
                <p:nvPr/>
              </p:nvSpPr>
              <p:spPr>
                <a:xfrm>
                  <a:off x="6417294" y="4691437"/>
                  <a:ext cx="5337978" cy="2084251"/>
                </a:xfrm>
                <a:prstGeom prst="roundRect">
                  <a:avLst>
                    <a:gd name="adj" fmla="val 3818"/>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71" name="Straight Connector 70">
                  <a:extLst>
                    <a:ext uri="{FF2B5EF4-FFF2-40B4-BE49-F238E27FC236}">
                      <a16:creationId xmlns:a16="http://schemas.microsoft.com/office/drawing/2014/main" id="{8F6D24EF-A6EC-467F-8A9B-CCD66018FC44}"/>
                    </a:ext>
                  </a:extLst>
                </p:cNvPr>
                <p:cNvCxnSpPr>
                  <a:cxnSpLocks/>
                </p:cNvCxnSpPr>
                <p:nvPr/>
              </p:nvCxnSpPr>
              <p:spPr>
                <a:xfrm>
                  <a:off x="6392709" y="5156658"/>
                  <a:ext cx="52953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1091457-D53A-4EEF-8303-B2700274B6B1}"/>
                    </a:ext>
                  </a:extLst>
                </p:cNvPr>
                <p:cNvCxnSpPr>
                  <a:cxnSpLocks/>
                </p:cNvCxnSpPr>
                <p:nvPr/>
              </p:nvCxnSpPr>
              <p:spPr>
                <a:xfrm flipV="1">
                  <a:off x="6417294" y="5636577"/>
                  <a:ext cx="533797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4E04F2C-0F9E-49C6-BC81-68B65F5A6EBA}"/>
                    </a:ext>
                  </a:extLst>
                </p:cNvPr>
                <p:cNvCxnSpPr/>
                <p:nvPr/>
              </p:nvCxnSpPr>
              <p:spPr>
                <a:xfrm>
                  <a:off x="7291541" y="4717978"/>
                  <a:ext cx="0" cy="2057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46B49050-E9B1-4A28-9893-95253B123D26}"/>
                        </a:ext>
                      </a:extLst>
                    </p:cNvPr>
                    <p:cNvSpPr txBox="1"/>
                    <p:nvPr/>
                  </p:nvSpPr>
                  <p:spPr>
                    <a:xfrm>
                      <a:off x="6476571" y="4718174"/>
                      <a:ext cx="46040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US" sz="24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4" name="TextBox 73">
                      <a:extLst>
                        <a:ext uri="{FF2B5EF4-FFF2-40B4-BE49-F238E27FC236}">
                          <a16:creationId xmlns:a16="http://schemas.microsoft.com/office/drawing/2014/main" id="{46B49050-E9B1-4A28-9893-95253B123D26}"/>
                        </a:ext>
                      </a:extLst>
                    </p:cNvPr>
                    <p:cNvSpPr txBox="1">
                      <a:spLocks noRot="1" noChangeAspect="1" noMove="1" noResize="1" noEditPoints="1" noAdjustHandles="1" noChangeArrowheads="1" noChangeShapeType="1" noTextEdit="1"/>
                    </p:cNvSpPr>
                    <p:nvPr/>
                  </p:nvSpPr>
                  <p:spPr>
                    <a:xfrm>
                      <a:off x="6476571" y="4718174"/>
                      <a:ext cx="460402"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694C4BF5-2F0B-475B-9FB5-227B447CBDCD}"/>
                        </a:ext>
                      </a:extLst>
                    </p:cNvPr>
                    <p:cNvSpPr txBox="1"/>
                    <p:nvPr/>
                  </p:nvSpPr>
                  <p:spPr>
                    <a:xfrm>
                      <a:off x="6327358" y="5219250"/>
                      <a:ext cx="89404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latin typeface="Cambria Math" panose="02040503050406030204" pitchFamily="18" charset="0"/>
                                    <a:ea typeface="Calibri" panose="020F0502020204030204" pitchFamily="34" charset="0"/>
                                    <a:cs typeface="Times New Roman" panose="02020603050405020304" pitchFamily="18" charset="0"/>
                                  </a:rPr>
                                  <m:t>𝒇</m:t>
                                </m:r>
                              </m:e>
                              <m:sup>
                                <m:r>
                                  <a:rPr lang="en-US" sz="2000" b="1"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smtClean="0">
                                    <a:latin typeface="Cambria Math" panose="02040503050406030204" pitchFamily="18" charset="0"/>
                                    <a:ea typeface="Calibri" panose="020F0502020204030204" pitchFamily="34" charset="0"/>
                                    <a:cs typeface="Times New Roman" panose="02020603050405020304" pitchFamily="18" charset="0"/>
                                  </a:rPr>
                                  <m:t>𝒙</m:t>
                                </m:r>
                              </m:e>
                            </m:d>
                          </m:oMath>
                        </m:oMathPara>
                      </a14:m>
                      <a:endParaRPr lang="en-US" sz="2000" b="1"/>
                    </a:p>
                  </p:txBody>
                </p:sp>
              </mc:Choice>
              <mc:Fallback>
                <p:sp>
                  <p:nvSpPr>
                    <p:cNvPr id="75" name="TextBox 74">
                      <a:extLst>
                        <a:ext uri="{FF2B5EF4-FFF2-40B4-BE49-F238E27FC236}">
                          <a16:creationId xmlns:a16="http://schemas.microsoft.com/office/drawing/2014/main" id="{694C4BF5-2F0B-475B-9FB5-227B447CBDCD}"/>
                        </a:ext>
                      </a:extLst>
                    </p:cNvPr>
                    <p:cNvSpPr txBox="1">
                      <a:spLocks noRot="1" noChangeAspect="1" noMove="1" noResize="1" noEditPoints="1" noAdjustHandles="1" noChangeArrowheads="1" noChangeShapeType="1" noTextEdit="1"/>
                    </p:cNvSpPr>
                    <p:nvPr/>
                  </p:nvSpPr>
                  <p:spPr>
                    <a:xfrm>
                      <a:off x="6327358" y="5219250"/>
                      <a:ext cx="894047" cy="400110"/>
                    </a:xfrm>
                    <a:prstGeom prst="rect">
                      <a:avLst/>
                    </a:prstGeom>
                    <a:blipFill>
                      <a:blip r:embed="rId14"/>
                      <a:stretch>
                        <a:fillRect l="-4000" b="-1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387C6AAD-50FF-4DB1-A95F-5B9C04A76F44}"/>
                        </a:ext>
                      </a:extLst>
                    </p:cNvPr>
                    <p:cNvSpPr txBox="1"/>
                    <p:nvPr/>
                  </p:nvSpPr>
                  <p:spPr>
                    <a:xfrm>
                      <a:off x="6369816" y="5882528"/>
                      <a:ext cx="734080"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𝒇</m:t>
                            </m:r>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smtClean="0">
                                    <a:latin typeface="Cambria Math" panose="02040503050406030204" pitchFamily="18" charset="0"/>
                                    <a:ea typeface="Calibri" panose="020F0502020204030204" pitchFamily="34" charset="0"/>
                                    <a:cs typeface="Times New Roman" panose="02020603050405020304" pitchFamily="18" charset="0"/>
                                  </a:rPr>
                                  <m:t>𝒙</m:t>
                                </m:r>
                              </m:e>
                            </m:d>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6" name="TextBox 75">
                      <a:extLst>
                        <a:ext uri="{FF2B5EF4-FFF2-40B4-BE49-F238E27FC236}">
                          <a16:creationId xmlns:a16="http://schemas.microsoft.com/office/drawing/2014/main" id="{387C6AAD-50FF-4DB1-A95F-5B9C04A76F44}"/>
                        </a:ext>
                      </a:extLst>
                    </p:cNvPr>
                    <p:cNvSpPr txBox="1">
                      <a:spLocks noRot="1" noChangeAspect="1" noMove="1" noResize="1" noEditPoints="1" noAdjustHandles="1" noChangeArrowheads="1" noChangeShapeType="1" noTextEdit="1"/>
                    </p:cNvSpPr>
                    <p:nvPr/>
                  </p:nvSpPr>
                  <p:spPr>
                    <a:xfrm>
                      <a:off x="6369816" y="5882528"/>
                      <a:ext cx="734080" cy="400110"/>
                    </a:xfrm>
                    <a:prstGeom prst="rect">
                      <a:avLst/>
                    </a:prstGeom>
                    <a:blipFill>
                      <a:blip r:embed="rId15"/>
                      <a:stretch>
                        <a:fillRect l="-4854" b="-151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DBDC5B27-69AE-4B9A-B6B2-5AA6AA38E3CA}"/>
                        </a:ext>
                      </a:extLst>
                    </p:cNvPr>
                    <p:cNvSpPr txBox="1"/>
                    <p:nvPr/>
                  </p:nvSpPr>
                  <p:spPr>
                    <a:xfrm>
                      <a:off x="7262298" y="4766112"/>
                      <a:ext cx="6523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7" name="TextBox 76">
                      <a:extLst>
                        <a:ext uri="{FF2B5EF4-FFF2-40B4-BE49-F238E27FC236}">
                          <a16:creationId xmlns:a16="http://schemas.microsoft.com/office/drawing/2014/main" id="{DBDC5B27-69AE-4B9A-B6B2-5AA6AA38E3CA}"/>
                        </a:ext>
                      </a:extLst>
                    </p:cNvPr>
                    <p:cNvSpPr txBox="1">
                      <a:spLocks noRot="1" noChangeAspect="1" noMove="1" noResize="1" noEditPoints="1" noAdjustHandles="1" noChangeArrowheads="1" noChangeShapeType="1" noTextEdit="1"/>
                    </p:cNvSpPr>
                    <p:nvPr/>
                  </p:nvSpPr>
                  <p:spPr>
                    <a:xfrm>
                      <a:off x="7262298" y="4766112"/>
                      <a:ext cx="652380" cy="40011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474D2A62-8C83-41D2-9B7B-AE1E4F26E041}"/>
                        </a:ext>
                      </a:extLst>
                    </p:cNvPr>
                    <p:cNvSpPr txBox="1"/>
                    <p:nvPr/>
                  </p:nvSpPr>
                  <p:spPr>
                    <a:xfrm>
                      <a:off x="9154518" y="4659866"/>
                      <a:ext cx="516399" cy="5470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𝒆</m:t>
                                </m:r>
                              </m:e>
                              <m:sup>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r>
                                      <a:rPr lang="en-US" sz="2000" b="1" i="1">
                                        <a:latin typeface="Cambria Math" panose="02040503050406030204" pitchFamily="18" charset="0"/>
                                      </a:rPr>
                                      <m:t>𝟐</m:t>
                                    </m:r>
                                  </m:den>
                                </m:f>
                              </m:sup>
                            </m:sSup>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8" name="TextBox 77">
                      <a:extLst>
                        <a:ext uri="{FF2B5EF4-FFF2-40B4-BE49-F238E27FC236}">
                          <a16:creationId xmlns:a16="http://schemas.microsoft.com/office/drawing/2014/main" id="{474D2A62-8C83-41D2-9B7B-AE1E4F26E041}"/>
                        </a:ext>
                      </a:extLst>
                    </p:cNvPr>
                    <p:cNvSpPr txBox="1">
                      <a:spLocks noRot="1" noChangeAspect="1" noMove="1" noResize="1" noEditPoints="1" noAdjustHandles="1" noChangeArrowheads="1" noChangeShapeType="1" noTextEdit="1"/>
                    </p:cNvSpPr>
                    <p:nvPr/>
                  </p:nvSpPr>
                  <p:spPr>
                    <a:xfrm>
                      <a:off x="9154518" y="4659866"/>
                      <a:ext cx="516399" cy="54700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23E423DA-3F2F-4D7B-AABE-AC0BA1EC7986}"/>
                        </a:ext>
                      </a:extLst>
                    </p:cNvPr>
                    <p:cNvSpPr txBox="1"/>
                    <p:nvPr/>
                  </p:nvSpPr>
                  <p:spPr>
                    <a:xfrm>
                      <a:off x="10832905" y="4740282"/>
                      <a:ext cx="895415"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m:t>
                            </m:r>
                            <m:r>
                              <a:rPr lang="en-US" sz="2000" b="1">
                                <a:latin typeface="Cambria Math" panose="02040503050406030204" pitchFamily="18" charset="0"/>
                              </a:rPr>
                              <m:t>∞</m:t>
                            </m:r>
                          </m:oMath>
                        </m:oMathPara>
                      </a14:m>
                      <a:endParaRPr lang="en-US" sz="2000" b="1"/>
                    </a:p>
                  </p:txBody>
                </p:sp>
              </mc:Choice>
              <mc:Fallback>
                <p:sp>
                  <p:nvSpPr>
                    <p:cNvPr id="81" name="TextBox 80">
                      <a:extLst>
                        <a:ext uri="{FF2B5EF4-FFF2-40B4-BE49-F238E27FC236}">
                          <a16:creationId xmlns:a16="http://schemas.microsoft.com/office/drawing/2014/main" id="{23E423DA-3F2F-4D7B-AABE-AC0BA1EC7986}"/>
                        </a:ext>
                      </a:extLst>
                    </p:cNvPr>
                    <p:cNvSpPr txBox="1">
                      <a:spLocks noRot="1" noChangeAspect="1" noMove="1" noResize="1" noEditPoints="1" noAdjustHandles="1" noChangeArrowheads="1" noChangeShapeType="1" noTextEdit="1"/>
                    </p:cNvSpPr>
                    <p:nvPr/>
                  </p:nvSpPr>
                  <p:spPr>
                    <a:xfrm>
                      <a:off x="10832905" y="4740282"/>
                      <a:ext cx="895415"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8A52025C-4EA4-43ED-835F-AEA825A58FBD}"/>
                        </a:ext>
                      </a:extLst>
                    </p:cNvPr>
                    <p:cNvSpPr txBox="1"/>
                    <p:nvPr/>
                  </p:nvSpPr>
                  <p:spPr>
                    <a:xfrm>
                      <a:off x="9150264"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2" name="TextBox 81">
                      <a:extLst>
                        <a:ext uri="{FF2B5EF4-FFF2-40B4-BE49-F238E27FC236}">
                          <a16:creationId xmlns:a16="http://schemas.microsoft.com/office/drawing/2014/main" id="{8A52025C-4EA4-43ED-835F-AEA825A58FBD}"/>
                        </a:ext>
                      </a:extLst>
                    </p:cNvPr>
                    <p:cNvSpPr txBox="1">
                      <a:spLocks noRot="1" noChangeAspect="1" noMove="1" noResize="1" noEditPoints="1" noAdjustHandles="1" noChangeArrowheads="1" noChangeShapeType="1" noTextEdit="1"/>
                    </p:cNvSpPr>
                    <p:nvPr/>
                  </p:nvSpPr>
                  <p:spPr>
                    <a:xfrm>
                      <a:off x="9150264" y="5207987"/>
                      <a:ext cx="483076" cy="40011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CDD95480-98B5-4530-B8F9-0E0AAEF52CD1}"/>
                        </a:ext>
                      </a:extLst>
                    </p:cNvPr>
                    <p:cNvSpPr txBox="1"/>
                    <p:nvPr/>
                  </p:nvSpPr>
                  <p:spPr>
                    <a:xfrm>
                      <a:off x="10117070" y="5180046"/>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3" name="TextBox 82">
                      <a:extLst>
                        <a:ext uri="{FF2B5EF4-FFF2-40B4-BE49-F238E27FC236}">
                          <a16:creationId xmlns:a16="http://schemas.microsoft.com/office/drawing/2014/main" id="{CDD95480-98B5-4530-B8F9-0E0AAEF52CD1}"/>
                        </a:ext>
                      </a:extLst>
                    </p:cNvPr>
                    <p:cNvSpPr txBox="1">
                      <a:spLocks noRot="1" noChangeAspect="1" noMove="1" noResize="1" noEditPoints="1" noAdjustHandles="1" noChangeArrowheads="1" noChangeShapeType="1" noTextEdit="1"/>
                    </p:cNvSpPr>
                    <p:nvPr/>
                  </p:nvSpPr>
                  <p:spPr>
                    <a:xfrm>
                      <a:off x="10117070" y="5180046"/>
                      <a:ext cx="483076" cy="40011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8EA41C70-F98D-43CB-BE1B-B922829EF0E3}"/>
                        </a:ext>
                      </a:extLst>
                    </p:cNvPr>
                    <p:cNvSpPr txBox="1"/>
                    <p:nvPr/>
                  </p:nvSpPr>
                  <p:spPr>
                    <a:xfrm>
                      <a:off x="8203920" y="5179111"/>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4" name="TextBox 83">
                      <a:extLst>
                        <a:ext uri="{FF2B5EF4-FFF2-40B4-BE49-F238E27FC236}">
                          <a16:creationId xmlns:a16="http://schemas.microsoft.com/office/drawing/2014/main" id="{8EA41C70-F98D-43CB-BE1B-B922829EF0E3}"/>
                        </a:ext>
                      </a:extLst>
                    </p:cNvPr>
                    <p:cNvSpPr txBox="1">
                      <a:spLocks noRot="1" noChangeAspect="1" noMove="1" noResize="1" noEditPoints="1" noAdjustHandles="1" noChangeArrowheads="1" noChangeShapeType="1" noTextEdit="1"/>
                    </p:cNvSpPr>
                    <p:nvPr/>
                  </p:nvSpPr>
                  <p:spPr>
                    <a:xfrm>
                      <a:off x="8203920" y="5179111"/>
                      <a:ext cx="483076" cy="400110"/>
                    </a:xfrm>
                    <a:prstGeom prst="rect">
                      <a:avLst/>
                    </a:prstGeom>
                    <a:blipFill>
                      <a:blip r:embed="rId21"/>
                      <a:stretch>
                        <a:fillRect/>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EF90CE4E-F488-4F7D-A4A6-423B5575333F}"/>
                    </a:ext>
                  </a:extLst>
                </p:cNvPr>
                <p:cNvCxnSpPr>
                  <a:cxnSpLocks/>
                </p:cNvCxnSpPr>
                <p:nvPr/>
              </p:nvCxnSpPr>
              <p:spPr>
                <a:xfrm>
                  <a:off x="9822172" y="5937466"/>
                  <a:ext cx="1076825" cy="457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C481799-D7DA-4A1C-995B-C6B45DA11AFF}"/>
                    </a:ext>
                  </a:extLst>
                </p:cNvPr>
                <p:cNvCxnSpPr>
                  <a:cxnSpLocks/>
                </p:cNvCxnSpPr>
                <p:nvPr/>
              </p:nvCxnSpPr>
              <p:spPr>
                <a:xfrm flipV="1">
                  <a:off x="7764364" y="5938861"/>
                  <a:ext cx="1118227" cy="4551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8" name="TextBox 67">
                    <a:extLst>
                      <a:ext uri="{FF2B5EF4-FFF2-40B4-BE49-F238E27FC236}">
                        <a16:creationId xmlns:a16="http://schemas.microsoft.com/office/drawing/2014/main" id="{E5C0F9FD-8262-48C4-9A35-9DE0B804CBCC}"/>
                      </a:ext>
                    </a:extLst>
                  </p:cNvPr>
                  <p:cNvSpPr txBox="1"/>
                  <p:nvPr/>
                </p:nvSpPr>
                <p:spPr>
                  <a:xfrm>
                    <a:off x="8693159" y="4278700"/>
                    <a:ext cx="434845" cy="6971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r>
                                <a:rPr lang="en-US" sz="2000" b="1" i="1" smtClean="0">
                                  <a:latin typeface="Cambria Math" panose="02040503050406030204" pitchFamily="18" charset="0"/>
                                </a:rPr>
                                <m:t>𝒆</m:t>
                              </m:r>
                            </m:den>
                          </m:f>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8" name="TextBox 67">
                    <a:extLst>
                      <a:ext uri="{FF2B5EF4-FFF2-40B4-BE49-F238E27FC236}">
                        <a16:creationId xmlns:a16="http://schemas.microsoft.com/office/drawing/2014/main" id="{E5C0F9FD-8262-48C4-9A35-9DE0B804CBCC}"/>
                      </a:ext>
                    </a:extLst>
                  </p:cNvPr>
                  <p:cNvSpPr txBox="1">
                    <a:spLocks noRot="1" noChangeAspect="1" noMove="1" noResize="1" noEditPoints="1" noAdjustHandles="1" noChangeArrowheads="1" noChangeShapeType="1" noTextEdit="1"/>
                  </p:cNvSpPr>
                  <p:nvPr/>
                </p:nvSpPr>
                <p:spPr>
                  <a:xfrm>
                    <a:off x="8693159" y="4278700"/>
                    <a:ext cx="434845" cy="697114"/>
                  </a:xfrm>
                  <a:prstGeom prst="rect">
                    <a:avLst/>
                  </a:prstGeom>
                  <a:blipFill>
                    <a:blip r:embed="rId22"/>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7254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left)">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79" grpId="0"/>
      <p:bldP spid="13" grpId="0"/>
      <p:bldP spid="15" grpId="0"/>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22955" y="2701759"/>
            <a:ext cx="11834900" cy="3850130"/>
            <a:chOff x="184495" y="3636273"/>
            <a:chExt cx="11834900" cy="3850130"/>
          </a:xfrm>
        </p:grpSpPr>
        <p:sp>
          <p:nvSpPr>
            <p:cNvPr id="5" name="Rounded Rectangle 4"/>
            <p:cNvSpPr/>
            <p:nvPr/>
          </p:nvSpPr>
          <p:spPr>
            <a:xfrm>
              <a:off x="184495" y="3865218"/>
              <a:ext cx="11834900" cy="362118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29921"/>
            <a:ext cx="11939058" cy="1242337"/>
            <a:chOff x="534987" y="1839250"/>
            <a:chExt cx="23404876" cy="2083627"/>
          </a:xfrm>
        </p:grpSpPr>
        <p:grpSp>
          <p:nvGrpSpPr>
            <p:cNvPr id="21" name="Group 20"/>
            <p:cNvGrpSpPr/>
            <p:nvPr/>
          </p:nvGrpSpPr>
          <p:grpSpPr>
            <a:xfrm>
              <a:off x="534987" y="1869705"/>
              <a:ext cx="23340848" cy="2053172"/>
              <a:chOff x="534987" y="1647866"/>
              <a:chExt cx="23340848" cy="2053172"/>
            </a:xfrm>
          </p:grpSpPr>
          <p:sp>
            <p:nvSpPr>
              <p:cNvPr id="25" name="Rounded Rectangle 24"/>
              <p:cNvSpPr/>
              <p:nvPr/>
            </p:nvSpPr>
            <p:spPr bwMode="auto">
              <a:xfrm>
                <a:off x="755649" y="1720890"/>
                <a:ext cx="23120186" cy="198014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23" name="Rectangle 22"/>
                <p:cNvSpPr/>
                <p:nvPr/>
              </p:nvSpPr>
              <p:spPr>
                <a:xfrm>
                  <a:off x="4104214" y="1839250"/>
                  <a:ext cx="19835649" cy="1961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r>
                    <a:rPr lang="vi-VN" sz="3200">
                      <a:latin typeface="Cambria" panose="02040503050406030204" pitchFamily="18" charset="0"/>
                    </a:rPr>
                    <a:t>Cho </a:t>
                  </a:r>
                  <a:r>
                    <a:rPr lang="vi-VN" sz="3200" dirty="0">
                      <a:latin typeface="Cambria" panose="02040503050406030204" pitchFamily="18" charset="0"/>
                    </a:rPr>
                    <a:t>hình lập phương </a:t>
                  </a:r>
                  <a14:m>
                    <m:oMath xmlns:m="http://schemas.openxmlformats.org/officeDocument/2006/math">
                      <m:r>
                        <a:rPr lang="vi-VN" sz="3200" i="1">
                          <a:latin typeface="Cambria Math"/>
                        </a:rPr>
                        <m:t>𝐴𝐵𝐶𝐷</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𝐴</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𝐵</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𝐷</m:t>
                          </m:r>
                        </m:e>
                        <m:sup>
                          <m:r>
                            <a:rPr lang="vi-VN" sz="3200" i="1">
                              <a:latin typeface="Cambria Math"/>
                            </a:rPr>
                            <m:t>′</m:t>
                          </m:r>
                        </m:sup>
                      </m:sSup>
                    </m:oMath>
                  </a14:m>
                  <a:r>
                    <a:rPr lang="vi-VN" sz="3200" dirty="0">
                      <a:latin typeface="Cambria" panose="02040503050406030204" pitchFamily="18" charset="0"/>
                    </a:rPr>
                    <a:t> cạnh </a:t>
                  </a:r>
                  <a14:m>
                    <m:oMath xmlns:m="http://schemas.openxmlformats.org/officeDocument/2006/math">
                      <m:r>
                        <a:rPr lang="vi-VN" sz="3200" i="1">
                          <a:latin typeface="Cambria Math"/>
                        </a:rPr>
                        <m:t>𝑎</m:t>
                      </m:r>
                    </m:oMath>
                  </a14:m>
                  <a:r>
                    <a:rPr lang="vi-VN" sz="3200" dirty="0">
                      <a:latin typeface="Cambria" panose="02040503050406030204" pitchFamily="18" charset="0"/>
                    </a:rPr>
                    <a:t>. Thể tích của khối tứ diện </a:t>
                  </a:r>
                  <a14:m>
                    <m:oMath xmlns:m="http://schemas.openxmlformats.org/officeDocument/2006/math">
                      <m:r>
                        <a:rPr lang="vi-VN" sz="3200" i="1">
                          <a:latin typeface="Cambria Math"/>
                        </a:rPr>
                        <m:t>𝐴</m:t>
                      </m:r>
                      <m:sSup>
                        <m:sSupPr>
                          <m:ctrlPr>
                            <a:rPr lang="en-US" sz="3200" i="1">
                              <a:latin typeface="Cambria Math" panose="02040503050406030204" pitchFamily="18" charset="0"/>
                            </a:rPr>
                          </m:ctrlPr>
                        </m:sSupPr>
                        <m:e>
                          <m:r>
                            <a:rPr lang="vi-VN" sz="3200" i="1">
                              <a:latin typeface="Cambria Math"/>
                            </a:rPr>
                            <m:t>𝐵</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𝐷</m:t>
                          </m:r>
                        </m:e>
                        <m:sup>
                          <m:r>
                            <a:rPr lang="vi-VN" sz="3200" i="1">
                              <a:latin typeface="Cambria Math"/>
                            </a:rPr>
                            <m:t>′</m:t>
                          </m:r>
                        </m:sup>
                      </m:sSup>
                    </m:oMath>
                  </a14:m>
                  <a:r>
                    <a:rPr lang="vi-VN" sz="3200" dirty="0">
                      <a:latin typeface="Cambria" panose="02040503050406030204" pitchFamily="18" charset="0"/>
                    </a:rPr>
                    <a:t> bằng</a:t>
                  </a:r>
                  <a:endParaRPr lang="en-US" sz="3200" b="1" dirty="0">
                    <a:latin typeface="Cambria" panose="02040503050406030204" pitchFamily="18" charset="0"/>
                    <a:ea typeface="Tahoma"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839250"/>
                  <a:ext cx="19835649" cy="1961568"/>
                </a:xfrm>
                <a:prstGeom prst="rect">
                  <a:avLst/>
                </a:prstGeom>
                <a:blipFill>
                  <a:blip r:embed="rId2"/>
                  <a:stretch>
                    <a:fillRect l="-663" t="-2604" r="-602"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4" name="Group 93"/>
          <p:cNvGrpSpPr/>
          <p:nvPr/>
        </p:nvGrpSpPr>
        <p:grpSpPr>
          <a:xfrm>
            <a:off x="182227" y="1478405"/>
            <a:ext cx="11778089" cy="1130502"/>
            <a:chOff x="241306" y="2243791"/>
            <a:chExt cx="11778089" cy="1130502"/>
          </a:xfrm>
        </p:grpSpPr>
        <p:sp>
          <p:nvSpPr>
            <p:cNvPr id="61" name="Rectangle 60"/>
            <p:cNvSpPr/>
            <p:nvPr/>
          </p:nvSpPr>
          <p:spPr>
            <a:xfrm>
              <a:off x="3538287" y="2243791"/>
              <a:ext cx="2468235" cy="108048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3247742" y="255242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0" name="TextBox 59"/>
                <p:cNvSpPr txBox="1"/>
                <p:nvPr/>
              </p:nvSpPr>
              <p:spPr>
                <a:xfrm>
                  <a:off x="3834161" y="2247574"/>
                  <a:ext cx="1607337" cy="108048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vi-VN">
                                    <a:latin typeface="Cambria Math"/>
                                  </a:rPr>
                                  <m:t>𝑎</m:t>
                                </m:r>
                              </m:e>
                              <m:sup>
                                <m:r>
                                  <a:rPr lang="vi-VN">
                                    <a:latin typeface="Cambria Math"/>
                                  </a:rPr>
                                  <m:t>3</m:t>
                                </m:r>
                              </m:sup>
                            </m:sSup>
                          </m:num>
                          <m:den>
                            <m:r>
                              <a:rPr lang="vi-VN">
                                <a:latin typeface="Cambria Math"/>
                              </a:rPr>
                              <m:t>6</m:t>
                            </m:r>
                          </m:den>
                        </m:f>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834161" y="2247574"/>
                  <a:ext cx="1607337" cy="1080489"/>
                </a:xfrm>
                <a:prstGeom prst="rect">
                  <a:avLst/>
                </a:prstGeom>
                <a:blipFill>
                  <a:blip r:embed="rId3"/>
                  <a:stretch>
                    <a:fillRect/>
                  </a:stretch>
                </a:blipFill>
              </p:spPr>
              <p:txBody>
                <a:bodyPr/>
                <a:lstStyle/>
                <a:p>
                  <a:r>
                    <a:rPr lang="en-US">
                      <a:noFill/>
                    </a:rPr>
                    <a:t> </a:t>
                  </a:r>
                </a:p>
              </p:txBody>
            </p:sp>
          </mc:Fallback>
        </mc:AlternateContent>
        <p:sp>
          <p:nvSpPr>
            <p:cNvPr id="76" name="Rectangle 75"/>
            <p:cNvSpPr/>
            <p:nvPr/>
          </p:nvSpPr>
          <p:spPr>
            <a:xfrm>
              <a:off x="531851" y="2243792"/>
              <a:ext cx="2468235" cy="108875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55201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827725" y="2247574"/>
                  <a:ext cx="2172360" cy="108048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vi-VN">
                                    <a:latin typeface="Cambria Math"/>
                                  </a:rPr>
                                  <m:t>𝑎</m:t>
                                </m:r>
                              </m:e>
                              <m:sup>
                                <m:r>
                                  <a:rPr lang="vi-VN">
                                    <a:latin typeface="Cambria Math"/>
                                  </a:rPr>
                                  <m:t>3</m:t>
                                </m:r>
                              </m:sup>
                            </m:sSup>
                          </m:num>
                          <m:den>
                            <m:r>
                              <a:rPr lang="vi-VN">
                                <a:latin typeface="Cambria Math"/>
                              </a:rPr>
                              <m:t>3</m:t>
                            </m:r>
                          </m:den>
                        </m:f>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827725" y="2247574"/>
                  <a:ext cx="2172360" cy="1080489"/>
                </a:xfrm>
                <a:prstGeom prst="rect">
                  <a:avLst/>
                </a:prstGeom>
                <a:blipFill>
                  <a:blip r:embed="rId4"/>
                  <a:stretch>
                    <a:fillRect/>
                  </a:stretch>
                </a:blipFill>
              </p:spPr>
              <p:txBody>
                <a:bodyPr/>
                <a:lstStyle/>
                <a:p>
                  <a:r>
                    <a:rPr lang="en-US">
                      <a:noFill/>
                    </a:rPr>
                    <a:t> </a:t>
                  </a:r>
                </a:p>
              </p:txBody>
            </p:sp>
          </mc:Fallback>
        </mc:AlternateContent>
        <p:sp>
          <p:nvSpPr>
            <p:cNvPr id="81" name="Rectangle 80"/>
            <p:cNvSpPr/>
            <p:nvPr/>
          </p:nvSpPr>
          <p:spPr>
            <a:xfrm>
              <a:off x="6544723" y="2243792"/>
              <a:ext cx="2468235" cy="107728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6254178" y="255243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0" name="TextBox 79"/>
                <p:cNvSpPr txBox="1"/>
                <p:nvPr/>
              </p:nvSpPr>
              <p:spPr>
                <a:xfrm>
                  <a:off x="6840597" y="2247574"/>
                  <a:ext cx="2172361" cy="10772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vi-VN">
                                    <a:latin typeface="Cambria Math"/>
                                  </a:rPr>
                                  <m:t>𝑎</m:t>
                                </m:r>
                              </m:e>
                              <m:sup>
                                <m:r>
                                  <a:rPr lang="vi-VN">
                                    <a:latin typeface="Cambria Math"/>
                                  </a:rPr>
                                  <m:t>3</m:t>
                                </m:r>
                              </m:sup>
                            </m:sSup>
                          </m:num>
                          <m:den>
                            <m:r>
                              <a:rPr lang="vi-VN">
                                <a:latin typeface="Cambria Math"/>
                              </a:rPr>
                              <m:t>2</m:t>
                            </m:r>
                          </m:den>
                        </m:f>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6840597" y="2247574"/>
                  <a:ext cx="2172361" cy="1077283"/>
                </a:xfrm>
                <a:prstGeom prst="rect">
                  <a:avLst/>
                </a:prstGeom>
                <a:blipFill>
                  <a:blip r:embed="rId5"/>
                  <a:stretch>
                    <a:fillRect/>
                  </a:stretch>
                </a:blipFill>
              </p:spPr>
              <p:txBody>
                <a:bodyPr/>
                <a:lstStyle/>
                <a:p>
                  <a:r>
                    <a:rPr lang="en-US">
                      <a:noFill/>
                    </a:rPr>
                    <a:t> </a:t>
                  </a:r>
                </a:p>
              </p:txBody>
            </p:sp>
          </mc:Fallback>
        </mc:AlternateContent>
        <p:sp>
          <p:nvSpPr>
            <p:cNvPr id="86" name="Rectangle 85"/>
            <p:cNvSpPr/>
            <p:nvPr/>
          </p:nvSpPr>
          <p:spPr>
            <a:xfrm>
              <a:off x="9551160" y="2243791"/>
              <a:ext cx="2468235" cy="107728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7" name="Oval 86"/>
            <p:cNvSpPr/>
            <p:nvPr/>
          </p:nvSpPr>
          <p:spPr>
            <a:xfrm>
              <a:off x="9260615" y="256629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5" name="TextBox 84"/>
                <p:cNvSpPr txBox="1"/>
                <p:nvPr/>
              </p:nvSpPr>
              <p:spPr>
                <a:xfrm>
                  <a:off x="9847034" y="2247574"/>
                  <a:ext cx="2172361" cy="11267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vi-VN">
                                    <a:latin typeface="Cambria Math"/>
                                  </a:rPr>
                                  <m:t>2</m:t>
                                </m:r>
                              </m:e>
                            </m:rad>
                            <m:sSup>
                              <m:sSupPr>
                                <m:ctrlPr>
                                  <a:rPr lang="en-US" i="1">
                                    <a:latin typeface="Cambria Math" panose="02040503050406030204" pitchFamily="18" charset="0"/>
                                  </a:rPr>
                                </m:ctrlPr>
                              </m:sSupPr>
                              <m:e>
                                <m:r>
                                  <a:rPr lang="vi-VN">
                                    <a:latin typeface="Cambria Math"/>
                                  </a:rPr>
                                  <m:t>𝑎</m:t>
                                </m:r>
                              </m:e>
                              <m:sup>
                                <m:r>
                                  <a:rPr lang="vi-VN">
                                    <a:latin typeface="Cambria Math"/>
                                  </a:rPr>
                                  <m:t>3</m:t>
                                </m:r>
                              </m:sup>
                            </m:sSup>
                          </m:num>
                          <m:den>
                            <m:r>
                              <a:rPr lang="vi-VN">
                                <a:latin typeface="Cambria Math"/>
                              </a:rPr>
                              <m:t>12</m:t>
                            </m:r>
                          </m:den>
                        </m:f>
                      </m:oMath>
                    </m:oMathPara>
                  </a14:m>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9847034" y="2247574"/>
                  <a:ext cx="2172361" cy="1126719"/>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58060" y="3233033"/>
                <a:ext cx="7968521" cy="790216"/>
              </a:xfrm>
              <a:prstGeom prst="rect">
                <a:avLst/>
              </a:prstGeom>
              <a:noFill/>
            </p:spPr>
            <p:txBody>
              <a:bodyPr wrap="square" rtlCol="0">
                <a:spAutoFit/>
              </a:bodyPr>
              <a:lstStyle/>
              <a:p>
                <a:r>
                  <a:rPr lang="vi-VN" sz="3200" dirty="0">
                    <a:latin typeface="Cambria" panose="02040503050406030204" pitchFamily="18" charset="0"/>
                  </a:rPr>
                  <a:t>Ta có </a:t>
                </a:r>
                <a14:m>
                  <m:oMath xmlns:m="http://schemas.openxmlformats.org/officeDocument/2006/math">
                    <m:sSub>
                      <m:sSubPr>
                        <m:ctrlPr>
                          <a:rPr lang="en-US" sz="3200" i="1">
                            <a:latin typeface="Cambria Math" panose="02040503050406030204" pitchFamily="18" charset="0"/>
                          </a:rPr>
                        </m:ctrlPr>
                      </m:sSubPr>
                      <m:e>
                        <m:r>
                          <a:rPr lang="vi-VN" sz="3200" i="1">
                            <a:latin typeface="Cambria Math"/>
                          </a:rPr>
                          <m:t>𝑉</m:t>
                        </m:r>
                      </m:e>
                      <m:sub>
                        <m:r>
                          <a:rPr lang="vi-VN" sz="3200" i="1">
                            <a:latin typeface="Cambria Math"/>
                          </a:rPr>
                          <m:t>𝐴</m:t>
                        </m:r>
                        <m:sSup>
                          <m:sSupPr>
                            <m:ctrlPr>
                              <a:rPr lang="en-US" sz="3200" i="1">
                                <a:latin typeface="Cambria Math" panose="02040503050406030204" pitchFamily="18" charset="0"/>
                              </a:rPr>
                            </m:ctrlPr>
                          </m:sSupPr>
                          <m:e>
                            <m:r>
                              <a:rPr lang="vi-VN" sz="3200" i="1">
                                <a:latin typeface="Cambria Math"/>
                              </a:rPr>
                              <m:t>𝐵</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𝐷</m:t>
                            </m:r>
                          </m:e>
                          <m:sup>
                            <m:r>
                              <a:rPr lang="vi-VN" sz="3200" i="1">
                                <a:latin typeface="Cambria Math"/>
                              </a:rPr>
                              <m:t>′</m:t>
                            </m:r>
                          </m:sup>
                        </m:sSup>
                      </m:sub>
                    </m:sSub>
                    <m:r>
                      <a:rPr lang="vi-VN" sz="3200" i="1">
                        <a:latin typeface="Cambria Math"/>
                      </a:rPr>
                      <m:t>=</m:t>
                    </m:r>
                    <m:sSub>
                      <m:sSubPr>
                        <m:ctrlPr>
                          <a:rPr lang="en-US" sz="3200" i="1">
                            <a:latin typeface="Cambria Math" panose="02040503050406030204" pitchFamily="18" charset="0"/>
                          </a:rPr>
                        </m:ctrlPr>
                      </m:sSubPr>
                      <m:e>
                        <m:r>
                          <a:rPr lang="vi-VN" sz="3200" i="1">
                            <a:latin typeface="Cambria Math"/>
                          </a:rPr>
                          <m:t>𝑉</m:t>
                        </m:r>
                      </m:e>
                      <m:sub>
                        <m:r>
                          <a:rPr lang="vi-VN" sz="3200" i="1">
                            <a:latin typeface="Cambria Math"/>
                          </a:rPr>
                          <m:t>𝐴</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𝐵</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𝐷</m:t>
                            </m:r>
                          </m:e>
                          <m:sup>
                            <m:r>
                              <a:rPr lang="vi-VN" sz="3200" i="1">
                                <a:latin typeface="Cambria Math"/>
                              </a:rPr>
                              <m:t>′</m:t>
                            </m:r>
                          </m:sup>
                        </m:sSup>
                      </m:sub>
                    </m:sSub>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3</m:t>
                        </m:r>
                      </m:den>
                    </m:f>
                    <m:r>
                      <a:rPr lang="vi-VN" sz="3200" i="1">
                        <a:latin typeface="Cambria Math"/>
                      </a:rPr>
                      <m:t>𝐴</m:t>
                    </m:r>
                    <m:sSup>
                      <m:sSupPr>
                        <m:ctrlPr>
                          <a:rPr lang="en-US" sz="3200" i="1">
                            <a:latin typeface="Cambria Math" panose="02040503050406030204" pitchFamily="18" charset="0"/>
                          </a:rPr>
                        </m:ctrlPr>
                      </m:sSupPr>
                      <m:e>
                        <m:r>
                          <a:rPr lang="vi-VN" sz="3200" i="1">
                            <a:latin typeface="Cambria Math"/>
                          </a:rPr>
                          <m:t>𝐴</m:t>
                        </m:r>
                      </m:e>
                      <m:sup>
                        <m:r>
                          <a:rPr lang="vi-VN" sz="3200" i="1">
                            <a:latin typeface="Cambria Math"/>
                          </a:rPr>
                          <m:t>′</m:t>
                        </m:r>
                      </m:sup>
                    </m:sSup>
                    <m:r>
                      <a:rPr lang="vi-VN" sz="3200" i="1">
                        <a:latin typeface="Cambria Math"/>
                      </a:rPr>
                      <m:t>.</m:t>
                    </m:r>
                    <m:sSub>
                      <m:sSubPr>
                        <m:ctrlPr>
                          <a:rPr lang="en-US" sz="3200" i="1">
                            <a:latin typeface="Cambria Math" panose="02040503050406030204" pitchFamily="18" charset="0"/>
                          </a:rPr>
                        </m:ctrlPr>
                      </m:sSubPr>
                      <m:e>
                        <m:r>
                          <a:rPr lang="vi-VN" sz="3200" i="1">
                            <a:latin typeface="Cambria Math"/>
                          </a:rPr>
                          <m:t>𝑆</m:t>
                        </m:r>
                      </m:e>
                      <m:sub>
                        <m:sSup>
                          <m:sSupPr>
                            <m:ctrlPr>
                              <a:rPr lang="en-US" sz="3200" i="1">
                                <a:latin typeface="Cambria Math" panose="02040503050406030204" pitchFamily="18" charset="0"/>
                              </a:rPr>
                            </m:ctrlPr>
                          </m:sSupPr>
                          <m:e>
                            <m:r>
                              <a:rPr lang="vi-VN" sz="3200" i="1">
                                <a:latin typeface="Cambria Math"/>
                              </a:rPr>
                              <m:t>𝐵</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𝐷</m:t>
                            </m:r>
                          </m:e>
                          <m:sup>
                            <m:r>
                              <a:rPr lang="vi-VN" sz="3200" i="1">
                                <a:latin typeface="Cambria Math"/>
                              </a:rPr>
                              <m:t>′</m:t>
                            </m:r>
                          </m:sup>
                        </m:sSup>
                      </m:sub>
                    </m:sSub>
                  </m:oMath>
                </a14:m>
                <a:endParaRPr lang="en-US" sz="3200" i="1" dirty="0">
                  <a:solidFill>
                    <a:schemeClr val="tx1"/>
                  </a:solidFill>
                  <a:latin typeface="Cambria" panose="020405030504060302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58060" y="3233033"/>
                <a:ext cx="7968521" cy="790216"/>
              </a:xfrm>
              <a:prstGeom prst="rect">
                <a:avLst/>
              </a:prstGeom>
              <a:blipFill>
                <a:blip r:embed="rId7"/>
                <a:stretch>
                  <a:fillRect l="-1989"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941006" y="4236121"/>
                <a:ext cx="4692849" cy="860877"/>
              </a:xfrm>
              <a:prstGeom prst="rect">
                <a:avLst/>
              </a:prstGeom>
              <a:noFill/>
            </p:spPr>
            <p:txBody>
              <a:bodyPr wrap="square" rtlCol="0">
                <a:spAutoFit/>
              </a:bodyPr>
              <a:lstStyle/>
              <a:p>
                <a14:m>
                  <m:oMath xmlns:m="http://schemas.openxmlformats.org/officeDocument/2006/math">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3</m:t>
                        </m:r>
                      </m:den>
                    </m:f>
                    <m:r>
                      <a:rPr lang="vi-VN" sz="3200" i="1">
                        <a:latin typeface="Cambria Math"/>
                      </a:rPr>
                      <m:t>𝐴</m:t>
                    </m:r>
                    <m:sSup>
                      <m:sSupPr>
                        <m:ctrlPr>
                          <a:rPr lang="en-US" sz="3200" i="1">
                            <a:latin typeface="Cambria Math" panose="02040503050406030204" pitchFamily="18" charset="0"/>
                          </a:rPr>
                        </m:ctrlPr>
                      </m:sSupPr>
                      <m:e>
                        <m:r>
                          <a:rPr lang="vi-VN" sz="3200" i="1">
                            <a:latin typeface="Cambria Math"/>
                          </a:rPr>
                          <m:t>𝐴</m:t>
                        </m:r>
                      </m:e>
                      <m:sup>
                        <m:r>
                          <a:rPr lang="vi-VN" sz="3200" i="1">
                            <a:latin typeface="Cambria Math"/>
                          </a:rPr>
                          <m:t>′</m:t>
                        </m:r>
                      </m:sup>
                    </m:sSup>
                    <m:r>
                      <a:rPr lang="vi-VN" sz="3200" i="1">
                        <a:latin typeface="Cambria Math"/>
                      </a:rPr>
                      <m:t>.</m:t>
                    </m:r>
                    <m:f>
                      <m:fPr>
                        <m:ctrlPr>
                          <a:rPr lang="en-US" sz="3200" i="1">
                            <a:latin typeface="Cambria Math" panose="02040503050406030204" pitchFamily="18" charset="0"/>
                          </a:rPr>
                        </m:ctrlPr>
                      </m:fPr>
                      <m:num>
                        <m:r>
                          <a:rPr lang="vi-VN" sz="3200" i="1">
                            <a:latin typeface="Cambria Math"/>
                          </a:rPr>
                          <m:t>1</m:t>
                        </m:r>
                      </m:num>
                      <m:den>
                        <m:r>
                          <a:rPr lang="vi-VN" sz="3200" i="1">
                            <a:latin typeface="Cambria Math"/>
                          </a:rPr>
                          <m:t>2</m:t>
                        </m:r>
                      </m:den>
                    </m:f>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𝐵</m:t>
                        </m:r>
                      </m:e>
                      <m:sup>
                        <m:r>
                          <a:rPr lang="vi-VN" sz="3200" i="1">
                            <a:latin typeface="Cambria Math"/>
                          </a:rPr>
                          <m:t>′</m:t>
                        </m:r>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𝐷</m:t>
                        </m:r>
                      </m:e>
                      <m:sup>
                        <m:r>
                          <a:rPr lang="vi-VN" sz="3200" i="1">
                            <a:latin typeface="Cambria Math"/>
                          </a:rPr>
                          <m:t>′</m:t>
                        </m:r>
                      </m:sup>
                    </m:sSup>
                    <m:r>
                      <a:rPr lang="vi-VN" sz="3200" i="1">
                        <a:latin typeface="Cambria Math"/>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vi-VN" sz="3200" i="1">
                                <a:latin typeface="Cambria Math"/>
                              </a:rPr>
                              <m:t>𝑎</m:t>
                            </m:r>
                          </m:e>
                          <m:sup>
                            <m:r>
                              <a:rPr lang="vi-VN" sz="3200" i="1">
                                <a:latin typeface="Cambria Math"/>
                              </a:rPr>
                              <m:t>3</m:t>
                            </m:r>
                          </m:sup>
                        </m:sSup>
                      </m:num>
                      <m:den>
                        <m:r>
                          <a:rPr lang="vi-VN" sz="3200" i="1">
                            <a:latin typeface="Cambria Math"/>
                          </a:rPr>
                          <m:t>6</m:t>
                        </m:r>
                      </m:den>
                    </m:f>
                  </m:oMath>
                </a14:m>
                <a:r>
                  <a:rPr lang="vi-VN" sz="3200"/>
                  <a:t>. </a:t>
                </a:r>
                <a:endParaRPr lang="en-US" sz="3200" i="1" dirty="0"/>
              </a:p>
            </p:txBody>
          </p:sp>
        </mc:Choice>
        <mc:Fallback xmlns="">
          <p:sp>
            <p:nvSpPr>
              <p:cNvPr id="90" name="Rectangle 89"/>
              <p:cNvSpPr>
                <a:spLocks noRot="1" noChangeAspect="1" noMove="1" noResize="1" noEditPoints="1" noAdjustHandles="1" noChangeArrowheads="1" noChangeShapeType="1" noTextEdit="1"/>
              </p:cNvSpPr>
              <p:nvPr/>
            </p:nvSpPr>
            <p:spPr>
              <a:xfrm>
                <a:off x="2941006" y="4236121"/>
                <a:ext cx="4692849" cy="860877"/>
              </a:xfrm>
              <a:prstGeom prst="rect">
                <a:avLst/>
              </a:prstGeom>
              <a:blipFill>
                <a:blip r:embed="rId8"/>
                <a:stretch>
                  <a:fillRect r="-3896" b="-9220"/>
                </a:stretch>
              </a:blipFill>
            </p:spPr>
            <p:txBody>
              <a:bodyPr/>
              <a:lstStyle/>
              <a:p>
                <a:r>
                  <a:rPr lang="en-US">
                    <a:noFill/>
                  </a:rPr>
                  <a:t> </a:t>
                </a:r>
              </a:p>
            </p:txBody>
          </p:sp>
        </mc:Fallback>
      </mc:AlternateContent>
      <p:sp>
        <p:nvSpPr>
          <p:cNvPr id="92" name="Oval 91"/>
          <p:cNvSpPr/>
          <p:nvPr/>
        </p:nvSpPr>
        <p:spPr>
          <a:xfrm>
            <a:off x="3177657" y="1772839"/>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ahoma" pitchFamily="34" charset="0"/>
                <a:ea typeface="Tahoma" pitchFamily="34" charset="0"/>
                <a:cs typeface="Tahoma" pitchFamily="34" charset="0"/>
              </a:rPr>
              <a:t>B</a:t>
            </a:r>
            <a:endParaRPr lang="en-US" sz="3200" dirty="0"/>
          </a:p>
        </p:txBody>
      </p:sp>
      <p:sp>
        <p:nvSpPr>
          <p:cNvPr id="2" name="Action Button: Forward or Next 1">
            <a:hlinkClick r:id="rId9" action="ppaction://hlinksldjump" highlightClick="1"/>
          </p:cNvPr>
          <p:cNvSpPr/>
          <p:nvPr/>
        </p:nvSpPr>
        <p:spPr>
          <a:xfrm>
            <a:off x="7633855" y="5961503"/>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74497A82-AF49-4D62-8C0D-E905ED8CA84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3102" y="3198997"/>
            <a:ext cx="3387770" cy="2980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05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left)">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left)">
                                      <p:cBhvr>
                                        <p:cTn id="34" dur="500"/>
                                        <p:tgtEl>
                                          <p:spTgt spid="9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92"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6856" y="2165850"/>
            <a:ext cx="11834900" cy="4518442"/>
            <a:chOff x="184495" y="3636273"/>
            <a:chExt cx="11834900" cy="4518442"/>
          </a:xfrm>
        </p:grpSpPr>
        <p:sp>
          <p:nvSpPr>
            <p:cNvPr id="5" name="Rounded Rectangle 4"/>
            <p:cNvSpPr/>
            <p:nvPr/>
          </p:nvSpPr>
          <p:spPr>
            <a:xfrm>
              <a:off x="184495" y="3865218"/>
              <a:ext cx="11834900" cy="428949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5024"/>
            <a:ext cx="12016827" cy="972668"/>
            <a:chOff x="534987" y="1869705"/>
            <a:chExt cx="23557334" cy="1631342"/>
          </a:xfrm>
        </p:grpSpPr>
        <p:grpSp>
          <p:nvGrpSpPr>
            <p:cNvPr id="21" name="Group 20"/>
            <p:cNvGrpSpPr/>
            <p:nvPr/>
          </p:nvGrpSpPr>
          <p:grpSpPr>
            <a:xfrm>
              <a:off x="534987" y="1869705"/>
              <a:ext cx="23340848" cy="1631342"/>
              <a:chOff x="534987" y="1647866"/>
              <a:chExt cx="23340848" cy="1631342"/>
            </a:xfrm>
          </p:grpSpPr>
          <p:sp>
            <p:nvSpPr>
              <p:cNvPr id="25" name="Rounded Rectangle 24"/>
              <p:cNvSpPr/>
              <p:nvPr/>
            </p:nvSpPr>
            <p:spPr bwMode="auto">
              <a:xfrm>
                <a:off x="755649" y="1720890"/>
                <a:ext cx="23120186" cy="155831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a:t>
                  </a:r>
                  <a:r>
                    <a:rPr lang="vi-VN" sz="3000" dirty="0">
                      <a:solidFill>
                        <a:schemeClr val="bg1"/>
                      </a:solidFill>
                      <a:latin typeface="Tahoma" pitchFamily="34" charset="0"/>
                      <a:cs typeface="Tahoma" pitchFamily="34" charset="0"/>
                    </a:rPr>
                    <a:t>8</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665623" y="2159049"/>
                  <a:ext cx="20426698" cy="1124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629920" indent="-629920">
                    <a:lnSpc>
                      <a:spcPct val="115000"/>
                    </a:lnSpc>
                    <a:spcBef>
                      <a:spcPts val="600"/>
                    </a:spcBef>
                    <a:spcAft>
                      <a:spcPts val="0"/>
                    </a:spcAft>
                    <a:tabLst>
                      <a:tab pos="629920" algn="l"/>
                    </a:tabLst>
                  </a:pPr>
                  <a:r>
                    <a:rPr lang="vi-VN" sz="3000" dirty="0">
                      <a:solidFill>
                        <a:schemeClr val="tx1"/>
                      </a:solidFill>
                      <a:latin typeface="Cambria" panose="02040503050406030204" pitchFamily="18" charset="0"/>
                      <a:ea typeface="Times New Roman" panose="02020603050405020304" pitchFamily="18" charset="0"/>
                      <a:cs typeface="Times New Roman" pitchFamily="18" charset="0"/>
                    </a:rPr>
                    <a:t>Tìm </a:t>
                  </a:r>
                  <a14:m>
                    <m:oMath xmlns:m="http://schemas.openxmlformats.org/officeDocument/2006/math">
                      <m:r>
                        <a:rPr lang="vi-VN" sz="3000" b="0" i="1">
                          <a:solidFill>
                            <a:schemeClr val="tx1"/>
                          </a:solidFill>
                          <a:latin typeface="Cambria Math"/>
                          <a:ea typeface="Times New Roman" panose="02020603050405020304" pitchFamily="18" charset="0"/>
                          <a:cs typeface="Times New Roman" panose="02020603050405020304" pitchFamily="18" charset="0"/>
                        </a:rPr>
                        <m:t>𝑚</m:t>
                      </m:r>
                    </m:oMath>
                  </a14:m>
                  <a:r>
                    <a:rPr lang="vi-VN" sz="3000" dirty="0">
                      <a:solidFill>
                        <a:schemeClr val="tx1"/>
                      </a:solidFill>
                      <a:latin typeface="Cambria" panose="02040503050406030204" pitchFamily="18" charset="0"/>
                      <a:ea typeface="Times New Roman" panose="02020603050405020304" pitchFamily="18" charset="0"/>
                      <a:cs typeface="Times New Roman" pitchFamily="18" charset="0"/>
                    </a:rPr>
                    <a:t> để hàm số </a:t>
                  </a:r>
                  <a14:m>
                    <m:oMath xmlns:m="http://schemas.openxmlformats.org/officeDocument/2006/math">
                      <m:r>
                        <a:rPr lang="vi-VN" sz="3000" b="0" i="1">
                          <a:solidFill>
                            <a:schemeClr val="tx1"/>
                          </a:solidFill>
                          <a:latin typeface="Cambria Math"/>
                          <a:ea typeface="Times New Roman" panose="02020603050405020304" pitchFamily="18" charset="0"/>
                          <a:cs typeface="Times New Roman" panose="02020603050405020304" pitchFamily="18" charset="0"/>
                        </a:rPr>
                        <m:t>𝑦</m:t>
                      </m:r>
                      <m:r>
                        <a:rPr lang="vi-VN" sz="3000" b="0" i="1">
                          <a:solidFill>
                            <a:schemeClr val="tx1"/>
                          </a:solidFill>
                          <a:latin typeface="Cambria Math"/>
                          <a:ea typeface="Times New Roman" panose="02020603050405020304" pitchFamily="18" charset="0"/>
                          <a:cs typeface="Times New Roman" panose="02020603050405020304" pitchFamily="18" charset="0"/>
                        </a:rPr>
                        <m:t>=</m:t>
                      </m:r>
                      <m:sSup>
                        <m:sSupPr>
                          <m:ctrlPr>
                            <a:rPr lang="en-US" sz="30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3000" b="0" i="1">
                              <a:solidFill>
                                <a:schemeClr val="tx1"/>
                              </a:solidFill>
                              <a:latin typeface="Cambria Math"/>
                              <a:ea typeface="Times New Roman" panose="02020603050405020304" pitchFamily="18" charset="0"/>
                              <a:cs typeface="Times New Roman" panose="02020603050405020304" pitchFamily="18" charset="0"/>
                            </a:rPr>
                            <m:t>𝑥</m:t>
                          </m:r>
                        </m:e>
                        <m:sup>
                          <m:r>
                            <a:rPr lang="vi-VN" sz="3000" b="0" i="1">
                              <a:solidFill>
                                <a:schemeClr val="tx1"/>
                              </a:solidFill>
                              <a:latin typeface="Cambria Math"/>
                              <a:ea typeface="Times New Roman" panose="02020603050405020304" pitchFamily="18" charset="0"/>
                              <a:cs typeface="Times New Roman" panose="02020603050405020304" pitchFamily="18" charset="0"/>
                            </a:rPr>
                            <m:t>3</m:t>
                          </m:r>
                        </m:sup>
                      </m:sSup>
                      <m:r>
                        <a:rPr lang="vi-VN" sz="3000" b="0" i="1">
                          <a:solidFill>
                            <a:schemeClr val="tx1"/>
                          </a:solidFill>
                          <a:latin typeface="Cambria Math"/>
                          <a:ea typeface="Times New Roman" panose="02020603050405020304" pitchFamily="18" charset="0"/>
                          <a:cs typeface="Times New Roman" panose="02020603050405020304" pitchFamily="18" charset="0"/>
                        </a:rPr>
                        <m:t>−2</m:t>
                      </m:r>
                      <m:r>
                        <a:rPr lang="vi-VN" sz="3000" b="0" i="1">
                          <a:solidFill>
                            <a:schemeClr val="tx1"/>
                          </a:solidFill>
                          <a:latin typeface="Cambria Math"/>
                          <a:ea typeface="Times New Roman" panose="02020603050405020304" pitchFamily="18" charset="0"/>
                          <a:cs typeface="Times New Roman" panose="02020603050405020304" pitchFamily="18" charset="0"/>
                        </a:rPr>
                        <m:t>𝑚</m:t>
                      </m:r>
                      <m:sSup>
                        <m:sSupPr>
                          <m:ctrlPr>
                            <a:rPr lang="en-US" sz="30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3000" b="0" i="1">
                              <a:solidFill>
                                <a:schemeClr val="tx1"/>
                              </a:solidFill>
                              <a:latin typeface="Cambria Math"/>
                              <a:ea typeface="Times New Roman" panose="02020603050405020304" pitchFamily="18" charset="0"/>
                              <a:cs typeface="Times New Roman" panose="02020603050405020304" pitchFamily="18" charset="0"/>
                            </a:rPr>
                            <m:t>𝑥</m:t>
                          </m:r>
                        </m:e>
                        <m:sup>
                          <m:r>
                            <a:rPr lang="vi-VN" sz="3000" b="0" i="1">
                              <a:solidFill>
                                <a:schemeClr val="tx1"/>
                              </a:solidFill>
                              <a:latin typeface="Cambria Math"/>
                              <a:ea typeface="Times New Roman" panose="02020603050405020304" pitchFamily="18" charset="0"/>
                              <a:cs typeface="Times New Roman" panose="02020603050405020304" pitchFamily="18" charset="0"/>
                            </a:rPr>
                            <m:t>2</m:t>
                          </m:r>
                        </m:sup>
                      </m:sSup>
                      <m:r>
                        <a:rPr lang="vi-VN" sz="3000" b="0" i="1">
                          <a:solidFill>
                            <a:schemeClr val="tx1"/>
                          </a:solidFill>
                          <a:latin typeface="Cambria Math"/>
                          <a:ea typeface="Times New Roman" panose="02020603050405020304" pitchFamily="18" charset="0"/>
                          <a:cs typeface="Times New Roman" panose="02020603050405020304" pitchFamily="18" charset="0"/>
                        </a:rPr>
                        <m:t>+3</m:t>
                      </m:r>
                      <m:r>
                        <a:rPr lang="vi-VN" sz="3000" b="0" i="1">
                          <a:solidFill>
                            <a:schemeClr val="tx1"/>
                          </a:solidFill>
                          <a:latin typeface="Cambria Math"/>
                          <a:ea typeface="Times New Roman" panose="02020603050405020304" pitchFamily="18" charset="0"/>
                          <a:cs typeface="Times New Roman" panose="02020603050405020304" pitchFamily="18" charset="0"/>
                        </a:rPr>
                        <m:t>𝑥</m:t>
                      </m:r>
                      <m:r>
                        <a:rPr lang="vi-VN" sz="3000" b="0" i="1">
                          <a:solidFill>
                            <a:schemeClr val="tx1"/>
                          </a:solidFill>
                          <a:latin typeface="Cambria Math"/>
                          <a:ea typeface="Times New Roman" panose="02020603050405020304" pitchFamily="18" charset="0"/>
                          <a:cs typeface="Times New Roman" panose="02020603050405020304" pitchFamily="18" charset="0"/>
                        </a:rPr>
                        <m:t>−2</m:t>
                      </m:r>
                      <m:r>
                        <a:rPr lang="vi-VN" sz="3000" b="0" i="1">
                          <a:solidFill>
                            <a:schemeClr val="tx1"/>
                          </a:solidFill>
                          <a:latin typeface="Cambria Math"/>
                          <a:ea typeface="Times New Roman" panose="02020603050405020304" pitchFamily="18" charset="0"/>
                          <a:cs typeface="Times New Roman" panose="02020603050405020304" pitchFamily="18" charset="0"/>
                        </a:rPr>
                        <m:t>𝑚</m:t>
                      </m:r>
                    </m:oMath>
                  </a14:m>
                  <a:r>
                    <a:rPr lang="vi-VN" sz="3000" dirty="0">
                      <a:solidFill>
                        <a:schemeClr val="tx1"/>
                      </a:solidFill>
                      <a:latin typeface="Cambria" panose="02040503050406030204" pitchFamily="18" charset="0"/>
                      <a:ea typeface="Times New Roman" panose="02020603050405020304" pitchFamily="18" charset="0"/>
                      <a:cs typeface="Times New Roman" pitchFamily="18" charset="0"/>
                    </a:rPr>
                    <a:t> không</a:t>
                  </a:r>
                  <a:r>
                    <a:rPr lang="en-US" sz="3000" dirty="0">
                      <a:latin typeface="Cambria" panose="02040503050406030204" pitchFamily="18" charset="0"/>
                      <a:ea typeface="Times New Roman" panose="02020603050405020304" pitchFamily="18" charset="0"/>
                      <a:cs typeface="Times New Roman" pitchFamily="18" charset="0"/>
                    </a:rPr>
                    <a:t> </a:t>
                  </a:r>
                  <a:r>
                    <a:rPr lang="vi-VN" sz="3000" dirty="0">
                      <a:solidFill>
                        <a:schemeClr val="tx1"/>
                      </a:solidFill>
                      <a:latin typeface="Cambria" panose="02040503050406030204" pitchFamily="18" charset="0"/>
                      <a:ea typeface="Times New Roman" panose="02020603050405020304" pitchFamily="18" charset="0"/>
                      <a:cs typeface="Times New Roman" pitchFamily="18" charset="0"/>
                    </a:rPr>
                    <a:t>có cực </a:t>
                  </a:r>
                  <a:r>
                    <a:rPr lang="vi-VN" sz="3000">
                      <a:solidFill>
                        <a:schemeClr val="tx1"/>
                      </a:solidFill>
                      <a:latin typeface="Cambria" panose="02040503050406030204" pitchFamily="18" charset="0"/>
                      <a:ea typeface="Times New Roman" panose="02020603050405020304" pitchFamily="18" charset="0"/>
                      <a:cs typeface="Times New Roman" pitchFamily="18" charset="0"/>
                    </a:rPr>
                    <a:t>trị.</a:t>
                  </a:r>
                  <a:endParaRPr lang="en-US" sz="3000" dirty="0">
                    <a:solidFill>
                      <a:schemeClr val="tx1"/>
                    </a:solidFill>
                    <a:latin typeface="Cambria" panose="02040503050406030204" pitchFamily="18" charset="0"/>
                    <a:ea typeface="Calibri" panose="020F0502020204030204" pitchFamily="34"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65623" y="2159049"/>
                  <a:ext cx="20426698" cy="1124038"/>
                </a:xfrm>
                <a:prstGeom prst="rect">
                  <a:avLst/>
                </a:prstGeom>
                <a:blipFill>
                  <a:blip r:embed="rId2"/>
                  <a:stretch>
                    <a:fillRect l="-468" t="-1818" r="-176"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97862" y="2858031"/>
                <a:ext cx="5462601" cy="761234"/>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smtClean="0">
                          <a:solidFill>
                            <a:schemeClr val="tx1"/>
                          </a:solidFill>
                          <a:latin typeface="Cambria" panose="02040503050406030204" pitchFamily="18" charset="0"/>
                          <a:ea typeface="Times New Roman" panose="02020603050405020304" pitchFamily="18" charset="0"/>
                          <a:cs typeface="Calibri" panose="020F0502020204030204" pitchFamily="34" charset="0"/>
                        </a:rPr>
                        <m:t>Ta</m:t>
                      </m:r>
                      <m:r>
                        <m:rPr>
                          <m:nor/>
                        </m:rPr>
                        <a:rPr lang="vi-VN" sz="3200" dirty="0" smtClean="0">
                          <a:solidFill>
                            <a:schemeClr val="tx1"/>
                          </a:solidFill>
                          <a:latin typeface="Cambria" panose="02040503050406030204" pitchFamily="18" charset="0"/>
                          <a:ea typeface="Times New Roman" panose="02020603050405020304" pitchFamily="18" charset="0"/>
                          <a:cs typeface="Calibri" panose="020F0502020204030204" pitchFamily="34" charset="0"/>
                        </a:rPr>
                        <m:t> </m:t>
                      </m:r>
                      <m:r>
                        <m:rPr>
                          <m:nor/>
                        </m:rPr>
                        <a:rPr lang="vi-VN" sz="3200" dirty="0" smtClean="0">
                          <a:solidFill>
                            <a:schemeClr val="tx1"/>
                          </a:solidFill>
                          <a:latin typeface="Cambria" panose="02040503050406030204" pitchFamily="18" charset="0"/>
                          <a:ea typeface="Times New Roman" panose="02020603050405020304" pitchFamily="18" charset="0"/>
                          <a:cs typeface="Calibri" panose="020F0502020204030204" pitchFamily="34" charset="0"/>
                        </a:rPr>
                        <m:t>c</m:t>
                      </m:r>
                      <m:r>
                        <m:rPr>
                          <m:nor/>
                        </m:rPr>
                        <a:rPr lang="vi-VN" sz="3200" dirty="0" smtClean="0">
                          <a:solidFill>
                            <a:schemeClr val="tx1"/>
                          </a:solidFill>
                          <a:latin typeface="Cambria" panose="02040503050406030204" pitchFamily="18" charset="0"/>
                          <a:ea typeface="Times New Roman" panose="02020603050405020304" pitchFamily="18" charset="0"/>
                          <a:cs typeface="Calibri" panose="020F0502020204030204" pitchFamily="34" charset="0"/>
                        </a:rPr>
                        <m:t>ó: </m:t>
                      </m:r>
                      <m:sSup>
                        <m:sSup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𝑚𝑥</m:t>
                      </m:r>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dirty="0">
                  <a:solidFill>
                    <a:schemeClr val="tx1"/>
                  </a:solidFill>
                  <a:latin typeface="Cambria" panose="02040503050406030204" pitchFamily="18" charset="0"/>
                  <a:ea typeface="Arial" panose="020B0604020202020204" pitchFamily="34" charset="0"/>
                  <a:cs typeface="Calibri" panose="020F0502020204030204" pitchFamily="34"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97862" y="2858031"/>
                <a:ext cx="5462601" cy="7612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280902" y="3634946"/>
                <a:ext cx="11486731" cy="1176732"/>
              </a:xfrm>
              <a:prstGeom prst="rect">
                <a:avLst/>
              </a:prstGeom>
              <a:noFill/>
            </p:spPr>
            <p:txBody>
              <a:bodyPr wrap="square" rtlCol="0">
                <a:spAutoFit/>
              </a:bodyPr>
              <a:lstStyle/>
              <a:p>
                <a:pPr algn="just">
                  <a:lnSpc>
                    <a:spcPct val="115000"/>
                  </a:lnSpc>
                  <a:spcAft>
                    <a:spcPts val="800"/>
                  </a:spcAft>
                </a:pPr>
                <a:r>
                  <a:rPr lang="en-US" sz="3200">
                    <a:solidFill>
                      <a:schemeClr val="tx1"/>
                    </a:solidFill>
                    <a:latin typeface="Cambria" panose="02040503050406030204" pitchFamily="18" charset="0"/>
                    <a:ea typeface="Arial" panose="020B0604020202020204" pitchFamily="34" charset="0"/>
                    <a:cs typeface="Times New Roman" panose="02020603050405020304" pitchFamily="18" charset="0"/>
                  </a:rPr>
                  <a:t> </a:t>
                </a:r>
                <a:r>
                  <a:rPr lang="vi-VN" sz="3200" dirty="0">
                    <a:solidFill>
                      <a:schemeClr val="tx1"/>
                    </a:solidFill>
                    <a:latin typeface="Cambria" panose="02040503050406030204" pitchFamily="18" charset="0"/>
                    <a:ea typeface="Times New Roman" panose="02020603050405020304" pitchFamily="18" charset="0"/>
                    <a:cs typeface="Calibri" panose="020F0502020204030204" pitchFamily="34" charset="0"/>
                  </a:rPr>
                  <a:t>Để hàm số đã cho không có cực trị khi phương trình </a:t>
                </a:r>
                <a14:m>
                  <m:oMath xmlns:m="http://schemas.openxmlformats.org/officeDocument/2006/math">
                    <m:sSup>
                      <m:sSupPr>
                        <m:ctrlPr>
                          <a:rPr lang="en-US" sz="3200" i="1">
                            <a:solidFill>
                              <a:schemeClr val="tx1"/>
                            </a:solidFill>
                            <a:latin typeface="Cambria Math" panose="02040503050406030204" pitchFamily="18" charset="0"/>
                            <a:ea typeface="Times New Roman" panose="02020603050405020304" pitchFamily="18" charset="0"/>
                          </a:rPr>
                        </m:ctrlPr>
                      </m:sSupPr>
                      <m:e>
                        <m:r>
                          <a:rPr lang="vi-VN" sz="3200" b="0" i="1">
                            <a:solidFill>
                              <a:schemeClr val="tx1"/>
                            </a:solidFill>
                            <a:latin typeface="Cambria Math"/>
                            <a:ea typeface="Times New Roman" panose="02020603050405020304" pitchFamily="18" charset="0"/>
                            <a:cs typeface="Times New Roman" panose="02020603050405020304" pitchFamily="18" charset="0"/>
                          </a:rPr>
                          <m:t>𝑦</m:t>
                        </m:r>
                      </m:e>
                      <m:sup>
                        <m:r>
                          <a:rPr lang="vi-VN" sz="3200" b="0" i="1">
                            <a:solidFill>
                              <a:schemeClr val="tx1"/>
                            </a:solidFill>
                            <a:latin typeface="Cambria Math"/>
                            <a:ea typeface="Times New Roman" panose="02020603050405020304" pitchFamily="18" charset="0"/>
                            <a:cs typeface="Times New Roman" panose="02020603050405020304" pitchFamily="18" charset="0"/>
                          </a:rPr>
                          <m:t>′</m:t>
                        </m:r>
                      </m:sup>
                    </m:sSup>
                    <m:r>
                      <a:rPr lang="vi-VN" sz="3200" b="0" i="1">
                        <a:solidFill>
                          <a:schemeClr val="tx1"/>
                        </a:solidFill>
                        <a:latin typeface="Cambria Math"/>
                        <a:ea typeface="Times New Roman" panose="02020603050405020304" pitchFamily="18" charset="0"/>
                        <a:cs typeface="Times New Roman" panose="02020603050405020304" pitchFamily="18" charset="0"/>
                      </a:rPr>
                      <m:t>=0</m:t>
                    </m:r>
                  </m:oMath>
                </a14:m>
                <a:r>
                  <a:rPr lang="vi-VN" sz="3200" dirty="0">
                    <a:solidFill>
                      <a:schemeClr val="tx1"/>
                    </a:solidFill>
                    <a:latin typeface="Cambria" panose="02040503050406030204" pitchFamily="18" charset="0"/>
                    <a:ea typeface="Times New Roman" panose="02020603050405020304" pitchFamily="18" charset="0"/>
                    <a:cs typeface="Calibri" panose="020F0502020204030204" pitchFamily="34" charset="0"/>
                  </a:rPr>
                  <a:t> vô nghiệm hoặc có </a:t>
                </a:r>
                <a:r>
                  <a:rPr lang="vi-VN" sz="3200">
                    <a:solidFill>
                      <a:schemeClr val="tx1"/>
                    </a:solidFill>
                    <a:latin typeface="Cambria" panose="02040503050406030204" pitchFamily="18" charset="0"/>
                    <a:ea typeface="Times New Roman" panose="02020603050405020304" pitchFamily="18" charset="0"/>
                    <a:cs typeface="Calibri" panose="020F0502020204030204" pitchFamily="34" charset="0"/>
                  </a:rPr>
                  <a:t>nghiệm kép</a:t>
                </a:r>
                <a:endParaRPr lang="en-US" sz="3200" dirty="0">
                  <a:solidFill>
                    <a:schemeClr val="tx1"/>
                  </a:solidFill>
                  <a:latin typeface="Cambria" panose="02040503050406030204" pitchFamily="18" charset="0"/>
                  <a:cs typeface="Calibri" panose="020F0502020204030204" pitchFamily="34" charset="0"/>
                </a:endParaRPr>
              </a:p>
            </p:txBody>
          </p:sp>
        </mc:Choice>
        <mc:Fallback xmlns="">
          <p:sp>
            <p:nvSpPr>
              <p:cNvPr id="79" name="Rectangle 78"/>
              <p:cNvSpPr>
                <a:spLocks noRot="1" noChangeAspect="1" noMove="1" noResize="1" noEditPoints="1" noAdjustHandles="1" noChangeArrowheads="1" noChangeShapeType="1" noTextEdit="1"/>
              </p:cNvSpPr>
              <p:nvPr/>
            </p:nvSpPr>
            <p:spPr>
              <a:xfrm>
                <a:off x="280902" y="3634946"/>
                <a:ext cx="11486731" cy="1176732"/>
              </a:xfrm>
              <a:prstGeom prst="rect">
                <a:avLst/>
              </a:prstGeom>
              <a:blipFill>
                <a:blip r:embed="rId4"/>
                <a:stretch>
                  <a:fillRect l="-1327" t="-4663" r="-1380" b="-16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2177" y="5087524"/>
                <a:ext cx="4967241" cy="631455"/>
              </a:xfrm>
              <a:prstGeom prst="rect">
                <a:avLst/>
              </a:prstGeom>
              <a:noFill/>
            </p:spPr>
            <p:txBody>
              <a:bodyPr wrap="square" rtlCol="0">
                <a:spAutoFit/>
              </a:bodyPr>
              <a:lstStyle/>
              <a:p>
                <a:pPr algn="just">
                  <a:lnSpc>
                    <a:spcPct val="115000"/>
                  </a:lnSpc>
                  <a:spcAft>
                    <a:spcPts val="800"/>
                  </a:spcAft>
                </a:pPr>
                <a:r>
                  <a:rPr lang="vi-VN" sz="3200" dirty="0">
                    <a:solidFill>
                      <a:schemeClr val="tx1"/>
                    </a:solidFill>
                    <a:latin typeface="Cambria" panose="02040503050406030204" pitchFamily="18" charset="0"/>
                    <a:ea typeface="Times New Roman" panose="02020603050405020304" pitchFamily="18" charset="0"/>
                    <a:cs typeface="Calibri" panose="020F0502020204030204" pitchFamily="34" charset="0"/>
                  </a:rPr>
                  <a:t>hay </a:t>
                </a:r>
                <a14:m>
                  <m:oMath xmlns:m="http://schemas.openxmlformats.org/officeDocument/2006/math">
                    <m:sSup>
                      <m:sSupPr>
                        <m:ctrlPr>
                          <a:rPr lang="en-US" sz="3200" i="1">
                            <a:solidFill>
                              <a:schemeClr val="tx1"/>
                            </a:solidFill>
                            <a:latin typeface="Cambria Math" panose="02040503050406030204" pitchFamily="18" charset="0"/>
                            <a:ea typeface="Times New Roman" panose="02020603050405020304" pitchFamily="18" charset="0"/>
                          </a:rPr>
                        </m:ctrlPr>
                      </m:sSupPr>
                      <m:e>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𝛥</m:t>
                        </m:r>
                      </m:e>
                      <m: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3200" dirty="0">
                    <a:solidFill>
                      <a:schemeClr val="tx1"/>
                    </a:solidFill>
                    <a:latin typeface="Cambria" panose="02040503050406030204" pitchFamily="18" charset="0"/>
                    <a:ea typeface="Times New Roman" panose="02020603050405020304" pitchFamily="18" charset="0"/>
                    <a:cs typeface="Calibri" panose="020F0502020204030204" pitchFamily="34" charset="0"/>
                  </a:rPr>
                  <a:t> </a:t>
                </a:r>
                <a14:m>
                  <m:oMath xmlns:m="http://schemas.openxmlformats.org/officeDocument/2006/math">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200" i="1">
                            <a:solidFill>
                              <a:schemeClr val="tx1"/>
                            </a:solidFill>
                            <a:latin typeface="Cambria Math" panose="02040503050406030204" pitchFamily="18" charset="0"/>
                            <a:ea typeface="Times New Roman" panose="02020603050405020304" pitchFamily="18" charset="0"/>
                          </a:rPr>
                        </m:ctrlPr>
                      </m:sSupPr>
                      <m:e>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𝑚</m:t>
                        </m:r>
                      </m:e>
                      <m: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−9≤0</m:t>
                    </m:r>
                  </m:oMath>
                </a14:m>
                <a:endParaRPr lang="en-US" sz="3200" i="1"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22177" y="5087524"/>
                <a:ext cx="4967241" cy="631455"/>
              </a:xfrm>
              <a:prstGeom prst="rect">
                <a:avLst/>
              </a:prstGeom>
              <a:blipFill>
                <a:blip r:embed="rId5"/>
                <a:stretch>
                  <a:fillRect l="-3067" t="-8738" b="-28155"/>
                </a:stretch>
              </a:blipFill>
            </p:spPr>
            <p:txBody>
              <a:bodyPr/>
              <a:lstStyle/>
              <a:p>
                <a:r>
                  <a:rPr lang="en-US">
                    <a:noFill/>
                  </a:rPr>
                  <a:t> </a:t>
                </a:r>
              </a:p>
            </p:txBody>
          </p:sp>
        </mc:Fallback>
      </mc:AlternateContent>
      <p:grpSp>
        <p:nvGrpSpPr>
          <p:cNvPr id="2" name="Group 1"/>
          <p:cNvGrpSpPr/>
          <p:nvPr/>
        </p:nvGrpSpPr>
        <p:grpSpPr>
          <a:xfrm>
            <a:off x="241306" y="1024284"/>
            <a:ext cx="11709388" cy="1159400"/>
            <a:chOff x="241306" y="1024284"/>
            <a:chExt cx="11709388" cy="1159400"/>
          </a:xfrm>
        </p:grpSpPr>
        <p:grpSp>
          <p:nvGrpSpPr>
            <p:cNvPr id="12" name="Group 11"/>
            <p:cNvGrpSpPr/>
            <p:nvPr/>
          </p:nvGrpSpPr>
          <p:grpSpPr>
            <a:xfrm>
              <a:off x="241306" y="1061133"/>
              <a:ext cx="2615581" cy="1122551"/>
              <a:chOff x="241306" y="1061133"/>
              <a:chExt cx="2615581" cy="1122551"/>
            </a:xfrm>
          </p:grpSpPr>
          <p:sp>
            <p:nvSpPr>
              <p:cNvPr id="67" name="Rectangle 66"/>
              <p:cNvSpPr/>
              <p:nvPr/>
            </p:nvSpPr>
            <p:spPr>
              <a:xfrm>
                <a:off x="531850" y="1102246"/>
                <a:ext cx="2325037" cy="99618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8" name="Oval 67"/>
              <p:cNvSpPr/>
              <p:nvPr/>
            </p:nvSpPr>
            <p:spPr>
              <a:xfrm>
                <a:off x="241306" y="135547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69" name="TextBox 68"/>
                  <p:cNvSpPr txBox="1"/>
                  <p:nvPr/>
                </p:nvSpPr>
                <p:spPr>
                  <a:xfrm>
                    <a:off x="649338" y="1061133"/>
                    <a:ext cx="2108256"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rPr>
                            <m:t>𝒎</m:t>
                          </m:r>
                          <m:r>
                            <a:rPr lang="vi-VN" sz="2800" b="1" i="1" smtClean="0">
                              <a:solidFill>
                                <a:schemeClr val="bg1"/>
                              </a:solidFill>
                              <a:latin typeface="Cambria Math" panose="02040503050406030204" pitchFamily="18" charset="0"/>
                            </a:rPr>
                            <m:t>&lt;−</m:t>
                          </m:r>
                          <m:f>
                            <m:fPr>
                              <m:ctrlPr>
                                <a:rPr lang="en-US" sz="2800" b="1" i="1">
                                  <a:solidFill>
                                    <a:schemeClr val="bg1"/>
                                  </a:solidFill>
                                  <a:latin typeface="Cambria Math" panose="02040503050406030204" pitchFamily="18" charset="0"/>
                                </a:rPr>
                              </m:ctrlPr>
                            </m:fPr>
                            <m:num>
                              <m:r>
                                <a:rPr lang="vi-VN" sz="2800" b="1" i="1">
                                  <a:solidFill>
                                    <a:schemeClr val="bg1"/>
                                  </a:solidFill>
                                  <a:latin typeface="Cambria Math" panose="02040503050406030204" pitchFamily="18" charset="0"/>
                                </a:rPr>
                                <m:t>𝟑</m:t>
                              </m:r>
                            </m:num>
                            <m:den>
                              <m:r>
                                <a:rPr lang="vi-VN" sz="2800" b="1" i="1">
                                  <a:solidFill>
                                    <a:schemeClr val="bg1"/>
                                  </a:solidFill>
                                  <a:latin typeface="Cambria Math" panose="02040503050406030204" pitchFamily="18" charset="0"/>
                                </a:rPr>
                                <m:t>𝟐</m:t>
                              </m:r>
                            </m:den>
                          </m:f>
                        </m:oMath>
                      </m:oMathPara>
                    </a14:m>
                    <a:endParaRPr lang="en-US" sz="2800" b="1" dirty="0">
                      <a:solidFill>
                        <a:schemeClr val="bg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49338" y="1061133"/>
                    <a:ext cx="2108256" cy="1122551"/>
                  </a:xfrm>
                  <a:prstGeom prst="rect">
                    <a:avLst/>
                  </a:prstGeom>
                  <a:blipFill>
                    <a:blip r:embed="rId6"/>
                    <a:stretch>
                      <a:fillRect/>
                    </a:stretch>
                  </a:blipFill>
                </p:spPr>
                <p:txBody>
                  <a:bodyPr/>
                  <a:lstStyle/>
                  <a:p>
                    <a:r>
                      <a:rPr lang="en-US">
                        <a:noFill/>
                      </a:rPr>
                      <a:t> </a:t>
                    </a:r>
                  </a:p>
                </p:txBody>
              </p:sp>
            </mc:Fallback>
          </mc:AlternateContent>
        </p:grpSp>
        <p:grpSp>
          <p:nvGrpSpPr>
            <p:cNvPr id="16" name="Group 15"/>
            <p:cNvGrpSpPr/>
            <p:nvPr/>
          </p:nvGrpSpPr>
          <p:grpSpPr>
            <a:xfrm>
              <a:off x="3096223" y="1024284"/>
              <a:ext cx="2463498" cy="1122551"/>
              <a:chOff x="2393277" y="1024284"/>
              <a:chExt cx="2463498" cy="1122551"/>
            </a:xfrm>
          </p:grpSpPr>
          <p:sp>
            <p:nvSpPr>
              <p:cNvPr id="64" name="Rectangle 63"/>
              <p:cNvSpPr/>
              <p:nvPr/>
            </p:nvSpPr>
            <p:spPr>
              <a:xfrm>
                <a:off x="2651597" y="1102247"/>
                <a:ext cx="2205178" cy="99618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5" name="Oval 64"/>
              <p:cNvSpPr/>
              <p:nvPr/>
            </p:nvSpPr>
            <p:spPr>
              <a:xfrm>
                <a:off x="2393277" y="132995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6" name="TextBox 65"/>
                  <p:cNvSpPr txBox="1"/>
                  <p:nvPr/>
                </p:nvSpPr>
                <p:spPr>
                  <a:xfrm>
                    <a:off x="2940333" y="1024284"/>
                    <a:ext cx="1448624" cy="1122551"/>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𝒎</m:t>
                          </m:r>
                          <m:r>
                            <a:rPr lang="vi-VN" b="1" i="1" smtClean="0">
                              <a:solidFill>
                                <a:schemeClr val="bg1"/>
                              </a:solidFill>
                              <a:latin typeface="Cambria Math" panose="02040503050406030204" pitchFamily="18" charset="0"/>
                            </a:rPr>
                            <m:t>&gt;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𝟑</m:t>
                              </m:r>
                            </m:num>
                            <m:den>
                              <m:r>
                                <a:rPr lang="vi-VN" b="1" i="1">
                                  <a:solidFill>
                                    <a:schemeClr val="bg1"/>
                                  </a:solidFill>
                                  <a:latin typeface="Cambria Math" panose="02040503050406030204" pitchFamily="18" charset="0"/>
                                </a:rPr>
                                <m:t>𝟐</m:t>
                              </m:r>
                            </m:den>
                          </m:f>
                        </m:oMath>
                      </m:oMathPara>
                    </a14:m>
                    <a:endParaRPr lang="en-US"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940333" y="1024284"/>
                    <a:ext cx="1448624" cy="1122551"/>
                  </a:xfrm>
                  <a:prstGeom prst="rect">
                    <a:avLst/>
                  </a:prstGeom>
                  <a:blipFill>
                    <a:blip r:embed="rId7"/>
                    <a:stretch>
                      <a:fillRect/>
                    </a:stretch>
                  </a:blipFill>
                </p:spPr>
                <p:txBody>
                  <a:bodyPr/>
                  <a:lstStyle/>
                  <a:p>
                    <a:r>
                      <a:rPr lang="en-US">
                        <a:noFill/>
                      </a:rPr>
                      <a:t> </a:t>
                    </a:r>
                  </a:p>
                </p:txBody>
              </p:sp>
            </mc:Fallback>
          </mc:AlternateContent>
        </p:grpSp>
        <p:grpSp>
          <p:nvGrpSpPr>
            <p:cNvPr id="3" name="Group 2"/>
            <p:cNvGrpSpPr/>
            <p:nvPr/>
          </p:nvGrpSpPr>
          <p:grpSpPr>
            <a:xfrm>
              <a:off x="5977588" y="1116102"/>
              <a:ext cx="3000157" cy="990696"/>
              <a:chOff x="5943296" y="1116102"/>
              <a:chExt cx="3000157" cy="990696"/>
            </a:xfrm>
          </p:grpSpPr>
          <p:sp>
            <p:nvSpPr>
              <p:cNvPr id="70" name="Rectangle 69"/>
              <p:cNvSpPr/>
              <p:nvPr/>
            </p:nvSpPr>
            <p:spPr>
              <a:xfrm>
                <a:off x="6142928" y="1116102"/>
                <a:ext cx="2564998" cy="9906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1" name="Oval 70"/>
              <p:cNvSpPr/>
              <p:nvPr/>
            </p:nvSpPr>
            <p:spPr>
              <a:xfrm>
                <a:off x="5943296" y="132935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2" name="TextBox 71"/>
                  <p:cNvSpPr txBox="1"/>
                  <p:nvPr/>
                </p:nvSpPr>
                <p:spPr>
                  <a:xfrm>
                    <a:off x="6507436" y="1272215"/>
                    <a:ext cx="2436017" cy="690445"/>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𝒎</m:t>
                          </m:r>
                          <m:r>
                            <a:rPr lang="vi-VN" b="1" i="1" smtClean="0">
                              <a:solidFill>
                                <a:schemeClr val="bg1"/>
                              </a:solidFill>
                              <a:latin typeface="Cambria Math" panose="02040503050406030204" pitchFamily="18" charset="0"/>
                            </a:rPr>
                            <m:t>&lt;−</m:t>
                          </m:r>
                          <m:r>
                            <a:rPr lang="vi-VN" b="1" i="1" smtClean="0">
                              <a:solidFill>
                                <a:schemeClr val="bg1"/>
                              </a:solidFill>
                              <a:latin typeface="Cambria Math" panose="02040503050406030204" pitchFamily="18" charset="0"/>
                            </a:rPr>
                            <m:t>𝟐</m:t>
                          </m:r>
                        </m:oMath>
                      </m:oMathPara>
                    </a14:m>
                    <a:endParaRPr lang="en-US" dirty="0">
                      <a:solidFill>
                        <a:schemeClr val="bg1"/>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6507436" y="1272215"/>
                    <a:ext cx="2436017" cy="690445"/>
                  </a:xfrm>
                  <a:prstGeom prst="rect">
                    <a:avLst/>
                  </a:prstGeom>
                  <a:blipFill>
                    <a:blip r:embed="rId8"/>
                    <a:stretch>
                      <a:fillRect/>
                    </a:stretch>
                  </a:blipFill>
                </p:spPr>
                <p:txBody>
                  <a:bodyPr/>
                  <a:lstStyle/>
                  <a:p>
                    <a:r>
                      <a:rPr lang="en-US">
                        <a:noFill/>
                      </a:rPr>
                      <a:t> </a:t>
                    </a:r>
                  </a:p>
                </p:txBody>
              </p:sp>
            </mc:Fallback>
          </mc:AlternateContent>
        </p:grpSp>
        <p:grpSp>
          <p:nvGrpSpPr>
            <p:cNvPr id="11" name="Group 10"/>
            <p:cNvGrpSpPr/>
            <p:nvPr/>
          </p:nvGrpSpPr>
          <p:grpSpPr>
            <a:xfrm>
              <a:off x="8997620" y="1040337"/>
              <a:ext cx="2953074" cy="1122551"/>
              <a:chOff x="8168945" y="1040337"/>
              <a:chExt cx="2953074" cy="1122551"/>
            </a:xfrm>
          </p:grpSpPr>
          <p:sp>
            <p:nvSpPr>
              <p:cNvPr id="73" name="Rectangle 72"/>
              <p:cNvSpPr/>
              <p:nvPr/>
            </p:nvSpPr>
            <p:spPr>
              <a:xfrm>
                <a:off x="8304846" y="1146670"/>
                <a:ext cx="2817173" cy="96012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4" name="Oval 73"/>
              <p:cNvSpPr/>
              <p:nvPr/>
            </p:nvSpPr>
            <p:spPr>
              <a:xfrm>
                <a:off x="8168945" y="137227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8658033" y="1040337"/>
                    <a:ext cx="2280925" cy="1122551"/>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𝟑</m:t>
                              </m:r>
                            </m:num>
                            <m:den>
                              <m:r>
                                <a:rPr lang="vi-VN" b="1" i="1">
                                  <a:solidFill>
                                    <a:schemeClr val="bg1"/>
                                  </a:solidFill>
                                  <a:latin typeface="Cambria Math" panose="02040503050406030204" pitchFamily="18" charset="0"/>
                                </a:rPr>
                                <m:t>𝟐</m:t>
                              </m:r>
                            </m:den>
                          </m:f>
                          <m:r>
                            <a:rPr lang="vi-VN" b="1" i="1">
                              <a:solidFill>
                                <a:schemeClr val="bg1"/>
                              </a:solidFill>
                              <a:latin typeface="Cambria Math" panose="02040503050406030204" pitchFamily="18" charset="0"/>
                            </a:rPr>
                            <m:t>≤</m:t>
                          </m:r>
                          <m:r>
                            <a:rPr lang="vi-VN" b="1" i="1">
                              <a:solidFill>
                                <a:schemeClr val="bg1"/>
                              </a:solidFill>
                              <a:latin typeface="Cambria Math" panose="02040503050406030204" pitchFamily="18" charset="0"/>
                            </a:rPr>
                            <m:t>𝒎</m:t>
                          </m:r>
                          <m:r>
                            <a:rPr lang="vi-VN" b="1" i="1">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vi-VN" b="1" i="1">
                                  <a:solidFill>
                                    <a:schemeClr val="bg1"/>
                                  </a:solidFill>
                                  <a:latin typeface="Cambria Math" panose="02040503050406030204" pitchFamily="18" charset="0"/>
                                </a:rPr>
                                <m:t>𝟑</m:t>
                              </m:r>
                            </m:num>
                            <m:den>
                              <m:r>
                                <a:rPr lang="vi-VN" b="1" i="1">
                                  <a:solidFill>
                                    <a:schemeClr val="bg1"/>
                                  </a:solidFill>
                                  <a:latin typeface="Cambria Math" panose="02040503050406030204" pitchFamily="18" charset="0"/>
                                </a:rPr>
                                <m:t>𝟐</m:t>
                              </m:r>
                            </m:den>
                          </m:f>
                        </m:oMath>
                      </m:oMathPara>
                    </a14:m>
                    <a:endParaRPr lang="en-US" dirty="0">
                      <a:solidFill>
                        <a:schemeClr val="bg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8658033" y="1040337"/>
                    <a:ext cx="2280925" cy="1122551"/>
                  </a:xfrm>
                  <a:prstGeom prst="rect">
                    <a:avLst/>
                  </a:prstGeom>
                  <a:blipFill>
                    <a:blip r:embed="rId9"/>
                    <a:stretch>
                      <a:fillRect/>
                    </a:stretch>
                  </a:blipFill>
                </p:spPr>
                <p:txBody>
                  <a:bodyPr/>
                  <a:lstStyle/>
                  <a:p>
                    <a:r>
                      <a:rPr lang="en-US">
                        <a:noFill/>
                      </a:rPr>
                      <a:t> </a:t>
                    </a:r>
                  </a:p>
                </p:txBody>
              </p:sp>
            </mc:Fallback>
          </mc:AlternateContent>
        </p:grpSp>
      </p:grpSp>
      <p:sp>
        <p:nvSpPr>
          <p:cNvPr id="76" name="Oval 75"/>
          <p:cNvSpPr/>
          <p:nvPr/>
        </p:nvSpPr>
        <p:spPr>
          <a:xfrm>
            <a:off x="8984393" y="1372275"/>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Rectangle 76"/>
              <p:cNvSpPr/>
              <p:nvPr/>
            </p:nvSpPr>
            <p:spPr>
              <a:xfrm>
                <a:off x="5321695" y="4893747"/>
                <a:ext cx="3811826" cy="907684"/>
              </a:xfrm>
              <a:prstGeom prst="rect">
                <a:avLst/>
              </a:prstGeom>
              <a:noFill/>
            </p:spPr>
            <p:txBody>
              <a:bodyPr wrap="square" rtlCol="0">
                <a:spAutoFit/>
              </a:bodyPr>
              <a:lstStyle/>
              <a:p>
                <a:pPr algn="just">
                  <a:lnSpc>
                    <a:spcPct val="115000"/>
                  </a:lnSpc>
                  <a:spcAft>
                    <a:spcPts val="800"/>
                  </a:spcAft>
                </a:pPr>
                <a14:m>
                  <m:oMath xmlns:m="http://schemas.openxmlformats.org/officeDocument/2006/math">
                    <m:r>
                      <a:rPr lang="vi-VN" sz="3200" b="0" i="1" smtClean="0">
                        <a:solidFill>
                          <a:schemeClr val="tx1"/>
                        </a:solidFill>
                        <a:latin typeface="Cambria Math" panose="02040503050406030204" pitchFamily="18" charset="0"/>
                        <a:ea typeface="Times New Roman" panose="02020603050405020304" pitchFamily="18" charset="0"/>
                        <a:cs typeface="Cambria Math" panose="02040503050406030204" pitchFamily="18" charset="0"/>
                      </a:rPr>
                      <m:t>⇔</m:t>
                    </m:r>
                    <m:r>
                      <a:rPr lang="vi-VN" sz="3200" b="0" i="1">
                        <a:solidFill>
                          <a:schemeClr val="tx1"/>
                        </a:solidFill>
                        <a:latin typeface="Cambria Math" panose="02040503050406030204" pitchFamily="18" charset="0"/>
                        <a:ea typeface="Times New Roman" panose="02020603050405020304" pitchFamily="18" charset="0"/>
                        <a:cs typeface="Palatino Linotype" panose="02040502050505030304" pitchFamily="18" charset="0"/>
                      </a:rPr>
                      <m:t>−</m:t>
                    </m:r>
                    <m:f>
                      <m:fPr>
                        <m:ctrlPr>
                          <a:rPr lang="en-US" sz="3200" i="1">
                            <a:solidFill>
                              <a:schemeClr val="tx1"/>
                            </a:solidFill>
                            <a:latin typeface="Cambria Math" panose="02040503050406030204" pitchFamily="18" charset="0"/>
                            <a:ea typeface="Times New Roman" panose="02020603050405020304" pitchFamily="18" charset="0"/>
                          </a:rPr>
                        </m:ctrlPr>
                      </m:fPr>
                      <m:num>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Times New Roman" panose="02020603050405020304" pitchFamily="18" charset="0"/>
                          </a:rPr>
                        </m:ctrlPr>
                      </m:fPr>
                      <m:num>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vi-VN" sz="32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3200" dirty="0">
                    <a:solidFill>
                      <a:schemeClr val="tx1"/>
                    </a:solidFill>
                    <a:latin typeface="Cambria" panose="02040503050406030204" pitchFamily="18" charset="0"/>
                    <a:ea typeface="Times New Roman" panose="02020603050405020304" pitchFamily="18" charset="0"/>
                    <a:cs typeface="Calibri" panose="020F0502020204030204" pitchFamily="34" charset="0"/>
                  </a:rPr>
                  <a:t>.</a:t>
                </a:r>
                <a:endParaRPr lang="en-US" sz="3200" i="1"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77" name="Rectangle 76"/>
              <p:cNvSpPr>
                <a:spLocks noRot="1" noChangeAspect="1" noMove="1" noResize="1" noEditPoints="1" noAdjustHandles="1" noChangeArrowheads="1" noChangeShapeType="1" noTextEdit="1"/>
              </p:cNvSpPr>
              <p:nvPr/>
            </p:nvSpPr>
            <p:spPr>
              <a:xfrm>
                <a:off x="5321695" y="4893747"/>
                <a:ext cx="3811826" cy="907684"/>
              </a:xfrm>
              <a:prstGeom prst="rect">
                <a:avLst/>
              </a:prstGeom>
              <a:blipFill>
                <a:blip r:embed="rId10"/>
                <a:stretch>
                  <a:fillRect b="-7383"/>
                </a:stretch>
              </a:blipFill>
            </p:spPr>
            <p:txBody>
              <a:bodyPr/>
              <a:lstStyle/>
              <a:p>
                <a:r>
                  <a:rPr lang="en-US">
                    <a:noFill/>
                  </a:rPr>
                  <a:t> </a:t>
                </a:r>
              </a:p>
            </p:txBody>
          </p:sp>
        </mc:Fallback>
      </mc:AlternateContent>
      <p:sp>
        <p:nvSpPr>
          <p:cNvPr id="59" name="Action Button: Forward or Next 58">
            <a:hlinkClick r:id="rId11" action="ppaction://hlinksldjump" highlightClick="1"/>
          </p:cNvPr>
          <p:cNvSpPr/>
          <p:nvPr/>
        </p:nvSpPr>
        <p:spPr>
          <a:xfrm>
            <a:off x="11330905" y="6042526"/>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56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left)">
                                      <p:cBhvr>
                                        <p:cTn id="37" dur="500"/>
                                        <p:tgtEl>
                                          <p:spTgt spid="7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9" grpId="0"/>
      <p:bldP spid="15" grpId="0"/>
      <p:bldP spid="76" grpId="0" animBg="1"/>
      <p:bldP spid="77" grpId="0"/>
      <p:bldP spid="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418597"/>
            <a:ext cx="11834900" cy="3206218"/>
            <a:chOff x="184495" y="3636273"/>
            <a:chExt cx="11834900" cy="3206218"/>
          </a:xfrm>
        </p:grpSpPr>
        <p:sp>
          <p:nvSpPr>
            <p:cNvPr id="5" name="Rounded Rectangle 4"/>
            <p:cNvSpPr/>
            <p:nvPr/>
          </p:nvSpPr>
          <p:spPr>
            <a:xfrm>
              <a:off x="184495" y="3865218"/>
              <a:ext cx="11834900" cy="297727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5025"/>
            <a:ext cx="11906395" cy="1129832"/>
            <a:chOff x="534987" y="1869705"/>
            <a:chExt cx="23340848" cy="1894931"/>
          </a:xfrm>
        </p:grpSpPr>
        <p:grpSp>
          <p:nvGrpSpPr>
            <p:cNvPr id="21" name="Group 20"/>
            <p:cNvGrpSpPr/>
            <p:nvPr/>
          </p:nvGrpSpPr>
          <p:grpSpPr>
            <a:xfrm>
              <a:off x="534987" y="1869705"/>
              <a:ext cx="23340848" cy="1894931"/>
              <a:chOff x="534987" y="1647866"/>
              <a:chExt cx="23340848" cy="1894931"/>
            </a:xfrm>
          </p:grpSpPr>
          <p:sp>
            <p:nvSpPr>
              <p:cNvPr id="25" name="Rounded Rectangle 24"/>
              <p:cNvSpPr/>
              <p:nvPr/>
            </p:nvSpPr>
            <p:spPr bwMode="auto">
              <a:xfrm>
                <a:off x="755649" y="1720889"/>
                <a:ext cx="23120186" cy="182190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29</a:t>
                  </a:r>
                </a:p>
              </p:txBody>
            </p:sp>
          </p:grpSp>
        </p:grpSp>
        <mc:AlternateContent xmlns:mc="http://schemas.openxmlformats.org/markup-compatibility/2006" xmlns:a14="http://schemas.microsoft.com/office/drawing/2010/main">
          <mc:Choice Requires="a14">
            <p:sp>
              <p:nvSpPr>
                <p:cNvPr id="23" name="Rectangle 22"/>
                <p:cNvSpPr/>
                <p:nvPr/>
              </p:nvSpPr>
              <p:spPr>
                <a:xfrm>
                  <a:off x="4019355" y="2091680"/>
                  <a:ext cx="15857157" cy="1246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nl-NL" sz="3200" dirty="0">
                      <a:solidFill>
                        <a:schemeClr val="tx1"/>
                      </a:solidFill>
                      <a:latin typeface="Cambria" panose="02040503050406030204" pitchFamily="18" charset="0"/>
                      <a:ea typeface="Arial" panose="020B0604020202020204" pitchFamily="34" charset="0"/>
                      <a:cs typeface="Times New Roman" pitchFamily="18" charset="0"/>
                    </a:rPr>
                    <a:t>Tập xác định của hàm số </a:t>
                  </a:r>
                  <a14:m>
                    <m:oMath xmlns:m="http://schemas.openxmlformats.org/officeDocument/2006/math">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𝑦</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radPr>
                        <m:deg/>
                        <m:e>
                          <m:func>
                            <m:funcPr>
                              <m:ctrlPr>
                                <a:rPr lang="en-US" sz="32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uncPr>
                            <m:fNa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𝑙𝑛</m:t>
                              </m:r>
                            </m:fName>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e>
                          </m:func>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e>
                      </m:rad>
                    </m:oMath>
                  </a14:m>
                  <a:r>
                    <a:rPr lang="vi-VN" sz="3200" dirty="0">
                      <a:solidFill>
                        <a:schemeClr val="tx1"/>
                      </a:solidFill>
                      <a:latin typeface="Cambria" panose="02040503050406030204" pitchFamily="18" charset="0"/>
                      <a:ea typeface="Arial" panose="020B0604020202020204" pitchFamily="34" charset="0"/>
                      <a:cs typeface="Calibri" panose="020F0502020204030204" pitchFamily="34" charset="0"/>
                    </a:rPr>
                    <a:t> </a:t>
                  </a:r>
                  <a:r>
                    <a:rPr lang="en-US" sz="3200" dirty="0">
                      <a:solidFill>
                        <a:schemeClr val="tx1"/>
                      </a:solidFill>
                      <a:latin typeface="Cambria" panose="02040503050406030204" pitchFamily="18" charset="0"/>
                      <a:ea typeface="Arial" panose="020B0604020202020204" pitchFamily="34" charset="0"/>
                      <a:cs typeface="Calibri" panose="020F0502020204030204" pitchFamily="34" charset="0"/>
                    </a:rPr>
                    <a:t> </a:t>
                  </a:r>
                  <a:r>
                    <a:rPr lang="nl-NL" sz="3200" dirty="0">
                      <a:solidFill>
                        <a:schemeClr val="tx1"/>
                      </a:solidFill>
                      <a:latin typeface="Cambria" panose="02040503050406030204" pitchFamily="18" charset="0"/>
                      <a:ea typeface="Arial" panose="020B0604020202020204" pitchFamily="34" charset="0"/>
                      <a:cs typeface="Calibri" panose="020F0502020204030204" pitchFamily="34" charset="0"/>
                    </a:rPr>
                    <a:t>là</a:t>
                  </a:r>
                  <a:endParaRPr lang="en-US" sz="3200"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9355" y="2091680"/>
                  <a:ext cx="15857157" cy="1246416"/>
                </a:xfrm>
                <a:prstGeom prst="rect">
                  <a:avLst/>
                </a:prstGeom>
                <a:blipFill>
                  <a:blip r:embed="rId2"/>
                  <a:stretch>
                    <a:fillRect l="-829" b="-204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00224" y="4075016"/>
                <a:ext cx="11565397" cy="839782"/>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H</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à</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m</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 </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s</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ố </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𝑦</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i="1">
                              <a:solidFill>
                                <a:schemeClr val="tx1"/>
                              </a:solidFill>
                              <a:latin typeface="Cambria Math" panose="02040503050406030204" pitchFamily="18" charset="0"/>
                            </a:rPr>
                          </m:ctrlPr>
                        </m:radPr>
                        <m:deg/>
                        <m:e>
                          <m:func>
                            <m:funcPr>
                              <m:ctrlPr>
                                <a:rPr lang="en-US" sz="3200" i="1">
                                  <a:solidFill>
                                    <a:schemeClr val="tx1"/>
                                  </a:solidFill>
                                  <a:latin typeface="Cambria Math" panose="02040503050406030204" pitchFamily="18" charset="0"/>
                                </a:rPr>
                              </m:ctrlPr>
                            </m:funcPr>
                            <m:fNa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𝑙𝑛</m:t>
                              </m:r>
                            </m:fName>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e>
                          </m:func>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e>
                      </m:rad>
                      <m:r>
                        <m:rPr>
                          <m:nor/>
                        </m:rPr>
                        <a:rPr lang="vi-VN" sz="3200" dirty="0">
                          <a:solidFill>
                            <a:schemeClr val="tx1"/>
                          </a:solidFill>
                          <a:latin typeface="Cambria" panose="02040503050406030204" pitchFamily="18" charset="0"/>
                          <a:ea typeface="Arial" panose="020B0604020202020204" pitchFamily="34" charset="0"/>
                          <a:cs typeface="Times New Roman" pitchFamily="18" charset="0"/>
                        </a:rPr>
                        <m:t> </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x</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á</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c</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 đị</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nh</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 </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khi</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 </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v</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à </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ch</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ỉ </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khi</m:t>
                      </m:r>
                      <m:r>
                        <m:rPr>
                          <m:nor/>
                        </m:rPr>
                        <a:rPr lang="nl-NL" sz="3200" dirty="0">
                          <a:solidFill>
                            <a:schemeClr val="tx1"/>
                          </a:solidFill>
                          <a:latin typeface="Cambria" panose="02040503050406030204" pitchFamily="18" charset="0"/>
                          <a:ea typeface="Arial" panose="020B0604020202020204" pitchFamily="34" charset="0"/>
                          <a:cs typeface="Times New Roman" pitchFamily="18" charset="0"/>
                        </a:rPr>
                        <m:t> </m:t>
                      </m:r>
                      <m:func>
                        <m:funcPr>
                          <m:ctrlPr>
                            <a:rPr lang="en-US" sz="3200" i="1">
                              <a:solidFill>
                                <a:schemeClr val="tx1"/>
                              </a:solidFill>
                              <a:latin typeface="Cambria Math" panose="02040503050406030204" pitchFamily="18" charset="0"/>
                            </a:rPr>
                          </m:ctrlPr>
                        </m:funcPr>
                        <m:fNa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𝑙𝑛</m:t>
                          </m:r>
                        </m:fName>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e>
                      </m:func>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oMath>
                  </m:oMathPara>
                </a14:m>
                <a:endParaRPr lang="en-US" sz="3200" dirty="0">
                  <a:solidFill>
                    <a:schemeClr val="tx1"/>
                  </a:solidFill>
                  <a:latin typeface="Cambria" panose="02040503050406030204" pitchFamily="18" charset="0"/>
                  <a:cs typeface="Times New Roman"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00224" y="4075016"/>
                <a:ext cx="11565397" cy="839782"/>
              </a:xfrm>
              <a:prstGeom prst="rect">
                <a:avLst/>
              </a:prstGeom>
              <a:blipFill>
                <a:blip r:embed="rId3"/>
                <a:stretch>
                  <a:fillRect/>
                </a:stretch>
              </a:blipFill>
            </p:spPr>
            <p:txBody>
              <a:bodyPr/>
              <a:lstStyle/>
              <a:p>
                <a:r>
                  <a:rPr lang="en-US">
                    <a:noFill/>
                  </a:rPr>
                  <a:t> </a:t>
                </a:r>
              </a:p>
            </p:txBody>
          </p:sp>
        </mc:Fallback>
      </mc:AlternateContent>
      <p:grpSp>
        <p:nvGrpSpPr>
          <p:cNvPr id="2" name="Group 1"/>
          <p:cNvGrpSpPr/>
          <p:nvPr/>
        </p:nvGrpSpPr>
        <p:grpSpPr>
          <a:xfrm>
            <a:off x="844892" y="1264452"/>
            <a:ext cx="9971352" cy="2158687"/>
            <a:chOff x="193729" y="1305068"/>
            <a:chExt cx="9971352" cy="2158687"/>
          </a:xfrm>
        </p:grpSpPr>
        <p:grpSp>
          <p:nvGrpSpPr>
            <p:cNvPr id="51" name="Group 50"/>
            <p:cNvGrpSpPr/>
            <p:nvPr/>
          </p:nvGrpSpPr>
          <p:grpSpPr>
            <a:xfrm>
              <a:off x="246882" y="1309534"/>
              <a:ext cx="3616580" cy="914400"/>
              <a:chOff x="5536908" y="940479"/>
              <a:chExt cx="3604319" cy="850065"/>
            </a:xfrm>
          </p:grpSpPr>
          <p:sp>
            <p:nvSpPr>
              <p:cNvPr id="52" name="Rectangle 51"/>
              <p:cNvSpPr/>
              <p:nvPr/>
            </p:nvSpPr>
            <p:spPr>
              <a:xfrm>
                <a:off x="5758061" y="940479"/>
                <a:ext cx="3383166"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6908" y="114723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53934" y="1097805"/>
                    <a:ext cx="2933571" cy="54363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𝑫</m:t>
                          </m:r>
                          <m:r>
                            <a:rPr lang="vi-VN" b="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d>
                            <m:dPr>
                              <m:ctrlPr>
                                <a:rPr lang="vi-VN" b="1" i="1">
                                  <a:solidFill>
                                    <a:schemeClr val="bg1"/>
                                  </a:solidFill>
                                  <a:latin typeface="Cambria Math" panose="02040503050406030204" pitchFamily="18" charset="0"/>
                                  <a:cs typeface="Times New Roman" panose="02020603050405020304" pitchFamily="18" charset="0"/>
                                </a:rPr>
                              </m:ctrlPr>
                            </m:dPr>
                            <m:e>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d>
                        </m:oMath>
                      </m:oMathPara>
                    </a14:m>
                    <a:endParaRPr lang="en-US"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53934" y="1097805"/>
                    <a:ext cx="2933571" cy="543632"/>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6117921" y="1305068"/>
              <a:ext cx="4047159" cy="914400"/>
              <a:chOff x="8482010" y="936327"/>
              <a:chExt cx="4033439" cy="850064"/>
            </a:xfrm>
          </p:grpSpPr>
          <p:sp>
            <p:nvSpPr>
              <p:cNvPr id="56" name="Rectangle 55"/>
              <p:cNvSpPr/>
              <p:nvPr/>
            </p:nvSpPr>
            <p:spPr>
              <a:xfrm>
                <a:off x="8772552" y="936327"/>
                <a:ext cx="3742897"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8482010" y="118953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9068426" y="1070418"/>
                    <a:ext cx="3295815" cy="60258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𝑫</m:t>
                          </m:r>
                          <m:r>
                            <a:rPr lang="vi-VN" b="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d>
                            <m:dPr>
                              <m:ctrlPr>
                                <a:rPr lang="vi-VN" b="1" i="1">
                                  <a:solidFill>
                                    <a:schemeClr val="bg1"/>
                                  </a:solidFill>
                                  <a:latin typeface="Cambria Math" panose="02040503050406030204" pitchFamily="18" charset="0"/>
                                  <a:cs typeface="Times New Roman" panose="02020603050405020304" pitchFamily="18" charset="0"/>
                                </a:rPr>
                              </m:ctrlPr>
                            </m:dPr>
                            <m:e>
                              <m:sSup>
                                <m:sSupPr>
                                  <m:ctrlPr>
                                    <a:rPr lang="en-US"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𝒆</m:t>
                                  </m:r>
                                </m:e>
                                <m:sup>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d>
                        </m:oMath>
                      </m:oMathPara>
                    </a14:m>
                    <a:endParaRPr lang="en-US"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9068426" y="1070418"/>
                    <a:ext cx="3295815" cy="602585"/>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193729" y="2294920"/>
              <a:ext cx="3669733" cy="1138493"/>
              <a:chOff x="-328134" y="1856536"/>
              <a:chExt cx="3657293" cy="1058389"/>
            </a:xfrm>
          </p:grpSpPr>
          <p:sp>
            <p:nvSpPr>
              <p:cNvPr id="46" name="Rectangle 45"/>
              <p:cNvSpPr/>
              <p:nvPr/>
            </p:nvSpPr>
            <p:spPr>
              <a:xfrm>
                <a:off x="-37590" y="1918226"/>
                <a:ext cx="3366749" cy="9966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328134" y="217142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120203" y="1856536"/>
                    <a:ext cx="2827613" cy="105018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1" i="0" smtClean="0">
                              <a:solidFill>
                                <a:schemeClr val="bg1"/>
                              </a:solidFill>
                              <a:latin typeface="Cambria Math" panose="02040503050406030204" pitchFamily="18" charset="0"/>
                              <a:cs typeface="Times New Roman" panose="02020603050405020304" pitchFamily="18" charset="0"/>
                            </a:rPr>
                            <m:t>𝐃</m:t>
                          </m:r>
                          <m:r>
                            <a:rPr lang="en-US" sz="3000" b="1" i="0" smtClean="0">
                              <a:solidFill>
                                <a:schemeClr val="bg1"/>
                              </a:solidFill>
                              <a:latin typeface="Cambria Math" panose="02040503050406030204" pitchFamily="18" charset="0"/>
                              <a:cs typeface="Times New Roman" panose="02020603050405020304" pitchFamily="18" charset="0"/>
                            </a:rPr>
                            <m:t>=</m:t>
                          </m:r>
                          <m:d>
                            <m:dPr>
                              <m:ctrlPr>
                                <a:rPr lang="en-US" sz="3000" b="1" i="1">
                                  <a:solidFill>
                                    <a:schemeClr val="bg1"/>
                                  </a:solidFill>
                                  <a:latin typeface="Cambria Math" panose="02040503050406030204" pitchFamily="18" charset="0"/>
                                  <a:cs typeface="Times New Roman" panose="02020603050405020304" pitchFamily="18" charset="0"/>
                                </a:rPr>
                              </m:ctrlPr>
                            </m:dPr>
                            <m:e>
                              <m:f>
                                <m:fPr>
                                  <m:ctrlPr>
                                    <a:rPr lang="en-US" sz="3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3000" b="1">
                                      <a:solidFill>
                                        <a:schemeClr val="bg1"/>
                                      </a:solidFill>
                                      <a:latin typeface="Cambria Math" panose="02040503050406030204" pitchFamily="18" charset="0"/>
                                      <a:ea typeface="Arial" panose="020B0604020202020204" pitchFamily="34" charset="0"/>
                                      <a:cs typeface="Times New Roman" panose="02020603050405020304" pitchFamily="18" charset="0"/>
                                    </a:rPr>
                                    <m:t>𝟏</m:t>
                                  </m:r>
                                </m:num>
                                <m:den>
                                  <m:sSup>
                                    <m:sSupPr>
                                      <m:ctrlPr>
                                        <a:rPr lang="en-US" sz="3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3000" b="1">
                                          <a:solidFill>
                                            <a:schemeClr val="bg1"/>
                                          </a:solidFill>
                                          <a:latin typeface="Cambria Math" panose="02040503050406030204" pitchFamily="18" charset="0"/>
                                          <a:ea typeface="Arial" panose="020B0604020202020204" pitchFamily="34" charset="0"/>
                                          <a:cs typeface="Times New Roman" panose="02020603050405020304" pitchFamily="18" charset="0"/>
                                        </a:rPr>
                                        <m:t>𝒆</m:t>
                                      </m:r>
                                    </m:e>
                                    <m:sup>
                                      <m:r>
                                        <a:rPr lang="vi-VN" sz="3000" b="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sup>
                                  </m:sSup>
                                </m:den>
                              </m:f>
                              <m:r>
                                <a:rPr lang="vi-VN" sz="3000" b="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d>
                        </m:oMath>
                      </m:oMathPara>
                    </a14:m>
                    <a:endParaRPr lang="en-US" sz="3000"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20203" y="1856536"/>
                    <a:ext cx="2827613" cy="1050185"/>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6117919" y="2334087"/>
              <a:ext cx="4047162" cy="1129668"/>
              <a:chOff x="2669938" y="1892950"/>
              <a:chExt cx="4033441" cy="1050187"/>
            </a:xfrm>
          </p:grpSpPr>
          <p:sp>
            <p:nvSpPr>
              <p:cNvPr id="60" name="Rectangle 59"/>
              <p:cNvSpPr/>
              <p:nvPr/>
            </p:nvSpPr>
            <p:spPr>
              <a:xfrm>
                <a:off x="2960482" y="1892950"/>
                <a:ext cx="3742897" cy="105018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2669938" y="214615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3210791" y="2077948"/>
                    <a:ext cx="3068694" cy="54363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b="1"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𝐃</m:t>
                          </m:r>
                          <m:r>
                            <a:rPr lang="en-US" b="1"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d>
                            <m:dPr>
                              <m:ctrlPr>
                                <a:rPr lang="en-US" b="1" i="1">
                                  <a:solidFill>
                                    <a:schemeClr val="bg1"/>
                                  </a:solidFill>
                                  <a:latin typeface="Cambria Math" panose="02040503050406030204" pitchFamily="18" charset="0"/>
                                  <a:cs typeface="Times New Roman" panose="02020603050405020304" pitchFamily="18" charset="0"/>
                                </a:rPr>
                              </m:ctrlPr>
                            </m:dPr>
                            <m:e>
                              <m:func>
                                <m:funcPr>
                                  <m:ctrlPr>
                                    <a:rPr lang="en-US"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uncPr>
                                <m:fName>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𝒍𝒏</m:t>
                                  </m:r>
                                </m:fName>
                                <m:e>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e>
                              </m:func>
                              <m:r>
                                <a:rPr lang="vi-VN" b="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d>
                        </m:oMath>
                      </m:oMathPara>
                    </a14:m>
                    <a:endParaRPr lang="en-US"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3210791" y="2077948"/>
                    <a:ext cx="3068694" cy="543631"/>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849511" y="2603074"/>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r>
              <a:rPr lang="en-US" sz="3200" b="1">
                <a:latin typeface="Tahoma" pitchFamily="34" charset="0"/>
                <a:ea typeface="Tahoma" pitchFamily="34" charset="0"/>
                <a:cs typeface="Tahoma" pitchFamily="34" charset="0"/>
              </a:rPr>
              <a:t> </a:t>
            </a:r>
            <a:endParaRPr lang="en-US" sz="3200" dirty="0"/>
          </a:p>
        </p:txBody>
      </p:sp>
      <mc:AlternateContent xmlns:mc="http://schemas.openxmlformats.org/markup-compatibility/2006" xmlns:a14="http://schemas.microsoft.com/office/drawing/2010/main">
        <mc:Choice Requires="a14">
          <p:sp>
            <p:nvSpPr>
              <p:cNvPr id="3" name="Rectangle 2"/>
              <p:cNvSpPr/>
              <p:nvPr/>
            </p:nvSpPr>
            <p:spPr>
              <a:xfrm>
                <a:off x="358061" y="4819655"/>
                <a:ext cx="4074934" cy="10175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b="0" i="1" smtClean="0">
                          <a:solidFill>
                            <a:schemeClr val="tx1"/>
                          </a:solidFill>
                          <a:latin typeface="Cambria Math" panose="02040503050406030204" pitchFamily="18" charset="0"/>
                          <a:ea typeface="Arial" panose="020B0604020202020204" pitchFamily="34" charset="0"/>
                          <a:cs typeface="Cambria Math" panose="02040503050406030204" pitchFamily="18" charset="0"/>
                        </a:rPr>
                        <m:t>⇔</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rPr>
                          </m:ctrlPr>
                        </m:sSupPr>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200" i="1">
                              <a:solidFill>
                                <a:schemeClr val="tx1"/>
                              </a:solidFill>
                              <a:latin typeface="Cambria Math" panose="02040503050406030204" pitchFamily="18" charset="0"/>
                            </a:rPr>
                          </m:ctrlPr>
                        </m:fPr>
                        <m:num>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3200" i="1">
                                  <a:solidFill>
                                    <a:schemeClr val="tx1"/>
                                  </a:solidFill>
                                  <a:latin typeface="Cambria Math" panose="02040503050406030204" pitchFamily="18" charset="0"/>
                                </a:rPr>
                              </m:ctrlPr>
                            </m:sSupPr>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3200" dirty="0">
                  <a:solidFill>
                    <a:schemeClr val="tx1"/>
                  </a:solidFill>
                  <a:latin typeface="Calibri" panose="020F0502020204030204" pitchFamily="34" charset="0"/>
                  <a:cs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58061" y="4819655"/>
                <a:ext cx="4074934" cy="1017523"/>
              </a:xfrm>
              <a:prstGeom prst="rect">
                <a:avLst/>
              </a:prstGeom>
              <a:blipFill>
                <a:blip r:embed="rId8"/>
                <a:stretch>
                  <a:fillRect/>
                </a:stretch>
              </a:blipFill>
            </p:spPr>
            <p:txBody>
              <a:bodyPr/>
              <a:lstStyle/>
              <a:p>
                <a:r>
                  <a:rPr lang="en-US">
                    <a:noFill/>
                  </a:rPr>
                  <a:t> </a:t>
                </a:r>
              </a:p>
            </p:txBody>
          </p:sp>
        </mc:Fallback>
      </mc:AlternateContent>
      <p:sp>
        <p:nvSpPr>
          <p:cNvPr id="63" name="Action Button: Forward or Next 62">
            <a:hlinkClick r:id="rId9" action="ppaction://hlinksldjump" highlightClick="1"/>
          </p:cNvPr>
          <p:cNvSpPr/>
          <p:nvPr/>
        </p:nvSpPr>
        <p:spPr>
          <a:xfrm>
            <a:off x="11393459" y="5972345"/>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5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3" grpId="0"/>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585943"/>
            <a:ext cx="11834900" cy="4246495"/>
            <a:chOff x="184495" y="3636273"/>
            <a:chExt cx="11834900" cy="4246495"/>
          </a:xfrm>
        </p:grpSpPr>
        <p:sp>
          <p:nvSpPr>
            <p:cNvPr id="5" name="Rounded Rectangle 4"/>
            <p:cNvSpPr/>
            <p:nvPr/>
          </p:nvSpPr>
          <p:spPr>
            <a:xfrm>
              <a:off x="184495" y="3865218"/>
              <a:ext cx="11834900" cy="401755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27050"/>
            <a:ext cx="11967588" cy="1453063"/>
            <a:chOff x="534987" y="1839558"/>
            <a:chExt cx="23460809" cy="2437048"/>
          </a:xfrm>
        </p:grpSpPr>
        <p:grpSp>
          <p:nvGrpSpPr>
            <p:cNvPr id="21" name="Group 20"/>
            <p:cNvGrpSpPr/>
            <p:nvPr/>
          </p:nvGrpSpPr>
          <p:grpSpPr>
            <a:xfrm>
              <a:off x="534987" y="1869705"/>
              <a:ext cx="23340848" cy="2406901"/>
              <a:chOff x="534987" y="1647866"/>
              <a:chExt cx="23340848" cy="2406901"/>
            </a:xfrm>
          </p:grpSpPr>
          <p:sp>
            <p:nvSpPr>
              <p:cNvPr id="25" name="Rounded Rectangle 24"/>
              <p:cNvSpPr/>
              <p:nvPr/>
            </p:nvSpPr>
            <p:spPr bwMode="auto">
              <a:xfrm>
                <a:off x="755649" y="1720889"/>
                <a:ext cx="23120186" cy="233387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30</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61632" y="1839558"/>
                  <a:ext cx="20034164" cy="2207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Aft>
                      <a:spcPts val="1000"/>
                    </a:spcAft>
                    <a:tabLst>
                      <a:tab pos="630555" algn="l"/>
                    </a:tabLst>
                  </a:pPr>
                  <a:r>
                    <a:rPr lang="vi-VN" sz="3200" dirty="0">
                      <a:solidFill>
                        <a:schemeClr val="tx1"/>
                      </a:solidFill>
                      <a:latin typeface="Cambria" panose="02040503050406030204" pitchFamily="18" charset="0"/>
                      <a:cs typeface="Times New Roman" pitchFamily="18" charset="0"/>
                    </a:rPr>
                    <a:t>Diện tích </a:t>
                  </a:r>
                  <a14:m>
                    <m:oMath xmlns:m="http://schemas.openxmlformats.org/officeDocument/2006/math">
                      <m:r>
                        <a:rPr lang="vi-VN" sz="3200" b="0" i="1">
                          <a:solidFill>
                            <a:schemeClr val="tx1"/>
                          </a:solidFill>
                          <a:latin typeface="Cambria Math" panose="02040503050406030204" pitchFamily="18" charset="0"/>
                          <a:ea typeface="Times New Roman" panose="02020603050405020304" pitchFamily="18" charset="0"/>
                        </a:rPr>
                        <m:t>𝑆</m:t>
                      </m:r>
                    </m:oMath>
                  </a14:m>
                  <a:r>
                    <a:rPr lang="vi-VN" sz="3200" dirty="0">
                      <a:solidFill>
                        <a:schemeClr val="tx1"/>
                      </a:solidFill>
                      <a:latin typeface="Cambria" panose="02040503050406030204" pitchFamily="18" charset="0"/>
                      <a:cs typeface="Times New Roman" pitchFamily="18" charset="0"/>
                    </a:rPr>
                    <a:t> của hình phẳng giới hạn bởi các đường </a:t>
                  </a:r>
                  <a:endParaRPr lang="en-US" sz="3200" i="1" dirty="0">
                    <a:solidFill>
                      <a:schemeClr val="tx1"/>
                    </a:solidFill>
                    <a:latin typeface="Cambria" panose="02040503050406030204" pitchFamily="18" charset="0"/>
                    <a:cs typeface="Times New Roman" pitchFamily="18" charset="0"/>
                  </a:endParaRPr>
                </a:p>
                <a:p>
                  <a:pPr>
                    <a:spcAft>
                      <a:spcPts val="1000"/>
                    </a:spcAft>
                    <a:tabLst>
                      <a:tab pos="630555" algn="l"/>
                    </a:tabLst>
                  </a:pPr>
                  <a14:m>
                    <m:oMath xmlns:m="http://schemas.openxmlformats.org/officeDocument/2006/math">
                      <m:r>
                        <a:rPr lang="vi-VN" sz="3200" b="0" i="1">
                          <a:solidFill>
                            <a:schemeClr val="tx1"/>
                          </a:solidFill>
                          <a:latin typeface="Cambria Math" panose="02040503050406030204" pitchFamily="18" charset="0"/>
                        </a:rPr>
                        <m:t>𝑦</m:t>
                      </m:r>
                      <m:r>
                        <a:rPr lang="vi-VN" sz="3200" b="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vi-VN" sz="3200" b="0" i="1">
                              <a:solidFill>
                                <a:schemeClr val="tx1"/>
                              </a:solidFill>
                              <a:latin typeface="Cambria Math" panose="02040503050406030204" pitchFamily="18" charset="0"/>
                            </a:rPr>
                            <m:t>𝑥</m:t>
                          </m:r>
                        </m:e>
                        <m:sup>
                          <m:r>
                            <a:rPr lang="vi-VN" sz="3200" b="0" i="1">
                              <a:solidFill>
                                <a:schemeClr val="tx1"/>
                              </a:solidFill>
                              <a:latin typeface="Cambria Math" panose="02040503050406030204" pitchFamily="18" charset="0"/>
                            </a:rPr>
                            <m:t>5</m:t>
                          </m:r>
                        </m:sup>
                      </m:sSup>
                      <m:r>
                        <a:rPr lang="vi-VN" sz="3200" b="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vi-VN" sz="3200" b="0" i="1">
                              <a:solidFill>
                                <a:schemeClr val="tx1"/>
                              </a:solidFill>
                              <a:latin typeface="Cambria Math" panose="02040503050406030204" pitchFamily="18" charset="0"/>
                            </a:rPr>
                            <m:t>𝑥</m:t>
                          </m:r>
                        </m:e>
                        <m:sup>
                          <m:r>
                            <a:rPr lang="vi-VN" sz="3200" b="0" i="1">
                              <a:solidFill>
                                <a:schemeClr val="tx1"/>
                              </a:solidFill>
                              <a:latin typeface="Cambria Math" panose="02040503050406030204" pitchFamily="18" charset="0"/>
                            </a:rPr>
                            <m:t>3</m:t>
                          </m:r>
                        </m:sup>
                      </m:sSup>
                    </m:oMath>
                  </a14:m>
                  <a:r>
                    <a:rPr lang="vi-VN" sz="3200" dirty="0">
                      <a:solidFill>
                        <a:schemeClr val="tx1"/>
                      </a:solidFill>
                      <a:latin typeface="Cambria" panose="02040503050406030204" pitchFamily="18" charset="0"/>
                      <a:cs typeface="Times New Roman" pitchFamily="18" charset="0"/>
                    </a:rPr>
                    <a:t> và </a:t>
                  </a:r>
                  <a14:m>
                    <m:oMath xmlns:m="http://schemas.openxmlformats.org/officeDocument/2006/math">
                      <m:r>
                        <a:rPr lang="vi-VN" sz="3200" b="0" i="1">
                          <a:solidFill>
                            <a:schemeClr val="tx1"/>
                          </a:solidFill>
                          <a:latin typeface="Cambria Math" panose="02040503050406030204" pitchFamily="18" charset="0"/>
                        </a:rPr>
                        <m:t>𝑂𝑥</m:t>
                      </m:r>
                    </m:oMath>
                  </a14:m>
                  <a:r>
                    <a:rPr lang="vi-VN" sz="3200" dirty="0">
                      <a:solidFill>
                        <a:schemeClr val="tx1"/>
                      </a:solidFill>
                      <a:latin typeface="Cambria" panose="02040503050406030204" pitchFamily="18" charset="0"/>
                      <a:cs typeface="Times New Roman" pitchFamily="18" charset="0"/>
                    </a:rPr>
                    <a:t> là</a:t>
                  </a:r>
                  <a:endParaRPr lang="en-US" sz="3200" dirty="0">
                    <a:solidFill>
                      <a:schemeClr val="tx1"/>
                    </a:solidFill>
                    <a:latin typeface="Cambria" panose="02040503050406030204"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61632" y="1839558"/>
                  <a:ext cx="20034164" cy="2207618"/>
                </a:xfrm>
                <a:prstGeom prst="rect">
                  <a:avLst/>
                </a:prstGeom>
                <a:blipFill>
                  <a:blip r:embed="rId2"/>
                  <a:stretch>
                    <a:fillRect l="-656" t="-2315" b="-101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74154" y="3226957"/>
                <a:ext cx="11733351" cy="60933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Ph</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ươ</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ng</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 </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tr</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ì</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nh</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 </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ho</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à</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nh</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 độ </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giao</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 đ</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i</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ể</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m</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 </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c</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ủ</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a</m:t>
                      </m:r>
                      <m:r>
                        <m:rPr>
                          <m:nor/>
                        </m:rPr>
                        <a:rPr lang="nl-NL" sz="3200" dirty="0" smtClean="0">
                          <a:solidFill>
                            <a:schemeClr val="tx1"/>
                          </a:solidFill>
                          <a:latin typeface="Cambria" panose="02040503050406030204" pitchFamily="18" charset="0"/>
                          <a:ea typeface="Arial" panose="020B0604020202020204" pitchFamily="34" charset="0"/>
                          <a:cs typeface="Times New Roman" pitchFamily="18" charset="0"/>
                        </a:rPr>
                        <m:t> </m:t>
                      </m:r>
                      <m:r>
                        <m:rPr>
                          <m:nor/>
                        </m:rPr>
                        <a:rPr lang="vi-VN" sz="3200" dirty="0" smtClean="0">
                          <a:solidFill>
                            <a:schemeClr val="tx1"/>
                          </a:solidFill>
                          <a:latin typeface="Cambria" panose="02040503050406030204" pitchFamily="18" charset="0"/>
                          <a:ea typeface="Arial" panose="020B0604020202020204" pitchFamily="34" charset="0"/>
                          <a:cs typeface="Times New Roman" pitchFamily="18" charset="0"/>
                        </a:rPr>
                        <m:t>đườ</m:t>
                      </m:r>
                      <m:r>
                        <m:rPr>
                          <m:nor/>
                        </m:rPr>
                        <a:rPr lang="vi-VN" sz="3200" dirty="0" smtClean="0">
                          <a:solidFill>
                            <a:schemeClr val="tx1"/>
                          </a:solidFill>
                          <a:latin typeface="Cambria" panose="02040503050406030204" pitchFamily="18" charset="0"/>
                          <a:ea typeface="Arial" panose="020B0604020202020204" pitchFamily="34" charset="0"/>
                          <a:cs typeface="Times New Roman" pitchFamily="18" charset="0"/>
                        </a:rPr>
                        <m:t>ng</m:t>
                      </m:r>
                      <m:r>
                        <m:rPr>
                          <m:nor/>
                        </m:rPr>
                        <a:rPr lang="vi-VN" sz="3200" dirty="0" smtClean="0">
                          <a:solidFill>
                            <a:schemeClr val="tx1"/>
                          </a:solidFill>
                          <a:latin typeface="Cambria" panose="02040503050406030204" pitchFamily="18" charset="0"/>
                          <a:ea typeface="Arial" panose="020B0604020202020204" pitchFamily="34" charset="0"/>
                          <a:cs typeface="Times New Roman" pitchFamily="18" charset="0"/>
                        </a:rPr>
                        <m:t> </m:t>
                      </m:r>
                      <m:r>
                        <a:rPr lang="vi-VN" sz="3200" b="0" i="1"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𝑦</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rPr>
                          </m:ctrlPr>
                        </m:sSupPr>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5</m:t>
                          </m:r>
                        </m:sup>
                      </m:sSup>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rPr>
                          </m:ctrlPr>
                        </m:sSupPr>
                        <m:e>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3</m:t>
                          </m:r>
                        </m:sup>
                      </m:sSup>
                      <m:r>
                        <m:rPr>
                          <m:nor/>
                        </m:rPr>
                        <a:rPr lang="vi-VN" sz="3200" dirty="0">
                          <a:solidFill>
                            <a:schemeClr val="tx1"/>
                          </a:solidFill>
                          <a:latin typeface="Cambria" panose="02040503050406030204" pitchFamily="18" charset="0"/>
                          <a:ea typeface="Arial" panose="020B0604020202020204" pitchFamily="34" charset="0"/>
                          <a:cs typeface="Times New Roman" pitchFamily="18" charset="0"/>
                        </a:rPr>
                        <m:t> </m:t>
                      </m:r>
                      <m:r>
                        <m:rPr>
                          <m:nor/>
                        </m:rPr>
                        <a:rPr lang="vi-VN" sz="3200" dirty="0">
                          <a:solidFill>
                            <a:schemeClr val="tx1"/>
                          </a:solidFill>
                          <a:latin typeface="Cambria" panose="02040503050406030204" pitchFamily="18" charset="0"/>
                          <a:ea typeface="Arial" panose="020B0604020202020204" pitchFamily="34" charset="0"/>
                          <a:cs typeface="Times New Roman" pitchFamily="18" charset="0"/>
                        </a:rPr>
                        <m:t>v</m:t>
                      </m:r>
                      <m:r>
                        <m:rPr>
                          <m:nor/>
                        </m:rPr>
                        <a:rPr lang="vi-VN" sz="3200" dirty="0">
                          <a:solidFill>
                            <a:schemeClr val="tx1"/>
                          </a:solidFill>
                          <a:latin typeface="Cambria" panose="02040503050406030204" pitchFamily="18" charset="0"/>
                          <a:ea typeface="Arial" panose="020B0604020202020204" pitchFamily="34" charset="0"/>
                          <a:cs typeface="Times New Roman" pitchFamily="18" charset="0"/>
                        </a:rPr>
                        <m:t>à </m:t>
                      </m:r>
                      <m:r>
                        <a:rPr lang="vi-VN" sz="3200" b="0" i="1">
                          <a:solidFill>
                            <a:schemeClr val="tx1"/>
                          </a:solidFill>
                          <a:latin typeface="Cambria Math" panose="02040503050406030204" pitchFamily="18" charset="0"/>
                          <a:ea typeface="Arial" panose="020B0604020202020204" pitchFamily="34" charset="0"/>
                          <a:cs typeface="Times New Roman" panose="02020603050405020304" pitchFamily="18" charset="0"/>
                        </a:rPr>
                        <m:t>𝑂𝑥</m:t>
                      </m:r>
                      <m:r>
                        <m:rPr>
                          <m:nor/>
                        </m:rPr>
                        <a:rPr lang="vi-VN" sz="3200" dirty="0">
                          <a:solidFill>
                            <a:schemeClr val="tx1"/>
                          </a:solidFill>
                          <a:latin typeface="Cambria" panose="02040503050406030204" pitchFamily="18" charset="0"/>
                          <a:ea typeface="Arial" panose="020B0604020202020204" pitchFamily="34" charset="0"/>
                          <a:cs typeface="Times New Roman" pitchFamily="18" charset="0"/>
                        </a:rPr>
                        <m:t> </m:t>
                      </m:r>
                      <m:r>
                        <m:rPr>
                          <m:nor/>
                        </m:rPr>
                        <a:rPr lang="vi-VN" sz="3200" dirty="0">
                          <a:solidFill>
                            <a:schemeClr val="tx1"/>
                          </a:solidFill>
                          <a:latin typeface="Cambria" panose="02040503050406030204" pitchFamily="18" charset="0"/>
                          <a:ea typeface="Arial" panose="020B0604020202020204" pitchFamily="34" charset="0"/>
                          <a:cs typeface="Times New Roman" pitchFamily="18" charset="0"/>
                        </a:rPr>
                        <m:t>l</m:t>
                      </m:r>
                      <m:r>
                        <m:rPr>
                          <m:nor/>
                        </m:rPr>
                        <a:rPr lang="vi-VN" sz="3200" dirty="0">
                          <a:solidFill>
                            <a:schemeClr val="tx1"/>
                          </a:solidFill>
                          <a:latin typeface="Cambria" panose="02040503050406030204" pitchFamily="18" charset="0"/>
                          <a:ea typeface="Arial" panose="020B0604020202020204" pitchFamily="34" charset="0"/>
                          <a:cs typeface="Times New Roman" pitchFamily="18" charset="0"/>
                        </a:rPr>
                        <m:t>à </m:t>
                      </m:r>
                    </m:oMath>
                  </m:oMathPara>
                </a14:m>
                <a:endParaRPr lang="en-US" sz="3200" dirty="0">
                  <a:solidFill>
                    <a:schemeClr val="tx1"/>
                  </a:solidFill>
                  <a:latin typeface="Cambria" panose="02040503050406030204" pitchFamily="18" charset="0"/>
                  <a:cs typeface="Times New Roman"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74154" y="3226957"/>
                <a:ext cx="11733351" cy="609334"/>
              </a:xfrm>
              <a:prstGeom prst="rect">
                <a:avLst/>
              </a:prstGeom>
              <a:blipFill>
                <a:blip r:embed="rId3"/>
                <a:stretch>
                  <a:fillRect/>
                </a:stretch>
              </a:blipFill>
            </p:spPr>
            <p:txBody>
              <a:bodyPr/>
              <a:lstStyle/>
              <a:p>
                <a:r>
                  <a:rPr lang="en-US">
                    <a:noFill/>
                  </a:rPr>
                  <a:t> </a:t>
                </a:r>
              </a:p>
            </p:txBody>
          </p:sp>
        </mc:Fallback>
      </mc:AlternateContent>
      <p:grpSp>
        <p:nvGrpSpPr>
          <p:cNvPr id="2" name="Group 1"/>
          <p:cNvGrpSpPr/>
          <p:nvPr/>
        </p:nvGrpSpPr>
        <p:grpSpPr>
          <a:xfrm>
            <a:off x="482715" y="1592779"/>
            <a:ext cx="11002096" cy="1039034"/>
            <a:chOff x="247181" y="1592779"/>
            <a:chExt cx="11002096" cy="1039034"/>
          </a:xfrm>
        </p:grpSpPr>
        <p:grpSp>
          <p:nvGrpSpPr>
            <p:cNvPr id="51" name="Group 50"/>
            <p:cNvGrpSpPr/>
            <p:nvPr/>
          </p:nvGrpSpPr>
          <p:grpSpPr>
            <a:xfrm>
              <a:off x="247181" y="1592779"/>
              <a:ext cx="2350877" cy="1024726"/>
              <a:chOff x="5537206" y="1557991"/>
              <a:chExt cx="2342907" cy="952629"/>
            </a:xfrm>
          </p:grpSpPr>
          <p:sp>
            <p:nvSpPr>
              <p:cNvPr id="52" name="Rectangle 51"/>
              <p:cNvSpPr/>
              <p:nvPr/>
            </p:nvSpPr>
            <p:spPr>
              <a:xfrm>
                <a:off x="5827751" y="1557991"/>
                <a:ext cx="2052362" cy="95262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5804514" y="1587631"/>
                    <a:ext cx="1857409" cy="8893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b="1" smtClean="0">
                              <a:solidFill>
                                <a:schemeClr val="bg1"/>
                              </a:solidFill>
                              <a:latin typeface="Cambria Math"/>
                              <a:ea typeface="Arial" panose="020B0604020202020204" pitchFamily="34" charset="0"/>
                              <a:cs typeface="Times New Roman" panose="02020603050405020304" pitchFamily="18" charset="0"/>
                            </a:rPr>
                            <m:t>𝑺</m:t>
                          </m:r>
                          <m:r>
                            <a:rPr lang="vi-VN" sz="3000" b="1" smtClean="0">
                              <a:solidFill>
                                <a:schemeClr val="bg1"/>
                              </a:solidFill>
                              <a:latin typeface="Cambria Math"/>
                              <a:ea typeface="Arial" panose="020B0604020202020204" pitchFamily="34" charset="0"/>
                              <a:cs typeface="Times New Roman" panose="02020603050405020304" pitchFamily="18" charset="0"/>
                            </a:rPr>
                            <m:t>=</m:t>
                          </m:r>
                          <m:f>
                            <m:fPr>
                              <m:ctrlPr>
                                <a:rPr lang="en-US" sz="3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3000" b="1">
                                  <a:solidFill>
                                    <a:schemeClr val="bg1"/>
                                  </a:solidFill>
                                  <a:latin typeface="Cambria Math"/>
                                  <a:ea typeface="Arial" panose="020B0604020202020204" pitchFamily="34" charset="0"/>
                                  <a:cs typeface="Times New Roman" panose="02020603050405020304" pitchFamily="18" charset="0"/>
                                </a:rPr>
                                <m:t>𝟕</m:t>
                              </m:r>
                            </m:num>
                            <m:den>
                              <m:r>
                                <a:rPr lang="vi-VN" sz="3000" b="1">
                                  <a:solidFill>
                                    <a:schemeClr val="bg1"/>
                                  </a:solidFill>
                                  <a:latin typeface="Cambria Math"/>
                                  <a:ea typeface="Arial" panose="020B0604020202020204" pitchFamily="34" charset="0"/>
                                  <a:cs typeface="Times New Roman" panose="02020603050405020304" pitchFamily="18" charset="0"/>
                                </a:rPr>
                                <m:t>𝟔</m:t>
                              </m:r>
                            </m:den>
                          </m:f>
                        </m:oMath>
                      </m:oMathPara>
                    </a14:m>
                    <a:endParaRPr lang="en-US" sz="3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804514" y="1587631"/>
                    <a:ext cx="1857409" cy="889363"/>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012318" y="1592787"/>
              <a:ext cx="2348933" cy="1024721"/>
              <a:chOff x="5840977" y="1557992"/>
              <a:chExt cx="2340970" cy="952621"/>
            </a:xfrm>
          </p:grpSpPr>
          <p:sp>
            <p:nvSpPr>
              <p:cNvPr id="56" name="Rectangle 55"/>
              <p:cNvSpPr/>
              <p:nvPr/>
            </p:nvSpPr>
            <p:spPr>
              <a:xfrm>
                <a:off x="6131522" y="1557992"/>
                <a:ext cx="2050425" cy="95262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840977"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058875" y="1613137"/>
                    <a:ext cx="1985446" cy="8921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b="1" smtClean="0">
                              <a:solidFill>
                                <a:schemeClr val="bg1"/>
                              </a:solidFill>
                              <a:latin typeface="Cambria Math"/>
                              <a:ea typeface="Arial" panose="020B0604020202020204" pitchFamily="34" charset="0"/>
                              <a:cs typeface="Times New Roman" panose="02020603050405020304" pitchFamily="18" charset="0"/>
                            </a:rPr>
                            <m:t>𝑺</m:t>
                          </m:r>
                          <m:r>
                            <a:rPr lang="vi-VN" sz="3000" b="1" smtClean="0">
                              <a:solidFill>
                                <a:schemeClr val="bg1"/>
                              </a:solidFill>
                              <a:latin typeface="Cambria Math"/>
                              <a:ea typeface="Arial" panose="020B0604020202020204" pitchFamily="34" charset="0"/>
                              <a:cs typeface="Times New Roman" panose="02020603050405020304" pitchFamily="18" charset="0"/>
                            </a:rPr>
                            <m:t>=</m:t>
                          </m:r>
                          <m:f>
                            <m:fPr>
                              <m:ctrlPr>
                                <a:rPr lang="en-US" sz="3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3000" b="1">
                                  <a:solidFill>
                                    <a:schemeClr val="bg1"/>
                                  </a:solidFill>
                                  <a:latin typeface="Cambria Math"/>
                                  <a:ea typeface="Arial" panose="020B0604020202020204" pitchFamily="34" charset="0"/>
                                  <a:cs typeface="Times New Roman" panose="02020603050405020304" pitchFamily="18" charset="0"/>
                                </a:rPr>
                                <m:t>𝟏𝟕</m:t>
                              </m:r>
                            </m:num>
                            <m:den>
                              <m:r>
                                <a:rPr lang="vi-VN" sz="3000" b="1">
                                  <a:solidFill>
                                    <a:schemeClr val="bg1"/>
                                  </a:solidFill>
                                  <a:latin typeface="Cambria Math"/>
                                  <a:ea typeface="Arial" panose="020B0604020202020204" pitchFamily="34" charset="0"/>
                                  <a:cs typeface="Times New Roman" panose="02020603050405020304" pitchFamily="18" charset="0"/>
                                </a:rPr>
                                <m:t>𝟔</m:t>
                              </m:r>
                            </m:den>
                          </m:f>
                        </m:oMath>
                      </m:oMathPara>
                    </a14:m>
                    <a:endParaRPr lang="en-US" sz="3000"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058875" y="1613137"/>
                    <a:ext cx="1985446" cy="892162"/>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5933886" y="1592780"/>
              <a:ext cx="2489675" cy="1024720"/>
              <a:chOff x="6269006" y="1557992"/>
              <a:chExt cx="2481235" cy="952621"/>
            </a:xfrm>
          </p:grpSpPr>
          <p:sp>
            <p:nvSpPr>
              <p:cNvPr id="46" name="Rectangle 45"/>
              <p:cNvSpPr/>
              <p:nvPr/>
            </p:nvSpPr>
            <p:spPr>
              <a:xfrm>
                <a:off x="6559548" y="1557992"/>
                <a:ext cx="2190693" cy="95262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62690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808366" y="1578914"/>
                    <a:ext cx="1760660" cy="8921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b="1" smtClean="0">
                              <a:solidFill>
                                <a:schemeClr val="bg1"/>
                              </a:solidFill>
                              <a:latin typeface="Cambria Math"/>
                              <a:ea typeface="Arial" panose="020B0604020202020204" pitchFamily="34" charset="0"/>
                              <a:cs typeface="Times New Roman" panose="02020603050405020304" pitchFamily="18" charset="0"/>
                            </a:rPr>
                            <m:t>𝑺</m:t>
                          </m:r>
                          <m:r>
                            <a:rPr lang="vi-VN" sz="3000" b="1" smtClean="0">
                              <a:solidFill>
                                <a:schemeClr val="bg1"/>
                              </a:solidFill>
                              <a:latin typeface="Cambria Math"/>
                              <a:ea typeface="Arial" panose="020B0604020202020204" pitchFamily="34" charset="0"/>
                              <a:cs typeface="Times New Roman" panose="02020603050405020304" pitchFamily="18" charset="0"/>
                            </a:rPr>
                            <m:t>=</m:t>
                          </m:r>
                          <m:f>
                            <m:fPr>
                              <m:ctrlPr>
                                <a:rPr lang="en-US" sz="3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3000" b="1">
                                  <a:solidFill>
                                    <a:schemeClr val="bg1"/>
                                  </a:solidFill>
                                  <a:latin typeface="Cambria Math"/>
                                  <a:ea typeface="Arial" panose="020B0604020202020204" pitchFamily="34" charset="0"/>
                                  <a:cs typeface="Times New Roman" panose="02020603050405020304" pitchFamily="18" charset="0"/>
                                </a:rPr>
                                <m:t>𝟏</m:t>
                              </m:r>
                            </m:num>
                            <m:den>
                              <m:r>
                                <a:rPr lang="vi-VN" sz="3000" b="1">
                                  <a:solidFill>
                                    <a:schemeClr val="bg1"/>
                                  </a:solidFill>
                                  <a:latin typeface="Cambria Math"/>
                                  <a:ea typeface="Arial" panose="020B0604020202020204" pitchFamily="34" charset="0"/>
                                  <a:cs typeface="Times New Roman" panose="02020603050405020304" pitchFamily="18" charset="0"/>
                                </a:rPr>
                                <m:t>𝟔</m:t>
                              </m:r>
                            </m:den>
                          </m:f>
                        </m:oMath>
                      </m:oMathPara>
                    </a14:m>
                    <a:endParaRPr lang="en-US" sz="3000"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808366" y="1578914"/>
                    <a:ext cx="1760660" cy="892163"/>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880634" y="1592787"/>
              <a:ext cx="2368643" cy="1039026"/>
              <a:chOff x="5537206" y="1557992"/>
              <a:chExt cx="2360615" cy="965919"/>
            </a:xfrm>
          </p:grpSpPr>
          <p:sp>
            <p:nvSpPr>
              <p:cNvPr id="60" name="Rectangle 59"/>
              <p:cNvSpPr/>
              <p:nvPr/>
            </p:nvSpPr>
            <p:spPr>
              <a:xfrm>
                <a:off x="5827750" y="1557992"/>
                <a:ext cx="2070071" cy="96591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5945162" y="1566536"/>
                    <a:ext cx="1787580" cy="89216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b="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𝑺</m:t>
                          </m:r>
                          <m:r>
                            <a:rPr lang="vi-VN" sz="3000" b="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3000" b="1">
                                  <a:solidFill>
                                    <a:schemeClr val="bg1"/>
                                  </a:solidFill>
                                  <a:latin typeface="Cambria Math" panose="02040503050406030204" pitchFamily="18" charset="0"/>
                                  <a:ea typeface="Arial" panose="020B0604020202020204" pitchFamily="34" charset="0"/>
                                  <a:cs typeface="Times New Roman" panose="02020603050405020304" pitchFamily="18" charset="0"/>
                                </a:rPr>
                                <m:t>𝟏𝟑</m:t>
                              </m:r>
                            </m:num>
                            <m:den>
                              <m:r>
                                <a:rPr lang="vi-VN" sz="3000" b="1">
                                  <a:solidFill>
                                    <a:schemeClr val="bg1"/>
                                  </a:solidFill>
                                  <a:latin typeface="Cambria Math" panose="02040503050406030204" pitchFamily="18" charset="0"/>
                                  <a:ea typeface="Arial" panose="020B0604020202020204" pitchFamily="34" charset="0"/>
                                  <a:cs typeface="Times New Roman" panose="02020603050405020304" pitchFamily="18" charset="0"/>
                                </a:rPr>
                                <m:t>𝟔</m:t>
                              </m:r>
                            </m:den>
                          </m:f>
                        </m:oMath>
                      </m:oMathPara>
                    </a14:m>
                    <a:endParaRPr lang="en-US" sz="3000"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945162" y="1566536"/>
                    <a:ext cx="1787580" cy="892161"/>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6160179" y="1859942"/>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r>
              <a:rPr lang="en-US" sz="3200" b="1">
                <a:latin typeface="Tahoma" pitchFamily="34" charset="0"/>
                <a:ea typeface="Tahoma" pitchFamily="34" charset="0"/>
                <a:cs typeface="Tahoma" pitchFamily="34" charset="0"/>
              </a:rPr>
              <a:t> </a:t>
            </a:r>
            <a:endParaRPr lang="en-US" sz="3200" dirty="0"/>
          </a:p>
        </p:txBody>
      </p:sp>
      <mc:AlternateContent xmlns:mc="http://schemas.openxmlformats.org/markup-compatibility/2006" xmlns:a14="http://schemas.microsoft.com/office/drawing/2010/main">
        <mc:Choice Requires="a14">
          <p:sp>
            <p:nvSpPr>
              <p:cNvPr id="63" name="Rectangle 62"/>
              <p:cNvSpPr/>
              <p:nvPr/>
            </p:nvSpPr>
            <p:spPr>
              <a:xfrm>
                <a:off x="222955" y="4247897"/>
                <a:ext cx="2573491" cy="639021"/>
              </a:xfrm>
              <a:prstGeom prst="rect">
                <a:avLst/>
              </a:prstGeom>
              <a:noFill/>
            </p:spPr>
            <p:txBody>
              <a:bodyPr wrap="square" rtlCol="0">
                <a:spAutoFit/>
              </a:bodyPr>
              <a:lstStyle/>
              <a:p>
                <a:pPr algn="just">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3200" i="1" smtClean="0">
                              <a:solidFill>
                                <a:schemeClr val="tx1"/>
                              </a:solidFill>
                              <a:latin typeface="Cambria Math" panose="02040503050406030204" pitchFamily="18" charset="0"/>
                            </a:rPr>
                          </m:ctrlPr>
                        </m:sSupPr>
                        <m:e>
                          <m:r>
                            <a:rPr lang="vi-VN" sz="3200" b="0" i="1">
                              <a:solidFill>
                                <a:schemeClr val="tx1"/>
                              </a:solidFill>
                              <a:latin typeface="Cambria Math"/>
                            </a:rPr>
                            <m:t>𝑥</m:t>
                          </m:r>
                        </m:e>
                        <m:sup>
                          <m:r>
                            <a:rPr lang="vi-VN" sz="3200" b="0" i="1">
                              <a:solidFill>
                                <a:schemeClr val="tx1"/>
                              </a:solidFill>
                              <a:latin typeface="Cambria Math"/>
                            </a:rPr>
                            <m:t>5</m:t>
                          </m:r>
                        </m:sup>
                      </m:sSup>
                      <m:r>
                        <a:rPr lang="vi-VN" sz="3200" b="0" i="1">
                          <a:solidFill>
                            <a:schemeClr val="tx1"/>
                          </a:solidFill>
                          <a:latin typeface="Cambria Math"/>
                        </a:rPr>
                        <m:t>−</m:t>
                      </m:r>
                      <m:sSup>
                        <m:sSupPr>
                          <m:ctrlPr>
                            <a:rPr lang="en-US" sz="3200" i="1">
                              <a:solidFill>
                                <a:schemeClr val="tx1"/>
                              </a:solidFill>
                              <a:latin typeface="Cambria Math" panose="02040503050406030204" pitchFamily="18" charset="0"/>
                            </a:rPr>
                          </m:ctrlPr>
                        </m:sSupPr>
                        <m:e>
                          <m:r>
                            <a:rPr lang="vi-VN" sz="3200" b="0" i="1">
                              <a:solidFill>
                                <a:schemeClr val="tx1"/>
                              </a:solidFill>
                              <a:latin typeface="Cambria Math"/>
                            </a:rPr>
                            <m:t>𝑥</m:t>
                          </m:r>
                        </m:e>
                        <m:sup>
                          <m:r>
                            <a:rPr lang="vi-VN" sz="3200" b="0" i="1">
                              <a:solidFill>
                                <a:schemeClr val="tx1"/>
                              </a:solidFill>
                              <a:latin typeface="Cambria Math"/>
                            </a:rPr>
                            <m:t>3</m:t>
                          </m:r>
                        </m:sup>
                      </m:sSup>
                      <m:r>
                        <a:rPr lang="vi-VN" sz="3200" b="0" i="1">
                          <a:solidFill>
                            <a:schemeClr val="tx1"/>
                          </a:solidFill>
                          <a:latin typeface="Cambria Math"/>
                        </a:rPr>
                        <m:t>=0</m:t>
                      </m:r>
                    </m:oMath>
                  </m:oMathPara>
                </a14:m>
                <a:endPar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222955" y="4247897"/>
                <a:ext cx="2573491" cy="6390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2545898" y="3616352"/>
                <a:ext cx="2573490" cy="1767087"/>
              </a:xfrm>
              <a:prstGeom prst="rect">
                <a:avLst/>
              </a:prstGeom>
              <a:noFill/>
            </p:spPr>
            <p:txBody>
              <a:bodyPr wrap="square" rtlCol="0">
                <a:spAutoFit/>
              </a:bodyPr>
              <a:lstStyle/>
              <a:p>
                <a:pPr algn="just">
                  <a:lnSpc>
                    <a:spcPct val="107000"/>
                  </a:lnSpc>
                  <a:spcAft>
                    <a:spcPts val="0"/>
                  </a:spcAft>
                </a:pPr>
                <a14:m>
                  <m:oMathPara xmlns:m="http://schemas.openxmlformats.org/officeDocument/2006/math">
                    <m:oMathParaPr>
                      <m:jc m:val="left"/>
                    </m:oMathParaPr>
                    <m:oMath xmlns:m="http://schemas.openxmlformats.org/officeDocument/2006/math">
                      <m:r>
                        <a:rPr lang="vi-VN" sz="3200" b="0" i="1" smtClean="0">
                          <a:solidFill>
                            <a:schemeClr val="tx1"/>
                          </a:solidFill>
                          <a:latin typeface="Cambria Math"/>
                          <a:cs typeface="Cambria Math" panose="02040503050406030204" pitchFamily="18" charset="0"/>
                        </a:rPr>
                        <m:t>⇔</m:t>
                      </m:r>
                      <m:d>
                        <m:dPr>
                          <m:begChr m:val="["/>
                          <m:endChr m:val=""/>
                          <m:ctrlPr>
                            <a:rPr lang="en-US" sz="3200" i="1">
                              <a:solidFill>
                                <a:schemeClr val="tx1"/>
                              </a:solidFill>
                              <a:latin typeface="Cambria Math" panose="02040503050406030204" pitchFamily="18" charset="0"/>
                            </a:rPr>
                          </m:ctrlPr>
                        </m:dPr>
                        <m:e>
                          <m:eqArr>
                            <m:eqArrPr>
                              <m:ctrlPr>
                                <a:rPr lang="en-US" sz="3200" i="1">
                                  <a:solidFill>
                                    <a:schemeClr val="tx1"/>
                                  </a:solidFill>
                                  <a:latin typeface="Cambria Math" panose="02040503050406030204" pitchFamily="18" charset="0"/>
                                </a:rPr>
                              </m:ctrlPr>
                            </m:eqArrPr>
                            <m:e>
                              <m:r>
                                <a:rPr lang="vi-VN" sz="3200" b="0" i="1">
                                  <a:solidFill>
                                    <a:schemeClr val="tx1"/>
                                  </a:solidFill>
                                  <a:latin typeface="Cambria Math"/>
                                </a:rPr>
                                <m:t>&amp;</m:t>
                              </m:r>
                              <m:r>
                                <a:rPr lang="vi-VN" sz="3200" b="0" i="1">
                                  <a:solidFill>
                                    <a:schemeClr val="tx1"/>
                                  </a:solidFill>
                                  <a:latin typeface="Cambria Math"/>
                                </a:rPr>
                                <m:t>𝑥</m:t>
                              </m:r>
                              <m:r>
                                <a:rPr lang="vi-VN" sz="3200" b="0" i="1">
                                  <a:solidFill>
                                    <a:schemeClr val="tx1"/>
                                  </a:solidFill>
                                  <a:latin typeface="Cambria Math"/>
                                </a:rPr>
                                <m:t>=0</m:t>
                              </m:r>
                            </m:e>
                            <m:e>
                              <m:r>
                                <a:rPr lang="vi-VN" sz="3200" b="0" i="1">
                                  <a:solidFill>
                                    <a:schemeClr val="tx1"/>
                                  </a:solidFill>
                                  <a:latin typeface="Cambria Math"/>
                                </a:rPr>
                                <m:t>&amp;</m:t>
                              </m:r>
                              <m:r>
                                <a:rPr lang="vi-VN" sz="3200" b="0" i="1">
                                  <a:solidFill>
                                    <a:schemeClr val="tx1"/>
                                  </a:solidFill>
                                  <a:latin typeface="Cambria Math"/>
                                </a:rPr>
                                <m:t>𝑥</m:t>
                              </m:r>
                              <m:r>
                                <a:rPr lang="vi-VN" sz="3200" b="0" i="1">
                                  <a:solidFill>
                                    <a:schemeClr val="tx1"/>
                                  </a:solidFill>
                                  <a:latin typeface="Cambria Math"/>
                                </a:rPr>
                                <m:t>=1</m:t>
                              </m:r>
                            </m:e>
                            <m:e>
                              <m:r>
                                <a:rPr lang="vi-VN" sz="3200" b="0" i="1">
                                  <a:solidFill>
                                    <a:schemeClr val="tx1"/>
                                  </a:solidFill>
                                  <a:latin typeface="Cambria Math"/>
                                </a:rPr>
                                <m:t>&amp;</m:t>
                              </m:r>
                              <m:r>
                                <a:rPr lang="vi-VN" sz="3200" b="0" i="1">
                                  <a:solidFill>
                                    <a:schemeClr val="tx1"/>
                                  </a:solidFill>
                                  <a:latin typeface="Cambria Math"/>
                                </a:rPr>
                                <m:t>𝑥</m:t>
                              </m:r>
                              <m:r>
                                <a:rPr lang="vi-VN" sz="3200" b="0" i="1">
                                  <a:solidFill>
                                    <a:schemeClr val="tx1"/>
                                  </a:solidFill>
                                  <a:latin typeface="Cambria Math"/>
                                </a:rPr>
                                <m:t>=−1</m:t>
                              </m:r>
                            </m:e>
                          </m:eqArr>
                        </m:e>
                      </m:d>
                    </m:oMath>
                  </m:oMathPara>
                </a14:m>
                <a:endPar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4" name="Rectangle 63"/>
              <p:cNvSpPr>
                <a:spLocks noRot="1" noChangeAspect="1" noMove="1" noResize="1" noEditPoints="1" noAdjustHandles="1" noChangeArrowheads="1" noChangeShapeType="1" noTextEdit="1"/>
              </p:cNvSpPr>
              <p:nvPr/>
            </p:nvSpPr>
            <p:spPr>
              <a:xfrm>
                <a:off x="2545898" y="3616352"/>
                <a:ext cx="2573490" cy="17670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25293" y="5363647"/>
                <a:ext cx="7705747" cy="1286955"/>
              </a:xfrm>
              <a:prstGeom prst="rect">
                <a:avLst/>
              </a:prstGeom>
              <a:noFill/>
            </p:spPr>
            <p:txBody>
              <a:bodyPr wrap="square" rtlCol="0">
                <a:spAutoFit/>
              </a:bodyPr>
              <a:lstStyle/>
              <a:p>
                <a:pPr algn="just">
                  <a:lnSpc>
                    <a:spcPct val="107000"/>
                  </a:lnSpc>
                  <a:spcAft>
                    <a:spcPts val="0"/>
                  </a:spcAft>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a:rPr>
                        <m:t>𝑆</m:t>
                      </m:r>
                      <m:r>
                        <a:rPr lang="en-US" sz="3200" b="0">
                          <a:solidFill>
                            <a:schemeClr val="tx1"/>
                          </a:solidFill>
                          <a:latin typeface="Cambria Math"/>
                        </a:rPr>
                        <m:t>=</m:t>
                      </m:r>
                      <m:d>
                        <m:dPr>
                          <m:begChr m:val="|"/>
                          <m:endChr m:val="|"/>
                          <m:ctrlPr>
                            <a:rPr lang="en-US" sz="3200" i="1">
                              <a:solidFill>
                                <a:schemeClr val="tx1"/>
                              </a:solidFill>
                              <a:latin typeface="Cambria Math" panose="02040503050406030204" pitchFamily="18" charset="0"/>
                            </a:rPr>
                          </m:ctrlPr>
                        </m:dPr>
                        <m:e>
                          <m:nary>
                            <m:naryPr>
                              <m:limLoc m:val="subSup"/>
                              <m:ctrlPr>
                                <a:rPr lang="en-US" sz="3200" i="1">
                                  <a:solidFill>
                                    <a:schemeClr val="tx1"/>
                                  </a:solidFill>
                                  <a:latin typeface="Cambria Math" panose="02040503050406030204" pitchFamily="18" charset="0"/>
                                </a:rPr>
                              </m:ctrlPr>
                            </m:naryPr>
                            <m:sub>
                              <m:r>
                                <a:rPr lang="en-US" sz="3200" b="0">
                                  <a:solidFill>
                                    <a:schemeClr val="tx1"/>
                                  </a:solidFill>
                                  <a:latin typeface="Cambria Math"/>
                                </a:rPr>
                                <m:t>−</m:t>
                              </m:r>
                              <m:r>
                                <a:rPr lang="en-US" sz="3200" b="0" i="1">
                                  <a:solidFill>
                                    <a:schemeClr val="tx1"/>
                                  </a:solidFill>
                                  <a:latin typeface="Cambria Math"/>
                                </a:rPr>
                                <m:t>1</m:t>
                              </m:r>
                            </m:sub>
                            <m:sup>
                              <m:r>
                                <a:rPr lang="en-US" sz="3200" b="0" i="1">
                                  <a:solidFill>
                                    <a:schemeClr val="tx1"/>
                                  </a:solidFill>
                                  <a:latin typeface="Cambria Math"/>
                                </a:rPr>
                                <m:t>0</m:t>
                              </m:r>
                            </m:sup>
                            <m:e>
                              <m:d>
                                <m:dPr>
                                  <m:ctrlPr>
                                    <a:rPr lang="en-US" sz="3200" i="1">
                                      <a:solidFill>
                                        <a:schemeClr val="tx1"/>
                                      </a:solidFill>
                                      <a:latin typeface="Cambria Math" panose="02040503050406030204" pitchFamily="18" charset="0"/>
                                    </a:rPr>
                                  </m:ctrlPr>
                                </m:dPr>
                                <m:e>
                                  <m:sSup>
                                    <m:sSupPr>
                                      <m:ctrlPr>
                                        <a:rPr lang="en-US" sz="3200" i="1">
                                          <a:solidFill>
                                            <a:schemeClr val="tx1"/>
                                          </a:solidFill>
                                          <a:latin typeface="Cambria Math" panose="02040503050406030204" pitchFamily="18" charset="0"/>
                                        </a:rPr>
                                      </m:ctrlPr>
                                    </m:sSupPr>
                                    <m:e>
                                      <m:r>
                                        <a:rPr lang="en-US" sz="3200" b="0" i="1">
                                          <a:solidFill>
                                            <a:schemeClr val="tx1"/>
                                          </a:solidFill>
                                          <a:latin typeface="Cambria Math"/>
                                        </a:rPr>
                                        <m:t>𝑥</m:t>
                                      </m:r>
                                    </m:e>
                                    <m:sup>
                                      <m:r>
                                        <a:rPr lang="en-US" sz="3200" b="0" i="1">
                                          <a:solidFill>
                                            <a:schemeClr val="tx1"/>
                                          </a:solidFill>
                                          <a:latin typeface="Cambria Math"/>
                                        </a:rPr>
                                        <m:t>5</m:t>
                                      </m:r>
                                    </m:sup>
                                  </m:sSup>
                                  <m:r>
                                    <a:rPr lang="en-US" sz="3200" b="0">
                                      <a:solidFill>
                                        <a:schemeClr val="tx1"/>
                                      </a:solidFill>
                                      <a:latin typeface="Cambria Math"/>
                                    </a:rPr>
                                    <m:t>−</m:t>
                                  </m:r>
                                  <m:sSup>
                                    <m:sSupPr>
                                      <m:ctrlPr>
                                        <a:rPr lang="en-US" sz="3200" i="1">
                                          <a:solidFill>
                                            <a:schemeClr val="tx1"/>
                                          </a:solidFill>
                                          <a:latin typeface="Cambria Math" panose="02040503050406030204" pitchFamily="18" charset="0"/>
                                        </a:rPr>
                                      </m:ctrlPr>
                                    </m:sSupPr>
                                    <m:e>
                                      <m:r>
                                        <a:rPr lang="en-US" sz="3200" b="0" i="1">
                                          <a:solidFill>
                                            <a:schemeClr val="tx1"/>
                                          </a:solidFill>
                                          <a:latin typeface="Cambria Math"/>
                                        </a:rPr>
                                        <m:t>𝑥</m:t>
                                      </m:r>
                                    </m:e>
                                    <m:sup>
                                      <m:r>
                                        <a:rPr lang="en-US" sz="3200" b="0" i="1">
                                          <a:solidFill>
                                            <a:schemeClr val="tx1"/>
                                          </a:solidFill>
                                          <a:latin typeface="Cambria Math"/>
                                        </a:rPr>
                                        <m:t>3</m:t>
                                      </m:r>
                                    </m:sup>
                                  </m:sSup>
                                </m:e>
                              </m:d>
                              <m:r>
                                <a:rPr lang="en-US" sz="3200" b="0" i="1">
                                  <a:solidFill>
                                    <a:schemeClr val="tx1"/>
                                  </a:solidFill>
                                  <a:latin typeface="Cambria Math"/>
                                </a:rPr>
                                <m:t>𝑑𝑥</m:t>
                              </m:r>
                            </m:e>
                          </m:nary>
                        </m:e>
                      </m:d>
                      <m:r>
                        <a:rPr lang="en-US" sz="3200" b="0">
                          <a:solidFill>
                            <a:schemeClr val="tx1"/>
                          </a:solidFill>
                          <a:latin typeface="Cambria Math"/>
                        </a:rPr>
                        <m:t>+</m:t>
                      </m:r>
                      <m:d>
                        <m:dPr>
                          <m:begChr m:val="|"/>
                          <m:endChr m:val="|"/>
                          <m:ctrlPr>
                            <a:rPr lang="en-US" sz="3200" i="1">
                              <a:solidFill>
                                <a:schemeClr val="tx1"/>
                              </a:solidFill>
                              <a:latin typeface="Cambria Math" panose="02040503050406030204" pitchFamily="18" charset="0"/>
                            </a:rPr>
                          </m:ctrlPr>
                        </m:dPr>
                        <m:e>
                          <m:nary>
                            <m:naryPr>
                              <m:limLoc m:val="subSup"/>
                              <m:ctrlPr>
                                <a:rPr lang="en-US" sz="3200" i="1">
                                  <a:solidFill>
                                    <a:schemeClr val="tx1"/>
                                  </a:solidFill>
                                  <a:latin typeface="Cambria Math" panose="02040503050406030204" pitchFamily="18" charset="0"/>
                                </a:rPr>
                              </m:ctrlPr>
                            </m:naryPr>
                            <m:sub>
                              <m:r>
                                <a:rPr lang="en-US" sz="3200" b="0" i="1">
                                  <a:solidFill>
                                    <a:schemeClr val="tx1"/>
                                  </a:solidFill>
                                  <a:latin typeface="Cambria Math"/>
                                </a:rPr>
                                <m:t>0</m:t>
                              </m:r>
                            </m:sub>
                            <m:sup>
                              <m:r>
                                <a:rPr lang="en-US" sz="3200" b="0" i="1">
                                  <a:solidFill>
                                    <a:schemeClr val="tx1"/>
                                  </a:solidFill>
                                  <a:latin typeface="Cambria Math"/>
                                </a:rPr>
                                <m:t>1</m:t>
                              </m:r>
                            </m:sup>
                            <m:e>
                              <m:d>
                                <m:dPr>
                                  <m:ctrlPr>
                                    <a:rPr lang="en-US" sz="3200" i="1">
                                      <a:solidFill>
                                        <a:schemeClr val="tx1"/>
                                      </a:solidFill>
                                      <a:latin typeface="Cambria Math" panose="02040503050406030204" pitchFamily="18" charset="0"/>
                                    </a:rPr>
                                  </m:ctrlPr>
                                </m:dPr>
                                <m:e>
                                  <m:sSup>
                                    <m:sSupPr>
                                      <m:ctrlPr>
                                        <a:rPr lang="en-US" sz="3200" i="1">
                                          <a:solidFill>
                                            <a:schemeClr val="tx1"/>
                                          </a:solidFill>
                                          <a:latin typeface="Cambria Math" panose="02040503050406030204" pitchFamily="18" charset="0"/>
                                        </a:rPr>
                                      </m:ctrlPr>
                                    </m:sSupPr>
                                    <m:e>
                                      <m:r>
                                        <a:rPr lang="en-US" sz="3200" b="0" i="1">
                                          <a:solidFill>
                                            <a:schemeClr val="tx1"/>
                                          </a:solidFill>
                                          <a:latin typeface="Cambria Math"/>
                                        </a:rPr>
                                        <m:t>𝑥</m:t>
                                      </m:r>
                                    </m:e>
                                    <m:sup>
                                      <m:r>
                                        <a:rPr lang="en-US" sz="3200" b="0" i="1">
                                          <a:solidFill>
                                            <a:schemeClr val="tx1"/>
                                          </a:solidFill>
                                          <a:latin typeface="Cambria Math"/>
                                        </a:rPr>
                                        <m:t>5</m:t>
                                      </m:r>
                                    </m:sup>
                                  </m:sSup>
                                  <m:r>
                                    <a:rPr lang="en-US" sz="3200" b="0">
                                      <a:solidFill>
                                        <a:schemeClr val="tx1"/>
                                      </a:solidFill>
                                      <a:latin typeface="Cambria Math"/>
                                    </a:rPr>
                                    <m:t>−</m:t>
                                  </m:r>
                                  <m:sSup>
                                    <m:sSupPr>
                                      <m:ctrlPr>
                                        <a:rPr lang="en-US" sz="3200" i="1">
                                          <a:solidFill>
                                            <a:schemeClr val="tx1"/>
                                          </a:solidFill>
                                          <a:latin typeface="Cambria Math" panose="02040503050406030204" pitchFamily="18" charset="0"/>
                                        </a:rPr>
                                      </m:ctrlPr>
                                    </m:sSupPr>
                                    <m:e>
                                      <m:r>
                                        <a:rPr lang="en-US" sz="3200" b="0" i="1">
                                          <a:solidFill>
                                            <a:schemeClr val="tx1"/>
                                          </a:solidFill>
                                          <a:latin typeface="Cambria Math"/>
                                        </a:rPr>
                                        <m:t>𝑥</m:t>
                                      </m:r>
                                    </m:e>
                                    <m:sup>
                                      <m:r>
                                        <a:rPr lang="en-US" sz="3200" b="0" i="1">
                                          <a:solidFill>
                                            <a:schemeClr val="tx1"/>
                                          </a:solidFill>
                                          <a:latin typeface="Cambria Math"/>
                                        </a:rPr>
                                        <m:t>3</m:t>
                                      </m:r>
                                    </m:sup>
                                  </m:sSup>
                                </m:e>
                              </m:d>
                              <m:r>
                                <a:rPr lang="en-US" sz="3200" b="0" i="1">
                                  <a:solidFill>
                                    <a:schemeClr val="tx1"/>
                                  </a:solidFill>
                                  <a:latin typeface="Cambria Math"/>
                                </a:rPr>
                                <m:t>𝑑𝑥</m:t>
                              </m:r>
                            </m:e>
                          </m:nary>
                        </m:e>
                      </m:d>
                    </m:oMath>
                  </m:oMathPara>
                </a14:m>
                <a:endParaRPr lang="en-US" sz="3200"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25293" y="5363647"/>
                <a:ext cx="7705747" cy="128695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7424476" y="5594048"/>
                <a:ext cx="3327963" cy="933141"/>
              </a:xfrm>
              <a:prstGeom prst="rect">
                <a:avLst/>
              </a:prstGeom>
              <a:noFill/>
            </p:spPr>
            <p:txBody>
              <a:bodyPr wrap="square" rtlCol="0">
                <a:spAutoFit/>
              </a:bodyPr>
              <a:lstStyle/>
              <a:p>
                <a:pPr algn="just">
                  <a:lnSpc>
                    <a:spcPct val="107000"/>
                  </a:lnSpc>
                  <a:spcAft>
                    <a:spcPts val="0"/>
                  </a:spcAft>
                </a:pPr>
                <a:r>
                  <a:rPr lang="vi-VN" sz="3600" dirty="0">
                    <a:solidFill>
                      <a:schemeClr val="tx1"/>
                    </a:solidFill>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600" b="0">
                        <a:solidFill>
                          <a:schemeClr val="tx1"/>
                        </a:solidFill>
                        <a:latin typeface="Cambria Math"/>
                      </a:rPr>
                      <m:t>=</m:t>
                    </m:r>
                    <m:f>
                      <m:fPr>
                        <m:ctrlPr>
                          <a:rPr lang="en-US" sz="3600" i="1">
                            <a:solidFill>
                              <a:schemeClr val="tx1"/>
                            </a:solidFill>
                            <a:latin typeface="Cambria Math" panose="02040503050406030204" pitchFamily="18" charset="0"/>
                          </a:rPr>
                        </m:ctrlPr>
                      </m:fPr>
                      <m:num>
                        <m:r>
                          <a:rPr lang="en-US" sz="3600" b="0" i="1">
                            <a:solidFill>
                              <a:schemeClr val="tx1"/>
                            </a:solidFill>
                            <a:latin typeface="Cambria Math"/>
                          </a:rPr>
                          <m:t>1</m:t>
                        </m:r>
                      </m:num>
                      <m:den>
                        <m:r>
                          <a:rPr lang="en-US" sz="3600" b="0" i="1">
                            <a:solidFill>
                              <a:schemeClr val="tx1"/>
                            </a:solidFill>
                            <a:latin typeface="Cambria Math"/>
                          </a:rPr>
                          <m:t>12</m:t>
                        </m:r>
                      </m:den>
                    </m:f>
                    <m:r>
                      <a:rPr lang="en-US" sz="3600" b="0">
                        <a:solidFill>
                          <a:schemeClr val="tx1"/>
                        </a:solidFill>
                        <a:latin typeface="Cambria Math"/>
                      </a:rPr>
                      <m:t>+</m:t>
                    </m:r>
                    <m:f>
                      <m:fPr>
                        <m:ctrlPr>
                          <a:rPr lang="en-US" sz="3600" i="1">
                            <a:solidFill>
                              <a:schemeClr val="tx1"/>
                            </a:solidFill>
                            <a:latin typeface="Cambria Math" panose="02040503050406030204" pitchFamily="18" charset="0"/>
                          </a:rPr>
                        </m:ctrlPr>
                      </m:fPr>
                      <m:num>
                        <m:r>
                          <a:rPr lang="en-US" sz="3600" b="0" i="1">
                            <a:solidFill>
                              <a:schemeClr val="tx1"/>
                            </a:solidFill>
                            <a:latin typeface="Cambria Math"/>
                          </a:rPr>
                          <m:t>1</m:t>
                        </m:r>
                      </m:num>
                      <m:den>
                        <m:r>
                          <a:rPr lang="en-US" sz="3600" b="0" i="1">
                            <a:solidFill>
                              <a:schemeClr val="tx1"/>
                            </a:solidFill>
                            <a:latin typeface="Cambria Math"/>
                          </a:rPr>
                          <m:t>12</m:t>
                        </m:r>
                      </m:den>
                    </m:f>
                    <m:r>
                      <a:rPr lang="en-US" sz="3600" b="0">
                        <a:solidFill>
                          <a:schemeClr val="tx1"/>
                        </a:solidFill>
                        <a:latin typeface="Cambria Math"/>
                      </a:rPr>
                      <m:t>=</m:t>
                    </m:r>
                    <m:f>
                      <m:fPr>
                        <m:ctrlPr>
                          <a:rPr lang="en-US" sz="3600" i="1">
                            <a:solidFill>
                              <a:schemeClr val="tx1"/>
                            </a:solidFill>
                            <a:latin typeface="Cambria Math" panose="02040503050406030204" pitchFamily="18" charset="0"/>
                          </a:rPr>
                        </m:ctrlPr>
                      </m:fPr>
                      <m:num>
                        <m:r>
                          <a:rPr lang="en-US" sz="3600" b="0" i="1">
                            <a:solidFill>
                              <a:schemeClr val="tx1"/>
                            </a:solidFill>
                            <a:latin typeface="Cambria Math"/>
                          </a:rPr>
                          <m:t>1</m:t>
                        </m:r>
                      </m:num>
                      <m:den>
                        <m:r>
                          <a:rPr lang="en-US" sz="3600" b="0" i="1">
                            <a:solidFill>
                              <a:schemeClr val="tx1"/>
                            </a:solidFill>
                            <a:latin typeface="Cambria Math"/>
                          </a:rPr>
                          <m:t>6</m:t>
                        </m:r>
                      </m:den>
                    </m:f>
                  </m:oMath>
                </a14:m>
                <a:endParaRPr lang="en-US" sz="3600"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7424476" y="5594048"/>
                <a:ext cx="3327963" cy="933141"/>
              </a:xfrm>
              <a:prstGeom prst="rect">
                <a:avLst/>
              </a:prstGeom>
              <a:blipFill>
                <a:blip r:embed="rId11"/>
                <a:stretch>
                  <a:fillRect/>
                </a:stretch>
              </a:blipFill>
            </p:spPr>
            <p:txBody>
              <a:bodyPr/>
              <a:lstStyle/>
              <a:p>
                <a:r>
                  <a:rPr lang="en-US">
                    <a:noFill/>
                  </a:rPr>
                  <a:t> </a:t>
                </a:r>
              </a:p>
            </p:txBody>
          </p:sp>
        </mc:Fallback>
      </mc:AlternateContent>
      <p:sp>
        <p:nvSpPr>
          <p:cNvPr id="65" name="Action Button: Forward or Next 64">
            <a:hlinkClick r:id="rId12" action="ppaction://hlinksldjump" highlightClick="1"/>
          </p:cNvPr>
          <p:cNvSpPr/>
          <p:nvPr/>
        </p:nvSpPr>
        <p:spPr>
          <a:xfrm>
            <a:off x="11319170" y="6213874"/>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3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63" grpId="0"/>
      <p:bldP spid="64" grpId="0"/>
      <p:bldP spid="66" grpId="0"/>
      <p:bldP spid="67" grpId="0"/>
      <p:bldP spid="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02912" y="2596809"/>
            <a:ext cx="11834900" cy="4158936"/>
            <a:chOff x="184495" y="3636273"/>
            <a:chExt cx="11834900" cy="4158936"/>
          </a:xfrm>
        </p:grpSpPr>
        <p:sp>
          <p:nvSpPr>
            <p:cNvPr id="5" name="Rounded Rectangle 4"/>
            <p:cNvSpPr/>
            <p:nvPr/>
          </p:nvSpPr>
          <p:spPr>
            <a:xfrm>
              <a:off x="184495" y="3865218"/>
              <a:ext cx="11834900" cy="392999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32491"/>
            <a:ext cx="8344490" cy="1595491"/>
            <a:chOff x="534987" y="1848687"/>
            <a:chExt cx="15950294" cy="2675927"/>
          </a:xfrm>
        </p:grpSpPr>
        <p:grpSp>
          <p:nvGrpSpPr>
            <p:cNvPr id="21" name="Group 20"/>
            <p:cNvGrpSpPr/>
            <p:nvPr/>
          </p:nvGrpSpPr>
          <p:grpSpPr>
            <a:xfrm>
              <a:off x="534987" y="1869705"/>
              <a:ext cx="15950294" cy="2654909"/>
              <a:chOff x="534987" y="1647866"/>
              <a:chExt cx="15950294" cy="2654909"/>
            </a:xfrm>
          </p:grpSpPr>
          <p:sp>
            <p:nvSpPr>
              <p:cNvPr id="25" name="Rounded Rectangle 24"/>
              <p:cNvSpPr/>
              <p:nvPr/>
            </p:nvSpPr>
            <p:spPr bwMode="auto">
              <a:xfrm>
                <a:off x="755649" y="1720892"/>
                <a:ext cx="15729632" cy="258188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31</a:t>
                  </a:r>
                </a:p>
              </p:txBody>
            </p:sp>
          </p:grpSp>
        </p:grpSp>
        <mc:AlternateContent xmlns:mc="http://schemas.openxmlformats.org/markup-compatibility/2006">
          <mc:Choice xmlns:a14="http://schemas.microsoft.com/office/drawing/2010/main" Requires="a14">
            <p:sp>
              <p:nvSpPr>
                <p:cNvPr id="23" name="Rectangle 22"/>
                <p:cNvSpPr/>
                <p:nvPr/>
              </p:nvSpPr>
              <p:spPr>
                <a:xfrm>
                  <a:off x="904441" y="1848687"/>
                  <a:ext cx="15328162" cy="263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indent="1538288" algn="just" fontAlgn="base">
                    <a:buClr>
                      <a:srgbClr val="0000FF"/>
                    </a:buClr>
                    <a:tabLst>
                      <a:tab pos="629920" algn="l"/>
                    </a:tabLst>
                  </a:pPr>
                  <a:r>
                    <a:rPr lang="vi-VN" sz="3000">
                      <a:solidFill>
                        <a:prstClr val="black"/>
                      </a:solidFill>
                      <a:latin typeface="Cambria" panose="02040503050406030204" pitchFamily="18" charset="0"/>
                      <a:ea typeface="Arial"/>
                      <a:cs typeface="Times New Roman" pitchFamily="18" charset="0"/>
                    </a:rPr>
                    <a:t>Cho hình lăng trụ đều </a:t>
                  </a:r>
                  <a14:m>
                    <m:oMath xmlns:m="http://schemas.openxmlformats.org/officeDocument/2006/math">
                      <m:r>
                        <a:rPr lang="vi-VN" sz="3000" i="1">
                          <a:solidFill>
                            <a:prstClr val="black"/>
                          </a:solidFill>
                          <a:latin typeface="Cambria Math"/>
                          <a:ea typeface="Arial"/>
                          <a:cs typeface="Times New Roman"/>
                        </a:rPr>
                        <m:t>𝐴𝐵𝐶</m:t>
                      </m:r>
                      <m:r>
                        <a:rPr lang="vi-VN" sz="3000" i="1">
                          <a:solidFill>
                            <a:prstClr val="black"/>
                          </a:solidFill>
                          <a:latin typeface="Cambria Math"/>
                          <a:ea typeface="Arial"/>
                          <a:cs typeface="Times New Roman"/>
                        </a:rPr>
                        <m:t>.</m:t>
                      </m:r>
                      <m:sSup>
                        <m:sSupPr>
                          <m:ctrlPr>
                            <a:rPr lang="vi-VN" sz="3000" i="1">
                              <a:solidFill>
                                <a:prstClr val="black"/>
                              </a:solidFill>
                              <a:latin typeface="Cambria Math" panose="02040503050406030204" pitchFamily="18" charset="0"/>
                            </a:rPr>
                          </m:ctrlPr>
                        </m:sSupPr>
                        <m:e>
                          <m:r>
                            <a:rPr lang="vi-VN" sz="3000" i="1">
                              <a:solidFill>
                                <a:prstClr val="black"/>
                              </a:solidFill>
                              <a:latin typeface="Cambria Math"/>
                              <a:ea typeface="Arial"/>
                              <a:cs typeface="Times New Roman"/>
                            </a:rPr>
                            <m:t>𝐴</m:t>
                          </m:r>
                        </m:e>
                        <m:sup>
                          <m:r>
                            <a:rPr lang="vi-VN" sz="3000" i="1">
                              <a:solidFill>
                                <a:prstClr val="black"/>
                              </a:solidFill>
                              <a:latin typeface="Cambria Math"/>
                              <a:ea typeface="Arial"/>
                              <a:cs typeface="Times New Roman"/>
                            </a:rPr>
                            <m:t>′</m:t>
                          </m:r>
                        </m:sup>
                      </m:sSup>
                      <m:sSup>
                        <m:sSupPr>
                          <m:ctrlPr>
                            <a:rPr lang="vi-VN" sz="3000" i="1">
                              <a:solidFill>
                                <a:prstClr val="black"/>
                              </a:solidFill>
                              <a:latin typeface="Cambria Math" panose="02040503050406030204" pitchFamily="18" charset="0"/>
                            </a:rPr>
                          </m:ctrlPr>
                        </m:sSupPr>
                        <m:e>
                          <m:r>
                            <a:rPr lang="vi-VN" sz="3000" i="1">
                              <a:solidFill>
                                <a:prstClr val="black"/>
                              </a:solidFill>
                              <a:latin typeface="Cambria Math"/>
                              <a:ea typeface="Arial"/>
                              <a:cs typeface="Times New Roman"/>
                            </a:rPr>
                            <m:t>𝐵</m:t>
                          </m:r>
                        </m:e>
                        <m:sup>
                          <m:r>
                            <a:rPr lang="vi-VN" sz="3000" i="1">
                              <a:solidFill>
                                <a:prstClr val="black"/>
                              </a:solidFill>
                              <a:latin typeface="Cambria Math"/>
                              <a:ea typeface="Arial"/>
                              <a:cs typeface="Times New Roman"/>
                            </a:rPr>
                            <m:t>′</m:t>
                          </m:r>
                        </m:sup>
                      </m:sSup>
                      <m:sSup>
                        <m:sSupPr>
                          <m:ctrlPr>
                            <a:rPr lang="vi-VN" sz="3000" i="1">
                              <a:solidFill>
                                <a:prstClr val="black"/>
                              </a:solidFill>
                              <a:latin typeface="Cambria Math" panose="02040503050406030204" pitchFamily="18" charset="0"/>
                            </a:rPr>
                          </m:ctrlPr>
                        </m:sSupPr>
                        <m:e>
                          <m:r>
                            <a:rPr lang="vi-VN" sz="3000" i="1">
                              <a:solidFill>
                                <a:prstClr val="black"/>
                              </a:solidFill>
                              <a:latin typeface="Cambria Math"/>
                              <a:ea typeface="Arial"/>
                              <a:cs typeface="Times New Roman"/>
                            </a:rPr>
                            <m:t>𝐶</m:t>
                          </m:r>
                        </m:e>
                        <m:sup>
                          <m:r>
                            <a:rPr lang="vi-VN" sz="3000" i="1">
                              <a:solidFill>
                                <a:prstClr val="black"/>
                              </a:solidFill>
                              <a:latin typeface="Cambria Math"/>
                              <a:ea typeface="Arial"/>
                              <a:cs typeface="Times New Roman"/>
                            </a:rPr>
                            <m:t>′</m:t>
                          </m:r>
                        </m:sup>
                      </m:sSup>
                    </m:oMath>
                  </a14:m>
                  <a:r>
                    <a:rPr lang="vi-VN" sz="3000">
                      <a:solidFill>
                        <a:prstClr val="black"/>
                      </a:solidFill>
                      <a:latin typeface="Cambria" panose="02040503050406030204" pitchFamily="18" charset="0"/>
                      <a:ea typeface="Arial"/>
                      <a:cs typeface="Times New Roman" pitchFamily="18" charset="0"/>
                    </a:rPr>
                    <a:t> có tất cả các cạnh bằng </a:t>
                  </a:r>
                  <a14:m>
                    <m:oMath xmlns:m="http://schemas.openxmlformats.org/officeDocument/2006/math">
                      <m:r>
                        <a:rPr lang="vi-VN" sz="3000" i="1">
                          <a:solidFill>
                            <a:prstClr val="black"/>
                          </a:solidFill>
                          <a:latin typeface="Cambria Math"/>
                          <a:ea typeface="Arial"/>
                          <a:cs typeface="Times New Roman"/>
                        </a:rPr>
                        <m:t>𝑎</m:t>
                      </m:r>
                    </m:oMath>
                  </a14:m>
                  <a:r>
                    <a:rPr lang="vi-VN" sz="3000">
                      <a:solidFill>
                        <a:prstClr val="black"/>
                      </a:solidFill>
                      <a:latin typeface="Cambria" panose="02040503050406030204" pitchFamily="18" charset="0"/>
                      <a:ea typeface="Arial"/>
                      <a:cs typeface="Times New Roman" pitchFamily="18" charset="0"/>
                    </a:rPr>
                    <a:t>. Diện tích xung quanh của mặt cầu ngoại tiếp hình lăng trụ bằng</a:t>
                  </a:r>
                  <a:r>
                    <a:rPr lang="nl-NL" sz="3000">
                      <a:latin typeface="Cambria" panose="02040503050406030204" pitchFamily="18" charset="0"/>
                      <a:ea typeface="Times New Roman" panose="02020603050405020304" pitchFamily="18" charset="0"/>
                      <a:cs typeface="Times New Roman" panose="02020603050405020304" pitchFamily="18" charset="0"/>
                    </a:rPr>
                    <a:t>.</a:t>
                  </a:r>
                  <a:endParaRPr lang="en-US" sz="3000" dirty="0">
                    <a:latin typeface="Cambria" panose="02040503050406030204" pitchFamily="18" charset="0"/>
                    <a:ea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904441" y="1848687"/>
                  <a:ext cx="15328162" cy="2632622"/>
                </a:xfrm>
                <a:prstGeom prst="rect">
                  <a:avLst/>
                </a:prstGeom>
                <a:blipFill>
                  <a:blip r:embed="rId2"/>
                  <a:stretch>
                    <a:fillRect l="-684" t="-1938" r="-608" b="-81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30622" y="3182507"/>
                <a:ext cx="7457072" cy="548099"/>
              </a:xfrm>
              <a:prstGeom prst="rect">
                <a:avLst/>
              </a:prstGeom>
              <a:noFill/>
            </p:spPr>
            <p:txBody>
              <a:bodyPr wrap="square" rtlCol="0">
                <a:spAutoFit/>
              </a:bodyPr>
              <a:lstStyle/>
              <a:p>
                <a:pPr algn="just">
                  <a:lnSpc>
                    <a:spcPct val="115000"/>
                  </a:lnSpc>
                  <a:spcAft>
                    <a:spcPts val="800"/>
                  </a:spcAft>
                </a:pPr>
                <a:r>
                  <a:rPr lang="vi-VN" sz="2800">
                    <a:solidFill>
                      <a:prstClr val="black"/>
                    </a:solidFill>
                    <a:latin typeface="Cambria" panose="02040503050406030204" pitchFamily="18" charset="0"/>
                    <a:ea typeface="Arial"/>
                    <a:cs typeface="Times New Roman" pitchFamily="18" charset="0"/>
                  </a:rPr>
                  <a:t>Gọi </a:t>
                </a:r>
                <a14:m>
                  <m:oMath xmlns:m="http://schemas.openxmlformats.org/officeDocument/2006/math">
                    <m:r>
                      <a:rPr lang="vi-VN" sz="2800" i="1">
                        <a:solidFill>
                          <a:prstClr val="black"/>
                        </a:solidFill>
                        <a:latin typeface="Cambria Math"/>
                        <a:ea typeface="Arial"/>
                        <a:cs typeface="Times New Roman"/>
                      </a:rPr>
                      <m:t>𝐺</m:t>
                    </m:r>
                    <m:r>
                      <a:rPr lang="vi-VN" sz="2800" i="1">
                        <a:solidFill>
                          <a:prstClr val="black"/>
                        </a:solidFill>
                        <a:latin typeface="Cambria Math"/>
                        <a:ea typeface="Arial"/>
                        <a:cs typeface="Times New Roman"/>
                      </a:rPr>
                      <m:t>,</m:t>
                    </m:r>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𝐺</m:t>
                        </m:r>
                      </m:e>
                      <m:sup>
                        <m:r>
                          <a:rPr lang="vi-VN" sz="2800" i="1">
                            <a:solidFill>
                              <a:prstClr val="black"/>
                            </a:solidFill>
                            <a:latin typeface="Cambria Math"/>
                            <a:ea typeface="Arial"/>
                            <a:cs typeface="Times New Roman"/>
                          </a:rPr>
                          <m:t>′</m:t>
                        </m:r>
                      </m:sup>
                    </m:sSup>
                  </m:oMath>
                </a14:m>
                <a:r>
                  <a:rPr lang="vi-VN" sz="2800">
                    <a:solidFill>
                      <a:prstClr val="black"/>
                    </a:solidFill>
                    <a:latin typeface="Cambria" panose="02040503050406030204" pitchFamily="18" charset="0"/>
                    <a:ea typeface="Arial"/>
                    <a:cs typeface="Times New Roman" pitchFamily="18" charset="0"/>
                  </a:rPr>
                  <a:t> lần lượt là trọng tâm </a:t>
                </a:r>
                <a14:m>
                  <m:oMath xmlns:m="http://schemas.openxmlformats.org/officeDocument/2006/math">
                    <m:r>
                      <a:rPr lang="vi-VN" sz="2800" i="1">
                        <a:solidFill>
                          <a:prstClr val="black"/>
                        </a:solidFill>
                        <a:latin typeface="Cambria Math"/>
                        <a:ea typeface="Cambria Math"/>
                        <a:cs typeface="Times New Roman"/>
                      </a:rPr>
                      <m:t>∆</m:t>
                    </m:r>
                    <m:r>
                      <a:rPr lang="vi-VN" sz="2800" i="1">
                        <a:solidFill>
                          <a:prstClr val="black"/>
                        </a:solidFill>
                        <a:latin typeface="Cambria Math"/>
                        <a:ea typeface="Arial"/>
                        <a:cs typeface="Times New Roman"/>
                      </a:rPr>
                      <m:t>𝐴𝐵𝐶</m:t>
                    </m:r>
                  </m:oMath>
                </a14:m>
                <a:r>
                  <a:rPr lang="vi-VN" sz="2800">
                    <a:solidFill>
                      <a:prstClr val="black"/>
                    </a:solidFill>
                    <a:latin typeface="Cambria" panose="02040503050406030204" pitchFamily="18" charset="0"/>
                    <a:ea typeface="Arial"/>
                    <a:cs typeface="Times New Roman" pitchFamily="18" charset="0"/>
                  </a:rPr>
                  <a:t> và </a:t>
                </a:r>
                <a14:m>
                  <m:oMath xmlns:m="http://schemas.openxmlformats.org/officeDocument/2006/math">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Cambria Math"/>
                            <a:cs typeface="Times New Roman"/>
                          </a:rPr>
                          <m:t>∆</m:t>
                        </m:r>
                        <m:r>
                          <a:rPr lang="vi-VN" sz="2800" i="1">
                            <a:solidFill>
                              <a:prstClr val="black"/>
                            </a:solidFill>
                            <a:latin typeface="Cambria Math"/>
                            <a:ea typeface="Arial"/>
                            <a:cs typeface="Times New Roman"/>
                          </a:rPr>
                          <m:t>𝐴</m:t>
                        </m:r>
                      </m:e>
                      <m:sup>
                        <m:r>
                          <a:rPr lang="vi-VN" sz="2800" i="1">
                            <a:solidFill>
                              <a:prstClr val="black"/>
                            </a:solidFill>
                            <a:latin typeface="Cambria Math"/>
                            <a:ea typeface="Arial"/>
                            <a:cs typeface="Times New Roman"/>
                          </a:rPr>
                          <m:t>′</m:t>
                        </m:r>
                      </m:sup>
                    </m:sSup>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𝐵</m:t>
                        </m:r>
                      </m:e>
                      <m:sup>
                        <m:r>
                          <a:rPr lang="vi-VN" sz="2800" i="1">
                            <a:solidFill>
                              <a:prstClr val="black"/>
                            </a:solidFill>
                            <a:latin typeface="Cambria Math"/>
                            <a:ea typeface="Arial"/>
                            <a:cs typeface="Times New Roman"/>
                          </a:rPr>
                          <m:t>′</m:t>
                        </m:r>
                      </m:sup>
                    </m:sSup>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𝐶</m:t>
                        </m:r>
                      </m:e>
                      <m:sup>
                        <m:r>
                          <a:rPr lang="vi-VN" sz="2800" i="1">
                            <a:solidFill>
                              <a:prstClr val="black"/>
                            </a:solidFill>
                            <a:latin typeface="Cambria Math"/>
                            <a:ea typeface="Arial"/>
                            <a:cs typeface="Times New Roman"/>
                          </a:rPr>
                          <m:t>′</m:t>
                        </m:r>
                      </m:sup>
                    </m:sSup>
                  </m:oMath>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30622" y="3182507"/>
                <a:ext cx="7457072" cy="548099"/>
              </a:xfrm>
              <a:prstGeom prst="rect">
                <a:avLst/>
              </a:prstGeom>
              <a:blipFill>
                <a:blip r:embed="rId3"/>
                <a:stretch>
                  <a:fillRect l="-1717" t="-7778"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59619" y="4271802"/>
                <a:ext cx="5816493" cy="548099"/>
              </a:xfrm>
              <a:prstGeom prst="rect">
                <a:avLst/>
              </a:prstGeom>
              <a:noFill/>
            </p:spPr>
            <p:txBody>
              <a:bodyPr wrap="square" rtlCol="0">
                <a:spAutoFit/>
              </a:bodyPr>
              <a:lstStyle/>
              <a:p>
                <a:pPr algn="just">
                  <a:lnSpc>
                    <a:spcPct val="115000"/>
                  </a:lnSpc>
                  <a:spcAft>
                    <a:spcPts val="800"/>
                  </a:spcAft>
                </a:pPr>
                <a:r>
                  <a:rPr lang="vi-VN" sz="2800">
                    <a:solidFill>
                      <a:prstClr val="black"/>
                    </a:solidFill>
                    <a:latin typeface="Cambria" panose="02040503050406030204" pitchFamily="18" charset="0"/>
                    <a:ea typeface="Arial"/>
                    <a:cs typeface="Times New Roman" pitchFamily="18" charset="0"/>
                  </a:rPr>
                  <a:t>Trong tam giác vuông </a:t>
                </a:r>
                <a14:m>
                  <m:oMath xmlns:m="http://schemas.openxmlformats.org/officeDocument/2006/math">
                    <m:r>
                      <a:rPr lang="vi-VN" sz="2800" i="1">
                        <a:solidFill>
                          <a:prstClr val="black"/>
                        </a:solidFill>
                        <a:latin typeface="Cambria Math"/>
                        <a:ea typeface="Arial"/>
                        <a:cs typeface="Times New Roman"/>
                      </a:rPr>
                      <m:t>𝐴𝐺𝐼</m:t>
                    </m:r>
                  </m:oMath>
                </a14:m>
                <a:r>
                  <a:rPr lang="vi-VN" sz="2800">
                    <a:solidFill>
                      <a:prstClr val="black"/>
                    </a:solidFill>
                    <a:latin typeface="Cambria" panose="02040503050406030204" pitchFamily="18" charset="0"/>
                    <a:ea typeface="Arial"/>
                    <a:cs typeface="Times New Roman" pitchFamily="18" charset="0"/>
                  </a:rPr>
                  <a:t> tại </a:t>
                </a:r>
                <a14:m>
                  <m:oMath xmlns:m="http://schemas.openxmlformats.org/officeDocument/2006/math">
                    <m:r>
                      <a:rPr lang="vi-VN" sz="2800" i="1">
                        <a:solidFill>
                          <a:prstClr val="black"/>
                        </a:solidFill>
                        <a:latin typeface="Cambria Math"/>
                        <a:ea typeface="Arial"/>
                        <a:cs typeface="Times New Roman"/>
                      </a:rPr>
                      <m:t>𝐺</m:t>
                    </m:r>
                  </m:oMath>
                </a14:m>
                <a:r>
                  <a:rPr lang="vi-VN" sz="2800">
                    <a:solidFill>
                      <a:prstClr val="black"/>
                    </a:solidFill>
                    <a:latin typeface="Cambria" panose="02040503050406030204" pitchFamily="18" charset="0"/>
                    <a:ea typeface="Arial"/>
                    <a:cs typeface="Times New Roman" pitchFamily="18" charset="0"/>
                  </a:rPr>
                  <a:t> ta có </a:t>
                </a:r>
              </a:p>
            </p:txBody>
          </p:sp>
        </mc:Choice>
        <mc:Fallback xmlns="">
          <p:sp>
            <p:nvSpPr>
              <p:cNvPr id="2" name="Rectangle 1"/>
              <p:cNvSpPr>
                <a:spLocks noRot="1" noChangeAspect="1" noMove="1" noResize="1" noEditPoints="1" noAdjustHandles="1" noChangeArrowheads="1" noChangeShapeType="1" noTextEdit="1"/>
              </p:cNvSpPr>
              <p:nvPr/>
            </p:nvSpPr>
            <p:spPr>
              <a:xfrm>
                <a:off x="259619" y="4271802"/>
                <a:ext cx="5816493" cy="548099"/>
              </a:xfrm>
              <a:prstGeom prst="rect">
                <a:avLst/>
              </a:prstGeom>
              <a:blipFill>
                <a:blip r:embed="rId4"/>
                <a:stretch>
                  <a:fillRect l="-2201" t="-8889" r="-314" b="-28889"/>
                </a:stretch>
              </a:blipFill>
            </p:spPr>
            <p:txBody>
              <a:bodyPr/>
              <a:lstStyle/>
              <a:p>
                <a:r>
                  <a:rPr lang="en-US">
                    <a:noFill/>
                  </a:rPr>
                  <a:t> </a:t>
                </a:r>
              </a:p>
            </p:txBody>
          </p:sp>
        </mc:Fallback>
      </mc:AlternateContent>
      <p:grpSp>
        <p:nvGrpSpPr>
          <p:cNvPr id="3" name="Group 2"/>
          <p:cNvGrpSpPr/>
          <p:nvPr/>
        </p:nvGrpSpPr>
        <p:grpSpPr>
          <a:xfrm>
            <a:off x="350238" y="1556944"/>
            <a:ext cx="8009118" cy="1228583"/>
            <a:chOff x="350238" y="1556944"/>
            <a:chExt cx="8009118" cy="1228583"/>
          </a:xfrm>
        </p:grpSpPr>
        <p:grpSp>
          <p:nvGrpSpPr>
            <p:cNvPr id="16" name="Group 15"/>
            <p:cNvGrpSpPr/>
            <p:nvPr/>
          </p:nvGrpSpPr>
          <p:grpSpPr>
            <a:xfrm>
              <a:off x="2415628" y="1569805"/>
              <a:ext cx="1917159" cy="1199303"/>
              <a:chOff x="2125432" y="788755"/>
              <a:chExt cx="1917159" cy="1199303"/>
            </a:xfrm>
          </p:grpSpPr>
          <p:sp>
            <p:nvSpPr>
              <p:cNvPr id="64" name="Rectangle 63"/>
              <p:cNvSpPr/>
              <p:nvPr/>
            </p:nvSpPr>
            <p:spPr>
              <a:xfrm>
                <a:off x="2305231" y="891924"/>
                <a:ext cx="1737360" cy="100095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2404524" y="788755"/>
                    <a:ext cx="1638067" cy="1199303"/>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vi-VN" b="1" i="1" smtClean="0">
                                  <a:solidFill>
                                    <a:schemeClr val="bg1"/>
                                  </a:solidFill>
                                  <a:latin typeface="Cambria Math" panose="02040503050406030204" pitchFamily="18" charset="0"/>
                                  <a:ea typeface="Calibri"/>
                                  <a:cs typeface="Times New Roman"/>
                                </a:rPr>
                              </m:ctrlPr>
                            </m:fPr>
                            <m:num>
                              <m:r>
                                <a:rPr lang="vi-VN" b="1" i="1">
                                  <a:solidFill>
                                    <a:schemeClr val="bg1"/>
                                  </a:solidFill>
                                  <a:latin typeface="Cambria Math"/>
                                  <a:ea typeface="Calibri"/>
                                  <a:cs typeface="Times New Roman"/>
                                </a:rPr>
                                <m:t>𝝅</m:t>
                              </m:r>
                              <m:sSup>
                                <m:sSupPr>
                                  <m:ctrlPr>
                                    <a:rPr lang="vi-VN" b="1" i="1">
                                      <a:solidFill>
                                        <a:schemeClr val="bg1"/>
                                      </a:solidFill>
                                      <a:latin typeface="Cambria Math" panose="02040503050406030204" pitchFamily="18" charset="0"/>
                                      <a:ea typeface="Calibri"/>
                                      <a:cs typeface="Times New Roman"/>
                                    </a:rPr>
                                  </m:ctrlPr>
                                </m:sSupPr>
                                <m:e>
                                  <m:r>
                                    <a:rPr lang="vi-VN" b="1" i="1">
                                      <a:solidFill>
                                        <a:schemeClr val="bg1"/>
                                      </a:solidFill>
                                      <a:latin typeface="Cambria Math"/>
                                      <a:ea typeface="Calibri"/>
                                      <a:cs typeface="Times New Roman"/>
                                    </a:rPr>
                                    <m:t>𝒂</m:t>
                                  </m:r>
                                </m:e>
                                <m:sup>
                                  <m:r>
                                    <a:rPr lang="vi-VN" b="1" i="1">
                                      <a:solidFill>
                                        <a:schemeClr val="bg1"/>
                                      </a:solidFill>
                                      <a:latin typeface="Cambria Math"/>
                                      <a:ea typeface="Calibri"/>
                                      <a:cs typeface="Times New Roman"/>
                                    </a:rPr>
                                    <m:t>𝟐</m:t>
                                  </m:r>
                                </m:sup>
                              </m:sSup>
                            </m:num>
                            <m:den>
                              <m:r>
                                <a:rPr lang="vi-VN" b="1" i="1">
                                  <a:solidFill>
                                    <a:schemeClr val="bg1"/>
                                  </a:solidFill>
                                  <a:latin typeface="Cambria Math"/>
                                  <a:ea typeface="Calibri"/>
                                  <a:cs typeface="Times New Roman"/>
                                </a:rPr>
                                <m:t>𝟕</m:t>
                              </m:r>
                            </m:den>
                          </m:f>
                        </m:oMath>
                      </m:oMathPara>
                    </a14:m>
                    <a:endParaRPr lang="en-US" b="1"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404524" y="788755"/>
                    <a:ext cx="1638067" cy="1199303"/>
                  </a:xfrm>
                  <a:prstGeom prst="rect">
                    <a:avLst/>
                  </a:prstGeom>
                  <a:blipFill>
                    <a:blip r:embed="rId5"/>
                    <a:stretch>
                      <a:fillRect/>
                    </a:stretch>
                  </a:blipFill>
                </p:spPr>
                <p:txBody>
                  <a:bodyPr/>
                  <a:lstStyle/>
                  <a:p>
                    <a:r>
                      <a:rPr lang="en-US">
                        <a:noFill/>
                      </a:rPr>
                      <a:t> </a:t>
                    </a:r>
                  </a:p>
                </p:txBody>
              </p:sp>
            </mc:Fallback>
          </mc:AlternateContent>
          <p:sp>
            <p:nvSpPr>
              <p:cNvPr id="65" name="Oval 64"/>
              <p:cNvSpPr/>
              <p:nvPr/>
            </p:nvSpPr>
            <p:spPr>
              <a:xfrm>
                <a:off x="2125432" y="111972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p:grpSp>
        <p:grpSp>
          <p:nvGrpSpPr>
            <p:cNvPr id="60" name="Group 59"/>
            <p:cNvGrpSpPr/>
            <p:nvPr/>
          </p:nvGrpSpPr>
          <p:grpSpPr>
            <a:xfrm>
              <a:off x="350238" y="1583660"/>
              <a:ext cx="2027904" cy="1201867"/>
              <a:chOff x="3247742" y="802610"/>
              <a:chExt cx="2027904" cy="1201867"/>
            </a:xfrm>
          </p:grpSpPr>
          <p:sp>
            <p:nvSpPr>
              <p:cNvPr id="61" name="Rectangle 60"/>
              <p:cNvSpPr/>
              <p:nvPr/>
            </p:nvSpPr>
            <p:spPr>
              <a:xfrm>
                <a:off x="3538286" y="893894"/>
                <a:ext cx="1737360" cy="99543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2" name="Oval 61"/>
              <p:cNvSpPr/>
              <p:nvPr/>
            </p:nvSpPr>
            <p:spPr>
              <a:xfrm>
                <a:off x="3247742" y="116150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63" name="TextBox 62"/>
                  <p:cNvSpPr txBox="1"/>
                  <p:nvPr/>
                </p:nvSpPr>
                <p:spPr>
                  <a:xfrm>
                    <a:off x="3637579" y="802610"/>
                    <a:ext cx="1638067" cy="1201867"/>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vi-VN" b="1" i="1" smtClean="0">
                                  <a:solidFill>
                                    <a:schemeClr val="bg1"/>
                                  </a:solidFill>
                                  <a:latin typeface="Cambria Math" panose="02040503050406030204" pitchFamily="18" charset="0"/>
                                  <a:ea typeface="Calibri"/>
                                  <a:cs typeface="Times New Roman"/>
                                </a:rPr>
                              </m:ctrlPr>
                            </m:fPr>
                            <m:num>
                              <m:r>
                                <a:rPr lang="vi-VN" b="1" i="1">
                                  <a:solidFill>
                                    <a:schemeClr val="bg1"/>
                                  </a:solidFill>
                                  <a:latin typeface="Cambria Math"/>
                                  <a:ea typeface="Calibri"/>
                                  <a:cs typeface="Times New Roman"/>
                                </a:rPr>
                                <m:t>𝝅</m:t>
                              </m:r>
                              <m:sSup>
                                <m:sSupPr>
                                  <m:ctrlPr>
                                    <a:rPr lang="vi-VN" b="1" i="1">
                                      <a:solidFill>
                                        <a:schemeClr val="bg1"/>
                                      </a:solidFill>
                                      <a:latin typeface="Cambria Math" panose="02040503050406030204" pitchFamily="18" charset="0"/>
                                      <a:ea typeface="Calibri"/>
                                      <a:cs typeface="Times New Roman"/>
                                    </a:rPr>
                                  </m:ctrlPr>
                                </m:sSupPr>
                                <m:e>
                                  <m:r>
                                    <a:rPr lang="vi-VN" b="1" i="1">
                                      <a:solidFill>
                                        <a:schemeClr val="bg1"/>
                                      </a:solidFill>
                                      <a:latin typeface="Cambria Math"/>
                                      <a:ea typeface="Calibri"/>
                                      <a:cs typeface="Times New Roman"/>
                                    </a:rPr>
                                    <m:t>𝒂</m:t>
                                  </m:r>
                                </m:e>
                                <m:sup>
                                  <m:r>
                                    <a:rPr lang="vi-VN" b="1" i="1">
                                      <a:solidFill>
                                        <a:schemeClr val="bg1"/>
                                      </a:solidFill>
                                      <a:latin typeface="Cambria Math"/>
                                      <a:ea typeface="Calibri"/>
                                      <a:cs typeface="Times New Roman"/>
                                    </a:rPr>
                                    <m:t>𝟐</m:t>
                                  </m:r>
                                </m:sup>
                              </m:sSup>
                            </m:num>
                            <m:den>
                              <m:r>
                                <a:rPr lang="vi-VN" b="1" i="1">
                                  <a:solidFill>
                                    <a:schemeClr val="bg1"/>
                                  </a:solidFill>
                                  <a:latin typeface="Cambria Math"/>
                                  <a:ea typeface="Calibri"/>
                                  <a:cs typeface="Times New Roman"/>
                                </a:rPr>
                                <m:t>𝟑</m:t>
                              </m:r>
                            </m:den>
                          </m:f>
                        </m:oMath>
                      </m:oMathPara>
                    </a14:m>
                    <a:endParaRPr lang="en-US" b="1" dirty="0">
                      <a:solidFill>
                        <a:schemeClr val="bg1"/>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637579" y="802610"/>
                    <a:ext cx="1638067" cy="1201867"/>
                  </a:xfrm>
                  <a:prstGeom prst="rect">
                    <a:avLst/>
                  </a:prstGeom>
                  <a:blipFill>
                    <a:blip r:embed="rId6"/>
                    <a:stretch>
                      <a:fillRect/>
                    </a:stretch>
                  </a:blipFill>
                </p:spPr>
                <p:txBody>
                  <a:bodyPr/>
                  <a:lstStyle/>
                  <a:p>
                    <a:r>
                      <a:rPr lang="en-US">
                        <a:noFill/>
                      </a:rPr>
                      <a:t> </a:t>
                    </a:r>
                  </a:p>
                </p:txBody>
              </p:sp>
            </mc:Fallback>
          </mc:AlternateContent>
        </p:grpSp>
        <p:grpSp>
          <p:nvGrpSpPr>
            <p:cNvPr id="78" name="Group 77"/>
            <p:cNvGrpSpPr/>
            <p:nvPr/>
          </p:nvGrpSpPr>
          <p:grpSpPr>
            <a:xfrm>
              <a:off x="4340606" y="1569805"/>
              <a:ext cx="2027904" cy="1199303"/>
              <a:chOff x="862710" y="788755"/>
              <a:chExt cx="2027904" cy="1199303"/>
            </a:xfrm>
          </p:grpSpPr>
          <p:sp>
            <p:nvSpPr>
              <p:cNvPr id="80" name="Rectangle 79"/>
              <p:cNvSpPr/>
              <p:nvPr/>
            </p:nvSpPr>
            <p:spPr>
              <a:xfrm>
                <a:off x="1153254" y="897939"/>
                <a:ext cx="1737360" cy="10313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2" name="Oval 91"/>
              <p:cNvSpPr/>
              <p:nvPr/>
            </p:nvSpPr>
            <p:spPr>
              <a:xfrm>
                <a:off x="862710" y="117535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93" name="TextBox 92"/>
                  <p:cNvSpPr txBox="1"/>
                  <p:nvPr/>
                </p:nvSpPr>
                <p:spPr>
                  <a:xfrm>
                    <a:off x="1252547" y="788755"/>
                    <a:ext cx="1638067" cy="1199303"/>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vi-VN" b="1" i="1" smtClean="0">
                                  <a:solidFill>
                                    <a:schemeClr val="bg1"/>
                                  </a:solidFill>
                                  <a:latin typeface="Cambria Math" panose="02040503050406030204" pitchFamily="18" charset="0"/>
                                  <a:ea typeface="Calibri"/>
                                  <a:cs typeface="Times New Roman"/>
                                </a:rPr>
                              </m:ctrlPr>
                            </m:fPr>
                            <m:num>
                              <m:r>
                                <a:rPr lang="vi-VN" b="1" i="1">
                                  <a:solidFill>
                                    <a:schemeClr val="bg1"/>
                                  </a:solidFill>
                                  <a:latin typeface="Cambria Math"/>
                                  <a:ea typeface="Calibri"/>
                                  <a:cs typeface="Times New Roman"/>
                                </a:rPr>
                                <m:t>𝟑</m:t>
                              </m:r>
                              <m:r>
                                <a:rPr lang="vi-VN" b="1" i="1">
                                  <a:solidFill>
                                    <a:schemeClr val="bg1"/>
                                  </a:solidFill>
                                  <a:latin typeface="Cambria Math"/>
                                  <a:ea typeface="Calibri"/>
                                  <a:cs typeface="Times New Roman"/>
                                </a:rPr>
                                <m:t>𝝅</m:t>
                              </m:r>
                              <m:sSup>
                                <m:sSupPr>
                                  <m:ctrlPr>
                                    <a:rPr lang="vi-VN" b="1" i="1">
                                      <a:solidFill>
                                        <a:schemeClr val="bg1"/>
                                      </a:solidFill>
                                      <a:latin typeface="Cambria Math" panose="02040503050406030204" pitchFamily="18" charset="0"/>
                                      <a:ea typeface="Calibri"/>
                                      <a:cs typeface="Times New Roman"/>
                                    </a:rPr>
                                  </m:ctrlPr>
                                </m:sSupPr>
                                <m:e>
                                  <m:r>
                                    <a:rPr lang="vi-VN" b="1" i="1">
                                      <a:solidFill>
                                        <a:schemeClr val="bg1"/>
                                      </a:solidFill>
                                      <a:latin typeface="Cambria Math"/>
                                      <a:ea typeface="Calibri"/>
                                      <a:cs typeface="Times New Roman"/>
                                    </a:rPr>
                                    <m:t>𝒂</m:t>
                                  </m:r>
                                </m:e>
                                <m:sup>
                                  <m:r>
                                    <a:rPr lang="vi-VN" b="1" i="1">
                                      <a:solidFill>
                                        <a:schemeClr val="bg1"/>
                                      </a:solidFill>
                                      <a:latin typeface="Cambria Math"/>
                                      <a:ea typeface="Calibri"/>
                                      <a:cs typeface="Times New Roman"/>
                                    </a:rPr>
                                    <m:t>𝟐</m:t>
                                  </m:r>
                                </m:sup>
                              </m:sSup>
                            </m:num>
                            <m:den>
                              <m:r>
                                <a:rPr lang="vi-VN" b="1" i="1">
                                  <a:solidFill>
                                    <a:schemeClr val="bg1"/>
                                  </a:solidFill>
                                  <a:latin typeface="Cambria Math"/>
                                  <a:ea typeface="Calibri"/>
                                  <a:cs typeface="Times New Roman"/>
                                </a:rPr>
                                <m:t>𝟕</m:t>
                              </m:r>
                            </m:den>
                          </m:f>
                        </m:oMath>
                      </m:oMathPara>
                    </a14:m>
                    <a:endParaRPr lang="en-US" b="1" dirty="0">
                      <a:solidFill>
                        <a:schemeClr val="bg1"/>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1252547" y="788755"/>
                    <a:ext cx="1638067" cy="1199303"/>
                  </a:xfrm>
                  <a:prstGeom prst="rect">
                    <a:avLst/>
                  </a:prstGeom>
                  <a:blipFill>
                    <a:blip r:embed="rId7"/>
                    <a:stretch>
                      <a:fillRect/>
                    </a:stretch>
                  </a:blipFill>
                </p:spPr>
                <p:txBody>
                  <a:bodyPr/>
                  <a:lstStyle/>
                  <a:p>
                    <a:r>
                      <a:rPr lang="en-US">
                        <a:noFill/>
                      </a:rPr>
                      <a:t> </a:t>
                    </a:r>
                  </a:p>
                </p:txBody>
              </p:sp>
            </mc:Fallback>
          </mc:AlternateContent>
        </p:grpSp>
        <p:grpSp>
          <p:nvGrpSpPr>
            <p:cNvPr id="94" name="Group 93"/>
            <p:cNvGrpSpPr/>
            <p:nvPr/>
          </p:nvGrpSpPr>
          <p:grpSpPr>
            <a:xfrm>
              <a:off x="6331452" y="1556944"/>
              <a:ext cx="2027904" cy="1201867"/>
              <a:chOff x="-334144" y="775894"/>
              <a:chExt cx="2027904" cy="1201867"/>
            </a:xfrm>
          </p:grpSpPr>
          <p:sp>
            <p:nvSpPr>
              <p:cNvPr id="95" name="Rectangle 94"/>
              <p:cNvSpPr/>
              <p:nvPr/>
            </p:nvSpPr>
            <p:spPr>
              <a:xfrm>
                <a:off x="-43600" y="877603"/>
                <a:ext cx="1737360" cy="102491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6" name="Oval 95"/>
              <p:cNvSpPr/>
              <p:nvPr/>
            </p:nvSpPr>
            <p:spPr>
              <a:xfrm>
                <a:off x="-334144" y="114863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97" name="TextBox 96"/>
                  <p:cNvSpPr txBox="1"/>
                  <p:nvPr/>
                </p:nvSpPr>
                <p:spPr>
                  <a:xfrm>
                    <a:off x="55693" y="775894"/>
                    <a:ext cx="1638067" cy="1201867"/>
                  </a:xfrm>
                  <a:prstGeom prst="rect">
                    <a:avLst/>
                  </a:prstGeom>
                  <a:noFill/>
                </p:spPr>
                <p:txBody>
                  <a:bodyPr wrap="square" rtlCol="0">
                    <a:spAutoFit/>
                  </a:bodyPr>
                  <a:lstStyle>
                    <a:defPPr>
                      <a:defRPr lang="vi-VN"/>
                    </a:defPPr>
                    <a:lvl1pPr>
                      <a:lnSpc>
                        <a:spcPct val="115000"/>
                      </a:lnSpc>
                      <a:spcAft>
                        <a:spcPts val="800"/>
                      </a:spcAft>
                      <a:defRPr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vi-VN" b="1" i="1" smtClean="0">
                                  <a:solidFill>
                                    <a:schemeClr val="bg1"/>
                                  </a:solidFill>
                                  <a:latin typeface="Cambria Math" panose="02040503050406030204" pitchFamily="18" charset="0"/>
                                  <a:ea typeface="Calibri"/>
                                  <a:cs typeface="Times New Roman"/>
                                </a:rPr>
                              </m:ctrlPr>
                            </m:fPr>
                            <m:num>
                              <m:r>
                                <a:rPr lang="vi-VN" b="1" i="1">
                                  <a:solidFill>
                                    <a:schemeClr val="bg1"/>
                                  </a:solidFill>
                                  <a:latin typeface="Cambria Math"/>
                                  <a:ea typeface="Calibri"/>
                                  <a:cs typeface="Times New Roman"/>
                                </a:rPr>
                                <m:t>𝟕</m:t>
                              </m:r>
                              <m:r>
                                <a:rPr lang="vi-VN" b="1" i="1">
                                  <a:solidFill>
                                    <a:schemeClr val="bg1"/>
                                  </a:solidFill>
                                  <a:latin typeface="Cambria Math"/>
                                  <a:ea typeface="Calibri"/>
                                  <a:cs typeface="Times New Roman"/>
                                </a:rPr>
                                <m:t>𝝅</m:t>
                              </m:r>
                              <m:sSup>
                                <m:sSupPr>
                                  <m:ctrlPr>
                                    <a:rPr lang="vi-VN" b="1" i="1">
                                      <a:solidFill>
                                        <a:schemeClr val="bg1"/>
                                      </a:solidFill>
                                      <a:latin typeface="Cambria Math" panose="02040503050406030204" pitchFamily="18" charset="0"/>
                                      <a:ea typeface="Calibri"/>
                                      <a:cs typeface="Times New Roman"/>
                                    </a:rPr>
                                  </m:ctrlPr>
                                </m:sSupPr>
                                <m:e>
                                  <m:r>
                                    <a:rPr lang="vi-VN" b="1" i="1">
                                      <a:solidFill>
                                        <a:schemeClr val="bg1"/>
                                      </a:solidFill>
                                      <a:latin typeface="Cambria Math"/>
                                      <a:ea typeface="Calibri"/>
                                      <a:cs typeface="Times New Roman"/>
                                    </a:rPr>
                                    <m:t>𝒂</m:t>
                                  </m:r>
                                </m:e>
                                <m:sup>
                                  <m:r>
                                    <a:rPr lang="vi-VN" b="1" i="1">
                                      <a:solidFill>
                                        <a:schemeClr val="bg1"/>
                                      </a:solidFill>
                                      <a:latin typeface="Cambria Math"/>
                                      <a:ea typeface="Calibri"/>
                                      <a:cs typeface="Times New Roman"/>
                                    </a:rPr>
                                    <m:t>𝟐</m:t>
                                  </m:r>
                                </m:sup>
                              </m:sSup>
                            </m:num>
                            <m:den>
                              <m:r>
                                <a:rPr lang="vi-VN" b="1" i="1">
                                  <a:solidFill>
                                    <a:schemeClr val="bg1"/>
                                  </a:solidFill>
                                  <a:latin typeface="Cambria Math"/>
                                  <a:ea typeface="Calibri"/>
                                  <a:cs typeface="Times New Roman"/>
                                </a:rPr>
                                <m:t>𝟑</m:t>
                              </m:r>
                            </m:den>
                          </m:f>
                        </m:oMath>
                      </m:oMathPara>
                    </a14:m>
                    <a:endParaRPr lang="en-US" b="1" dirty="0">
                      <a:solidFill>
                        <a:schemeClr val="bg1"/>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55693" y="775894"/>
                    <a:ext cx="1638067" cy="1201867"/>
                  </a:xfrm>
                  <a:prstGeom prst="rect">
                    <a:avLst/>
                  </a:prstGeom>
                  <a:blipFill>
                    <a:blip r:embed="rId8"/>
                    <a:stretch>
                      <a:fillRect/>
                    </a:stretch>
                  </a:blipFill>
                </p:spPr>
                <p:txBody>
                  <a:bodyPr/>
                  <a:lstStyle/>
                  <a:p>
                    <a:r>
                      <a:rPr lang="en-US">
                        <a:noFill/>
                      </a:rPr>
                      <a:t> </a:t>
                    </a:r>
                  </a:p>
                </p:txBody>
              </p:sp>
            </mc:Fallback>
          </mc:AlternateContent>
        </p:grpSp>
      </p:grpSp>
      <p:sp>
        <p:nvSpPr>
          <p:cNvPr id="76" name="Oval 75"/>
          <p:cNvSpPr/>
          <p:nvPr/>
        </p:nvSpPr>
        <p:spPr>
          <a:xfrm>
            <a:off x="6331451" y="1915312"/>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13" name="Rectangle 12"/>
              <p:cNvSpPr/>
              <p:nvPr/>
            </p:nvSpPr>
            <p:spPr>
              <a:xfrm>
                <a:off x="259619" y="3692260"/>
                <a:ext cx="10339107" cy="577979"/>
              </a:xfrm>
              <a:prstGeom prst="rect">
                <a:avLst/>
              </a:prstGeom>
              <a:noFill/>
            </p:spPr>
            <p:txBody>
              <a:bodyPr wrap="square" rtlCol="0">
                <a:spAutoFit/>
              </a:bodyPr>
              <a:lstStyle/>
              <a:p>
                <a:pPr algn="just">
                  <a:lnSpc>
                    <a:spcPct val="115000"/>
                  </a:lnSpc>
                  <a:spcAft>
                    <a:spcPts val="800"/>
                  </a:spcAft>
                </a:pPr>
                <a:r>
                  <a:rPr lang="vi-VN" sz="2800">
                    <a:solidFill>
                      <a:prstClr val="black"/>
                    </a:solidFill>
                    <a:latin typeface="Cambria" panose="02040503050406030204" pitchFamily="18" charset="0"/>
                    <a:ea typeface="Arial"/>
                    <a:cs typeface="Times New Roman" pitchFamily="18" charset="0"/>
                  </a:rPr>
                  <a:t>Suy ra tâm mặt cầu ngoại tiếp </a:t>
                </a:r>
                <a14:m>
                  <m:oMath xmlns:m="http://schemas.openxmlformats.org/officeDocument/2006/math">
                    <m:r>
                      <a:rPr lang="vi-VN" sz="2800" i="1">
                        <a:solidFill>
                          <a:prstClr val="black"/>
                        </a:solidFill>
                        <a:latin typeface="Cambria Math"/>
                        <a:ea typeface="Arial"/>
                        <a:cs typeface="Times New Roman"/>
                      </a:rPr>
                      <m:t>𝐴𝐵𝐶</m:t>
                    </m:r>
                    <m:r>
                      <a:rPr lang="vi-VN" sz="2800" i="1">
                        <a:solidFill>
                          <a:prstClr val="black"/>
                        </a:solidFill>
                        <a:latin typeface="Cambria Math"/>
                        <a:ea typeface="Arial"/>
                        <a:cs typeface="Times New Roman"/>
                      </a:rPr>
                      <m:t>.</m:t>
                    </m:r>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𝐴</m:t>
                        </m:r>
                      </m:e>
                      <m:sup>
                        <m:r>
                          <a:rPr lang="vi-VN" sz="2800" i="1">
                            <a:solidFill>
                              <a:prstClr val="black"/>
                            </a:solidFill>
                            <a:latin typeface="Cambria Math"/>
                            <a:ea typeface="Arial"/>
                            <a:cs typeface="Times New Roman"/>
                          </a:rPr>
                          <m:t>′</m:t>
                        </m:r>
                      </m:sup>
                    </m:sSup>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𝐵</m:t>
                        </m:r>
                      </m:e>
                      <m:sup>
                        <m:r>
                          <a:rPr lang="vi-VN" sz="2800" i="1">
                            <a:solidFill>
                              <a:prstClr val="black"/>
                            </a:solidFill>
                            <a:latin typeface="Cambria Math"/>
                            <a:ea typeface="Arial"/>
                            <a:cs typeface="Times New Roman"/>
                          </a:rPr>
                          <m:t>′</m:t>
                        </m:r>
                      </m:sup>
                    </m:sSup>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𝐶</m:t>
                        </m:r>
                      </m:e>
                      <m:sup>
                        <m:r>
                          <a:rPr lang="vi-VN" sz="2800" i="1">
                            <a:solidFill>
                              <a:prstClr val="black"/>
                            </a:solidFill>
                            <a:latin typeface="Cambria Math"/>
                            <a:ea typeface="Arial"/>
                            <a:cs typeface="Times New Roman"/>
                          </a:rPr>
                          <m:t>′</m:t>
                        </m:r>
                      </m:sup>
                    </m:sSup>
                  </m:oMath>
                </a14:m>
                <a:r>
                  <a:rPr lang="vi-VN" sz="2800">
                    <a:solidFill>
                      <a:prstClr val="black"/>
                    </a:solidFill>
                    <a:latin typeface="Cambria" panose="02040503050406030204" pitchFamily="18" charset="0"/>
                    <a:ea typeface="Arial"/>
                    <a:cs typeface="Times New Roman" pitchFamily="18" charset="0"/>
                  </a:rPr>
                  <a:t> là</a:t>
                </a:r>
                <a:r>
                  <a:rPr lang="en-US" sz="2800">
                    <a:solidFill>
                      <a:prstClr val="black"/>
                    </a:solidFill>
                    <a:latin typeface="Cambria" panose="02040503050406030204" pitchFamily="18" charset="0"/>
                    <a:ea typeface="Arial"/>
                    <a:cs typeface="Times New Roman" pitchFamily="18" charset="0"/>
                  </a:rPr>
                  <a:t> </a:t>
                </a:r>
                <a:r>
                  <a:rPr lang="vi-VN" sz="2800">
                    <a:solidFill>
                      <a:prstClr val="black"/>
                    </a:solidFill>
                    <a:latin typeface="Cambria" panose="02040503050406030204" pitchFamily="18" charset="0"/>
                    <a:ea typeface="Arial"/>
                    <a:cs typeface="Times New Roman" pitchFamily="18" charset="0"/>
                  </a:rPr>
                  <a:t>trung điểm </a:t>
                </a:r>
                <a14:m>
                  <m:oMath xmlns:m="http://schemas.openxmlformats.org/officeDocument/2006/math">
                    <m:r>
                      <a:rPr lang="vi-VN" sz="2800" i="1">
                        <a:solidFill>
                          <a:prstClr val="black"/>
                        </a:solidFill>
                        <a:latin typeface="Cambria Math"/>
                        <a:ea typeface="Arial"/>
                        <a:cs typeface="Times New Roman"/>
                      </a:rPr>
                      <m:t>𝐼</m:t>
                    </m:r>
                  </m:oMath>
                </a14:m>
                <a:r>
                  <a:rPr lang="vi-VN" sz="2800">
                    <a:solidFill>
                      <a:prstClr val="black"/>
                    </a:solidFill>
                    <a:latin typeface="Cambria" panose="02040503050406030204" pitchFamily="18" charset="0"/>
                    <a:ea typeface="Arial"/>
                    <a:cs typeface="Times New Roman" pitchFamily="18" charset="0"/>
                  </a:rPr>
                  <a:t> của </a:t>
                </a:r>
                <a14:m>
                  <m:oMath xmlns:m="http://schemas.openxmlformats.org/officeDocument/2006/math">
                    <m:r>
                      <a:rPr lang="vi-VN" sz="2800" i="1">
                        <a:solidFill>
                          <a:prstClr val="black"/>
                        </a:solidFill>
                        <a:latin typeface="Cambria Math"/>
                        <a:ea typeface="Arial"/>
                        <a:cs typeface="Times New Roman"/>
                      </a:rPr>
                      <m:t>𝐺</m:t>
                    </m:r>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𝐺</m:t>
                        </m:r>
                      </m:e>
                      <m:sup>
                        <m:r>
                          <a:rPr lang="vi-VN" sz="2800" i="1">
                            <a:solidFill>
                              <a:prstClr val="black"/>
                            </a:solidFill>
                            <a:latin typeface="Cambria Math"/>
                            <a:ea typeface="Arial"/>
                            <a:cs typeface="Times New Roman"/>
                          </a:rPr>
                          <m:t>′</m:t>
                        </m:r>
                      </m:sup>
                    </m:sSup>
                  </m:oMath>
                </a14:m>
                <a:r>
                  <a:rPr lang="en-US" sz="3000" dirty="0">
                    <a:latin typeface="Cambria" panose="02040503050406030204" pitchFamily="18" charset="0"/>
                    <a:ea typeface="Times New Roman" panose="02020603050405020304" pitchFamily="18" charset="0"/>
                    <a:cs typeface="Times New Roman" panose="02020603050405020304" pitchFamily="18"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259619" y="3692260"/>
                <a:ext cx="10339107" cy="577979"/>
              </a:xfrm>
              <a:prstGeom prst="rect">
                <a:avLst/>
              </a:prstGeom>
              <a:blipFill>
                <a:blip r:embed="rId9"/>
                <a:stretch>
                  <a:fillRect l="-1238" t="-9574" r="-413" b="-329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0998" y="4869966"/>
                <a:ext cx="2914073" cy="808748"/>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800" i="1">
                          <a:solidFill>
                            <a:prstClr val="black"/>
                          </a:solidFill>
                          <a:latin typeface="Cambria Math"/>
                          <a:ea typeface="Arial"/>
                          <a:cs typeface="Times New Roman"/>
                        </a:rPr>
                        <m:t>𝐴𝐼</m:t>
                      </m:r>
                      <m:r>
                        <a:rPr lang="vi-VN" sz="2800" i="1">
                          <a:solidFill>
                            <a:prstClr val="black"/>
                          </a:solidFill>
                          <a:latin typeface="Cambria Math"/>
                          <a:ea typeface="Arial"/>
                          <a:cs typeface="Times New Roman"/>
                        </a:rPr>
                        <m:t>=</m:t>
                      </m:r>
                      <m:rad>
                        <m:radPr>
                          <m:degHide m:val="on"/>
                          <m:ctrlPr>
                            <a:rPr lang="vi-VN" sz="2800" i="1">
                              <a:solidFill>
                                <a:prstClr val="black"/>
                              </a:solidFill>
                              <a:latin typeface="Cambria Math" panose="02040503050406030204" pitchFamily="18" charset="0"/>
                              <a:ea typeface="Arial"/>
                              <a:cs typeface="Times New Roman"/>
                            </a:rPr>
                          </m:ctrlPr>
                        </m:radPr>
                        <m:deg/>
                        <m:e>
                          <m:r>
                            <a:rPr lang="vi-VN" sz="2800" i="1">
                              <a:solidFill>
                                <a:prstClr val="black"/>
                              </a:solidFill>
                              <a:latin typeface="Cambria Math"/>
                              <a:ea typeface="Arial"/>
                              <a:cs typeface="Times New Roman"/>
                            </a:rPr>
                            <m:t>𝐴</m:t>
                          </m:r>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𝐺</m:t>
                              </m:r>
                            </m:e>
                            <m:sup>
                              <m:r>
                                <a:rPr lang="vi-VN" sz="2800" i="1">
                                  <a:solidFill>
                                    <a:prstClr val="black"/>
                                  </a:solidFill>
                                  <a:latin typeface="Cambria Math"/>
                                  <a:ea typeface="Arial"/>
                                  <a:cs typeface="Times New Roman"/>
                                </a:rPr>
                                <m:t>2</m:t>
                              </m:r>
                            </m:sup>
                          </m:sSup>
                          <m:r>
                            <a:rPr lang="vi-VN" sz="2800" i="1">
                              <a:solidFill>
                                <a:prstClr val="black"/>
                              </a:solidFill>
                              <a:latin typeface="Cambria Math"/>
                              <a:ea typeface="Arial"/>
                              <a:cs typeface="Times New Roman"/>
                            </a:rPr>
                            <m:t>+</m:t>
                          </m:r>
                          <m:r>
                            <a:rPr lang="vi-VN" sz="2800" i="1">
                              <a:solidFill>
                                <a:prstClr val="black"/>
                              </a:solidFill>
                              <a:latin typeface="Cambria Math"/>
                              <a:ea typeface="Arial"/>
                              <a:cs typeface="Times New Roman"/>
                            </a:rPr>
                            <m:t>𝐺</m:t>
                          </m:r>
                          <m:sSup>
                            <m:sSupPr>
                              <m:ctrlPr>
                                <a:rPr lang="vi-VN" sz="2800" i="1">
                                  <a:solidFill>
                                    <a:prstClr val="black"/>
                                  </a:solidFill>
                                  <a:latin typeface="Cambria Math" panose="02040503050406030204" pitchFamily="18" charset="0"/>
                                  <a:ea typeface="Arial"/>
                                  <a:cs typeface="Times New Roman"/>
                                </a:rPr>
                              </m:ctrlPr>
                            </m:sSupPr>
                            <m:e>
                              <m:r>
                                <a:rPr lang="vi-VN" sz="2800" i="1">
                                  <a:solidFill>
                                    <a:prstClr val="black"/>
                                  </a:solidFill>
                                  <a:latin typeface="Cambria Math"/>
                                  <a:ea typeface="Arial"/>
                                  <a:cs typeface="Times New Roman"/>
                                </a:rPr>
                                <m:t>𝐼</m:t>
                              </m:r>
                            </m:e>
                            <m:sup>
                              <m:r>
                                <a:rPr lang="vi-VN" sz="2800" i="1">
                                  <a:solidFill>
                                    <a:prstClr val="black"/>
                                  </a:solidFill>
                                  <a:latin typeface="Cambria Math"/>
                                  <a:ea typeface="Arial"/>
                                  <a:cs typeface="Times New Roman"/>
                                </a:rPr>
                                <m:t>2</m:t>
                              </m:r>
                            </m:sup>
                          </m:sSup>
                        </m:e>
                      </m:rad>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10998" y="4869966"/>
                <a:ext cx="2914073" cy="80874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ectangle 98"/>
              <p:cNvSpPr/>
              <p:nvPr/>
            </p:nvSpPr>
            <p:spPr>
              <a:xfrm>
                <a:off x="154188" y="5316212"/>
                <a:ext cx="4049049" cy="1451872"/>
              </a:xfrm>
              <a:prstGeom prst="rect">
                <a:avLst/>
              </a:prstGeom>
              <a:noFill/>
            </p:spPr>
            <p:txBody>
              <a:bodyPr wrap="square" rtlCol="0">
                <a:spAutoFit/>
              </a:bodyPr>
              <a:lstStyle/>
              <a:p>
                <a:pPr>
                  <a:lnSpc>
                    <a:spcPct val="115000"/>
                  </a:lnSpc>
                  <a:spcAft>
                    <a:spcPts val="800"/>
                  </a:spcAft>
                </a:pPr>
                <a14:m>
                  <m:oMathPara xmlns:m="http://schemas.openxmlformats.org/officeDocument/2006/math">
                    <m:oMathParaPr>
                      <m:jc m:val="centerGroup"/>
                    </m:oMathParaPr>
                    <m:oMath xmlns:m="http://schemas.openxmlformats.org/officeDocument/2006/math">
                      <m:r>
                        <a:rPr lang="vi-VN" sz="2600" i="1">
                          <a:solidFill>
                            <a:prstClr val="black"/>
                          </a:solidFill>
                          <a:latin typeface="Cambria Math"/>
                          <a:ea typeface="Arial"/>
                          <a:cs typeface="Times New Roman"/>
                        </a:rPr>
                        <m:t>=</m:t>
                      </m:r>
                      <m:rad>
                        <m:radPr>
                          <m:degHide m:val="on"/>
                          <m:ctrlPr>
                            <a:rPr lang="vi-VN" sz="2600" i="1">
                              <a:solidFill>
                                <a:prstClr val="black"/>
                              </a:solidFill>
                              <a:latin typeface="Cambria Math" panose="02040503050406030204" pitchFamily="18" charset="0"/>
                              <a:ea typeface="Arial"/>
                              <a:cs typeface="Times New Roman"/>
                            </a:rPr>
                          </m:ctrlPr>
                        </m:radPr>
                        <m:deg/>
                        <m:e>
                          <m:sSup>
                            <m:sSupPr>
                              <m:ctrlPr>
                                <a:rPr lang="vi-VN" sz="2600" i="1">
                                  <a:solidFill>
                                    <a:prstClr val="black"/>
                                  </a:solidFill>
                                  <a:latin typeface="Cambria Math" panose="02040503050406030204" pitchFamily="18" charset="0"/>
                                  <a:ea typeface="Arial"/>
                                  <a:cs typeface="Times New Roman"/>
                                </a:rPr>
                              </m:ctrlPr>
                            </m:sSupPr>
                            <m:e>
                              <m:d>
                                <m:dPr>
                                  <m:ctrlPr>
                                    <a:rPr lang="vi-VN" sz="2600" i="1">
                                      <a:solidFill>
                                        <a:prstClr val="black"/>
                                      </a:solidFill>
                                      <a:latin typeface="Cambria Math" panose="02040503050406030204" pitchFamily="18" charset="0"/>
                                      <a:ea typeface="Arial"/>
                                      <a:cs typeface="Times New Roman"/>
                                    </a:rPr>
                                  </m:ctrlPr>
                                </m:dPr>
                                <m:e>
                                  <m:f>
                                    <m:fPr>
                                      <m:ctrlPr>
                                        <a:rPr lang="vi-VN" sz="2600" i="1">
                                          <a:solidFill>
                                            <a:prstClr val="black"/>
                                          </a:solidFill>
                                          <a:latin typeface="Cambria Math" panose="02040503050406030204" pitchFamily="18" charset="0"/>
                                          <a:ea typeface="Arial"/>
                                          <a:cs typeface="Times New Roman"/>
                                        </a:rPr>
                                      </m:ctrlPr>
                                    </m:fPr>
                                    <m:num>
                                      <m:rad>
                                        <m:radPr>
                                          <m:degHide m:val="on"/>
                                          <m:ctrlPr>
                                            <a:rPr lang="vi-VN" sz="2600" i="1">
                                              <a:solidFill>
                                                <a:prstClr val="black"/>
                                              </a:solidFill>
                                              <a:latin typeface="Cambria Math" panose="02040503050406030204" pitchFamily="18" charset="0"/>
                                              <a:ea typeface="Arial"/>
                                              <a:cs typeface="Times New Roman"/>
                                            </a:rPr>
                                          </m:ctrlPr>
                                        </m:radPr>
                                        <m:deg/>
                                        <m:e>
                                          <m:r>
                                            <a:rPr lang="vi-VN" sz="2600" i="1">
                                              <a:solidFill>
                                                <a:prstClr val="black"/>
                                              </a:solidFill>
                                              <a:latin typeface="Cambria Math"/>
                                              <a:ea typeface="Arial"/>
                                              <a:cs typeface="Times New Roman"/>
                                            </a:rPr>
                                            <m:t>3</m:t>
                                          </m:r>
                                        </m:e>
                                      </m:rad>
                                    </m:num>
                                    <m:den>
                                      <m:r>
                                        <a:rPr lang="vi-VN" sz="2600" i="1">
                                          <a:solidFill>
                                            <a:prstClr val="black"/>
                                          </a:solidFill>
                                          <a:latin typeface="Cambria Math"/>
                                          <a:ea typeface="Arial"/>
                                          <a:cs typeface="Times New Roman"/>
                                        </a:rPr>
                                        <m:t>3</m:t>
                                      </m:r>
                                    </m:den>
                                  </m:f>
                                  <m:r>
                                    <a:rPr lang="vi-VN" sz="2600" i="1">
                                      <a:solidFill>
                                        <a:prstClr val="black"/>
                                      </a:solidFill>
                                      <a:latin typeface="Cambria Math"/>
                                      <a:ea typeface="Arial"/>
                                      <a:cs typeface="Times New Roman"/>
                                    </a:rPr>
                                    <m:t>𝑎</m:t>
                                  </m:r>
                                </m:e>
                              </m:d>
                            </m:e>
                            <m:sup>
                              <m:r>
                                <a:rPr lang="vi-VN" sz="2600" i="1">
                                  <a:solidFill>
                                    <a:prstClr val="black"/>
                                  </a:solidFill>
                                  <a:latin typeface="Cambria Math"/>
                                  <a:ea typeface="Arial"/>
                                  <a:cs typeface="Times New Roman"/>
                                </a:rPr>
                                <m:t>2</m:t>
                              </m:r>
                            </m:sup>
                          </m:sSup>
                          <m:r>
                            <a:rPr lang="vi-VN" sz="2600" i="1">
                              <a:solidFill>
                                <a:prstClr val="black"/>
                              </a:solidFill>
                              <a:latin typeface="Cambria Math"/>
                              <a:ea typeface="Arial"/>
                              <a:cs typeface="Times New Roman"/>
                            </a:rPr>
                            <m:t>+</m:t>
                          </m:r>
                          <m:sSup>
                            <m:sSupPr>
                              <m:ctrlPr>
                                <a:rPr lang="vi-VN" sz="2600" i="1">
                                  <a:solidFill>
                                    <a:prstClr val="black"/>
                                  </a:solidFill>
                                  <a:latin typeface="Cambria Math" panose="02040503050406030204" pitchFamily="18" charset="0"/>
                                  <a:ea typeface="Arial"/>
                                  <a:cs typeface="Times New Roman"/>
                                </a:rPr>
                              </m:ctrlPr>
                            </m:sSupPr>
                            <m:e>
                              <m:d>
                                <m:dPr>
                                  <m:ctrlPr>
                                    <a:rPr lang="vi-VN" sz="2600" i="1">
                                      <a:solidFill>
                                        <a:prstClr val="black"/>
                                      </a:solidFill>
                                      <a:latin typeface="Cambria Math" panose="02040503050406030204" pitchFamily="18" charset="0"/>
                                      <a:ea typeface="Arial"/>
                                      <a:cs typeface="Times New Roman"/>
                                    </a:rPr>
                                  </m:ctrlPr>
                                </m:dPr>
                                <m:e>
                                  <m:f>
                                    <m:fPr>
                                      <m:ctrlPr>
                                        <a:rPr lang="vi-VN" sz="2600" i="1">
                                          <a:solidFill>
                                            <a:prstClr val="black"/>
                                          </a:solidFill>
                                          <a:latin typeface="Cambria Math" panose="02040503050406030204" pitchFamily="18" charset="0"/>
                                          <a:ea typeface="Arial"/>
                                          <a:cs typeface="Times New Roman"/>
                                        </a:rPr>
                                      </m:ctrlPr>
                                    </m:fPr>
                                    <m:num>
                                      <m:r>
                                        <a:rPr lang="vi-VN" sz="2600" i="1">
                                          <a:solidFill>
                                            <a:prstClr val="black"/>
                                          </a:solidFill>
                                          <a:latin typeface="Cambria Math"/>
                                          <a:ea typeface="Arial"/>
                                          <a:cs typeface="Times New Roman"/>
                                        </a:rPr>
                                        <m:t>𝑎</m:t>
                                      </m:r>
                                    </m:num>
                                    <m:den>
                                      <m:r>
                                        <a:rPr lang="vi-VN" sz="2600" i="1">
                                          <a:solidFill>
                                            <a:prstClr val="black"/>
                                          </a:solidFill>
                                          <a:latin typeface="Cambria Math"/>
                                          <a:ea typeface="Arial"/>
                                          <a:cs typeface="Times New Roman"/>
                                        </a:rPr>
                                        <m:t>2</m:t>
                                      </m:r>
                                    </m:den>
                                  </m:f>
                                </m:e>
                              </m:d>
                            </m:e>
                            <m:sup>
                              <m:r>
                                <a:rPr lang="vi-VN" sz="2600" i="1">
                                  <a:solidFill>
                                    <a:prstClr val="black"/>
                                  </a:solidFill>
                                  <a:latin typeface="Cambria Math"/>
                                  <a:ea typeface="Arial"/>
                                  <a:cs typeface="Times New Roman"/>
                                </a:rPr>
                                <m:t>2</m:t>
                              </m:r>
                            </m:sup>
                          </m:sSup>
                        </m:e>
                      </m:rad>
                    </m:oMath>
                  </m:oMathPara>
                </a14:m>
                <a:br>
                  <a:rPr lang="en-US" sz="26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9" name="Rectangle 98"/>
              <p:cNvSpPr>
                <a:spLocks noRot="1" noChangeAspect="1" noMove="1" noResize="1" noEditPoints="1" noAdjustHandles="1" noChangeArrowheads="1" noChangeShapeType="1" noTextEdit="1"/>
              </p:cNvSpPr>
              <p:nvPr/>
            </p:nvSpPr>
            <p:spPr>
              <a:xfrm>
                <a:off x="154188" y="5316212"/>
                <a:ext cx="4049049" cy="145187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642869" y="5672310"/>
                <a:ext cx="1639805" cy="913905"/>
              </a:xfrm>
              <a:prstGeom prst="rect">
                <a:avLst/>
              </a:prstGeom>
              <a:noFill/>
            </p:spPr>
            <p:txBody>
              <a:bodyPr wrap="square" rtlCol="0">
                <a:spAutoFit/>
              </a:bodyPr>
              <a:lstStyle/>
              <a:p>
                <a:pPr>
                  <a:lnSpc>
                    <a:spcPct val="115000"/>
                  </a:lnSpc>
                  <a:spcAft>
                    <a:spcPts val="800"/>
                  </a:spcAft>
                </a:pPr>
                <a14:m>
                  <m:oMath xmlns:m="http://schemas.openxmlformats.org/officeDocument/2006/math">
                    <m:r>
                      <a:rPr lang="vi-VN" sz="3000" i="1">
                        <a:solidFill>
                          <a:prstClr val="black"/>
                        </a:solidFill>
                        <a:latin typeface="Cambria Math"/>
                        <a:ea typeface="Arial"/>
                        <a:cs typeface="Times New Roman"/>
                      </a:rPr>
                      <m:t>=</m:t>
                    </m:r>
                    <m:f>
                      <m:fPr>
                        <m:ctrlPr>
                          <a:rPr lang="vi-VN" sz="3000" i="1">
                            <a:solidFill>
                              <a:prstClr val="black"/>
                            </a:solidFill>
                            <a:latin typeface="Cambria Math" panose="02040503050406030204" pitchFamily="18" charset="0"/>
                            <a:ea typeface="Arial"/>
                            <a:cs typeface="Times New Roman"/>
                          </a:rPr>
                        </m:ctrlPr>
                      </m:fPr>
                      <m:num>
                        <m:rad>
                          <m:radPr>
                            <m:degHide m:val="on"/>
                            <m:ctrlPr>
                              <a:rPr lang="vi-VN" sz="3000" i="1">
                                <a:solidFill>
                                  <a:prstClr val="black"/>
                                </a:solidFill>
                                <a:latin typeface="Cambria Math" panose="02040503050406030204" pitchFamily="18" charset="0"/>
                                <a:ea typeface="Arial"/>
                                <a:cs typeface="Times New Roman"/>
                              </a:rPr>
                            </m:ctrlPr>
                          </m:radPr>
                          <m:deg/>
                          <m:e>
                            <m:r>
                              <a:rPr lang="vi-VN" sz="3000" i="1">
                                <a:solidFill>
                                  <a:prstClr val="black"/>
                                </a:solidFill>
                                <a:latin typeface="Cambria Math"/>
                                <a:ea typeface="Arial"/>
                                <a:cs typeface="Times New Roman"/>
                              </a:rPr>
                              <m:t>21</m:t>
                            </m:r>
                          </m:e>
                        </m:rad>
                      </m:num>
                      <m:den>
                        <m:r>
                          <a:rPr lang="vi-VN" sz="3000" i="1">
                            <a:solidFill>
                              <a:prstClr val="black"/>
                            </a:solidFill>
                            <a:latin typeface="Cambria Math"/>
                            <a:ea typeface="Arial"/>
                            <a:cs typeface="Times New Roman"/>
                          </a:rPr>
                          <m:t>6</m:t>
                        </m:r>
                      </m:den>
                    </m:f>
                    <m:r>
                      <a:rPr lang="vi-VN" sz="3000" i="1">
                        <a:solidFill>
                          <a:prstClr val="black"/>
                        </a:solidFill>
                        <a:latin typeface="Cambria Math"/>
                        <a:ea typeface="Arial"/>
                        <a:cs typeface="Times New Roman"/>
                      </a:rPr>
                      <m:t>𝑎</m:t>
                    </m:r>
                  </m:oMath>
                </a14:m>
                <a:r>
                  <a:rPr lang="vi-VN" sz="3000">
                    <a:solidFill>
                      <a:prstClr val="black"/>
                    </a:solidFill>
                    <a:latin typeface="Times New Roman" pitchFamily="18" charset="0"/>
                    <a:ea typeface="Arial"/>
                    <a:cs typeface="Times New Roman" pitchFamily="18" charset="0"/>
                  </a:rPr>
                  <a:t>.</a:t>
                </a:r>
                <a:endParaRPr lang="vi-VN" sz="3000"/>
              </a:p>
            </p:txBody>
          </p:sp>
        </mc:Choice>
        <mc:Fallback xmlns="">
          <p:sp>
            <p:nvSpPr>
              <p:cNvPr id="18" name="Rectangle 17"/>
              <p:cNvSpPr>
                <a:spLocks noRot="1" noChangeAspect="1" noMove="1" noResize="1" noEditPoints="1" noAdjustHandles="1" noChangeArrowheads="1" noChangeShapeType="1" noTextEdit="1"/>
              </p:cNvSpPr>
              <p:nvPr/>
            </p:nvSpPr>
            <p:spPr>
              <a:xfrm>
                <a:off x="3642869" y="5672310"/>
                <a:ext cx="1639805" cy="913905"/>
              </a:xfrm>
              <a:prstGeom prst="rect">
                <a:avLst/>
              </a:prstGeom>
              <a:blipFill>
                <a:blip r:embed="rId1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128271" y="5213091"/>
                <a:ext cx="2231085" cy="777457"/>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b>
                        <m:sSubPr>
                          <m:ctrlPr>
                            <a:rPr lang="vi-VN" sz="3000" i="1">
                              <a:solidFill>
                                <a:prstClr val="black"/>
                              </a:solidFill>
                              <a:latin typeface="Cambria Math" panose="02040503050406030204" pitchFamily="18" charset="0"/>
                              <a:cs typeface="Times New Roman"/>
                            </a:rPr>
                          </m:ctrlPr>
                        </m:sSubPr>
                        <m:e>
                          <m:r>
                            <a:rPr lang="vi-VN" sz="3000" i="1">
                              <a:solidFill>
                                <a:prstClr val="black"/>
                              </a:solidFill>
                              <a:latin typeface="Cambria Math"/>
                              <a:cs typeface="Times New Roman"/>
                            </a:rPr>
                            <m:t>𝑆</m:t>
                          </m:r>
                        </m:e>
                        <m:sub>
                          <m:r>
                            <a:rPr lang="vi-VN" sz="3000" i="1">
                              <a:solidFill>
                                <a:prstClr val="black"/>
                              </a:solidFill>
                              <a:latin typeface="Cambria Math"/>
                              <a:cs typeface="Times New Roman"/>
                            </a:rPr>
                            <m:t>𝑥𝑞</m:t>
                          </m:r>
                        </m:sub>
                      </m:sSub>
                      <m:r>
                        <a:rPr lang="vi-VN" sz="3000" i="1">
                          <a:solidFill>
                            <a:prstClr val="black"/>
                          </a:solidFill>
                          <a:latin typeface="Cambria Math"/>
                          <a:ea typeface="Arial"/>
                          <a:cs typeface="Times New Roman"/>
                        </a:rPr>
                        <m:t>=4</m:t>
                      </m:r>
                      <m:r>
                        <a:rPr lang="vi-VN" sz="3000" i="1">
                          <a:solidFill>
                            <a:prstClr val="black"/>
                          </a:solidFill>
                          <a:latin typeface="Cambria Math"/>
                          <a:ea typeface="Arial"/>
                          <a:cs typeface="Times New Roman"/>
                        </a:rPr>
                        <m:t>𝜋</m:t>
                      </m:r>
                      <m:sSup>
                        <m:sSupPr>
                          <m:ctrlPr>
                            <a:rPr lang="vi-VN" sz="3000" i="1">
                              <a:solidFill>
                                <a:prstClr val="black"/>
                              </a:solidFill>
                              <a:latin typeface="Cambria Math" panose="02040503050406030204" pitchFamily="18" charset="0"/>
                              <a:ea typeface="Arial"/>
                              <a:cs typeface="Times New Roman"/>
                            </a:rPr>
                          </m:ctrlPr>
                        </m:sSupPr>
                        <m:e>
                          <m:r>
                            <a:rPr lang="vi-VN" sz="3000" i="1">
                              <a:solidFill>
                                <a:prstClr val="black"/>
                              </a:solidFill>
                              <a:latin typeface="Cambria Math"/>
                              <a:ea typeface="Arial"/>
                              <a:cs typeface="Times New Roman"/>
                            </a:rPr>
                            <m:t>𝑅</m:t>
                          </m:r>
                        </m:e>
                        <m:sup>
                          <m:r>
                            <a:rPr lang="vi-VN" sz="3000" i="1">
                              <a:solidFill>
                                <a:prstClr val="black"/>
                              </a:solidFill>
                              <a:latin typeface="Cambria Math"/>
                              <a:ea typeface="Arial"/>
                              <a:cs typeface="Times New Roman"/>
                            </a:rPr>
                            <m:t>2</m:t>
                          </m:r>
                        </m:sup>
                      </m:sSup>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6128271" y="5213091"/>
                <a:ext cx="2231085" cy="77745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7970294" y="4740448"/>
                <a:ext cx="2718308" cy="1465786"/>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centerGroup"/>
                    </m:oMathParaPr>
                    <m:oMath xmlns:m="http://schemas.openxmlformats.org/officeDocument/2006/math">
                      <m:r>
                        <a:rPr lang="vi-VN" sz="2800" i="1">
                          <a:solidFill>
                            <a:prstClr val="black"/>
                          </a:solidFill>
                          <a:latin typeface="Cambria Math"/>
                          <a:ea typeface="Arial"/>
                          <a:cs typeface="Times New Roman"/>
                        </a:rPr>
                        <m:t>=4</m:t>
                      </m:r>
                      <m:r>
                        <a:rPr lang="vi-VN" sz="2800" i="1">
                          <a:solidFill>
                            <a:prstClr val="black"/>
                          </a:solidFill>
                          <a:latin typeface="Cambria Math"/>
                          <a:ea typeface="Arial"/>
                          <a:cs typeface="Times New Roman"/>
                        </a:rPr>
                        <m:t>𝜋</m:t>
                      </m:r>
                      <m:sSup>
                        <m:sSupPr>
                          <m:ctrlPr>
                            <a:rPr lang="vi-VN" sz="2800" i="1">
                              <a:solidFill>
                                <a:prstClr val="black"/>
                              </a:solidFill>
                              <a:latin typeface="Cambria Math" panose="02040503050406030204" pitchFamily="18" charset="0"/>
                              <a:ea typeface="Arial"/>
                              <a:cs typeface="Times New Roman"/>
                            </a:rPr>
                          </m:ctrlPr>
                        </m:sSupPr>
                        <m:e>
                          <m:d>
                            <m:dPr>
                              <m:ctrlPr>
                                <a:rPr lang="vi-VN" sz="2800" i="1">
                                  <a:solidFill>
                                    <a:prstClr val="black"/>
                                  </a:solidFill>
                                  <a:latin typeface="Cambria Math" panose="02040503050406030204" pitchFamily="18" charset="0"/>
                                  <a:ea typeface="Arial"/>
                                  <a:cs typeface="Times New Roman"/>
                                </a:rPr>
                              </m:ctrlPr>
                            </m:dPr>
                            <m:e>
                              <m:f>
                                <m:fPr>
                                  <m:ctrlPr>
                                    <a:rPr lang="vi-VN" sz="2800" i="1">
                                      <a:solidFill>
                                        <a:prstClr val="black"/>
                                      </a:solidFill>
                                      <a:latin typeface="Cambria Math" panose="02040503050406030204" pitchFamily="18" charset="0"/>
                                      <a:ea typeface="Arial"/>
                                      <a:cs typeface="Times New Roman"/>
                                    </a:rPr>
                                  </m:ctrlPr>
                                </m:fPr>
                                <m:num>
                                  <m:rad>
                                    <m:radPr>
                                      <m:degHide m:val="on"/>
                                      <m:ctrlPr>
                                        <a:rPr lang="vi-VN" sz="2800" i="1">
                                          <a:solidFill>
                                            <a:prstClr val="black"/>
                                          </a:solidFill>
                                          <a:latin typeface="Cambria Math" panose="02040503050406030204" pitchFamily="18" charset="0"/>
                                          <a:ea typeface="Arial"/>
                                          <a:cs typeface="Times New Roman"/>
                                        </a:rPr>
                                      </m:ctrlPr>
                                    </m:radPr>
                                    <m:deg/>
                                    <m:e>
                                      <m:r>
                                        <a:rPr lang="vi-VN" sz="2800" i="1">
                                          <a:solidFill>
                                            <a:prstClr val="black"/>
                                          </a:solidFill>
                                          <a:latin typeface="Cambria Math"/>
                                          <a:ea typeface="Arial"/>
                                          <a:cs typeface="Times New Roman"/>
                                        </a:rPr>
                                        <m:t>21</m:t>
                                      </m:r>
                                    </m:e>
                                  </m:rad>
                                </m:num>
                                <m:den>
                                  <m:r>
                                    <a:rPr lang="vi-VN" sz="2800" i="1">
                                      <a:solidFill>
                                        <a:prstClr val="black"/>
                                      </a:solidFill>
                                      <a:latin typeface="Cambria Math"/>
                                      <a:ea typeface="Arial"/>
                                      <a:cs typeface="Times New Roman"/>
                                    </a:rPr>
                                    <m:t>6</m:t>
                                  </m:r>
                                </m:den>
                              </m:f>
                              <m:r>
                                <a:rPr lang="vi-VN" sz="2800" i="1">
                                  <a:solidFill>
                                    <a:prstClr val="black"/>
                                  </a:solidFill>
                                  <a:latin typeface="Cambria Math"/>
                                  <a:ea typeface="Arial"/>
                                  <a:cs typeface="Times New Roman"/>
                                </a:rPr>
                                <m:t>𝑎</m:t>
                              </m:r>
                            </m:e>
                          </m:d>
                        </m:e>
                        <m:sup>
                          <m:r>
                            <a:rPr lang="vi-VN" sz="2800" i="1">
                              <a:solidFill>
                                <a:prstClr val="black"/>
                              </a:solidFill>
                              <a:latin typeface="Cambria Math"/>
                              <a:ea typeface="Arial"/>
                              <a:cs typeface="Times New Roman"/>
                            </a:rPr>
                            <m:t>2</m:t>
                          </m:r>
                        </m:sup>
                      </m:sSup>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7970294" y="4740448"/>
                <a:ext cx="2718308" cy="14657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10498554" y="5015048"/>
                <a:ext cx="1432017" cy="946734"/>
              </a:xfrm>
              <a:prstGeom prst="rect">
                <a:avLst/>
              </a:prstGeom>
              <a:noFill/>
            </p:spPr>
            <p:txBody>
              <a:bodyPr wrap="square" rtlCol="0">
                <a:spAutoFit/>
              </a:bodyPr>
              <a:lstStyle/>
              <a:p>
                <a:pPr algn="just">
                  <a:lnSpc>
                    <a:spcPct val="115000"/>
                  </a:lnSpc>
                  <a:spcAft>
                    <a:spcPts val="800"/>
                  </a:spcAft>
                </a:pPr>
                <a14:m>
                  <m:oMath xmlns:m="http://schemas.openxmlformats.org/officeDocument/2006/math">
                    <m:r>
                      <a:rPr lang="vi-VN" sz="3200" b="0" i="1" smtClean="0">
                        <a:solidFill>
                          <a:schemeClr val="tx1"/>
                        </a:solidFill>
                        <a:latin typeface="Cambria Math"/>
                        <a:ea typeface="Arial"/>
                        <a:cs typeface="Times New Roman"/>
                      </a:rPr>
                      <m:t>=</m:t>
                    </m:r>
                    <m:f>
                      <m:fPr>
                        <m:ctrlPr>
                          <a:rPr lang="vi-VN" sz="3200" i="1">
                            <a:solidFill>
                              <a:schemeClr val="tx1"/>
                            </a:solidFill>
                            <a:latin typeface="Cambria Math" panose="02040503050406030204" pitchFamily="18" charset="0"/>
                            <a:ea typeface="Arial"/>
                            <a:cs typeface="Times New Roman"/>
                          </a:rPr>
                        </m:ctrlPr>
                      </m:fPr>
                      <m:num>
                        <m:r>
                          <a:rPr lang="vi-VN" sz="3200" b="0" i="1">
                            <a:solidFill>
                              <a:schemeClr val="tx1"/>
                            </a:solidFill>
                            <a:latin typeface="Cambria Math"/>
                            <a:ea typeface="Arial"/>
                            <a:cs typeface="Times New Roman"/>
                          </a:rPr>
                          <m:t>7</m:t>
                        </m:r>
                        <m:r>
                          <a:rPr lang="vi-VN" sz="3200" b="0" i="1">
                            <a:solidFill>
                              <a:schemeClr val="tx1"/>
                            </a:solidFill>
                            <a:latin typeface="Cambria Math"/>
                            <a:ea typeface="Arial"/>
                            <a:cs typeface="Times New Roman"/>
                          </a:rPr>
                          <m:t>𝜋</m:t>
                        </m:r>
                        <m:sSup>
                          <m:sSupPr>
                            <m:ctrlPr>
                              <a:rPr lang="vi-VN" sz="3200" i="1">
                                <a:solidFill>
                                  <a:schemeClr val="tx1"/>
                                </a:solidFill>
                                <a:latin typeface="Cambria Math" panose="02040503050406030204" pitchFamily="18" charset="0"/>
                                <a:ea typeface="Arial"/>
                                <a:cs typeface="Times New Roman"/>
                              </a:rPr>
                            </m:ctrlPr>
                          </m:sSupPr>
                          <m:e>
                            <m:r>
                              <a:rPr lang="vi-VN" sz="3200" b="0" i="1">
                                <a:solidFill>
                                  <a:schemeClr val="tx1"/>
                                </a:solidFill>
                                <a:latin typeface="Cambria Math"/>
                                <a:ea typeface="Arial"/>
                                <a:cs typeface="Times New Roman"/>
                              </a:rPr>
                              <m:t>𝑎</m:t>
                            </m:r>
                          </m:e>
                          <m:sup>
                            <m:r>
                              <a:rPr lang="vi-VN" sz="3200" b="0" i="1">
                                <a:solidFill>
                                  <a:schemeClr val="tx1"/>
                                </a:solidFill>
                                <a:latin typeface="Cambria Math"/>
                                <a:ea typeface="Arial"/>
                                <a:cs typeface="Times New Roman"/>
                              </a:rPr>
                              <m:t>2</m:t>
                            </m:r>
                          </m:sup>
                        </m:sSup>
                      </m:num>
                      <m:den>
                        <m:r>
                          <a:rPr lang="vi-VN" sz="3200" b="0" i="1">
                            <a:solidFill>
                              <a:schemeClr val="tx1"/>
                            </a:solidFill>
                            <a:latin typeface="Cambria Math"/>
                            <a:ea typeface="Arial"/>
                            <a:cs typeface="Times New Roman"/>
                          </a:rPr>
                          <m:t>3</m:t>
                        </m:r>
                      </m:den>
                    </m:f>
                  </m:oMath>
                </a14:m>
                <a:r>
                  <a:rPr lang="vi-VN" sz="3200">
                    <a:solidFill>
                      <a:schemeClr val="tx1"/>
                    </a:solidFill>
                    <a:latin typeface="Times New Roman" pitchFamily="18" charset="0"/>
                    <a:ea typeface="Arial"/>
                    <a:cs typeface="Times New Roman" pitchFamily="18" charset="0"/>
                  </a:rPr>
                  <a:t>.</a:t>
                </a:r>
                <a:endParaRPr lang="vi-VN" sz="3200">
                  <a:solidFill>
                    <a:schemeClr val="tx1"/>
                  </a:solidFill>
                </a:endParaRPr>
              </a:p>
            </p:txBody>
          </p:sp>
        </mc:Choice>
        <mc:Fallback xmlns="">
          <p:sp>
            <p:nvSpPr>
              <p:cNvPr id="102" name="Rectangle 101"/>
              <p:cNvSpPr>
                <a:spLocks noRot="1" noChangeAspect="1" noMove="1" noResize="1" noEditPoints="1" noAdjustHandles="1" noChangeArrowheads="1" noChangeShapeType="1" noTextEdit="1"/>
              </p:cNvSpPr>
              <p:nvPr/>
            </p:nvSpPr>
            <p:spPr>
              <a:xfrm>
                <a:off x="10498554" y="5015048"/>
                <a:ext cx="1432017" cy="946734"/>
              </a:xfrm>
              <a:prstGeom prst="rect">
                <a:avLst/>
              </a:prstGeom>
              <a:blipFill>
                <a:blip r:embed="rId15"/>
                <a:stretch>
                  <a:fillRect r="-10638" b="-8387"/>
                </a:stretch>
              </a:blipFill>
            </p:spPr>
            <p:txBody>
              <a:bodyPr/>
              <a:lstStyle/>
              <a:p>
                <a:r>
                  <a:rPr lang="en-US">
                    <a:noFill/>
                  </a:rPr>
                  <a:t> </a:t>
                </a:r>
              </a:p>
            </p:txBody>
          </p:sp>
        </mc:Fallback>
      </mc:AlternateContent>
      <p:sp>
        <p:nvSpPr>
          <p:cNvPr id="56" name="Action Button: Forward or Next 55">
            <a:hlinkClick r:id="rId16" action="ppaction://hlinksldjump" highlightClick="1"/>
          </p:cNvPr>
          <p:cNvSpPr/>
          <p:nvPr/>
        </p:nvSpPr>
        <p:spPr>
          <a:xfrm>
            <a:off x="11372954" y="6129262"/>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AF0606B-DBA0-489C-80EA-2560A52569B1}"/>
              </a:ext>
            </a:extLst>
          </p:cNvPr>
          <p:cNvGrpSpPr/>
          <p:nvPr/>
        </p:nvGrpSpPr>
        <p:grpSpPr>
          <a:xfrm>
            <a:off x="8436656" y="0"/>
            <a:ext cx="3589294" cy="3563745"/>
            <a:chOff x="8532506" y="166861"/>
            <a:chExt cx="3336656" cy="3681310"/>
          </a:xfrm>
        </p:grpSpPr>
        <p:sp>
          <p:nvSpPr>
            <p:cNvPr id="17" name="Flowchart: Process 16">
              <a:extLst>
                <a:ext uri="{FF2B5EF4-FFF2-40B4-BE49-F238E27FC236}">
                  <a16:creationId xmlns:a16="http://schemas.microsoft.com/office/drawing/2014/main" id="{E3F827B3-C569-482B-82D9-2F149845A4BD}"/>
                </a:ext>
              </a:extLst>
            </p:cNvPr>
            <p:cNvSpPr/>
            <p:nvPr/>
          </p:nvSpPr>
          <p:spPr>
            <a:xfrm>
              <a:off x="8532506" y="166861"/>
              <a:ext cx="3336656" cy="368131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A5E2005F-80CB-4911-A866-ED8B3463A7AD}"/>
                </a:ext>
              </a:extLst>
            </p:cNvPr>
            <p:cNvPicPr>
              <a:picLocks noChangeAspect="1"/>
            </p:cNvPicPr>
            <p:nvPr/>
          </p:nvPicPr>
          <p:blipFill>
            <a:blip r:embed="rId17"/>
            <a:stretch>
              <a:fillRect/>
            </a:stretch>
          </p:blipFill>
          <p:spPr>
            <a:xfrm>
              <a:off x="8583533" y="216571"/>
              <a:ext cx="3257053" cy="3604302"/>
            </a:xfrm>
            <a:prstGeom prst="rect">
              <a:avLst/>
            </a:prstGeom>
          </p:spPr>
          <p:style>
            <a:lnRef idx="2">
              <a:schemeClr val="accent1"/>
            </a:lnRef>
            <a:fillRef idx="1">
              <a:schemeClr val="lt1"/>
            </a:fillRef>
            <a:effectRef idx="0">
              <a:schemeClr val="accent1"/>
            </a:effectRef>
            <a:fontRef idx="minor">
              <a:schemeClr val="dk1"/>
            </a:fontRef>
          </p:style>
        </p:pic>
      </p:grpSp>
      <p:cxnSp>
        <p:nvCxnSpPr>
          <p:cNvPr id="42" name="Straight Connector 41">
            <a:extLst>
              <a:ext uri="{FF2B5EF4-FFF2-40B4-BE49-F238E27FC236}">
                <a16:creationId xmlns:a16="http://schemas.microsoft.com/office/drawing/2014/main" id="{3958AFC2-6570-485F-89E0-99159D44C3ED}"/>
              </a:ext>
            </a:extLst>
          </p:cNvPr>
          <p:cNvCxnSpPr/>
          <p:nvPr/>
        </p:nvCxnSpPr>
        <p:spPr>
          <a:xfrm>
            <a:off x="6076112" y="4192764"/>
            <a:ext cx="19888" cy="2593796"/>
          </a:xfrm>
          <a:prstGeom prst="line">
            <a:avLst/>
          </a:prstGeom>
          <a:ln w="19050">
            <a:solidFill>
              <a:srgbClr val="FF000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82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wipe(left)">
                                      <p:cBhvr>
                                        <p:cTn id="41" dur="500"/>
                                        <p:tgtEl>
                                          <p:spTgt spid="99"/>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1500"/>
                            </p:stCondLst>
                            <p:childTnLst>
                              <p:par>
                                <p:cTn id="47" presetID="22" presetClass="entr" presetSubtype="1"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up)">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down)">
                                      <p:cBhvr>
                                        <p:cTn id="67" dur="500"/>
                                        <p:tgtEl>
                                          <p:spTgt spid="76"/>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 grpId="0"/>
      <p:bldP spid="76" grpId="0" animBg="1"/>
      <p:bldP spid="13" grpId="0"/>
      <p:bldP spid="14" grpId="0"/>
      <p:bldP spid="99" grpId="0"/>
      <p:bldP spid="18" grpId="0"/>
      <p:bldP spid="24" grpId="0"/>
      <p:bldP spid="40" grpId="0"/>
      <p:bldP spid="102" grpId="0"/>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04757" y="2465444"/>
            <a:ext cx="11912475" cy="4392556"/>
            <a:chOff x="153899" y="3636273"/>
            <a:chExt cx="11912475" cy="4506326"/>
          </a:xfrm>
        </p:grpSpPr>
        <p:sp>
          <p:nvSpPr>
            <p:cNvPr id="5" name="Rounded Rectangle 4"/>
            <p:cNvSpPr/>
            <p:nvPr/>
          </p:nvSpPr>
          <p:spPr>
            <a:xfrm>
              <a:off x="153899" y="3847516"/>
              <a:ext cx="11912475" cy="429508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3656"/>
            <a:ext cx="11906395" cy="1513678"/>
            <a:chOff x="534987" y="1817093"/>
            <a:chExt cx="23340848" cy="2538706"/>
          </a:xfrm>
        </p:grpSpPr>
        <p:grpSp>
          <p:nvGrpSpPr>
            <p:cNvPr id="21" name="Group 20"/>
            <p:cNvGrpSpPr/>
            <p:nvPr/>
          </p:nvGrpSpPr>
          <p:grpSpPr>
            <a:xfrm>
              <a:off x="534987" y="1869705"/>
              <a:ext cx="23340848" cy="2486094"/>
              <a:chOff x="534987" y="1647866"/>
              <a:chExt cx="23340848" cy="2486094"/>
            </a:xfrm>
          </p:grpSpPr>
          <p:sp>
            <p:nvSpPr>
              <p:cNvPr id="25" name="Rounded Rectangle 24"/>
              <p:cNvSpPr/>
              <p:nvPr/>
            </p:nvSpPr>
            <p:spPr bwMode="auto">
              <a:xfrm>
                <a:off x="755649" y="1720889"/>
                <a:ext cx="23120186" cy="241307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32</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899720" y="1817093"/>
                  <a:ext cx="16682952" cy="13675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fontAlgn="base">
                    <a:buClr>
                      <a:srgbClr val="0000FF"/>
                    </a:buClr>
                    <a:tabLst>
                      <a:tab pos="629920" algn="l"/>
                    </a:tabLst>
                  </a:pPr>
                  <a:r>
                    <a:rPr lang="vi-VN" sz="3000">
                      <a:latin typeface="Cambria" panose="02040503050406030204" pitchFamily="18" charset="0"/>
                    </a:rPr>
                    <a:t>Biết </a:t>
                  </a:r>
                  <a14:m>
                    <m:oMath xmlns:m="http://schemas.openxmlformats.org/officeDocument/2006/math">
                      <m:nary>
                        <m:naryPr>
                          <m:ctrlPr>
                            <a:rPr lang="vi-VN" sz="3000" i="1">
                              <a:latin typeface="Cambria Math" panose="02040503050406030204" pitchFamily="18" charset="0"/>
                            </a:rPr>
                          </m:ctrlPr>
                        </m:naryPr>
                        <m:sub>
                          <m:r>
                            <a:rPr lang="vi-VN" sz="3000" i="1">
                              <a:latin typeface="Cambria Math"/>
                            </a:rPr>
                            <m:t>1</m:t>
                          </m:r>
                        </m:sub>
                        <m:sup>
                          <m:r>
                            <a:rPr lang="vi-VN" sz="3000" i="1">
                              <a:latin typeface="Cambria Math"/>
                            </a:rPr>
                            <m:t>4</m:t>
                          </m:r>
                        </m:sup>
                        <m:e>
                          <m:r>
                            <a:rPr lang="vi-VN" sz="3000" i="1">
                              <a:latin typeface="Cambria Math"/>
                            </a:rPr>
                            <m:t>𝑓</m:t>
                          </m:r>
                          <m:d>
                            <m:dPr>
                              <m:ctrlPr>
                                <a:rPr lang="vi-VN" sz="3000" i="1">
                                  <a:latin typeface="Cambria Math" panose="02040503050406030204" pitchFamily="18" charset="0"/>
                                </a:rPr>
                              </m:ctrlPr>
                            </m:dPr>
                            <m:e>
                              <m:r>
                                <a:rPr lang="vi-VN" sz="3000" i="1">
                                  <a:latin typeface="Cambria Math"/>
                                </a:rPr>
                                <m:t>𝑥</m:t>
                              </m:r>
                            </m:e>
                          </m:d>
                        </m:e>
                      </m:nary>
                      <m:r>
                        <a:rPr lang="vi-VN" sz="3000" i="1">
                          <a:latin typeface="Cambria Math"/>
                        </a:rPr>
                        <m:t>𝑑𝑥</m:t>
                      </m:r>
                      <m:r>
                        <a:rPr lang="vi-VN" sz="3000" i="1">
                          <a:latin typeface="Cambria Math"/>
                        </a:rPr>
                        <m:t>=6</m:t>
                      </m:r>
                    </m:oMath>
                  </a14:m>
                  <a:r>
                    <a:rPr lang="vi-VN" sz="3000">
                      <a:latin typeface="Cambria" panose="02040503050406030204" pitchFamily="18" charset="0"/>
                    </a:rPr>
                    <a:t> và </a:t>
                  </a:r>
                  <a14:m>
                    <m:oMath xmlns:m="http://schemas.openxmlformats.org/officeDocument/2006/math">
                      <m:nary>
                        <m:naryPr>
                          <m:ctrlPr>
                            <a:rPr lang="vi-VN" sz="3000" i="1">
                              <a:latin typeface="Cambria Math" panose="02040503050406030204" pitchFamily="18" charset="0"/>
                            </a:rPr>
                          </m:ctrlPr>
                        </m:naryPr>
                        <m:sub>
                          <m:r>
                            <a:rPr lang="vi-VN" sz="3000" i="1">
                              <a:latin typeface="Cambria Math"/>
                            </a:rPr>
                            <m:t>4</m:t>
                          </m:r>
                        </m:sub>
                        <m:sup>
                          <m:r>
                            <a:rPr lang="vi-VN" sz="3000" i="1">
                              <a:latin typeface="Cambria Math"/>
                            </a:rPr>
                            <m:t>5</m:t>
                          </m:r>
                        </m:sup>
                        <m:e>
                          <m:r>
                            <a:rPr lang="vi-VN" sz="3000" i="1">
                              <a:latin typeface="Cambria Math"/>
                            </a:rPr>
                            <m:t>𝑓</m:t>
                          </m:r>
                          <m:d>
                            <m:dPr>
                              <m:ctrlPr>
                                <a:rPr lang="vi-VN" sz="3000" i="1">
                                  <a:latin typeface="Cambria Math" panose="02040503050406030204" pitchFamily="18" charset="0"/>
                                </a:rPr>
                              </m:ctrlPr>
                            </m:dPr>
                            <m:e>
                              <m:r>
                                <a:rPr lang="vi-VN" sz="3000" i="1">
                                  <a:latin typeface="Cambria Math"/>
                                </a:rPr>
                                <m:t>𝑥</m:t>
                              </m:r>
                            </m:e>
                          </m:d>
                        </m:e>
                      </m:nary>
                      <m:r>
                        <a:rPr lang="vi-VN" sz="3000" i="1">
                          <a:latin typeface="Cambria Math"/>
                        </a:rPr>
                        <m:t>𝑑𝑥</m:t>
                      </m:r>
                      <m:r>
                        <a:rPr lang="vi-VN" sz="3000" i="1">
                          <a:latin typeface="Cambria Math"/>
                        </a:rPr>
                        <m:t>=10</m:t>
                      </m:r>
                    </m:oMath>
                  </a14:m>
                  <a:r>
                    <a:rPr lang="vi-VN" sz="3000">
                      <a:latin typeface="Cambria" panose="02040503050406030204" pitchFamily="18" charset="0"/>
                    </a:rPr>
                    <a:t>, khi đó</a:t>
                  </a:r>
                  <a:r>
                    <a:rPr lang="en-US" sz="3000">
                      <a:latin typeface="Cambria" panose="02040503050406030204" pitchFamily="18" charset="0"/>
                    </a:rPr>
                    <a:t>   </a:t>
                  </a:r>
                  <a:endParaRPr lang="en-US" sz="3000" dirty="0">
                    <a:latin typeface="Cambria" panose="020405030504060302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899720" y="1817093"/>
                  <a:ext cx="16682952" cy="1367507"/>
                </a:xfrm>
                <a:prstGeom prst="rect">
                  <a:avLst/>
                </a:prstGeom>
                <a:blipFill>
                  <a:blip r:embed="rId2"/>
                  <a:stretch>
                    <a:fillRect l="-645" b="-82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65138" y="2844712"/>
                <a:ext cx="6249994" cy="1153329"/>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5</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d>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m:t>
                      </m:r>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4</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d>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m:t>
                      </m:r>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4</m:t>
                          </m:r>
                        </m:sub>
                        <m:sup>
                          <m:r>
                            <a:rPr lang="en-US" sz="2400" i="1">
                              <a:latin typeface="Cambria Math" panose="02040503050406030204" pitchFamily="18" charset="0"/>
                              <a:ea typeface="Calibri" panose="020F0502020204030204" pitchFamily="34" charset="0"/>
                              <a:cs typeface="Times New Roman" panose="02020603050405020304" pitchFamily="18" charset="0"/>
                            </a:rPr>
                            <m:t>5</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d>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=16</m:t>
                      </m:r>
                    </m:oMath>
                  </m:oMathPara>
                </a14:m>
                <a:endParaRPr lang="en-US" sz="24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65138" y="2844712"/>
                <a:ext cx="6249994" cy="1153329"/>
              </a:xfrm>
              <a:prstGeom prst="rect">
                <a:avLst/>
              </a:prstGeom>
              <a:blipFill>
                <a:blip r:embed="rId3"/>
                <a:stretch>
                  <a:fillRect/>
                </a:stretch>
              </a:blipFill>
            </p:spPr>
            <p:txBody>
              <a:bodyPr/>
              <a:lstStyle/>
              <a:p>
                <a:r>
                  <a:rPr lang="en-US">
                    <a:noFill/>
                  </a:rPr>
                  <a:t> </a:t>
                </a:r>
              </a:p>
            </p:txBody>
          </p:sp>
        </mc:Fallback>
      </mc:AlternateContent>
      <p:grpSp>
        <p:nvGrpSpPr>
          <p:cNvPr id="3" name="Group 2"/>
          <p:cNvGrpSpPr/>
          <p:nvPr/>
        </p:nvGrpSpPr>
        <p:grpSpPr>
          <a:xfrm>
            <a:off x="247181" y="1560815"/>
            <a:ext cx="11838141" cy="938060"/>
            <a:chOff x="247181" y="1477685"/>
            <a:chExt cx="11838141" cy="938060"/>
          </a:xfrm>
        </p:grpSpPr>
        <p:grpSp>
          <p:nvGrpSpPr>
            <p:cNvPr id="51" name="Group 50"/>
            <p:cNvGrpSpPr/>
            <p:nvPr/>
          </p:nvGrpSpPr>
          <p:grpSpPr>
            <a:xfrm>
              <a:off x="247181" y="1477685"/>
              <a:ext cx="3090381" cy="938055"/>
              <a:chOff x="5537206" y="1536001"/>
              <a:chExt cx="3079904" cy="87205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23623" y="1536001"/>
                    <a:ext cx="2280848" cy="83571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smtClean="0">
                                  <a:solidFill>
                                    <a:schemeClr val="bg1"/>
                                  </a:solidFill>
                                  <a:latin typeface="Cambria Math" panose="02040503050406030204" pitchFamily="18" charset="0"/>
                                  <a:ea typeface="Calibri"/>
                                  <a:cs typeface="Times New Roman"/>
                                </a:rPr>
                              </m:ctrlPr>
                            </m:fPr>
                            <m:num>
                              <m:r>
                                <a:rPr lang="vi-VN" sz="2800" b="1" i="1">
                                  <a:solidFill>
                                    <a:schemeClr val="bg1"/>
                                  </a:solidFill>
                                  <a:latin typeface="Cambria Math"/>
                                  <a:ea typeface="Calibri"/>
                                  <a:cs typeface="Times New Roman"/>
                                </a:rPr>
                                <m:t>𝟑</m:t>
                              </m:r>
                            </m:num>
                            <m:den>
                              <m:r>
                                <a:rPr lang="vi-VN" sz="2800" b="1" i="1">
                                  <a:solidFill>
                                    <a:schemeClr val="bg1"/>
                                  </a:solidFill>
                                  <a:latin typeface="Cambria Math"/>
                                  <a:ea typeface="Calibri"/>
                                  <a:cs typeface="Times New Roman"/>
                                </a:rPr>
                                <m:t>𝟐</m:t>
                              </m:r>
                            </m:den>
                          </m:f>
                        </m:oMath>
                      </m:oMathPara>
                    </a14:m>
                    <a:endParaRPr lang="en-US" sz="3000" b="1"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23623" y="1536001"/>
                    <a:ext cx="2280848" cy="835714"/>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479321"/>
              <a:ext cx="3090381" cy="936423"/>
              <a:chOff x="5537206" y="1537519"/>
              <a:chExt cx="3079904" cy="870537"/>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123623" y="1537519"/>
                    <a:ext cx="2280848" cy="83571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smtClean="0">
                                  <a:solidFill>
                                    <a:schemeClr val="bg1"/>
                                  </a:solidFill>
                                  <a:latin typeface="Cambria Math" panose="02040503050406030204" pitchFamily="18" charset="0"/>
                                  <a:ea typeface="Calibri"/>
                                  <a:cs typeface="Times New Roman"/>
                                </a:rPr>
                              </m:ctrlPr>
                            </m:fPr>
                            <m:num>
                              <m:r>
                                <a:rPr lang="vi-VN" sz="2800" b="1" i="1">
                                  <a:solidFill>
                                    <a:schemeClr val="bg1"/>
                                  </a:solidFill>
                                  <a:latin typeface="Cambria Math"/>
                                  <a:ea typeface="Calibri"/>
                                  <a:cs typeface="Times New Roman"/>
                                </a:rPr>
                                <m:t>𝟏𝟑</m:t>
                              </m:r>
                            </m:num>
                            <m:den>
                              <m:r>
                                <a:rPr lang="vi-VN" sz="2800" b="1" i="1">
                                  <a:solidFill>
                                    <a:schemeClr val="bg1"/>
                                  </a:solidFill>
                                  <a:latin typeface="Cambria Math"/>
                                  <a:ea typeface="Calibri"/>
                                  <a:cs typeface="Times New Roman"/>
                                </a:rPr>
                                <m:t>𝟐</m:t>
                              </m:r>
                            </m:den>
                          </m:f>
                        </m:oMath>
                      </m:oMathPara>
                    </a14:m>
                    <a:endParaRPr lang="en-US" sz="3000" b="1"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123623" y="1537519"/>
                    <a:ext cx="2280848" cy="835713"/>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a:ea typeface="Calibri"/>
                              <a:cs typeface="Times New Roman"/>
                            </a:rPr>
                            <m:t>𝟏</m:t>
                          </m:r>
                        </m:oMath>
                      </m:oMathPara>
                    </a14:m>
                    <a:endParaRPr lang="en-US" sz="3000" b="1"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86406"/>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0"/>
                    <a:ext cx="2493487"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a:ea typeface="Calibri"/>
                              <a:cs typeface="Times New Roman"/>
                            </a:rPr>
                            <m:t>𝟒</m:t>
                          </m:r>
                        </m:oMath>
                      </m:oMathPara>
                    </a14:m>
                    <a:endParaRPr lang="en-US" sz="3000" b="1"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0"/>
                    <a:ext cx="2493487" cy="486406"/>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6079021" y="1856312"/>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r>
              <a:rPr lang="en-US" sz="3200" b="1">
                <a:latin typeface="Tahoma" pitchFamily="34" charset="0"/>
                <a:ea typeface="Tahoma" pitchFamily="34" charset="0"/>
                <a:cs typeface="Tahoma" pitchFamily="34" charset="0"/>
              </a:rPr>
              <a:t> </a:t>
            </a:r>
            <a:endParaRPr lang="en-US" sz="3200" dirty="0"/>
          </a:p>
        </p:txBody>
      </p:sp>
      <mc:AlternateContent xmlns:mc="http://schemas.openxmlformats.org/markup-compatibility/2006" xmlns:a14="http://schemas.microsoft.com/office/drawing/2010/main">
        <mc:Choice Requires="a14">
          <p:sp>
            <p:nvSpPr>
              <p:cNvPr id="66" name="Rectangle 65"/>
              <p:cNvSpPr/>
              <p:nvPr/>
            </p:nvSpPr>
            <p:spPr>
              <a:xfrm>
                <a:off x="104758" y="3946773"/>
                <a:ext cx="5367780" cy="513217"/>
              </a:xfrm>
              <a:prstGeom prst="rect">
                <a:avLst/>
              </a:prstGeom>
              <a:noFill/>
            </p:spPr>
            <p:txBody>
              <a:bodyPr wrap="square" rtlCol="0">
                <a:spAutoFit/>
              </a:bodyPr>
              <a:lstStyle/>
              <a:p>
                <a:pPr algn="just">
                  <a:lnSpc>
                    <a:spcPct val="115000"/>
                  </a:lnSpc>
                  <a:spcAft>
                    <a:spcPts val="800"/>
                  </a:spcAft>
                </a:pPr>
                <a:r>
                  <a:rPr lang="vi-VN" sz="2600">
                    <a:latin typeface="Cambria" panose="02040503050406030204" pitchFamily="18" charset="0"/>
                    <a:ea typeface="Calibri" panose="020F0502020204030204" pitchFamily="34" charset="0"/>
                    <a:cs typeface="Times New Roman" panose="02020603050405020304" pitchFamily="18" charset="0"/>
                  </a:rPr>
                  <a:t> </a:t>
                </a:r>
                <a:r>
                  <a:rPr lang="en-US" sz="2600">
                    <a:latin typeface="Cambria" panose="02040503050406030204" pitchFamily="18" charset="0"/>
                    <a:ea typeface="Calibri" panose="020F0502020204030204" pitchFamily="34" charset="0"/>
                    <a:cs typeface="Times New Roman" panose="02020603050405020304" pitchFamily="18" charset="0"/>
                  </a:rPr>
                  <a:t>Đặt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=4</m:t>
                    </m:r>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𝑑𝑡</m:t>
                    </m:r>
                    <m:r>
                      <a:rPr lang="en-US" sz="2600" i="1">
                        <a:latin typeface="Cambria Math" panose="02040503050406030204" pitchFamily="18" charset="0"/>
                        <a:ea typeface="Calibri" panose="020F0502020204030204" pitchFamily="34" charset="0"/>
                        <a:cs typeface="Times New Roman" panose="02020603050405020304" pitchFamily="18" charset="0"/>
                      </a:rPr>
                      <m:t>=4</m:t>
                    </m:r>
                    <m:r>
                      <a:rPr lang="en-US" sz="2600" i="1">
                        <a:latin typeface="Cambria Math" panose="02040503050406030204" pitchFamily="18" charset="0"/>
                        <a:ea typeface="Calibri" panose="020F0502020204030204" pitchFamily="34" charset="0"/>
                        <a:cs typeface="Times New Roman" panose="02020603050405020304" pitchFamily="18" charset="0"/>
                      </a:rPr>
                      <m:t>𝑑𝑥</m:t>
                    </m:r>
                  </m:oMath>
                </a14:m>
                <a:r>
                  <a:rPr lang="en-US" sz="2600">
                    <a:latin typeface="Cambria" panose="02040503050406030204" pitchFamily="18" charset="0"/>
                    <a:ea typeface="Calibri" panose="020F0502020204030204" pitchFamily="34" charset="0"/>
                    <a:cs typeface="Times New Roman" panose="02020603050405020304" pitchFamily="18" charset="0"/>
                  </a:rPr>
                  <a:t> </a:t>
                </a:r>
              </a:p>
            </p:txBody>
          </p:sp>
        </mc:Choice>
        <mc:Fallback xmlns="">
          <p:sp>
            <p:nvSpPr>
              <p:cNvPr id="66" name="Rectangle 65"/>
              <p:cNvSpPr>
                <a:spLocks noRot="1" noChangeAspect="1" noMove="1" noResize="1" noEditPoints="1" noAdjustHandles="1" noChangeArrowheads="1" noChangeShapeType="1" noTextEdit="1"/>
              </p:cNvSpPr>
              <p:nvPr/>
            </p:nvSpPr>
            <p:spPr>
              <a:xfrm>
                <a:off x="104758" y="3946773"/>
                <a:ext cx="5367780" cy="513217"/>
              </a:xfrm>
              <a:prstGeom prst="rect">
                <a:avLst/>
              </a:prstGeom>
              <a:blipFill>
                <a:blip r:embed="rId8"/>
                <a:stretch>
                  <a:fillRect l="-681" t="-7059" b="-2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209964" y="4851979"/>
                <a:ext cx="4181928" cy="1153329"/>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2</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4</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m:t>
                              </m:r>
                            </m:e>
                          </m:d>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5</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𝑡</m:t>
                              </m:r>
                            </m:e>
                          </m:d>
                          <m:r>
                            <a:rPr lang="en-US" sz="2400" i="1">
                              <a:latin typeface="Cambria Math" panose="02040503050406030204" pitchFamily="18" charset="0"/>
                              <a:ea typeface="Calibri" panose="020F0502020204030204" pitchFamily="34" charset="0"/>
                              <a:cs typeface="Times New Roman" panose="02020603050405020304" pitchFamily="18" charset="0"/>
                            </a:rPr>
                            <m:t>𝑑𝑡</m:t>
                          </m:r>
                        </m:e>
                      </m:nary>
                    </m:oMath>
                  </m:oMathPara>
                </a14:m>
                <a:endParaRPr lang="en-US" sz="24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209964" y="4851979"/>
                <a:ext cx="4181928" cy="115332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174767" y="4454447"/>
                <a:ext cx="5614285" cy="515590"/>
              </a:xfrm>
              <a:prstGeom prst="rect">
                <a:avLst/>
              </a:prstGeom>
              <a:noFill/>
            </p:spPr>
            <p:txBody>
              <a:bodyPr wrap="square" rtlCol="0">
                <a:spAutoFit/>
              </a:bodyPr>
              <a:lstStyle/>
              <a:p>
                <a:pPr>
                  <a:lnSpc>
                    <a:spcPct val="115000"/>
                  </a:lnSpc>
                  <a:spcAft>
                    <a:spcPts val="800"/>
                  </a:spcAft>
                </a:pPr>
                <a:r>
                  <a:rPr lang="en-US" sz="2600">
                    <a:latin typeface="Times New Roman" panose="02020603050405020304" pitchFamily="18" charset="0"/>
                    <a:ea typeface="Calibri" panose="020F0502020204030204" pitchFamily="34" charset="0"/>
                    <a:cs typeface="Times New Roman" panose="02020603050405020304" pitchFamily="18" charset="0"/>
                  </a:rPr>
                  <a:t>Với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=1⇒</m:t>
                    </m:r>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=1</m:t>
                    </m:r>
                    <m:r>
                      <a:rPr lang="en-US" sz="2600" b="0" i="0" smtClean="0">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=2⇒</m:t>
                    </m:r>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=5</m:t>
                    </m:r>
                  </m:oMath>
                </a14:m>
                <a:endParaRPr lang="en-US" sz="26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8" name="Rectangle 67"/>
              <p:cNvSpPr>
                <a:spLocks noRot="1" noChangeAspect="1" noMove="1" noResize="1" noEditPoints="1" noAdjustHandles="1" noChangeArrowheads="1" noChangeShapeType="1" noTextEdit="1"/>
              </p:cNvSpPr>
              <p:nvPr/>
            </p:nvSpPr>
            <p:spPr>
              <a:xfrm>
                <a:off x="174767" y="4454447"/>
                <a:ext cx="5614285" cy="515590"/>
              </a:xfrm>
              <a:prstGeom prst="rect">
                <a:avLst/>
              </a:prstGeom>
              <a:blipFill>
                <a:blip r:embed="rId10"/>
                <a:stretch>
                  <a:fillRect l="-1954" t="-7143" b="-29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6081063" y="2768664"/>
                <a:ext cx="5658045" cy="515013"/>
              </a:xfrm>
              <a:prstGeom prst="rect">
                <a:avLst/>
              </a:prstGeom>
              <a:noFill/>
            </p:spPr>
            <p:txBody>
              <a:bodyPr wrap="square" rtlCol="0">
                <a:spAutoFit/>
              </a:bodyPr>
              <a:lstStyle/>
              <a:p>
                <a:pPr>
                  <a:lnSpc>
                    <a:spcPct val="115000"/>
                  </a:lnSpc>
                  <a:spcAft>
                    <a:spcPts val="800"/>
                  </a:spcAft>
                </a:pPr>
                <a:r>
                  <a:rPr lang="vi-VN" sz="2600">
                    <a:ea typeface="Calibri" panose="020F0502020204030204" pitchFamily="34" charset="0"/>
                    <a:cs typeface="Times New Roman" panose="02020603050405020304" pitchFamily="18" charset="0"/>
                  </a:rPr>
                  <a:t> </a:t>
                </a:r>
                <a:r>
                  <a:rPr lang="en-US" sz="2600">
                    <a:latin typeface="Times New Roman" panose="02020603050405020304" pitchFamily="18" charset="0"/>
                    <a:ea typeface="Calibri" panose="020F0502020204030204" pitchFamily="34" charset="0"/>
                    <a:cs typeface="Times New Roman" panose="02020603050405020304" pitchFamily="18" charset="0"/>
                  </a:rPr>
                  <a:t>Đặt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𝑒</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𝑑𝑡</m:t>
                    </m:r>
                    <m:r>
                      <a:rPr lang="en-US" sz="26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𝑒</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𝑑𝑥</m:t>
                    </m:r>
                  </m:oMath>
                </a14:m>
                <a:r>
                  <a:rPr lang="en-US" sz="260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69" name="Rectangle 68"/>
              <p:cNvSpPr>
                <a:spLocks noRot="1" noChangeAspect="1" noMove="1" noResize="1" noEditPoints="1" noAdjustHandles="1" noChangeArrowheads="1" noChangeShapeType="1" noTextEdit="1"/>
              </p:cNvSpPr>
              <p:nvPr/>
            </p:nvSpPr>
            <p:spPr>
              <a:xfrm>
                <a:off x="6081063" y="2768664"/>
                <a:ext cx="5658045" cy="515013"/>
              </a:xfrm>
              <a:prstGeom prst="rect">
                <a:avLst/>
              </a:prstGeom>
              <a:blipFill>
                <a:blip r:embed="rId11"/>
                <a:stretch>
                  <a:fillRect l="-323" t="-5882"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260615" y="5848626"/>
                <a:ext cx="2735179" cy="984052"/>
              </a:xfrm>
              <a:prstGeom prst="rect">
                <a:avLst/>
              </a:prstGeom>
              <a:noFill/>
            </p:spPr>
            <p:txBody>
              <a:bodyPr wrap="square" rtlCol="0">
                <a:spAutoFit/>
              </a:bodyPr>
              <a:lstStyle/>
              <a:p>
                <a:pPr algn="just">
                  <a:lnSpc>
                    <a:spcPct val="107000"/>
                  </a:lnSpc>
                  <a:spcAft>
                    <a:spcPts val="0"/>
                  </a:spcAft>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5</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d>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260615" y="5848626"/>
                <a:ext cx="2735179" cy="984052"/>
              </a:xfrm>
              <a:prstGeom prst="rect">
                <a:avLst/>
              </a:prstGeom>
              <a:blipFill>
                <a:blip r:embed="rId12"/>
                <a:stretch>
                  <a:fillRect/>
                </a:stretch>
              </a:blipFill>
            </p:spPr>
            <p:txBody>
              <a:bodyPr/>
              <a:lstStyle/>
              <a:p>
                <a:r>
                  <a:rPr lang="en-US">
                    <a:noFill/>
                  </a:rPr>
                  <a:t> </a:t>
                </a:r>
              </a:p>
            </p:txBody>
          </p:sp>
        </mc:Fallback>
      </mc:AlternateContent>
      <p:sp>
        <p:nvSpPr>
          <p:cNvPr id="63" name="Action Button: Forward or Next 62">
            <a:hlinkClick r:id="rId13" action="ppaction://hlinksldjump" highlightClick="1"/>
          </p:cNvPr>
          <p:cNvSpPr/>
          <p:nvPr/>
        </p:nvSpPr>
        <p:spPr>
          <a:xfrm>
            <a:off x="11302380" y="6340652"/>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D8DFE2-698D-49D5-90D5-41091EB471F8}"/>
                  </a:ext>
                </a:extLst>
              </p:cNvPr>
              <p:cNvSpPr txBox="1"/>
              <p:nvPr/>
            </p:nvSpPr>
            <p:spPr>
              <a:xfrm>
                <a:off x="1745679" y="749070"/>
                <a:ext cx="7304682" cy="728854"/>
              </a:xfrm>
              <a:prstGeom prst="rect">
                <a:avLst/>
              </a:prstGeom>
              <a:noFill/>
            </p:spPr>
            <p:txBody>
              <a:bodyPr wrap="square" rtlCol="0">
                <a:spAutoFit/>
              </a:bodyPr>
              <a:lstStyle/>
              <a:p>
                <a14:m>
                  <m:oMath xmlns:m="http://schemas.openxmlformats.org/officeDocument/2006/math">
                    <m:nary>
                      <m:naryPr>
                        <m:ctrlPr>
                          <a:rPr lang="vi-VN" sz="3000" i="1">
                            <a:latin typeface="Cambria Math" panose="02040503050406030204" pitchFamily="18" charset="0"/>
                          </a:rPr>
                        </m:ctrlPr>
                      </m:naryPr>
                      <m:sub>
                        <m:r>
                          <a:rPr lang="vi-VN" sz="3000" i="1">
                            <a:latin typeface="Cambria Math"/>
                          </a:rPr>
                          <m:t>1</m:t>
                        </m:r>
                      </m:sub>
                      <m:sup>
                        <m:r>
                          <a:rPr lang="vi-VN" sz="3000" i="1">
                            <a:latin typeface="Cambria Math"/>
                          </a:rPr>
                          <m:t>2</m:t>
                        </m:r>
                      </m:sup>
                      <m:e>
                        <m:r>
                          <a:rPr lang="vi-VN" sz="3000" i="1">
                            <a:latin typeface="Cambria Math"/>
                          </a:rPr>
                          <m:t>𝑓</m:t>
                        </m:r>
                        <m:d>
                          <m:dPr>
                            <m:ctrlPr>
                              <a:rPr lang="vi-VN" sz="3000" i="1">
                                <a:latin typeface="Cambria Math" panose="02040503050406030204" pitchFamily="18" charset="0"/>
                              </a:rPr>
                            </m:ctrlPr>
                          </m:dPr>
                          <m:e>
                            <m:r>
                              <a:rPr lang="vi-VN" sz="3000" i="1">
                                <a:latin typeface="Cambria Math"/>
                              </a:rPr>
                              <m:t>4</m:t>
                            </m:r>
                            <m:r>
                              <a:rPr lang="vi-VN" sz="3000" i="1">
                                <a:latin typeface="Cambria Math"/>
                              </a:rPr>
                              <m:t>𝑥</m:t>
                            </m:r>
                            <m:r>
                              <a:rPr lang="vi-VN" sz="3000" i="1">
                                <a:latin typeface="Cambria Math"/>
                              </a:rPr>
                              <m:t>−3</m:t>
                            </m:r>
                          </m:e>
                        </m:d>
                      </m:e>
                    </m:nary>
                    <m:r>
                      <a:rPr lang="vi-VN" sz="3000" i="1">
                        <a:latin typeface="Cambria Math"/>
                      </a:rPr>
                      <m:t>𝑑𝑥</m:t>
                    </m:r>
                    <m:r>
                      <a:rPr lang="vi-VN" sz="3000" i="1">
                        <a:latin typeface="Cambria Math"/>
                      </a:rPr>
                      <m:t>−</m:t>
                    </m:r>
                    <m:nary>
                      <m:naryPr>
                        <m:ctrlPr>
                          <a:rPr lang="vi-VN" sz="3000" i="1">
                            <a:latin typeface="Cambria Math" panose="02040503050406030204" pitchFamily="18" charset="0"/>
                          </a:rPr>
                        </m:ctrlPr>
                      </m:naryPr>
                      <m:sub>
                        <m:r>
                          <a:rPr lang="vi-VN" sz="3000" i="1">
                            <a:latin typeface="Cambria Math"/>
                          </a:rPr>
                          <m:t>0</m:t>
                        </m:r>
                      </m:sub>
                      <m:sup>
                        <m:func>
                          <m:funcPr>
                            <m:ctrlPr>
                              <a:rPr lang="vi-VN" sz="3000" i="1">
                                <a:latin typeface="Cambria Math" panose="02040503050406030204" pitchFamily="18" charset="0"/>
                              </a:rPr>
                            </m:ctrlPr>
                          </m:funcPr>
                          <m:fName>
                            <m:r>
                              <a:rPr lang="vi-VN" sz="3000" i="1">
                                <a:latin typeface="Cambria Math"/>
                              </a:rPr>
                              <m:t>𝑙𝑛</m:t>
                            </m:r>
                          </m:fName>
                          <m:e>
                            <m:r>
                              <a:rPr lang="vi-VN" sz="3000" i="1">
                                <a:latin typeface="Cambria Math"/>
                              </a:rPr>
                              <m:t>2</m:t>
                            </m:r>
                          </m:e>
                        </m:func>
                      </m:sup>
                      <m:e>
                        <m:r>
                          <a:rPr lang="vi-VN" sz="3000" i="1">
                            <a:latin typeface="Cambria Math"/>
                          </a:rPr>
                          <m:t>𝑓</m:t>
                        </m:r>
                        <m:d>
                          <m:dPr>
                            <m:ctrlPr>
                              <a:rPr lang="vi-VN" sz="3000" i="1">
                                <a:latin typeface="Cambria Math" panose="02040503050406030204" pitchFamily="18" charset="0"/>
                              </a:rPr>
                            </m:ctrlPr>
                          </m:dPr>
                          <m:e>
                            <m:sSup>
                              <m:sSupPr>
                                <m:ctrlPr>
                                  <a:rPr lang="vi-VN" sz="3000" i="1">
                                    <a:latin typeface="Cambria Math" panose="02040503050406030204" pitchFamily="18" charset="0"/>
                                  </a:rPr>
                                </m:ctrlPr>
                              </m:sSupPr>
                              <m:e>
                                <m:r>
                                  <a:rPr lang="vi-VN" sz="3000" i="1">
                                    <a:latin typeface="Cambria Math"/>
                                  </a:rPr>
                                  <m:t>𝑒</m:t>
                                </m:r>
                              </m:e>
                              <m:sup>
                                <m:r>
                                  <a:rPr lang="vi-VN" sz="3000" i="1">
                                    <a:latin typeface="Cambria Math"/>
                                  </a:rPr>
                                  <m:t>2</m:t>
                                </m:r>
                                <m:r>
                                  <a:rPr lang="vi-VN" sz="3000" i="1">
                                    <a:latin typeface="Cambria Math"/>
                                  </a:rPr>
                                  <m:t>𝑥</m:t>
                                </m:r>
                              </m:sup>
                            </m:sSup>
                          </m:e>
                        </m:d>
                        <m:sSup>
                          <m:sSupPr>
                            <m:ctrlPr>
                              <a:rPr lang="vi-VN" sz="3000" i="1">
                                <a:latin typeface="Cambria Math" panose="02040503050406030204" pitchFamily="18" charset="0"/>
                              </a:rPr>
                            </m:ctrlPr>
                          </m:sSupPr>
                          <m:e>
                            <m:r>
                              <a:rPr lang="vi-VN" sz="3000" i="1">
                                <a:latin typeface="Cambria Math"/>
                              </a:rPr>
                              <m:t>𝑒</m:t>
                            </m:r>
                          </m:e>
                          <m:sup>
                            <m:r>
                              <a:rPr lang="vi-VN" sz="3000" i="1">
                                <a:latin typeface="Cambria Math"/>
                              </a:rPr>
                              <m:t>2</m:t>
                            </m:r>
                            <m:r>
                              <a:rPr lang="vi-VN" sz="3000" i="1">
                                <a:latin typeface="Cambria Math"/>
                              </a:rPr>
                              <m:t>𝑥</m:t>
                            </m:r>
                          </m:sup>
                        </m:sSup>
                      </m:e>
                    </m:nary>
                    <m:r>
                      <a:rPr lang="vi-VN" sz="3000" i="1">
                        <a:latin typeface="Cambria Math"/>
                      </a:rPr>
                      <m:t>𝑑𝑥</m:t>
                    </m:r>
                  </m:oMath>
                </a14:m>
                <a:r>
                  <a:rPr lang="vi-VN" sz="3000">
                    <a:latin typeface="Cambria" panose="02040503050406030204" pitchFamily="18" charset="0"/>
                  </a:rPr>
                  <a:t> bằng:</a:t>
                </a:r>
                <a:endParaRPr lang="en-US" sz="3000">
                  <a:latin typeface="Cambria" panose="02040503050406030204" pitchFamily="18" charset="0"/>
                </a:endParaRPr>
              </a:p>
            </p:txBody>
          </p:sp>
        </mc:Choice>
        <mc:Fallback xmlns="">
          <p:sp>
            <p:nvSpPr>
              <p:cNvPr id="11" name="TextBox 10">
                <a:extLst>
                  <a:ext uri="{FF2B5EF4-FFF2-40B4-BE49-F238E27FC236}">
                    <a16:creationId xmlns:a16="http://schemas.microsoft.com/office/drawing/2014/main" id="{CFD8DFE2-698D-49D5-90D5-41091EB471F8}"/>
                  </a:ext>
                </a:extLst>
              </p:cNvPr>
              <p:cNvSpPr txBox="1">
                <a:spLocks noRot="1" noChangeAspect="1" noMove="1" noResize="1" noEditPoints="1" noAdjustHandles="1" noChangeArrowheads="1" noChangeShapeType="1" noTextEdit="1"/>
              </p:cNvSpPr>
              <p:nvPr/>
            </p:nvSpPr>
            <p:spPr>
              <a:xfrm>
                <a:off x="1745679" y="749070"/>
                <a:ext cx="7304682" cy="728854"/>
              </a:xfrm>
              <a:prstGeom prst="rect">
                <a:avLst/>
              </a:prstGeom>
              <a:blipFill>
                <a:blip r:embed="rId14"/>
                <a:stretch>
                  <a:fillRect b="-15126"/>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574AB62A-DA6B-4B77-A06C-9D0135B2F17B}"/>
              </a:ext>
            </a:extLst>
          </p:cNvPr>
          <p:cNvCxnSpPr>
            <a:cxnSpLocks/>
            <a:stCxn id="5" idx="0"/>
          </p:cNvCxnSpPr>
          <p:nvPr/>
        </p:nvCxnSpPr>
        <p:spPr>
          <a:xfrm flipH="1">
            <a:off x="6040121" y="2671354"/>
            <a:ext cx="20874" cy="2701869"/>
          </a:xfrm>
          <a:prstGeom prst="line">
            <a:avLst/>
          </a:prstGeom>
          <a:ln w="19050">
            <a:solidFill>
              <a:srgbClr val="FF0000"/>
            </a:solidFill>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1A46F2C-D816-43D6-8B50-83D96182662E}"/>
                  </a:ext>
                </a:extLst>
              </p:cNvPr>
              <p:cNvSpPr txBox="1"/>
              <p:nvPr/>
            </p:nvSpPr>
            <p:spPr>
              <a:xfrm>
                <a:off x="6114143" y="3283528"/>
                <a:ext cx="5456443" cy="515590"/>
              </a:xfrm>
              <a:prstGeom prst="rect">
                <a:avLst/>
              </a:prstGeom>
              <a:noFill/>
            </p:spPr>
            <p:txBody>
              <a:bodyPr wrap="square" rtlCol="0">
                <a:spAutoFit/>
              </a:bodyPr>
              <a:lstStyle/>
              <a:p>
                <a:pPr>
                  <a:lnSpc>
                    <a:spcPct val="115000"/>
                  </a:lnSpc>
                  <a:spcAft>
                    <a:spcPts val="600"/>
                  </a:spcAft>
                </a:pPr>
                <a:r>
                  <a:rPr lang="en-US" sz="2600">
                    <a:latin typeface="Times New Roman" panose="02020603050405020304" pitchFamily="18" charset="0"/>
                    <a:ea typeface="Calibri" panose="020F0502020204030204" pitchFamily="34" charset="0"/>
                    <a:cs typeface="Times New Roman" panose="02020603050405020304" pitchFamily="18" charset="0"/>
                  </a:rPr>
                  <a:t>Với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=0⇒</m:t>
                    </m:r>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=1 ;</m:t>
                    </m:r>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2</m:t>
                        </m:r>
                      </m:e>
                    </m:func>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=4</m:t>
                    </m:r>
                  </m:oMath>
                </a14:m>
                <a:endParaRPr lang="en-US" sz="26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1A46F2C-D816-43D6-8B50-83D96182662E}"/>
                  </a:ext>
                </a:extLst>
              </p:cNvPr>
              <p:cNvSpPr txBox="1">
                <a:spLocks noRot="1" noChangeAspect="1" noMove="1" noResize="1" noEditPoints="1" noAdjustHandles="1" noChangeArrowheads="1" noChangeShapeType="1" noTextEdit="1"/>
              </p:cNvSpPr>
              <p:nvPr/>
            </p:nvSpPr>
            <p:spPr>
              <a:xfrm>
                <a:off x="6114143" y="3283528"/>
                <a:ext cx="5456443" cy="515590"/>
              </a:xfrm>
              <a:prstGeom prst="rect">
                <a:avLst/>
              </a:prstGeom>
              <a:blipFill>
                <a:blip r:embed="rId15"/>
                <a:stretch>
                  <a:fillRect l="-2011" t="-7143" b="-29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9B68B00-0DA8-47AC-8E91-1A0DA1B4175C}"/>
                  </a:ext>
                </a:extLst>
              </p:cNvPr>
              <p:cNvSpPr txBox="1"/>
              <p:nvPr/>
            </p:nvSpPr>
            <p:spPr>
              <a:xfrm>
                <a:off x="6022208" y="3772742"/>
                <a:ext cx="4610041" cy="9303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up>
                          <m:func>
                            <m:funcPr>
                              <m:ctrlPr>
                                <a:rPr lang="en-US" sz="24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400" i="1">
                                  <a:latin typeface="Cambria Math" panose="02040503050406030204" pitchFamily="18" charset="0"/>
                                  <a:ea typeface="Calibri" panose="020F0502020204030204" pitchFamily="34" charset="0"/>
                                  <a:cs typeface="Times New Roman" panose="02020603050405020304" pitchFamily="18" charset="0"/>
                                </a:rPr>
                                <m:t>2</m:t>
                              </m:r>
                            </m:e>
                          </m:func>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sup>
                              </m:sSup>
                            </m:e>
                          </m:d>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4</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𝑡</m:t>
                              </m:r>
                            </m:e>
                          </m:d>
                          <m:r>
                            <a:rPr lang="en-US" sz="2400" i="1">
                              <a:latin typeface="Cambria Math" panose="02040503050406030204" pitchFamily="18" charset="0"/>
                              <a:ea typeface="Calibri" panose="020F0502020204030204" pitchFamily="34" charset="0"/>
                              <a:cs typeface="Times New Roman" panose="02020603050405020304" pitchFamily="18" charset="0"/>
                            </a:rPr>
                            <m:t>𝑑𝑡</m:t>
                          </m:r>
                        </m:e>
                      </m:nary>
                    </m:oMath>
                  </m:oMathPara>
                </a14:m>
                <a:endParaRPr lang="en-US" sz="2400"/>
              </a:p>
            </p:txBody>
          </p:sp>
        </mc:Choice>
        <mc:Fallback xmlns="">
          <p:sp>
            <p:nvSpPr>
              <p:cNvPr id="24" name="TextBox 23">
                <a:extLst>
                  <a:ext uri="{FF2B5EF4-FFF2-40B4-BE49-F238E27FC236}">
                    <a16:creationId xmlns:a16="http://schemas.microsoft.com/office/drawing/2014/main" id="{29B68B00-0DA8-47AC-8E91-1A0DA1B4175C}"/>
                  </a:ext>
                </a:extLst>
              </p:cNvPr>
              <p:cNvSpPr txBox="1">
                <a:spLocks noRot="1" noChangeAspect="1" noMove="1" noResize="1" noEditPoints="1" noAdjustHandles="1" noChangeArrowheads="1" noChangeShapeType="1" noTextEdit="1"/>
              </p:cNvSpPr>
              <p:nvPr/>
            </p:nvSpPr>
            <p:spPr>
              <a:xfrm>
                <a:off x="6022208" y="3772742"/>
                <a:ext cx="4610041" cy="93038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0C09EA0-8E0F-4989-81C5-F02A01549377}"/>
                  </a:ext>
                </a:extLst>
              </p:cNvPr>
              <p:cNvSpPr txBox="1"/>
              <p:nvPr/>
            </p:nvSpPr>
            <p:spPr>
              <a:xfrm>
                <a:off x="5877097" y="4582634"/>
                <a:ext cx="3032988" cy="1119858"/>
              </a:xfrm>
              <a:prstGeom prst="rect">
                <a:avLst/>
              </a:prstGeom>
              <a:noFill/>
            </p:spPr>
            <p:txBody>
              <a:bodyPr wrap="square" rtlCol="0">
                <a:spAutoFit/>
              </a:bodyPr>
              <a:lstStyle/>
              <a:p>
                <a:pPr>
                  <a:lnSpc>
                    <a:spcPct val="115000"/>
                  </a:lnSpc>
                  <a:spcAft>
                    <a:spcPts val="6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4</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d>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30C09EA0-8E0F-4989-81C5-F02A01549377}"/>
                  </a:ext>
                </a:extLst>
              </p:cNvPr>
              <p:cNvSpPr txBox="1">
                <a:spLocks noRot="1" noChangeAspect="1" noMove="1" noResize="1" noEditPoints="1" noAdjustHandles="1" noChangeArrowheads="1" noChangeShapeType="1" noTextEdit="1"/>
              </p:cNvSpPr>
              <p:nvPr/>
            </p:nvSpPr>
            <p:spPr>
              <a:xfrm>
                <a:off x="5877097" y="4582634"/>
                <a:ext cx="3032988" cy="1119858"/>
              </a:xfrm>
              <a:prstGeom prst="rect">
                <a:avLst/>
              </a:prstGeom>
              <a:blipFill>
                <a:blip r:embed="rId17"/>
                <a:stretch>
                  <a:fillRect/>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9E55D087-AC83-41CD-9CEE-577FE387B2C8}"/>
              </a:ext>
            </a:extLst>
          </p:cNvPr>
          <p:cNvGrpSpPr/>
          <p:nvPr/>
        </p:nvGrpSpPr>
        <p:grpSpPr>
          <a:xfrm>
            <a:off x="4528825" y="5543446"/>
            <a:ext cx="7158505" cy="1158715"/>
            <a:chOff x="4528825" y="5656018"/>
            <a:chExt cx="7158505" cy="1158715"/>
          </a:xfrm>
        </p:grpSpPr>
        <mc:AlternateContent xmlns:mc="http://schemas.openxmlformats.org/markup-compatibility/2006" xmlns:a14="http://schemas.microsoft.com/office/drawing/2010/main">
          <mc:Choice Requires="a14">
            <p:sp>
              <p:nvSpPr>
                <p:cNvPr id="2" name="Rectangle 1"/>
                <p:cNvSpPr/>
                <p:nvPr/>
              </p:nvSpPr>
              <p:spPr>
                <a:xfrm>
                  <a:off x="5096832" y="5656018"/>
                  <a:ext cx="6590498" cy="1158715"/>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centerGroup"/>
                      </m:oMathParaPr>
                      <m:oMath xmlns:m="http://schemas.openxmlformats.org/officeDocument/2006/math">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up>
                            <m:r>
                              <a:rPr lang="en-US" sz="2400" i="1">
                                <a:latin typeface="Cambria Math" panose="02040503050406030204" pitchFamily="18" charset="0"/>
                                <a:ea typeface="Calibri" panose="020F0502020204030204" pitchFamily="34" charset="0"/>
                                <a:cs typeface="Times New Roman" panose="02020603050405020304" pitchFamily="18" charset="0"/>
                              </a:rPr>
                              <m:t>2</m:t>
                            </m:r>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4</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m:t>
                                </m:r>
                              </m:e>
                            </m:d>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m:t>
                        </m:r>
                        <m:nary>
                          <m:naryPr>
                            <m:ctrlPr>
                              <a:rPr lang="en-US" sz="2400" i="1">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up>
                            <m:func>
                              <m:funcPr>
                                <m:ctrlPr>
                                  <a:rPr lang="en-US" sz="24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400" i="1">
                                    <a:latin typeface="Cambria Math" panose="02040503050406030204" pitchFamily="18" charset="0"/>
                                    <a:ea typeface="Calibri" panose="020F0502020204030204" pitchFamily="34" charset="0"/>
                                    <a:cs typeface="Times New Roman" panose="02020603050405020304" pitchFamily="18" charset="0"/>
                                  </a:rPr>
                                  <m:t>2</m:t>
                                </m:r>
                              </m:e>
                            </m:func>
                          </m:sup>
                          <m:e>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sup>
                                </m:sSup>
                              </m:e>
                            </m:d>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4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400" i="1">
                            <a:latin typeface="Cambria Math" panose="02040503050406030204" pitchFamily="18" charset="0"/>
                            <a:ea typeface="Calibri" panose="020F0502020204030204" pitchFamily="34" charset="0"/>
                            <a:cs typeface="Times New Roman" panose="02020603050405020304" pitchFamily="18" charset="0"/>
                          </a:rPr>
                          <m:t>=4−3=1</m:t>
                        </m:r>
                      </m:oMath>
                    </m:oMathPara>
                  </a14:m>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096832" y="5656018"/>
                  <a:ext cx="6590498" cy="1158715"/>
                </a:xfrm>
                <a:prstGeom prst="rect">
                  <a:avLst/>
                </a:prstGeom>
                <a:blipFill>
                  <a:blip r:embed="rId18"/>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8D6549AB-C8A0-453A-BD4E-25F555D8CBB2}"/>
                </a:ext>
              </a:extLst>
            </p:cNvPr>
            <p:cNvSpPr txBox="1"/>
            <p:nvPr/>
          </p:nvSpPr>
          <p:spPr>
            <a:xfrm>
              <a:off x="4528825" y="5989153"/>
              <a:ext cx="733981" cy="492443"/>
            </a:xfrm>
            <a:prstGeom prst="rect">
              <a:avLst/>
            </a:prstGeom>
            <a:noFill/>
          </p:spPr>
          <p:txBody>
            <a:bodyPr wrap="square" rtlCol="0">
              <a:spAutoFit/>
            </a:bodyPr>
            <a:lstStyle/>
            <a:p>
              <a:r>
                <a:rPr lang="en-US" sz="2600">
                  <a:latin typeface="Cambria" panose="02040503050406030204" pitchFamily="18" charset="0"/>
                </a:rPr>
                <a:t>Vậy</a:t>
              </a:r>
            </a:p>
          </p:txBody>
        </p:sp>
      </p:grpSp>
    </p:spTree>
    <p:extLst>
      <p:ext uri="{BB962C8B-B14F-4D97-AF65-F5344CB8AC3E}">
        <p14:creationId xmlns:p14="http://schemas.microsoft.com/office/powerpoint/2010/main" val="130253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left)">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500"/>
                                        <p:tgtEl>
                                          <p:spTgt spid="49"/>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left)">
                                      <p:cBhvr>
                                        <p:cTn id="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66" grpId="0"/>
      <p:bldP spid="67" grpId="0"/>
      <p:bldP spid="68" grpId="0"/>
      <p:bldP spid="69" grpId="0"/>
      <p:bldP spid="70" grpId="0"/>
      <p:bldP spid="63" grpId="0" animBg="1"/>
      <p:bldP spid="22" grpId="0"/>
      <p:bldP spid="24"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2802" y="41347"/>
            <a:ext cx="7752725" cy="6976305"/>
            <a:chOff x="534987" y="1869705"/>
            <a:chExt cx="15198148" cy="11700508"/>
          </a:xfrm>
        </p:grpSpPr>
        <p:grpSp>
          <p:nvGrpSpPr>
            <p:cNvPr id="21" name="Group 20"/>
            <p:cNvGrpSpPr/>
            <p:nvPr/>
          </p:nvGrpSpPr>
          <p:grpSpPr>
            <a:xfrm>
              <a:off x="534987" y="1869705"/>
              <a:ext cx="15198148" cy="10950020"/>
              <a:chOff x="534987" y="1647866"/>
              <a:chExt cx="15198148" cy="10950020"/>
            </a:xfrm>
          </p:grpSpPr>
          <p:sp>
            <p:nvSpPr>
              <p:cNvPr id="25" name="Rounded Rectangle 24"/>
              <p:cNvSpPr/>
              <p:nvPr/>
            </p:nvSpPr>
            <p:spPr bwMode="auto">
              <a:xfrm>
                <a:off x="755651" y="1720889"/>
                <a:ext cx="14977484" cy="10876997"/>
              </a:xfrm>
              <a:prstGeom prst="roundRect">
                <a:avLst>
                  <a:gd name="adj" fmla="val 3423"/>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3</a:t>
                  </a:r>
                  <a:r>
                    <a:rPr lang="en-US" sz="3000" dirty="0">
                      <a:solidFill>
                        <a:schemeClr val="bg1"/>
                      </a:solidFill>
                      <a:latin typeface="Tahoma" pitchFamily="34" charset="0"/>
                      <a:cs typeface="Tahoma" pitchFamily="34" charset="0"/>
                    </a:rPr>
                    <a:t>3</a:t>
                  </a:r>
                </a:p>
              </p:txBody>
            </p:sp>
          </p:grpSp>
        </p:grpSp>
        <mc:AlternateContent xmlns:mc="http://schemas.openxmlformats.org/markup-compatibility/2006" xmlns:a14="http://schemas.microsoft.com/office/drawing/2010/main">
          <mc:Choice Requires="a14">
            <p:sp>
              <p:nvSpPr>
                <p:cNvPr id="23" name="Rectangle 22"/>
                <p:cNvSpPr/>
                <p:nvPr/>
              </p:nvSpPr>
              <p:spPr>
                <a:xfrm>
                  <a:off x="719735" y="2002990"/>
                  <a:ext cx="14977484" cy="11567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indent="1717675" algn="just" fontAlgn="base">
                    <a:buClr>
                      <a:srgbClr val="0000FF"/>
                    </a:buClr>
                    <a:tabLst>
                      <a:tab pos="629920" algn="l"/>
                    </a:tabLst>
                  </a:pPr>
                  <a:r>
                    <a:rPr lang="vi-VN" sz="3000">
                      <a:latin typeface="Cambria" panose="02040503050406030204" pitchFamily="18" charset="0"/>
                    </a:rPr>
                    <a:t>Từ một tấm tôn có kích thước  </a:t>
                  </a:r>
                  <a14:m>
                    <m:oMath xmlns:m="http://schemas.openxmlformats.org/officeDocument/2006/math">
                      <m:r>
                        <a:rPr lang="vi-VN" sz="3000" i="1">
                          <a:latin typeface="Cambria Math"/>
                        </a:rPr>
                        <m:t>1</m:t>
                      </m:r>
                      <m:r>
                        <a:rPr lang="vi-VN" sz="3000" i="1">
                          <a:latin typeface="Cambria Math"/>
                        </a:rPr>
                        <m:t>𝑚</m:t>
                      </m:r>
                      <m:r>
                        <a:rPr lang="vi-VN" sz="3000" i="1">
                          <a:latin typeface="Cambria Math"/>
                        </a:rPr>
                        <m:t>×2</m:t>
                      </m:r>
                      <m:r>
                        <a:rPr lang="vi-VN" sz="3000" i="1">
                          <a:latin typeface="Cambria Math"/>
                        </a:rPr>
                        <m:t>𝑚</m:t>
                      </m:r>
                    </m:oMath>
                  </a14:m>
                  <a:r>
                    <a:rPr lang="vi-VN" sz="3000">
                      <a:latin typeface="Cambria" panose="02040503050406030204" pitchFamily="18" charset="0"/>
                    </a:rPr>
                    <a:t>, người ta làm ra chiếc thùng đựng nước theo hai cách</a:t>
                  </a:r>
                  <a:endParaRPr lang="en-US" sz="3000" dirty="0">
                    <a:latin typeface="Cambria" panose="02040503050406030204" pitchFamily="18" charset="0"/>
                  </a:endParaRPr>
                </a:p>
                <a:p>
                  <a:pPr marL="457200" lvl="0" indent="-457200" algn="just" fontAlgn="base">
                    <a:buClr>
                      <a:srgbClr val="0000FF"/>
                    </a:buClr>
                    <a:buFontTx/>
                    <a:buChar char="-"/>
                    <a:tabLst>
                      <a:tab pos="629920" algn="l"/>
                    </a:tabLst>
                  </a:pPr>
                  <a:r>
                    <a:rPr lang="vi-VN" sz="3000" i="1">
                      <a:latin typeface="Cambria" panose="02040503050406030204" pitchFamily="18" charset="0"/>
                    </a:rPr>
                    <a:t>Cách 1.</a:t>
                  </a:r>
                  <a:r>
                    <a:rPr lang="vi-VN" sz="3000">
                      <a:latin typeface="Cambria" panose="02040503050406030204" pitchFamily="18" charset="0"/>
                    </a:rPr>
                    <a:t> Làm ra thùng hình trụ có chiều cao </a:t>
                  </a:r>
                  <a14:m>
                    <m:oMath xmlns:m="http://schemas.openxmlformats.org/officeDocument/2006/math">
                      <m:r>
                        <a:rPr lang="vi-VN" sz="3000" i="1">
                          <a:latin typeface="Cambria Math"/>
                        </a:rPr>
                        <m:t>1</m:t>
                      </m:r>
                      <m:r>
                        <a:rPr lang="vi-VN" sz="3000" i="1">
                          <a:latin typeface="Cambria Math"/>
                        </a:rPr>
                        <m:t>𝑚</m:t>
                      </m:r>
                    </m:oMath>
                  </a14:m>
                  <a:r>
                    <a:rPr lang="vi-VN" sz="3000">
                      <a:latin typeface="Cambria" panose="02040503050406030204" pitchFamily="18" charset="0"/>
                    </a:rPr>
                    <a:t>, bằng cách gò tấm tôn ban đầu thành mặt xung quanh của thành</a:t>
                  </a:r>
                  <a:endParaRPr lang="en-US" sz="3000">
                    <a:latin typeface="Cambria" panose="02040503050406030204" pitchFamily="18" charset="0"/>
                  </a:endParaRPr>
                </a:p>
                <a:p>
                  <a:pPr marL="457200" indent="-457200" algn="just" fontAlgn="base">
                    <a:buClr>
                      <a:srgbClr val="0000FF"/>
                    </a:buClr>
                    <a:buFontTx/>
                    <a:buChar char="-"/>
                    <a:tabLst>
                      <a:tab pos="629920" algn="l"/>
                    </a:tabLst>
                  </a:pPr>
                  <a:r>
                    <a:rPr lang="vi-VN" sz="3000" i="1">
                      <a:latin typeface="Cambria" panose="02040503050406030204" pitchFamily="18" charset="0"/>
                    </a:rPr>
                    <a:t>Cách 2.</a:t>
                  </a:r>
                  <a:r>
                    <a:rPr lang="vi-VN" sz="3000">
                      <a:latin typeface="Cambria" panose="02040503050406030204" pitchFamily="18" charset="0"/>
                    </a:rPr>
                    <a:t> Làm ra thùng hình hộp chữ nhật có chiều cao </a:t>
                  </a:r>
                  <a14:m>
                    <m:oMath xmlns:m="http://schemas.openxmlformats.org/officeDocument/2006/math">
                      <m:r>
                        <a:rPr lang="vi-VN" sz="3000" i="1">
                          <a:latin typeface="Cambria Math"/>
                        </a:rPr>
                        <m:t>1</m:t>
                      </m:r>
                      <m:r>
                        <a:rPr lang="vi-VN" sz="3000" i="1">
                          <a:latin typeface="Cambria Math"/>
                        </a:rPr>
                        <m:t>𝑚</m:t>
                      </m:r>
                    </m:oMath>
                  </a14:m>
                  <a:r>
                    <a:rPr lang="vi-VN" sz="3000">
                      <a:latin typeface="Cambria" panose="02040503050406030204" pitchFamily="18" charset="0"/>
                    </a:rPr>
                    <a:t>, bằng cách chia tấm tôn ra thành 4 phần rồi gò thành các mặt bên của hình hộp chữ nhật. </a:t>
                  </a:r>
                </a:p>
                <a:p>
                  <a:pPr algn="just" fontAlgn="base">
                    <a:buClr>
                      <a:srgbClr val="0000FF"/>
                    </a:buClr>
                    <a:tabLst>
                      <a:tab pos="629920" algn="l"/>
                    </a:tabLst>
                  </a:pPr>
                  <a:r>
                    <a:rPr lang="vi-VN" sz="3000">
                      <a:latin typeface="Cambria" panose="02040503050406030204" pitchFamily="18" charset="0"/>
                    </a:rPr>
                    <a:t>Kí hiệu </a:t>
                  </a:r>
                  <a14:m>
                    <m:oMath xmlns:m="http://schemas.openxmlformats.org/officeDocument/2006/math">
                      <m:sSub>
                        <m:sSubPr>
                          <m:ctrlPr>
                            <a:rPr lang="vi-VN" sz="3000" i="1">
                              <a:latin typeface="Cambria Math" panose="02040503050406030204" pitchFamily="18" charset="0"/>
                            </a:rPr>
                          </m:ctrlPr>
                        </m:sSubPr>
                        <m:e>
                          <m:r>
                            <a:rPr lang="vi-VN" sz="3000" i="1">
                              <a:latin typeface="Cambria Math"/>
                            </a:rPr>
                            <m:t>𝑉</m:t>
                          </m:r>
                        </m:e>
                        <m:sub>
                          <m:r>
                            <a:rPr lang="vi-VN" sz="3000" i="1">
                              <a:latin typeface="Cambria Math"/>
                            </a:rPr>
                            <m:t>1</m:t>
                          </m:r>
                        </m:sub>
                      </m:sSub>
                    </m:oMath>
                  </a14:m>
                  <a:r>
                    <a:rPr lang="vi-VN" sz="3000">
                      <a:latin typeface="Cambria" panose="02040503050406030204" pitchFamily="18" charset="0"/>
                    </a:rPr>
                    <a:t> là thể tích của thùng được gò theo cách 1 và </a:t>
                  </a:r>
                  <a14:m>
                    <m:oMath xmlns:m="http://schemas.openxmlformats.org/officeDocument/2006/math">
                      <m:sSub>
                        <m:sSubPr>
                          <m:ctrlPr>
                            <a:rPr lang="vi-VN" sz="3000" i="1">
                              <a:latin typeface="Cambria Math" panose="02040503050406030204" pitchFamily="18" charset="0"/>
                            </a:rPr>
                          </m:ctrlPr>
                        </m:sSubPr>
                        <m:e>
                          <m:r>
                            <a:rPr lang="vi-VN" sz="3000" i="1">
                              <a:latin typeface="Cambria Math"/>
                            </a:rPr>
                            <m:t>𝑉</m:t>
                          </m:r>
                        </m:e>
                        <m:sub>
                          <m:r>
                            <a:rPr lang="vi-VN" sz="3000" i="1">
                              <a:latin typeface="Cambria Math"/>
                            </a:rPr>
                            <m:t>2</m:t>
                          </m:r>
                        </m:sub>
                      </m:sSub>
                    </m:oMath>
                  </a14:m>
                  <a:r>
                    <a:rPr lang="vi-VN" sz="3000">
                      <a:latin typeface="Cambria" panose="02040503050406030204" pitchFamily="18" charset="0"/>
                    </a:rPr>
                    <a:t> là thể tích của thùng được gò theo cách 2. Tỷ số </a:t>
                  </a:r>
                  <a14:m>
                    <m:oMath xmlns:m="http://schemas.openxmlformats.org/officeDocument/2006/math">
                      <m:f>
                        <m:fPr>
                          <m:ctrlPr>
                            <a:rPr lang="vi-VN" sz="3000" i="1">
                              <a:latin typeface="Cambria Math" panose="02040503050406030204" pitchFamily="18" charset="0"/>
                            </a:rPr>
                          </m:ctrlPr>
                        </m:fPr>
                        <m:num>
                          <m:sSub>
                            <m:sSubPr>
                              <m:ctrlPr>
                                <a:rPr lang="vi-VN" sz="3000" i="1">
                                  <a:latin typeface="Cambria Math" panose="02040503050406030204" pitchFamily="18" charset="0"/>
                                </a:rPr>
                              </m:ctrlPr>
                            </m:sSubPr>
                            <m:e>
                              <m:r>
                                <a:rPr lang="vi-VN" sz="3000" i="1">
                                  <a:latin typeface="Cambria Math"/>
                                </a:rPr>
                                <m:t>𝑉</m:t>
                              </m:r>
                            </m:e>
                            <m:sub>
                              <m:r>
                                <a:rPr lang="vi-VN" sz="3000" i="1">
                                  <a:latin typeface="Cambria Math"/>
                                </a:rPr>
                                <m:t>1</m:t>
                              </m:r>
                            </m:sub>
                          </m:sSub>
                        </m:num>
                        <m:den>
                          <m:sSub>
                            <m:sSubPr>
                              <m:ctrlPr>
                                <a:rPr lang="vi-VN" sz="3000" i="1">
                                  <a:latin typeface="Cambria Math" panose="02040503050406030204" pitchFamily="18" charset="0"/>
                                </a:rPr>
                              </m:ctrlPr>
                            </m:sSubPr>
                            <m:e>
                              <m:r>
                                <a:rPr lang="vi-VN" sz="3000" i="1">
                                  <a:latin typeface="Cambria Math"/>
                                </a:rPr>
                                <m:t>𝑉</m:t>
                              </m:r>
                            </m:e>
                            <m:sub>
                              <m:r>
                                <a:rPr lang="vi-VN" sz="3000" i="1">
                                  <a:latin typeface="Cambria Math"/>
                                </a:rPr>
                                <m:t>2</m:t>
                              </m:r>
                            </m:sub>
                          </m:sSub>
                        </m:den>
                      </m:f>
                    </m:oMath>
                  </a14:m>
                  <a:r>
                    <a:rPr lang="vi-VN" sz="3000">
                      <a:latin typeface="Cambria" panose="02040503050406030204" pitchFamily="18" charset="0"/>
                    </a:rPr>
                    <a:t> bằng </a:t>
                  </a:r>
                  <a:endParaRPr lang="vi-VN" sz="3000">
                    <a:solidFill>
                      <a:prstClr val="black"/>
                    </a:solidFill>
                    <a:latin typeface="Cambria" panose="02040503050406030204" pitchFamily="18" charset="0"/>
                    <a:ea typeface="Arial"/>
                    <a:cs typeface="Times New Roman" pitchFamily="18" charset="0"/>
                  </a:endParaRPr>
                </a:p>
                <a:p>
                  <a:pPr lvl="0" algn="just" fontAlgn="base">
                    <a:buClr>
                      <a:srgbClr val="0000FF"/>
                    </a:buClr>
                    <a:tabLst>
                      <a:tab pos="629920" algn="l"/>
                    </a:tabLst>
                  </a:pPr>
                  <a:endParaRPr lang="en-US" sz="3000">
                    <a:latin typeface="Cambria"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19735" y="2002990"/>
                  <a:ext cx="14977484" cy="11567223"/>
                </a:xfrm>
                <a:prstGeom prst="rect">
                  <a:avLst/>
                </a:prstGeom>
                <a:blipFill>
                  <a:blip r:embed="rId2"/>
                  <a:stretch>
                    <a:fillRect l="-638" t="-531" r="-6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pic>
        <p:nvPicPr>
          <p:cNvPr id="67" name="Picture 66" descr="C:\Users\PDC\Desktop\1.png">
            <a:extLst>
              <a:ext uri="{FF2B5EF4-FFF2-40B4-BE49-F238E27FC236}">
                <a16:creationId xmlns:a16="http://schemas.microsoft.com/office/drawing/2014/main" id="{4474643A-A8B0-44B6-BDCA-35B6B33BBFD5}"/>
              </a:ext>
            </a:extLst>
          </p:cNvPr>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813261" y="0"/>
            <a:ext cx="4412078" cy="4253345"/>
          </a:xfrm>
          <a:prstGeom prst="rect">
            <a:avLst/>
          </a:prstGeom>
          <a:noFill/>
          <a:ln>
            <a:noFill/>
          </a:ln>
        </p:spPr>
      </p:pic>
      <p:grpSp>
        <p:nvGrpSpPr>
          <p:cNvPr id="68" name="Group 67">
            <a:extLst>
              <a:ext uri="{FF2B5EF4-FFF2-40B4-BE49-F238E27FC236}">
                <a16:creationId xmlns:a16="http://schemas.microsoft.com/office/drawing/2014/main" id="{B8CBFD30-9729-411F-A917-122497A45F86}"/>
              </a:ext>
            </a:extLst>
          </p:cNvPr>
          <p:cNvGrpSpPr/>
          <p:nvPr/>
        </p:nvGrpSpPr>
        <p:grpSpPr>
          <a:xfrm>
            <a:off x="7855527" y="4328877"/>
            <a:ext cx="4142502" cy="2165772"/>
            <a:chOff x="6013644" y="160049"/>
            <a:chExt cx="4142502" cy="2165772"/>
          </a:xfrm>
        </p:grpSpPr>
        <p:grpSp>
          <p:nvGrpSpPr>
            <p:cNvPr id="69" name="Group 68">
              <a:extLst>
                <a:ext uri="{FF2B5EF4-FFF2-40B4-BE49-F238E27FC236}">
                  <a16:creationId xmlns:a16="http://schemas.microsoft.com/office/drawing/2014/main" id="{E656607E-8D9B-4CE0-815C-08B96698FC54}"/>
                </a:ext>
              </a:extLst>
            </p:cNvPr>
            <p:cNvGrpSpPr/>
            <p:nvPr/>
          </p:nvGrpSpPr>
          <p:grpSpPr>
            <a:xfrm>
              <a:off x="6040935" y="160049"/>
              <a:ext cx="2146188" cy="1066815"/>
              <a:chOff x="5537206" y="1557991"/>
              <a:chExt cx="2138912" cy="991755"/>
            </a:xfrm>
          </p:grpSpPr>
          <p:sp>
            <p:nvSpPr>
              <p:cNvPr id="92" name="Rectangle 91">
                <a:extLst>
                  <a:ext uri="{FF2B5EF4-FFF2-40B4-BE49-F238E27FC236}">
                    <a16:creationId xmlns:a16="http://schemas.microsoft.com/office/drawing/2014/main" id="{856CDFE1-BE6F-4269-A9BF-7BD992188A81}"/>
                  </a:ext>
                </a:extLst>
              </p:cNvPr>
              <p:cNvSpPr/>
              <p:nvPr/>
            </p:nvSpPr>
            <p:spPr>
              <a:xfrm>
                <a:off x="5827751" y="1557991"/>
                <a:ext cx="1708105" cy="99175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3" name="Oval 92">
                <a:extLst>
                  <a:ext uri="{FF2B5EF4-FFF2-40B4-BE49-F238E27FC236}">
                    <a16:creationId xmlns:a16="http://schemas.microsoft.com/office/drawing/2014/main" id="{3BB3B0A7-F616-4962-9C3B-D98E0B38E256}"/>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FC54636-3723-4E2D-9956-54530BFAC56B}"/>
                      </a:ext>
                    </a:extLst>
                  </p:cNvPr>
                  <p:cNvSpPr txBox="1"/>
                  <p:nvPr/>
                </p:nvSpPr>
                <p:spPr>
                  <a:xfrm>
                    <a:off x="5949754" y="1624418"/>
                    <a:ext cx="1726364" cy="8807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𝟐𝟒</m:t>
                              </m:r>
                              <m:r>
                                <a:rPr lang="vi-VN" sz="2800" b="1" i="1">
                                  <a:latin typeface="Cambria Math"/>
                                </a:rPr>
                                <m:t>𝝅</m:t>
                              </m:r>
                            </m:den>
                          </m:f>
                        </m:oMath>
                      </m:oMathPara>
                    </a14:m>
                    <a:endParaRPr lang="en-US" sz="3000" b="1" dirty="0">
                      <a:solidFill>
                        <a:schemeClr val="bg1"/>
                      </a:solidFill>
                    </a:endParaRPr>
                  </a:p>
                </p:txBody>
              </p:sp>
            </mc:Choice>
            <mc:Fallback xmlns="">
              <p:sp>
                <p:nvSpPr>
                  <p:cNvPr id="94" name="TextBox 93">
                    <a:extLst>
                      <a:ext uri="{FF2B5EF4-FFF2-40B4-BE49-F238E27FC236}">
                        <a16:creationId xmlns:a16="http://schemas.microsoft.com/office/drawing/2014/main" id="{0FC54636-3723-4E2D-9956-54530BFAC56B}"/>
                      </a:ext>
                    </a:extLst>
                  </p:cNvPr>
                  <p:cNvSpPr txBox="1">
                    <a:spLocks noRot="1" noChangeAspect="1" noMove="1" noResize="1" noEditPoints="1" noAdjustHandles="1" noChangeArrowheads="1" noChangeShapeType="1" noTextEdit="1"/>
                  </p:cNvSpPr>
                  <p:nvPr/>
                </p:nvSpPr>
                <p:spPr>
                  <a:xfrm>
                    <a:off x="5949754" y="1624418"/>
                    <a:ext cx="1726364" cy="880719"/>
                  </a:xfrm>
                  <a:prstGeom prst="rect">
                    <a:avLst/>
                  </a:prstGeom>
                  <a:blipFill>
                    <a:blip r:embed="rId5"/>
                    <a:stretch>
                      <a:fillRect/>
                    </a:stretch>
                  </a:blipFill>
                </p:spPr>
                <p:txBody>
                  <a:bodyPr/>
                  <a:lstStyle/>
                  <a:p>
                    <a:r>
                      <a:rPr lang="en-US">
                        <a:noFill/>
                      </a:rPr>
                      <a:t> </a:t>
                    </a:r>
                  </a:p>
                </p:txBody>
              </p:sp>
            </mc:Fallback>
          </mc:AlternateContent>
        </p:grpSp>
        <p:grpSp>
          <p:nvGrpSpPr>
            <p:cNvPr id="79" name="Group 78">
              <a:extLst>
                <a:ext uri="{FF2B5EF4-FFF2-40B4-BE49-F238E27FC236}">
                  <a16:creationId xmlns:a16="http://schemas.microsoft.com/office/drawing/2014/main" id="{2ACA3094-B9F8-4FAA-BEA4-B33EF27F1A72}"/>
                </a:ext>
              </a:extLst>
            </p:cNvPr>
            <p:cNvGrpSpPr/>
            <p:nvPr/>
          </p:nvGrpSpPr>
          <p:grpSpPr>
            <a:xfrm>
              <a:off x="7987029" y="160051"/>
              <a:ext cx="2169117" cy="1073448"/>
              <a:chOff x="4570669" y="1557991"/>
              <a:chExt cx="2161763" cy="997921"/>
            </a:xfrm>
          </p:grpSpPr>
          <p:sp>
            <p:nvSpPr>
              <p:cNvPr id="89" name="Rectangle 88">
                <a:extLst>
                  <a:ext uri="{FF2B5EF4-FFF2-40B4-BE49-F238E27FC236}">
                    <a16:creationId xmlns:a16="http://schemas.microsoft.com/office/drawing/2014/main" id="{D29D638C-FB11-480E-907B-DCD9D9530F01}"/>
                  </a:ext>
                </a:extLst>
              </p:cNvPr>
              <p:cNvSpPr/>
              <p:nvPr/>
            </p:nvSpPr>
            <p:spPr>
              <a:xfrm>
                <a:off x="4861209" y="1557991"/>
                <a:ext cx="1708106" cy="99175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0" name="Oval 89">
                <a:extLst>
                  <a:ext uri="{FF2B5EF4-FFF2-40B4-BE49-F238E27FC236}">
                    <a16:creationId xmlns:a16="http://schemas.microsoft.com/office/drawing/2014/main" id="{012E8DED-FD49-4446-A32A-CBE440870658}"/>
                  </a:ext>
                </a:extLst>
              </p:cNvPr>
              <p:cNvSpPr/>
              <p:nvPr/>
            </p:nvSpPr>
            <p:spPr>
              <a:xfrm>
                <a:off x="4570669"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B676D9A2-DA23-450E-94FF-D15628342B29}"/>
                      </a:ext>
                    </a:extLst>
                  </p:cNvPr>
                  <p:cNvSpPr txBox="1"/>
                  <p:nvPr/>
                </p:nvSpPr>
                <p:spPr>
                  <a:xfrm>
                    <a:off x="5088270" y="1675193"/>
                    <a:ext cx="1644162" cy="8807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𝟐𝟕</m:t>
                              </m:r>
                              <m:r>
                                <a:rPr lang="vi-VN" sz="2800" b="1" i="1">
                                  <a:latin typeface="Cambria Math"/>
                                </a:rPr>
                                <m:t>𝝅</m:t>
                              </m:r>
                            </m:den>
                          </m:f>
                        </m:oMath>
                      </m:oMathPara>
                    </a14:m>
                    <a:endParaRPr lang="en-US" sz="3000" b="1" dirty="0">
                      <a:solidFill>
                        <a:schemeClr val="bg1"/>
                      </a:solidFill>
                    </a:endParaRPr>
                  </a:p>
                </p:txBody>
              </p:sp>
            </mc:Choice>
            <mc:Fallback xmlns="">
              <p:sp>
                <p:nvSpPr>
                  <p:cNvPr id="91" name="TextBox 90">
                    <a:extLst>
                      <a:ext uri="{FF2B5EF4-FFF2-40B4-BE49-F238E27FC236}">
                        <a16:creationId xmlns:a16="http://schemas.microsoft.com/office/drawing/2014/main" id="{B676D9A2-DA23-450E-94FF-D15628342B29}"/>
                      </a:ext>
                    </a:extLst>
                  </p:cNvPr>
                  <p:cNvSpPr txBox="1">
                    <a:spLocks noRot="1" noChangeAspect="1" noMove="1" noResize="1" noEditPoints="1" noAdjustHandles="1" noChangeArrowheads="1" noChangeShapeType="1" noTextEdit="1"/>
                  </p:cNvSpPr>
                  <p:nvPr/>
                </p:nvSpPr>
                <p:spPr>
                  <a:xfrm>
                    <a:off x="5088270" y="1675193"/>
                    <a:ext cx="1644162" cy="880719"/>
                  </a:xfrm>
                  <a:prstGeom prst="rect">
                    <a:avLst/>
                  </a:prstGeom>
                  <a:blipFill>
                    <a:blip r:embed="rId6"/>
                    <a:stretch>
                      <a:fillRect/>
                    </a:stretch>
                  </a:blipFill>
                </p:spPr>
                <p:txBody>
                  <a:bodyPr/>
                  <a:lstStyle/>
                  <a:p>
                    <a:r>
                      <a:rPr lang="en-US">
                        <a:noFill/>
                      </a:rPr>
                      <a:t> </a:t>
                    </a:r>
                  </a:p>
                </p:txBody>
              </p:sp>
            </mc:Fallback>
          </mc:AlternateContent>
        </p:grpSp>
        <p:grpSp>
          <p:nvGrpSpPr>
            <p:cNvPr id="80" name="Group 79">
              <a:extLst>
                <a:ext uri="{FF2B5EF4-FFF2-40B4-BE49-F238E27FC236}">
                  <a16:creationId xmlns:a16="http://schemas.microsoft.com/office/drawing/2014/main" id="{10D902E4-387D-49A9-918B-BF4C17EB5DB5}"/>
                </a:ext>
              </a:extLst>
            </p:cNvPr>
            <p:cNvGrpSpPr/>
            <p:nvPr/>
          </p:nvGrpSpPr>
          <p:grpSpPr>
            <a:xfrm>
              <a:off x="6013644" y="1296137"/>
              <a:ext cx="2032739" cy="1029684"/>
              <a:chOff x="5537206" y="1171598"/>
              <a:chExt cx="2025848" cy="957235"/>
            </a:xfrm>
          </p:grpSpPr>
          <p:sp>
            <p:nvSpPr>
              <p:cNvPr id="85" name="Rectangle 84">
                <a:extLst>
                  <a:ext uri="{FF2B5EF4-FFF2-40B4-BE49-F238E27FC236}">
                    <a16:creationId xmlns:a16="http://schemas.microsoft.com/office/drawing/2014/main" id="{E38BE664-883C-4A94-BB5A-FE53FD766030}"/>
                  </a:ext>
                </a:extLst>
              </p:cNvPr>
              <p:cNvSpPr/>
              <p:nvPr/>
            </p:nvSpPr>
            <p:spPr>
              <a:xfrm>
                <a:off x="5827751" y="1171598"/>
                <a:ext cx="1735303" cy="95723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6" name="Oval 85">
                <a:extLst>
                  <a:ext uri="{FF2B5EF4-FFF2-40B4-BE49-F238E27FC236}">
                    <a16:creationId xmlns:a16="http://schemas.microsoft.com/office/drawing/2014/main" id="{26C90FBE-E1A8-4599-86E3-D4304C10AEBB}"/>
                  </a:ext>
                </a:extLst>
              </p:cNvPr>
              <p:cNvSpPr/>
              <p:nvPr/>
            </p:nvSpPr>
            <p:spPr>
              <a:xfrm>
                <a:off x="5537206" y="142479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52DCF69-2C14-488F-B193-E4CC90DA51ED}"/>
                      </a:ext>
                    </a:extLst>
                  </p:cNvPr>
                  <p:cNvSpPr txBox="1"/>
                  <p:nvPr/>
                </p:nvSpPr>
                <p:spPr>
                  <a:xfrm>
                    <a:off x="6123624" y="1214069"/>
                    <a:ext cx="1380277" cy="88071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𝟕</m:t>
                              </m:r>
                              <m:r>
                                <a:rPr lang="vi-VN" sz="2800" b="1" i="1">
                                  <a:latin typeface="Cambria Math"/>
                                </a:rPr>
                                <m:t>𝝅</m:t>
                              </m:r>
                            </m:den>
                          </m:f>
                        </m:oMath>
                      </m:oMathPara>
                    </a14:m>
                    <a:endParaRPr lang="en-US" sz="3000" b="1" dirty="0">
                      <a:solidFill>
                        <a:schemeClr val="bg1"/>
                      </a:solidFill>
                    </a:endParaRPr>
                  </a:p>
                </p:txBody>
              </p:sp>
            </mc:Choice>
            <mc:Fallback xmlns="">
              <p:sp>
                <p:nvSpPr>
                  <p:cNvPr id="87" name="TextBox 86">
                    <a:extLst>
                      <a:ext uri="{FF2B5EF4-FFF2-40B4-BE49-F238E27FC236}">
                        <a16:creationId xmlns:a16="http://schemas.microsoft.com/office/drawing/2014/main" id="{452DCF69-2C14-488F-B193-E4CC90DA51ED}"/>
                      </a:ext>
                    </a:extLst>
                  </p:cNvPr>
                  <p:cNvSpPr txBox="1">
                    <a:spLocks noRot="1" noChangeAspect="1" noMove="1" noResize="1" noEditPoints="1" noAdjustHandles="1" noChangeArrowheads="1" noChangeShapeType="1" noTextEdit="1"/>
                  </p:cNvSpPr>
                  <p:nvPr/>
                </p:nvSpPr>
                <p:spPr>
                  <a:xfrm>
                    <a:off x="6123624" y="1214069"/>
                    <a:ext cx="1380277" cy="880717"/>
                  </a:xfrm>
                  <a:prstGeom prst="rect">
                    <a:avLst/>
                  </a:prstGeom>
                  <a:blipFill>
                    <a:blip r:embed="rId7"/>
                    <a:stretch>
                      <a:fillRect/>
                    </a:stretch>
                  </a:blipFill>
                </p:spPr>
                <p:txBody>
                  <a:bodyPr/>
                  <a:lstStyle/>
                  <a:p>
                    <a:r>
                      <a:rPr lang="en-US">
                        <a:noFill/>
                      </a:rPr>
                      <a:t> </a:t>
                    </a:r>
                  </a:p>
                </p:txBody>
              </p:sp>
            </mc:Fallback>
          </mc:AlternateContent>
        </p:grpSp>
        <p:grpSp>
          <p:nvGrpSpPr>
            <p:cNvPr id="81" name="Group 80">
              <a:extLst>
                <a:ext uri="{FF2B5EF4-FFF2-40B4-BE49-F238E27FC236}">
                  <a16:creationId xmlns:a16="http://schemas.microsoft.com/office/drawing/2014/main" id="{E501C122-A372-4BBD-8EA2-C38BDEC6B3EA}"/>
                </a:ext>
              </a:extLst>
            </p:cNvPr>
            <p:cNvGrpSpPr/>
            <p:nvPr/>
          </p:nvGrpSpPr>
          <p:grpSpPr>
            <a:xfrm>
              <a:off x="7987461" y="1309989"/>
              <a:ext cx="2005012" cy="1015832"/>
              <a:chOff x="4598292" y="1184476"/>
              <a:chExt cx="1998215" cy="944359"/>
            </a:xfrm>
          </p:grpSpPr>
          <p:sp>
            <p:nvSpPr>
              <p:cNvPr id="82" name="Rectangle 81">
                <a:extLst>
                  <a:ext uri="{FF2B5EF4-FFF2-40B4-BE49-F238E27FC236}">
                    <a16:creationId xmlns:a16="http://schemas.microsoft.com/office/drawing/2014/main" id="{5A900782-7406-45D4-9A06-7E3BF2C413EC}"/>
                  </a:ext>
                </a:extLst>
              </p:cNvPr>
              <p:cNvSpPr/>
              <p:nvPr/>
            </p:nvSpPr>
            <p:spPr>
              <a:xfrm>
                <a:off x="4888830" y="1184476"/>
                <a:ext cx="1707677" cy="94435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3" name="Oval 82">
                <a:extLst>
                  <a:ext uri="{FF2B5EF4-FFF2-40B4-BE49-F238E27FC236}">
                    <a16:creationId xmlns:a16="http://schemas.microsoft.com/office/drawing/2014/main" id="{AB8AB870-9C27-4017-9E56-55A1F95B74EE}"/>
                  </a:ext>
                </a:extLst>
              </p:cNvPr>
              <p:cNvSpPr/>
              <p:nvPr/>
            </p:nvSpPr>
            <p:spPr>
              <a:xfrm>
                <a:off x="4598292" y="14376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66C5385-D2C7-4C16-AC70-D4867CE8524A}"/>
                      </a:ext>
                    </a:extLst>
                  </p:cNvPr>
                  <p:cNvSpPr txBox="1"/>
                  <p:nvPr/>
                </p:nvSpPr>
                <p:spPr>
                  <a:xfrm>
                    <a:off x="5139139" y="1193017"/>
                    <a:ext cx="1330534" cy="8807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𝟐</m:t>
                              </m:r>
                              <m:r>
                                <a:rPr lang="vi-VN" sz="2800" b="1" i="1">
                                  <a:latin typeface="Cambria Math"/>
                                </a:rPr>
                                <m:t>𝝅</m:t>
                              </m:r>
                            </m:den>
                          </m:f>
                        </m:oMath>
                      </m:oMathPara>
                    </a14:m>
                    <a:endParaRPr lang="en-US" sz="3000" b="1" dirty="0">
                      <a:solidFill>
                        <a:schemeClr val="bg1"/>
                      </a:solidFill>
                    </a:endParaRPr>
                  </a:p>
                </p:txBody>
              </p:sp>
            </mc:Choice>
            <mc:Fallback xmlns="">
              <p:sp>
                <p:nvSpPr>
                  <p:cNvPr id="84" name="TextBox 83">
                    <a:extLst>
                      <a:ext uri="{FF2B5EF4-FFF2-40B4-BE49-F238E27FC236}">
                        <a16:creationId xmlns:a16="http://schemas.microsoft.com/office/drawing/2014/main" id="{E66C5385-D2C7-4C16-AC70-D4867CE8524A}"/>
                      </a:ext>
                    </a:extLst>
                  </p:cNvPr>
                  <p:cNvSpPr txBox="1">
                    <a:spLocks noRot="1" noChangeAspect="1" noMove="1" noResize="1" noEditPoints="1" noAdjustHandles="1" noChangeArrowheads="1" noChangeShapeType="1" noTextEdit="1"/>
                  </p:cNvSpPr>
                  <p:nvPr/>
                </p:nvSpPr>
                <p:spPr>
                  <a:xfrm>
                    <a:off x="5139139" y="1193017"/>
                    <a:ext cx="1330534" cy="880718"/>
                  </a:xfrm>
                  <a:prstGeom prst="rect">
                    <a:avLst/>
                  </a:prstGeom>
                  <a:blipFill>
                    <a:blip r:embed="rId8"/>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8150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4070264" y="2793880"/>
            <a:ext cx="7948925" cy="3951162"/>
            <a:chOff x="184495" y="3636273"/>
            <a:chExt cx="7948925" cy="4053499"/>
          </a:xfrm>
        </p:grpSpPr>
        <p:sp>
          <p:nvSpPr>
            <p:cNvPr id="64" name="Rounded Rectangle 63"/>
            <p:cNvSpPr/>
            <p:nvPr/>
          </p:nvSpPr>
          <p:spPr>
            <a:xfrm>
              <a:off x="184495" y="3865217"/>
              <a:ext cx="7948925" cy="382455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5" name="Group 64"/>
            <p:cNvGrpSpPr/>
            <p:nvPr/>
          </p:nvGrpSpPr>
          <p:grpSpPr>
            <a:xfrm>
              <a:off x="203200" y="3636273"/>
              <a:ext cx="2342698" cy="553998"/>
              <a:chOff x="1275608" y="6239450"/>
              <a:chExt cx="4592537" cy="1006588"/>
            </a:xfrm>
          </p:grpSpPr>
          <p:sp>
            <p:nvSpPr>
              <p:cNvPr id="70"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71" name="TextBox 70"/>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72" name="Round Diagonal Corner Rectangle 71"/>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3" name="Freeform 72"/>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1" name="Group 20"/>
          <p:cNvGrpSpPr/>
          <p:nvPr/>
        </p:nvGrpSpPr>
        <p:grpSpPr>
          <a:xfrm>
            <a:off x="70763" y="69418"/>
            <a:ext cx="11948426" cy="2702893"/>
            <a:chOff x="534987" y="1647866"/>
            <a:chExt cx="23423241" cy="4533233"/>
          </a:xfrm>
        </p:grpSpPr>
        <p:sp>
          <p:nvSpPr>
            <p:cNvPr id="25" name="Rounded Rectangle 24"/>
            <p:cNvSpPr/>
            <p:nvPr/>
          </p:nvSpPr>
          <p:spPr bwMode="auto">
            <a:xfrm>
              <a:off x="755649" y="1720890"/>
              <a:ext cx="23202579" cy="4460209"/>
            </a:xfrm>
            <a:prstGeom prst="roundRect">
              <a:avLst>
                <a:gd name="adj" fmla="val 3423"/>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3</a:t>
                </a:r>
                <a:r>
                  <a:rPr lang="en-US" sz="3000" dirty="0">
                    <a:solidFill>
                      <a:schemeClr val="bg1"/>
                    </a:solidFill>
                    <a:latin typeface="Tahoma" pitchFamily="34" charset="0"/>
                    <a:cs typeface="Tahoma" pitchFamily="34" charset="0"/>
                  </a:rPr>
                  <a:t>3</a:t>
                </a:r>
              </a:p>
            </p:txBody>
          </p:sp>
        </p:grpSp>
      </p:grpSp>
      <mc:AlternateContent xmlns:mc="http://schemas.openxmlformats.org/markup-compatibility/2006" xmlns:a14="http://schemas.microsoft.com/office/drawing/2010/main">
        <mc:Choice Requires="a14">
          <p:sp>
            <p:nvSpPr>
              <p:cNvPr id="88" name="Rectangle 87"/>
              <p:cNvSpPr/>
              <p:nvPr/>
            </p:nvSpPr>
            <p:spPr>
              <a:xfrm>
                <a:off x="4051645" y="3267070"/>
                <a:ext cx="7848821" cy="844911"/>
              </a:xfrm>
              <a:prstGeom prst="rect">
                <a:avLst/>
              </a:prstGeom>
              <a:noFill/>
            </p:spPr>
            <p:txBody>
              <a:bodyPr wrap="square" rtlCol="0">
                <a:spAutoFit/>
              </a:bodyPr>
              <a:lstStyle/>
              <a:p>
                <a:pPr algn="just">
                  <a:lnSpc>
                    <a:spcPct val="115000"/>
                  </a:lnSpc>
                  <a:spcAft>
                    <a:spcPts val="800"/>
                  </a:spcAft>
                </a:pPr>
                <a:r>
                  <a:rPr lang="vi-VN" sz="3000">
                    <a:solidFill>
                      <a:prstClr val="black"/>
                    </a:solidFill>
                    <a:latin typeface="Cambria" panose="02040503050406030204" pitchFamily="18" charset="0"/>
                  </a:rPr>
                  <a:t>- </a:t>
                </a:r>
                <a:r>
                  <a:rPr lang="en-US" sz="3000">
                    <a:solidFill>
                      <a:prstClr val="black"/>
                    </a:solidFill>
                    <a:latin typeface="Cambria" panose="02040503050406030204" pitchFamily="18" charset="0"/>
                  </a:rPr>
                  <a:t>Làm thùng theo c</a:t>
                </a:r>
                <a:r>
                  <a:rPr lang="vi-VN" sz="3000">
                    <a:solidFill>
                      <a:prstClr val="black"/>
                    </a:solidFill>
                    <a:latin typeface="Cambria" panose="02040503050406030204" pitchFamily="18" charset="0"/>
                  </a:rPr>
                  <a:t>ách 1.</a:t>
                </a:r>
                <a:r>
                  <a:rPr lang="en-US" sz="3000">
                    <a:solidFill>
                      <a:prstClr val="black"/>
                    </a:solidFill>
                    <a:latin typeface="Cambria" panose="02040503050406030204" pitchFamily="18" charset="0"/>
                  </a:rPr>
                  <a:t>   </a:t>
                </a:r>
                <a:r>
                  <a:rPr lang="vi-VN" sz="3000">
                    <a:solidFill>
                      <a:prstClr val="black"/>
                    </a:solidFill>
                    <a:latin typeface="Cambria" panose="02040503050406030204" pitchFamily="18" charset="0"/>
                  </a:rPr>
                  <a:t> </a:t>
                </a:r>
                <a14:m>
                  <m:oMath xmlns:m="http://schemas.openxmlformats.org/officeDocument/2006/math">
                    <m:r>
                      <a:rPr lang="vi-VN" sz="3000" i="1">
                        <a:solidFill>
                          <a:prstClr val="black"/>
                        </a:solidFill>
                        <a:latin typeface="Cambria Math"/>
                      </a:rPr>
                      <m:t>2</m:t>
                    </m:r>
                    <m:r>
                      <a:rPr lang="vi-VN" sz="3000" i="1">
                        <a:solidFill>
                          <a:prstClr val="black"/>
                        </a:solidFill>
                        <a:latin typeface="Cambria Math"/>
                      </a:rPr>
                      <m:t>𝜋</m:t>
                    </m:r>
                    <m:r>
                      <a:rPr lang="vi-VN" sz="3000" i="1">
                        <a:solidFill>
                          <a:prstClr val="black"/>
                        </a:solidFill>
                        <a:latin typeface="Cambria Math"/>
                      </a:rPr>
                      <m:t>𝑅</m:t>
                    </m:r>
                    <m:r>
                      <a:rPr lang="vi-VN" sz="3000" i="1">
                        <a:solidFill>
                          <a:prstClr val="black"/>
                        </a:solidFill>
                        <a:latin typeface="Cambria Math"/>
                      </a:rPr>
                      <m:t>=2⇒</m:t>
                    </m:r>
                    <m:r>
                      <a:rPr lang="vi-VN" sz="3000" i="1">
                        <a:solidFill>
                          <a:prstClr val="black"/>
                        </a:solidFill>
                        <a:latin typeface="Cambria Math"/>
                      </a:rPr>
                      <m:t>𝑅</m:t>
                    </m:r>
                    <m:r>
                      <a:rPr lang="vi-VN" sz="3000" i="1">
                        <a:solidFill>
                          <a:prstClr val="black"/>
                        </a:solidFill>
                        <a:latin typeface="Cambria Math"/>
                      </a:rPr>
                      <m:t>=</m:t>
                    </m:r>
                    <m:f>
                      <m:fPr>
                        <m:ctrlPr>
                          <a:rPr lang="vi-VN" sz="3000" i="1">
                            <a:solidFill>
                              <a:prstClr val="black"/>
                            </a:solidFill>
                            <a:latin typeface="Cambria Math" panose="02040503050406030204" pitchFamily="18" charset="0"/>
                          </a:rPr>
                        </m:ctrlPr>
                      </m:fPr>
                      <m:num>
                        <m:r>
                          <a:rPr lang="vi-VN" sz="3000" i="1">
                            <a:solidFill>
                              <a:prstClr val="black"/>
                            </a:solidFill>
                            <a:latin typeface="Cambria Math"/>
                          </a:rPr>
                          <m:t>1</m:t>
                        </m:r>
                      </m:num>
                      <m:den>
                        <m:r>
                          <a:rPr lang="vi-VN" sz="3000" i="1">
                            <a:solidFill>
                              <a:prstClr val="black"/>
                            </a:solidFill>
                            <a:latin typeface="Cambria Math"/>
                          </a:rPr>
                          <m:t>𝜋</m:t>
                        </m:r>
                      </m:den>
                    </m:f>
                  </m:oMath>
                </a14:m>
                <a:endParaRPr lang="vi-VN" sz="3000">
                  <a:solidFill>
                    <a:prstClr val="black"/>
                  </a:solidFill>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4051645" y="3267070"/>
                <a:ext cx="7848821" cy="844911"/>
              </a:xfrm>
              <a:prstGeom prst="rect">
                <a:avLst/>
              </a:prstGeom>
              <a:blipFill>
                <a:blip r:embed="rId2"/>
                <a:stretch>
                  <a:fillRect l="-1865" b="-7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4102725" y="3993383"/>
                <a:ext cx="5412749" cy="962443"/>
              </a:xfrm>
              <a:prstGeom prst="rect">
                <a:avLst/>
              </a:prstGeom>
              <a:noFill/>
            </p:spPr>
            <p:txBody>
              <a:bodyPr wrap="square" rtlCol="0">
                <a:spAutoFit/>
              </a:bodyPr>
              <a:lstStyle/>
              <a:p>
                <a:pPr algn="just">
                  <a:lnSpc>
                    <a:spcPct val="115000"/>
                  </a:lnSpc>
                  <a:spcAft>
                    <a:spcPts val="800"/>
                  </a:spcAft>
                </a:pPr>
                <a14:m>
                  <m:oMath xmlns:m="http://schemas.openxmlformats.org/officeDocument/2006/math">
                    <m:sSub>
                      <m:sSubPr>
                        <m:ctrlPr>
                          <a:rPr lang="vi-VN" sz="3000" i="1">
                            <a:solidFill>
                              <a:prstClr val="black"/>
                            </a:solidFill>
                            <a:latin typeface="Cambria Math" panose="02040503050406030204" pitchFamily="18" charset="0"/>
                          </a:rPr>
                        </m:ctrlPr>
                      </m:sSubPr>
                      <m:e>
                        <m:r>
                          <a:rPr lang="vi-VN" sz="3000" i="1">
                            <a:solidFill>
                              <a:prstClr val="black"/>
                            </a:solidFill>
                            <a:latin typeface="Cambria Math"/>
                            <a:ea typeface="Cambria Math"/>
                          </a:rPr>
                          <m:t>⇒</m:t>
                        </m:r>
                        <m:r>
                          <a:rPr lang="vi-VN" sz="3000" i="1">
                            <a:solidFill>
                              <a:prstClr val="black"/>
                            </a:solidFill>
                            <a:latin typeface="Cambria Math"/>
                          </a:rPr>
                          <m:t>𝑉</m:t>
                        </m:r>
                      </m:e>
                      <m:sub>
                        <m:r>
                          <a:rPr lang="vi-VN" sz="3000" i="1">
                            <a:solidFill>
                              <a:prstClr val="black"/>
                            </a:solidFill>
                            <a:latin typeface="Cambria Math"/>
                          </a:rPr>
                          <m:t>1</m:t>
                        </m:r>
                      </m:sub>
                    </m:sSub>
                    <m:r>
                      <a:rPr lang="vi-VN" sz="3000" i="1">
                        <a:solidFill>
                          <a:prstClr val="black"/>
                        </a:solidFill>
                        <a:latin typeface="Cambria Math"/>
                      </a:rPr>
                      <m:t>=</m:t>
                    </m:r>
                    <m:r>
                      <a:rPr lang="vi-VN" sz="3000" i="1">
                        <a:solidFill>
                          <a:prstClr val="black"/>
                        </a:solidFill>
                        <a:latin typeface="Cambria Math"/>
                      </a:rPr>
                      <m:t>h</m:t>
                    </m:r>
                    <m:r>
                      <a:rPr lang="vi-VN" sz="3000" i="1">
                        <a:solidFill>
                          <a:prstClr val="black"/>
                        </a:solidFill>
                        <a:latin typeface="Cambria Math"/>
                      </a:rPr>
                      <m:t>.</m:t>
                    </m:r>
                    <m:r>
                      <a:rPr lang="vi-VN" sz="3000" i="1">
                        <a:solidFill>
                          <a:prstClr val="black"/>
                        </a:solidFill>
                        <a:latin typeface="Cambria Math"/>
                      </a:rPr>
                      <m:t>𝜋</m:t>
                    </m:r>
                    <m:sSup>
                      <m:sSupPr>
                        <m:ctrlPr>
                          <a:rPr lang="vi-VN" sz="3000" i="1">
                            <a:solidFill>
                              <a:prstClr val="black"/>
                            </a:solidFill>
                            <a:latin typeface="Cambria Math" panose="02040503050406030204" pitchFamily="18" charset="0"/>
                          </a:rPr>
                        </m:ctrlPr>
                      </m:sSupPr>
                      <m:e>
                        <m:r>
                          <a:rPr lang="vi-VN" sz="3000" i="1">
                            <a:solidFill>
                              <a:prstClr val="black"/>
                            </a:solidFill>
                            <a:latin typeface="Cambria Math"/>
                          </a:rPr>
                          <m:t>𝑅</m:t>
                        </m:r>
                      </m:e>
                      <m:sup>
                        <m:r>
                          <a:rPr lang="vi-VN" sz="3000" i="1">
                            <a:solidFill>
                              <a:prstClr val="black"/>
                            </a:solidFill>
                            <a:latin typeface="Cambria Math"/>
                          </a:rPr>
                          <m:t>2</m:t>
                        </m:r>
                      </m:sup>
                    </m:sSup>
                    <m:r>
                      <a:rPr lang="vi-VN" sz="3000" i="1">
                        <a:solidFill>
                          <a:prstClr val="black"/>
                        </a:solidFill>
                        <a:latin typeface="Cambria Math"/>
                      </a:rPr>
                      <m:t>=1.</m:t>
                    </m:r>
                    <m:r>
                      <a:rPr lang="vi-VN" sz="3000" i="1">
                        <a:solidFill>
                          <a:prstClr val="black"/>
                        </a:solidFill>
                        <a:latin typeface="Cambria Math"/>
                      </a:rPr>
                      <m:t>𝜋</m:t>
                    </m:r>
                    <m:sSup>
                      <m:sSupPr>
                        <m:ctrlPr>
                          <a:rPr lang="vi-VN" sz="3000" i="1">
                            <a:solidFill>
                              <a:prstClr val="black"/>
                            </a:solidFill>
                            <a:latin typeface="Cambria Math" panose="02040503050406030204" pitchFamily="18" charset="0"/>
                          </a:rPr>
                        </m:ctrlPr>
                      </m:sSupPr>
                      <m:e>
                        <m:d>
                          <m:dPr>
                            <m:ctrlPr>
                              <a:rPr lang="vi-VN" sz="3000" i="1">
                                <a:solidFill>
                                  <a:prstClr val="black"/>
                                </a:solidFill>
                                <a:latin typeface="Cambria Math" panose="02040503050406030204" pitchFamily="18" charset="0"/>
                              </a:rPr>
                            </m:ctrlPr>
                          </m:dPr>
                          <m:e>
                            <m:f>
                              <m:fPr>
                                <m:ctrlPr>
                                  <a:rPr lang="vi-VN" sz="3000" i="1">
                                    <a:solidFill>
                                      <a:prstClr val="black"/>
                                    </a:solidFill>
                                    <a:latin typeface="Cambria Math" panose="02040503050406030204" pitchFamily="18" charset="0"/>
                                  </a:rPr>
                                </m:ctrlPr>
                              </m:fPr>
                              <m:num>
                                <m:r>
                                  <a:rPr lang="vi-VN" sz="3000" i="1">
                                    <a:solidFill>
                                      <a:prstClr val="black"/>
                                    </a:solidFill>
                                    <a:latin typeface="Cambria Math"/>
                                  </a:rPr>
                                  <m:t>1</m:t>
                                </m:r>
                              </m:num>
                              <m:den>
                                <m:r>
                                  <a:rPr lang="vi-VN" sz="3000" i="1">
                                    <a:solidFill>
                                      <a:prstClr val="black"/>
                                    </a:solidFill>
                                    <a:latin typeface="Cambria Math"/>
                                  </a:rPr>
                                  <m:t>𝜋</m:t>
                                </m:r>
                              </m:den>
                            </m:f>
                          </m:e>
                        </m:d>
                      </m:e>
                      <m:sup>
                        <m:r>
                          <a:rPr lang="vi-VN" sz="3000" i="1">
                            <a:solidFill>
                              <a:prstClr val="black"/>
                            </a:solidFill>
                            <a:latin typeface="Cambria Math"/>
                          </a:rPr>
                          <m:t>2</m:t>
                        </m:r>
                      </m:sup>
                    </m:sSup>
                    <m:r>
                      <a:rPr lang="vi-VN" sz="3000" i="1">
                        <a:solidFill>
                          <a:prstClr val="black"/>
                        </a:solidFill>
                        <a:latin typeface="Cambria Math"/>
                      </a:rPr>
                      <m:t>=</m:t>
                    </m:r>
                    <m:f>
                      <m:fPr>
                        <m:ctrlPr>
                          <a:rPr lang="vi-VN" sz="3000" i="1">
                            <a:solidFill>
                              <a:prstClr val="black"/>
                            </a:solidFill>
                            <a:latin typeface="Cambria Math" panose="02040503050406030204" pitchFamily="18" charset="0"/>
                          </a:rPr>
                        </m:ctrlPr>
                      </m:fPr>
                      <m:num>
                        <m:r>
                          <a:rPr lang="vi-VN" sz="3000" i="1">
                            <a:solidFill>
                              <a:prstClr val="black"/>
                            </a:solidFill>
                            <a:latin typeface="Cambria Math"/>
                          </a:rPr>
                          <m:t>1</m:t>
                        </m:r>
                      </m:num>
                      <m:den>
                        <m:r>
                          <a:rPr lang="vi-VN" sz="3000" i="1">
                            <a:solidFill>
                              <a:prstClr val="black"/>
                            </a:solidFill>
                            <a:latin typeface="Cambria Math"/>
                          </a:rPr>
                          <m:t>𝜋</m:t>
                        </m:r>
                      </m:den>
                    </m:f>
                  </m:oMath>
                </a14:m>
                <a:r>
                  <a:rPr lang="vi-VN" sz="3000">
                    <a:solidFill>
                      <a:prstClr val="black"/>
                    </a:solidFill>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4" name="Rectangle 73"/>
              <p:cNvSpPr>
                <a:spLocks noRot="1" noChangeAspect="1" noMove="1" noResize="1" noEditPoints="1" noAdjustHandles="1" noChangeArrowheads="1" noChangeShapeType="1" noTextEdit="1"/>
              </p:cNvSpPr>
              <p:nvPr/>
            </p:nvSpPr>
            <p:spPr>
              <a:xfrm>
                <a:off x="4102725" y="3993383"/>
                <a:ext cx="5412749" cy="962443"/>
              </a:xfrm>
              <a:prstGeom prst="rect">
                <a:avLst/>
              </a:prstGeom>
              <a:blipFill>
                <a:blip r:embed="rId3"/>
                <a:stretch>
                  <a:fillRect b="-6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4073660" y="5064649"/>
                <a:ext cx="7945529" cy="577979"/>
              </a:xfrm>
              <a:prstGeom prst="rect">
                <a:avLst/>
              </a:prstGeom>
              <a:noFill/>
            </p:spPr>
            <p:txBody>
              <a:bodyPr wrap="square" rtlCol="0">
                <a:spAutoFit/>
              </a:bodyPr>
              <a:lstStyle/>
              <a:p>
                <a:pPr algn="just">
                  <a:lnSpc>
                    <a:spcPct val="115000"/>
                  </a:lnSpc>
                  <a:spcAft>
                    <a:spcPts val="800"/>
                  </a:spcAft>
                </a:pPr>
                <a:r>
                  <a:rPr lang="vi-VN" sz="3000">
                    <a:solidFill>
                      <a:prstClr val="black"/>
                    </a:solidFill>
                    <a:latin typeface="Cambria" panose="02040503050406030204" pitchFamily="18" charset="0"/>
                  </a:rPr>
                  <a:t>- </a:t>
                </a:r>
                <a:r>
                  <a:rPr lang="en-US" sz="3000">
                    <a:solidFill>
                      <a:prstClr val="black"/>
                    </a:solidFill>
                    <a:latin typeface="Cambria" panose="02040503050406030204" pitchFamily="18" charset="0"/>
                  </a:rPr>
                  <a:t>Làm thùng theo c</a:t>
                </a:r>
                <a:r>
                  <a:rPr lang="vi-VN" sz="3000">
                    <a:solidFill>
                      <a:prstClr val="black"/>
                    </a:solidFill>
                    <a:latin typeface="Cambria" panose="02040503050406030204" pitchFamily="18" charset="0"/>
                  </a:rPr>
                  <a:t>ách 2.</a:t>
                </a:r>
                <a:r>
                  <a:rPr lang="en-US" sz="3000">
                    <a:solidFill>
                      <a:prstClr val="black"/>
                    </a:solidFill>
                    <a:latin typeface="Cambria" panose="02040503050406030204" pitchFamily="18" charset="0"/>
                  </a:rPr>
                  <a:t>  </a:t>
                </a:r>
                <a:r>
                  <a:rPr lang="vi-VN" sz="3000">
                    <a:solidFill>
                      <a:prstClr val="black"/>
                    </a:solidFill>
                    <a:latin typeface="Cambria" panose="02040503050406030204" pitchFamily="18" charset="0"/>
                  </a:rPr>
                  <a:t> </a:t>
                </a:r>
                <a14:m>
                  <m:oMath xmlns:m="http://schemas.openxmlformats.org/officeDocument/2006/math">
                    <m:sSub>
                      <m:sSubPr>
                        <m:ctrlPr>
                          <a:rPr lang="vi-VN" sz="3000" i="1">
                            <a:solidFill>
                              <a:prstClr val="black"/>
                            </a:solidFill>
                            <a:latin typeface="Cambria Math" panose="02040503050406030204" pitchFamily="18" charset="0"/>
                          </a:rPr>
                        </m:ctrlPr>
                      </m:sSubPr>
                      <m:e>
                        <m:r>
                          <a:rPr lang="vi-VN" sz="3000" i="1">
                            <a:solidFill>
                              <a:prstClr val="black"/>
                            </a:solidFill>
                            <a:latin typeface="Cambria Math"/>
                          </a:rPr>
                          <m:t>𝑉</m:t>
                        </m:r>
                      </m:e>
                      <m:sub>
                        <m:r>
                          <a:rPr lang="vi-VN" sz="3000" i="1">
                            <a:solidFill>
                              <a:prstClr val="black"/>
                            </a:solidFill>
                            <a:latin typeface="Cambria Math"/>
                          </a:rPr>
                          <m:t>2</m:t>
                        </m:r>
                      </m:sub>
                    </m:sSub>
                    <m:r>
                      <a:rPr lang="vi-VN" sz="3000" i="1">
                        <a:solidFill>
                          <a:prstClr val="black"/>
                        </a:solidFill>
                        <a:latin typeface="Cambria Math"/>
                      </a:rPr>
                      <m:t>=1.0,6.0,4=0,24</m:t>
                    </m:r>
                  </m:oMath>
                </a14:m>
                <a:r>
                  <a:rPr lang="vi-VN" sz="3000">
                    <a:solidFill>
                      <a:prstClr val="black"/>
                    </a:solidFill>
                    <a:latin typeface="Cambria" panose="02040503050406030204" pitchFamily="18" charset="0"/>
                  </a:rPr>
                  <a:t>.</a:t>
                </a:r>
                <a:endParaRPr lang="vi-VN" sz="3000">
                  <a:latin typeface="Cambria" panose="02040503050406030204" pitchFamily="18" charset="0"/>
                </a:endParaRPr>
              </a:p>
            </p:txBody>
          </p:sp>
        </mc:Choice>
        <mc:Fallback xmlns="">
          <p:sp>
            <p:nvSpPr>
              <p:cNvPr id="75" name="Rectangle 74"/>
              <p:cNvSpPr>
                <a:spLocks noRot="1" noChangeAspect="1" noMove="1" noResize="1" noEditPoints="1" noAdjustHandles="1" noChangeArrowheads="1" noChangeShapeType="1" noTextEdit="1"/>
              </p:cNvSpPr>
              <p:nvPr/>
            </p:nvSpPr>
            <p:spPr>
              <a:xfrm>
                <a:off x="4073660" y="5064649"/>
                <a:ext cx="7945529" cy="577979"/>
              </a:xfrm>
              <a:prstGeom prst="rect">
                <a:avLst/>
              </a:prstGeom>
              <a:blipFill>
                <a:blip r:embed="rId4"/>
                <a:stretch>
                  <a:fillRect l="-1764" t="-9474" r="-1227"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4304259" y="5682139"/>
                <a:ext cx="3369616" cy="963854"/>
              </a:xfrm>
              <a:prstGeom prst="rect">
                <a:avLst/>
              </a:prstGeom>
              <a:noFill/>
            </p:spPr>
            <p:txBody>
              <a:bodyPr wrap="square" rtlCol="0">
                <a:spAutoFit/>
              </a:bodyPr>
              <a:lstStyle/>
              <a:p>
                <a:pPr algn="just">
                  <a:lnSpc>
                    <a:spcPct val="115000"/>
                  </a:lnSpc>
                  <a:spcAft>
                    <a:spcPts val="800"/>
                  </a:spcAft>
                </a:pPr>
                <a:r>
                  <a:rPr lang="vi-VN" sz="3000">
                    <a:solidFill>
                      <a:prstClr val="black"/>
                    </a:solidFill>
                    <a:latin typeface="Cambria" panose="02040503050406030204" pitchFamily="18" charset="0"/>
                  </a:rPr>
                  <a:t>Do đó</a:t>
                </a:r>
                <a:r>
                  <a:rPr lang="en-US" sz="3000">
                    <a:solidFill>
                      <a:prstClr val="black"/>
                    </a:solidFill>
                    <a:latin typeface="Cambria" panose="02040503050406030204" pitchFamily="18" charset="0"/>
                  </a:rPr>
                  <a:t>   </a:t>
                </a:r>
                <a:r>
                  <a:rPr lang="vi-VN" sz="3000">
                    <a:solidFill>
                      <a:prstClr val="black"/>
                    </a:solidFill>
                    <a:latin typeface="Cambria" panose="02040503050406030204" pitchFamily="18" charset="0"/>
                  </a:rPr>
                  <a:t> </a:t>
                </a:r>
                <a14:m>
                  <m:oMath xmlns:m="http://schemas.openxmlformats.org/officeDocument/2006/math">
                    <m:f>
                      <m:fPr>
                        <m:ctrlPr>
                          <a:rPr lang="vi-VN" sz="3200" i="1" smtClean="0">
                            <a:solidFill>
                              <a:schemeClr val="tx1"/>
                            </a:solidFill>
                            <a:latin typeface="Cambria Math" panose="02040503050406030204" pitchFamily="18" charset="0"/>
                          </a:rPr>
                        </m:ctrlPr>
                      </m:fPr>
                      <m:num>
                        <m:sSub>
                          <m:sSubPr>
                            <m:ctrlPr>
                              <a:rPr lang="vi-VN" sz="3200" i="1">
                                <a:solidFill>
                                  <a:schemeClr val="tx1"/>
                                </a:solidFill>
                                <a:latin typeface="Cambria Math" panose="02040503050406030204" pitchFamily="18" charset="0"/>
                              </a:rPr>
                            </m:ctrlPr>
                          </m:sSubPr>
                          <m:e>
                            <m:r>
                              <a:rPr lang="vi-VN" sz="3200" i="1">
                                <a:solidFill>
                                  <a:schemeClr val="tx1"/>
                                </a:solidFill>
                                <a:latin typeface="Cambria Math"/>
                              </a:rPr>
                              <m:t>𝑉</m:t>
                            </m:r>
                          </m:e>
                          <m:sub>
                            <m:r>
                              <a:rPr lang="vi-VN" sz="3200" i="1">
                                <a:solidFill>
                                  <a:schemeClr val="tx1"/>
                                </a:solidFill>
                                <a:latin typeface="Cambria Math"/>
                              </a:rPr>
                              <m:t>1</m:t>
                            </m:r>
                          </m:sub>
                        </m:sSub>
                      </m:num>
                      <m:den>
                        <m:sSub>
                          <m:sSubPr>
                            <m:ctrlPr>
                              <a:rPr lang="vi-VN" sz="3200" i="1">
                                <a:solidFill>
                                  <a:schemeClr val="tx1"/>
                                </a:solidFill>
                                <a:latin typeface="Cambria Math" panose="02040503050406030204" pitchFamily="18" charset="0"/>
                              </a:rPr>
                            </m:ctrlPr>
                          </m:sSubPr>
                          <m:e>
                            <m:r>
                              <a:rPr lang="vi-VN" sz="3200" i="1">
                                <a:solidFill>
                                  <a:schemeClr val="tx1"/>
                                </a:solidFill>
                                <a:latin typeface="Cambria Math"/>
                              </a:rPr>
                              <m:t>𝑉</m:t>
                            </m:r>
                          </m:e>
                          <m:sub>
                            <m:r>
                              <a:rPr lang="vi-VN" sz="3200" i="1">
                                <a:solidFill>
                                  <a:schemeClr val="tx1"/>
                                </a:solidFill>
                                <a:latin typeface="Cambria Math"/>
                              </a:rPr>
                              <m:t>2</m:t>
                            </m:r>
                          </m:sub>
                        </m:sSub>
                      </m:den>
                    </m:f>
                    <m:r>
                      <a:rPr lang="vi-VN" sz="3200" i="1">
                        <a:solidFill>
                          <a:schemeClr val="tx1"/>
                        </a:solidFill>
                        <a:latin typeface="Cambria Math"/>
                      </a:rPr>
                      <m:t>=</m:t>
                    </m:r>
                    <m:f>
                      <m:fPr>
                        <m:ctrlPr>
                          <a:rPr lang="vi-VN" sz="3200" i="1">
                            <a:solidFill>
                              <a:schemeClr val="tx1"/>
                            </a:solidFill>
                            <a:latin typeface="Cambria Math" panose="02040503050406030204" pitchFamily="18" charset="0"/>
                          </a:rPr>
                        </m:ctrlPr>
                      </m:fPr>
                      <m:num>
                        <m:r>
                          <a:rPr lang="vi-VN" sz="3200" i="1">
                            <a:solidFill>
                              <a:schemeClr val="tx1"/>
                            </a:solidFill>
                            <a:latin typeface="Cambria Math"/>
                          </a:rPr>
                          <m:t>1</m:t>
                        </m:r>
                      </m:num>
                      <m:den>
                        <m:r>
                          <a:rPr lang="vi-VN" sz="3200" i="1">
                            <a:solidFill>
                              <a:schemeClr val="tx1"/>
                            </a:solidFill>
                            <a:latin typeface="Cambria Math"/>
                          </a:rPr>
                          <m:t>0,24</m:t>
                        </m:r>
                        <m:r>
                          <a:rPr lang="vi-VN" sz="3200" i="1">
                            <a:solidFill>
                              <a:schemeClr val="tx1"/>
                            </a:solidFill>
                            <a:latin typeface="Cambria Math"/>
                          </a:rPr>
                          <m:t>𝜋</m:t>
                        </m:r>
                      </m:den>
                    </m:f>
                  </m:oMath>
                </a14:m>
                <a:r>
                  <a:rPr lang="vi-VN" sz="3000">
                    <a:solidFill>
                      <a:prstClr val="black"/>
                    </a:solidFill>
                    <a:latin typeface="Cambria" panose="02040503050406030204" pitchFamily="18" charset="0"/>
                  </a:rPr>
                  <a:t>. </a:t>
                </a:r>
                <a:endParaRPr lang="vi-VN" sz="3000">
                  <a:latin typeface="Cambria" panose="02040503050406030204" pitchFamily="18" charset="0"/>
                </a:endParaRPr>
              </a:p>
            </p:txBody>
          </p:sp>
        </mc:Choice>
        <mc:Fallback xmlns="">
          <p:sp>
            <p:nvSpPr>
              <p:cNvPr id="78" name="Rectangle 77"/>
              <p:cNvSpPr>
                <a:spLocks noRot="1" noChangeAspect="1" noMove="1" noResize="1" noEditPoints="1" noAdjustHandles="1" noChangeArrowheads="1" noChangeShapeType="1" noTextEdit="1"/>
              </p:cNvSpPr>
              <p:nvPr/>
            </p:nvSpPr>
            <p:spPr>
              <a:xfrm>
                <a:off x="4304259" y="5682139"/>
                <a:ext cx="3369616" cy="963854"/>
              </a:xfrm>
              <a:prstGeom prst="rect">
                <a:avLst/>
              </a:prstGeom>
              <a:blipFill>
                <a:blip r:embed="rId5"/>
                <a:stretch>
                  <a:fillRect l="-4159"/>
                </a:stretch>
              </a:blipFill>
            </p:spPr>
            <p:txBody>
              <a:bodyPr/>
              <a:lstStyle/>
              <a:p>
                <a:r>
                  <a:rPr lang="en-US">
                    <a:noFill/>
                  </a:rPr>
                  <a:t> </a:t>
                </a:r>
              </a:p>
            </p:txBody>
          </p:sp>
        </mc:Fallback>
      </mc:AlternateContent>
      <p:sp>
        <p:nvSpPr>
          <p:cNvPr id="66" name="Action Button: Forward or Next 65">
            <a:hlinkClick r:id="rId6" action="ppaction://hlinksldjump" highlightClick="1"/>
          </p:cNvPr>
          <p:cNvSpPr/>
          <p:nvPr/>
        </p:nvSpPr>
        <p:spPr>
          <a:xfrm>
            <a:off x="11431750" y="6147105"/>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54313B9-9D3A-4167-AAB8-B43BE4AC90B4}"/>
              </a:ext>
            </a:extLst>
          </p:cNvPr>
          <p:cNvGrpSpPr/>
          <p:nvPr/>
        </p:nvGrpSpPr>
        <p:grpSpPr>
          <a:xfrm>
            <a:off x="6043761" y="492531"/>
            <a:ext cx="5388578" cy="1993659"/>
            <a:chOff x="5929457" y="563971"/>
            <a:chExt cx="5388578" cy="1993659"/>
          </a:xfrm>
        </p:grpSpPr>
        <p:pic>
          <p:nvPicPr>
            <p:cNvPr id="68" name="Picture 67" descr="C:\Users\PDC\Desktop\1.png">
              <a:extLst>
                <a:ext uri="{FF2B5EF4-FFF2-40B4-BE49-F238E27FC236}">
                  <a16:creationId xmlns:a16="http://schemas.microsoft.com/office/drawing/2014/main" id="{10886337-1ACB-46AC-8045-2F04D2D4251E}"/>
                </a:ext>
              </a:extLst>
            </p:cNvPr>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t="56285"/>
            <a:stretch/>
          </p:blipFill>
          <p:spPr bwMode="auto">
            <a:xfrm>
              <a:off x="5929457" y="563971"/>
              <a:ext cx="5388578" cy="1993659"/>
            </a:xfrm>
            <a:prstGeom prst="rect">
              <a:avLst/>
            </a:prstGeom>
            <a:noFill/>
            <a:ln>
              <a:noFill/>
            </a:ln>
          </p:spPr>
        </p:pic>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C6C79C79-A119-481B-B8AE-B75EF0272372}"/>
                    </a:ext>
                  </a:extLst>
                </p:cNvPr>
                <p:cNvSpPr/>
                <p:nvPr/>
              </p:nvSpPr>
              <p:spPr>
                <a:xfrm>
                  <a:off x="10037371" y="1422258"/>
                  <a:ext cx="69063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3200" i="1" smtClean="0">
                                <a:solidFill>
                                  <a:srgbClr val="FF0000"/>
                                </a:solidFill>
                                <a:latin typeface="Cambria Math" panose="02040503050406030204" pitchFamily="18" charset="0"/>
                              </a:rPr>
                            </m:ctrlPr>
                          </m:sSubPr>
                          <m:e>
                            <m:r>
                              <a:rPr lang="vi-VN" sz="3200" b="0" i="1" smtClean="0">
                                <a:solidFill>
                                  <a:srgbClr val="FF0000"/>
                                </a:solidFill>
                                <a:latin typeface="Cambria Math"/>
                              </a:rPr>
                              <m:t>𝑉</m:t>
                            </m:r>
                          </m:e>
                          <m:sub>
                            <m:r>
                              <a:rPr lang="vi-VN" sz="3200" b="0" i="1" smtClean="0">
                                <a:solidFill>
                                  <a:srgbClr val="FF0000"/>
                                </a:solidFill>
                                <a:latin typeface="Cambria Math"/>
                              </a:rPr>
                              <m:t>2</m:t>
                            </m:r>
                          </m:sub>
                        </m:sSub>
                      </m:oMath>
                    </m:oMathPara>
                  </a14:m>
                  <a:endParaRPr lang="vi-VN">
                    <a:solidFill>
                      <a:srgbClr val="FF0000"/>
                    </a:solidFill>
                  </a:endParaRPr>
                </a:p>
              </p:txBody>
            </p:sp>
          </mc:Choice>
          <mc:Fallback xmlns="">
            <p:sp>
              <p:nvSpPr>
                <p:cNvPr id="69" name="Rectangle 68">
                  <a:extLst>
                    <a:ext uri="{FF2B5EF4-FFF2-40B4-BE49-F238E27FC236}">
                      <a16:creationId xmlns:a16="http://schemas.microsoft.com/office/drawing/2014/main" id="{C6C79C79-A119-481B-B8AE-B75EF0272372}"/>
                    </a:ext>
                  </a:extLst>
                </p:cNvPr>
                <p:cNvSpPr>
                  <a:spLocks noRot="1" noChangeAspect="1" noMove="1" noResize="1" noEditPoints="1" noAdjustHandles="1" noChangeArrowheads="1" noChangeShapeType="1" noTextEdit="1"/>
                </p:cNvSpPr>
                <p:nvPr/>
              </p:nvSpPr>
              <p:spPr>
                <a:xfrm>
                  <a:off x="10037371" y="1422258"/>
                  <a:ext cx="690638" cy="584775"/>
                </a:xfrm>
                <a:prstGeom prst="rect">
                  <a:avLst/>
                </a:prstGeom>
                <a:blipFill>
                  <a:blip r:embed="rId9"/>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A8B5ED2E-0466-4A0B-8D0B-FE35EA65C335}"/>
              </a:ext>
            </a:extLst>
          </p:cNvPr>
          <p:cNvGrpSpPr/>
          <p:nvPr/>
        </p:nvGrpSpPr>
        <p:grpSpPr>
          <a:xfrm>
            <a:off x="299367" y="505384"/>
            <a:ext cx="5388578" cy="2112747"/>
            <a:chOff x="70763" y="419656"/>
            <a:chExt cx="5388578" cy="2112747"/>
          </a:xfrm>
        </p:grpSpPr>
        <p:pic>
          <p:nvPicPr>
            <p:cNvPr id="67" name="Picture 66" descr="C:\Users\PDC\Desktop\1.png">
              <a:extLst>
                <a:ext uri="{FF2B5EF4-FFF2-40B4-BE49-F238E27FC236}">
                  <a16:creationId xmlns:a16="http://schemas.microsoft.com/office/drawing/2014/main" id="{486F1068-B2B1-4F1A-A175-9BCCE446E386}"/>
                </a:ext>
              </a:extLst>
            </p:cNvPr>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b="53674"/>
            <a:stretch/>
          </p:blipFill>
          <p:spPr bwMode="auto">
            <a:xfrm>
              <a:off x="70763" y="419656"/>
              <a:ext cx="5388578" cy="2112747"/>
            </a:xfrm>
            <a:prstGeom prst="rect">
              <a:avLst/>
            </a:prstGeom>
            <a:noFill/>
            <a:ln>
              <a:noFill/>
            </a:ln>
          </p:spPr>
        </p:pic>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84A2D5FA-FD6F-47EC-A9CE-7E77E2526EEE}"/>
                    </a:ext>
                  </a:extLst>
                </p:cNvPr>
                <p:cNvSpPr/>
                <p:nvPr/>
              </p:nvSpPr>
              <p:spPr>
                <a:xfrm>
                  <a:off x="4250141" y="1700339"/>
                  <a:ext cx="6811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3200" i="1" smtClean="0">
                                <a:solidFill>
                                  <a:srgbClr val="FF0000"/>
                                </a:solidFill>
                                <a:latin typeface="Cambria Math" panose="02040503050406030204" pitchFamily="18" charset="0"/>
                              </a:rPr>
                            </m:ctrlPr>
                          </m:sSubPr>
                          <m:e>
                            <m:r>
                              <a:rPr lang="vi-VN" sz="3200" b="0" i="1" smtClean="0">
                                <a:solidFill>
                                  <a:srgbClr val="FF0000"/>
                                </a:solidFill>
                                <a:latin typeface="Cambria Math"/>
                              </a:rPr>
                              <m:t>𝑉</m:t>
                            </m:r>
                          </m:e>
                          <m:sub>
                            <m:r>
                              <a:rPr lang="vi-VN" sz="3200" b="0" i="1" smtClean="0">
                                <a:solidFill>
                                  <a:srgbClr val="FF0000"/>
                                </a:solidFill>
                                <a:latin typeface="Cambria Math"/>
                              </a:rPr>
                              <m:t>1</m:t>
                            </m:r>
                          </m:sub>
                        </m:sSub>
                      </m:oMath>
                    </m:oMathPara>
                  </a14:m>
                  <a:endParaRPr lang="vi-VN">
                    <a:solidFill>
                      <a:srgbClr val="FF0000"/>
                    </a:solidFill>
                  </a:endParaRPr>
                </a:p>
              </p:txBody>
            </p:sp>
          </mc:Choice>
          <mc:Fallback xmlns="">
            <p:sp>
              <p:nvSpPr>
                <p:cNvPr id="79" name="Rectangle 78">
                  <a:extLst>
                    <a:ext uri="{FF2B5EF4-FFF2-40B4-BE49-F238E27FC236}">
                      <a16:creationId xmlns:a16="http://schemas.microsoft.com/office/drawing/2014/main" id="{84A2D5FA-FD6F-47EC-A9CE-7E77E2526EEE}"/>
                    </a:ext>
                  </a:extLst>
                </p:cNvPr>
                <p:cNvSpPr>
                  <a:spLocks noRot="1" noChangeAspect="1" noMove="1" noResize="1" noEditPoints="1" noAdjustHandles="1" noChangeArrowheads="1" noChangeShapeType="1" noTextEdit="1"/>
                </p:cNvSpPr>
                <p:nvPr/>
              </p:nvSpPr>
              <p:spPr>
                <a:xfrm>
                  <a:off x="4250141" y="1700339"/>
                  <a:ext cx="681148" cy="584775"/>
                </a:xfrm>
                <a:prstGeom prst="rect">
                  <a:avLst/>
                </a:prstGeom>
                <a:blipFill>
                  <a:blip r:embed="rId10"/>
                  <a:stretch>
                    <a:fillRect/>
                  </a:stretch>
                </a:blipFill>
              </p:spPr>
              <p:txBody>
                <a:bodyPr/>
                <a:lstStyle/>
                <a:p>
                  <a:r>
                    <a:rPr lang="en-US">
                      <a:noFill/>
                    </a:rPr>
                    <a:t> </a:t>
                  </a:r>
                </a:p>
              </p:txBody>
            </p:sp>
          </mc:Fallback>
        </mc:AlternateContent>
      </p:grpSp>
      <p:grpSp>
        <p:nvGrpSpPr>
          <p:cNvPr id="80" name="Group 79">
            <a:extLst>
              <a:ext uri="{FF2B5EF4-FFF2-40B4-BE49-F238E27FC236}">
                <a16:creationId xmlns:a16="http://schemas.microsoft.com/office/drawing/2014/main" id="{ACBA05AF-888A-4705-8F3B-01AB5DAAF745}"/>
              </a:ext>
            </a:extLst>
          </p:cNvPr>
          <p:cNvGrpSpPr/>
          <p:nvPr/>
        </p:nvGrpSpPr>
        <p:grpSpPr>
          <a:xfrm>
            <a:off x="0" y="2900996"/>
            <a:ext cx="4142502" cy="2165772"/>
            <a:chOff x="6013644" y="160049"/>
            <a:chExt cx="4142502" cy="2165772"/>
          </a:xfrm>
        </p:grpSpPr>
        <p:grpSp>
          <p:nvGrpSpPr>
            <p:cNvPr id="81" name="Group 80">
              <a:extLst>
                <a:ext uri="{FF2B5EF4-FFF2-40B4-BE49-F238E27FC236}">
                  <a16:creationId xmlns:a16="http://schemas.microsoft.com/office/drawing/2014/main" id="{3473DE9F-6825-40F8-A1C7-B8F9AAF4CF0C}"/>
                </a:ext>
              </a:extLst>
            </p:cNvPr>
            <p:cNvGrpSpPr/>
            <p:nvPr/>
          </p:nvGrpSpPr>
          <p:grpSpPr>
            <a:xfrm>
              <a:off x="6040935" y="160049"/>
              <a:ext cx="2146188" cy="1066815"/>
              <a:chOff x="5537206" y="1557991"/>
              <a:chExt cx="2138912" cy="991755"/>
            </a:xfrm>
          </p:grpSpPr>
          <p:sp>
            <p:nvSpPr>
              <p:cNvPr id="95" name="Rectangle 94">
                <a:extLst>
                  <a:ext uri="{FF2B5EF4-FFF2-40B4-BE49-F238E27FC236}">
                    <a16:creationId xmlns:a16="http://schemas.microsoft.com/office/drawing/2014/main" id="{02365EFC-C599-47F1-B3A2-361E4F639584}"/>
                  </a:ext>
                </a:extLst>
              </p:cNvPr>
              <p:cNvSpPr/>
              <p:nvPr/>
            </p:nvSpPr>
            <p:spPr>
              <a:xfrm>
                <a:off x="5827751" y="1557991"/>
                <a:ext cx="1708105" cy="99175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6" name="Oval 95">
                <a:extLst>
                  <a:ext uri="{FF2B5EF4-FFF2-40B4-BE49-F238E27FC236}">
                    <a16:creationId xmlns:a16="http://schemas.microsoft.com/office/drawing/2014/main" id="{81259288-DA83-4D36-BF10-63DA5014C3E3}"/>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7682FFEE-7825-49AA-B670-B4122F56839C}"/>
                      </a:ext>
                    </a:extLst>
                  </p:cNvPr>
                  <p:cNvSpPr txBox="1"/>
                  <p:nvPr/>
                </p:nvSpPr>
                <p:spPr>
                  <a:xfrm>
                    <a:off x="5949754" y="1624418"/>
                    <a:ext cx="1726364" cy="8807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𝟐𝟒</m:t>
                              </m:r>
                              <m:r>
                                <a:rPr lang="vi-VN" sz="2800" b="1" i="1">
                                  <a:latin typeface="Cambria Math"/>
                                </a:rPr>
                                <m:t>𝝅</m:t>
                              </m:r>
                            </m:den>
                          </m:f>
                        </m:oMath>
                      </m:oMathPara>
                    </a14:m>
                    <a:endParaRPr lang="en-US" sz="3000" b="1" dirty="0">
                      <a:solidFill>
                        <a:schemeClr val="bg1"/>
                      </a:solidFill>
                    </a:endParaRPr>
                  </a:p>
                </p:txBody>
              </p:sp>
            </mc:Choice>
            <mc:Fallback xmlns="">
              <p:sp>
                <p:nvSpPr>
                  <p:cNvPr id="97" name="TextBox 96">
                    <a:extLst>
                      <a:ext uri="{FF2B5EF4-FFF2-40B4-BE49-F238E27FC236}">
                        <a16:creationId xmlns:a16="http://schemas.microsoft.com/office/drawing/2014/main" id="{7682FFEE-7825-49AA-B670-B4122F56839C}"/>
                      </a:ext>
                    </a:extLst>
                  </p:cNvPr>
                  <p:cNvSpPr txBox="1">
                    <a:spLocks noRot="1" noChangeAspect="1" noMove="1" noResize="1" noEditPoints="1" noAdjustHandles="1" noChangeArrowheads="1" noChangeShapeType="1" noTextEdit="1"/>
                  </p:cNvSpPr>
                  <p:nvPr/>
                </p:nvSpPr>
                <p:spPr>
                  <a:xfrm>
                    <a:off x="5949754" y="1624418"/>
                    <a:ext cx="1726364" cy="880719"/>
                  </a:xfrm>
                  <a:prstGeom prst="rect">
                    <a:avLst/>
                  </a:prstGeom>
                  <a:blipFill>
                    <a:blip r:embed="rId11"/>
                    <a:stretch>
                      <a:fillRect/>
                    </a:stretch>
                  </a:blipFill>
                </p:spPr>
                <p:txBody>
                  <a:bodyPr/>
                  <a:lstStyle/>
                  <a:p>
                    <a:r>
                      <a:rPr lang="en-US">
                        <a:noFill/>
                      </a:rPr>
                      <a:t> </a:t>
                    </a:r>
                  </a:p>
                </p:txBody>
              </p:sp>
            </mc:Fallback>
          </mc:AlternateContent>
        </p:grpSp>
        <p:grpSp>
          <p:nvGrpSpPr>
            <p:cNvPr id="82" name="Group 81">
              <a:extLst>
                <a:ext uri="{FF2B5EF4-FFF2-40B4-BE49-F238E27FC236}">
                  <a16:creationId xmlns:a16="http://schemas.microsoft.com/office/drawing/2014/main" id="{D35BFD66-7090-41E7-A7FD-BEA1E49E878C}"/>
                </a:ext>
              </a:extLst>
            </p:cNvPr>
            <p:cNvGrpSpPr/>
            <p:nvPr/>
          </p:nvGrpSpPr>
          <p:grpSpPr>
            <a:xfrm>
              <a:off x="7987029" y="160051"/>
              <a:ext cx="2169117" cy="1073448"/>
              <a:chOff x="4570669" y="1557991"/>
              <a:chExt cx="2161763" cy="997921"/>
            </a:xfrm>
          </p:grpSpPr>
          <p:sp>
            <p:nvSpPr>
              <p:cNvPr id="92" name="Rectangle 91">
                <a:extLst>
                  <a:ext uri="{FF2B5EF4-FFF2-40B4-BE49-F238E27FC236}">
                    <a16:creationId xmlns:a16="http://schemas.microsoft.com/office/drawing/2014/main" id="{4CC28034-69AA-42C0-AAAB-F96FC915A22C}"/>
                  </a:ext>
                </a:extLst>
              </p:cNvPr>
              <p:cNvSpPr/>
              <p:nvPr/>
            </p:nvSpPr>
            <p:spPr>
              <a:xfrm>
                <a:off x="4861209" y="1557991"/>
                <a:ext cx="1708106" cy="99175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3" name="Oval 92">
                <a:extLst>
                  <a:ext uri="{FF2B5EF4-FFF2-40B4-BE49-F238E27FC236}">
                    <a16:creationId xmlns:a16="http://schemas.microsoft.com/office/drawing/2014/main" id="{D9DB3BA0-9C55-4C0E-89E5-5960BD5A53F3}"/>
                  </a:ext>
                </a:extLst>
              </p:cNvPr>
              <p:cNvSpPr/>
              <p:nvPr/>
            </p:nvSpPr>
            <p:spPr>
              <a:xfrm>
                <a:off x="4570669"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23D0FA4-4CA7-463B-8548-F602D7C420FE}"/>
                      </a:ext>
                    </a:extLst>
                  </p:cNvPr>
                  <p:cNvSpPr txBox="1"/>
                  <p:nvPr/>
                </p:nvSpPr>
                <p:spPr>
                  <a:xfrm>
                    <a:off x="5088270" y="1675193"/>
                    <a:ext cx="1644162" cy="8807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𝟐𝟕</m:t>
                              </m:r>
                              <m:r>
                                <a:rPr lang="vi-VN" sz="2800" b="1" i="1">
                                  <a:latin typeface="Cambria Math"/>
                                </a:rPr>
                                <m:t>𝝅</m:t>
                              </m:r>
                            </m:den>
                          </m:f>
                        </m:oMath>
                      </m:oMathPara>
                    </a14:m>
                    <a:endParaRPr lang="en-US" sz="3000" b="1" dirty="0">
                      <a:solidFill>
                        <a:schemeClr val="bg1"/>
                      </a:solidFill>
                    </a:endParaRPr>
                  </a:p>
                </p:txBody>
              </p:sp>
            </mc:Choice>
            <mc:Fallback xmlns="">
              <p:sp>
                <p:nvSpPr>
                  <p:cNvPr id="94" name="TextBox 93">
                    <a:extLst>
                      <a:ext uri="{FF2B5EF4-FFF2-40B4-BE49-F238E27FC236}">
                        <a16:creationId xmlns:a16="http://schemas.microsoft.com/office/drawing/2014/main" id="{A23D0FA4-4CA7-463B-8548-F602D7C420FE}"/>
                      </a:ext>
                    </a:extLst>
                  </p:cNvPr>
                  <p:cNvSpPr txBox="1">
                    <a:spLocks noRot="1" noChangeAspect="1" noMove="1" noResize="1" noEditPoints="1" noAdjustHandles="1" noChangeArrowheads="1" noChangeShapeType="1" noTextEdit="1"/>
                  </p:cNvSpPr>
                  <p:nvPr/>
                </p:nvSpPr>
                <p:spPr>
                  <a:xfrm>
                    <a:off x="5088270" y="1675193"/>
                    <a:ext cx="1644162" cy="880719"/>
                  </a:xfrm>
                  <a:prstGeom prst="rect">
                    <a:avLst/>
                  </a:prstGeom>
                  <a:blipFill>
                    <a:blip r:embed="rId12"/>
                    <a:stretch>
                      <a:fillRect/>
                    </a:stretch>
                  </a:blipFill>
                </p:spPr>
                <p:txBody>
                  <a:bodyPr/>
                  <a:lstStyle/>
                  <a:p>
                    <a:r>
                      <a:rPr lang="en-US">
                        <a:noFill/>
                      </a:rPr>
                      <a:t> </a:t>
                    </a:r>
                  </a:p>
                </p:txBody>
              </p:sp>
            </mc:Fallback>
          </mc:AlternateContent>
        </p:grpSp>
        <p:grpSp>
          <p:nvGrpSpPr>
            <p:cNvPr id="83" name="Group 82">
              <a:extLst>
                <a:ext uri="{FF2B5EF4-FFF2-40B4-BE49-F238E27FC236}">
                  <a16:creationId xmlns:a16="http://schemas.microsoft.com/office/drawing/2014/main" id="{9C54F8C8-168D-463D-B173-50DE014726C5}"/>
                </a:ext>
              </a:extLst>
            </p:cNvPr>
            <p:cNvGrpSpPr/>
            <p:nvPr/>
          </p:nvGrpSpPr>
          <p:grpSpPr>
            <a:xfrm>
              <a:off x="6013644" y="1296137"/>
              <a:ext cx="2032739" cy="1029684"/>
              <a:chOff x="5537206" y="1171598"/>
              <a:chExt cx="2025848" cy="957235"/>
            </a:xfrm>
          </p:grpSpPr>
          <p:sp>
            <p:nvSpPr>
              <p:cNvPr id="89" name="Rectangle 88">
                <a:extLst>
                  <a:ext uri="{FF2B5EF4-FFF2-40B4-BE49-F238E27FC236}">
                    <a16:creationId xmlns:a16="http://schemas.microsoft.com/office/drawing/2014/main" id="{8BF636A8-59B2-431F-97EB-974DBE153C8B}"/>
                  </a:ext>
                </a:extLst>
              </p:cNvPr>
              <p:cNvSpPr/>
              <p:nvPr/>
            </p:nvSpPr>
            <p:spPr>
              <a:xfrm>
                <a:off x="5827751" y="1171598"/>
                <a:ext cx="1735303" cy="95723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0" name="Oval 89">
                <a:extLst>
                  <a:ext uri="{FF2B5EF4-FFF2-40B4-BE49-F238E27FC236}">
                    <a16:creationId xmlns:a16="http://schemas.microsoft.com/office/drawing/2014/main" id="{975B92BD-C4B8-46C0-AB2B-68C5D265E54B}"/>
                  </a:ext>
                </a:extLst>
              </p:cNvPr>
              <p:cNvSpPr/>
              <p:nvPr/>
            </p:nvSpPr>
            <p:spPr>
              <a:xfrm>
                <a:off x="5537206" y="142479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EAFA3B17-ABC1-4A4F-8C9A-4E1D2BFF71CA}"/>
                      </a:ext>
                    </a:extLst>
                  </p:cNvPr>
                  <p:cNvSpPr txBox="1"/>
                  <p:nvPr/>
                </p:nvSpPr>
                <p:spPr>
                  <a:xfrm>
                    <a:off x="6123624" y="1214069"/>
                    <a:ext cx="1380277" cy="88071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𝟕</m:t>
                              </m:r>
                              <m:r>
                                <a:rPr lang="vi-VN" sz="2800" b="1" i="1">
                                  <a:latin typeface="Cambria Math"/>
                                </a:rPr>
                                <m:t>𝝅</m:t>
                              </m:r>
                            </m:den>
                          </m:f>
                        </m:oMath>
                      </m:oMathPara>
                    </a14:m>
                    <a:endParaRPr lang="en-US" sz="3000" b="1" dirty="0">
                      <a:solidFill>
                        <a:schemeClr val="bg1"/>
                      </a:solidFill>
                    </a:endParaRPr>
                  </a:p>
                </p:txBody>
              </p:sp>
            </mc:Choice>
            <mc:Fallback xmlns="">
              <p:sp>
                <p:nvSpPr>
                  <p:cNvPr id="91" name="TextBox 90">
                    <a:extLst>
                      <a:ext uri="{FF2B5EF4-FFF2-40B4-BE49-F238E27FC236}">
                        <a16:creationId xmlns:a16="http://schemas.microsoft.com/office/drawing/2014/main" id="{EAFA3B17-ABC1-4A4F-8C9A-4E1D2BFF71CA}"/>
                      </a:ext>
                    </a:extLst>
                  </p:cNvPr>
                  <p:cNvSpPr txBox="1">
                    <a:spLocks noRot="1" noChangeAspect="1" noMove="1" noResize="1" noEditPoints="1" noAdjustHandles="1" noChangeArrowheads="1" noChangeShapeType="1" noTextEdit="1"/>
                  </p:cNvSpPr>
                  <p:nvPr/>
                </p:nvSpPr>
                <p:spPr>
                  <a:xfrm>
                    <a:off x="6123624" y="1214069"/>
                    <a:ext cx="1380277" cy="880717"/>
                  </a:xfrm>
                  <a:prstGeom prst="rect">
                    <a:avLst/>
                  </a:prstGeom>
                  <a:blipFill>
                    <a:blip r:embed="rId13"/>
                    <a:stretch>
                      <a:fillRect/>
                    </a:stretch>
                  </a:blipFill>
                </p:spPr>
                <p:txBody>
                  <a:bodyPr/>
                  <a:lstStyle/>
                  <a:p>
                    <a:r>
                      <a:rPr lang="en-US">
                        <a:noFill/>
                      </a:rPr>
                      <a:t> </a:t>
                    </a:r>
                  </a:p>
                </p:txBody>
              </p:sp>
            </mc:Fallback>
          </mc:AlternateContent>
        </p:grpSp>
        <p:grpSp>
          <p:nvGrpSpPr>
            <p:cNvPr id="84" name="Group 83">
              <a:extLst>
                <a:ext uri="{FF2B5EF4-FFF2-40B4-BE49-F238E27FC236}">
                  <a16:creationId xmlns:a16="http://schemas.microsoft.com/office/drawing/2014/main" id="{9073D06D-B652-4C57-8834-FAD8B2C65961}"/>
                </a:ext>
              </a:extLst>
            </p:cNvPr>
            <p:cNvGrpSpPr/>
            <p:nvPr/>
          </p:nvGrpSpPr>
          <p:grpSpPr>
            <a:xfrm>
              <a:off x="7987461" y="1309989"/>
              <a:ext cx="2005012" cy="1015832"/>
              <a:chOff x="4598292" y="1184476"/>
              <a:chExt cx="1998215" cy="944359"/>
            </a:xfrm>
          </p:grpSpPr>
          <p:sp>
            <p:nvSpPr>
              <p:cNvPr id="85" name="Rectangle 84">
                <a:extLst>
                  <a:ext uri="{FF2B5EF4-FFF2-40B4-BE49-F238E27FC236}">
                    <a16:creationId xmlns:a16="http://schemas.microsoft.com/office/drawing/2014/main" id="{2106FC24-2C10-43CD-B032-CE04208943C5}"/>
                  </a:ext>
                </a:extLst>
              </p:cNvPr>
              <p:cNvSpPr/>
              <p:nvPr/>
            </p:nvSpPr>
            <p:spPr>
              <a:xfrm>
                <a:off x="4888830" y="1184476"/>
                <a:ext cx="1707677" cy="94435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6" name="Oval 85">
                <a:extLst>
                  <a:ext uri="{FF2B5EF4-FFF2-40B4-BE49-F238E27FC236}">
                    <a16:creationId xmlns:a16="http://schemas.microsoft.com/office/drawing/2014/main" id="{8BBAC9FA-88C4-4865-BECE-BB5D7497290F}"/>
                  </a:ext>
                </a:extLst>
              </p:cNvPr>
              <p:cNvSpPr/>
              <p:nvPr/>
            </p:nvSpPr>
            <p:spPr>
              <a:xfrm>
                <a:off x="4598292" y="14376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CFEAB50C-8EEF-477B-A4B4-106664941B96}"/>
                      </a:ext>
                    </a:extLst>
                  </p:cNvPr>
                  <p:cNvSpPr txBox="1"/>
                  <p:nvPr/>
                </p:nvSpPr>
                <p:spPr>
                  <a:xfrm>
                    <a:off x="5139139" y="1193017"/>
                    <a:ext cx="1330534" cy="8807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vi-VN" sz="2800" b="1" i="1">
                                  <a:latin typeface="Cambria Math" panose="02040503050406030204" pitchFamily="18" charset="0"/>
                                </a:rPr>
                              </m:ctrlPr>
                            </m:fPr>
                            <m:num>
                              <m:r>
                                <a:rPr lang="vi-VN" sz="2800" b="1" i="1">
                                  <a:latin typeface="Cambria Math"/>
                                </a:rPr>
                                <m:t>𝟏</m:t>
                              </m:r>
                            </m:num>
                            <m:den>
                              <m:r>
                                <a:rPr lang="vi-VN" sz="2800" b="1" i="1">
                                  <a:latin typeface="Cambria Math"/>
                                </a:rPr>
                                <m:t>𝟎</m:t>
                              </m:r>
                              <m:r>
                                <a:rPr lang="vi-VN" sz="2800" b="1">
                                  <a:latin typeface="Cambria Math"/>
                                </a:rPr>
                                <m:t>,</m:t>
                              </m:r>
                              <m:r>
                                <a:rPr lang="vi-VN" sz="2800" b="1" i="1">
                                  <a:latin typeface="Cambria Math"/>
                                </a:rPr>
                                <m:t>𝟐</m:t>
                              </m:r>
                              <m:r>
                                <a:rPr lang="vi-VN" sz="2800" b="1" i="1">
                                  <a:latin typeface="Cambria Math"/>
                                </a:rPr>
                                <m:t>𝝅</m:t>
                              </m:r>
                            </m:den>
                          </m:f>
                        </m:oMath>
                      </m:oMathPara>
                    </a14:m>
                    <a:endParaRPr lang="en-US" sz="3000" b="1" dirty="0">
                      <a:solidFill>
                        <a:schemeClr val="bg1"/>
                      </a:solidFill>
                    </a:endParaRPr>
                  </a:p>
                </p:txBody>
              </p:sp>
            </mc:Choice>
            <mc:Fallback xmlns="">
              <p:sp>
                <p:nvSpPr>
                  <p:cNvPr id="87" name="TextBox 86">
                    <a:extLst>
                      <a:ext uri="{FF2B5EF4-FFF2-40B4-BE49-F238E27FC236}">
                        <a16:creationId xmlns:a16="http://schemas.microsoft.com/office/drawing/2014/main" id="{CFEAB50C-8EEF-477B-A4B4-106664941B96}"/>
                      </a:ext>
                    </a:extLst>
                  </p:cNvPr>
                  <p:cNvSpPr txBox="1">
                    <a:spLocks noRot="1" noChangeAspect="1" noMove="1" noResize="1" noEditPoints="1" noAdjustHandles="1" noChangeArrowheads="1" noChangeShapeType="1" noTextEdit="1"/>
                  </p:cNvSpPr>
                  <p:nvPr/>
                </p:nvSpPr>
                <p:spPr>
                  <a:xfrm>
                    <a:off x="5139139" y="1193017"/>
                    <a:ext cx="1330534" cy="880718"/>
                  </a:xfrm>
                  <a:prstGeom prst="rect">
                    <a:avLst/>
                  </a:prstGeom>
                  <a:blipFill>
                    <a:blip r:embed="rId14"/>
                    <a:stretch>
                      <a:fillRect/>
                    </a:stretch>
                  </a:blipFill>
                </p:spPr>
                <p:txBody>
                  <a:bodyPr/>
                  <a:lstStyle/>
                  <a:p>
                    <a:r>
                      <a:rPr lang="en-US">
                        <a:noFill/>
                      </a:rPr>
                      <a:t> </a:t>
                    </a:r>
                  </a:p>
                </p:txBody>
              </p:sp>
            </mc:Fallback>
          </mc:AlternateContent>
        </p:grpSp>
      </p:grpSp>
      <p:sp>
        <p:nvSpPr>
          <p:cNvPr id="49" name="Oval 48"/>
          <p:cNvSpPr/>
          <p:nvPr/>
        </p:nvSpPr>
        <p:spPr>
          <a:xfrm>
            <a:off x="23189" y="3173362"/>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r>
              <a:rPr lang="en-US" sz="3200" b="1" dirty="0">
                <a:latin typeface="Tahoma" pitchFamily="34" charset="0"/>
                <a:ea typeface="Tahoma" pitchFamily="34" charset="0"/>
                <a:cs typeface="Tahoma" pitchFamily="34" charset="0"/>
              </a:rPr>
              <a:t> </a:t>
            </a:r>
            <a:endParaRPr lang="en-US" sz="3200" dirty="0"/>
          </a:p>
        </p:txBody>
      </p:sp>
    </p:spTree>
    <p:extLst>
      <p:ext uri="{BB962C8B-B14F-4D97-AF65-F5344CB8AC3E}">
        <p14:creationId xmlns:p14="http://schemas.microsoft.com/office/powerpoint/2010/main" val="335879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4" grpId="0"/>
      <p:bldP spid="75" grpId="0"/>
      <p:bldP spid="78" grpId="0"/>
      <p:bldP spid="66" grpId="0" animBg="1"/>
      <p:bldP spid="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246389"/>
            <a:ext cx="11834900" cy="4594216"/>
            <a:chOff x="184495" y="3636273"/>
            <a:chExt cx="11834900" cy="4594216"/>
          </a:xfrm>
        </p:grpSpPr>
        <p:sp>
          <p:nvSpPr>
            <p:cNvPr id="5" name="Rounded Rectangle 4"/>
            <p:cNvSpPr/>
            <p:nvPr/>
          </p:nvSpPr>
          <p:spPr>
            <a:xfrm>
              <a:off x="184495" y="3865217"/>
              <a:ext cx="11834900" cy="436527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81414"/>
            <a:ext cx="11906396" cy="1510878"/>
            <a:chOff x="534987" y="1808534"/>
            <a:chExt cx="23340848" cy="2586704"/>
          </a:xfrm>
        </p:grpSpPr>
        <p:grpSp>
          <p:nvGrpSpPr>
            <p:cNvPr id="21" name="Group 20"/>
            <p:cNvGrpSpPr/>
            <p:nvPr/>
          </p:nvGrpSpPr>
          <p:grpSpPr>
            <a:xfrm>
              <a:off x="534987" y="1869705"/>
              <a:ext cx="23340848" cy="2479220"/>
              <a:chOff x="534987" y="1647866"/>
              <a:chExt cx="23340848" cy="2479220"/>
            </a:xfrm>
          </p:grpSpPr>
          <p:sp>
            <p:nvSpPr>
              <p:cNvPr id="25" name="Rounded Rectangle 24"/>
              <p:cNvSpPr/>
              <p:nvPr/>
            </p:nvSpPr>
            <p:spPr bwMode="auto">
              <a:xfrm>
                <a:off x="755649" y="1720890"/>
                <a:ext cx="23120186" cy="240619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34</a:t>
                  </a:r>
                </a:p>
              </p:txBody>
            </p:sp>
          </p:grpSp>
        </p:grpSp>
        <mc:AlternateContent xmlns:mc="http://schemas.openxmlformats.org/markup-compatibility/2006" xmlns:a14="http://schemas.microsoft.com/office/drawing/2010/main">
          <mc:Choice Requires="a14">
            <p:sp>
              <p:nvSpPr>
                <p:cNvPr id="23" name="Rectangle 22"/>
                <p:cNvSpPr/>
                <p:nvPr/>
              </p:nvSpPr>
              <p:spPr>
                <a:xfrm>
                  <a:off x="948631" y="1808534"/>
                  <a:ext cx="22905875" cy="2586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indent="1662113" algn="just">
                    <a:lnSpc>
                      <a:spcPct val="115000"/>
                    </a:lnSpc>
                    <a:spcBef>
                      <a:spcPts val="600"/>
                    </a:spcBef>
                    <a:spcAft>
                      <a:spcPts val="0"/>
                    </a:spcAft>
                    <a:buClr>
                      <a:srgbClr val="0000FF"/>
                    </a:buClr>
                    <a:tabLst>
                      <a:tab pos="629920" algn="l"/>
                    </a:tabLst>
                  </a:pPr>
                  <a:r>
                    <a:rPr lang="vi-VN" sz="3000">
                      <a:solidFill>
                        <a:prstClr val="black"/>
                      </a:solidFill>
                      <a:latin typeface="Cambria" panose="02040503050406030204" pitchFamily="18" charset="0"/>
                    </a:rPr>
                    <a:t>Cho hàm số </a:t>
                  </a:r>
                  <a14:m>
                    <m:oMath xmlns:m="http://schemas.openxmlformats.org/officeDocument/2006/math">
                      <m:r>
                        <a:rPr lang="vi-VN" sz="3000" i="1">
                          <a:solidFill>
                            <a:prstClr val="black"/>
                          </a:solidFill>
                          <a:latin typeface="Cambria Math"/>
                        </a:rPr>
                        <m:t>𝑦</m:t>
                      </m:r>
                      <m:r>
                        <a:rPr lang="vi-VN" sz="3000" i="1">
                          <a:solidFill>
                            <a:prstClr val="black"/>
                          </a:solidFill>
                          <a:latin typeface="Cambria Math"/>
                        </a:rPr>
                        <m:t>=</m:t>
                      </m:r>
                      <m:r>
                        <a:rPr lang="vi-VN" sz="3000" i="1">
                          <a:solidFill>
                            <a:prstClr val="black"/>
                          </a:solidFill>
                          <a:latin typeface="Cambria Math"/>
                        </a:rPr>
                        <m:t>𝑓</m:t>
                      </m:r>
                      <m:r>
                        <a:rPr lang="vi-VN" sz="3000" i="1">
                          <a:solidFill>
                            <a:prstClr val="black"/>
                          </a:solidFill>
                          <a:latin typeface="Cambria Math"/>
                        </a:rPr>
                        <m:t>(</m:t>
                      </m:r>
                      <m:r>
                        <a:rPr lang="vi-VN" sz="3000" i="1">
                          <a:solidFill>
                            <a:prstClr val="black"/>
                          </a:solidFill>
                          <a:latin typeface="Cambria Math"/>
                        </a:rPr>
                        <m:t>𝑥</m:t>
                      </m:r>
                      <m:r>
                        <a:rPr lang="vi-VN" sz="3000" i="1">
                          <a:solidFill>
                            <a:prstClr val="black"/>
                          </a:solidFill>
                          <a:latin typeface="Cambria Math"/>
                        </a:rPr>
                        <m:t>)</m:t>
                      </m:r>
                    </m:oMath>
                  </a14:m>
                  <a:r>
                    <a:rPr lang="vi-VN" sz="3000">
                      <a:solidFill>
                        <a:prstClr val="black"/>
                      </a:solidFill>
                      <a:latin typeface="Cambria" panose="02040503050406030204" pitchFamily="18" charset="0"/>
                    </a:rPr>
                    <a:t> liên tục trên </a:t>
                  </a:r>
                  <a14:m>
                    <m:oMath xmlns:m="http://schemas.openxmlformats.org/officeDocument/2006/math">
                      <m:d>
                        <m:dPr>
                          <m:ctrlPr>
                            <a:rPr lang="vi-VN" sz="3000" i="1">
                              <a:solidFill>
                                <a:prstClr val="black"/>
                              </a:solidFill>
                              <a:latin typeface="Cambria Math" panose="02040503050406030204" pitchFamily="18" charset="0"/>
                            </a:rPr>
                          </m:ctrlPr>
                        </m:dPr>
                        <m:e>
                          <m:r>
                            <a:rPr lang="vi-VN" sz="3000" i="1">
                              <a:solidFill>
                                <a:prstClr val="black"/>
                              </a:solidFill>
                              <a:latin typeface="Cambria Math"/>
                            </a:rPr>
                            <m:t>0;+∞</m:t>
                          </m:r>
                        </m:e>
                      </m:d>
                    </m:oMath>
                  </a14:m>
                  <a:r>
                    <a:rPr lang="vi-VN" sz="3000">
                      <a:solidFill>
                        <a:prstClr val="black"/>
                      </a:solidFill>
                      <a:latin typeface="Cambria" panose="02040503050406030204" pitchFamily="18" charset="0"/>
                    </a:rPr>
                    <a:t> và thỏa mãn</a:t>
                  </a:r>
                  <a:endParaRPr lang="en-US" sz="3000">
                    <a:solidFill>
                      <a:prstClr val="black"/>
                    </a:solidFill>
                    <a:latin typeface="Cambria" panose="02040503050406030204" pitchFamily="18" charset="0"/>
                  </a:endParaRPr>
                </a:p>
                <a:p>
                  <a:pPr lvl="0" algn="just">
                    <a:lnSpc>
                      <a:spcPct val="115000"/>
                    </a:lnSpc>
                    <a:spcBef>
                      <a:spcPts val="600"/>
                    </a:spcBef>
                    <a:spcAft>
                      <a:spcPts val="0"/>
                    </a:spcAft>
                    <a:buClr>
                      <a:srgbClr val="0000FF"/>
                    </a:buClr>
                    <a:tabLst>
                      <a:tab pos="629920" algn="l"/>
                    </a:tabLst>
                  </a:pPr>
                  <a14:m>
                    <m:oMath xmlns:m="http://schemas.openxmlformats.org/officeDocument/2006/math">
                      <m:r>
                        <a:rPr lang="vi-VN" sz="3000" i="1">
                          <a:solidFill>
                            <a:prstClr val="black"/>
                          </a:solidFill>
                          <a:latin typeface="Cambria Math"/>
                        </a:rPr>
                        <m:t>2</m:t>
                      </m:r>
                      <m:r>
                        <a:rPr lang="vi-VN" sz="3000" i="1">
                          <a:solidFill>
                            <a:prstClr val="black"/>
                          </a:solidFill>
                          <a:latin typeface="Cambria Math"/>
                        </a:rPr>
                        <m:t>𝑥</m:t>
                      </m:r>
                      <m:sSup>
                        <m:sSupPr>
                          <m:ctrlPr>
                            <a:rPr lang="vi-VN" sz="3000" i="1">
                              <a:solidFill>
                                <a:prstClr val="black"/>
                              </a:solidFill>
                              <a:latin typeface="Cambria Math" panose="02040503050406030204" pitchFamily="18" charset="0"/>
                            </a:rPr>
                          </m:ctrlPr>
                        </m:sSupPr>
                        <m:e>
                          <m:r>
                            <a:rPr lang="vi-VN" sz="3000" i="1">
                              <a:solidFill>
                                <a:prstClr val="black"/>
                              </a:solidFill>
                              <a:latin typeface="Cambria Math"/>
                            </a:rPr>
                            <m:t>𝑓</m:t>
                          </m:r>
                        </m:e>
                        <m:sup>
                          <m:r>
                            <a:rPr lang="vi-VN" sz="3000" i="1">
                              <a:solidFill>
                                <a:prstClr val="black"/>
                              </a:solidFill>
                              <a:latin typeface="Cambria Math"/>
                            </a:rPr>
                            <m:t>′</m:t>
                          </m:r>
                        </m:sup>
                      </m:sSup>
                      <m:r>
                        <a:rPr lang="vi-VN" sz="3000" i="1">
                          <a:solidFill>
                            <a:prstClr val="black"/>
                          </a:solidFill>
                          <a:latin typeface="Cambria Math"/>
                        </a:rPr>
                        <m:t>(</m:t>
                      </m:r>
                      <m:r>
                        <a:rPr lang="vi-VN" sz="3000" i="1">
                          <a:solidFill>
                            <a:prstClr val="black"/>
                          </a:solidFill>
                          <a:latin typeface="Cambria Math"/>
                        </a:rPr>
                        <m:t>𝑥</m:t>
                      </m:r>
                      <m:r>
                        <a:rPr lang="vi-VN" sz="3000" i="1">
                          <a:solidFill>
                            <a:prstClr val="black"/>
                          </a:solidFill>
                          <a:latin typeface="Cambria Math"/>
                        </a:rPr>
                        <m:t>)+</m:t>
                      </m:r>
                      <m:r>
                        <a:rPr lang="vi-VN" sz="3000" i="1">
                          <a:solidFill>
                            <a:prstClr val="black"/>
                          </a:solidFill>
                          <a:latin typeface="Cambria Math"/>
                        </a:rPr>
                        <m:t>𝑓</m:t>
                      </m:r>
                      <m:r>
                        <a:rPr lang="vi-VN" sz="3000" i="1">
                          <a:solidFill>
                            <a:prstClr val="black"/>
                          </a:solidFill>
                          <a:latin typeface="Cambria Math"/>
                        </a:rPr>
                        <m:t>(</m:t>
                      </m:r>
                      <m:r>
                        <a:rPr lang="vi-VN" sz="3000" i="1">
                          <a:solidFill>
                            <a:prstClr val="black"/>
                          </a:solidFill>
                          <a:latin typeface="Cambria Math"/>
                        </a:rPr>
                        <m:t>𝑥</m:t>
                      </m:r>
                      <m:r>
                        <a:rPr lang="vi-VN" sz="3000" i="1">
                          <a:solidFill>
                            <a:prstClr val="black"/>
                          </a:solidFill>
                          <a:latin typeface="Cambria Math"/>
                        </a:rPr>
                        <m:t>)=3</m:t>
                      </m:r>
                      <m:sSup>
                        <m:sSupPr>
                          <m:ctrlPr>
                            <a:rPr lang="vi-VN" sz="3000" i="1">
                              <a:solidFill>
                                <a:prstClr val="black"/>
                              </a:solidFill>
                              <a:latin typeface="Cambria Math" panose="02040503050406030204" pitchFamily="18" charset="0"/>
                            </a:rPr>
                          </m:ctrlPr>
                        </m:sSupPr>
                        <m:e>
                          <m:r>
                            <a:rPr lang="vi-VN" sz="3000" i="1">
                              <a:solidFill>
                                <a:prstClr val="black"/>
                              </a:solidFill>
                              <a:latin typeface="Cambria Math"/>
                            </a:rPr>
                            <m:t>𝑥</m:t>
                          </m:r>
                        </m:e>
                        <m:sup>
                          <m:r>
                            <a:rPr lang="vi-VN" sz="3000" i="1">
                              <a:solidFill>
                                <a:prstClr val="black"/>
                              </a:solidFill>
                              <a:latin typeface="Cambria Math"/>
                            </a:rPr>
                            <m:t>2</m:t>
                          </m:r>
                        </m:sup>
                      </m:sSup>
                      <m:rad>
                        <m:radPr>
                          <m:degHide m:val="on"/>
                          <m:ctrlPr>
                            <a:rPr lang="vi-VN" sz="3000" i="1">
                              <a:solidFill>
                                <a:prstClr val="black"/>
                              </a:solidFill>
                              <a:latin typeface="Cambria Math" panose="02040503050406030204" pitchFamily="18" charset="0"/>
                            </a:rPr>
                          </m:ctrlPr>
                        </m:radPr>
                        <m:deg/>
                        <m:e>
                          <m:r>
                            <a:rPr lang="vi-VN" sz="3000" i="1">
                              <a:solidFill>
                                <a:prstClr val="black"/>
                              </a:solidFill>
                              <a:latin typeface="Cambria Math"/>
                            </a:rPr>
                            <m:t>𝑥</m:t>
                          </m:r>
                        </m:e>
                      </m:rad>
                    </m:oMath>
                  </a14:m>
                  <a:r>
                    <a:rPr lang="vi-VN" sz="3000">
                      <a:solidFill>
                        <a:prstClr val="black"/>
                      </a:solidFill>
                      <a:latin typeface="Cambria" panose="02040503050406030204" pitchFamily="18" charset="0"/>
                    </a:rPr>
                    <a:t>, biết </a:t>
                  </a:r>
                  <a14:m>
                    <m:oMath xmlns:m="http://schemas.openxmlformats.org/officeDocument/2006/math">
                      <m:r>
                        <a:rPr lang="vi-VN" sz="3000" i="1">
                          <a:solidFill>
                            <a:prstClr val="black"/>
                          </a:solidFill>
                          <a:latin typeface="Cambria Math"/>
                        </a:rPr>
                        <m:t>𝑓</m:t>
                      </m:r>
                      <m:r>
                        <a:rPr lang="vi-VN" sz="3000" i="1">
                          <a:solidFill>
                            <a:prstClr val="black"/>
                          </a:solidFill>
                          <a:latin typeface="Cambria Math"/>
                        </a:rPr>
                        <m:t>(1)=</m:t>
                      </m:r>
                      <m:f>
                        <m:fPr>
                          <m:ctrlPr>
                            <a:rPr lang="vi-VN" sz="3000" i="1">
                              <a:solidFill>
                                <a:prstClr val="black"/>
                              </a:solidFill>
                              <a:latin typeface="Cambria Math" panose="02040503050406030204" pitchFamily="18" charset="0"/>
                            </a:rPr>
                          </m:ctrlPr>
                        </m:fPr>
                        <m:num>
                          <m:r>
                            <a:rPr lang="vi-VN" sz="3000" i="1">
                              <a:solidFill>
                                <a:prstClr val="black"/>
                              </a:solidFill>
                              <a:latin typeface="Cambria Math"/>
                            </a:rPr>
                            <m:t>1</m:t>
                          </m:r>
                        </m:num>
                        <m:den>
                          <m:r>
                            <a:rPr lang="vi-VN" sz="3000" i="1">
                              <a:solidFill>
                                <a:prstClr val="black"/>
                              </a:solidFill>
                              <a:latin typeface="Cambria Math"/>
                            </a:rPr>
                            <m:t>2</m:t>
                          </m:r>
                        </m:den>
                      </m:f>
                    </m:oMath>
                  </a14:m>
                  <a:r>
                    <a:rPr lang="vi-VN" sz="3000">
                      <a:solidFill>
                        <a:prstClr val="black"/>
                      </a:solidFill>
                      <a:latin typeface="Cambria" panose="02040503050406030204" pitchFamily="18" charset="0"/>
                    </a:rPr>
                    <a:t>. Giá trị của </a:t>
                  </a:r>
                  <a14:m>
                    <m:oMath xmlns:m="http://schemas.openxmlformats.org/officeDocument/2006/math">
                      <m:r>
                        <a:rPr lang="vi-VN" sz="3000" i="1">
                          <a:solidFill>
                            <a:prstClr val="black"/>
                          </a:solidFill>
                          <a:latin typeface="Cambria Math"/>
                        </a:rPr>
                        <m:t>𝑓</m:t>
                      </m:r>
                      <m:r>
                        <a:rPr lang="vi-VN" sz="3000" i="1">
                          <a:solidFill>
                            <a:prstClr val="black"/>
                          </a:solidFill>
                          <a:latin typeface="Cambria Math"/>
                        </a:rPr>
                        <m:t>(2)</m:t>
                      </m:r>
                    </m:oMath>
                  </a14:m>
                  <a:r>
                    <a:rPr lang="vi-VN" sz="3000">
                      <a:solidFill>
                        <a:prstClr val="black"/>
                      </a:solidFill>
                      <a:latin typeface="Cambria" panose="02040503050406030204" pitchFamily="18" charset="0"/>
                    </a:rPr>
                    <a:t> bằng </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48631" y="1808534"/>
                  <a:ext cx="22905875" cy="2586704"/>
                </a:xfrm>
                <a:prstGeom prst="rect">
                  <a:avLst/>
                </a:prstGeom>
                <a:blipFill>
                  <a:blip r:embed="rId2"/>
                  <a:stretch>
                    <a:fillRect t="-403" b="-36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68542" y="2742912"/>
                <a:ext cx="5736960" cy="1576329"/>
              </a:xfrm>
              <a:prstGeom prst="rect">
                <a:avLst/>
              </a:prstGeom>
              <a:noFill/>
            </p:spPr>
            <p:txBody>
              <a:bodyPr wrap="square" rtlCol="0">
                <a:spAutoFit/>
              </a:bodyPr>
              <a:lstStyle/>
              <a:p>
                <a:pPr algn="just">
                  <a:lnSpc>
                    <a:spcPct val="115000"/>
                  </a:lnSpc>
                  <a:spcAft>
                    <a:spcPts val="800"/>
                  </a:spcAft>
                </a:pPr>
                <a14:m>
                  <m:oMath xmlns:m="http://schemas.openxmlformats.org/officeDocument/2006/math">
                    <m:r>
                      <a:rPr lang="vi-VN" sz="2800" i="1" smtClean="0">
                        <a:solidFill>
                          <a:prstClr val="black"/>
                        </a:solidFill>
                        <a:latin typeface="Cambria Math"/>
                      </a:rPr>
                      <m:t>∀</m:t>
                    </m:r>
                    <m:r>
                      <a:rPr lang="vi-VN" sz="2800" i="1" smtClean="0">
                        <a:solidFill>
                          <a:prstClr val="black"/>
                        </a:solidFill>
                        <a:latin typeface="Cambria Math"/>
                      </a:rPr>
                      <m:t>𝑥</m:t>
                    </m:r>
                    <m:r>
                      <a:rPr lang="vi-VN" sz="2800" i="1" smtClean="0">
                        <a:solidFill>
                          <a:prstClr val="black"/>
                        </a:solidFill>
                        <a:latin typeface="Cambria Math"/>
                      </a:rPr>
                      <m:t>∈</m:t>
                    </m:r>
                    <m:d>
                      <m:dPr>
                        <m:ctrlPr>
                          <a:rPr lang="vi-VN" sz="2800" i="1">
                            <a:solidFill>
                              <a:prstClr val="black"/>
                            </a:solidFill>
                            <a:latin typeface="Cambria Math" panose="02040503050406030204" pitchFamily="18" charset="0"/>
                          </a:rPr>
                        </m:ctrlPr>
                      </m:dPr>
                      <m:e>
                        <m:r>
                          <a:rPr lang="vi-VN" sz="2800" i="1">
                            <a:solidFill>
                              <a:prstClr val="black"/>
                            </a:solidFill>
                            <a:latin typeface="Cambria Math"/>
                          </a:rPr>
                          <m:t>0;+∞</m:t>
                        </m:r>
                      </m:e>
                    </m:d>
                    <m:r>
                      <m:rPr>
                        <m:nor/>
                      </m:rPr>
                      <a:rPr lang="vi-VN" sz="2800">
                        <a:solidFill>
                          <a:prstClr val="black"/>
                        </a:solidFill>
                        <a:latin typeface="Cambria" panose="02040503050406030204" pitchFamily="18" charset="0"/>
                      </a:rPr>
                      <m:t>  </m:t>
                    </m:r>
                    <m:r>
                      <m:rPr>
                        <m:nor/>
                      </m:rPr>
                      <a:rPr lang="vi-VN" sz="2800">
                        <a:solidFill>
                          <a:prstClr val="black"/>
                        </a:solidFill>
                        <a:latin typeface="Cambria" panose="02040503050406030204" pitchFamily="18" charset="0"/>
                      </a:rPr>
                      <m:t>ta</m:t>
                    </m:r>
                    <m:r>
                      <m:rPr>
                        <m:nor/>
                      </m:rPr>
                      <a:rPr lang="vi-VN" sz="2800">
                        <a:solidFill>
                          <a:prstClr val="black"/>
                        </a:solidFill>
                        <a:latin typeface="Cambria" panose="02040503050406030204" pitchFamily="18" charset="0"/>
                      </a:rPr>
                      <m:t> </m:t>
                    </m:r>
                    <m:r>
                      <m:rPr>
                        <m:nor/>
                      </m:rPr>
                      <a:rPr lang="vi-VN" sz="2800">
                        <a:solidFill>
                          <a:prstClr val="black"/>
                        </a:solidFill>
                        <a:latin typeface="Cambria" panose="02040503050406030204" pitchFamily="18" charset="0"/>
                      </a:rPr>
                      <m:t>c</m:t>
                    </m:r>
                    <m:r>
                      <m:rPr>
                        <m:nor/>
                      </m:rPr>
                      <a:rPr lang="vi-VN" sz="2800">
                        <a:solidFill>
                          <a:prstClr val="black"/>
                        </a:solidFill>
                        <a:latin typeface="Cambria" panose="02040503050406030204" pitchFamily="18" charset="0"/>
                      </a:rPr>
                      <m:t>ó:</m:t>
                    </m:r>
                  </m:oMath>
                </a14:m>
                <a:r>
                  <a:rPr lang="en-US" sz="2800" i="1" dirty="0">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vi-VN" sz="2800" i="1">
                            <a:solidFill>
                              <a:prstClr val="black"/>
                            </a:solidFill>
                            <a:latin typeface="Cambria Math" panose="02040503050406030204" pitchFamily="18" charset="0"/>
                          </a:rPr>
                        </m:ctrlPr>
                      </m:sSupPr>
                      <m:e>
                        <m:d>
                          <m:dPr>
                            <m:ctrlPr>
                              <a:rPr lang="vi-VN" sz="2800" i="1">
                                <a:solidFill>
                                  <a:prstClr val="black"/>
                                </a:solidFill>
                                <a:latin typeface="Cambria Math" panose="02040503050406030204" pitchFamily="18" charset="0"/>
                              </a:rPr>
                            </m:ctrlPr>
                          </m:dPr>
                          <m:e>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𝑥</m:t>
                                </m:r>
                              </m:e>
                            </m:rad>
                            <m:r>
                              <a:rPr lang="vi-VN" sz="2800" i="1">
                                <a:solidFill>
                                  <a:prstClr val="black"/>
                                </a:solidFill>
                                <a:latin typeface="Cambria Math"/>
                              </a:rPr>
                              <m:t>𝑓</m:t>
                            </m:r>
                            <m:r>
                              <a:rPr lang="vi-VN" sz="2800" i="1">
                                <a:solidFill>
                                  <a:prstClr val="black"/>
                                </a:solidFill>
                                <a:latin typeface="Cambria Math"/>
                              </a:rPr>
                              <m:t>(</m:t>
                            </m:r>
                            <m:r>
                              <a:rPr lang="vi-VN" sz="2800" i="1">
                                <a:solidFill>
                                  <a:prstClr val="black"/>
                                </a:solidFill>
                                <a:latin typeface="Cambria Math"/>
                              </a:rPr>
                              <m:t>𝑥</m:t>
                            </m:r>
                            <m:r>
                              <a:rPr lang="vi-VN" sz="2800" i="1">
                                <a:solidFill>
                                  <a:prstClr val="black"/>
                                </a:solidFill>
                                <a:latin typeface="Cambria Math"/>
                              </a:rPr>
                              <m:t>)</m:t>
                            </m:r>
                          </m:e>
                        </m:d>
                      </m:e>
                      <m:sup>
                        <m:r>
                          <a:rPr lang="vi-VN" sz="2800" i="1">
                            <a:solidFill>
                              <a:prstClr val="black"/>
                            </a:solidFill>
                            <a:latin typeface="Cambria Math"/>
                          </a:rPr>
                          <m:t>′</m:t>
                        </m:r>
                      </m:sup>
                    </m:sSup>
                    <m:r>
                      <a:rPr lang="vi-VN" sz="2800" i="1">
                        <a:solidFill>
                          <a:prstClr val="black"/>
                        </a:solidFill>
                        <a:latin typeface="Cambria Math"/>
                      </a:rPr>
                      <m:t>=</m:t>
                    </m:r>
                  </m:oMath>
                </a14:m>
                <a:r>
                  <a:rPr lang="vi-VN" sz="2800">
                    <a:solidFill>
                      <a:prstClr val="black"/>
                    </a:solidFill>
                    <a:latin typeface="Cambria" panose="02040503050406030204" pitchFamily="18" charset="0"/>
                  </a:rPr>
                  <a:t> </a:t>
                </a:r>
                <a:endParaRPr lang="en-US" sz="2800" i="1" dirty="0">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vi-VN" sz="2800">
                    <a:solidFill>
                      <a:prstClr val="black"/>
                    </a:solidFill>
                    <a:latin typeface="Cambria" panose="02040503050406030204" pitchFamily="18" charset="0"/>
                  </a:rPr>
                  <a:t> </a:t>
                </a:r>
                <a14:m>
                  <m:oMath xmlns:m="http://schemas.openxmlformats.org/officeDocument/2006/math">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𝑥</m:t>
                        </m:r>
                      </m:e>
                    </m:rad>
                    <m:r>
                      <a:rPr lang="vi-VN" sz="2800" i="1">
                        <a:solidFill>
                          <a:prstClr val="black"/>
                        </a:solidFill>
                        <a:latin typeface="Cambria Math"/>
                      </a:rPr>
                      <m:t>.</m:t>
                    </m:r>
                    <m:sSup>
                      <m:sSupPr>
                        <m:ctrlPr>
                          <a:rPr lang="vi-VN" sz="2800" i="1">
                            <a:solidFill>
                              <a:prstClr val="black"/>
                            </a:solidFill>
                            <a:latin typeface="Cambria Math" panose="02040503050406030204" pitchFamily="18" charset="0"/>
                          </a:rPr>
                        </m:ctrlPr>
                      </m:sSupPr>
                      <m:e>
                        <m:r>
                          <a:rPr lang="vi-VN" sz="2800" i="1">
                            <a:solidFill>
                              <a:prstClr val="black"/>
                            </a:solidFill>
                            <a:latin typeface="Cambria Math"/>
                          </a:rPr>
                          <m:t>𝑓</m:t>
                        </m:r>
                      </m:e>
                      <m:sup>
                        <m:r>
                          <a:rPr lang="vi-VN" sz="2800" i="1">
                            <a:solidFill>
                              <a:prstClr val="black"/>
                            </a:solidFill>
                            <a:latin typeface="Cambria Math"/>
                          </a:rPr>
                          <m:t>′</m:t>
                        </m:r>
                      </m:sup>
                    </m:sSup>
                    <m:d>
                      <m:dPr>
                        <m:ctrlPr>
                          <a:rPr lang="vi-VN" sz="2800" i="1">
                            <a:solidFill>
                              <a:prstClr val="black"/>
                            </a:solidFill>
                            <a:latin typeface="Cambria Math" panose="02040503050406030204" pitchFamily="18" charset="0"/>
                          </a:rPr>
                        </m:ctrlPr>
                      </m:dPr>
                      <m:e>
                        <m:r>
                          <a:rPr lang="vi-VN" sz="2800" i="1">
                            <a:solidFill>
                              <a:prstClr val="black"/>
                            </a:solidFill>
                            <a:latin typeface="Cambria Math"/>
                          </a:rPr>
                          <m:t>𝑥</m:t>
                        </m:r>
                      </m:e>
                    </m:d>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r>
                          <a:rPr lang="vi-VN" sz="2800" i="1">
                            <a:solidFill>
                              <a:prstClr val="black"/>
                            </a:solidFill>
                            <a:latin typeface="Cambria Math"/>
                          </a:rPr>
                          <m:t>𝑓</m:t>
                        </m:r>
                        <m:d>
                          <m:dPr>
                            <m:ctrlPr>
                              <a:rPr lang="vi-VN" sz="2800" i="1">
                                <a:solidFill>
                                  <a:prstClr val="black"/>
                                </a:solidFill>
                                <a:latin typeface="Cambria Math" panose="02040503050406030204" pitchFamily="18" charset="0"/>
                              </a:rPr>
                            </m:ctrlPr>
                          </m:dPr>
                          <m:e>
                            <m:r>
                              <a:rPr lang="vi-VN" sz="2800" i="1">
                                <a:solidFill>
                                  <a:prstClr val="black"/>
                                </a:solidFill>
                                <a:latin typeface="Cambria Math"/>
                              </a:rPr>
                              <m:t>𝑥</m:t>
                            </m:r>
                          </m:e>
                        </m:d>
                      </m:num>
                      <m:den>
                        <m:r>
                          <a:rPr lang="vi-VN" sz="2800" i="1">
                            <a:solidFill>
                              <a:prstClr val="black"/>
                            </a:solidFill>
                            <a:latin typeface="Cambria Math"/>
                          </a:rPr>
                          <m:t>2</m:t>
                        </m:r>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𝑥</m:t>
                            </m:r>
                          </m:e>
                        </m:rad>
                      </m:den>
                    </m:f>
                    <m:r>
                      <a:rPr lang="en-US" sz="2800" b="0" i="0" smtClean="0">
                        <a:solidFill>
                          <a:prstClr val="black"/>
                        </a:solidFill>
                        <a:latin typeface="Cambria Math" panose="02040503050406030204" pitchFamily="18" charset="0"/>
                      </a:rPr>
                      <m:t> </m:t>
                    </m:r>
                    <m:r>
                      <a:rPr lang="vi-VN" sz="2800" i="1">
                        <a:solidFill>
                          <a:prstClr val="black"/>
                        </a:solidFill>
                        <a:latin typeface="Cambria Math"/>
                      </a:rPr>
                      <m:t>=</m:t>
                    </m:r>
                  </m:oMath>
                </a14:m>
                <a:r>
                  <a:rPr lang="en-US" sz="2800" dirty="0">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3000" i="1">
                            <a:solidFill>
                              <a:prstClr val="black"/>
                            </a:solidFill>
                            <a:latin typeface="Cambria Math" panose="02040503050406030204" pitchFamily="18" charset="0"/>
                          </a:rPr>
                        </m:ctrlPr>
                      </m:fPr>
                      <m:num>
                        <m:r>
                          <a:rPr lang="vi-VN" sz="3000" i="1">
                            <a:solidFill>
                              <a:prstClr val="black"/>
                            </a:solidFill>
                            <a:latin typeface="Cambria Math"/>
                          </a:rPr>
                          <m:t>2</m:t>
                        </m:r>
                        <m:r>
                          <a:rPr lang="vi-VN" sz="3000" i="1">
                            <a:solidFill>
                              <a:prstClr val="black"/>
                            </a:solidFill>
                            <a:latin typeface="Cambria Math"/>
                          </a:rPr>
                          <m:t>𝑥</m:t>
                        </m:r>
                        <m:r>
                          <a:rPr lang="vi-VN" sz="3000" i="1">
                            <a:solidFill>
                              <a:prstClr val="black"/>
                            </a:solidFill>
                            <a:latin typeface="Cambria Math"/>
                          </a:rPr>
                          <m:t>.</m:t>
                        </m:r>
                        <m:sSup>
                          <m:sSupPr>
                            <m:ctrlPr>
                              <a:rPr lang="vi-VN" sz="3000" i="1">
                                <a:solidFill>
                                  <a:prstClr val="black"/>
                                </a:solidFill>
                                <a:latin typeface="Cambria Math" panose="02040503050406030204" pitchFamily="18" charset="0"/>
                              </a:rPr>
                            </m:ctrlPr>
                          </m:sSupPr>
                          <m:e>
                            <m:r>
                              <a:rPr lang="vi-VN" sz="3000" i="1">
                                <a:solidFill>
                                  <a:prstClr val="black"/>
                                </a:solidFill>
                                <a:latin typeface="Cambria Math"/>
                              </a:rPr>
                              <m:t>𝑓</m:t>
                            </m:r>
                          </m:e>
                          <m:sup>
                            <m:r>
                              <a:rPr lang="vi-VN" sz="3000" i="1">
                                <a:solidFill>
                                  <a:prstClr val="black"/>
                                </a:solidFill>
                                <a:latin typeface="Cambria Math"/>
                              </a:rPr>
                              <m:t>′</m:t>
                            </m:r>
                          </m:sup>
                        </m:sSup>
                        <m:r>
                          <a:rPr lang="vi-VN" sz="3000" i="1">
                            <a:solidFill>
                              <a:prstClr val="black"/>
                            </a:solidFill>
                            <a:latin typeface="Cambria Math"/>
                          </a:rPr>
                          <m:t>(</m:t>
                        </m:r>
                        <m:r>
                          <a:rPr lang="vi-VN" sz="3000" i="1">
                            <a:solidFill>
                              <a:prstClr val="black"/>
                            </a:solidFill>
                            <a:latin typeface="Cambria Math"/>
                          </a:rPr>
                          <m:t>𝑥</m:t>
                        </m:r>
                        <m:r>
                          <a:rPr lang="vi-VN" sz="3000" i="1">
                            <a:solidFill>
                              <a:prstClr val="black"/>
                            </a:solidFill>
                            <a:latin typeface="Cambria Math"/>
                          </a:rPr>
                          <m:t>)+</m:t>
                        </m:r>
                        <m:r>
                          <a:rPr lang="vi-VN" sz="3000" i="1">
                            <a:solidFill>
                              <a:prstClr val="black"/>
                            </a:solidFill>
                            <a:latin typeface="Cambria Math"/>
                          </a:rPr>
                          <m:t>𝑓</m:t>
                        </m:r>
                        <m:r>
                          <a:rPr lang="vi-VN" sz="3000" i="1">
                            <a:solidFill>
                              <a:prstClr val="black"/>
                            </a:solidFill>
                            <a:latin typeface="Cambria Math"/>
                          </a:rPr>
                          <m:t>(</m:t>
                        </m:r>
                        <m:r>
                          <a:rPr lang="vi-VN" sz="3000" i="1">
                            <a:solidFill>
                              <a:prstClr val="black"/>
                            </a:solidFill>
                            <a:latin typeface="Cambria Math"/>
                          </a:rPr>
                          <m:t>𝑥</m:t>
                        </m:r>
                        <m:r>
                          <a:rPr lang="vi-VN" sz="3000" i="1">
                            <a:solidFill>
                              <a:prstClr val="black"/>
                            </a:solidFill>
                            <a:latin typeface="Cambria Math"/>
                          </a:rPr>
                          <m:t>)</m:t>
                        </m:r>
                      </m:num>
                      <m:den>
                        <m:r>
                          <a:rPr lang="vi-VN" sz="3000" i="1">
                            <a:solidFill>
                              <a:prstClr val="black"/>
                            </a:solidFill>
                            <a:latin typeface="Cambria Math"/>
                          </a:rPr>
                          <m:t>2</m:t>
                        </m:r>
                        <m:rad>
                          <m:radPr>
                            <m:degHide m:val="on"/>
                            <m:ctrlPr>
                              <a:rPr lang="vi-VN" sz="3000" i="1">
                                <a:solidFill>
                                  <a:prstClr val="black"/>
                                </a:solidFill>
                                <a:latin typeface="Cambria Math" panose="02040503050406030204" pitchFamily="18" charset="0"/>
                              </a:rPr>
                            </m:ctrlPr>
                          </m:radPr>
                          <m:deg/>
                          <m:e>
                            <m:r>
                              <a:rPr lang="vi-VN" sz="3000" i="1">
                                <a:solidFill>
                                  <a:prstClr val="black"/>
                                </a:solidFill>
                                <a:latin typeface="Cambria Math"/>
                              </a:rPr>
                              <m:t>𝑥</m:t>
                            </m:r>
                          </m:e>
                        </m:rad>
                      </m:den>
                    </m:f>
                  </m:oMath>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68542" y="2742912"/>
                <a:ext cx="5736960" cy="1576329"/>
              </a:xfrm>
              <a:prstGeom prst="rect">
                <a:avLst/>
              </a:prstGeom>
              <a:blipFill>
                <a:blip r:embed="rId3"/>
                <a:stretch>
                  <a:fillRect/>
                </a:stretch>
              </a:blipFill>
            </p:spPr>
            <p:txBody>
              <a:bodyPr/>
              <a:lstStyle/>
              <a:p>
                <a:r>
                  <a:rPr lang="en-US">
                    <a:noFill/>
                  </a:rPr>
                  <a:t> </a:t>
                </a:r>
              </a:p>
            </p:txBody>
          </p:sp>
        </mc:Fallback>
      </mc:AlternateContent>
      <p:grpSp>
        <p:nvGrpSpPr>
          <p:cNvPr id="64" name="Group 63"/>
          <p:cNvGrpSpPr/>
          <p:nvPr/>
        </p:nvGrpSpPr>
        <p:grpSpPr>
          <a:xfrm>
            <a:off x="241306" y="1613665"/>
            <a:ext cx="11943189" cy="753511"/>
            <a:chOff x="241306" y="2242858"/>
            <a:chExt cx="11943189" cy="753511"/>
          </a:xfrm>
        </p:grpSpPr>
        <p:sp>
          <p:nvSpPr>
            <p:cNvPr id="65" name="Rectangle 64"/>
            <p:cNvSpPr/>
            <p:nvPr/>
          </p:nvSpPr>
          <p:spPr>
            <a:xfrm>
              <a:off x="3538286"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3683299" y="2247574"/>
                  <a:ext cx="2499126" cy="74879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rPr>
                          <m:t>𝟑</m:t>
                        </m:r>
                        <m:rad>
                          <m:radPr>
                            <m:degHide m:val="on"/>
                            <m:ctrlPr>
                              <a:rPr lang="vi-VN" sz="2800" b="1" i="1">
                                <a:latin typeface="Cambria Math" panose="02040503050406030204" pitchFamily="18" charset="0"/>
                              </a:rPr>
                            </m:ctrlPr>
                          </m:radPr>
                          <m:deg/>
                          <m:e>
                            <m:r>
                              <a:rPr lang="vi-VN" sz="2800" b="1" i="1">
                                <a:latin typeface="Cambria Math"/>
                              </a:rPr>
                              <m:t>𝟐</m:t>
                            </m:r>
                          </m:e>
                        </m:rad>
                      </m:oMath>
                    </m:oMathPara>
                  </a14:m>
                  <a:endParaRPr lang="en-US"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3683299" y="2247574"/>
                  <a:ext cx="2499126" cy="748795"/>
                </a:xfrm>
                <a:prstGeom prst="rect">
                  <a:avLst/>
                </a:prstGeom>
                <a:blipFill>
                  <a:blip r:embed="rId4"/>
                  <a:stretch>
                    <a:fillRect/>
                  </a:stretch>
                </a:blipFill>
              </p:spPr>
              <p:txBody>
                <a:bodyPr/>
                <a:lstStyle/>
                <a:p>
                  <a:r>
                    <a:rPr lang="en-US">
                      <a:noFill/>
                    </a:rPr>
                    <a:t> </a:t>
                  </a:r>
                </a:p>
              </p:txBody>
            </p:sp>
          </mc:Fallback>
        </mc:AlternateContent>
        <p:sp>
          <p:nvSpPr>
            <p:cNvPr id="69" name="Rectangle 68"/>
            <p:cNvSpPr/>
            <p:nvPr/>
          </p:nvSpPr>
          <p:spPr>
            <a:xfrm>
              <a:off x="531850"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6" y="2242858"/>
                  <a:ext cx="2504075" cy="74879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a:rPr>
                          <m:t>𝟐</m:t>
                        </m:r>
                        <m:rad>
                          <m:radPr>
                            <m:degHide m:val="on"/>
                            <m:ctrlPr>
                              <a:rPr lang="vi-VN" sz="2800" b="1" i="1">
                                <a:solidFill>
                                  <a:schemeClr val="bg1"/>
                                </a:solidFill>
                                <a:latin typeface="Cambria Math" panose="02040503050406030204" pitchFamily="18" charset="0"/>
                              </a:rPr>
                            </m:ctrlPr>
                          </m:radPr>
                          <m:deg/>
                          <m:e>
                            <m:r>
                              <a:rPr lang="vi-VN" sz="2800" b="1" i="1">
                                <a:solidFill>
                                  <a:schemeClr val="bg1"/>
                                </a:solidFill>
                                <a:latin typeface="Cambria Math"/>
                              </a:rPr>
                              <m:t>𝟐</m:t>
                            </m:r>
                          </m:e>
                        </m:rad>
                      </m:oMath>
                    </m:oMathPara>
                  </a14:m>
                  <a:endParaRPr lang="en-US" sz="3000"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6" y="2242858"/>
                  <a:ext cx="2504075" cy="748795"/>
                </a:xfrm>
                <a:prstGeom prst="rect">
                  <a:avLst/>
                </a:prstGeom>
                <a:blipFill>
                  <a:blip r:embed="rId5"/>
                  <a:stretch>
                    <a:fillRect/>
                  </a:stretch>
                </a:blipFill>
              </p:spPr>
              <p:txBody>
                <a:bodyPr/>
                <a:lstStyle/>
                <a:p>
                  <a:r>
                    <a:rPr lang="en-US">
                      <a:noFill/>
                    </a:rPr>
                    <a:t> </a:t>
                  </a:r>
                </a:p>
              </p:txBody>
            </p:sp>
          </mc:Fallback>
        </mc:AlternateContent>
        <p:sp>
          <p:nvSpPr>
            <p:cNvPr id="72" name="Rectangle 71"/>
            <p:cNvSpPr/>
            <p:nvPr/>
          </p:nvSpPr>
          <p:spPr>
            <a:xfrm>
              <a:off x="6544722"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726297" y="2247574"/>
                  <a:ext cx="2462906" cy="74879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rPr>
                          <m:t>𝟔</m:t>
                        </m:r>
                        <m:rad>
                          <m:radPr>
                            <m:degHide m:val="on"/>
                            <m:ctrlPr>
                              <a:rPr lang="vi-VN" sz="2800" b="1" i="1">
                                <a:latin typeface="Cambria Math" panose="02040503050406030204" pitchFamily="18" charset="0"/>
                              </a:rPr>
                            </m:ctrlPr>
                          </m:radPr>
                          <m:deg/>
                          <m:e>
                            <m:r>
                              <a:rPr lang="vi-VN" sz="2800" b="1" i="1">
                                <a:latin typeface="Cambria Math"/>
                              </a:rPr>
                              <m:t>𝟐</m:t>
                            </m:r>
                          </m:e>
                        </m:rad>
                      </m:oMath>
                    </m:oMathPara>
                  </a14:m>
                  <a:endParaRPr lang="en-US"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6726297" y="2247574"/>
                  <a:ext cx="2462906" cy="748795"/>
                </a:xfrm>
                <a:prstGeom prst="rect">
                  <a:avLst/>
                </a:prstGeom>
                <a:blipFill>
                  <a:blip r:embed="rId6"/>
                  <a:stretch>
                    <a:fillRect/>
                  </a:stretch>
                </a:blipFill>
              </p:spPr>
              <p:txBody>
                <a:bodyPr/>
                <a:lstStyle/>
                <a:p>
                  <a:r>
                    <a:rPr lang="en-US">
                      <a:noFill/>
                    </a:rPr>
                    <a:t> </a:t>
                  </a:r>
                </a:p>
              </p:txBody>
            </p:sp>
          </mc:Fallback>
        </mc:AlternateContent>
        <p:sp>
          <p:nvSpPr>
            <p:cNvPr id="75" name="Rectangle 74"/>
            <p:cNvSpPr/>
            <p:nvPr/>
          </p:nvSpPr>
          <p:spPr>
            <a:xfrm>
              <a:off x="9551159"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9753474" y="2247574"/>
                  <a:ext cx="2431021"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rPr>
                          <m:t>𝟐</m:t>
                        </m:r>
                      </m:oMath>
                    </m:oMathPara>
                  </a14:m>
                  <a:endParaRPr lang="en-US"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2247574"/>
                  <a:ext cx="2431021" cy="690445"/>
                </a:xfrm>
                <a:prstGeom prst="rect">
                  <a:avLst/>
                </a:prstGeom>
                <a:blipFill>
                  <a:blip r:embed="rId7"/>
                  <a:stretch>
                    <a:fillRect/>
                  </a:stretch>
                </a:blipFill>
              </p:spPr>
              <p:txBody>
                <a:bodyPr/>
                <a:lstStyle/>
                <a:p>
                  <a:r>
                    <a:rPr lang="en-US">
                      <a:noFill/>
                    </a:rPr>
                    <a:t> </a:t>
                  </a:r>
                </a:p>
              </p:txBody>
            </p:sp>
          </mc:Fallback>
        </mc:AlternateContent>
      </p:grpSp>
      <p:sp>
        <p:nvSpPr>
          <p:cNvPr id="78" name="Oval 77"/>
          <p:cNvSpPr/>
          <p:nvPr/>
        </p:nvSpPr>
        <p:spPr>
          <a:xfrm>
            <a:off x="220896" y="167385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45" name="Rectangle 44"/>
              <p:cNvSpPr/>
              <p:nvPr/>
            </p:nvSpPr>
            <p:spPr>
              <a:xfrm>
                <a:off x="295847" y="4316907"/>
                <a:ext cx="5752585" cy="549446"/>
              </a:xfrm>
              <a:prstGeom prst="rect">
                <a:avLst/>
              </a:prstGeom>
              <a:noFill/>
            </p:spPr>
            <p:txBody>
              <a:bodyPr wrap="square" rtlCol="0">
                <a:spAutoFit/>
              </a:bodyPr>
              <a:lstStyle/>
              <a:p>
                <a:pPr algn="just">
                  <a:lnSpc>
                    <a:spcPct val="115000"/>
                  </a:lnSpc>
                  <a:spcAft>
                    <a:spcPts val="800"/>
                  </a:spcAft>
                </a:pPr>
                <a:r>
                  <a:rPr lang="vi-VN" sz="2800">
                    <a:solidFill>
                      <a:prstClr val="black"/>
                    </a:solidFill>
                    <a:latin typeface="Cambria" panose="02040503050406030204" pitchFamily="18" charset="0"/>
                  </a:rPr>
                  <a:t>T</a:t>
                </a:r>
                <a:r>
                  <a:rPr lang="en-US" sz="2800">
                    <a:solidFill>
                      <a:prstClr val="black"/>
                    </a:solidFill>
                    <a:latin typeface="Cambria" panose="02040503050406030204" pitchFamily="18" charset="0"/>
                  </a:rPr>
                  <a:t>a có</a:t>
                </a:r>
                <a:r>
                  <a:rPr lang="vi-VN" sz="2800">
                    <a:solidFill>
                      <a:prstClr val="black"/>
                    </a:solidFill>
                    <a:latin typeface="Cambria" panose="02040503050406030204" pitchFamily="18" charset="0"/>
                  </a:rPr>
                  <a:t> </a:t>
                </a:r>
                <a14:m>
                  <m:oMath xmlns:m="http://schemas.openxmlformats.org/officeDocument/2006/math">
                    <m:r>
                      <a:rPr lang="vi-VN" sz="2800" i="1">
                        <a:solidFill>
                          <a:prstClr val="black"/>
                        </a:solidFill>
                        <a:latin typeface="Cambria Math"/>
                      </a:rPr>
                      <m:t>2</m:t>
                    </m:r>
                    <m:r>
                      <a:rPr lang="vi-VN" sz="2800" i="1">
                        <a:solidFill>
                          <a:prstClr val="black"/>
                        </a:solidFill>
                        <a:latin typeface="Cambria Math"/>
                      </a:rPr>
                      <m:t>𝑥</m:t>
                    </m:r>
                    <m:sSup>
                      <m:sSupPr>
                        <m:ctrlPr>
                          <a:rPr lang="vi-VN" sz="2800" i="1">
                            <a:solidFill>
                              <a:prstClr val="black"/>
                            </a:solidFill>
                            <a:latin typeface="Cambria Math" panose="02040503050406030204" pitchFamily="18" charset="0"/>
                          </a:rPr>
                        </m:ctrlPr>
                      </m:sSupPr>
                      <m:e>
                        <m:r>
                          <a:rPr lang="vi-VN" sz="2800" i="1">
                            <a:solidFill>
                              <a:prstClr val="black"/>
                            </a:solidFill>
                            <a:latin typeface="Cambria Math"/>
                          </a:rPr>
                          <m:t>𝑓</m:t>
                        </m:r>
                      </m:e>
                      <m:sup>
                        <m:r>
                          <a:rPr lang="vi-VN" sz="2800" i="1">
                            <a:solidFill>
                              <a:prstClr val="black"/>
                            </a:solidFill>
                            <a:latin typeface="Cambria Math"/>
                          </a:rPr>
                          <m:t>′</m:t>
                        </m:r>
                      </m:sup>
                    </m:sSup>
                    <m:r>
                      <a:rPr lang="vi-VN" sz="2800" i="1">
                        <a:solidFill>
                          <a:prstClr val="black"/>
                        </a:solidFill>
                        <a:latin typeface="Cambria Math"/>
                      </a:rPr>
                      <m:t>(</m:t>
                    </m:r>
                    <m:r>
                      <a:rPr lang="vi-VN" sz="2800" i="1">
                        <a:solidFill>
                          <a:prstClr val="black"/>
                        </a:solidFill>
                        <a:latin typeface="Cambria Math"/>
                      </a:rPr>
                      <m:t>𝑥</m:t>
                    </m:r>
                    <m:r>
                      <a:rPr lang="vi-VN" sz="2800" i="1">
                        <a:solidFill>
                          <a:prstClr val="black"/>
                        </a:solidFill>
                        <a:latin typeface="Cambria Math"/>
                      </a:rPr>
                      <m:t>)+</m:t>
                    </m:r>
                    <m:r>
                      <a:rPr lang="vi-VN" sz="2800" i="1">
                        <a:solidFill>
                          <a:prstClr val="black"/>
                        </a:solidFill>
                        <a:latin typeface="Cambria Math"/>
                      </a:rPr>
                      <m:t>𝑓</m:t>
                    </m:r>
                    <m:r>
                      <a:rPr lang="vi-VN" sz="2800" i="1">
                        <a:solidFill>
                          <a:prstClr val="black"/>
                        </a:solidFill>
                        <a:latin typeface="Cambria Math"/>
                      </a:rPr>
                      <m:t>(</m:t>
                    </m:r>
                    <m:r>
                      <a:rPr lang="vi-VN" sz="2800" i="1">
                        <a:solidFill>
                          <a:prstClr val="black"/>
                        </a:solidFill>
                        <a:latin typeface="Cambria Math"/>
                      </a:rPr>
                      <m:t>𝑥</m:t>
                    </m:r>
                    <m:r>
                      <a:rPr lang="vi-VN" sz="2800" i="1">
                        <a:solidFill>
                          <a:prstClr val="black"/>
                        </a:solidFill>
                        <a:latin typeface="Cambria Math"/>
                      </a:rPr>
                      <m:t>)=3</m:t>
                    </m:r>
                    <m:sSup>
                      <m:sSupPr>
                        <m:ctrlPr>
                          <a:rPr lang="vi-VN" sz="2800" i="1">
                            <a:solidFill>
                              <a:prstClr val="black"/>
                            </a:solidFill>
                            <a:latin typeface="Cambria Math" panose="02040503050406030204" pitchFamily="18" charset="0"/>
                          </a:rPr>
                        </m:ctrlPr>
                      </m:sSupPr>
                      <m:e>
                        <m:r>
                          <a:rPr lang="vi-VN" sz="2800" i="1">
                            <a:solidFill>
                              <a:prstClr val="black"/>
                            </a:solidFill>
                            <a:latin typeface="Cambria Math"/>
                          </a:rPr>
                          <m:t>𝑥</m:t>
                        </m:r>
                      </m:e>
                      <m:sup>
                        <m:r>
                          <a:rPr lang="vi-VN" sz="2800" i="1">
                            <a:solidFill>
                              <a:prstClr val="black"/>
                            </a:solidFill>
                            <a:latin typeface="Cambria Math"/>
                          </a:rPr>
                          <m:t>2</m:t>
                        </m:r>
                      </m:sup>
                    </m:sSup>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𝑥</m:t>
                        </m:r>
                      </m:e>
                    </m:rad>
                  </m:oMath>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295847" y="4316907"/>
                <a:ext cx="5752585" cy="549446"/>
              </a:xfrm>
              <a:prstGeom prst="rect">
                <a:avLst/>
              </a:prstGeom>
              <a:blipFill>
                <a:blip r:embed="rId8"/>
                <a:stretch>
                  <a:fillRect l="-2227" t="-666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307575" y="4866353"/>
                <a:ext cx="4874225" cy="1185966"/>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800" i="1">
                          <a:solidFill>
                            <a:prstClr val="black"/>
                          </a:solidFill>
                          <a:latin typeface="Cambria Math"/>
                        </a:rPr>
                        <m:t>⇒</m:t>
                      </m:r>
                      <m:sSup>
                        <m:sSupPr>
                          <m:ctrlPr>
                            <a:rPr lang="vi-VN" sz="2800" i="1">
                              <a:solidFill>
                                <a:prstClr val="black"/>
                              </a:solidFill>
                              <a:latin typeface="Cambria Math" panose="02040503050406030204" pitchFamily="18" charset="0"/>
                            </a:rPr>
                          </m:ctrlPr>
                        </m:sSupPr>
                        <m:e>
                          <m:d>
                            <m:dPr>
                              <m:ctrlPr>
                                <a:rPr lang="vi-VN" sz="2800" i="1">
                                  <a:solidFill>
                                    <a:prstClr val="black"/>
                                  </a:solidFill>
                                  <a:latin typeface="Cambria Math" panose="02040503050406030204" pitchFamily="18" charset="0"/>
                                </a:rPr>
                              </m:ctrlPr>
                            </m:dPr>
                            <m:e>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𝑥</m:t>
                                  </m:r>
                                </m:e>
                              </m:rad>
                              <m:r>
                                <a:rPr lang="vi-VN" sz="2800" i="1">
                                  <a:solidFill>
                                    <a:prstClr val="black"/>
                                  </a:solidFill>
                                  <a:latin typeface="Cambria Math"/>
                                </a:rPr>
                                <m:t>𝑓</m:t>
                              </m:r>
                              <m:r>
                                <a:rPr lang="vi-VN" sz="2800" i="1">
                                  <a:solidFill>
                                    <a:prstClr val="black"/>
                                  </a:solidFill>
                                  <a:latin typeface="Cambria Math"/>
                                </a:rPr>
                                <m:t>(</m:t>
                              </m:r>
                              <m:r>
                                <a:rPr lang="vi-VN" sz="2800" i="1">
                                  <a:solidFill>
                                    <a:prstClr val="black"/>
                                  </a:solidFill>
                                  <a:latin typeface="Cambria Math"/>
                                </a:rPr>
                                <m:t>𝑥</m:t>
                              </m:r>
                              <m:r>
                                <a:rPr lang="vi-VN" sz="2800" i="1">
                                  <a:solidFill>
                                    <a:prstClr val="black"/>
                                  </a:solidFill>
                                  <a:latin typeface="Cambria Math"/>
                                </a:rPr>
                                <m:t>)</m:t>
                              </m:r>
                            </m:e>
                          </m:d>
                        </m:e>
                        <m:sup>
                          <m:r>
                            <a:rPr lang="vi-VN" sz="2800" i="1">
                              <a:solidFill>
                                <a:prstClr val="black"/>
                              </a:solidFill>
                              <a:latin typeface="Cambria Math"/>
                            </a:rPr>
                            <m:t>′</m:t>
                          </m:r>
                        </m:sup>
                      </m:sSup>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r>
                            <a:rPr lang="vi-VN" sz="2800" i="1">
                              <a:solidFill>
                                <a:prstClr val="black"/>
                              </a:solidFill>
                              <a:latin typeface="Cambria Math"/>
                            </a:rPr>
                            <m:t>3</m:t>
                          </m:r>
                          <m:sSup>
                            <m:sSupPr>
                              <m:ctrlPr>
                                <a:rPr lang="vi-VN" sz="2800" i="1">
                                  <a:solidFill>
                                    <a:prstClr val="black"/>
                                  </a:solidFill>
                                  <a:latin typeface="Cambria Math" panose="02040503050406030204" pitchFamily="18" charset="0"/>
                                </a:rPr>
                              </m:ctrlPr>
                            </m:sSupPr>
                            <m:e>
                              <m:r>
                                <a:rPr lang="vi-VN" sz="2800" i="1">
                                  <a:solidFill>
                                    <a:prstClr val="black"/>
                                  </a:solidFill>
                                  <a:latin typeface="Cambria Math"/>
                                </a:rPr>
                                <m:t>𝑥</m:t>
                              </m:r>
                            </m:e>
                            <m:sup>
                              <m:r>
                                <a:rPr lang="vi-VN" sz="2800" i="1">
                                  <a:solidFill>
                                    <a:prstClr val="black"/>
                                  </a:solidFill>
                                  <a:latin typeface="Cambria Math"/>
                                </a:rPr>
                                <m:t>2</m:t>
                              </m:r>
                            </m:sup>
                          </m:sSup>
                        </m:num>
                        <m:den>
                          <m:r>
                            <a:rPr lang="vi-VN" sz="2800" i="1">
                              <a:solidFill>
                                <a:prstClr val="black"/>
                              </a:solidFill>
                              <a:latin typeface="Cambria Math"/>
                            </a:rPr>
                            <m:t>2</m:t>
                          </m:r>
                        </m:den>
                      </m:f>
                    </m:oMath>
                  </m:oMathPara>
                </a14:m>
                <a:endParaRPr lang="vi-VN" sz="2800"/>
              </a:p>
            </p:txBody>
          </p:sp>
        </mc:Choice>
        <mc:Fallback xmlns="">
          <p:sp>
            <p:nvSpPr>
              <p:cNvPr id="47" name="Rectangle 46"/>
              <p:cNvSpPr>
                <a:spLocks noRot="1" noChangeAspect="1" noMove="1" noResize="1" noEditPoints="1" noAdjustHandles="1" noChangeArrowheads="1" noChangeShapeType="1" noTextEdit="1"/>
              </p:cNvSpPr>
              <p:nvPr/>
            </p:nvSpPr>
            <p:spPr>
              <a:xfrm>
                <a:off x="307575" y="4866353"/>
                <a:ext cx="4874225" cy="118596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58998" y="5695154"/>
                <a:ext cx="5998192" cy="1267078"/>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600" i="1" smtClean="0">
                          <a:solidFill>
                            <a:prstClr val="black"/>
                          </a:solidFill>
                          <a:latin typeface="Cambria Math"/>
                        </a:rPr>
                        <m:t>⇒</m:t>
                      </m:r>
                      <m:rad>
                        <m:radPr>
                          <m:degHide m:val="on"/>
                          <m:ctrlPr>
                            <a:rPr lang="vi-VN" sz="2600" i="1">
                              <a:solidFill>
                                <a:prstClr val="black"/>
                              </a:solidFill>
                              <a:latin typeface="Cambria Math" panose="02040503050406030204" pitchFamily="18" charset="0"/>
                            </a:rPr>
                          </m:ctrlPr>
                        </m:radPr>
                        <m:deg/>
                        <m:e>
                          <m:r>
                            <a:rPr lang="vi-VN" sz="2600" i="1">
                              <a:solidFill>
                                <a:prstClr val="black"/>
                              </a:solidFill>
                              <a:latin typeface="Cambria Math"/>
                            </a:rPr>
                            <m:t>𝑥</m:t>
                          </m:r>
                        </m:e>
                      </m:rad>
                      <m:r>
                        <a:rPr lang="vi-VN" sz="2600" i="1">
                          <a:solidFill>
                            <a:prstClr val="black"/>
                          </a:solidFill>
                          <a:latin typeface="Cambria Math"/>
                        </a:rPr>
                        <m:t>𝑓</m:t>
                      </m:r>
                      <m:d>
                        <m:dPr>
                          <m:ctrlPr>
                            <a:rPr lang="vi-VN" sz="2600" i="1">
                              <a:solidFill>
                                <a:prstClr val="black"/>
                              </a:solidFill>
                              <a:latin typeface="Cambria Math" panose="02040503050406030204" pitchFamily="18" charset="0"/>
                            </a:rPr>
                          </m:ctrlPr>
                        </m:dPr>
                        <m:e>
                          <m:r>
                            <a:rPr lang="vi-VN" sz="2600" i="1">
                              <a:solidFill>
                                <a:prstClr val="black"/>
                              </a:solidFill>
                              <a:latin typeface="Cambria Math"/>
                            </a:rPr>
                            <m:t>𝑥</m:t>
                          </m:r>
                        </m:e>
                      </m:d>
                      <m:r>
                        <a:rPr lang="vi-VN" sz="2600" i="1">
                          <a:solidFill>
                            <a:prstClr val="black"/>
                          </a:solidFill>
                          <a:latin typeface="Cambria Math"/>
                        </a:rPr>
                        <m:t>=</m:t>
                      </m:r>
                      <m:nary>
                        <m:naryPr>
                          <m:subHide m:val="on"/>
                          <m:supHide m:val="on"/>
                          <m:ctrlPr>
                            <a:rPr lang="vi-VN" sz="2600" i="1">
                              <a:solidFill>
                                <a:prstClr val="black"/>
                              </a:solidFill>
                              <a:latin typeface="Cambria Math" panose="02040503050406030204" pitchFamily="18" charset="0"/>
                            </a:rPr>
                          </m:ctrlPr>
                        </m:naryPr>
                        <m:sub/>
                        <m:sup/>
                        <m:e>
                          <m:sSup>
                            <m:sSupPr>
                              <m:ctrlPr>
                                <a:rPr lang="vi-VN" sz="2600" i="1">
                                  <a:solidFill>
                                    <a:prstClr val="black"/>
                                  </a:solidFill>
                                  <a:latin typeface="Cambria Math" panose="02040503050406030204" pitchFamily="18" charset="0"/>
                                </a:rPr>
                              </m:ctrlPr>
                            </m:sSupPr>
                            <m:e>
                              <m:d>
                                <m:dPr>
                                  <m:ctrlPr>
                                    <a:rPr lang="vi-VN" sz="2600" i="1">
                                      <a:solidFill>
                                        <a:prstClr val="black"/>
                                      </a:solidFill>
                                      <a:latin typeface="Cambria Math" panose="02040503050406030204" pitchFamily="18" charset="0"/>
                                    </a:rPr>
                                  </m:ctrlPr>
                                </m:dPr>
                                <m:e>
                                  <m:rad>
                                    <m:radPr>
                                      <m:degHide m:val="on"/>
                                      <m:ctrlPr>
                                        <a:rPr lang="vi-VN" sz="2600" i="1">
                                          <a:solidFill>
                                            <a:prstClr val="black"/>
                                          </a:solidFill>
                                          <a:latin typeface="Cambria Math" panose="02040503050406030204" pitchFamily="18" charset="0"/>
                                        </a:rPr>
                                      </m:ctrlPr>
                                    </m:radPr>
                                    <m:deg/>
                                    <m:e>
                                      <m:r>
                                        <a:rPr lang="vi-VN" sz="2600" i="1">
                                          <a:solidFill>
                                            <a:prstClr val="black"/>
                                          </a:solidFill>
                                          <a:latin typeface="Cambria Math"/>
                                        </a:rPr>
                                        <m:t>𝑥</m:t>
                                      </m:r>
                                    </m:e>
                                  </m:rad>
                                  <m:r>
                                    <a:rPr lang="vi-VN" sz="2600" i="1">
                                      <a:solidFill>
                                        <a:prstClr val="black"/>
                                      </a:solidFill>
                                      <a:latin typeface="Cambria Math"/>
                                    </a:rPr>
                                    <m:t>𝑓</m:t>
                                  </m:r>
                                  <m:r>
                                    <a:rPr lang="vi-VN" sz="2600" i="1">
                                      <a:solidFill>
                                        <a:prstClr val="black"/>
                                      </a:solidFill>
                                      <a:latin typeface="Cambria Math"/>
                                    </a:rPr>
                                    <m:t>(</m:t>
                                  </m:r>
                                  <m:r>
                                    <a:rPr lang="vi-VN" sz="2600" i="1">
                                      <a:solidFill>
                                        <a:prstClr val="black"/>
                                      </a:solidFill>
                                      <a:latin typeface="Cambria Math"/>
                                    </a:rPr>
                                    <m:t>𝑥</m:t>
                                  </m:r>
                                  <m:r>
                                    <a:rPr lang="vi-VN" sz="2600" i="1">
                                      <a:solidFill>
                                        <a:prstClr val="black"/>
                                      </a:solidFill>
                                      <a:latin typeface="Cambria Math"/>
                                    </a:rPr>
                                    <m:t>)</m:t>
                                  </m:r>
                                </m:e>
                              </m:d>
                            </m:e>
                            <m:sup>
                              <m:r>
                                <a:rPr lang="vi-VN" sz="2600" i="1">
                                  <a:solidFill>
                                    <a:prstClr val="black"/>
                                  </a:solidFill>
                                  <a:latin typeface="Cambria Math"/>
                                </a:rPr>
                                <m:t>′</m:t>
                              </m:r>
                            </m:sup>
                          </m:sSup>
                          <m:r>
                            <a:rPr lang="vi-VN" sz="2600" i="1">
                              <a:solidFill>
                                <a:prstClr val="black"/>
                              </a:solidFill>
                              <a:latin typeface="Cambria Math"/>
                            </a:rPr>
                            <m:t>𝑑𝑥</m:t>
                          </m:r>
                        </m:e>
                      </m:nary>
                      <m:r>
                        <a:rPr lang="vi-VN" sz="2600" i="1">
                          <a:solidFill>
                            <a:prstClr val="black"/>
                          </a:solidFill>
                          <a:latin typeface="Cambria Math"/>
                        </a:rPr>
                        <m:t>=</m:t>
                      </m:r>
                      <m:nary>
                        <m:naryPr>
                          <m:subHide m:val="on"/>
                          <m:supHide m:val="on"/>
                          <m:ctrlPr>
                            <a:rPr lang="vi-VN" sz="2600" i="1">
                              <a:solidFill>
                                <a:prstClr val="black"/>
                              </a:solidFill>
                              <a:latin typeface="Cambria Math" panose="02040503050406030204" pitchFamily="18" charset="0"/>
                            </a:rPr>
                          </m:ctrlPr>
                        </m:naryPr>
                        <m:sub/>
                        <m:sup/>
                        <m:e>
                          <m:f>
                            <m:fPr>
                              <m:ctrlPr>
                                <a:rPr lang="vi-VN" sz="2600" i="1">
                                  <a:solidFill>
                                    <a:prstClr val="black"/>
                                  </a:solidFill>
                                  <a:latin typeface="Cambria Math" panose="02040503050406030204" pitchFamily="18" charset="0"/>
                                </a:rPr>
                              </m:ctrlPr>
                            </m:fPr>
                            <m:num>
                              <m:r>
                                <a:rPr lang="vi-VN" sz="2600" i="1">
                                  <a:solidFill>
                                    <a:prstClr val="black"/>
                                  </a:solidFill>
                                  <a:latin typeface="Cambria Math"/>
                                </a:rPr>
                                <m:t>3</m:t>
                              </m:r>
                              <m:sSup>
                                <m:sSupPr>
                                  <m:ctrlPr>
                                    <a:rPr lang="vi-VN" sz="2600" i="1">
                                      <a:solidFill>
                                        <a:prstClr val="black"/>
                                      </a:solidFill>
                                      <a:latin typeface="Cambria Math" panose="02040503050406030204" pitchFamily="18" charset="0"/>
                                    </a:rPr>
                                  </m:ctrlPr>
                                </m:sSupPr>
                                <m:e>
                                  <m:r>
                                    <a:rPr lang="vi-VN" sz="2600" i="1">
                                      <a:solidFill>
                                        <a:prstClr val="black"/>
                                      </a:solidFill>
                                      <a:latin typeface="Cambria Math"/>
                                    </a:rPr>
                                    <m:t>𝑥</m:t>
                                  </m:r>
                                </m:e>
                                <m:sup>
                                  <m:r>
                                    <a:rPr lang="vi-VN" sz="2600" i="1">
                                      <a:solidFill>
                                        <a:prstClr val="black"/>
                                      </a:solidFill>
                                      <a:latin typeface="Cambria Math"/>
                                    </a:rPr>
                                    <m:t>2</m:t>
                                  </m:r>
                                </m:sup>
                              </m:sSup>
                            </m:num>
                            <m:den>
                              <m:r>
                                <a:rPr lang="vi-VN" sz="2600" i="1">
                                  <a:solidFill>
                                    <a:prstClr val="black"/>
                                  </a:solidFill>
                                  <a:latin typeface="Cambria Math"/>
                                </a:rPr>
                                <m:t>2</m:t>
                              </m:r>
                            </m:den>
                          </m:f>
                          <m:r>
                            <a:rPr lang="vi-VN" sz="2600" i="1">
                              <a:solidFill>
                                <a:prstClr val="black"/>
                              </a:solidFill>
                              <a:latin typeface="Cambria Math"/>
                            </a:rPr>
                            <m:t>𝑑𝑥</m:t>
                          </m:r>
                        </m:e>
                      </m:nary>
                    </m:oMath>
                  </m:oMathPara>
                </a14:m>
                <a:endParaRPr lang="vi-VN" sz="2600"/>
              </a:p>
            </p:txBody>
          </p:sp>
        </mc:Choice>
        <mc:Fallback xmlns="">
          <p:sp>
            <p:nvSpPr>
              <p:cNvPr id="48" name="Rectangle 47"/>
              <p:cNvSpPr>
                <a:spLocks noRot="1" noChangeAspect="1" noMove="1" noResize="1" noEditPoints="1" noAdjustHandles="1" noChangeArrowheads="1" noChangeShapeType="1" noTextEdit="1"/>
              </p:cNvSpPr>
              <p:nvPr/>
            </p:nvSpPr>
            <p:spPr>
              <a:xfrm>
                <a:off x="158998" y="5695154"/>
                <a:ext cx="5998192" cy="1267078"/>
              </a:xfrm>
              <a:prstGeom prst="rect">
                <a:avLst/>
              </a:prstGeom>
              <a:blipFill>
                <a:blip r:embed="rId10"/>
                <a:stretch>
                  <a:fillRect/>
                </a:stretch>
              </a:blipFill>
            </p:spPr>
            <p:txBody>
              <a:bodyPr/>
              <a:lstStyle/>
              <a:p>
                <a:r>
                  <a:rPr lang="en-US">
                    <a:noFill/>
                  </a:rPr>
                  <a:t> </a:t>
                </a:r>
              </a:p>
            </p:txBody>
          </p:sp>
        </mc:Fallback>
      </mc:AlternateContent>
      <p:cxnSp>
        <p:nvCxnSpPr>
          <p:cNvPr id="49" name="Straight Connector 48"/>
          <p:cNvCxnSpPr/>
          <p:nvPr/>
        </p:nvCxnSpPr>
        <p:spPr>
          <a:xfrm>
            <a:off x="6099813" y="2514600"/>
            <a:ext cx="0" cy="4267200"/>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ctangle 50"/>
              <p:cNvSpPr/>
              <p:nvPr/>
            </p:nvSpPr>
            <p:spPr>
              <a:xfrm>
                <a:off x="6180271" y="2489506"/>
                <a:ext cx="1741705" cy="1185966"/>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800" i="1" smtClean="0">
                          <a:solidFill>
                            <a:prstClr val="black"/>
                          </a:solidFill>
                          <a:latin typeface="Cambria Math"/>
                        </a:rPr>
                        <m:t>=</m:t>
                      </m:r>
                      <m:f>
                        <m:fPr>
                          <m:ctrlPr>
                            <a:rPr lang="vi-VN" sz="2800" i="1">
                              <a:solidFill>
                                <a:prstClr val="black"/>
                              </a:solidFill>
                              <a:latin typeface="Cambria Math" panose="02040503050406030204" pitchFamily="18" charset="0"/>
                            </a:rPr>
                          </m:ctrlPr>
                        </m:fPr>
                        <m:num>
                          <m:sSup>
                            <m:sSupPr>
                              <m:ctrlPr>
                                <a:rPr lang="vi-VN" sz="2800" i="1">
                                  <a:solidFill>
                                    <a:prstClr val="black"/>
                                  </a:solidFill>
                                  <a:latin typeface="Cambria Math" panose="02040503050406030204" pitchFamily="18" charset="0"/>
                                </a:rPr>
                              </m:ctrlPr>
                            </m:sSupPr>
                            <m:e>
                              <m:r>
                                <a:rPr lang="vi-VN" sz="2800" i="1">
                                  <a:solidFill>
                                    <a:prstClr val="black"/>
                                  </a:solidFill>
                                  <a:latin typeface="Cambria Math"/>
                                </a:rPr>
                                <m:t>𝑥</m:t>
                              </m:r>
                            </m:e>
                            <m:sup>
                              <m:r>
                                <a:rPr lang="vi-VN" sz="2800" i="1">
                                  <a:solidFill>
                                    <a:prstClr val="black"/>
                                  </a:solidFill>
                                  <a:latin typeface="Cambria Math"/>
                                </a:rPr>
                                <m:t>3</m:t>
                              </m:r>
                            </m:sup>
                          </m:sSup>
                        </m:num>
                        <m:den>
                          <m:r>
                            <a:rPr lang="vi-VN" sz="2800" i="1">
                              <a:solidFill>
                                <a:prstClr val="black"/>
                              </a:solidFill>
                              <a:latin typeface="Cambria Math"/>
                            </a:rPr>
                            <m:t>2</m:t>
                          </m:r>
                        </m:den>
                      </m:f>
                      <m:r>
                        <a:rPr lang="vi-VN" sz="2800" i="1">
                          <a:solidFill>
                            <a:prstClr val="black"/>
                          </a:solidFill>
                          <a:latin typeface="Cambria Math"/>
                        </a:rPr>
                        <m:t>+</m:t>
                      </m:r>
                      <m:r>
                        <a:rPr lang="vi-VN" sz="2800" i="1">
                          <a:solidFill>
                            <a:prstClr val="black"/>
                          </a:solidFill>
                          <a:latin typeface="Cambria Math"/>
                        </a:rPr>
                        <m:t>𝐶</m:t>
                      </m:r>
                      <m:r>
                        <a:rPr lang="en-US" sz="2800" b="0" i="1" smtClean="0">
                          <a:solidFill>
                            <a:prstClr val="black"/>
                          </a:solidFill>
                          <a:latin typeface="Cambria Math" panose="02040503050406030204" pitchFamily="18" charset="0"/>
                        </a:rPr>
                        <m:t> .</m:t>
                      </m:r>
                    </m:oMath>
                  </m:oMathPara>
                </a14:m>
                <a:endParaRPr lang="vi-VN" sz="2800"/>
              </a:p>
            </p:txBody>
          </p:sp>
        </mc:Choice>
        <mc:Fallback xmlns="">
          <p:sp>
            <p:nvSpPr>
              <p:cNvPr id="51" name="Rectangle 50"/>
              <p:cNvSpPr>
                <a:spLocks noRot="1" noChangeAspect="1" noMove="1" noResize="1" noEditPoints="1" noAdjustHandles="1" noChangeArrowheads="1" noChangeShapeType="1" noTextEdit="1"/>
              </p:cNvSpPr>
              <p:nvPr/>
            </p:nvSpPr>
            <p:spPr>
              <a:xfrm>
                <a:off x="6180271" y="2489506"/>
                <a:ext cx="1741705" cy="118596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6168727" y="3540210"/>
                <a:ext cx="3382432" cy="555986"/>
              </a:xfrm>
              <a:prstGeom prst="rect">
                <a:avLst/>
              </a:prstGeom>
              <a:noFill/>
            </p:spPr>
            <p:txBody>
              <a:bodyPr wrap="square" rtlCol="0">
                <a:spAutoFit/>
              </a:bodyPr>
              <a:lstStyle/>
              <a:p>
                <a:pPr algn="just">
                  <a:lnSpc>
                    <a:spcPct val="115000"/>
                  </a:lnSpc>
                  <a:spcAft>
                    <a:spcPts val="800"/>
                  </a:spcAft>
                </a:pPr>
                <a:r>
                  <a:rPr lang="vi-VN" sz="2800">
                    <a:solidFill>
                      <a:prstClr val="black"/>
                    </a:solidFill>
                    <a:latin typeface="Cambria" panose="02040503050406030204" pitchFamily="18" charset="0"/>
                  </a:rPr>
                  <a:t>Với </a:t>
                </a:r>
                <a14:m>
                  <m:oMath xmlns:m="http://schemas.openxmlformats.org/officeDocument/2006/math">
                    <m:r>
                      <a:rPr lang="vi-VN" sz="2800" i="1">
                        <a:solidFill>
                          <a:prstClr val="black"/>
                        </a:solidFill>
                        <a:latin typeface="Cambria Math"/>
                      </a:rPr>
                      <m:t>𝑥</m:t>
                    </m:r>
                    <m:r>
                      <a:rPr lang="vi-VN" sz="2800" i="1">
                        <a:solidFill>
                          <a:prstClr val="black"/>
                        </a:solidFill>
                        <a:latin typeface="Cambria Math"/>
                      </a:rPr>
                      <m:t>=1</m:t>
                    </m:r>
                  </m:oMath>
                </a14:m>
                <a:r>
                  <a:rPr lang="vi-VN" sz="2800">
                    <a:solidFill>
                      <a:prstClr val="black"/>
                    </a:solidFill>
                    <a:latin typeface="Cambria" panose="02040503050406030204" pitchFamily="18" charset="0"/>
                  </a:rPr>
                  <a:t>, ta được</a:t>
                </a:r>
                <a:r>
                  <a:rPr lang="en-US" sz="2800">
                    <a:solidFill>
                      <a:prstClr val="black"/>
                    </a:solidFill>
                    <a:latin typeface="Cambria" panose="02040503050406030204" pitchFamily="18" charset="0"/>
                  </a:rPr>
                  <a:t> </a:t>
                </a:r>
                <a:r>
                  <a:rPr lang="vi-VN" sz="2800">
                    <a:solidFill>
                      <a:prstClr val="black"/>
                    </a:solidFill>
                    <a:latin typeface="Cambria" panose="02040503050406030204" pitchFamily="18" charset="0"/>
                  </a:rPr>
                  <a:t>: </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6168727" y="3540210"/>
                <a:ext cx="3382432" cy="555986"/>
              </a:xfrm>
              <a:prstGeom prst="rect">
                <a:avLst/>
              </a:prstGeom>
              <a:blipFill>
                <a:blip r:embed="rId12"/>
                <a:stretch>
                  <a:fillRect l="-3784" t="-8791" b="-27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281024" y="3959227"/>
                <a:ext cx="5036020" cy="1122551"/>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800" i="1" smtClean="0">
                          <a:solidFill>
                            <a:prstClr val="black"/>
                          </a:solidFill>
                          <a:latin typeface="Cambria Math"/>
                        </a:rPr>
                        <m:t>𝑓</m:t>
                      </m:r>
                      <m:d>
                        <m:dPr>
                          <m:ctrlPr>
                            <a:rPr lang="vi-VN" sz="2800" i="1">
                              <a:solidFill>
                                <a:prstClr val="black"/>
                              </a:solidFill>
                              <a:latin typeface="Cambria Math" panose="02040503050406030204" pitchFamily="18" charset="0"/>
                            </a:rPr>
                          </m:ctrlPr>
                        </m:dPr>
                        <m:e>
                          <m:r>
                            <a:rPr lang="vi-VN" sz="2800" i="1">
                              <a:solidFill>
                                <a:prstClr val="black"/>
                              </a:solidFill>
                              <a:latin typeface="Cambria Math"/>
                            </a:rPr>
                            <m:t>1</m:t>
                          </m:r>
                        </m:e>
                      </m:d>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r>
                            <a:rPr lang="vi-VN" sz="2800" i="1">
                              <a:solidFill>
                                <a:prstClr val="black"/>
                              </a:solidFill>
                              <a:latin typeface="Cambria Math"/>
                            </a:rPr>
                            <m:t>1</m:t>
                          </m:r>
                        </m:num>
                        <m:den>
                          <m:r>
                            <a:rPr lang="vi-VN" sz="2800" i="1">
                              <a:solidFill>
                                <a:prstClr val="black"/>
                              </a:solidFill>
                              <a:latin typeface="Cambria Math"/>
                            </a:rPr>
                            <m:t>2</m:t>
                          </m:r>
                        </m:den>
                      </m:f>
                      <m:r>
                        <a:rPr lang="vi-VN" sz="2800" i="1">
                          <a:solidFill>
                            <a:prstClr val="black"/>
                          </a:solidFill>
                          <a:latin typeface="Cambria Math"/>
                        </a:rPr>
                        <m:t>+</m:t>
                      </m:r>
                      <m:r>
                        <a:rPr lang="vi-VN" sz="2800" i="1">
                          <a:solidFill>
                            <a:prstClr val="black"/>
                          </a:solidFill>
                          <a:latin typeface="Cambria Math"/>
                        </a:rPr>
                        <m:t>𝐶</m:t>
                      </m:r>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r>
                            <a:rPr lang="vi-VN" sz="2800" i="1">
                              <a:solidFill>
                                <a:prstClr val="black"/>
                              </a:solidFill>
                              <a:latin typeface="Cambria Math"/>
                            </a:rPr>
                            <m:t>1</m:t>
                          </m:r>
                        </m:num>
                        <m:den>
                          <m:r>
                            <a:rPr lang="vi-VN" sz="2800" i="1">
                              <a:solidFill>
                                <a:prstClr val="black"/>
                              </a:solidFill>
                              <a:latin typeface="Cambria Math"/>
                            </a:rPr>
                            <m:t>2</m:t>
                          </m:r>
                        </m:den>
                      </m:f>
                      <m:r>
                        <m:rPr>
                          <m:nor/>
                        </m:rPr>
                        <a:rPr lang="en-US" sz="2800" b="0" i="0" smtClean="0">
                          <a:solidFill>
                            <a:prstClr val="black"/>
                          </a:solidFill>
                          <a:latin typeface="Cambria Math" panose="02040503050406030204" pitchFamily="18" charset="0"/>
                        </a:rPr>
                        <m:t>   </m:t>
                      </m:r>
                      <m:r>
                        <m:rPr>
                          <m:nor/>
                        </m:rPr>
                        <a:rPr lang="vi-VN" sz="2800">
                          <a:solidFill>
                            <a:prstClr val="black"/>
                          </a:solidFill>
                          <a:latin typeface="Cambria" panose="02040503050406030204" pitchFamily="18" charset="0"/>
                        </a:rPr>
                        <m:t>n</m:t>
                      </m:r>
                      <m:r>
                        <m:rPr>
                          <m:nor/>
                        </m:rPr>
                        <a:rPr lang="vi-VN" sz="2800">
                          <a:solidFill>
                            <a:prstClr val="black"/>
                          </a:solidFill>
                          <a:latin typeface="Cambria" panose="02040503050406030204" pitchFamily="18" charset="0"/>
                        </a:rPr>
                        <m:t>ê</m:t>
                      </m:r>
                      <m:r>
                        <m:rPr>
                          <m:nor/>
                        </m:rPr>
                        <a:rPr lang="vi-VN" sz="2800">
                          <a:solidFill>
                            <a:prstClr val="black"/>
                          </a:solidFill>
                          <a:latin typeface="Cambria" panose="02040503050406030204" pitchFamily="18" charset="0"/>
                        </a:rPr>
                        <m:t>n</m:t>
                      </m:r>
                      <m:r>
                        <m:rPr>
                          <m:nor/>
                        </m:rPr>
                        <a:rPr lang="vi-VN" sz="2800">
                          <a:solidFill>
                            <a:prstClr val="black"/>
                          </a:solidFill>
                          <a:latin typeface="Cambria" panose="02040503050406030204" pitchFamily="18" charset="0"/>
                        </a:rPr>
                        <m:t> </m:t>
                      </m:r>
                      <m:r>
                        <a:rPr lang="vi-VN" sz="2800" i="1">
                          <a:solidFill>
                            <a:prstClr val="black"/>
                          </a:solidFill>
                          <a:latin typeface="Cambria Math"/>
                        </a:rPr>
                        <m:t>𝐶</m:t>
                      </m:r>
                      <m:r>
                        <a:rPr lang="vi-VN" sz="2800" i="1">
                          <a:solidFill>
                            <a:prstClr val="black"/>
                          </a:solidFill>
                          <a:latin typeface="Cambria Math"/>
                        </a:rPr>
                        <m:t>=0</m:t>
                      </m:r>
                    </m:oMath>
                  </m:oMathPara>
                </a14:m>
                <a:endParaRPr lang="vi-VN" sz="3200">
                  <a:latin typeface="Cambria" panose="020405030504060302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281024" y="3959227"/>
                <a:ext cx="5036020" cy="11225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6130688" y="4930157"/>
                <a:ext cx="5719636" cy="1235146"/>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en-US" sz="2800" b="0" i="1" smtClean="0">
                          <a:solidFill>
                            <a:prstClr val="black"/>
                          </a:solidFill>
                          <a:latin typeface="Cambria Math" panose="02040503050406030204" pitchFamily="18" charset="0"/>
                        </a:rPr>
                        <m:t>𝑉</m:t>
                      </m:r>
                      <m:r>
                        <a:rPr lang="en-US" sz="2800" b="0" i="1" smtClean="0">
                          <a:solidFill>
                            <a:prstClr val="black"/>
                          </a:solidFill>
                          <a:latin typeface="Cambria Math" panose="02040503050406030204" pitchFamily="18" charset="0"/>
                        </a:rPr>
                        <m:t>ậ</m:t>
                      </m:r>
                      <m:r>
                        <a:rPr lang="en-US" sz="2800" b="0" i="1" smtClean="0">
                          <a:solidFill>
                            <a:prstClr val="black"/>
                          </a:solidFill>
                          <a:latin typeface="Cambria Math" panose="02040503050406030204" pitchFamily="18" charset="0"/>
                        </a:rPr>
                        <m:t>𝑦</m:t>
                      </m:r>
                      <m:r>
                        <a:rPr lang="en-US" sz="2800" b="0" i="1" smtClean="0">
                          <a:solidFill>
                            <a:prstClr val="black"/>
                          </a:solidFill>
                          <a:latin typeface="Cambria Math" panose="02040503050406030204" pitchFamily="18" charset="0"/>
                        </a:rPr>
                        <m:t>   </m:t>
                      </m:r>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𝑥</m:t>
                          </m:r>
                        </m:e>
                      </m:rad>
                      <m:r>
                        <a:rPr lang="vi-VN" sz="2800" i="1">
                          <a:solidFill>
                            <a:prstClr val="black"/>
                          </a:solidFill>
                          <a:latin typeface="Cambria Math"/>
                        </a:rPr>
                        <m:t>𝑓</m:t>
                      </m:r>
                      <m:d>
                        <m:dPr>
                          <m:ctrlPr>
                            <a:rPr lang="vi-VN" sz="2800" i="1">
                              <a:solidFill>
                                <a:prstClr val="black"/>
                              </a:solidFill>
                              <a:latin typeface="Cambria Math" panose="02040503050406030204" pitchFamily="18" charset="0"/>
                            </a:rPr>
                          </m:ctrlPr>
                        </m:dPr>
                        <m:e>
                          <m:r>
                            <a:rPr lang="vi-VN" sz="2800" i="1">
                              <a:solidFill>
                                <a:prstClr val="black"/>
                              </a:solidFill>
                              <a:latin typeface="Cambria Math"/>
                            </a:rPr>
                            <m:t>𝑥</m:t>
                          </m:r>
                        </m:e>
                      </m:d>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sSup>
                            <m:sSupPr>
                              <m:ctrlPr>
                                <a:rPr lang="vi-VN" sz="2800" i="1">
                                  <a:solidFill>
                                    <a:prstClr val="black"/>
                                  </a:solidFill>
                                  <a:latin typeface="Cambria Math" panose="02040503050406030204" pitchFamily="18" charset="0"/>
                                </a:rPr>
                              </m:ctrlPr>
                            </m:sSupPr>
                            <m:e>
                              <m:r>
                                <a:rPr lang="vi-VN" sz="2800" i="1">
                                  <a:solidFill>
                                    <a:prstClr val="black"/>
                                  </a:solidFill>
                                  <a:latin typeface="Cambria Math"/>
                                </a:rPr>
                                <m:t>𝑥</m:t>
                              </m:r>
                            </m:e>
                            <m:sup>
                              <m:r>
                                <a:rPr lang="vi-VN" sz="2800" i="1">
                                  <a:solidFill>
                                    <a:prstClr val="black"/>
                                  </a:solidFill>
                                  <a:latin typeface="Cambria Math"/>
                                </a:rPr>
                                <m:t>3</m:t>
                              </m:r>
                            </m:sup>
                          </m:sSup>
                        </m:num>
                        <m:den>
                          <m:r>
                            <a:rPr lang="vi-VN" sz="2800" i="1">
                              <a:solidFill>
                                <a:prstClr val="black"/>
                              </a:solidFill>
                              <a:latin typeface="Cambria Math"/>
                            </a:rPr>
                            <m:t>2</m:t>
                          </m:r>
                        </m:den>
                      </m:f>
                      <m:r>
                        <a:rPr lang="vi-VN" sz="2800" i="1">
                          <a:solidFill>
                            <a:prstClr val="black"/>
                          </a:solidFill>
                          <a:latin typeface="Cambria Math"/>
                        </a:rPr>
                        <m:t>⇒</m:t>
                      </m:r>
                      <m:r>
                        <a:rPr lang="vi-VN" sz="2800" i="1">
                          <a:solidFill>
                            <a:prstClr val="black"/>
                          </a:solidFill>
                          <a:latin typeface="Cambria Math"/>
                        </a:rPr>
                        <m:t>𝑓</m:t>
                      </m:r>
                      <m:d>
                        <m:dPr>
                          <m:ctrlPr>
                            <a:rPr lang="vi-VN" sz="2800" i="1">
                              <a:solidFill>
                                <a:prstClr val="black"/>
                              </a:solidFill>
                              <a:latin typeface="Cambria Math" panose="02040503050406030204" pitchFamily="18" charset="0"/>
                            </a:rPr>
                          </m:ctrlPr>
                        </m:dPr>
                        <m:e>
                          <m:r>
                            <a:rPr lang="vi-VN" sz="2800" i="1">
                              <a:solidFill>
                                <a:prstClr val="black"/>
                              </a:solidFill>
                              <a:latin typeface="Cambria Math"/>
                            </a:rPr>
                            <m:t>𝑥</m:t>
                          </m:r>
                        </m:e>
                      </m:d>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sSup>
                            <m:sSupPr>
                              <m:ctrlPr>
                                <a:rPr lang="vi-VN" sz="2800" i="1">
                                  <a:solidFill>
                                    <a:prstClr val="black"/>
                                  </a:solidFill>
                                  <a:latin typeface="Cambria Math" panose="02040503050406030204" pitchFamily="18" charset="0"/>
                                </a:rPr>
                              </m:ctrlPr>
                            </m:sSupPr>
                            <m:e>
                              <m:r>
                                <a:rPr lang="vi-VN" sz="2800" i="1">
                                  <a:solidFill>
                                    <a:prstClr val="black"/>
                                  </a:solidFill>
                                  <a:latin typeface="Cambria Math"/>
                                </a:rPr>
                                <m:t>𝑥</m:t>
                              </m:r>
                            </m:e>
                            <m:sup>
                              <m:r>
                                <a:rPr lang="vi-VN" sz="2800" i="1">
                                  <a:solidFill>
                                    <a:prstClr val="black"/>
                                  </a:solidFill>
                                  <a:latin typeface="Cambria Math"/>
                                </a:rPr>
                                <m:t>2</m:t>
                              </m:r>
                            </m:sup>
                          </m:sSup>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𝑥</m:t>
                              </m:r>
                            </m:e>
                          </m:rad>
                        </m:num>
                        <m:den>
                          <m:r>
                            <a:rPr lang="vi-VN" sz="2800" i="1">
                              <a:solidFill>
                                <a:prstClr val="black"/>
                              </a:solidFill>
                              <a:latin typeface="Cambria Math"/>
                            </a:rPr>
                            <m:t>2</m:t>
                          </m:r>
                        </m:den>
                      </m:f>
                    </m:oMath>
                  </m:oMathPara>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6130688" y="4930157"/>
                <a:ext cx="5719636" cy="1235146"/>
              </a:xfrm>
              <a:prstGeom prst="rect">
                <a:avLst/>
              </a:prstGeom>
              <a:blipFill>
                <a:blip r:embed="rId14"/>
                <a:stretch>
                  <a:fillRect/>
                </a:stretch>
              </a:blipFill>
            </p:spPr>
            <p:txBody>
              <a:bodyPr/>
              <a:lstStyle/>
              <a:p>
                <a:r>
                  <a:rPr lang="en-US">
                    <a:noFill/>
                  </a:rPr>
                  <a:t> </a:t>
                </a:r>
              </a:p>
            </p:txBody>
          </p:sp>
        </mc:Fallback>
      </mc:AlternateContent>
      <p:sp>
        <p:nvSpPr>
          <p:cNvPr id="55" name="Action Button: Forward or Next 54">
            <a:hlinkClick r:id="rId15" action="ppaction://hlinksldjump" highlightClick="1"/>
          </p:cNvPr>
          <p:cNvSpPr/>
          <p:nvPr/>
        </p:nvSpPr>
        <p:spPr>
          <a:xfrm>
            <a:off x="11317044" y="6248152"/>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0ABC73C-6703-402C-8563-1E4B9CC0BC17}"/>
                  </a:ext>
                </a:extLst>
              </p:cNvPr>
              <p:cNvSpPr txBox="1"/>
              <p:nvPr/>
            </p:nvSpPr>
            <p:spPr>
              <a:xfrm>
                <a:off x="6281024" y="6064334"/>
                <a:ext cx="3998186" cy="57394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smtClean="0">
                          <a:solidFill>
                            <a:schemeClr val="tx1"/>
                          </a:solidFill>
                          <a:latin typeface="Cambria Math"/>
                        </a:rPr>
                        <m:t>⇒</m:t>
                      </m:r>
                      <m:r>
                        <a:rPr lang="vi-VN" sz="2800" i="1" smtClean="0">
                          <a:solidFill>
                            <a:schemeClr val="tx1"/>
                          </a:solidFill>
                          <a:latin typeface="Cambria Math"/>
                        </a:rPr>
                        <m:t>𝑓</m:t>
                      </m:r>
                      <m:d>
                        <m:dPr>
                          <m:ctrlPr>
                            <a:rPr lang="vi-VN" sz="2800" i="1">
                              <a:solidFill>
                                <a:schemeClr val="tx1"/>
                              </a:solidFill>
                              <a:latin typeface="Cambria Math" panose="02040503050406030204" pitchFamily="18" charset="0"/>
                            </a:rPr>
                          </m:ctrlPr>
                        </m:dPr>
                        <m:e>
                          <m:r>
                            <a:rPr lang="vi-VN" sz="2800" i="1">
                              <a:solidFill>
                                <a:schemeClr val="tx1"/>
                              </a:solidFill>
                              <a:latin typeface="Cambria Math"/>
                            </a:rPr>
                            <m:t>2</m:t>
                          </m:r>
                        </m:e>
                      </m:d>
                      <m:r>
                        <a:rPr lang="vi-VN" sz="2800" i="1">
                          <a:solidFill>
                            <a:schemeClr val="tx1"/>
                          </a:solidFill>
                          <a:latin typeface="Cambria Math"/>
                        </a:rPr>
                        <m:t>=</m:t>
                      </m:r>
                      <m:r>
                        <a:rPr lang="vi-VN" sz="2800" b="1" i="1">
                          <a:solidFill>
                            <a:schemeClr val="tx1"/>
                          </a:solidFill>
                          <a:latin typeface="Cambria Math"/>
                        </a:rPr>
                        <m:t>𝟐</m:t>
                      </m:r>
                      <m:rad>
                        <m:radPr>
                          <m:degHide m:val="on"/>
                          <m:ctrlPr>
                            <a:rPr lang="vi-VN" sz="2800" b="1" i="1">
                              <a:solidFill>
                                <a:schemeClr val="tx1"/>
                              </a:solidFill>
                              <a:latin typeface="Cambria Math" panose="02040503050406030204" pitchFamily="18" charset="0"/>
                            </a:rPr>
                          </m:ctrlPr>
                        </m:radPr>
                        <m:deg/>
                        <m:e>
                          <m:r>
                            <a:rPr lang="vi-VN" sz="2800" b="1" i="1">
                              <a:solidFill>
                                <a:schemeClr val="tx1"/>
                              </a:solidFill>
                              <a:latin typeface="Cambria Math"/>
                            </a:rPr>
                            <m:t>𝟐</m:t>
                          </m:r>
                        </m:e>
                      </m:rad>
                    </m:oMath>
                  </m:oMathPara>
                </a14:m>
                <a:endParaRPr lang="vi-VN" sz="2800">
                  <a:solidFill>
                    <a:schemeClr val="tx1"/>
                  </a:solidFill>
                </a:endParaRPr>
              </a:p>
            </p:txBody>
          </p:sp>
        </mc:Choice>
        <mc:Fallback xmlns="">
          <p:sp>
            <p:nvSpPr>
              <p:cNvPr id="2" name="TextBox 1">
                <a:extLst>
                  <a:ext uri="{FF2B5EF4-FFF2-40B4-BE49-F238E27FC236}">
                    <a16:creationId xmlns:a16="http://schemas.microsoft.com/office/drawing/2014/main" id="{20ABC73C-6703-402C-8563-1E4B9CC0BC17}"/>
                  </a:ext>
                </a:extLst>
              </p:cNvPr>
              <p:cNvSpPr txBox="1">
                <a:spLocks noRot="1" noChangeAspect="1" noMove="1" noResize="1" noEditPoints="1" noAdjustHandles="1" noChangeArrowheads="1" noChangeShapeType="1" noTextEdit="1"/>
              </p:cNvSpPr>
              <p:nvPr/>
            </p:nvSpPr>
            <p:spPr>
              <a:xfrm>
                <a:off x="6281024" y="6064334"/>
                <a:ext cx="3998186" cy="573940"/>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28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left)">
                                      <p:cBhvr>
                                        <p:cTn id="6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8" grpId="0" animBg="1"/>
      <p:bldP spid="45" grpId="0"/>
      <p:bldP spid="47" grpId="0"/>
      <p:bldP spid="48" grpId="0"/>
      <p:bldP spid="51" grpId="0"/>
      <p:bldP spid="52" grpId="0"/>
      <p:bldP spid="53" grpId="0"/>
      <p:bldP spid="54" grpId="0"/>
      <p:bldP spid="55"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9996" y="3478298"/>
            <a:ext cx="11926984" cy="3379701"/>
            <a:chOff x="184495" y="3636273"/>
            <a:chExt cx="11926984" cy="3379701"/>
          </a:xfrm>
        </p:grpSpPr>
        <p:sp>
          <p:nvSpPr>
            <p:cNvPr id="5" name="Rounded Rectangle 4"/>
            <p:cNvSpPr/>
            <p:nvPr/>
          </p:nvSpPr>
          <p:spPr>
            <a:xfrm>
              <a:off x="184495" y="3812605"/>
              <a:ext cx="11926984" cy="320336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5" y="4701165"/>
                <a:ext cx="82863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4"/>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0" y="6378162"/>
                <a:ext cx="545196" cy="73911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7599"/>
            <a:ext cx="8223764" cy="2156709"/>
            <a:chOff x="534987" y="1869705"/>
            <a:chExt cx="16121556" cy="3617194"/>
          </a:xfrm>
        </p:grpSpPr>
        <p:grpSp>
          <p:nvGrpSpPr>
            <p:cNvPr id="21" name="Group 20"/>
            <p:cNvGrpSpPr/>
            <p:nvPr/>
          </p:nvGrpSpPr>
          <p:grpSpPr>
            <a:xfrm>
              <a:off x="534987" y="1869705"/>
              <a:ext cx="16121556" cy="3617194"/>
              <a:chOff x="534987" y="1647866"/>
              <a:chExt cx="16121556" cy="3617194"/>
            </a:xfrm>
          </p:grpSpPr>
          <p:sp>
            <p:nvSpPr>
              <p:cNvPr id="25" name="Rounded Rectangle 24"/>
              <p:cNvSpPr/>
              <p:nvPr/>
            </p:nvSpPr>
            <p:spPr bwMode="auto">
              <a:xfrm>
                <a:off x="866245" y="1744587"/>
                <a:ext cx="15790298" cy="352047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r>
                    <a:rPr lang="vi-VN" sz="3000" dirty="0">
                      <a:solidFill>
                        <a:schemeClr val="bg1"/>
                      </a:solidFill>
                      <a:latin typeface="Tahoma" pitchFamily="34" charset="0"/>
                      <a:cs typeface="Tahoma" pitchFamily="34" charset="0"/>
                    </a:rPr>
                    <a:t>5</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904437" y="1934496"/>
                  <a:ext cx="15529693" cy="3495410"/>
                </a:xfrm>
                <a:prstGeom prst="rect">
                  <a:avLst/>
                </a:prstGeom>
                <a:noFill/>
              </p:spPr>
              <p:txBody>
                <a:bodyPr wrap="square" rtlCol="0">
                  <a:spAutoFit/>
                </a:bodyPr>
                <a:lstStyle/>
                <a:p>
                  <a:pPr algn="just">
                    <a:lnSpc>
                      <a:spcPct val="115000"/>
                    </a:lnSpc>
                    <a:spcAft>
                      <a:spcPts val="800"/>
                    </a:spcAft>
                  </a:pPr>
                  <a:r>
                    <a:rPr lang="vi-VN" sz="3000" dirty="0">
                      <a:latin typeface="Cambria" panose="02040503050406030204" pitchFamily="18" charset="0"/>
                      <a:ea typeface="Times New Roman" panose="02020603050405020304" pitchFamily="18" charset="0"/>
                      <a:cs typeface="Times New Roman" panose="02020603050405020304" pitchFamily="18" charset="0"/>
                    </a:rPr>
                    <a:t>	</a:t>
                  </a:r>
                  <a:r>
                    <a:rPr lang="vi-VN" sz="3000">
                      <a:latin typeface="Cambria" panose="02040503050406030204" pitchFamily="18" charset="0"/>
                      <a:ea typeface="Times New Roman" panose="02020603050405020304" pitchFamily="18" charset="0"/>
                      <a:cs typeface="Times New Roman" panose="02020603050405020304" pitchFamily="18" charset="0"/>
                    </a:rPr>
                    <a:t>	</a:t>
                  </a:r>
                  <a:r>
                    <a:rPr lang="vi-VN" sz="2800">
                      <a:latin typeface="Cambria" panose="02040503050406030204" pitchFamily="18" charset="0"/>
                    </a:rPr>
                    <a:t>Cho lăng trụ đứng </a:t>
                  </a:r>
                  <a14:m>
                    <m:oMath xmlns:m="http://schemas.openxmlformats.org/officeDocument/2006/math">
                      <m:r>
                        <a:rPr lang="vi-VN" sz="2800" i="1">
                          <a:latin typeface="Cambria Math"/>
                        </a:rPr>
                        <m:t>𝐴𝐵𝐶</m:t>
                      </m:r>
                      <m:r>
                        <a:rPr lang="vi-VN" sz="2800" i="1">
                          <a:latin typeface="Cambria Math"/>
                        </a:rPr>
                        <m:t>.</m:t>
                      </m:r>
                      <m:sSup>
                        <m:sSupPr>
                          <m:ctrlPr>
                            <a:rPr lang="vi-VN" sz="2800" i="1">
                              <a:latin typeface="Cambria Math" panose="02040503050406030204" pitchFamily="18" charset="0"/>
                            </a:rPr>
                          </m:ctrlPr>
                        </m:sSupPr>
                        <m:e>
                          <m:r>
                            <a:rPr lang="vi-VN" sz="2800" i="1">
                              <a:latin typeface="Cambria Math"/>
                            </a:rPr>
                            <m:t>𝐴</m:t>
                          </m:r>
                        </m:e>
                        <m:sup>
                          <m:r>
                            <a:rPr lang="vi-VN" sz="2800" i="1">
                              <a:latin typeface="Cambria Math"/>
                            </a:rPr>
                            <m:t>′</m:t>
                          </m:r>
                        </m:sup>
                      </m:sSup>
                      <m:sSup>
                        <m:sSupPr>
                          <m:ctrlPr>
                            <a:rPr lang="vi-VN" sz="2800" i="1">
                              <a:latin typeface="Cambria Math" panose="02040503050406030204" pitchFamily="18" charset="0"/>
                            </a:rPr>
                          </m:ctrlPr>
                        </m:sSupPr>
                        <m:e>
                          <m:r>
                            <a:rPr lang="vi-VN" sz="2800" i="1">
                              <a:latin typeface="Cambria Math"/>
                            </a:rPr>
                            <m:t>𝐵</m:t>
                          </m:r>
                        </m:e>
                        <m:sup>
                          <m:r>
                            <a:rPr lang="vi-VN" sz="2800" i="1">
                              <a:latin typeface="Cambria Math"/>
                            </a:rPr>
                            <m:t>′</m:t>
                          </m:r>
                        </m:sup>
                      </m:sSup>
                      <m:sSup>
                        <m:sSupPr>
                          <m:ctrlPr>
                            <a:rPr lang="vi-VN" sz="2800" i="1">
                              <a:latin typeface="Cambria Math" panose="02040503050406030204" pitchFamily="18" charset="0"/>
                            </a:rPr>
                          </m:ctrlPr>
                        </m:sSupPr>
                        <m:e>
                          <m:r>
                            <a:rPr lang="vi-VN" sz="2800" i="1">
                              <a:latin typeface="Cambria Math"/>
                            </a:rPr>
                            <m:t>𝐶</m:t>
                          </m:r>
                        </m:e>
                        <m:sup>
                          <m:r>
                            <a:rPr lang="vi-VN" sz="2800" i="1">
                              <a:latin typeface="Cambria Math"/>
                            </a:rPr>
                            <m:t>′</m:t>
                          </m:r>
                        </m:sup>
                      </m:sSup>
                    </m:oMath>
                  </a14:m>
                  <a:r>
                    <a:rPr lang="vi-VN" sz="2800">
                      <a:latin typeface="Cambria" panose="02040503050406030204" pitchFamily="18" charset="0"/>
                    </a:rPr>
                    <a:t> có đáy là tam giác vuông tại </a:t>
                  </a:r>
                  <a14:m>
                    <m:oMath xmlns:m="http://schemas.openxmlformats.org/officeDocument/2006/math">
                      <m:r>
                        <a:rPr lang="vi-VN" sz="2800" i="1">
                          <a:latin typeface="Cambria Math"/>
                        </a:rPr>
                        <m:t>𝐴</m:t>
                      </m:r>
                    </m:oMath>
                  </a14:m>
                  <a:r>
                    <a:rPr lang="vi-VN" sz="2800">
                      <a:latin typeface="Cambria" panose="02040503050406030204" pitchFamily="18" charset="0"/>
                    </a:rPr>
                    <a:t>, </a:t>
                  </a:r>
                  <a14:m>
                    <m:oMath xmlns:m="http://schemas.openxmlformats.org/officeDocument/2006/math">
                      <m:r>
                        <a:rPr lang="vi-VN" sz="2800" i="1">
                          <a:latin typeface="Cambria Math"/>
                        </a:rPr>
                        <m:t>𝐴𝐵</m:t>
                      </m:r>
                      <m:r>
                        <a:rPr lang="vi-VN" sz="2800" i="1">
                          <a:latin typeface="Cambria Math"/>
                        </a:rPr>
                        <m:t>=</m:t>
                      </m:r>
                      <m:r>
                        <a:rPr lang="vi-VN" sz="2800" i="1">
                          <a:latin typeface="Cambria Math"/>
                        </a:rPr>
                        <m:t>𝑎</m:t>
                      </m:r>
                    </m:oMath>
                  </a14:m>
                  <a:r>
                    <a:rPr lang="vi-VN" sz="2800">
                      <a:latin typeface="Cambria" panose="02040503050406030204" pitchFamily="18" charset="0"/>
                    </a:rPr>
                    <a:t>, </a:t>
                  </a:r>
                  <a14:m>
                    <m:oMath xmlns:m="http://schemas.openxmlformats.org/officeDocument/2006/math">
                      <m:acc>
                        <m:accPr>
                          <m:chr m:val="̂"/>
                          <m:ctrlPr>
                            <a:rPr lang="vi-VN" sz="2800" i="1">
                              <a:latin typeface="Cambria Math" panose="02040503050406030204" pitchFamily="18" charset="0"/>
                            </a:rPr>
                          </m:ctrlPr>
                        </m:accPr>
                        <m:e>
                          <m:r>
                            <a:rPr lang="vi-VN" sz="2800" i="1">
                              <a:latin typeface="Cambria Math"/>
                            </a:rPr>
                            <m:t>𝐴𝐶𝐵</m:t>
                          </m:r>
                        </m:e>
                      </m:acc>
                      <m:r>
                        <a:rPr lang="vi-VN" sz="2800" i="1">
                          <a:latin typeface="Cambria Math"/>
                        </a:rPr>
                        <m:t>=6</m:t>
                      </m:r>
                      <m:sSup>
                        <m:sSupPr>
                          <m:ctrlPr>
                            <a:rPr lang="vi-VN" sz="2800" i="1">
                              <a:latin typeface="Cambria Math" panose="02040503050406030204" pitchFamily="18" charset="0"/>
                            </a:rPr>
                          </m:ctrlPr>
                        </m:sSupPr>
                        <m:e>
                          <m:r>
                            <a:rPr lang="vi-VN" sz="2800" i="1">
                              <a:latin typeface="Cambria Math"/>
                            </a:rPr>
                            <m:t>0</m:t>
                          </m:r>
                        </m:e>
                        <m:sup>
                          <m:r>
                            <a:rPr lang="vi-VN" sz="2800" i="1">
                              <a:latin typeface="Cambria Math"/>
                            </a:rPr>
                            <m:t>𝑜</m:t>
                          </m:r>
                        </m:sup>
                      </m:sSup>
                    </m:oMath>
                  </a14:m>
                  <a:r>
                    <a:rPr lang="vi-VN" sz="2800">
                      <a:latin typeface="Cambria" panose="02040503050406030204" pitchFamily="18" charset="0"/>
                    </a:rPr>
                    <a:t>, </a:t>
                  </a:r>
                  <a14:m>
                    <m:oMath xmlns:m="http://schemas.openxmlformats.org/officeDocument/2006/math">
                      <m:sSup>
                        <m:sSupPr>
                          <m:ctrlPr>
                            <a:rPr lang="vi-VN" sz="2800" i="1">
                              <a:latin typeface="Cambria Math" panose="02040503050406030204" pitchFamily="18" charset="0"/>
                            </a:rPr>
                          </m:ctrlPr>
                        </m:sSupPr>
                        <m:e>
                          <m:r>
                            <a:rPr lang="vi-VN" sz="2800" i="1">
                              <a:latin typeface="Cambria Math"/>
                            </a:rPr>
                            <m:t>𝐵</m:t>
                          </m:r>
                        </m:e>
                        <m:sup>
                          <m:r>
                            <a:rPr lang="vi-VN" sz="2800" i="1">
                              <a:latin typeface="Cambria Math"/>
                            </a:rPr>
                            <m:t>′</m:t>
                          </m:r>
                        </m:sup>
                      </m:sSup>
                      <m:r>
                        <a:rPr lang="vi-VN" sz="2800" i="1">
                          <a:latin typeface="Cambria Math"/>
                        </a:rPr>
                        <m:t>𝐶</m:t>
                      </m:r>
                    </m:oMath>
                  </a14:m>
                  <a:r>
                    <a:rPr lang="vi-VN" sz="2800">
                      <a:latin typeface="Cambria" panose="02040503050406030204" pitchFamily="18" charset="0"/>
                    </a:rPr>
                    <a:t> tạo với mặt bên </a:t>
                  </a:r>
                  <a14:m>
                    <m:oMath xmlns:m="http://schemas.openxmlformats.org/officeDocument/2006/math">
                      <m:d>
                        <m:dPr>
                          <m:ctrlPr>
                            <a:rPr lang="vi-VN" sz="2800" i="1">
                              <a:latin typeface="Cambria Math" panose="02040503050406030204" pitchFamily="18" charset="0"/>
                            </a:rPr>
                          </m:ctrlPr>
                        </m:dPr>
                        <m:e>
                          <m:r>
                            <a:rPr lang="vi-VN" sz="2800" i="1">
                              <a:latin typeface="Cambria Math"/>
                            </a:rPr>
                            <m:t>𝐴𝐶</m:t>
                          </m:r>
                          <m:sSup>
                            <m:sSupPr>
                              <m:ctrlPr>
                                <a:rPr lang="vi-VN" sz="2800" i="1">
                                  <a:latin typeface="Cambria Math" panose="02040503050406030204" pitchFamily="18" charset="0"/>
                                </a:rPr>
                              </m:ctrlPr>
                            </m:sSupPr>
                            <m:e>
                              <m:r>
                                <a:rPr lang="vi-VN" sz="2800" i="1">
                                  <a:latin typeface="Cambria Math"/>
                                </a:rPr>
                                <m:t>𝐶</m:t>
                              </m:r>
                            </m:e>
                            <m:sup>
                              <m:r>
                                <a:rPr lang="vi-VN" sz="2800" i="1">
                                  <a:latin typeface="Cambria Math"/>
                                </a:rPr>
                                <m:t>′</m:t>
                              </m:r>
                            </m:sup>
                          </m:sSup>
                          <m:sSup>
                            <m:sSupPr>
                              <m:ctrlPr>
                                <a:rPr lang="vi-VN" sz="2800" i="1">
                                  <a:latin typeface="Cambria Math" panose="02040503050406030204" pitchFamily="18" charset="0"/>
                                </a:rPr>
                              </m:ctrlPr>
                            </m:sSupPr>
                            <m:e>
                              <m:r>
                                <a:rPr lang="vi-VN" sz="2800" i="1">
                                  <a:latin typeface="Cambria Math"/>
                                </a:rPr>
                                <m:t>𝐴</m:t>
                              </m:r>
                            </m:e>
                            <m:sup>
                              <m:r>
                                <a:rPr lang="vi-VN" sz="2800" i="1">
                                  <a:latin typeface="Cambria Math"/>
                                </a:rPr>
                                <m:t>′</m:t>
                              </m:r>
                            </m:sup>
                          </m:sSup>
                        </m:e>
                      </m:d>
                    </m:oMath>
                  </a14:m>
                  <a:r>
                    <a:rPr lang="vi-VN" sz="2800">
                      <a:latin typeface="Cambria" panose="02040503050406030204" pitchFamily="18" charset="0"/>
                    </a:rPr>
                    <a:t> một góc bằng </a:t>
                  </a:r>
                  <a14:m>
                    <m:oMath xmlns:m="http://schemas.openxmlformats.org/officeDocument/2006/math">
                      <m:r>
                        <a:rPr lang="vi-VN" sz="2800" i="1">
                          <a:latin typeface="Cambria Math"/>
                        </a:rPr>
                        <m:t>3</m:t>
                      </m:r>
                      <m:sSup>
                        <m:sSupPr>
                          <m:ctrlPr>
                            <a:rPr lang="vi-VN" sz="2800" i="1">
                              <a:latin typeface="Cambria Math" panose="02040503050406030204" pitchFamily="18" charset="0"/>
                            </a:rPr>
                          </m:ctrlPr>
                        </m:sSupPr>
                        <m:e>
                          <m:r>
                            <a:rPr lang="vi-VN" sz="2800" i="1">
                              <a:latin typeface="Cambria Math"/>
                            </a:rPr>
                            <m:t>0</m:t>
                          </m:r>
                        </m:e>
                        <m:sup>
                          <m:r>
                            <a:rPr lang="vi-VN" sz="2800" i="1">
                              <a:latin typeface="Cambria Math"/>
                            </a:rPr>
                            <m:t>𝑜</m:t>
                          </m:r>
                        </m:sup>
                      </m:sSup>
                    </m:oMath>
                  </a14:m>
                  <a:r>
                    <a:rPr lang="vi-VN" sz="2800">
                      <a:latin typeface="Cambria" panose="02040503050406030204" pitchFamily="18" charset="0"/>
                    </a:rPr>
                    <a:t>. Thể tích của khối lăng trụ </a:t>
                  </a:r>
                  <a14:m>
                    <m:oMath xmlns:m="http://schemas.openxmlformats.org/officeDocument/2006/math">
                      <m:r>
                        <a:rPr lang="vi-VN" sz="2800" i="1">
                          <a:latin typeface="Cambria Math"/>
                        </a:rPr>
                        <m:t>𝐴𝐵𝐶</m:t>
                      </m:r>
                      <m:r>
                        <a:rPr lang="vi-VN" sz="2800" i="1">
                          <a:latin typeface="Cambria Math"/>
                        </a:rPr>
                        <m:t>.</m:t>
                      </m:r>
                      <m:sSup>
                        <m:sSupPr>
                          <m:ctrlPr>
                            <a:rPr lang="vi-VN" sz="2800" i="1">
                              <a:latin typeface="Cambria Math" panose="02040503050406030204" pitchFamily="18" charset="0"/>
                            </a:rPr>
                          </m:ctrlPr>
                        </m:sSupPr>
                        <m:e>
                          <m:r>
                            <a:rPr lang="vi-VN" sz="2800" i="1">
                              <a:latin typeface="Cambria Math"/>
                            </a:rPr>
                            <m:t>𝐴</m:t>
                          </m:r>
                        </m:e>
                        <m:sup>
                          <m:r>
                            <a:rPr lang="vi-VN" sz="2800" i="1">
                              <a:latin typeface="Cambria Math"/>
                            </a:rPr>
                            <m:t>′</m:t>
                          </m:r>
                        </m:sup>
                      </m:sSup>
                      <m:sSup>
                        <m:sSupPr>
                          <m:ctrlPr>
                            <a:rPr lang="vi-VN" sz="2800" i="1">
                              <a:latin typeface="Cambria Math" panose="02040503050406030204" pitchFamily="18" charset="0"/>
                            </a:rPr>
                          </m:ctrlPr>
                        </m:sSupPr>
                        <m:e>
                          <m:r>
                            <a:rPr lang="vi-VN" sz="2800" i="1">
                              <a:latin typeface="Cambria Math"/>
                            </a:rPr>
                            <m:t>𝐵</m:t>
                          </m:r>
                        </m:e>
                        <m:sup>
                          <m:r>
                            <a:rPr lang="vi-VN" sz="2800" i="1">
                              <a:latin typeface="Cambria Math"/>
                            </a:rPr>
                            <m:t>′</m:t>
                          </m:r>
                        </m:sup>
                      </m:sSup>
                      <m:sSup>
                        <m:sSupPr>
                          <m:ctrlPr>
                            <a:rPr lang="vi-VN" sz="2800" i="1">
                              <a:latin typeface="Cambria Math" panose="02040503050406030204" pitchFamily="18" charset="0"/>
                            </a:rPr>
                          </m:ctrlPr>
                        </m:sSupPr>
                        <m:e>
                          <m:r>
                            <a:rPr lang="vi-VN" sz="2800" i="1">
                              <a:latin typeface="Cambria Math"/>
                            </a:rPr>
                            <m:t>𝐶</m:t>
                          </m:r>
                        </m:e>
                        <m:sup>
                          <m:r>
                            <a:rPr lang="vi-VN" sz="2800" i="1">
                              <a:latin typeface="Cambria Math"/>
                            </a:rPr>
                            <m:t>′</m:t>
                          </m:r>
                        </m:sup>
                      </m:sSup>
                    </m:oMath>
                  </a14:m>
                  <a:r>
                    <a:rPr lang="vi-VN" sz="2800">
                      <a:latin typeface="Cambria" panose="02040503050406030204" pitchFamily="18" charset="0"/>
                    </a:rPr>
                    <a:t> bằng</a:t>
                  </a:r>
                </a:p>
              </p:txBody>
            </p:sp>
          </mc:Choice>
          <mc:Fallback>
            <p:sp>
              <p:nvSpPr>
                <p:cNvPr id="23" name="Rectangle 22"/>
                <p:cNvSpPr>
                  <a:spLocks noRot="1" noChangeAspect="1" noMove="1" noResize="1" noEditPoints="1" noAdjustHandles="1" noChangeArrowheads="1" noChangeShapeType="1" noTextEdit="1"/>
                </p:cNvSpPr>
                <p:nvPr/>
              </p:nvSpPr>
              <p:spPr>
                <a:xfrm>
                  <a:off x="904437" y="1934496"/>
                  <a:ext cx="15529693" cy="3495410"/>
                </a:xfrm>
                <a:prstGeom prst="rect">
                  <a:avLst/>
                </a:prstGeom>
                <a:blipFill>
                  <a:blip r:embed="rId2"/>
                  <a:stretch>
                    <a:fillRect l="-1538" t="-877" r="-1538" b="-701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49507" y="3905584"/>
                <a:ext cx="5478226" cy="1039708"/>
              </a:xfrm>
              <a:prstGeom prst="rect">
                <a:avLst/>
              </a:prstGeom>
              <a:noFill/>
            </p:spPr>
            <p:txBody>
              <a:bodyPr wrap="square" rtlCol="0">
                <a:spAutoFit/>
              </a:bodyPr>
              <a:lstStyle/>
              <a:p>
                <a:pPr algn="just">
                  <a:lnSpc>
                    <a:spcPct val="115000"/>
                  </a:lnSpc>
                  <a:spcAft>
                    <a:spcPts val="800"/>
                  </a:spcAft>
                </a:pPr>
                <a:r>
                  <a:rPr lang="en-US" sz="2400">
                    <a:latin typeface="Cambria" panose="02040503050406030204" pitchFamily="18" charset="0"/>
                    <a:ea typeface="Calibri" panose="020F0502020204030204" pitchFamily="34" charset="0"/>
                    <a:cs typeface="Times New Roman" panose="02020603050405020304" pitchFamily="18" charset="0"/>
                  </a:rPr>
                  <a:t>Ta có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𝐵</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𝐴</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𝐴</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𝐶</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𝐵</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𝐴</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𝐴</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𝐴</m:t>
                            </m:r>
                          </m:e>
                        </m:eqArr>
                      </m:e>
                    </m:d>
                    <m:r>
                      <a:rPr lang="en-US" sz="24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𝐴</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𝐵</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Cambria Math" panose="02040503050406030204" pitchFamily="18" charset="0"/>
                      </a:rPr>
                      <m:t>⊥</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𝐴</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𝐶</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𝐶</m:t>
                        </m:r>
                      </m:e>
                    </m:d>
                  </m:oMath>
                </a14:m>
                <a:endParaRPr lang="en-US" sz="24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49507" y="3905584"/>
                <a:ext cx="5478226" cy="1039708"/>
              </a:xfrm>
              <a:prstGeom prst="rect">
                <a:avLst/>
              </a:prstGeom>
              <a:blipFill>
                <a:blip r:embed="rId3"/>
                <a:stretch>
                  <a:fillRect l="-1782"/>
                </a:stretch>
              </a:blipFill>
            </p:spPr>
            <p:txBody>
              <a:bodyPr/>
              <a:lstStyle/>
              <a:p>
                <a:r>
                  <a:rPr lang="en-US">
                    <a:noFill/>
                  </a:rPr>
                  <a:t> </a:t>
                </a:r>
              </a:p>
            </p:txBody>
          </p:sp>
        </mc:Fallback>
      </mc:AlternateContent>
      <p:grpSp>
        <p:nvGrpSpPr>
          <p:cNvPr id="64" name="Group 63"/>
          <p:cNvGrpSpPr/>
          <p:nvPr/>
        </p:nvGrpSpPr>
        <p:grpSpPr>
          <a:xfrm>
            <a:off x="71040" y="2255539"/>
            <a:ext cx="8299781" cy="1388137"/>
            <a:chOff x="268541" y="1650825"/>
            <a:chExt cx="8299781" cy="1388137"/>
          </a:xfrm>
        </p:grpSpPr>
        <p:sp>
          <p:nvSpPr>
            <p:cNvPr id="65" name="Rectangle 64"/>
            <p:cNvSpPr/>
            <p:nvPr/>
          </p:nvSpPr>
          <p:spPr>
            <a:xfrm>
              <a:off x="2631699" y="1837843"/>
              <a:ext cx="1706901" cy="102568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2390008" y="212130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2846653" y="1995030"/>
                  <a:ext cx="1639977" cy="828047"/>
                </a:xfrm>
                <a:prstGeom prst="rect">
                  <a:avLst/>
                </a:prstGeom>
                <a:noFill/>
              </p:spPr>
              <p:txBody>
                <a:bodyPr wrap="square" rtlCol="0">
                  <a:spAutoFit/>
                </a:bodyPr>
                <a:lstStyle>
                  <a:defPPr>
                    <a:defRPr lang="vi-VN"/>
                  </a:defPPr>
                  <a:lvl1pPr>
                    <a:lnSpc>
                      <a:spcPct val="115000"/>
                    </a:lnSpc>
                    <a:spcAft>
                      <a:spcPts val="800"/>
                    </a:spcAft>
                    <a:defRPr sz="3200" i="1">
                      <a:solidFill>
                        <a:schemeClr val="bg1"/>
                      </a:solidFill>
                      <a:latin typeface="Cambria Math" panose="02040503050406030204" pitchFamily="18" charset="0"/>
                      <a:ea typeface="Calibri" panose="020F0502020204030204" pitchFamily="34"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vi-VN" i="1">
                                <a:latin typeface="Cambria Math" panose="02040503050406030204" pitchFamily="18" charset="0"/>
                              </a:rPr>
                            </m:ctrlPr>
                          </m:sSupPr>
                          <m:e>
                            <m:r>
                              <a:rPr lang="vi-VN">
                                <a:latin typeface="Cambria Math"/>
                              </a:rPr>
                              <m:t>𝑎</m:t>
                            </m:r>
                          </m:e>
                          <m:sup>
                            <m:r>
                              <a:rPr lang="vi-VN">
                                <a:latin typeface="Cambria Math"/>
                              </a:rPr>
                              <m:t>3</m:t>
                            </m:r>
                          </m:sup>
                        </m:sSup>
                        <m:rad>
                          <m:radPr>
                            <m:degHide m:val="on"/>
                            <m:ctrlPr>
                              <a:rPr lang="vi-VN" i="1">
                                <a:latin typeface="Cambria Math" panose="02040503050406030204" pitchFamily="18" charset="0"/>
                              </a:rPr>
                            </m:ctrlPr>
                          </m:radPr>
                          <m:deg/>
                          <m:e>
                            <m:r>
                              <a:rPr lang="vi-VN">
                                <a:latin typeface="Cambria Math"/>
                              </a:rPr>
                              <m:t>3</m:t>
                            </m:r>
                          </m:e>
                        </m:rad>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2846653" y="1995030"/>
                  <a:ext cx="1639977" cy="828047"/>
                </a:xfrm>
                <a:prstGeom prst="rect">
                  <a:avLst/>
                </a:prstGeom>
                <a:blipFill>
                  <a:blip r:embed="rId4"/>
                  <a:stretch>
                    <a:fillRect/>
                  </a:stretch>
                </a:blipFill>
              </p:spPr>
              <p:txBody>
                <a:bodyPr/>
                <a:lstStyle/>
                <a:p>
                  <a:r>
                    <a:rPr lang="en-US">
                      <a:noFill/>
                    </a:rPr>
                    <a:t> </a:t>
                  </a:r>
                </a:p>
              </p:txBody>
            </p:sp>
          </mc:Fallback>
        </mc:AlternateContent>
        <p:sp>
          <p:nvSpPr>
            <p:cNvPr id="69" name="Rectangle 68"/>
            <p:cNvSpPr/>
            <p:nvPr/>
          </p:nvSpPr>
          <p:spPr>
            <a:xfrm>
              <a:off x="531850" y="1835376"/>
              <a:ext cx="1852589" cy="102568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68541" y="20947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872170" y="1951467"/>
                  <a:ext cx="1435009" cy="82804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vi-VN" i="1" smtClean="0">
                                <a:solidFill>
                                  <a:schemeClr val="bg1"/>
                                </a:solidFill>
                                <a:latin typeface="Cambria Math" panose="02040503050406030204" pitchFamily="18" charset="0"/>
                              </a:rPr>
                            </m:ctrlPr>
                          </m:sSupPr>
                          <m:e>
                            <m:r>
                              <a:rPr lang="vi-VN" i="1">
                                <a:solidFill>
                                  <a:schemeClr val="bg1"/>
                                </a:solidFill>
                                <a:latin typeface="Cambria Math"/>
                              </a:rPr>
                              <m:t>𝑎</m:t>
                            </m:r>
                          </m:e>
                          <m:sup>
                            <m:r>
                              <a:rPr lang="vi-VN" i="1">
                                <a:solidFill>
                                  <a:schemeClr val="bg1"/>
                                </a:solidFill>
                                <a:latin typeface="Cambria Math"/>
                              </a:rPr>
                              <m:t>3</m:t>
                            </m:r>
                          </m:sup>
                        </m:sSup>
                        <m:rad>
                          <m:radPr>
                            <m:degHide m:val="on"/>
                            <m:ctrlPr>
                              <a:rPr lang="vi-VN" i="1">
                                <a:solidFill>
                                  <a:schemeClr val="bg1"/>
                                </a:solidFill>
                                <a:latin typeface="Cambria Math" panose="02040503050406030204" pitchFamily="18" charset="0"/>
                              </a:rPr>
                            </m:ctrlPr>
                          </m:radPr>
                          <m:deg/>
                          <m:e>
                            <m:r>
                              <a:rPr lang="vi-VN" i="1">
                                <a:solidFill>
                                  <a:schemeClr val="bg1"/>
                                </a:solidFill>
                                <a:latin typeface="Cambria Math"/>
                              </a:rPr>
                              <m:t>2</m:t>
                            </m:r>
                          </m:e>
                        </m:rad>
                      </m:oMath>
                    </m:oMathPara>
                  </a14:m>
                  <a:endParaRPr lang="en-US"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872170" y="1951467"/>
                  <a:ext cx="1435009" cy="828047"/>
                </a:xfrm>
                <a:prstGeom prst="rect">
                  <a:avLst/>
                </a:prstGeom>
                <a:blipFill>
                  <a:blip r:embed="rId5"/>
                  <a:stretch>
                    <a:fillRect/>
                  </a:stretch>
                </a:blipFill>
              </p:spPr>
              <p:txBody>
                <a:bodyPr/>
                <a:lstStyle/>
                <a:p>
                  <a:r>
                    <a:rPr lang="en-US">
                      <a:noFill/>
                    </a:rPr>
                    <a:t> </a:t>
                  </a:r>
                </a:p>
              </p:txBody>
            </p:sp>
          </mc:Fallback>
        </mc:AlternateContent>
        <p:sp>
          <p:nvSpPr>
            <p:cNvPr id="72" name="Rectangle 71"/>
            <p:cNvSpPr/>
            <p:nvPr/>
          </p:nvSpPr>
          <p:spPr>
            <a:xfrm>
              <a:off x="4674357" y="1830658"/>
              <a:ext cx="1852589" cy="103040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4387214" y="213643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4996042" y="1650825"/>
                  <a:ext cx="1605133" cy="1388137"/>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vi-VN" sz="3200" i="1">
                                <a:latin typeface="Cambria Math" panose="02040503050406030204" pitchFamily="18" charset="0"/>
                              </a:rPr>
                            </m:ctrlPr>
                          </m:fPr>
                          <m:num>
                            <m:sSup>
                              <m:sSupPr>
                                <m:ctrlPr>
                                  <a:rPr lang="vi-VN" sz="3200" i="1">
                                    <a:latin typeface="Cambria Math" panose="02040503050406030204" pitchFamily="18" charset="0"/>
                                  </a:rPr>
                                </m:ctrlPr>
                              </m:sSupPr>
                              <m:e>
                                <m:r>
                                  <a:rPr lang="vi-VN" sz="3200">
                                    <a:latin typeface="Cambria Math"/>
                                  </a:rPr>
                                  <m:t>𝑎</m:t>
                                </m:r>
                              </m:e>
                              <m:sup>
                                <m:r>
                                  <a:rPr lang="vi-VN" sz="3200">
                                    <a:latin typeface="Cambria Math"/>
                                  </a:rPr>
                                  <m:t>3</m:t>
                                </m:r>
                              </m:sup>
                            </m:sSup>
                            <m:rad>
                              <m:radPr>
                                <m:degHide m:val="on"/>
                                <m:ctrlPr>
                                  <a:rPr lang="vi-VN" sz="3200" i="1">
                                    <a:latin typeface="Cambria Math" panose="02040503050406030204" pitchFamily="18" charset="0"/>
                                  </a:rPr>
                                </m:ctrlPr>
                              </m:radPr>
                              <m:deg/>
                              <m:e>
                                <m:r>
                                  <a:rPr lang="vi-VN" sz="3200">
                                    <a:latin typeface="Cambria Math"/>
                                  </a:rPr>
                                  <m:t>2</m:t>
                                </m:r>
                              </m:e>
                            </m:rad>
                          </m:num>
                          <m:den>
                            <m:r>
                              <a:rPr lang="vi-VN" sz="3200">
                                <a:latin typeface="Cambria Math"/>
                              </a:rPr>
                              <m:t>3</m:t>
                            </m:r>
                          </m:den>
                        </m:f>
                      </m:oMath>
                    </m:oMathPara>
                  </a14:m>
                  <a:endParaRPr lang="en-US" sz="3200" dirty="0">
                    <a:ea typeface="Calibri" panose="020F0502020204030204" pitchFamily="34"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996042" y="1650825"/>
                  <a:ext cx="1605133" cy="1388137"/>
                </a:xfrm>
                <a:prstGeom prst="rect">
                  <a:avLst/>
                </a:prstGeom>
                <a:blipFill>
                  <a:blip r:embed="rId6"/>
                  <a:stretch>
                    <a:fillRect/>
                  </a:stretch>
                </a:blipFill>
              </p:spPr>
              <p:txBody>
                <a:bodyPr/>
                <a:lstStyle/>
                <a:p>
                  <a:r>
                    <a:rPr lang="en-US">
                      <a:noFill/>
                    </a:rPr>
                    <a:t> </a:t>
                  </a:r>
                </a:p>
              </p:txBody>
            </p:sp>
          </mc:Fallback>
        </mc:AlternateContent>
        <p:sp>
          <p:nvSpPr>
            <p:cNvPr id="75" name="Rectangle 74"/>
            <p:cNvSpPr/>
            <p:nvPr/>
          </p:nvSpPr>
          <p:spPr>
            <a:xfrm>
              <a:off x="6835669" y="1830658"/>
              <a:ext cx="1732653" cy="103040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6545125" y="206333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7089390" y="1652422"/>
                  <a:ext cx="1365477" cy="1382623"/>
                </a:xfrm>
                <a:prstGeom prst="rect">
                  <a:avLst/>
                </a:prstGeom>
                <a:noFill/>
              </p:spPr>
              <p:txBody>
                <a:bodyPr wrap="square" rtlCol="0">
                  <a:spAutoFit/>
                </a:bodyPr>
                <a:lstStyle>
                  <a:defPPr>
                    <a:defRPr lang="vi-VN"/>
                  </a:defPPr>
                  <a:lvl1pPr>
                    <a:lnSpc>
                      <a:spcPct val="115000"/>
                    </a:lnSpc>
                    <a:spcAft>
                      <a:spcPts val="800"/>
                    </a:spcAft>
                    <a:defRPr sz="3200" i="1">
                      <a:solidFill>
                        <a:schemeClr val="bg1"/>
                      </a:solidFill>
                      <a:latin typeface="Cambria Math" panose="02040503050406030204" pitchFamily="18" charset="0"/>
                      <a:ea typeface="Calibri" panose="020F0502020204030204" pitchFamily="34"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vi-VN" i="1">
                                <a:latin typeface="Cambria Math" panose="02040503050406030204" pitchFamily="18" charset="0"/>
                              </a:rPr>
                            </m:ctrlPr>
                          </m:fPr>
                          <m:num>
                            <m:sSup>
                              <m:sSupPr>
                                <m:ctrlPr>
                                  <a:rPr lang="vi-VN" i="1">
                                    <a:latin typeface="Cambria Math" panose="02040503050406030204" pitchFamily="18" charset="0"/>
                                  </a:rPr>
                                </m:ctrlPr>
                              </m:sSupPr>
                              <m:e>
                                <m:r>
                                  <a:rPr lang="vi-VN">
                                    <a:latin typeface="Cambria Math"/>
                                  </a:rPr>
                                  <m:t>𝑎</m:t>
                                </m:r>
                              </m:e>
                              <m:sup>
                                <m:r>
                                  <a:rPr lang="vi-VN">
                                    <a:latin typeface="Cambria Math"/>
                                  </a:rPr>
                                  <m:t>3</m:t>
                                </m:r>
                              </m:sup>
                            </m:sSup>
                            <m:rad>
                              <m:radPr>
                                <m:degHide m:val="on"/>
                                <m:ctrlPr>
                                  <a:rPr lang="vi-VN" i="1">
                                    <a:latin typeface="Cambria Math" panose="02040503050406030204" pitchFamily="18" charset="0"/>
                                  </a:rPr>
                                </m:ctrlPr>
                              </m:radPr>
                              <m:deg/>
                              <m:e>
                                <m:r>
                                  <a:rPr lang="vi-VN">
                                    <a:latin typeface="Cambria Math"/>
                                  </a:rPr>
                                  <m:t>6</m:t>
                                </m:r>
                              </m:e>
                            </m:rad>
                          </m:num>
                          <m:den>
                            <m:r>
                              <a:rPr lang="vi-VN">
                                <a:latin typeface="Cambria Math"/>
                              </a:rPr>
                              <m:t>2</m:t>
                            </m:r>
                          </m:den>
                        </m:f>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7089390" y="1652422"/>
                  <a:ext cx="1365477" cy="1382623"/>
                </a:xfrm>
                <a:prstGeom prst="rect">
                  <a:avLst/>
                </a:prstGeom>
                <a:blipFill>
                  <a:blip r:embed="rId7"/>
                  <a:stretch>
                    <a:fillRect/>
                  </a:stretch>
                </a:blipFill>
              </p:spPr>
              <p:txBody>
                <a:bodyPr/>
                <a:lstStyle/>
                <a:p>
                  <a:r>
                    <a:rPr lang="en-US">
                      <a:noFill/>
                    </a:rPr>
                    <a:t> </a:t>
                  </a:r>
                </a:p>
              </p:txBody>
            </p:sp>
          </mc:Fallback>
        </mc:AlternateContent>
      </p:grpSp>
      <p:sp>
        <p:nvSpPr>
          <p:cNvPr id="78" name="Oval 77"/>
          <p:cNvSpPr/>
          <p:nvPr/>
        </p:nvSpPr>
        <p:spPr>
          <a:xfrm>
            <a:off x="4181175" y="2737615"/>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6" name="Rectangle 85"/>
              <p:cNvSpPr/>
              <p:nvPr/>
            </p:nvSpPr>
            <p:spPr>
              <a:xfrm>
                <a:off x="210666" y="5514424"/>
                <a:ext cx="5417068" cy="1097032"/>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func>
                        <m:funcPr>
                          <m:ctrlPr>
                            <a:rPr lang="vi-VN" sz="2400" i="1" smtClean="0">
                              <a:solidFill>
                                <a:prstClr val="black"/>
                              </a:solidFill>
                              <a:latin typeface="Cambria Math" panose="02040503050406030204" pitchFamily="18" charset="0"/>
                            </a:rPr>
                          </m:ctrlPr>
                        </m:funcPr>
                        <m:fName>
                          <m:r>
                            <a:rPr lang="vi-VN" sz="2400" i="1">
                              <a:solidFill>
                                <a:prstClr val="black"/>
                              </a:solidFill>
                              <a:latin typeface="Cambria Math"/>
                            </a:rPr>
                            <m:t>𝑡𝑎𝑛</m:t>
                          </m:r>
                        </m:fName>
                        <m:e>
                          <m:acc>
                            <m:accPr>
                              <m:chr m:val="̂"/>
                              <m:ctrlPr>
                                <a:rPr lang="vi-VN" sz="2400" i="1">
                                  <a:solidFill>
                                    <a:prstClr val="black"/>
                                  </a:solidFill>
                                  <a:latin typeface="Cambria Math" panose="02040503050406030204" pitchFamily="18" charset="0"/>
                                </a:rPr>
                              </m:ctrlPr>
                            </m:accPr>
                            <m:e>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r>
                                <a:rPr lang="vi-VN" sz="2400" i="1">
                                  <a:solidFill>
                                    <a:prstClr val="black"/>
                                  </a:solidFill>
                                  <a:latin typeface="Cambria Math"/>
                                </a:rPr>
                                <m:t>𝐶</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𝐵</m:t>
                                  </m:r>
                                </m:e>
                                <m:sup>
                                  <m:r>
                                    <a:rPr lang="vi-VN" sz="2400" i="1">
                                      <a:solidFill>
                                        <a:prstClr val="black"/>
                                      </a:solidFill>
                                      <a:latin typeface="Cambria Math"/>
                                    </a:rPr>
                                    <m:t>′</m:t>
                                  </m:r>
                                </m:sup>
                              </m:sSup>
                            </m:e>
                          </m:acc>
                        </m:e>
                      </m:func>
                      <m:r>
                        <a:rPr lang="vi-VN" sz="2400" i="1">
                          <a:solidFill>
                            <a:prstClr val="black"/>
                          </a:solidFill>
                          <a:latin typeface="Cambria Math"/>
                        </a:rPr>
                        <m:t>=</m:t>
                      </m:r>
                      <m:f>
                        <m:fPr>
                          <m:ctrlPr>
                            <a:rPr lang="vi-VN" sz="2400" i="1">
                              <a:solidFill>
                                <a:prstClr val="black"/>
                              </a:solidFill>
                              <a:latin typeface="Cambria Math" panose="02040503050406030204" pitchFamily="18" charset="0"/>
                            </a:rPr>
                          </m:ctrlPr>
                        </m:fPr>
                        <m:num>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𝐵</m:t>
                              </m:r>
                            </m:e>
                            <m:sup>
                              <m:r>
                                <a:rPr lang="vi-VN" sz="2400" i="1">
                                  <a:solidFill>
                                    <a:prstClr val="black"/>
                                  </a:solidFill>
                                  <a:latin typeface="Cambria Math"/>
                                </a:rPr>
                                <m:t>′</m:t>
                              </m:r>
                            </m:sup>
                          </m:sSup>
                        </m:num>
                        <m:den>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r>
                            <a:rPr lang="vi-VN" sz="2400" i="1">
                              <a:solidFill>
                                <a:prstClr val="black"/>
                              </a:solidFill>
                              <a:latin typeface="Cambria Math"/>
                            </a:rPr>
                            <m:t>𝐶</m:t>
                          </m:r>
                        </m:den>
                      </m:f>
                      <m:r>
                        <a:rPr lang="vi-VN" sz="2400" i="1">
                          <a:solidFill>
                            <a:prstClr val="black"/>
                          </a:solidFill>
                          <a:latin typeface="Cambria Math"/>
                        </a:rPr>
                        <m:t>=</m:t>
                      </m:r>
                      <m:f>
                        <m:fPr>
                          <m:ctrlPr>
                            <a:rPr lang="vi-VN" sz="2400" i="1">
                              <a:solidFill>
                                <a:prstClr val="black"/>
                              </a:solidFill>
                              <a:latin typeface="Cambria Math" panose="02040503050406030204" pitchFamily="18" charset="0"/>
                            </a:rPr>
                          </m:ctrlPr>
                        </m:fPr>
                        <m:num>
                          <m:r>
                            <a:rPr lang="vi-VN" sz="2400" i="1">
                              <a:solidFill>
                                <a:prstClr val="black"/>
                              </a:solidFill>
                              <a:latin typeface="Cambria Math"/>
                            </a:rPr>
                            <m:t>1</m:t>
                          </m:r>
                        </m:num>
                        <m:den>
                          <m:rad>
                            <m:radPr>
                              <m:degHide m:val="on"/>
                              <m:ctrlPr>
                                <a:rPr lang="vi-VN" sz="2400" i="1">
                                  <a:solidFill>
                                    <a:prstClr val="black"/>
                                  </a:solidFill>
                                  <a:latin typeface="Cambria Math" panose="02040503050406030204" pitchFamily="18" charset="0"/>
                                </a:rPr>
                              </m:ctrlPr>
                            </m:radPr>
                            <m:deg/>
                            <m:e>
                              <m:r>
                                <a:rPr lang="vi-VN" sz="2400" i="1">
                                  <a:solidFill>
                                    <a:prstClr val="black"/>
                                  </a:solidFill>
                                  <a:latin typeface="Cambria Math"/>
                                </a:rPr>
                                <m:t>3</m:t>
                              </m:r>
                            </m:e>
                          </m:rad>
                        </m:den>
                      </m:f>
                      <m:r>
                        <a:rPr lang="vi-VN" sz="2400" i="1">
                          <a:solidFill>
                            <a:prstClr val="black"/>
                          </a:solidFill>
                          <a:latin typeface="Cambria Math"/>
                        </a:rPr>
                        <m:t>⇒</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r>
                        <a:rPr lang="vi-VN" sz="2400" i="1">
                          <a:solidFill>
                            <a:prstClr val="black"/>
                          </a:solidFill>
                          <a:latin typeface="Cambria Math"/>
                        </a:rPr>
                        <m:t>𝐶</m:t>
                      </m:r>
                      <m:r>
                        <a:rPr lang="vi-VN" sz="2400" i="1">
                          <a:solidFill>
                            <a:prstClr val="black"/>
                          </a:solidFill>
                          <a:latin typeface="Cambria Math"/>
                        </a:rPr>
                        <m:t>=</m:t>
                      </m:r>
                      <m:r>
                        <a:rPr lang="vi-VN" sz="2400" i="1">
                          <a:solidFill>
                            <a:prstClr val="black"/>
                          </a:solidFill>
                          <a:latin typeface="Cambria Math"/>
                        </a:rPr>
                        <m:t>𝑎</m:t>
                      </m:r>
                      <m:rad>
                        <m:radPr>
                          <m:degHide m:val="on"/>
                          <m:ctrlPr>
                            <a:rPr lang="vi-VN" sz="2400" i="1">
                              <a:solidFill>
                                <a:prstClr val="black"/>
                              </a:solidFill>
                              <a:latin typeface="Cambria Math" panose="02040503050406030204" pitchFamily="18" charset="0"/>
                            </a:rPr>
                          </m:ctrlPr>
                        </m:radPr>
                        <m:deg/>
                        <m:e>
                          <m:r>
                            <a:rPr lang="vi-VN" sz="2400" i="1">
                              <a:solidFill>
                                <a:prstClr val="black"/>
                              </a:solidFill>
                              <a:latin typeface="Cambria Math"/>
                            </a:rPr>
                            <m:t>3</m:t>
                          </m:r>
                        </m:e>
                      </m:rad>
                      <m:r>
                        <m:rPr>
                          <m:nor/>
                        </m:rPr>
                        <a:rPr lang="vi-VN" sz="2400">
                          <a:solidFill>
                            <a:prstClr val="black"/>
                          </a:solidFill>
                        </a:rPr>
                        <m:t>.</m:t>
                      </m:r>
                    </m:oMath>
                  </m:oMathPara>
                </a14:m>
                <a:endParaRPr lang="vi-VN" sz="2400">
                  <a:solidFill>
                    <a:prstClr val="black"/>
                  </a:solidFill>
                </a:endParaRPr>
              </a:p>
            </p:txBody>
          </p:sp>
        </mc:Choice>
        <mc:Fallback xmlns="">
          <p:sp>
            <p:nvSpPr>
              <p:cNvPr id="86" name="Rectangle 85"/>
              <p:cNvSpPr>
                <a:spLocks noRot="1" noChangeAspect="1" noMove="1" noResize="1" noEditPoints="1" noAdjustHandles="1" noChangeArrowheads="1" noChangeShapeType="1" noTextEdit="1"/>
              </p:cNvSpPr>
              <p:nvPr/>
            </p:nvSpPr>
            <p:spPr>
              <a:xfrm>
                <a:off x="210666" y="5514424"/>
                <a:ext cx="5417068" cy="10970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147057" y="5043481"/>
                <a:ext cx="5671846" cy="492186"/>
              </a:xfrm>
              <a:prstGeom prst="rect">
                <a:avLst/>
              </a:prstGeom>
              <a:noFill/>
            </p:spPr>
            <p:txBody>
              <a:bodyPr wrap="square" rtlCol="0">
                <a:spAutoFit/>
              </a:bodyPr>
              <a:lstStyle/>
              <a:p>
                <a:pPr algn="just">
                  <a:lnSpc>
                    <a:spcPct val="115000"/>
                  </a:lnSpc>
                  <a:spcAft>
                    <a:spcPts val="800"/>
                  </a:spcAft>
                </a:pPr>
                <a:r>
                  <a:rPr lang="vi-VN" sz="2400">
                    <a:solidFill>
                      <a:prstClr val="black"/>
                    </a:solidFill>
                    <a:latin typeface="Cambria" panose="02040503050406030204" pitchFamily="18" charset="0"/>
                  </a:rPr>
                  <a:t>Góc giữa </a:t>
                </a:r>
                <a14:m>
                  <m:oMath xmlns:m="http://schemas.openxmlformats.org/officeDocument/2006/math">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𝐵</m:t>
                        </m:r>
                      </m:e>
                      <m:sup>
                        <m:r>
                          <a:rPr lang="vi-VN" sz="2400" i="1">
                            <a:solidFill>
                              <a:prstClr val="black"/>
                            </a:solidFill>
                            <a:latin typeface="Cambria Math"/>
                          </a:rPr>
                          <m:t>′</m:t>
                        </m:r>
                      </m:sup>
                    </m:sSup>
                    <m:r>
                      <a:rPr lang="vi-VN" sz="2400" i="1">
                        <a:solidFill>
                          <a:prstClr val="black"/>
                        </a:solidFill>
                        <a:latin typeface="Cambria Math"/>
                      </a:rPr>
                      <m:t>𝐶</m:t>
                    </m:r>
                  </m:oMath>
                </a14:m>
                <a:r>
                  <a:rPr lang="vi-VN" sz="2400">
                    <a:solidFill>
                      <a:prstClr val="black"/>
                    </a:solidFill>
                    <a:latin typeface="Cambria" panose="02040503050406030204" pitchFamily="18" charset="0"/>
                  </a:rPr>
                  <a:t> và </a:t>
                </a:r>
                <a14:m>
                  <m:oMath xmlns:m="http://schemas.openxmlformats.org/officeDocument/2006/math">
                    <m:d>
                      <m:dPr>
                        <m:ctrlPr>
                          <a:rPr lang="vi-VN" sz="2400" i="1">
                            <a:solidFill>
                              <a:prstClr val="black"/>
                            </a:solidFill>
                            <a:latin typeface="Cambria Math" panose="02040503050406030204" pitchFamily="18" charset="0"/>
                          </a:rPr>
                        </m:ctrlPr>
                      </m:dPr>
                      <m:e>
                        <m:r>
                          <a:rPr lang="vi-VN" sz="2400" i="1">
                            <a:solidFill>
                              <a:prstClr val="black"/>
                            </a:solidFill>
                            <a:latin typeface="Cambria Math"/>
                          </a:rPr>
                          <m:t>𝐴𝐶</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𝐶</m:t>
                            </m:r>
                          </m:e>
                          <m:sup>
                            <m:r>
                              <a:rPr lang="vi-VN" sz="2400" i="1">
                                <a:solidFill>
                                  <a:prstClr val="black"/>
                                </a:solidFill>
                                <a:latin typeface="Cambria Math"/>
                              </a:rPr>
                              <m:t>′</m:t>
                            </m:r>
                          </m:sup>
                        </m:sSup>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e>
                    </m:d>
                  </m:oMath>
                </a14:m>
                <a:r>
                  <a:rPr lang="vi-VN" sz="2400">
                    <a:solidFill>
                      <a:prstClr val="black"/>
                    </a:solidFill>
                    <a:latin typeface="Cambria" panose="02040503050406030204" pitchFamily="18" charset="0"/>
                  </a:rPr>
                  <a:t> là </a:t>
                </a:r>
                <a14:m>
                  <m:oMath xmlns:m="http://schemas.openxmlformats.org/officeDocument/2006/math">
                    <m:acc>
                      <m:accPr>
                        <m:chr m:val="̂"/>
                        <m:ctrlPr>
                          <a:rPr lang="vi-VN" sz="2400" i="1">
                            <a:solidFill>
                              <a:prstClr val="black"/>
                            </a:solidFill>
                            <a:latin typeface="Cambria Math" panose="02040503050406030204" pitchFamily="18" charset="0"/>
                          </a:rPr>
                        </m:ctrlPr>
                      </m:accPr>
                      <m:e>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𝐵</m:t>
                            </m:r>
                          </m:e>
                          <m:sup>
                            <m:r>
                              <a:rPr lang="vi-VN" sz="2400" i="1">
                                <a:solidFill>
                                  <a:prstClr val="black"/>
                                </a:solidFill>
                                <a:latin typeface="Cambria Math"/>
                              </a:rPr>
                              <m:t>′</m:t>
                            </m:r>
                          </m:sup>
                        </m:sSup>
                        <m:r>
                          <a:rPr lang="vi-VN" sz="2400" i="1">
                            <a:solidFill>
                              <a:prstClr val="black"/>
                            </a:solidFill>
                            <a:latin typeface="Cambria Math"/>
                          </a:rPr>
                          <m:t>𝐶</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e>
                    </m:acc>
                    <m:r>
                      <a:rPr lang="vi-VN" sz="2400" i="1">
                        <a:solidFill>
                          <a:prstClr val="black"/>
                        </a:solidFill>
                        <a:latin typeface="Cambria Math"/>
                      </a:rPr>
                      <m:t>=3</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0</m:t>
                        </m:r>
                      </m:e>
                      <m:sup>
                        <m:r>
                          <a:rPr lang="vi-VN" sz="2400" i="1">
                            <a:solidFill>
                              <a:prstClr val="black"/>
                            </a:solidFill>
                            <a:latin typeface="Cambria Math"/>
                          </a:rPr>
                          <m:t>𝑜</m:t>
                        </m:r>
                      </m:sup>
                    </m:sSup>
                  </m:oMath>
                </a14:m>
                <a:endParaRPr lang="en-US" sz="2400" i="1" dirty="0">
                  <a:latin typeface="Cambria" panose="02040503050406030204" pitchFamily="18" charset="0"/>
                  <a:ea typeface="Times New Roman" panose="02020603050405020304" pitchFamily="18" charset="0"/>
                  <a:cs typeface="Cambria Math" panose="02040503050406030204" pitchFamily="18" charset="0"/>
                </a:endParaRPr>
              </a:p>
            </p:txBody>
          </p:sp>
        </mc:Choice>
        <mc:Fallback xmlns="">
          <p:sp>
            <p:nvSpPr>
              <p:cNvPr id="87" name="Rectangle 86"/>
              <p:cNvSpPr>
                <a:spLocks noRot="1" noChangeAspect="1" noMove="1" noResize="1" noEditPoints="1" noAdjustHandles="1" noChangeArrowheads="1" noChangeShapeType="1" noTextEdit="1"/>
              </p:cNvSpPr>
              <p:nvPr/>
            </p:nvSpPr>
            <p:spPr>
              <a:xfrm>
                <a:off x="147057" y="5043481"/>
                <a:ext cx="5671846" cy="492186"/>
              </a:xfrm>
              <a:prstGeom prst="rect">
                <a:avLst/>
              </a:prstGeom>
              <a:blipFill>
                <a:blip r:embed="rId9"/>
                <a:stretch>
                  <a:fillRect l="-1611" t="-3704" b="-27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5936771" y="5145221"/>
                <a:ext cx="6149821" cy="1041054"/>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sSub>
                        <m:sSubPr>
                          <m:ctrlPr>
                            <a:rPr lang="vi-VN" sz="2400" i="1" smtClean="0">
                              <a:solidFill>
                                <a:prstClr val="black"/>
                              </a:solidFill>
                              <a:latin typeface="Cambria Math" panose="02040503050406030204" pitchFamily="18" charset="0"/>
                            </a:rPr>
                          </m:ctrlPr>
                        </m:sSubPr>
                        <m:e>
                          <m:r>
                            <a:rPr lang="vi-VN" sz="2400" i="1">
                              <a:solidFill>
                                <a:prstClr val="black"/>
                              </a:solidFill>
                              <a:latin typeface="Cambria Math"/>
                            </a:rPr>
                            <m:t>𝑉</m:t>
                          </m:r>
                        </m:e>
                        <m:sub>
                          <m:r>
                            <a:rPr lang="vi-VN" sz="2400" i="1">
                              <a:solidFill>
                                <a:prstClr val="black"/>
                              </a:solidFill>
                              <a:latin typeface="Cambria Math"/>
                            </a:rPr>
                            <m:t>𝐴𝐵𝐶</m:t>
                          </m:r>
                          <m:r>
                            <a:rPr lang="vi-VN" sz="2400" i="1">
                              <a:solidFill>
                                <a:prstClr val="black"/>
                              </a:solidFill>
                              <a:latin typeface="Cambria Math"/>
                            </a:rPr>
                            <m:t>.</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𝐵</m:t>
                              </m:r>
                            </m:e>
                            <m:sup>
                              <m:r>
                                <a:rPr lang="vi-VN" sz="2400" i="1">
                                  <a:solidFill>
                                    <a:prstClr val="black"/>
                                  </a:solidFill>
                                  <a:latin typeface="Cambria Math"/>
                                </a:rPr>
                                <m:t>′</m:t>
                              </m:r>
                            </m:sup>
                          </m:sSup>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𝐶</m:t>
                              </m:r>
                            </m:e>
                            <m:sup>
                              <m:r>
                                <a:rPr lang="vi-VN" sz="2400" i="1">
                                  <a:solidFill>
                                    <a:prstClr val="black"/>
                                  </a:solidFill>
                                  <a:latin typeface="Cambria Math"/>
                                </a:rPr>
                                <m:t>′</m:t>
                              </m:r>
                            </m:sup>
                          </m:sSup>
                        </m:sub>
                      </m:sSub>
                      <m:r>
                        <a:rPr lang="vi-VN" sz="2400" i="1">
                          <a:solidFill>
                            <a:prstClr val="black"/>
                          </a:solidFill>
                          <a:latin typeface="Cambria Math"/>
                        </a:rPr>
                        <m:t>=</m:t>
                      </m:r>
                      <m:r>
                        <a:rPr lang="vi-VN" sz="2400" i="1">
                          <a:solidFill>
                            <a:prstClr val="black"/>
                          </a:solidFill>
                          <a:latin typeface="Cambria Math"/>
                        </a:rPr>
                        <m:t>𝐴</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r>
                        <a:rPr lang="vi-VN" sz="2400" i="1">
                          <a:solidFill>
                            <a:prstClr val="black"/>
                          </a:solidFill>
                          <a:latin typeface="Cambria Math"/>
                        </a:rPr>
                        <m:t>.</m:t>
                      </m:r>
                      <m:f>
                        <m:fPr>
                          <m:ctrlPr>
                            <a:rPr lang="vi-VN" sz="2400" i="1">
                              <a:solidFill>
                                <a:prstClr val="black"/>
                              </a:solidFill>
                              <a:latin typeface="Cambria Math" panose="02040503050406030204" pitchFamily="18" charset="0"/>
                            </a:rPr>
                          </m:ctrlPr>
                        </m:fPr>
                        <m:num>
                          <m:r>
                            <a:rPr lang="vi-VN" sz="2400" i="1">
                              <a:solidFill>
                                <a:prstClr val="black"/>
                              </a:solidFill>
                              <a:latin typeface="Cambria Math"/>
                            </a:rPr>
                            <m:t>1</m:t>
                          </m:r>
                        </m:num>
                        <m:den>
                          <m:r>
                            <a:rPr lang="vi-VN" sz="2400" i="1">
                              <a:solidFill>
                                <a:prstClr val="black"/>
                              </a:solidFill>
                              <a:latin typeface="Cambria Math"/>
                            </a:rPr>
                            <m:t>2</m:t>
                          </m:r>
                        </m:den>
                      </m:f>
                      <m:r>
                        <a:rPr lang="vi-VN" sz="2400" i="1">
                          <a:solidFill>
                            <a:prstClr val="black"/>
                          </a:solidFill>
                          <a:latin typeface="Cambria Math"/>
                        </a:rPr>
                        <m:t>𝐴𝐵</m:t>
                      </m:r>
                      <m:r>
                        <a:rPr lang="vi-VN" sz="2400" i="1">
                          <a:solidFill>
                            <a:prstClr val="black"/>
                          </a:solidFill>
                          <a:latin typeface="Cambria Math"/>
                        </a:rPr>
                        <m:t>.</m:t>
                      </m:r>
                      <m:r>
                        <a:rPr lang="vi-VN" sz="2400" i="1">
                          <a:solidFill>
                            <a:prstClr val="black"/>
                          </a:solidFill>
                          <a:latin typeface="Cambria Math"/>
                        </a:rPr>
                        <m:t>𝐴𝐶</m:t>
                      </m:r>
                      <m:r>
                        <a:rPr lang="vi-VN" sz="2400" i="1">
                          <a:solidFill>
                            <a:prstClr val="black"/>
                          </a:solidFill>
                          <a:latin typeface="Cambria Math"/>
                        </a:rPr>
                        <m:t>=</m:t>
                      </m:r>
                      <m:f>
                        <m:fPr>
                          <m:ctrlPr>
                            <a:rPr lang="vi-VN" sz="2400" i="1">
                              <a:solidFill>
                                <a:prstClr val="black"/>
                              </a:solidFill>
                              <a:latin typeface="Cambria Math" panose="02040503050406030204" pitchFamily="18" charset="0"/>
                            </a:rPr>
                          </m:ctrlPr>
                        </m:fPr>
                        <m:num>
                          <m:r>
                            <a:rPr lang="vi-VN" sz="2400" i="1">
                              <a:solidFill>
                                <a:prstClr val="black"/>
                              </a:solidFill>
                              <a:latin typeface="Cambria Math"/>
                            </a:rPr>
                            <m:t>1</m:t>
                          </m:r>
                        </m:num>
                        <m:den>
                          <m:r>
                            <a:rPr lang="vi-VN" sz="2400" i="1">
                              <a:solidFill>
                                <a:prstClr val="black"/>
                              </a:solidFill>
                              <a:latin typeface="Cambria Math"/>
                            </a:rPr>
                            <m:t>2</m:t>
                          </m:r>
                        </m:den>
                      </m:f>
                      <m:r>
                        <a:rPr lang="en-US" sz="2400" b="0" i="1" smtClean="0">
                          <a:solidFill>
                            <a:prstClr val="black"/>
                          </a:solidFill>
                          <a:latin typeface="Cambria Math" panose="02040503050406030204" pitchFamily="18" charset="0"/>
                        </a:rPr>
                        <m:t>.</m:t>
                      </m:r>
                      <m:f>
                        <m:fPr>
                          <m:ctrlPr>
                            <a:rPr lang="vi-VN" sz="2400" i="1">
                              <a:solidFill>
                                <a:prstClr val="black"/>
                              </a:solidFill>
                              <a:latin typeface="Cambria Math" panose="02040503050406030204" pitchFamily="18" charset="0"/>
                            </a:rPr>
                          </m:ctrlPr>
                        </m:fPr>
                        <m:num>
                          <m:r>
                            <a:rPr lang="vi-VN" sz="2400" i="1">
                              <a:solidFill>
                                <a:prstClr val="black"/>
                              </a:solidFill>
                              <a:latin typeface="Cambria Math"/>
                            </a:rPr>
                            <m:t>2</m:t>
                          </m:r>
                          <m:r>
                            <a:rPr lang="vi-VN" sz="2400" i="1">
                              <a:solidFill>
                                <a:prstClr val="black"/>
                              </a:solidFill>
                              <a:latin typeface="Cambria Math"/>
                            </a:rPr>
                            <m:t>𝑎</m:t>
                          </m:r>
                          <m:rad>
                            <m:radPr>
                              <m:degHide m:val="on"/>
                              <m:ctrlPr>
                                <a:rPr lang="vi-VN" sz="2400" i="1">
                                  <a:solidFill>
                                    <a:prstClr val="black"/>
                                  </a:solidFill>
                                  <a:latin typeface="Cambria Math" panose="02040503050406030204" pitchFamily="18" charset="0"/>
                                </a:rPr>
                              </m:ctrlPr>
                            </m:radPr>
                            <m:deg/>
                            <m:e>
                              <m:r>
                                <a:rPr lang="vi-VN" sz="2400" i="1">
                                  <a:solidFill>
                                    <a:prstClr val="black"/>
                                  </a:solidFill>
                                  <a:latin typeface="Cambria Math"/>
                                </a:rPr>
                                <m:t>6</m:t>
                              </m:r>
                            </m:e>
                          </m:rad>
                        </m:num>
                        <m:den>
                          <m:r>
                            <a:rPr lang="vi-VN" sz="2400" i="1">
                              <a:solidFill>
                                <a:prstClr val="black"/>
                              </a:solidFill>
                              <a:latin typeface="Cambria Math"/>
                            </a:rPr>
                            <m:t>3</m:t>
                          </m:r>
                        </m:den>
                      </m:f>
                      <m:r>
                        <a:rPr lang="en-US" sz="2400" b="0" i="1" smtClean="0">
                          <a:solidFill>
                            <a:prstClr val="black"/>
                          </a:solidFill>
                          <a:latin typeface="Cambria Math" panose="02040503050406030204" pitchFamily="18" charset="0"/>
                        </a:rPr>
                        <m:t>.</m:t>
                      </m:r>
                      <m:r>
                        <a:rPr lang="vi-VN" sz="2400" i="1">
                          <a:solidFill>
                            <a:prstClr val="black"/>
                          </a:solidFill>
                          <a:latin typeface="Cambria Math"/>
                        </a:rPr>
                        <m:t>𝑎</m:t>
                      </m:r>
                      <m:r>
                        <a:rPr lang="en-US" sz="2400" b="0" i="1" smtClean="0">
                          <a:solidFill>
                            <a:prstClr val="black"/>
                          </a:solidFill>
                          <a:latin typeface="Cambria Math" panose="02040503050406030204" pitchFamily="18" charset="0"/>
                        </a:rPr>
                        <m:t>.</m:t>
                      </m:r>
                      <m:f>
                        <m:fPr>
                          <m:ctrlPr>
                            <a:rPr lang="vi-VN" sz="2400" i="1">
                              <a:solidFill>
                                <a:prstClr val="black"/>
                              </a:solidFill>
                              <a:latin typeface="Cambria Math" panose="02040503050406030204" pitchFamily="18" charset="0"/>
                            </a:rPr>
                          </m:ctrlPr>
                        </m:fPr>
                        <m:num>
                          <m:r>
                            <a:rPr lang="vi-VN" sz="2400" i="1">
                              <a:solidFill>
                                <a:prstClr val="black"/>
                              </a:solidFill>
                              <a:latin typeface="Cambria Math"/>
                            </a:rPr>
                            <m:t>𝑎</m:t>
                          </m:r>
                        </m:num>
                        <m:den>
                          <m:rad>
                            <m:radPr>
                              <m:degHide m:val="on"/>
                              <m:ctrlPr>
                                <a:rPr lang="vi-VN" sz="2400" i="1">
                                  <a:solidFill>
                                    <a:prstClr val="black"/>
                                  </a:solidFill>
                                  <a:latin typeface="Cambria Math" panose="02040503050406030204" pitchFamily="18" charset="0"/>
                                </a:rPr>
                              </m:ctrlPr>
                            </m:radPr>
                            <m:deg/>
                            <m:e>
                              <m:r>
                                <a:rPr lang="vi-VN" sz="2400" i="1">
                                  <a:solidFill>
                                    <a:prstClr val="black"/>
                                  </a:solidFill>
                                  <a:latin typeface="Cambria Math"/>
                                </a:rPr>
                                <m:t>3</m:t>
                              </m:r>
                            </m:e>
                          </m:rad>
                        </m:den>
                      </m:f>
                    </m:oMath>
                  </m:oMathPara>
                </a14:m>
                <a:endParaRPr lang="vi-VN" sz="2400"/>
              </a:p>
            </p:txBody>
          </p:sp>
        </mc:Choice>
        <mc:Fallback xmlns="">
          <p:sp>
            <p:nvSpPr>
              <p:cNvPr id="90" name="Rectangle 89"/>
              <p:cNvSpPr>
                <a:spLocks noRot="1" noChangeAspect="1" noMove="1" noResize="1" noEditPoints="1" noAdjustHandles="1" noChangeArrowheads="1" noChangeShapeType="1" noTextEdit="1"/>
              </p:cNvSpPr>
              <p:nvPr/>
            </p:nvSpPr>
            <p:spPr>
              <a:xfrm>
                <a:off x="5936771" y="5145221"/>
                <a:ext cx="6149821" cy="10410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p:cNvSpPr/>
              <p:nvPr/>
            </p:nvSpPr>
            <p:spPr>
              <a:xfrm>
                <a:off x="5899030" y="3777230"/>
                <a:ext cx="3026206" cy="731419"/>
              </a:xfrm>
              <a:prstGeom prst="rect">
                <a:avLst/>
              </a:prstGeom>
              <a:noFill/>
            </p:spPr>
            <p:txBody>
              <a:bodyPr wrap="square" rtlCol="0">
                <a:spAutoFit/>
              </a:bodyPr>
              <a:lstStyle/>
              <a:p>
                <a:pPr algn="just">
                  <a:spcAft>
                    <a:spcPts val="800"/>
                  </a:spcAft>
                </a:pPr>
                <a14:m>
                  <m:oMath xmlns:m="http://schemas.openxmlformats.org/officeDocument/2006/math">
                    <m:r>
                      <a:rPr lang="vi-VN" sz="2800" i="1">
                        <a:solidFill>
                          <a:prstClr val="black"/>
                        </a:solidFill>
                        <a:latin typeface="Cambria Math"/>
                      </a:rPr>
                      <m:t>𝐴𝐶</m:t>
                    </m:r>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r>
                          <a:rPr lang="vi-VN" sz="2800" i="1">
                            <a:solidFill>
                              <a:prstClr val="black"/>
                            </a:solidFill>
                            <a:latin typeface="Cambria Math"/>
                          </a:rPr>
                          <m:t>𝐴𝐵</m:t>
                        </m:r>
                      </m:num>
                      <m:den>
                        <m:func>
                          <m:funcPr>
                            <m:ctrlPr>
                              <a:rPr lang="vi-VN" sz="2800" i="1">
                                <a:solidFill>
                                  <a:prstClr val="black"/>
                                </a:solidFill>
                                <a:latin typeface="Cambria Math" panose="02040503050406030204" pitchFamily="18" charset="0"/>
                              </a:rPr>
                            </m:ctrlPr>
                          </m:funcPr>
                          <m:fName>
                            <m:r>
                              <a:rPr lang="vi-VN" sz="2800" i="1">
                                <a:solidFill>
                                  <a:prstClr val="black"/>
                                </a:solidFill>
                                <a:latin typeface="Cambria Math"/>
                              </a:rPr>
                              <m:t>𝑡𝑎𝑛</m:t>
                            </m:r>
                          </m:fName>
                          <m:e>
                            <m:acc>
                              <m:accPr>
                                <m:chr m:val="̂"/>
                                <m:ctrlPr>
                                  <a:rPr lang="vi-VN" sz="2800" i="1">
                                    <a:solidFill>
                                      <a:prstClr val="black"/>
                                    </a:solidFill>
                                    <a:latin typeface="Cambria Math" panose="02040503050406030204" pitchFamily="18" charset="0"/>
                                  </a:rPr>
                                </m:ctrlPr>
                              </m:accPr>
                              <m:e>
                                <m:r>
                                  <a:rPr lang="vi-VN" sz="2800" i="1">
                                    <a:solidFill>
                                      <a:prstClr val="black"/>
                                    </a:solidFill>
                                    <a:latin typeface="Cambria Math"/>
                                  </a:rPr>
                                  <m:t>𝐴𝐶𝐵</m:t>
                                </m:r>
                              </m:e>
                            </m:acc>
                          </m:e>
                        </m:func>
                      </m:den>
                    </m:f>
                    <m:r>
                      <a:rPr lang="vi-VN" sz="2800" i="1">
                        <a:solidFill>
                          <a:prstClr val="black"/>
                        </a:solidFill>
                        <a:latin typeface="Cambria Math"/>
                      </a:rPr>
                      <m:t>=</m:t>
                    </m:r>
                    <m:f>
                      <m:fPr>
                        <m:ctrlPr>
                          <a:rPr lang="vi-VN" sz="2800" i="1">
                            <a:solidFill>
                              <a:prstClr val="black"/>
                            </a:solidFill>
                            <a:latin typeface="Cambria Math" panose="02040503050406030204" pitchFamily="18" charset="0"/>
                          </a:rPr>
                        </m:ctrlPr>
                      </m:fPr>
                      <m:num>
                        <m:r>
                          <a:rPr lang="vi-VN" sz="2800" i="1">
                            <a:solidFill>
                              <a:prstClr val="black"/>
                            </a:solidFill>
                            <a:latin typeface="Cambria Math"/>
                          </a:rPr>
                          <m:t>𝑎</m:t>
                        </m:r>
                      </m:num>
                      <m:den>
                        <m:rad>
                          <m:radPr>
                            <m:degHide m:val="on"/>
                            <m:ctrlPr>
                              <a:rPr lang="vi-VN" sz="2800" i="1">
                                <a:solidFill>
                                  <a:prstClr val="black"/>
                                </a:solidFill>
                                <a:latin typeface="Cambria Math" panose="02040503050406030204" pitchFamily="18" charset="0"/>
                              </a:rPr>
                            </m:ctrlPr>
                          </m:radPr>
                          <m:deg/>
                          <m:e>
                            <m:r>
                              <a:rPr lang="vi-VN" sz="2800" i="1">
                                <a:solidFill>
                                  <a:prstClr val="black"/>
                                </a:solidFill>
                                <a:latin typeface="Cambria Math"/>
                              </a:rPr>
                              <m:t>3</m:t>
                            </m:r>
                          </m:e>
                        </m:rad>
                      </m:den>
                    </m:f>
                  </m:oMath>
                </a14:m>
                <a:r>
                  <a:rPr lang="vi-VN" sz="2800">
                    <a:solidFill>
                      <a:prstClr val="black"/>
                    </a:solidFill>
                  </a:rPr>
                  <a:t> </a:t>
                </a:r>
                <a:endParaRPr lang="vi-VN" sz="2800"/>
              </a:p>
            </p:txBody>
          </p:sp>
        </mc:Choice>
        <mc:Fallback xmlns="">
          <p:sp>
            <p:nvSpPr>
              <p:cNvPr id="91" name="Rectangle 90"/>
              <p:cNvSpPr>
                <a:spLocks noRot="1" noChangeAspect="1" noMove="1" noResize="1" noEditPoints="1" noAdjustHandles="1" noChangeArrowheads="1" noChangeShapeType="1" noTextEdit="1"/>
              </p:cNvSpPr>
              <p:nvPr/>
            </p:nvSpPr>
            <p:spPr>
              <a:xfrm>
                <a:off x="5899030" y="3777230"/>
                <a:ext cx="3026206" cy="73141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5809453" y="4351632"/>
                <a:ext cx="4585914" cy="869341"/>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vi-VN" sz="2400" i="1">
                          <a:solidFill>
                            <a:prstClr val="black"/>
                          </a:solidFill>
                          <a:latin typeface="Cambria Math"/>
                        </a:rPr>
                        <m:t>⇒</m:t>
                      </m:r>
                      <m:r>
                        <a:rPr lang="vi-VN" sz="2400" i="1">
                          <a:solidFill>
                            <a:prstClr val="black"/>
                          </a:solidFill>
                          <a:latin typeface="Cambria Math"/>
                        </a:rPr>
                        <m:t>𝐴</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r>
                        <a:rPr lang="vi-VN" sz="2400" i="1">
                          <a:solidFill>
                            <a:prstClr val="black"/>
                          </a:solidFill>
                          <a:latin typeface="Cambria Math"/>
                        </a:rPr>
                        <m:t>=</m:t>
                      </m:r>
                      <m:rad>
                        <m:radPr>
                          <m:degHide m:val="on"/>
                          <m:ctrlPr>
                            <a:rPr lang="vi-VN" sz="2400" i="1">
                              <a:solidFill>
                                <a:prstClr val="black"/>
                              </a:solidFill>
                              <a:latin typeface="Cambria Math" panose="02040503050406030204" pitchFamily="18" charset="0"/>
                            </a:rPr>
                          </m:ctrlPr>
                        </m:radPr>
                        <m:deg/>
                        <m:e>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𝐴</m:t>
                              </m:r>
                            </m:e>
                            <m:sup>
                              <m:r>
                                <a:rPr lang="vi-VN" sz="2400" i="1">
                                  <a:solidFill>
                                    <a:prstClr val="black"/>
                                  </a:solidFill>
                                  <a:latin typeface="Cambria Math"/>
                                </a:rPr>
                                <m:t>′</m:t>
                              </m:r>
                            </m:sup>
                          </m:sSup>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𝐶</m:t>
                              </m:r>
                            </m:e>
                            <m:sup>
                              <m:r>
                                <a:rPr lang="vi-VN" sz="2400" i="1">
                                  <a:solidFill>
                                    <a:prstClr val="black"/>
                                  </a:solidFill>
                                  <a:latin typeface="Cambria Math"/>
                                </a:rPr>
                                <m:t>2</m:t>
                              </m:r>
                            </m:sup>
                          </m:sSup>
                          <m:r>
                            <a:rPr lang="vi-VN" sz="2400" i="1">
                              <a:solidFill>
                                <a:prstClr val="black"/>
                              </a:solidFill>
                              <a:latin typeface="Cambria Math"/>
                            </a:rPr>
                            <m:t>−</m:t>
                          </m:r>
                          <m:r>
                            <a:rPr lang="vi-VN" sz="2400" i="1">
                              <a:solidFill>
                                <a:prstClr val="black"/>
                              </a:solidFill>
                              <a:latin typeface="Cambria Math"/>
                            </a:rPr>
                            <m:t>𝐴</m:t>
                          </m:r>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𝐶</m:t>
                              </m:r>
                            </m:e>
                            <m:sup>
                              <m:r>
                                <a:rPr lang="vi-VN" sz="2400" i="1">
                                  <a:solidFill>
                                    <a:prstClr val="black"/>
                                  </a:solidFill>
                                  <a:latin typeface="Cambria Math"/>
                                </a:rPr>
                                <m:t>2</m:t>
                              </m:r>
                            </m:sup>
                          </m:sSup>
                        </m:e>
                      </m:rad>
                      <m:r>
                        <a:rPr lang="vi-VN" sz="2400" i="1">
                          <a:solidFill>
                            <a:prstClr val="black"/>
                          </a:solidFill>
                          <a:latin typeface="Cambria Math"/>
                        </a:rPr>
                        <m:t>=</m:t>
                      </m:r>
                      <m:f>
                        <m:fPr>
                          <m:ctrlPr>
                            <a:rPr lang="vi-VN" sz="2400" i="1">
                              <a:solidFill>
                                <a:prstClr val="black"/>
                              </a:solidFill>
                              <a:latin typeface="Cambria Math" panose="02040503050406030204" pitchFamily="18" charset="0"/>
                            </a:rPr>
                          </m:ctrlPr>
                        </m:fPr>
                        <m:num>
                          <m:r>
                            <a:rPr lang="vi-VN" sz="2400" i="1">
                              <a:solidFill>
                                <a:prstClr val="black"/>
                              </a:solidFill>
                              <a:latin typeface="Cambria Math"/>
                            </a:rPr>
                            <m:t>2</m:t>
                          </m:r>
                          <m:r>
                            <a:rPr lang="vi-VN" sz="2400" i="1">
                              <a:solidFill>
                                <a:prstClr val="black"/>
                              </a:solidFill>
                              <a:latin typeface="Cambria Math"/>
                            </a:rPr>
                            <m:t>𝑎</m:t>
                          </m:r>
                          <m:rad>
                            <m:radPr>
                              <m:degHide m:val="on"/>
                              <m:ctrlPr>
                                <a:rPr lang="vi-VN" sz="2400" i="1">
                                  <a:solidFill>
                                    <a:prstClr val="black"/>
                                  </a:solidFill>
                                  <a:latin typeface="Cambria Math" panose="02040503050406030204" pitchFamily="18" charset="0"/>
                                </a:rPr>
                              </m:ctrlPr>
                            </m:radPr>
                            <m:deg/>
                            <m:e>
                              <m:r>
                                <a:rPr lang="vi-VN" sz="2400" i="1">
                                  <a:solidFill>
                                    <a:prstClr val="black"/>
                                  </a:solidFill>
                                  <a:latin typeface="Cambria Math"/>
                                </a:rPr>
                                <m:t>6</m:t>
                              </m:r>
                            </m:e>
                          </m:rad>
                        </m:num>
                        <m:den>
                          <m:r>
                            <a:rPr lang="vi-VN" sz="2400" i="1">
                              <a:solidFill>
                                <a:prstClr val="black"/>
                              </a:solidFill>
                              <a:latin typeface="Cambria Math"/>
                            </a:rPr>
                            <m:t>3</m:t>
                          </m:r>
                        </m:den>
                      </m:f>
                    </m:oMath>
                  </m:oMathPara>
                </a14:m>
                <a:endParaRPr lang="vi-VN" sz="2400"/>
              </a:p>
            </p:txBody>
          </p:sp>
        </mc:Choice>
        <mc:Fallback xmlns="">
          <p:sp>
            <p:nvSpPr>
              <p:cNvPr id="92" name="Rectangle 91"/>
              <p:cNvSpPr>
                <a:spLocks noRot="1" noChangeAspect="1" noMove="1" noResize="1" noEditPoints="1" noAdjustHandles="1" noChangeArrowheads="1" noChangeShapeType="1" noTextEdit="1"/>
              </p:cNvSpPr>
              <p:nvPr/>
            </p:nvSpPr>
            <p:spPr>
              <a:xfrm>
                <a:off x="5809453" y="4351632"/>
                <a:ext cx="4585914" cy="869341"/>
              </a:xfrm>
              <a:prstGeom prst="rect">
                <a:avLst/>
              </a:prstGeom>
              <a:blipFill>
                <a:blip r:embed="rId12"/>
                <a:stretch>
                  <a:fillRect/>
                </a:stretch>
              </a:blipFill>
            </p:spPr>
            <p:txBody>
              <a:bodyPr/>
              <a:lstStyle/>
              <a:p>
                <a:r>
                  <a:rPr lang="en-US">
                    <a:noFill/>
                  </a:rPr>
                  <a:t> </a:t>
                </a:r>
              </a:p>
            </p:txBody>
          </p:sp>
        </mc:Fallback>
      </mc:AlternateContent>
      <p:cxnSp>
        <p:nvCxnSpPr>
          <p:cNvPr id="100" name="Straight Connector 99"/>
          <p:cNvCxnSpPr>
            <a:cxnSpLocks/>
          </p:cNvCxnSpPr>
          <p:nvPr/>
        </p:nvCxnSpPr>
        <p:spPr>
          <a:xfrm>
            <a:off x="5818903" y="3667304"/>
            <a:ext cx="0" cy="3094385"/>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7412133" y="6001653"/>
                <a:ext cx="1575063" cy="8704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400" i="1">
                          <a:solidFill>
                            <a:prstClr val="black"/>
                          </a:solidFill>
                          <a:latin typeface="Cambria Math"/>
                        </a:rPr>
                        <m:t>=</m:t>
                      </m:r>
                      <m:f>
                        <m:fPr>
                          <m:ctrlPr>
                            <a:rPr lang="vi-VN" sz="2400" i="1">
                              <a:solidFill>
                                <a:prstClr val="black"/>
                              </a:solidFill>
                              <a:latin typeface="Cambria Math" panose="02040503050406030204" pitchFamily="18" charset="0"/>
                            </a:rPr>
                          </m:ctrlPr>
                        </m:fPr>
                        <m:num>
                          <m:sSup>
                            <m:sSupPr>
                              <m:ctrlPr>
                                <a:rPr lang="vi-VN" sz="2400" i="1">
                                  <a:solidFill>
                                    <a:prstClr val="black"/>
                                  </a:solidFill>
                                  <a:latin typeface="Cambria Math" panose="02040503050406030204" pitchFamily="18" charset="0"/>
                                </a:rPr>
                              </m:ctrlPr>
                            </m:sSupPr>
                            <m:e>
                              <m:r>
                                <a:rPr lang="vi-VN" sz="2400" i="1">
                                  <a:solidFill>
                                    <a:prstClr val="black"/>
                                  </a:solidFill>
                                  <a:latin typeface="Cambria Math"/>
                                </a:rPr>
                                <m:t>𝑎</m:t>
                              </m:r>
                            </m:e>
                            <m:sup>
                              <m:r>
                                <a:rPr lang="vi-VN" sz="2400" i="1">
                                  <a:solidFill>
                                    <a:prstClr val="black"/>
                                  </a:solidFill>
                                  <a:latin typeface="Cambria Math"/>
                                </a:rPr>
                                <m:t>3</m:t>
                              </m:r>
                            </m:sup>
                          </m:sSup>
                          <m:rad>
                            <m:radPr>
                              <m:degHide m:val="on"/>
                              <m:ctrlPr>
                                <a:rPr lang="vi-VN" sz="2400" i="1">
                                  <a:solidFill>
                                    <a:prstClr val="black"/>
                                  </a:solidFill>
                                  <a:latin typeface="Cambria Math" panose="02040503050406030204" pitchFamily="18" charset="0"/>
                                </a:rPr>
                              </m:ctrlPr>
                            </m:radPr>
                            <m:deg/>
                            <m:e>
                              <m:r>
                                <a:rPr lang="vi-VN" sz="2400" i="1">
                                  <a:solidFill>
                                    <a:prstClr val="black"/>
                                  </a:solidFill>
                                  <a:latin typeface="Cambria Math"/>
                                </a:rPr>
                                <m:t>2</m:t>
                              </m:r>
                            </m:e>
                          </m:rad>
                        </m:num>
                        <m:den>
                          <m:r>
                            <a:rPr lang="vi-VN" sz="2400" i="1">
                              <a:solidFill>
                                <a:prstClr val="black"/>
                              </a:solidFill>
                              <a:latin typeface="Cambria Math"/>
                            </a:rPr>
                            <m:t>3</m:t>
                          </m:r>
                        </m:den>
                      </m:f>
                    </m:oMath>
                  </m:oMathPara>
                </a14:m>
                <a:endParaRPr lang="en-US" sz="2400" i="1" dirty="0">
                  <a:latin typeface="Cambria Math" panose="02040503050406030204" pitchFamily="18" charset="0"/>
                  <a:ea typeface="Times New Roman" panose="02020603050405020304" pitchFamily="18" charset="0"/>
                  <a:cs typeface="Cambria Math" panose="020405030504060302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7412133" y="6001653"/>
                <a:ext cx="1575063" cy="870495"/>
              </a:xfrm>
              <a:prstGeom prst="rect">
                <a:avLst/>
              </a:prstGeom>
              <a:blipFill>
                <a:blip r:embed="rId13"/>
                <a:stretch>
                  <a:fillRect/>
                </a:stretch>
              </a:blipFill>
            </p:spPr>
            <p:txBody>
              <a:bodyPr/>
              <a:lstStyle/>
              <a:p>
                <a:r>
                  <a:rPr lang="en-US">
                    <a:noFill/>
                  </a:rPr>
                  <a:t> </a:t>
                </a:r>
              </a:p>
            </p:txBody>
          </p:sp>
        </mc:Fallback>
      </mc:AlternateContent>
      <p:sp>
        <p:nvSpPr>
          <p:cNvPr id="62" name="Action Button: Forward or Next 61">
            <a:hlinkClick r:id="rId14" action="ppaction://hlinksldjump" highlightClick="1"/>
          </p:cNvPr>
          <p:cNvSpPr/>
          <p:nvPr/>
        </p:nvSpPr>
        <p:spPr>
          <a:xfrm>
            <a:off x="11471951" y="6290401"/>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AC7FA3E-AFC4-4CD3-AD14-381FF1E18BEC}"/>
              </a:ext>
            </a:extLst>
          </p:cNvPr>
          <p:cNvGrpSpPr/>
          <p:nvPr/>
        </p:nvGrpSpPr>
        <p:grpSpPr>
          <a:xfrm>
            <a:off x="8562109" y="156230"/>
            <a:ext cx="3524483" cy="3344807"/>
            <a:chOff x="8562109" y="156230"/>
            <a:chExt cx="3524483" cy="3344807"/>
          </a:xfrm>
        </p:grpSpPr>
        <p:sp>
          <p:nvSpPr>
            <p:cNvPr id="4" name="Rectangle 3">
              <a:extLst>
                <a:ext uri="{FF2B5EF4-FFF2-40B4-BE49-F238E27FC236}">
                  <a16:creationId xmlns:a16="http://schemas.microsoft.com/office/drawing/2014/main" id="{BF31CEC1-E134-480B-881D-392483C957E3}"/>
                </a:ext>
              </a:extLst>
            </p:cNvPr>
            <p:cNvSpPr/>
            <p:nvPr/>
          </p:nvSpPr>
          <p:spPr>
            <a:xfrm>
              <a:off x="8562109" y="175480"/>
              <a:ext cx="3524483" cy="3306306"/>
            </a:xfrm>
            <a:prstGeom prst="rect">
              <a:avLst/>
            </a:prstGeom>
            <a:effectLst>
              <a:glow rad="635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388BB8C3-A2B7-49E9-A324-DE30654AF1A1}"/>
                </a:ext>
              </a:extLst>
            </p:cNvPr>
            <p:cNvPicPr>
              <a:picLocks noChangeAspect="1"/>
            </p:cNvPicPr>
            <p:nvPr/>
          </p:nvPicPr>
          <p:blipFill>
            <a:blip r:embed="rId15"/>
            <a:stretch>
              <a:fillRect/>
            </a:stretch>
          </p:blipFill>
          <p:spPr>
            <a:xfrm>
              <a:off x="8859169" y="156230"/>
              <a:ext cx="2930363" cy="3344807"/>
            </a:xfrm>
            <a:prstGeom prst="rect">
              <a:avLst/>
            </a:prstGeom>
          </p:spPr>
        </p:pic>
      </p:grpSp>
    </p:spTree>
    <p:extLst>
      <p:ext uri="{BB962C8B-B14F-4D97-AF65-F5344CB8AC3E}">
        <p14:creationId xmlns:p14="http://schemas.microsoft.com/office/powerpoint/2010/main" val="34388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left)">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ipe(left)">
                                      <p:cBhvr>
                                        <p:cTn id="32" dur="500"/>
                                        <p:tgtEl>
                                          <p:spTgt spid="10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wipe(left)">
                                      <p:cBhvr>
                                        <p:cTn id="41" dur="500"/>
                                        <p:tgtEl>
                                          <p:spTgt spid="9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wipe(left)">
                                      <p:cBhvr>
                                        <p:cTn id="46" dur="500"/>
                                        <p:tgtEl>
                                          <p:spTgt spid="9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left)">
                                      <p:cBhvr>
                                        <p:cTn id="6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8" grpId="0" animBg="1"/>
      <p:bldP spid="86" grpId="0"/>
      <p:bldP spid="87" grpId="0"/>
      <p:bldP spid="90" grpId="0"/>
      <p:bldP spid="91" grpId="0"/>
      <p:bldP spid="92" grpId="0"/>
      <p:bldP spid="24" grpId="0"/>
      <p:bldP spid="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37141" y="2697779"/>
            <a:ext cx="12007505" cy="4117371"/>
            <a:chOff x="184494" y="3636273"/>
            <a:chExt cx="12007505" cy="4117371"/>
          </a:xfrm>
        </p:grpSpPr>
        <p:sp>
          <p:nvSpPr>
            <p:cNvPr id="5" name="Rounded Rectangle 4"/>
            <p:cNvSpPr/>
            <p:nvPr/>
          </p:nvSpPr>
          <p:spPr>
            <a:xfrm>
              <a:off x="184494" y="3865217"/>
              <a:ext cx="12007505" cy="388842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688"/>
            <a:ext cx="11906397" cy="2076946"/>
            <a:chOff x="534987" y="1869705"/>
            <a:chExt cx="23340848" cy="3483424"/>
          </a:xfrm>
        </p:grpSpPr>
        <p:grpSp>
          <p:nvGrpSpPr>
            <p:cNvPr id="21" name="Group 20"/>
            <p:cNvGrpSpPr/>
            <p:nvPr/>
          </p:nvGrpSpPr>
          <p:grpSpPr>
            <a:xfrm>
              <a:off x="534987" y="1869705"/>
              <a:ext cx="23340848" cy="3483424"/>
              <a:chOff x="534987" y="1647866"/>
              <a:chExt cx="23340848" cy="3483424"/>
            </a:xfrm>
          </p:grpSpPr>
          <p:sp>
            <p:nvSpPr>
              <p:cNvPr id="25" name="Rounded Rectangle 24"/>
              <p:cNvSpPr/>
              <p:nvPr/>
            </p:nvSpPr>
            <p:spPr bwMode="auto">
              <a:xfrm>
                <a:off x="755649" y="1720887"/>
                <a:ext cx="23120186" cy="341040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000">
                  <a:latin typeface="Cambria" panose="020405030504060302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r>
                    <a:rPr lang="vi-VN" sz="3000" dirty="0">
                      <a:solidFill>
                        <a:schemeClr val="bg1"/>
                      </a:solidFill>
                      <a:latin typeface="Tahoma" pitchFamily="34" charset="0"/>
                      <a:cs typeface="Tahoma" pitchFamily="34" charset="0"/>
                    </a:rPr>
                    <a:t>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929925" y="2068841"/>
                  <a:ext cx="22729174" cy="3200430"/>
                </a:xfrm>
                <a:prstGeom prst="rect">
                  <a:avLst/>
                </a:prstGeom>
                <a:noFill/>
              </p:spPr>
              <p:txBody>
                <a:bodyPr wrap="square" rtlCol="0">
                  <a:spAutoFit/>
                </a:bodyPr>
                <a:lstStyle/>
                <a:p>
                  <a:pPr indent="1662113"/>
                  <a:r>
                    <a:rPr lang="en-US" sz="3000">
                      <a:latin typeface="Cambria" panose="02040503050406030204" pitchFamily="18" charset="0"/>
                      <a:ea typeface="Times New Roman" panose="02020603050405020304" pitchFamily="18" charset="0"/>
                      <a:cs typeface="Times New Roman" panose="02020603050405020304" pitchFamily="18" charset="0"/>
                    </a:rPr>
                    <a:t> </a:t>
                  </a:r>
                  <a:r>
                    <a:rPr lang="vi-VN" sz="3000" dirty="0">
                      <a:latin typeface="Cambria" panose="02040503050406030204" pitchFamily="18" charset="0"/>
                      <a:ea typeface="Arial"/>
                      <a:cs typeface="Times New Roman"/>
                    </a:rPr>
                    <a:t>Trong không gian với hệ tọa độ </a:t>
                  </a:r>
                  <a14:m>
                    <m:oMath xmlns:m="http://schemas.openxmlformats.org/officeDocument/2006/math">
                      <m:r>
                        <a:rPr lang="vi-VN" sz="3000" i="1">
                          <a:latin typeface="Cambria Math"/>
                          <a:ea typeface="Arial"/>
                          <a:cs typeface="Times New Roman"/>
                        </a:rPr>
                        <m:t>𝑂𝑥𝑦𝑧</m:t>
                      </m:r>
                    </m:oMath>
                  </a14:m>
                  <a:r>
                    <a:rPr lang="vi-VN" sz="3000" dirty="0">
                      <a:latin typeface="Cambria" panose="02040503050406030204" pitchFamily="18" charset="0"/>
                      <a:ea typeface="Arial"/>
                      <a:cs typeface="Times New Roman"/>
                    </a:rPr>
                    <a:t>, cho </a:t>
                  </a:r>
                  <a:r>
                    <a:rPr lang="vi-VN" sz="3000">
                      <a:latin typeface="Cambria" panose="02040503050406030204" pitchFamily="18" charset="0"/>
                      <a:ea typeface="Arial"/>
                      <a:cs typeface="Times New Roman"/>
                    </a:rPr>
                    <a:t>mặt phẳng</a:t>
                  </a:r>
                  <a:r>
                    <a:rPr lang="en-US" sz="3000">
                      <a:latin typeface="Cambria" panose="02040503050406030204" pitchFamily="18" charset="0"/>
                      <a:ea typeface="Arial"/>
                      <a:cs typeface="Times New Roman"/>
                    </a:rPr>
                    <a:t> </a:t>
                  </a:r>
                  <a14:m>
                    <m:oMath xmlns:m="http://schemas.openxmlformats.org/officeDocument/2006/math">
                      <m:r>
                        <a:rPr lang="vi-VN" sz="3000" i="1" smtClean="0">
                          <a:solidFill>
                            <a:srgbClr val="FF0000"/>
                          </a:solidFill>
                          <a:latin typeface="Cambria Math"/>
                          <a:ea typeface="Arial"/>
                          <a:cs typeface="Times New Roman"/>
                        </a:rPr>
                        <m:t>(</m:t>
                      </m:r>
                      <m:r>
                        <a:rPr lang="vi-VN" sz="3000" i="1" smtClean="0">
                          <a:solidFill>
                            <a:srgbClr val="FF0000"/>
                          </a:solidFill>
                          <a:latin typeface="Cambria Math"/>
                          <a:ea typeface="Arial"/>
                          <a:cs typeface="Times New Roman"/>
                        </a:rPr>
                        <m:t>𝑃</m:t>
                      </m:r>
                      <m:r>
                        <a:rPr lang="vi-VN" sz="3000" i="1" smtClean="0">
                          <a:solidFill>
                            <a:srgbClr val="FF0000"/>
                          </a:solidFill>
                          <a:latin typeface="Cambria Math"/>
                          <a:ea typeface="Arial"/>
                          <a:cs typeface="Times New Roman"/>
                        </a:rPr>
                        <m:t>):2</m:t>
                      </m:r>
                      <m:r>
                        <a:rPr lang="vi-VN" sz="3000" i="1" smtClean="0">
                          <a:solidFill>
                            <a:srgbClr val="FF0000"/>
                          </a:solidFill>
                          <a:latin typeface="Cambria Math"/>
                          <a:ea typeface="Arial"/>
                          <a:cs typeface="Times New Roman"/>
                        </a:rPr>
                        <m:t>𝑥</m:t>
                      </m:r>
                      <m:r>
                        <a:rPr lang="vi-VN" sz="3000" i="1" smtClean="0">
                          <a:solidFill>
                            <a:srgbClr val="FF0000"/>
                          </a:solidFill>
                          <a:latin typeface="Cambria Math"/>
                          <a:ea typeface="Arial"/>
                          <a:cs typeface="Times New Roman"/>
                        </a:rPr>
                        <m:t>−</m:t>
                      </m:r>
                      <m:r>
                        <a:rPr lang="vi-VN" sz="3000" i="1" smtClean="0">
                          <a:solidFill>
                            <a:srgbClr val="FF0000"/>
                          </a:solidFill>
                          <a:latin typeface="Cambria Math"/>
                          <a:ea typeface="Arial"/>
                          <a:cs typeface="Times New Roman"/>
                        </a:rPr>
                        <m:t>𝑦</m:t>
                      </m:r>
                      <m:r>
                        <a:rPr lang="vi-VN" sz="3000" i="1" smtClean="0">
                          <a:solidFill>
                            <a:srgbClr val="FF0000"/>
                          </a:solidFill>
                          <a:latin typeface="Cambria Math"/>
                          <a:ea typeface="Arial"/>
                          <a:cs typeface="Times New Roman"/>
                        </a:rPr>
                        <m:t>+2</m:t>
                      </m:r>
                      <m:r>
                        <a:rPr lang="vi-VN" sz="3000" i="1" smtClean="0">
                          <a:solidFill>
                            <a:srgbClr val="FF0000"/>
                          </a:solidFill>
                          <a:latin typeface="Cambria Math"/>
                          <a:ea typeface="Arial"/>
                          <a:cs typeface="Times New Roman"/>
                        </a:rPr>
                        <m:t>𝑧</m:t>
                      </m:r>
                      <m:r>
                        <a:rPr lang="vi-VN" sz="3000" i="1" smtClean="0">
                          <a:solidFill>
                            <a:srgbClr val="FF0000"/>
                          </a:solidFill>
                          <a:latin typeface="Cambria Math"/>
                          <a:ea typeface="Arial"/>
                          <a:cs typeface="Times New Roman"/>
                        </a:rPr>
                        <m:t>−14=0</m:t>
                      </m:r>
                    </m:oMath>
                  </a14:m>
                  <a:r>
                    <a:rPr lang="vi-VN" sz="3000" dirty="0">
                      <a:solidFill>
                        <a:srgbClr val="FF0000"/>
                      </a:solidFill>
                      <a:latin typeface="Palatino Linotype"/>
                      <a:ea typeface="Arial"/>
                      <a:cs typeface="Times New Roman"/>
                    </a:rPr>
                    <a:t> </a:t>
                  </a:r>
                  <a:r>
                    <a:rPr lang="vi-VN" sz="3000" dirty="0">
                      <a:latin typeface="Palatino Linotype"/>
                      <a:ea typeface="Arial"/>
                      <a:cs typeface="Times New Roman"/>
                    </a:rPr>
                    <a:t>và mặt cầu </a:t>
                  </a:r>
                  <a14:m>
                    <m:oMath xmlns:m="http://schemas.openxmlformats.org/officeDocument/2006/math">
                      <m:d>
                        <m:dPr>
                          <m:ctrlPr>
                            <a:rPr lang="en-US" sz="3000" i="1" smtClean="0">
                              <a:solidFill>
                                <a:srgbClr val="FF0000"/>
                              </a:solidFill>
                              <a:latin typeface="Cambria Math" panose="02040503050406030204" pitchFamily="18" charset="0"/>
                              <a:ea typeface="Arial"/>
                              <a:cs typeface="Times New Roman"/>
                            </a:rPr>
                          </m:ctrlPr>
                        </m:dPr>
                        <m:e>
                          <m:r>
                            <a:rPr lang="vi-VN" sz="3000" i="1">
                              <a:solidFill>
                                <a:srgbClr val="FF0000"/>
                              </a:solidFill>
                              <a:latin typeface="Cambria Math"/>
                              <a:ea typeface="Arial"/>
                              <a:cs typeface="Times New Roman"/>
                            </a:rPr>
                            <m:t>𝑆</m:t>
                          </m:r>
                        </m:e>
                      </m:d>
                      <m:r>
                        <a:rPr lang="vi-VN" sz="3000" i="1">
                          <a:solidFill>
                            <a:srgbClr val="FF0000"/>
                          </a:solidFill>
                          <a:latin typeface="Cambria Math"/>
                          <a:ea typeface="Arial"/>
                          <a:cs typeface="Times New Roman"/>
                        </a:rPr>
                        <m:t>:</m:t>
                      </m:r>
                      <m:sSup>
                        <m:sSupPr>
                          <m:ctrlPr>
                            <a:rPr lang="en-US" sz="3000" i="1">
                              <a:solidFill>
                                <a:srgbClr val="FF0000"/>
                              </a:solidFill>
                              <a:latin typeface="Cambria Math" panose="02040503050406030204" pitchFamily="18" charset="0"/>
                              <a:ea typeface="Arial"/>
                              <a:cs typeface="Times New Roman"/>
                            </a:rPr>
                          </m:ctrlPr>
                        </m:sSupPr>
                        <m:e>
                          <m:r>
                            <a:rPr lang="vi-VN" sz="3000" i="1">
                              <a:solidFill>
                                <a:srgbClr val="FF0000"/>
                              </a:solidFill>
                              <a:latin typeface="Cambria Math"/>
                              <a:ea typeface="Arial"/>
                              <a:cs typeface="Times New Roman"/>
                            </a:rPr>
                            <m:t>𝑥</m:t>
                          </m:r>
                        </m:e>
                        <m:sup>
                          <m:r>
                            <a:rPr lang="vi-VN" sz="3000" i="1">
                              <a:solidFill>
                                <a:srgbClr val="FF0000"/>
                              </a:solidFill>
                              <a:latin typeface="Cambria Math"/>
                              <a:ea typeface="Arial"/>
                              <a:cs typeface="Times New Roman"/>
                            </a:rPr>
                            <m:t>2</m:t>
                          </m:r>
                        </m:sup>
                      </m:sSup>
                      <m:r>
                        <a:rPr lang="vi-VN" sz="3000" i="1">
                          <a:solidFill>
                            <a:srgbClr val="FF0000"/>
                          </a:solidFill>
                          <a:latin typeface="Cambria Math"/>
                          <a:ea typeface="Arial"/>
                          <a:cs typeface="Times New Roman"/>
                        </a:rPr>
                        <m:t>+</m:t>
                      </m:r>
                      <m:sSup>
                        <m:sSupPr>
                          <m:ctrlPr>
                            <a:rPr lang="en-US" sz="3000" i="1">
                              <a:solidFill>
                                <a:srgbClr val="FF0000"/>
                              </a:solidFill>
                              <a:latin typeface="Cambria Math" panose="02040503050406030204" pitchFamily="18" charset="0"/>
                              <a:ea typeface="Arial"/>
                              <a:cs typeface="Times New Roman"/>
                            </a:rPr>
                          </m:ctrlPr>
                        </m:sSupPr>
                        <m:e>
                          <m:r>
                            <a:rPr lang="vi-VN" sz="3000" i="1">
                              <a:solidFill>
                                <a:srgbClr val="FF0000"/>
                              </a:solidFill>
                              <a:latin typeface="Cambria Math"/>
                              <a:ea typeface="Arial"/>
                              <a:cs typeface="Times New Roman"/>
                            </a:rPr>
                            <m:t>𝑦</m:t>
                          </m:r>
                        </m:e>
                        <m:sup>
                          <m:r>
                            <a:rPr lang="vi-VN" sz="3000" i="1">
                              <a:solidFill>
                                <a:srgbClr val="FF0000"/>
                              </a:solidFill>
                              <a:latin typeface="Cambria Math"/>
                              <a:ea typeface="Arial"/>
                              <a:cs typeface="Times New Roman"/>
                            </a:rPr>
                            <m:t>2</m:t>
                          </m:r>
                        </m:sup>
                      </m:sSup>
                      <m:r>
                        <a:rPr lang="vi-VN" sz="3000" i="1">
                          <a:solidFill>
                            <a:srgbClr val="FF0000"/>
                          </a:solidFill>
                          <a:latin typeface="Cambria Math"/>
                          <a:ea typeface="Arial"/>
                          <a:cs typeface="Times New Roman"/>
                        </a:rPr>
                        <m:t>+</m:t>
                      </m:r>
                      <m:sSup>
                        <m:sSupPr>
                          <m:ctrlPr>
                            <a:rPr lang="en-US" sz="3000" i="1">
                              <a:solidFill>
                                <a:srgbClr val="FF0000"/>
                              </a:solidFill>
                              <a:latin typeface="Cambria Math" panose="02040503050406030204" pitchFamily="18" charset="0"/>
                              <a:ea typeface="Arial"/>
                              <a:cs typeface="Times New Roman"/>
                            </a:rPr>
                          </m:ctrlPr>
                        </m:sSupPr>
                        <m:e>
                          <m:r>
                            <a:rPr lang="vi-VN" sz="3000" i="1">
                              <a:solidFill>
                                <a:srgbClr val="FF0000"/>
                              </a:solidFill>
                              <a:latin typeface="Cambria Math"/>
                              <a:ea typeface="Arial"/>
                              <a:cs typeface="Times New Roman"/>
                            </a:rPr>
                            <m:t>𝑧</m:t>
                          </m:r>
                        </m:e>
                        <m:sup>
                          <m:r>
                            <a:rPr lang="vi-VN" sz="3000" i="1">
                              <a:solidFill>
                                <a:srgbClr val="FF0000"/>
                              </a:solidFill>
                              <a:latin typeface="Cambria Math"/>
                              <a:ea typeface="Arial"/>
                              <a:cs typeface="Times New Roman"/>
                            </a:rPr>
                            <m:t>2</m:t>
                          </m:r>
                        </m:sup>
                      </m:sSup>
                      <m:r>
                        <a:rPr lang="vi-VN" sz="3000" i="1">
                          <a:solidFill>
                            <a:srgbClr val="FF0000"/>
                          </a:solidFill>
                          <a:latin typeface="Cambria Math"/>
                          <a:ea typeface="Arial"/>
                          <a:cs typeface="Times New Roman"/>
                        </a:rPr>
                        <m:t>−2</m:t>
                      </m:r>
                      <m:r>
                        <a:rPr lang="vi-VN" sz="3000" i="1">
                          <a:solidFill>
                            <a:srgbClr val="FF0000"/>
                          </a:solidFill>
                          <a:latin typeface="Cambria Math"/>
                          <a:ea typeface="Arial"/>
                          <a:cs typeface="Times New Roman"/>
                        </a:rPr>
                        <m:t>𝑥</m:t>
                      </m:r>
                      <m:r>
                        <a:rPr lang="vi-VN" sz="3000" i="1">
                          <a:solidFill>
                            <a:srgbClr val="FF0000"/>
                          </a:solidFill>
                          <a:latin typeface="Cambria Math"/>
                          <a:ea typeface="Arial"/>
                          <a:cs typeface="Times New Roman"/>
                        </a:rPr>
                        <m:t>+4</m:t>
                      </m:r>
                      <m:r>
                        <a:rPr lang="vi-VN" sz="3000" i="1">
                          <a:solidFill>
                            <a:srgbClr val="FF0000"/>
                          </a:solidFill>
                          <a:latin typeface="Cambria Math"/>
                          <a:ea typeface="Arial"/>
                          <a:cs typeface="Times New Roman"/>
                        </a:rPr>
                        <m:t>𝑦</m:t>
                      </m:r>
                      <m:r>
                        <a:rPr lang="vi-VN" sz="3000" i="1">
                          <a:solidFill>
                            <a:srgbClr val="FF0000"/>
                          </a:solidFill>
                          <a:latin typeface="Cambria Math"/>
                          <a:ea typeface="Arial"/>
                          <a:cs typeface="Times New Roman"/>
                        </a:rPr>
                        <m:t>+2</m:t>
                      </m:r>
                      <m:r>
                        <a:rPr lang="vi-VN" sz="3000" i="1">
                          <a:solidFill>
                            <a:srgbClr val="FF0000"/>
                          </a:solidFill>
                          <a:latin typeface="Cambria Math"/>
                          <a:ea typeface="Arial"/>
                          <a:cs typeface="Times New Roman"/>
                        </a:rPr>
                        <m:t>𝑧</m:t>
                      </m:r>
                      <m:r>
                        <a:rPr lang="vi-VN" sz="3000" i="1">
                          <a:solidFill>
                            <a:srgbClr val="FF0000"/>
                          </a:solidFill>
                          <a:latin typeface="Cambria Math"/>
                          <a:ea typeface="Arial"/>
                          <a:cs typeface="Times New Roman"/>
                        </a:rPr>
                        <m:t>−3=0</m:t>
                      </m:r>
                    </m:oMath>
                  </a14:m>
                  <a:r>
                    <a:rPr lang="vi-VN" sz="3000" dirty="0">
                      <a:solidFill>
                        <a:srgbClr val="FF0000"/>
                      </a:solidFill>
                      <a:latin typeface="Palatino Linotype"/>
                      <a:ea typeface="Arial"/>
                      <a:cs typeface="Times New Roman"/>
                    </a:rPr>
                    <a:t>. </a:t>
                  </a:r>
                  <a:r>
                    <a:rPr lang="vi-VN" sz="2800" dirty="0">
                      <a:latin typeface="Palatino Linotype"/>
                      <a:ea typeface="Arial"/>
                      <a:cs typeface="Times New Roman"/>
                    </a:rPr>
                    <a:t>Tìm điểm </a:t>
                  </a:r>
                  <a14:m>
                    <m:oMath xmlns:m="http://schemas.openxmlformats.org/officeDocument/2006/math">
                      <m:r>
                        <a:rPr lang="vi-VN" sz="2800" i="1">
                          <a:latin typeface="Cambria Math"/>
                          <a:ea typeface="Arial"/>
                          <a:cs typeface="Times New Roman"/>
                        </a:rPr>
                        <m:t>𝑀</m:t>
                      </m:r>
                    </m:oMath>
                  </a14:m>
                  <a:r>
                    <a:rPr lang="vi-VN" sz="2800" dirty="0">
                      <a:latin typeface="Palatino Linotype"/>
                      <a:ea typeface="Arial"/>
                      <a:cs typeface="Times New Roman"/>
                    </a:rPr>
                    <a:t> thuộc mặt cầu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𝑆</m:t>
                          </m:r>
                        </m:e>
                      </m:d>
                    </m:oMath>
                  </a14:m>
                  <a:r>
                    <a:rPr lang="en-US" sz="2800" dirty="0">
                      <a:latin typeface="Palatino Linotype"/>
                      <a:ea typeface="Arial"/>
                      <a:cs typeface="Times New Roman"/>
                    </a:rPr>
                    <a:t> </a:t>
                  </a:r>
                  <a:r>
                    <a:rPr lang="vi-VN" sz="2800" dirty="0">
                      <a:latin typeface="Palatino Linotype"/>
                      <a:ea typeface="Arial"/>
                      <a:cs typeface="Times New Roman"/>
                    </a:rPr>
                    <a:t>sao cho khoảng cách từ </a:t>
                  </a:r>
                  <a14:m>
                    <m:oMath xmlns:m="http://schemas.openxmlformats.org/officeDocument/2006/math">
                      <m:r>
                        <a:rPr lang="vi-VN" sz="2800" i="1">
                          <a:latin typeface="Cambria Math"/>
                          <a:ea typeface="Arial"/>
                          <a:cs typeface="Times New Roman"/>
                        </a:rPr>
                        <m:t>𝑀</m:t>
                      </m:r>
                    </m:oMath>
                  </a14:m>
                  <a:r>
                    <a:rPr lang="vi-VN" sz="2800" dirty="0">
                      <a:latin typeface="Palatino Linotype"/>
                      <a:ea typeface="Arial"/>
                      <a:cs typeface="Times New Roman"/>
                    </a:rPr>
                    <a:t> đến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𝑃</m:t>
                          </m:r>
                        </m:e>
                      </m:d>
                    </m:oMath>
                  </a14:m>
                  <a:r>
                    <a:rPr lang="vi-VN" sz="2800" dirty="0">
                      <a:latin typeface="Palatino Linotype"/>
                      <a:ea typeface="Arial"/>
                      <a:cs typeface="Times New Roman"/>
                    </a:rPr>
                    <a:t> </a:t>
                  </a:r>
                  <a:r>
                    <a:rPr lang="vi-VN" sz="2800">
                      <a:latin typeface="Palatino Linotype"/>
                      <a:ea typeface="Arial"/>
                      <a:cs typeface="Times New Roman"/>
                    </a:rPr>
                    <a:t>lớn nhất</a:t>
                  </a:r>
                  <a:endParaRPr lang="en-US" sz="2800" dirty="0">
                    <a:latin typeface="Arial"/>
                    <a:ea typeface="Arial"/>
                    <a:cs typeface="Times New Roman"/>
                  </a:endParaRPr>
                </a:p>
              </p:txBody>
            </p:sp>
          </mc:Choice>
          <mc:Fallback xmlns="">
            <p:sp>
              <p:nvSpPr>
                <p:cNvPr id="23" name="Rectangle 22"/>
                <p:cNvSpPr>
                  <a:spLocks noRot="1" noChangeAspect="1" noMove="1" noResize="1" noEditPoints="1" noAdjustHandles="1" noChangeArrowheads="1" noChangeShapeType="1" noTextEdit="1"/>
                </p:cNvSpPr>
                <p:nvPr/>
              </p:nvSpPr>
              <p:spPr>
                <a:xfrm>
                  <a:off x="929925" y="2068841"/>
                  <a:ext cx="22729174" cy="3200430"/>
                </a:xfrm>
                <a:prstGeom prst="rect">
                  <a:avLst/>
                </a:prstGeom>
                <a:blipFill>
                  <a:blip r:embed="rId2"/>
                  <a:stretch>
                    <a:fillRect l="-1052" t="-4153" b="-798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14283" y="3241431"/>
                <a:ext cx="6150052" cy="523220"/>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Mặt cầu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𝑆</m:t>
                        </m:r>
                      </m:e>
                    </m:d>
                  </m:oMath>
                </a14:m>
                <a:r>
                  <a:rPr lang="vi-VN" sz="2800" dirty="0">
                    <a:latin typeface="Cambria" panose="02040503050406030204" pitchFamily="18" charset="0"/>
                    <a:ea typeface="Arial"/>
                    <a:cs typeface="Times New Roman"/>
                  </a:rPr>
                  <a:t> có tâm </a:t>
                </a:r>
                <a14:m>
                  <m:oMath xmlns:m="http://schemas.openxmlformats.org/officeDocument/2006/math">
                    <m:r>
                      <a:rPr lang="vi-VN" sz="2800" i="1">
                        <a:latin typeface="Cambria Math"/>
                        <a:ea typeface="Arial"/>
                        <a:cs typeface="Times New Roman"/>
                      </a:rPr>
                      <m:t>𝐼</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1;−2;−1</m:t>
                        </m:r>
                      </m:e>
                    </m:d>
                  </m:oMath>
                </a14:m>
                <a:r>
                  <a:rPr lang="vi-VN" sz="2800">
                    <a:latin typeface="Cambria" panose="02040503050406030204" pitchFamily="18" charset="0"/>
                    <a:ea typeface="Arial"/>
                    <a:cs typeface="Times New Roman"/>
                  </a:rPr>
                  <a:t>, </a:t>
                </a:r>
                <a14:m>
                  <m:oMath xmlns:m="http://schemas.openxmlformats.org/officeDocument/2006/math">
                    <m:r>
                      <a:rPr lang="vi-VN" sz="2800" i="1">
                        <a:latin typeface="Cambria Math"/>
                        <a:ea typeface="Arial"/>
                        <a:cs typeface="Times New Roman"/>
                      </a:rPr>
                      <m:t>𝑅</m:t>
                    </m:r>
                    <m:r>
                      <a:rPr lang="vi-VN" sz="2800" i="1">
                        <a:latin typeface="Cambria Math"/>
                        <a:ea typeface="Arial"/>
                        <a:cs typeface="Times New Roman"/>
                      </a:rPr>
                      <m:t>=3</m:t>
                    </m:r>
                  </m:oMath>
                </a14:m>
                <a:r>
                  <a:rPr lang="vi-VN" sz="2800" dirty="0">
                    <a:latin typeface="Cambria" panose="02040503050406030204" pitchFamily="18" charset="0"/>
                    <a:ea typeface="Arial"/>
                    <a:cs typeface="Times New Roman"/>
                  </a:rPr>
                  <a:t>.</a:t>
                </a:r>
                <a:endParaRPr lang="en-US" sz="2800" dirty="0">
                  <a:latin typeface="Cambria" panose="02040503050406030204" pitchFamily="18" charset="0"/>
                  <a:ea typeface="Arial"/>
                  <a:cs typeface="Times New Roman"/>
                </a:endParaRPr>
              </a:p>
            </p:txBody>
          </p:sp>
        </mc:Choice>
        <mc:Fallback xmlns="">
          <p:sp>
            <p:nvSpPr>
              <p:cNvPr id="88" name="Rectangle 87"/>
              <p:cNvSpPr>
                <a:spLocks noRot="1" noChangeAspect="1" noMove="1" noResize="1" noEditPoints="1" noAdjustHandles="1" noChangeArrowheads="1" noChangeShapeType="1" noTextEdit="1"/>
              </p:cNvSpPr>
              <p:nvPr/>
            </p:nvSpPr>
            <p:spPr>
              <a:xfrm>
                <a:off x="114283" y="3241431"/>
                <a:ext cx="6150052" cy="523220"/>
              </a:xfrm>
              <a:prstGeom prst="rect">
                <a:avLst/>
              </a:prstGeom>
              <a:blipFill>
                <a:blip r:embed="rId3"/>
                <a:stretch>
                  <a:fillRect l="-2081" t="-12791" r="-1090" b="-31395"/>
                </a:stretch>
              </a:blipFill>
            </p:spPr>
            <p:txBody>
              <a:bodyPr/>
              <a:lstStyle/>
              <a:p>
                <a:r>
                  <a:rPr lang="en-US">
                    <a:noFill/>
                  </a:rPr>
                  <a:t> </a:t>
                </a:r>
              </a:p>
            </p:txBody>
          </p:sp>
        </mc:Fallback>
      </mc:AlternateContent>
      <p:grpSp>
        <p:nvGrpSpPr>
          <p:cNvPr id="2" name="Group 1"/>
          <p:cNvGrpSpPr/>
          <p:nvPr/>
        </p:nvGrpSpPr>
        <p:grpSpPr>
          <a:xfrm>
            <a:off x="279021" y="2126869"/>
            <a:ext cx="11727092" cy="596825"/>
            <a:chOff x="227451" y="2461508"/>
            <a:chExt cx="11727092" cy="596825"/>
          </a:xfrm>
        </p:grpSpPr>
        <p:grpSp>
          <p:nvGrpSpPr>
            <p:cNvPr id="11" name="Group 10"/>
            <p:cNvGrpSpPr/>
            <p:nvPr/>
          </p:nvGrpSpPr>
          <p:grpSpPr>
            <a:xfrm>
              <a:off x="227451" y="2461509"/>
              <a:ext cx="3104030" cy="570098"/>
              <a:chOff x="227451" y="2956809"/>
              <a:chExt cx="3104030" cy="570098"/>
            </a:xfrm>
          </p:grpSpPr>
          <p:sp>
            <p:nvSpPr>
              <p:cNvPr id="54" name="Rectangle 53"/>
              <p:cNvSpPr/>
              <p:nvPr/>
            </p:nvSpPr>
            <p:spPr>
              <a:xfrm>
                <a:off x="531850" y="2956809"/>
                <a:ext cx="2799631" cy="57009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27451" y="299788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711158" y="3003022"/>
                    <a:ext cx="2574112" cy="5232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𝑴</m:t>
                          </m:r>
                          <m:d>
                            <m:dPr>
                              <m:ctrlPr>
                                <a:rPr lang="en-US" sz="2800" b="1" i="1">
                                  <a:latin typeface="Cambria Math" panose="02040503050406030204" pitchFamily="18" charset="0"/>
                                </a:rPr>
                              </m:ctrlPr>
                            </m:dPr>
                            <m:e>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sz="3000" b="1" dirty="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711158" y="3003022"/>
                    <a:ext cx="2574112" cy="523220"/>
                  </a:xfrm>
                  <a:prstGeom prst="rect">
                    <a:avLst/>
                  </a:prstGeom>
                  <a:blipFill>
                    <a:blip r:embed="rId4"/>
                    <a:stretch>
                      <a:fillRect/>
                    </a:stretch>
                  </a:blipFill>
                </p:spPr>
                <p:txBody>
                  <a:bodyPr/>
                  <a:lstStyle/>
                  <a:p>
                    <a:r>
                      <a:rPr lang="en-US">
                        <a:noFill/>
                      </a:rPr>
                      <a:t> </a:t>
                    </a:r>
                  </a:p>
                </p:txBody>
              </p:sp>
            </mc:Fallback>
          </mc:AlternateContent>
        </p:grpSp>
        <p:grpSp>
          <p:nvGrpSpPr>
            <p:cNvPr id="66" name="Group 65"/>
            <p:cNvGrpSpPr/>
            <p:nvPr/>
          </p:nvGrpSpPr>
          <p:grpSpPr>
            <a:xfrm>
              <a:off x="9093486" y="2461508"/>
              <a:ext cx="2861057" cy="570099"/>
              <a:chOff x="2873661" y="2956808"/>
              <a:chExt cx="2861057" cy="570099"/>
            </a:xfrm>
          </p:grpSpPr>
          <p:sp>
            <p:nvSpPr>
              <p:cNvPr id="67" name="Rectangle 66"/>
              <p:cNvSpPr/>
              <p:nvPr/>
            </p:nvSpPr>
            <p:spPr>
              <a:xfrm>
                <a:off x="3164206" y="2956808"/>
                <a:ext cx="2570512" cy="5700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8" name="Oval 67"/>
              <p:cNvSpPr/>
              <p:nvPr/>
            </p:nvSpPr>
            <p:spPr>
              <a:xfrm>
                <a:off x="2873661" y="29978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9" name="TextBox 68"/>
                  <p:cNvSpPr txBox="1"/>
                  <p:nvPr/>
                </p:nvSpPr>
                <p:spPr>
                  <a:xfrm>
                    <a:off x="3398067" y="2989167"/>
                    <a:ext cx="2234630" cy="5232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𝑴</m:t>
                          </m:r>
                          <m:r>
                            <a:rPr lang="vi-VN" sz="2800" b="1">
                              <a:latin typeface="Cambria Math"/>
                              <a:ea typeface="Arial"/>
                              <a:cs typeface="Times New Roman"/>
                            </a:rPr>
                            <m:t> </m:t>
                          </m:r>
                          <m:d>
                            <m:dPr>
                              <m:ctrlPr>
                                <a:rPr lang="en-US" sz="2800" b="1" i="1">
                                  <a:latin typeface="Cambria Math" panose="02040503050406030204" pitchFamily="18" charset="0"/>
                                </a:rPr>
                              </m:ctrlPr>
                            </m:dPr>
                            <m:e>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sz="3000" b="1" dirty="0">
                      <a:solidFill>
                        <a:schemeClr val="bg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3398067" y="2989167"/>
                    <a:ext cx="2234630" cy="523220"/>
                  </a:xfrm>
                  <a:prstGeom prst="rect">
                    <a:avLst/>
                  </a:prstGeom>
                  <a:blipFill>
                    <a:blip r:embed="rId5"/>
                    <a:stretch>
                      <a:fillRect/>
                    </a:stretch>
                  </a:blipFill>
                </p:spPr>
                <p:txBody>
                  <a:bodyPr/>
                  <a:lstStyle/>
                  <a:p>
                    <a:r>
                      <a:rPr lang="en-US">
                        <a:noFill/>
                      </a:rPr>
                      <a:t> </a:t>
                    </a:r>
                  </a:p>
                </p:txBody>
              </p:sp>
            </mc:Fallback>
          </mc:AlternateContent>
        </p:grpSp>
        <p:grpSp>
          <p:nvGrpSpPr>
            <p:cNvPr id="71" name="Group 70"/>
            <p:cNvGrpSpPr/>
            <p:nvPr/>
          </p:nvGrpSpPr>
          <p:grpSpPr>
            <a:xfrm>
              <a:off x="6165797" y="2461509"/>
              <a:ext cx="2842646" cy="589302"/>
              <a:chOff x="2019247" y="2956809"/>
              <a:chExt cx="2842646" cy="589302"/>
            </a:xfrm>
          </p:grpSpPr>
          <p:sp>
            <p:nvSpPr>
              <p:cNvPr id="72" name="Rectangle 71"/>
              <p:cNvSpPr/>
              <p:nvPr/>
            </p:nvSpPr>
            <p:spPr>
              <a:xfrm>
                <a:off x="2291381" y="2956809"/>
                <a:ext cx="2570512" cy="58930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74" name="TextBox 73"/>
                  <p:cNvSpPr txBox="1"/>
                  <p:nvPr/>
                </p:nvSpPr>
                <p:spPr>
                  <a:xfrm>
                    <a:off x="2511387" y="2976178"/>
                    <a:ext cx="2320506" cy="523220"/>
                  </a:xfrm>
                  <a:prstGeom prst="rect">
                    <a:avLst/>
                  </a:prstGeom>
                  <a:noFill/>
                </p:spPr>
                <p:txBody>
                  <a:bodyPr wrap="square" rtlCol="0">
                    <a:spAutoFit/>
                  </a:bodyPr>
                  <a:lstStyle>
                    <a:defPPr>
                      <a:defRPr lang="vi-VN"/>
                    </a:defPPr>
                    <a:lvl1pPr>
                      <a:defRPr sz="3000" i="1">
                        <a:solidFill>
                          <a:schemeClr val="bg1"/>
                        </a:solidFill>
                        <a:latin typeface="Cambria Math" panose="02040503050406030204" pitchFamily="18" charset="0"/>
                        <a:ea typeface="Calibri" panose="020F0502020204030204" pitchFamily="34"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𝑴</m:t>
                          </m:r>
                          <m:d>
                            <m:dPr>
                              <m:ctrlPr>
                                <a:rPr lang="en-US" sz="2800" b="1" i="1">
                                  <a:latin typeface="Cambria Math" panose="02040503050406030204" pitchFamily="18" charset="0"/>
                                </a:rPr>
                              </m:ctrlPr>
                            </m:dPr>
                            <m:e>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2511387" y="2976178"/>
                    <a:ext cx="2320506" cy="523220"/>
                  </a:xfrm>
                  <a:prstGeom prst="rect">
                    <a:avLst/>
                  </a:prstGeom>
                  <a:blipFill>
                    <a:blip r:embed="rId6"/>
                    <a:stretch>
                      <a:fillRect/>
                    </a:stretch>
                  </a:blipFill>
                </p:spPr>
                <p:txBody>
                  <a:bodyPr/>
                  <a:lstStyle/>
                  <a:p>
                    <a:r>
                      <a:rPr lang="en-US">
                        <a:noFill/>
                      </a:rPr>
                      <a:t> </a:t>
                    </a:r>
                  </a:p>
                </p:txBody>
              </p:sp>
            </mc:Fallback>
          </mc:AlternateContent>
          <p:sp>
            <p:nvSpPr>
              <p:cNvPr id="73" name="Oval 72"/>
              <p:cNvSpPr/>
              <p:nvPr/>
            </p:nvSpPr>
            <p:spPr>
              <a:xfrm>
                <a:off x="2019247" y="299803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grpSp>
        <p:grpSp>
          <p:nvGrpSpPr>
            <p:cNvPr id="75" name="Group 74"/>
            <p:cNvGrpSpPr/>
            <p:nvPr/>
          </p:nvGrpSpPr>
          <p:grpSpPr>
            <a:xfrm>
              <a:off x="3339824" y="2461509"/>
              <a:ext cx="2749500" cy="596824"/>
              <a:chOff x="1266549" y="2956809"/>
              <a:chExt cx="2749500" cy="596824"/>
            </a:xfrm>
          </p:grpSpPr>
          <p:sp>
            <p:nvSpPr>
              <p:cNvPr id="76" name="Rectangle 75"/>
              <p:cNvSpPr/>
              <p:nvPr/>
            </p:nvSpPr>
            <p:spPr>
              <a:xfrm>
                <a:off x="1557094" y="2956809"/>
                <a:ext cx="2458955" cy="59682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0" name="Oval 79"/>
              <p:cNvSpPr/>
              <p:nvPr/>
            </p:nvSpPr>
            <p:spPr>
              <a:xfrm>
                <a:off x="1266549" y="299787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81" name="TextBox 80"/>
                  <p:cNvSpPr txBox="1"/>
                  <p:nvPr/>
                </p:nvSpPr>
                <p:spPr>
                  <a:xfrm>
                    <a:off x="1735968" y="3013845"/>
                    <a:ext cx="2118489" cy="5232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a:latin typeface="Cambria Math"/>
                              <a:ea typeface="Arial"/>
                              <a:cs typeface="Times New Roman"/>
                            </a:rPr>
                            <m:t>𝑴</m:t>
                          </m:r>
                          <m:r>
                            <a:rPr lang="vi-VN" sz="2800" b="1">
                              <a:latin typeface="Cambria Math"/>
                              <a:ea typeface="Arial"/>
                              <a:cs typeface="Times New Roman"/>
                            </a:rPr>
                            <m:t> </m:t>
                          </m:r>
                          <m:d>
                            <m:dPr>
                              <m:ctrlPr>
                                <a:rPr lang="en-US" sz="2800" b="1" i="1">
                                  <a:latin typeface="Cambria Math" panose="02040503050406030204" pitchFamily="18" charset="0"/>
                                </a:rPr>
                              </m:ctrlPr>
                            </m:dPr>
                            <m:e>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sz="3000" b="1" dirty="0">
                      <a:solidFill>
                        <a:schemeClr val="bg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1735968" y="3013845"/>
                    <a:ext cx="2118489" cy="523220"/>
                  </a:xfrm>
                  <a:prstGeom prst="rect">
                    <a:avLst/>
                  </a:prstGeom>
                  <a:blipFill>
                    <a:blip r:embed="rId7"/>
                    <a:stretch>
                      <a:fillRect r="-546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44" name="Rectangle 43"/>
              <p:cNvSpPr/>
              <p:nvPr/>
            </p:nvSpPr>
            <p:spPr>
              <a:xfrm>
                <a:off x="6156536" y="2935505"/>
                <a:ext cx="5814276" cy="523220"/>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Gọi </a:t>
                </a:r>
                <a14:m>
                  <m:oMath xmlns:m="http://schemas.openxmlformats.org/officeDocument/2006/math">
                    <m:r>
                      <a:rPr lang="vi-VN" sz="2800" i="1">
                        <a:latin typeface="Cambria Math"/>
                        <a:ea typeface="Arial"/>
                        <a:cs typeface="Times New Roman"/>
                      </a:rPr>
                      <m:t>𝐻</m:t>
                    </m:r>
                    <m:r>
                      <a:rPr lang="en-US" sz="2800" i="1">
                        <a:latin typeface="Cambria Math"/>
                        <a:ea typeface="Arial"/>
                        <a:cs typeface="Times New Roman"/>
                      </a:rPr>
                      <m:t> </m:t>
                    </m:r>
                  </m:oMath>
                </a14:m>
                <a:r>
                  <a:rPr lang="vi-VN" sz="2800" dirty="0">
                    <a:latin typeface="Cambria" panose="02040503050406030204" pitchFamily="18" charset="0"/>
                    <a:ea typeface="Arial"/>
                    <a:cs typeface="Times New Roman"/>
                  </a:rPr>
                  <a:t>là hình chiếu của </a:t>
                </a:r>
                <a14:m>
                  <m:oMath xmlns:m="http://schemas.openxmlformats.org/officeDocument/2006/math">
                    <m:r>
                      <a:rPr lang="vi-VN" sz="2800" i="1">
                        <a:latin typeface="Cambria Math"/>
                        <a:ea typeface="Arial"/>
                        <a:cs typeface="Times New Roman"/>
                      </a:rPr>
                      <m:t>𝐼</m:t>
                    </m:r>
                  </m:oMath>
                </a14:m>
                <a:r>
                  <a:rPr lang="vi-VN" sz="2800" dirty="0">
                    <a:latin typeface="Cambria" panose="02040503050406030204" pitchFamily="18" charset="0"/>
                    <a:ea typeface="Arial"/>
                    <a:cs typeface="Times New Roman"/>
                  </a:rPr>
                  <a:t> lên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𝑃</m:t>
                        </m:r>
                      </m:e>
                    </m:d>
                  </m:oMath>
                </a14:m>
                <a:r>
                  <a:rPr lang="en-US" sz="2800" dirty="0">
                    <a:latin typeface="Cambria" panose="02040503050406030204" pitchFamily="18" charset="0"/>
                    <a:ea typeface="Times New Roman" panose="02020603050405020304" pitchFamily="18" charset="0"/>
                    <a:cs typeface="Times New Roman" panose="02020603050405020304" pitchFamily="18" charset="0"/>
                  </a:rPr>
                  <a:t> nên</a:t>
                </a:r>
              </a:p>
            </p:txBody>
          </p:sp>
        </mc:Choice>
        <mc:Fallback xmlns="">
          <p:sp>
            <p:nvSpPr>
              <p:cNvPr id="44" name="Rectangle 43"/>
              <p:cNvSpPr>
                <a:spLocks noRot="1" noChangeAspect="1" noMove="1" noResize="1" noEditPoints="1" noAdjustHandles="1" noChangeArrowheads="1" noChangeShapeType="1" noTextEdit="1"/>
              </p:cNvSpPr>
              <p:nvPr/>
            </p:nvSpPr>
            <p:spPr>
              <a:xfrm>
                <a:off x="6156536" y="2935505"/>
                <a:ext cx="5814276" cy="523220"/>
              </a:xfrm>
              <a:prstGeom prst="rect">
                <a:avLst/>
              </a:prstGeom>
              <a:blipFill>
                <a:blip r:embed="rId8"/>
                <a:stretch>
                  <a:fillRect l="-2201"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37141" y="4857023"/>
                <a:ext cx="5818851" cy="523220"/>
              </a:xfrm>
              <a:prstGeom prst="rect">
                <a:avLst/>
              </a:prstGeom>
              <a:noFill/>
            </p:spPr>
            <p:txBody>
              <a:bodyPr wrap="square" rtlCol="0">
                <a:spAutoFit/>
              </a:bodyPr>
              <a:lstStyle/>
              <a:p>
                <a14:m>
                  <m:oMath xmlns:m="http://schemas.openxmlformats.org/officeDocument/2006/math">
                    <m:r>
                      <a:rPr lang="vi-VN" sz="2800" i="1">
                        <a:latin typeface="Cambria Math"/>
                        <a:ea typeface="Arial"/>
                        <a:cs typeface="Times New Roman"/>
                      </a:rPr>
                      <m:t>⇒(</m:t>
                    </m:r>
                    <m:r>
                      <a:rPr lang="vi-VN" sz="2800" i="1">
                        <a:latin typeface="Cambria Math"/>
                        <a:ea typeface="Arial"/>
                        <a:cs typeface="Times New Roman"/>
                      </a:rPr>
                      <m:t>𝑃</m:t>
                    </m:r>
                    <m:r>
                      <a:rPr lang="vi-VN" sz="2800" i="1">
                        <a:latin typeface="Cambria Math"/>
                        <a:ea typeface="Arial"/>
                        <a:cs typeface="Times New Roman"/>
                      </a:rPr>
                      <m:t>)</m:t>
                    </m:r>
                  </m:oMath>
                </a14:m>
                <a:r>
                  <a:rPr lang="vi-VN" sz="2800" dirty="0">
                    <a:latin typeface="Cambria" panose="02040503050406030204" pitchFamily="18" charset="0"/>
                    <a:ea typeface="Arial"/>
                    <a:cs typeface="Times New Roman"/>
                  </a:rPr>
                  <a:t> và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𝑆</m:t>
                        </m:r>
                      </m:e>
                    </m:d>
                  </m:oMath>
                </a14:m>
                <a:r>
                  <a:rPr lang="vi-VN" sz="2800" dirty="0">
                    <a:latin typeface="Cambria" panose="02040503050406030204" pitchFamily="18" charset="0"/>
                    <a:ea typeface="Arial"/>
                    <a:cs typeface="Times New Roman"/>
                  </a:rPr>
                  <a:t> không có điểm </a:t>
                </a:r>
                <a:r>
                  <a:rPr lang="vi-VN" sz="2800">
                    <a:latin typeface="Cambria" panose="02040503050406030204" pitchFamily="18" charset="0"/>
                    <a:ea typeface="Arial"/>
                    <a:cs typeface="Times New Roman"/>
                  </a:rPr>
                  <a:t>chung.</a:t>
                </a:r>
                <a:endParaRPr lang="en-US" sz="2800" dirty="0">
                  <a:latin typeface="Cambria" panose="02040503050406030204" pitchFamily="18" charset="0"/>
                  <a:ea typeface="Arial"/>
                  <a:cs typeface="Times New Roman"/>
                </a:endParaRPr>
              </a:p>
            </p:txBody>
          </p:sp>
        </mc:Choice>
        <mc:Fallback xmlns="">
          <p:sp>
            <p:nvSpPr>
              <p:cNvPr id="106" name="Rectangle 105"/>
              <p:cNvSpPr>
                <a:spLocks noRot="1" noChangeAspect="1" noMove="1" noResize="1" noEditPoints="1" noAdjustHandles="1" noChangeArrowheads="1" noChangeShapeType="1" noTextEdit="1"/>
              </p:cNvSpPr>
              <p:nvPr/>
            </p:nvSpPr>
            <p:spPr>
              <a:xfrm>
                <a:off x="137141" y="4857023"/>
                <a:ext cx="5818851" cy="523220"/>
              </a:xfrm>
              <a:prstGeom prst="rect">
                <a:avLst/>
              </a:prstGeom>
              <a:blipFill>
                <a:blip r:embed="rId9"/>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171452" y="5460908"/>
                <a:ext cx="4467718" cy="523220"/>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Với </a:t>
                </a:r>
                <a14:m>
                  <m:oMath xmlns:m="http://schemas.openxmlformats.org/officeDocument/2006/math">
                    <m:r>
                      <a:rPr lang="vi-VN" sz="2800" i="1">
                        <a:latin typeface="Cambria Math"/>
                        <a:ea typeface="Arial"/>
                        <a:cs typeface="Times New Roman"/>
                      </a:rPr>
                      <m:t>𝑀</m:t>
                    </m:r>
                  </m:oMath>
                </a14:m>
                <a:r>
                  <a:rPr lang="vi-VN" sz="2800" dirty="0">
                    <a:latin typeface="Cambria" panose="02040503050406030204" pitchFamily="18" charset="0"/>
                    <a:ea typeface="Arial"/>
                    <a:cs typeface="Times New Roman"/>
                  </a:rPr>
                  <a:t> bất kì thuộc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𝑃</m:t>
                        </m:r>
                      </m:e>
                    </m:d>
                  </m:oMath>
                </a14:m>
                <a:r>
                  <a:rPr lang="en-US" sz="2800" dirty="0">
                    <a:latin typeface="Cambria" panose="02040503050406030204" pitchFamily="18" charset="0"/>
                    <a:ea typeface="Times New Roman" panose="02020603050405020304" pitchFamily="18" charset="0"/>
                    <a:cs typeface="Times New Roman" panose="02020603050405020304" pitchFamily="18" charset="0"/>
                  </a:rPr>
                  <a:t> </a:t>
                </a:r>
                <a:r>
                  <a:rPr lang="en-US" sz="2800">
                    <a:latin typeface="Cambria" panose="02040503050406030204" pitchFamily="18" charset="0"/>
                    <a:ea typeface="Times New Roman" panose="02020603050405020304" pitchFamily="18" charset="0"/>
                    <a:cs typeface="Times New Roman" panose="02020603050405020304" pitchFamily="18" charset="0"/>
                  </a:rPr>
                  <a:t>ta có </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7" name="Rectangle 106"/>
              <p:cNvSpPr>
                <a:spLocks noRot="1" noChangeAspect="1" noMove="1" noResize="1" noEditPoints="1" noAdjustHandles="1" noChangeArrowheads="1" noChangeShapeType="1" noTextEdit="1"/>
              </p:cNvSpPr>
              <p:nvPr/>
            </p:nvSpPr>
            <p:spPr>
              <a:xfrm>
                <a:off x="171452" y="5460908"/>
                <a:ext cx="4467718" cy="523220"/>
              </a:xfrm>
              <a:prstGeom prst="rect">
                <a:avLst/>
              </a:prstGeom>
              <a:blipFill>
                <a:blip r:embed="rId10"/>
                <a:stretch>
                  <a:fillRect l="-2729" t="-12791" r="-1637" b="-3139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47107D1-18A0-40AA-9818-575A7FF30CB5}"/>
              </a:ext>
            </a:extLst>
          </p:cNvPr>
          <p:cNvGrpSpPr/>
          <p:nvPr/>
        </p:nvGrpSpPr>
        <p:grpSpPr>
          <a:xfrm>
            <a:off x="259619" y="3911955"/>
            <a:ext cx="5865634" cy="940707"/>
            <a:chOff x="974813" y="3370867"/>
            <a:chExt cx="5865634" cy="940707"/>
          </a:xfrm>
        </p:grpSpPr>
        <mc:AlternateContent xmlns:mc="http://schemas.openxmlformats.org/markup-compatibility/2006" xmlns:a14="http://schemas.microsoft.com/office/drawing/2010/main">
          <mc:Choice Requires="a14">
            <p:sp>
              <p:nvSpPr>
                <p:cNvPr id="105" name="Rectangle 104"/>
                <p:cNvSpPr/>
                <p:nvPr/>
              </p:nvSpPr>
              <p:spPr>
                <a:xfrm>
                  <a:off x="1935094" y="3370867"/>
                  <a:ext cx="4905353" cy="9407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a:latin typeface="Cambria Math"/>
                            <a:ea typeface="Arial"/>
                            <a:cs typeface="Times New Roman"/>
                          </a:rPr>
                          <m:t>𝑑</m:t>
                        </m:r>
                        <m:d>
                          <m:dPr>
                            <m:ctrlPr>
                              <a:rPr lang="en-US" sz="2600" i="1">
                                <a:latin typeface="Cambria Math" panose="02040503050406030204" pitchFamily="18" charset="0"/>
                                <a:ea typeface="Arial"/>
                                <a:cs typeface="Times New Roman"/>
                              </a:rPr>
                            </m:ctrlPr>
                          </m:dPr>
                          <m:e>
                            <m:r>
                              <a:rPr lang="vi-VN" sz="2600" i="1">
                                <a:latin typeface="Cambria Math"/>
                                <a:ea typeface="Arial"/>
                                <a:cs typeface="Times New Roman"/>
                              </a:rPr>
                              <m:t>𝐼</m:t>
                            </m:r>
                            <m:r>
                              <a:rPr lang="vi-VN" sz="2600" i="1">
                                <a:latin typeface="Cambria Math"/>
                                <a:ea typeface="Arial"/>
                                <a:cs typeface="Times New Roman"/>
                              </a:rPr>
                              <m:t>;(</m:t>
                            </m:r>
                            <m:r>
                              <a:rPr lang="vi-VN" sz="2600" i="1">
                                <a:latin typeface="Cambria Math"/>
                                <a:ea typeface="Arial"/>
                                <a:cs typeface="Times New Roman"/>
                              </a:rPr>
                              <m:t>𝑃</m:t>
                            </m:r>
                            <m:r>
                              <a:rPr lang="vi-VN" sz="2600" i="1">
                                <a:latin typeface="Cambria Math"/>
                                <a:ea typeface="Arial"/>
                                <a:cs typeface="Times New Roman"/>
                              </a:rPr>
                              <m:t>)</m:t>
                            </m:r>
                          </m:e>
                        </m:d>
                        <m:r>
                          <a:rPr lang="vi-VN" sz="2600" i="1">
                            <a:latin typeface="Cambria Math"/>
                            <a:ea typeface="Arial"/>
                            <a:cs typeface="Times New Roman"/>
                          </a:rPr>
                          <m:t>=</m:t>
                        </m:r>
                        <m:f>
                          <m:fPr>
                            <m:ctrlPr>
                              <a:rPr lang="en-US" sz="2600" i="1">
                                <a:latin typeface="Cambria Math" panose="02040503050406030204" pitchFamily="18" charset="0"/>
                                <a:ea typeface="Arial"/>
                                <a:cs typeface="Times New Roman"/>
                              </a:rPr>
                            </m:ctrlPr>
                          </m:fPr>
                          <m:num>
                            <m:d>
                              <m:dPr>
                                <m:begChr m:val="|"/>
                                <m:endChr m:val="|"/>
                                <m:ctrlPr>
                                  <a:rPr lang="en-US" sz="2600" i="1">
                                    <a:latin typeface="Cambria Math" panose="02040503050406030204" pitchFamily="18" charset="0"/>
                                    <a:ea typeface="Arial"/>
                                    <a:cs typeface="Times New Roman"/>
                                  </a:rPr>
                                </m:ctrlPr>
                              </m:dPr>
                              <m:e>
                                <m:r>
                                  <a:rPr lang="vi-VN" sz="2600" i="1">
                                    <a:latin typeface="Cambria Math"/>
                                    <a:ea typeface="Arial"/>
                                    <a:cs typeface="Times New Roman"/>
                                  </a:rPr>
                                  <m:t>2+2−2−14</m:t>
                                </m:r>
                              </m:e>
                            </m:d>
                          </m:num>
                          <m:den>
                            <m:rad>
                              <m:radPr>
                                <m:degHide m:val="on"/>
                                <m:ctrlPr>
                                  <a:rPr lang="en-US" sz="2600" i="1">
                                    <a:latin typeface="Cambria Math" panose="02040503050406030204" pitchFamily="18" charset="0"/>
                                    <a:ea typeface="Arial"/>
                                    <a:cs typeface="Times New Roman"/>
                                  </a:rPr>
                                </m:ctrlPr>
                              </m:radPr>
                              <m:deg/>
                              <m:e>
                                <m:sSup>
                                  <m:sSupPr>
                                    <m:ctrlPr>
                                      <a:rPr lang="en-US" sz="2600" i="1">
                                        <a:latin typeface="Cambria Math" panose="02040503050406030204" pitchFamily="18" charset="0"/>
                                        <a:ea typeface="Arial"/>
                                        <a:cs typeface="Times New Roman"/>
                                      </a:rPr>
                                    </m:ctrlPr>
                                  </m:sSupPr>
                                  <m:e>
                                    <m:r>
                                      <a:rPr lang="vi-VN" sz="2600" i="1">
                                        <a:latin typeface="Cambria Math"/>
                                        <a:ea typeface="Arial"/>
                                        <a:cs typeface="Times New Roman"/>
                                      </a:rPr>
                                      <m:t>2</m:t>
                                    </m:r>
                                  </m:e>
                                  <m:sup>
                                    <m:r>
                                      <a:rPr lang="vi-VN" sz="2600" i="1">
                                        <a:latin typeface="Cambria Math"/>
                                        <a:ea typeface="Arial"/>
                                        <a:cs typeface="Times New Roman"/>
                                      </a:rPr>
                                      <m:t>2</m:t>
                                    </m:r>
                                  </m:sup>
                                </m:sSup>
                                <m:r>
                                  <a:rPr lang="vi-VN" sz="2600" i="1">
                                    <a:latin typeface="Cambria Math"/>
                                    <a:ea typeface="Arial"/>
                                    <a:cs typeface="Times New Roman"/>
                                  </a:rPr>
                                  <m:t>+1+</m:t>
                                </m:r>
                                <m:sSup>
                                  <m:sSupPr>
                                    <m:ctrlPr>
                                      <a:rPr lang="en-US" sz="2600" i="1">
                                        <a:latin typeface="Cambria Math" panose="02040503050406030204" pitchFamily="18" charset="0"/>
                                        <a:ea typeface="Arial"/>
                                        <a:cs typeface="Times New Roman"/>
                                      </a:rPr>
                                    </m:ctrlPr>
                                  </m:sSupPr>
                                  <m:e>
                                    <m:r>
                                      <a:rPr lang="vi-VN" sz="2600" i="1">
                                        <a:latin typeface="Cambria Math"/>
                                        <a:ea typeface="Arial"/>
                                        <a:cs typeface="Times New Roman"/>
                                      </a:rPr>
                                      <m:t>2</m:t>
                                    </m:r>
                                  </m:e>
                                  <m:sup>
                                    <m:r>
                                      <a:rPr lang="vi-VN" sz="2600" i="1">
                                        <a:latin typeface="Cambria Math"/>
                                        <a:ea typeface="Arial"/>
                                        <a:cs typeface="Times New Roman"/>
                                      </a:rPr>
                                      <m:t>2</m:t>
                                    </m:r>
                                  </m:sup>
                                </m:sSup>
                              </m:e>
                            </m:rad>
                          </m:den>
                        </m:f>
                        <m:r>
                          <a:rPr lang="vi-VN" sz="2600" i="1">
                            <a:latin typeface="Cambria Math"/>
                            <a:ea typeface="Arial"/>
                            <a:cs typeface="Times New Roman"/>
                          </a:rPr>
                          <m:t>=4</m:t>
                        </m:r>
                      </m:oMath>
                    </m:oMathPara>
                  </a14:m>
                  <a:endParaRPr lang="en-US" sz="2600" dirty="0">
                    <a:latin typeface="Cambria" panose="02040503050406030204" pitchFamily="18" charset="0"/>
                    <a:ea typeface="Arial"/>
                    <a:cs typeface="Times New Roman"/>
                  </a:endParaRPr>
                </a:p>
              </p:txBody>
            </p:sp>
          </mc:Choice>
          <mc:Fallback xmlns="">
            <p:sp>
              <p:nvSpPr>
                <p:cNvPr id="105" name="Rectangle 104"/>
                <p:cNvSpPr>
                  <a:spLocks noRot="1" noChangeAspect="1" noMove="1" noResize="1" noEditPoints="1" noAdjustHandles="1" noChangeArrowheads="1" noChangeShapeType="1" noTextEdit="1"/>
                </p:cNvSpPr>
                <p:nvPr/>
              </p:nvSpPr>
              <p:spPr>
                <a:xfrm>
                  <a:off x="1935094" y="3370867"/>
                  <a:ext cx="4905353" cy="940707"/>
                </a:xfrm>
                <a:prstGeom prst="rect">
                  <a:avLst/>
                </a:prstGeom>
                <a:blipFill>
                  <a:blip r:embed="rId11"/>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AD95092-F188-4765-8D4F-75DD7333DDC9}"/>
                </a:ext>
              </a:extLst>
            </p:cNvPr>
            <p:cNvSpPr txBox="1"/>
            <p:nvPr/>
          </p:nvSpPr>
          <p:spPr>
            <a:xfrm>
              <a:off x="974813" y="3646253"/>
              <a:ext cx="1046395" cy="492443"/>
            </a:xfrm>
            <a:prstGeom prst="rect">
              <a:avLst/>
            </a:prstGeom>
            <a:noFill/>
          </p:spPr>
          <p:txBody>
            <a:bodyPr wrap="square" rtlCol="0">
              <a:spAutoFit/>
            </a:bodyPr>
            <a:lstStyle/>
            <a:p>
              <a:r>
                <a:rPr lang="en-US" sz="2600">
                  <a:latin typeface="Cambria" panose="02040503050406030204" pitchFamily="18" charset="0"/>
                </a:rPr>
                <a:t>Ta có</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EA573CE-301D-4785-8E59-D955F041D099}"/>
                  </a:ext>
                </a:extLst>
              </p:cNvPr>
              <p:cNvSpPr txBox="1"/>
              <p:nvPr/>
            </p:nvSpPr>
            <p:spPr>
              <a:xfrm>
                <a:off x="218408" y="6122253"/>
                <a:ext cx="5254138"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Times New Roman"/>
                        </a:rPr>
                        <m:t>𝑑</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𝑀</m:t>
                          </m:r>
                          <m:r>
                            <a:rPr lang="vi-VN" sz="2800" i="1">
                              <a:latin typeface="Cambria Math"/>
                              <a:ea typeface="Arial"/>
                              <a:cs typeface="Times New Roman"/>
                            </a:rPr>
                            <m:t>,(</m:t>
                          </m:r>
                          <m:r>
                            <a:rPr lang="vi-VN" sz="2800" i="1">
                              <a:latin typeface="Cambria Math"/>
                              <a:ea typeface="Arial"/>
                              <a:cs typeface="Times New Roman"/>
                            </a:rPr>
                            <m:t>𝑃</m:t>
                          </m:r>
                          <m:r>
                            <a:rPr lang="vi-VN" sz="2800" i="1">
                              <a:latin typeface="Cambria Math"/>
                              <a:ea typeface="Arial"/>
                              <a:cs typeface="Times New Roman"/>
                            </a:rPr>
                            <m:t>)</m:t>
                          </m:r>
                        </m:e>
                      </m:d>
                      <m:r>
                        <a:rPr lang="vi-VN" sz="2800" i="1">
                          <a:latin typeface="Cambria Math"/>
                          <a:ea typeface="Arial"/>
                          <a:cs typeface="Times New Roman"/>
                        </a:rPr>
                        <m:t>≤</m:t>
                      </m:r>
                      <m:r>
                        <a:rPr lang="vi-VN" sz="2800" i="1">
                          <a:latin typeface="Cambria Math"/>
                          <a:ea typeface="Arial"/>
                          <a:cs typeface="Times New Roman"/>
                        </a:rPr>
                        <m:t>𝑑</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𝐼</m:t>
                          </m:r>
                          <m:r>
                            <a:rPr lang="vi-VN" sz="2800" i="1">
                              <a:latin typeface="Cambria Math"/>
                              <a:ea typeface="Arial"/>
                              <a:cs typeface="Times New Roman"/>
                            </a:rPr>
                            <m:t>;(</m:t>
                          </m:r>
                          <m:r>
                            <a:rPr lang="vi-VN" sz="2800" i="1">
                              <a:latin typeface="Cambria Math"/>
                              <a:ea typeface="Arial"/>
                              <a:cs typeface="Times New Roman"/>
                            </a:rPr>
                            <m:t>𝑃</m:t>
                          </m:r>
                          <m:r>
                            <a:rPr lang="vi-VN" sz="2800" i="1">
                              <a:latin typeface="Cambria Math"/>
                              <a:ea typeface="Arial"/>
                              <a:cs typeface="Times New Roman"/>
                            </a:rPr>
                            <m:t>)</m:t>
                          </m:r>
                        </m:e>
                      </m:d>
                      <m:r>
                        <a:rPr lang="vi-VN" sz="2800" i="1">
                          <a:latin typeface="Cambria Math"/>
                          <a:ea typeface="Arial"/>
                          <a:cs typeface="Times New Roman"/>
                        </a:rPr>
                        <m:t>+</m:t>
                      </m:r>
                      <m:r>
                        <a:rPr lang="vi-VN" sz="2800" i="1">
                          <a:latin typeface="Cambria Math"/>
                          <a:ea typeface="Arial"/>
                          <a:cs typeface="Times New Roman"/>
                        </a:rPr>
                        <m:t>𝑅</m:t>
                      </m:r>
                      <m:r>
                        <a:rPr lang="vi-VN" sz="2800" i="1">
                          <a:latin typeface="Cambria Math"/>
                          <a:ea typeface="Arial"/>
                          <a:cs typeface="Times New Roman"/>
                        </a:rPr>
                        <m:t>=7</m:t>
                      </m:r>
                    </m:oMath>
                  </m:oMathPara>
                </a14:m>
                <a:endParaRPr lang="en-US" sz="2800" dirty="0">
                  <a:latin typeface="Arial"/>
                  <a:ea typeface="Arial"/>
                  <a:cs typeface="Times New Roman"/>
                </a:endParaRPr>
              </a:p>
            </p:txBody>
          </p:sp>
        </mc:Choice>
        <mc:Fallback xmlns="">
          <p:sp>
            <p:nvSpPr>
              <p:cNvPr id="12" name="TextBox 11">
                <a:extLst>
                  <a:ext uri="{FF2B5EF4-FFF2-40B4-BE49-F238E27FC236}">
                    <a16:creationId xmlns:a16="http://schemas.microsoft.com/office/drawing/2014/main" id="{5EA573CE-301D-4785-8E59-D955F041D099}"/>
                  </a:ext>
                </a:extLst>
              </p:cNvPr>
              <p:cNvSpPr txBox="1">
                <a:spLocks noRot="1" noChangeAspect="1" noMove="1" noResize="1" noEditPoints="1" noAdjustHandles="1" noChangeArrowheads="1" noChangeShapeType="1" noTextEdit="1"/>
              </p:cNvSpPr>
              <p:nvPr/>
            </p:nvSpPr>
            <p:spPr>
              <a:xfrm>
                <a:off x="218408" y="6122253"/>
                <a:ext cx="5254138" cy="523220"/>
              </a:xfrm>
              <a:prstGeom prst="rect">
                <a:avLst/>
              </a:prstGeom>
              <a:blipFill>
                <a:blip r:embed="rId1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F173594D-568B-4564-B8B4-72D02D37F271}"/>
              </a:ext>
            </a:extLst>
          </p:cNvPr>
          <p:cNvCxnSpPr>
            <a:stCxn id="5" idx="0"/>
            <a:endCxn id="5" idx="2"/>
          </p:cNvCxnSpPr>
          <p:nvPr/>
        </p:nvCxnSpPr>
        <p:spPr>
          <a:xfrm>
            <a:off x="6140894" y="2926723"/>
            <a:ext cx="0" cy="3888427"/>
          </a:xfrm>
          <a:prstGeom prst="line">
            <a:avLst/>
          </a:prstGeom>
          <a:ln w="19050">
            <a:solidFill>
              <a:srgbClr val="FF0000"/>
            </a:solidFill>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A033C6D-CB95-4C38-814A-945393F9EF49}"/>
                  </a:ext>
                </a:extLst>
              </p:cNvPr>
              <p:cNvSpPr txBox="1"/>
              <p:nvPr/>
            </p:nvSpPr>
            <p:spPr>
              <a:xfrm>
                <a:off x="6227008" y="3489525"/>
                <a:ext cx="5789118" cy="523220"/>
              </a:xfrm>
              <a:prstGeom prst="rect">
                <a:avLst/>
              </a:prstGeom>
              <a:noFill/>
            </p:spPr>
            <p:txBody>
              <a:bodyPr wrap="square" rtlCol="0">
                <a:spAutoFit/>
              </a:bodyPr>
              <a:lstStyle/>
              <a:p>
                <a14:m>
                  <m:oMath xmlns:m="http://schemas.openxmlformats.org/officeDocument/2006/math">
                    <m:r>
                      <a:rPr lang="vi-VN" sz="2800" i="1" smtClean="0">
                        <a:latin typeface="Cambria Math"/>
                        <a:ea typeface="Arial"/>
                        <a:cs typeface="Times New Roman"/>
                      </a:rPr>
                      <m:t>𝑑</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𝑀</m:t>
                        </m:r>
                        <m:r>
                          <a:rPr lang="vi-VN" sz="2800" i="1">
                            <a:latin typeface="Cambria Math"/>
                            <a:ea typeface="Arial"/>
                            <a:cs typeface="Times New Roman"/>
                          </a:rPr>
                          <m:t>,(</m:t>
                        </m:r>
                        <m:r>
                          <a:rPr lang="vi-VN" sz="2800" i="1">
                            <a:latin typeface="Cambria Math"/>
                            <a:ea typeface="Arial"/>
                            <a:cs typeface="Times New Roman"/>
                          </a:rPr>
                          <m:t>𝑃</m:t>
                        </m:r>
                        <m:r>
                          <a:rPr lang="vi-VN" sz="2800" i="1">
                            <a:latin typeface="Cambria Math"/>
                            <a:ea typeface="Arial"/>
                            <a:cs typeface="Times New Roman"/>
                          </a:rPr>
                          <m:t>)</m:t>
                        </m:r>
                      </m:e>
                    </m:d>
                    <m:r>
                      <a:rPr lang="vi-VN" sz="2800" i="1">
                        <a:latin typeface="Cambria Math"/>
                        <a:ea typeface="Arial"/>
                        <a:cs typeface="Times New Roman"/>
                      </a:rPr>
                      <m:t>=7⇔</m:t>
                    </m:r>
                    <m:r>
                      <a:rPr lang="vi-VN" sz="2800" i="1">
                        <a:latin typeface="Cambria Math"/>
                        <a:ea typeface="Arial"/>
                        <a:cs typeface="Times New Roman"/>
                      </a:rPr>
                      <m:t>𝑀</m:t>
                    </m:r>
                    <m:r>
                      <a:rPr lang="vi-VN" sz="2800" i="1">
                        <a:latin typeface="Cambria Math"/>
                        <a:ea typeface="Arial"/>
                        <a:cs typeface="Times New Roman"/>
                      </a:rPr>
                      <m:t>,</m:t>
                    </m:r>
                    <m:r>
                      <a:rPr lang="vi-VN" sz="2800" i="1">
                        <a:latin typeface="Cambria Math"/>
                        <a:ea typeface="Arial"/>
                        <a:cs typeface="Times New Roman"/>
                      </a:rPr>
                      <m:t>𝐼</m:t>
                    </m:r>
                    <m:r>
                      <a:rPr lang="vi-VN" sz="2800" i="1">
                        <a:latin typeface="Cambria Math"/>
                        <a:ea typeface="Arial"/>
                        <a:cs typeface="Times New Roman"/>
                      </a:rPr>
                      <m:t>,</m:t>
                    </m:r>
                    <m:r>
                      <a:rPr lang="vi-VN" sz="2800" i="1">
                        <a:latin typeface="Cambria Math"/>
                        <a:ea typeface="Arial"/>
                        <a:cs typeface="Times New Roman"/>
                      </a:rPr>
                      <m:t>𝐻</m:t>
                    </m:r>
                  </m:oMath>
                </a14:m>
                <a:r>
                  <a:rPr lang="vi-VN" sz="2800" dirty="0">
                    <a:latin typeface="Cambria" panose="02040503050406030204" pitchFamily="18" charset="0"/>
                    <a:ea typeface="Arial"/>
                    <a:cs typeface="Times New Roman"/>
                  </a:rPr>
                  <a:t> </a:t>
                </a:r>
                <a:r>
                  <a:rPr lang="vi-VN" sz="2800">
                    <a:latin typeface="Cambria" panose="02040503050406030204" pitchFamily="18" charset="0"/>
                    <a:ea typeface="Arial"/>
                    <a:cs typeface="Times New Roman"/>
                  </a:rPr>
                  <a:t>thẳng hàng</a:t>
                </a:r>
                <a:endParaRPr lang="en-US" sz="2800" dirty="0">
                  <a:latin typeface="Arial"/>
                  <a:ea typeface="Arial"/>
                  <a:cs typeface="Times New Roman"/>
                </a:endParaRPr>
              </a:p>
            </p:txBody>
          </p:sp>
        </mc:Choice>
        <mc:Fallback xmlns="">
          <p:sp>
            <p:nvSpPr>
              <p:cNvPr id="15" name="TextBox 14">
                <a:extLst>
                  <a:ext uri="{FF2B5EF4-FFF2-40B4-BE49-F238E27FC236}">
                    <a16:creationId xmlns:a16="http://schemas.microsoft.com/office/drawing/2014/main" id="{DA033C6D-CB95-4C38-814A-945393F9EF49}"/>
                  </a:ext>
                </a:extLst>
              </p:cNvPr>
              <p:cNvSpPr txBox="1">
                <a:spLocks noRot="1" noChangeAspect="1" noMove="1" noResize="1" noEditPoints="1" noAdjustHandles="1" noChangeArrowheads="1" noChangeShapeType="1" noTextEdit="1"/>
              </p:cNvSpPr>
              <p:nvPr/>
            </p:nvSpPr>
            <p:spPr>
              <a:xfrm>
                <a:off x="6227008" y="3489525"/>
                <a:ext cx="5789118" cy="523220"/>
              </a:xfrm>
              <a:prstGeom prst="rect">
                <a:avLst/>
              </a:prstGeom>
              <a:blipFill>
                <a:blip r:embed="rId13"/>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8951C2C-43DC-4456-9024-4BC3F685AADB}"/>
                  </a:ext>
                </a:extLst>
              </p:cNvPr>
              <p:cNvSpPr txBox="1"/>
              <p:nvPr/>
            </p:nvSpPr>
            <p:spPr>
              <a:xfrm>
                <a:off x="6211288" y="4762914"/>
                <a:ext cx="5751791" cy="1898853"/>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Đường thẳng </a:t>
                </a:r>
                <a14:m>
                  <m:oMath xmlns:m="http://schemas.openxmlformats.org/officeDocument/2006/math">
                    <m:r>
                      <a:rPr lang="vi-VN" sz="2800" i="1">
                        <a:latin typeface="Cambria Math"/>
                        <a:ea typeface="Arial"/>
                        <a:cs typeface="Times New Roman"/>
                      </a:rPr>
                      <m:t>𝐼𝐻</m:t>
                    </m:r>
                  </m:oMath>
                </a14:m>
                <a:r>
                  <a:rPr lang="vi-VN" sz="2800" dirty="0">
                    <a:latin typeface="Cambria" panose="02040503050406030204" pitchFamily="18" charset="0"/>
                    <a:ea typeface="Arial"/>
                    <a:cs typeface="Times New Roman"/>
                  </a:rPr>
                  <a:t> có phương </a:t>
                </a:r>
                <a:r>
                  <a:rPr lang="vi-VN" sz="2800">
                    <a:latin typeface="Cambria" panose="02040503050406030204" pitchFamily="18" charset="0"/>
                    <a:ea typeface="Arial"/>
                    <a:cs typeface="Times New Roman"/>
                  </a:rPr>
                  <a:t>trình:</a:t>
                </a:r>
                <a:endParaRPr lang="en-US" sz="2800">
                  <a:latin typeface="Cambria" panose="02040503050406030204" pitchFamily="18" charset="0"/>
                  <a:ea typeface="Arial"/>
                  <a:cs typeface="Times New Roman"/>
                </a:endParaRPr>
              </a:p>
              <a:p>
                <a:pPr algn="ctr"/>
                <a:r>
                  <a:rPr lang="vi-VN" sz="2800">
                    <a:latin typeface="Cambria" panose="02040503050406030204" pitchFamily="18" charset="0"/>
                    <a:ea typeface="Arial"/>
                    <a:cs typeface="Times New Roman"/>
                  </a:rPr>
                  <a:t> </a:t>
                </a:r>
                <a14:m>
                  <m:oMath xmlns:m="http://schemas.openxmlformats.org/officeDocument/2006/math">
                    <m:d>
                      <m:dPr>
                        <m:begChr m:val="{"/>
                        <m:endChr m:val=""/>
                        <m:ctrlPr>
                          <a:rPr lang="en-US" sz="2800" i="1">
                            <a:latin typeface="Cambria Math" panose="02040503050406030204" pitchFamily="18" charset="0"/>
                            <a:ea typeface="Arial"/>
                            <a:cs typeface="Times New Roman"/>
                          </a:rPr>
                        </m:ctrlPr>
                      </m:dPr>
                      <m:e>
                        <m:eqArr>
                          <m:eqArrPr>
                            <m:ctrlPr>
                              <a:rPr lang="en-US" sz="2800" i="1">
                                <a:latin typeface="Cambria Math" panose="02040503050406030204" pitchFamily="18" charset="0"/>
                                <a:ea typeface="Arial"/>
                                <a:cs typeface="Times New Roman"/>
                              </a:rPr>
                            </m:ctrlPr>
                          </m:eqArrPr>
                          <m:e>
                            <m:r>
                              <a:rPr lang="vi-VN" sz="2800" i="1">
                                <a:latin typeface="Cambria Math"/>
                                <a:ea typeface="Arial"/>
                                <a:cs typeface="Times New Roman"/>
                              </a:rPr>
                              <m:t>&amp;</m:t>
                            </m:r>
                            <m:r>
                              <a:rPr lang="vi-VN" sz="2800" i="1">
                                <a:latin typeface="Cambria Math"/>
                                <a:ea typeface="Arial"/>
                                <a:cs typeface="Times New Roman"/>
                              </a:rPr>
                              <m:t>𝑥</m:t>
                            </m:r>
                            <m:r>
                              <a:rPr lang="vi-VN" sz="2800" i="1">
                                <a:latin typeface="Cambria Math"/>
                                <a:ea typeface="Arial"/>
                                <a:cs typeface="Times New Roman"/>
                              </a:rPr>
                              <m:t>=1+2</m:t>
                            </m:r>
                            <m:r>
                              <a:rPr lang="vi-VN" sz="2800" i="1">
                                <a:latin typeface="Cambria Math"/>
                                <a:ea typeface="Arial"/>
                                <a:cs typeface="Times New Roman"/>
                              </a:rPr>
                              <m:t>𝑡</m:t>
                            </m:r>
                          </m:e>
                          <m:e>
                            <m:r>
                              <a:rPr lang="vi-VN" sz="2800" i="1">
                                <a:latin typeface="Cambria Math"/>
                                <a:ea typeface="Arial"/>
                                <a:cs typeface="Times New Roman"/>
                              </a:rPr>
                              <m:t>&amp;</m:t>
                            </m:r>
                            <m:r>
                              <a:rPr lang="vi-VN" sz="2800" i="1">
                                <a:latin typeface="Cambria Math"/>
                                <a:ea typeface="Arial"/>
                                <a:cs typeface="Times New Roman"/>
                              </a:rPr>
                              <m:t>𝑦</m:t>
                            </m:r>
                            <m:r>
                              <a:rPr lang="vi-VN" sz="2800" i="1">
                                <a:latin typeface="Cambria Math"/>
                                <a:ea typeface="Arial"/>
                                <a:cs typeface="Times New Roman"/>
                              </a:rPr>
                              <m:t>=−2−</m:t>
                            </m:r>
                            <m:r>
                              <a:rPr lang="vi-VN" sz="2800" i="1">
                                <a:latin typeface="Cambria Math"/>
                                <a:ea typeface="Arial"/>
                                <a:cs typeface="Times New Roman"/>
                              </a:rPr>
                              <m:t>𝑡</m:t>
                            </m:r>
                          </m:e>
                          <m:e>
                            <m:r>
                              <a:rPr lang="vi-VN" sz="2800" i="1">
                                <a:latin typeface="Cambria Math"/>
                                <a:ea typeface="Arial"/>
                                <a:cs typeface="Times New Roman"/>
                              </a:rPr>
                              <m:t>&amp;</m:t>
                            </m:r>
                            <m:r>
                              <a:rPr lang="vi-VN" sz="2800" i="1">
                                <a:latin typeface="Cambria Math"/>
                                <a:ea typeface="Arial"/>
                                <a:cs typeface="Times New Roman"/>
                              </a:rPr>
                              <m:t>𝑧</m:t>
                            </m:r>
                            <m:r>
                              <a:rPr lang="vi-VN" sz="2800" i="1">
                                <a:latin typeface="Cambria Math"/>
                                <a:ea typeface="Arial"/>
                                <a:cs typeface="Times New Roman"/>
                              </a:rPr>
                              <m:t>=−1+2</m:t>
                            </m:r>
                            <m:r>
                              <a:rPr lang="vi-VN" sz="2800" i="1">
                                <a:latin typeface="Cambria Math"/>
                                <a:ea typeface="Arial"/>
                                <a:cs typeface="Times New Roman"/>
                              </a:rPr>
                              <m:t>𝑡</m:t>
                            </m:r>
                          </m:e>
                        </m:eqArr>
                      </m:e>
                    </m:d>
                  </m:oMath>
                </a14:m>
                <a:endParaRPr lang="en-US" sz="2600" dirty="0">
                  <a:latin typeface="Cambria" panose="02040503050406030204" pitchFamily="18" charset="0"/>
                  <a:ea typeface="Arial"/>
                  <a:cs typeface="Times New Roman"/>
                </a:endParaRPr>
              </a:p>
            </p:txBody>
          </p:sp>
        </mc:Choice>
        <mc:Fallback xmlns="">
          <p:sp>
            <p:nvSpPr>
              <p:cNvPr id="16" name="TextBox 15">
                <a:extLst>
                  <a:ext uri="{FF2B5EF4-FFF2-40B4-BE49-F238E27FC236}">
                    <a16:creationId xmlns:a16="http://schemas.microsoft.com/office/drawing/2014/main" id="{C8951C2C-43DC-4456-9024-4BC3F685AADB}"/>
                  </a:ext>
                </a:extLst>
              </p:cNvPr>
              <p:cNvSpPr txBox="1">
                <a:spLocks noRot="1" noChangeAspect="1" noMove="1" noResize="1" noEditPoints="1" noAdjustHandles="1" noChangeArrowheads="1" noChangeShapeType="1" noTextEdit="1"/>
              </p:cNvSpPr>
              <p:nvPr/>
            </p:nvSpPr>
            <p:spPr>
              <a:xfrm>
                <a:off x="6211288" y="4762914"/>
                <a:ext cx="5751791" cy="1898853"/>
              </a:xfrm>
              <a:prstGeom prst="rect">
                <a:avLst/>
              </a:prstGeom>
              <a:blipFill>
                <a:blip r:embed="rId14"/>
                <a:stretch>
                  <a:fillRect l="-2227" t="-3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EF898D9-B83E-4AF0-8EC8-2D9E68D5D975}"/>
                  </a:ext>
                </a:extLst>
              </p:cNvPr>
              <p:cNvSpPr txBox="1"/>
              <p:nvPr/>
            </p:nvSpPr>
            <p:spPr>
              <a:xfrm>
                <a:off x="6197501" y="4045362"/>
                <a:ext cx="4933658" cy="701602"/>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và </a:t>
                </a:r>
                <a14:m>
                  <m:oMath xmlns:m="http://schemas.openxmlformats.org/officeDocument/2006/math">
                    <m:r>
                      <a:rPr lang="vi-VN" sz="2800" i="1">
                        <a:latin typeface="Cambria Math"/>
                        <a:ea typeface="Arial"/>
                        <a:cs typeface="Times New Roman"/>
                      </a:rPr>
                      <m:t>𝑀𝐻</m:t>
                    </m:r>
                    <m:r>
                      <a:rPr lang="vi-VN" sz="2800" i="1">
                        <a:latin typeface="Cambria Math"/>
                        <a:ea typeface="Arial"/>
                        <a:cs typeface="Times New Roman"/>
                      </a:rPr>
                      <m:t>=7⇒</m:t>
                    </m:r>
                    <m:acc>
                      <m:accPr>
                        <m:chr m:val="⃗"/>
                        <m:ctrlPr>
                          <a:rPr lang="en-US" sz="2800" i="1">
                            <a:latin typeface="Cambria Math" panose="02040503050406030204" pitchFamily="18" charset="0"/>
                            <a:ea typeface="Arial"/>
                            <a:cs typeface="Times New Roman"/>
                          </a:rPr>
                        </m:ctrlPr>
                      </m:accPr>
                      <m:e>
                        <m:r>
                          <a:rPr lang="vi-VN" sz="2800" i="1">
                            <a:latin typeface="Cambria Math"/>
                            <a:ea typeface="Arial"/>
                            <a:cs typeface="Times New Roman"/>
                          </a:rPr>
                          <m:t>𝐼𝑀</m:t>
                        </m:r>
                      </m:e>
                    </m:acc>
                    <m:r>
                      <a:rPr lang="vi-VN" sz="2800" i="1">
                        <a:latin typeface="Cambria Math"/>
                        <a:ea typeface="Arial"/>
                        <a:cs typeface="Times New Roman"/>
                      </a:rPr>
                      <m:t>=−</m:t>
                    </m:r>
                    <m:f>
                      <m:fPr>
                        <m:ctrlPr>
                          <a:rPr lang="en-US" sz="2800" i="1">
                            <a:latin typeface="Cambria Math" panose="02040503050406030204" pitchFamily="18" charset="0"/>
                            <a:ea typeface="Arial"/>
                            <a:cs typeface="Times New Roman"/>
                          </a:rPr>
                        </m:ctrlPr>
                      </m:fPr>
                      <m:num>
                        <m:r>
                          <a:rPr lang="vi-VN" sz="2800" i="1">
                            <a:latin typeface="Cambria Math"/>
                            <a:ea typeface="Arial"/>
                            <a:cs typeface="Times New Roman"/>
                          </a:rPr>
                          <m:t>3</m:t>
                        </m:r>
                      </m:num>
                      <m:den>
                        <m:r>
                          <a:rPr lang="vi-VN" sz="2800" i="1">
                            <a:latin typeface="Cambria Math"/>
                            <a:ea typeface="Arial"/>
                            <a:cs typeface="Times New Roman"/>
                          </a:rPr>
                          <m:t>4</m:t>
                        </m:r>
                      </m:den>
                    </m:f>
                    <m:acc>
                      <m:accPr>
                        <m:chr m:val="⃗"/>
                        <m:ctrlPr>
                          <a:rPr lang="en-US" sz="2800" i="1">
                            <a:latin typeface="Cambria Math" panose="02040503050406030204" pitchFamily="18" charset="0"/>
                            <a:ea typeface="Arial"/>
                            <a:cs typeface="Times New Roman"/>
                          </a:rPr>
                        </m:ctrlPr>
                      </m:accPr>
                      <m:e>
                        <m:r>
                          <a:rPr lang="vi-VN" sz="2800" i="1">
                            <a:latin typeface="Cambria Math"/>
                            <a:ea typeface="Arial"/>
                            <a:cs typeface="Times New Roman"/>
                          </a:rPr>
                          <m:t>𝐼𝐻</m:t>
                        </m:r>
                      </m:e>
                    </m:acc>
                  </m:oMath>
                </a14:m>
                <a:endParaRPr lang="en-US" sz="2800">
                  <a:latin typeface="Cambria" panose="02040503050406030204" pitchFamily="18" charset="0"/>
                </a:endParaRPr>
              </a:p>
            </p:txBody>
          </p:sp>
        </mc:Choice>
        <mc:Fallback xmlns="">
          <p:sp>
            <p:nvSpPr>
              <p:cNvPr id="17" name="TextBox 16">
                <a:extLst>
                  <a:ext uri="{FF2B5EF4-FFF2-40B4-BE49-F238E27FC236}">
                    <a16:creationId xmlns:a16="http://schemas.microsoft.com/office/drawing/2014/main" id="{9EF898D9-B83E-4AF0-8EC8-2D9E68D5D975}"/>
                  </a:ext>
                </a:extLst>
              </p:cNvPr>
              <p:cNvSpPr txBox="1">
                <a:spLocks noRot="1" noChangeAspect="1" noMove="1" noResize="1" noEditPoints="1" noAdjustHandles="1" noChangeArrowheads="1" noChangeShapeType="1" noTextEdit="1"/>
              </p:cNvSpPr>
              <p:nvPr/>
            </p:nvSpPr>
            <p:spPr>
              <a:xfrm>
                <a:off x="6197501" y="4045362"/>
                <a:ext cx="4933658" cy="701602"/>
              </a:xfrm>
              <a:prstGeom prst="rect">
                <a:avLst/>
              </a:prstGeom>
              <a:blipFill>
                <a:blip r:embed="rId15"/>
                <a:stretch>
                  <a:fillRect l="-2596" b="-9565"/>
                </a:stretch>
              </a:blipFill>
            </p:spPr>
            <p:txBody>
              <a:bodyPr/>
              <a:lstStyle/>
              <a:p>
                <a:r>
                  <a:rPr lang="en-US">
                    <a:noFill/>
                  </a:rPr>
                  <a:t> </a:t>
                </a:r>
              </a:p>
            </p:txBody>
          </p:sp>
        </mc:Fallback>
      </mc:AlternateContent>
    </p:spTree>
    <p:extLst>
      <p:ext uri="{BB962C8B-B14F-4D97-AF65-F5344CB8AC3E}">
        <p14:creationId xmlns:p14="http://schemas.microsoft.com/office/powerpoint/2010/main" val="39113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4" grpId="0"/>
      <p:bldP spid="106" grpId="0"/>
      <p:bldP spid="107" grpId="0"/>
      <p:bldP spid="12"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45" y="2322303"/>
            <a:ext cx="3137646" cy="1289919"/>
            <a:chOff x="1605648" y="2818426"/>
            <a:chExt cx="3021770" cy="1289919"/>
          </a:xfrm>
        </p:grpSpPr>
        <p:grpSp>
          <p:nvGrpSpPr>
            <p:cNvPr id="55" name="Group 54"/>
            <p:cNvGrpSpPr/>
            <p:nvPr/>
          </p:nvGrpSpPr>
          <p:grpSpPr>
            <a:xfrm>
              <a:off x="1605648" y="2894034"/>
              <a:ext cx="3021770" cy="1214311"/>
              <a:chOff x="1380347" y="3163073"/>
              <a:chExt cx="4003098" cy="1608663"/>
            </a:xfrm>
          </p:grpSpPr>
          <p:sp>
            <p:nvSpPr>
              <p:cNvPr id="57" name="Rectangle 56"/>
              <p:cNvSpPr/>
              <p:nvPr/>
            </p:nvSpPr>
            <p:spPr>
              <a:xfrm>
                <a:off x="1765246" y="3163073"/>
                <a:ext cx="3618199" cy="16086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3" name="Oval 62"/>
              <p:cNvSpPr/>
              <p:nvPr/>
            </p:nvSpPr>
            <p:spPr>
              <a:xfrm>
                <a:off x="1380347" y="3663713"/>
                <a:ext cx="721016" cy="66272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grpSp>
        <mc:AlternateContent xmlns:mc="http://schemas.openxmlformats.org/markup-compatibility/2006" xmlns:a14="http://schemas.microsoft.com/office/drawing/2010/main">
          <mc:Choice Requires="a14">
            <p:sp>
              <p:nvSpPr>
                <p:cNvPr id="56" name="TextBox 55"/>
                <p:cNvSpPr txBox="1"/>
                <p:nvPr/>
              </p:nvSpPr>
              <p:spPr>
                <a:xfrm>
                  <a:off x="1605648" y="2818426"/>
                  <a:ext cx="3021147" cy="1156279"/>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left"/>
                      </m:oMathParaPr>
                      <m:oMath xmlns:m="http://schemas.openxmlformats.org/officeDocument/2006/math">
                        <m:r>
                          <a:rPr lang="vi-VN">
                            <a:latin typeface="Cambria Math"/>
                          </a:rPr>
                          <m:t>𝑦</m:t>
                        </m:r>
                        <m:r>
                          <a:rPr lang="vi-VN">
                            <a:latin typeface="Cambria Math"/>
                          </a:rPr>
                          <m:t>=</m:t>
                        </m:r>
                        <m:f>
                          <m:fPr>
                            <m:ctrlPr>
                              <a:rPr lang="en-US" i="1">
                                <a:latin typeface="Cambria Math" panose="02040503050406030204" pitchFamily="18" charset="0"/>
                              </a:rPr>
                            </m:ctrlPr>
                          </m:fPr>
                          <m:num>
                            <m:r>
                              <a:rPr lang="vi-VN">
                                <a:latin typeface="Cambria Math"/>
                              </a:rPr>
                              <m:t>−</m:t>
                            </m:r>
                            <m:r>
                              <a:rPr lang="vi-VN">
                                <a:latin typeface="Cambria Math"/>
                              </a:rPr>
                              <m:t>𝑥</m:t>
                            </m:r>
                            <m:r>
                              <a:rPr lang="vi-VN">
                                <a:latin typeface="Cambria Math"/>
                              </a:rPr>
                              <m:t>+2</m:t>
                            </m:r>
                          </m:num>
                          <m:den>
                            <m:r>
                              <a:rPr lang="vi-VN">
                                <a:latin typeface="Cambria Math"/>
                              </a:rPr>
                              <m:t>2</m:t>
                            </m:r>
                            <m:r>
                              <a:rPr lang="vi-VN">
                                <a:latin typeface="Cambria Math"/>
                              </a:rPr>
                              <m:t>𝑥</m:t>
                            </m:r>
                            <m:r>
                              <a:rPr lang="vi-VN">
                                <a:latin typeface="Cambria Math"/>
                              </a:rPr>
                              <m:t>−1</m:t>
                            </m:r>
                          </m:den>
                        </m:f>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605648" y="2818426"/>
                  <a:ext cx="3021147" cy="1156279"/>
                </a:xfrm>
                <a:prstGeom prst="rect">
                  <a:avLst/>
                </a:prstGeom>
                <a:blipFill>
                  <a:blip r:embed="rId2"/>
                  <a:stretch>
                    <a:fillRect/>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6AD02D34-2D23-4C91-8F11-D5792ECE277F}"/>
              </a:ext>
            </a:extLst>
          </p:cNvPr>
          <p:cNvGrpSpPr/>
          <p:nvPr/>
        </p:nvGrpSpPr>
        <p:grpSpPr>
          <a:xfrm>
            <a:off x="3300088" y="2332184"/>
            <a:ext cx="3206810" cy="1252527"/>
            <a:chOff x="3300088" y="2332184"/>
            <a:chExt cx="3206810" cy="1252527"/>
          </a:xfrm>
        </p:grpSpPr>
        <p:grpSp>
          <p:nvGrpSpPr>
            <p:cNvPr id="3" name="Group 2"/>
            <p:cNvGrpSpPr/>
            <p:nvPr/>
          </p:nvGrpSpPr>
          <p:grpSpPr>
            <a:xfrm>
              <a:off x="3369899" y="2332184"/>
              <a:ext cx="3136999" cy="1252527"/>
              <a:chOff x="6947224" y="2855818"/>
              <a:chExt cx="3041903" cy="1252527"/>
            </a:xfrm>
          </p:grpSpPr>
          <p:sp>
            <p:nvSpPr>
              <p:cNvPr id="67" name="Rectangle 66"/>
              <p:cNvSpPr/>
              <p:nvPr/>
            </p:nvSpPr>
            <p:spPr>
              <a:xfrm>
                <a:off x="7153664" y="2894034"/>
                <a:ext cx="2669210" cy="121431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6947224" y="2855818"/>
                    <a:ext cx="3041903" cy="1165768"/>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left"/>
                        </m:oMathParaPr>
                        <m:oMath xmlns:m="http://schemas.openxmlformats.org/officeDocument/2006/math">
                          <m:r>
                            <a:rPr lang="vi-VN">
                              <a:latin typeface="Cambria Math"/>
                            </a:rPr>
                            <m:t>𝑦</m:t>
                          </m:r>
                          <m:r>
                            <a:rPr lang="vi-VN">
                              <a:latin typeface="Cambria Math"/>
                            </a:rPr>
                            <m:t>=</m:t>
                          </m:r>
                          <m:f>
                            <m:fPr>
                              <m:ctrlPr>
                                <a:rPr lang="en-US" i="1">
                                  <a:latin typeface="Cambria Math" panose="02040503050406030204" pitchFamily="18" charset="0"/>
                                </a:rPr>
                              </m:ctrlPr>
                            </m:fPr>
                            <m:num>
                              <m:r>
                                <a:rPr lang="vi-VN">
                                  <a:latin typeface="Cambria Math"/>
                                </a:rPr>
                                <m:t>𝑥</m:t>
                              </m:r>
                              <m:r>
                                <a:rPr lang="vi-VN">
                                  <a:latin typeface="Cambria Math"/>
                                </a:rPr>
                                <m:t>+2</m:t>
                              </m:r>
                            </m:num>
                            <m:den>
                              <m:r>
                                <a:rPr lang="vi-VN">
                                  <a:latin typeface="Cambria Math"/>
                                </a:rPr>
                                <m:t>2</m:t>
                              </m:r>
                              <m:r>
                                <a:rPr lang="vi-VN">
                                  <a:latin typeface="Cambria Math"/>
                                </a:rPr>
                                <m:t>𝑥</m:t>
                              </m:r>
                              <m:r>
                                <a:rPr lang="vi-VN">
                                  <a:latin typeface="Cambria Math"/>
                                </a:rPr>
                                <m:t>+1</m:t>
                              </m:r>
                            </m:den>
                          </m:f>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947224" y="2855818"/>
                    <a:ext cx="3041903" cy="1165768"/>
                  </a:xfrm>
                  <a:prstGeom prst="rect">
                    <a:avLst/>
                  </a:prstGeom>
                  <a:blipFill>
                    <a:blip r:embed="rId3"/>
                    <a:stretch>
                      <a:fillRect/>
                    </a:stretch>
                  </a:blipFill>
                </p:spPr>
                <p:txBody>
                  <a:bodyPr/>
                  <a:lstStyle/>
                  <a:p>
                    <a:r>
                      <a:rPr lang="en-US">
                        <a:noFill/>
                      </a:rPr>
                      <a:t> </a:t>
                    </a:r>
                  </a:p>
                </p:txBody>
              </p:sp>
            </mc:Fallback>
          </mc:AlternateContent>
        </p:grpSp>
        <p:sp>
          <p:nvSpPr>
            <p:cNvPr id="68" name="Oval 67"/>
            <p:cNvSpPr/>
            <p:nvPr/>
          </p:nvSpPr>
          <p:spPr>
            <a:xfrm>
              <a:off x="3300088" y="2748310"/>
              <a:ext cx="561280" cy="50026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grpSp>
      <p:grpSp>
        <p:nvGrpSpPr>
          <p:cNvPr id="89" name="Group 88"/>
          <p:cNvGrpSpPr/>
          <p:nvPr/>
        </p:nvGrpSpPr>
        <p:grpSpPr>
          <a:xfrm>
            <a:off x="95555" y="3745763"/>
            <a:ext cx="11834900" cy="2921278"/>
            <a:chOff x="184495" y="3636273"/>
            <a:chExt cx="11834900" cy="2921278"/>
          </a:xfrm>
        </p:grpSpPr>
        <p:sp>
          <p:nvSpPr>
            <p:cNvPr id="5" name="Rounded Rectangle 4"/>
            <p:cNvSpPr/>
            <p:nvPr/>
          </p:nvSpPr>
          <p:spPr>
            <a:xfrm>
              <a:off x="184495" y="3865218"/>
              <a:ext cx="11834900" cy="269233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47419"/>
            <a:ext cx="11906397" cy="842514"/>
            <a:chOff x="534987" y="1869705"/>
            <a:chExt cx="23340848" cy="1413052"/>
          </a:xfrm>
        </p:grpSpPr>
        <p:grpSp>
          <p:nvGrpSpPr>
            <p:cNvPr id="21" name="Group 20"/>
            <p:cNvGrpSpPr/>
            <p:nvPr/>
          </p:nvGrpSpPr>
          <p:grpSpPr>
            <a:xfrm>
              <a:off x="534987" y="1869705"/>
              <a:ext cx="23340848" cy="1413052"/>
              <a:chOff x="534987" y="1647866"/>
              <a:chExt cx="23340848" cy="1413052"/>
            </a:xfrm>
          </p:grpSpPr>
          <p:sp>
            <p:nvSpPr>
              <p:cNvPr id="25" name="Rounded Rectangle 24"/>
              <p:cNvSpPr/>
              <p:nvPr/>
            </p:nvSpPr>
            <p:spPr bwMode="auto">
              <a:xfrm>
                <a:off x="755649" y="1720891"/>
                <a:ext cx="23120186" cy="134002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23" name="Rectangle 22"/>
                <p:cNvSpPr/>
                <p:nvPr/>
              </p:nvSpPr>
              <p:spPr>
                <a:xfrm>
                  <a:off x="4188974" y="2002868"/>
                  <a:ext cx="16047433" cy="1176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spcBef>
                      <a:spcPts val="600"/>
                    </a:spcBef>
                    <a:spcAft>
                      <a:spcPts val="0"/>
                    </a:spcAft>
                    <a:buClr>
                      <a:srgbClr val="0000FF"/>
                    </a:buClr>
                    <a:tabLst>
                      <a:tab pos="629920" algn="l"/>
                    </a:tabLst>
                  </a:pPr>
                  <a14:m>
                    <m:oMathPara xmlns:m="http://schemas.openxmlformats.org/officeDocument/2006/math">
                      <m:oMathParaPr>
                        <m:jc m:val="centerGroup"/>
                      </m:oMathParaPr>
                      <m:oMath xmlns:m="http://schemas.openxmlformats.org/officeDocument/2006/math">
                        <m:r>
                          <m:rPr>
                            <m:nor/>
                          </m:rPr>
                          <a:rPr lang="vi-VN" sz="3200" dirty="0">
                            <a:latin typeface="Cambria" panose="02040503050406030204" pitchFamily="18" charset="0"/>
                          </a:rPr>
                          <m:t>B</m:t>
                        </m:r>
                        <m:r>
                          <m:rPr>
                            <m:nor/>
                          </m:rPr>
                          <a:rPr lang="vi-VN" sz="3200" dirty="0">
                            <a:latin typeface="Cambria" panose="02040503050406030204" pitchFamily="18" charset="0"/>
                          </a:rPr>
                          <m:t>ả</m:t>
                        </m:r>
                        <m:r>
                          <m:rPr>
                            <m:nor/>
                          </m:rPr>
                          <a:rPr lang="vi-VN" sz="3200" dirty="0">
                            <a:latin typeface="Cambria" panose="02040503050406030204" pitchFamily="18" charset="0"/>
                          </a:rPr>
                          <m:t>ng</m:t>
                        </m:r>
                        <m:r>
                          <m:rPr>
                            <m:nor/>
                          </m:rPr>
                          <a:rPr lang="vi-VN" sz="3200" dirty="0">
                            <a:latin typeface="Cambria" panose="02040503050406030204" pitchFamily="18" charset="0"/>
                          </a:rPr>
                          <m:t> </m:t>
                        </m:r>
                        <m:r>
                          <m:rPr>
                            <m:nor/>
                          </m:rPr>
                          <a:rPr lang="vi-VN" sz="3200" dirty="0">
                            <a:latin typeface="Cambria" panose="02040503050406030204" pitchFamily="18" charset="0"/>
                          </a:rPr>
                          <m:t>bi</m:t>
                        </m:r>
                        <m:r>
                          <m:rPr>
                            <m:nor/>
                          </m:rPr>
                          <a:rPr lang="vi-VN" sz="3200" dirty="0">
                            <a:latin typeface="Cambria" panose="02040503050406030204" pitchFamily="18" charset="0"/>
                          </a:rPr>
                          <m:t>ế</m:t>
                        </m:r>
                        <m:r>
                          <m:rPr>
                            <m:nor/>
                          </m:rPr>
                          <a:rPr lang="vi-VN" sz="3200" dirty="0">
                            <a:latin typeface="Cambria" panose="02040503050406030204" pitchFamily="18" charset="0"/>
                          </a:rPr>
                          <m:t>n</m:t>
                        </m:r>
                        <m:r>
                          <m:rPr>
                            <m:nor/>
                          </m:rPr>
                          <a:rPr lang="vi-VN" sz="3200" dirty="0">
                            <a:latin typeface="Cambria" panose="02040503050406030204" pitchFamily="18" charset="0"/>
                          </a:rPr>
                          <m:t> </m:t>
                        </m:r>
                        <m:r>
                          <m:rPr>
                            <m:nor/>
                          </m:rPr>
                          <a:rPr lang="vi-VN" sz="3200" dirty="0">
                            <a:latin typeface="Cambria" panose="02040503050406030204" pitchFamily="18" charset="0"/>
                          </a:rPr>
                          <m:t>thi</m:t>
                        </m:r>
                        <m:r>
                          <m:rPr>
                            <m:nor/>
                          </m:rPr>
                          <a:rPr lang="vi-VN" sz="3200" dirty="0">
                            <a:latin typeface="Cambria" panose="02040503050406030204" pitchFamily="18" charset="0"/>
                          </a:rPr>
                          <m:t>ê</m:t>
                        </m:r>
                        <m:r>
                          <m:rPr>
                            <m:nor/>
                          </m:rPr>
                          <a:rPr lang="vi-VN" sz="3200" dirty="0">
                            <a:latin typeface="Cambria" panose="02040503050406030204" pitchFamily="18" charset="0"/>
                          </a:rPr>
                          <m:t>n</m:t>
                        </m:r>
                        <m:r>
                          <m:rPr>
                            <m:nor/>
                          </m:rPr>
                          <a:rPr lang="vi-VN" sz="3200" dirty="0">
                            <a:latin typeface="Cambria" panose="02040503050406030204" pitchFamily="18" charset="0"/>
                          </a:rPr>
                          <m:t> </m:t>
                        </m:r>
                        <m:r>
                          <m:rPr>
                            <m:nor/>
                          </m:rPr>
                          <a:rPr lang="vi-VN" sz="3200" dirty="0">
                            <a:latin typeface="Cambria" panose="02040503050406030204" pitchFamily="18" charset="0"/>
                          </a:rPr>
                          <m:t>d</m:t>
                        </m:r>
                        <m:r>
                          <m:rPr>
                            <m:nor/>
                          </m:rPr>
                          <a:rPr lang="vi-VN" sz="3200" dirty="0">
                            <a:latin typeface="Cambria" panose="02040503050406030204" pitchFamily="18" charset="0"/>
                          </a:rPr>
                          <m:t>ướ</m:t>
                        </m:r>
                        <m:r>
                          <m:rPr>
                            <m:nor/>
                          </m:rPr>
                          <a:rPr lang="vi-VN" sz="3200" dirty="0">
                            <a:latin typeface="Cambria" panose="02040503050406030204" pitchFamily="18" charset="0"/>
                          </a:rPr>
                          <m:t>i</m:t>
                        </m:r>
                        <m:r>
                          <m:rPr>
                            <m:nor/>
                          </m:rPr>
                          <a:rPr lang="vi-VN" sz="3200" dirty="0">
                            <a:latin typeface="Cambria" panose="02040503050406030204" pitchFamily="18" charset="0"/>
                          </a:rPr>
                          <m:t> đâ</m:t>
                        </m:r>
                        <m:r>
                          <m:rPr>
                            <m:nor/>
                          </m:rPr>
                          <a:rPr lang="vi-VN" sz="3200" dirty="0">
                            <a:latin typeface="Cambria" panose="02040503050406030204" pitchFamily="18" charset="0"/>
                          </a:rPr>
                          <m:t>y</m:t>
                        </m:r>
                        <m:r>
                          <m:rPr>
                            <m:nor/>
                          </m:rPr>
                          <a:rPr lang="vi-VN" sz="3200" dirty="0">
                            <a:latin typeface="Cambria" panose="02040503050406030204" pitchFamily="18" charset="0"/>
                          </a:rPr>
                          <m:t> </m:t>
                        </m:r>
                        <m:r>
                          <m:rPr>
                            <m:nor/>
                          </m:rPr>
                          <a:rPr lang="vi-VN" sz="3200" dirty="0">
                            <a:latin typeface="Cambria" panose="02040503050406030204" pitchFamily="18" charset="0"/>
                          </a:rPr>
                          <m:t>l</m:t>
                        </m:r>
                        <m:r>
                          <m:rPr>
                            <m:nor/>
                          </m:rPr>
                          <a:rPr lang="vi-VN" sz="3200" dirty="0">
                            <a:latin typeface="Cambria" panose="02040503050406030204" pitchFamily="18" charset="0"/>
                          </a:rPr>
                          <m:t>à </m:t>
                        </m:r>
                        <m:r>
                          <m:rPr>
                            <m:nor/>
                          </m:rPr>
                          <a:rPr lang="vi-VN" sz="3200" dirty="0">
                            <a:latin typeface="Cambria" panose="02040503050406030204" pitchFamily="18" charset="0"/>
                          </a:rPr>
                          <m:t>c</m:t>
                        </m:r>
                        <m:r>
                          <m:rPr>
                            <m:nor/>
                          </m:rPr>
                          <a:rPr lang="vi-VN" sz="3200" dirty="0">
                            <a:latin typeface="Cambria" panose="02040503050406030204" pitchFamily="18" charset="0"/>
                          </a:rPr>
                          <m:t>ủ</m:t>
                        </m:r>
                        <m:r>
                          <m:rPr>
                            <m:nor/>
                          </m:rPr>
                          <a:rPr lang="vi-VN" sz="3200" dirty="0">
                            <a:latin typeface="Cambria" panose="02040503050406030204" pitchFamily="18" charset="0"/>
                          </a:rPr>
                          <m:t>a</m:t>
                        </m:r>
                        <m:r>
                          <m:rPr>
                            <m:nor/>
                          </m:rPr>
                          <a:rPr lang="vi-VN" sz="3200" dirty="0">
                            <a:latin typeface="Cambria" panose="02040503050406030204" pitchFamily="18" charset="0"/>
                          </a:rPr>
                          <m:t> </m:t>
                        </m:r>
                        <m:r>
                          <m:rPr>
                            <m:nor/>
                          </m:rPr>
                          <a:rPr lang="vi-VN" sz="3200" dirty="0">
                            <a:latin typeface="Cambria" panose="02040503050406030204" pitchFamily="18" charset="0"/>
                          </a:rPr>
                          <m:t>h</m:t>
                        </m:r>
                        <m:r>
                          <m:rPr>
                            <m:nor/>
                          </m:rPr>
                          <a:rPr lang="vi-VN" sz="3200" dirty="0">
                            <a:latin typeface="Cambria" panose="02040503050406030204" pitchFamily="18" charset="0"/>
                          </a:rPr>
                          <m:t>à</m:t>
                        </m:r>
                        <m:r>
                          <m:rPr>
                            <m:nor/>
                          </m:rPr>
                          <a:rPr lang="vi-VN" sz="3200" dirty="0">
                            <a:latin typeface="Cambria" panose="02040503050406030204" pitchFamily="18" charset="0"/>
                          </a:rPr>
                          <m:t>m</m:t>
                        </m:r>
                        <m:r>
                          <m:rPr>
                            <m:nor/>
                          </m:rPr>
                          <a:rPr lang="vi-VN" sz="3200" dirty="0">
                            <a:latin typeface="Cambria" panose="02040503050406030204" pitchFamily="18" charset="0"/>
                          </a:rPr>
                          <m:t> </m:t>
                        </m:r>
                        <m:r>
                          <m:rPr>
                            <m:nor/>
                          </m:rPr>
                          <a:rPr lang="vi-VN" sz="3200" dirty="0">
                            <a:latin typeface="Cambria" panose="02040503050406030204" pitchFamily="18" charset="0"/>
                          </a:rPr>
                          <m:t>s</m:t>
                        </m:r>
                        <m:r>
                          <m:rPr>
                            <m:nor/>
                          </m:rPr>
                          <a:rPr lang="vi-VN" sz="3200" dirty="0">
                            <a:latin typeface="Cambria" panose="02040503050406030204" pitchFamily="18" charset="0"/>
                          </a:rPr>
                          <m:t>ố </m:t>
                        </m:r>
                        <m:r>
                          <m:rPr>
                            <m:nor/>
                          </m:rPr>
                          <a:rPr lang="vi-VN" sz="3200" dirty="0">
                            <a:latin typeface="Cambria" panose="02040503050406030204" pitchFamily="18" charset="0"/>
                          </a:rPr>
                          <m:t>n</m:t>
                        </m:r>
                        <m:r>
                          <m:rPr>
                            <m:nor/>
                          </m:rPr>
                          <a:rPr lang="vi-VN" sz="3200" dirty="0">
                            <a:latin typeface="Cambria" panose="02040503050406030204" pitchFamily="18" charset="0"/>
                          </a:rPr>
                          <m:t>à</m:t>
                        </m:r>
                        <m:r>
                          <m:rPr>
                            <m:nor/>
                          </m:rPr>
                          <a:rPr lang="vi-VN" sz="3200" dirty="0">
                            <a:latin typeface="Cambria" panose="02040503050406030204" pitchFamily="18" charset="0"/>
                          </a:rPr>
                          <m:t>o</m:t>
                        </m:r>
                        <m:r>
                          <m:rPr>
                            <m:nor/>
                          </m:rPr>
                          <a:rPr lang="vi-VN" sz="3200" dirty="0">
                            <a:latin typeface="Cambria" panose="02040503050406030204" pitchFamily="18" charset="0"/>
                          </a:rPr>
                          <m:t>?</m:t>
                        </m:r>
                      </m:oMath>
                    </m:oMathPara>
                  </a14:m>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88974" y="2002868"/>
                  <a:ext cx="16047433" cy="117684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73" name="Group 72"/>
          <p:cNvGrpSpPr/>
          <p:nvPr/>
        </p:nvGrpSpPr>
        <p:grpSpPr>
          <a:xfrm>
            <a:off x="-70348" y="898843"/>
            <a:ext cx="3243039" cy="1374865"/>
            <a:chOff x="288231" y="1369137"/>
            <a:chExt cx="3243039" cy="1374865"/>
          </a:xfrm>
        </p:grpSpPr>
        <p:grpSp>
          <p:nvGrpSpPr>
            <p:cNvPr id="74" name="Group 73"/>
            <p:cNvGrpSpPr/>
            <p:nvPr/>
          </p:nvGrpSpPr>
          <p:grpSpPr>
            <a:xfrm>
              <a:off x="379852" y="1529691"/>
              <a:ext cx="3151418" cy="1214311"/>
              <a:chOff x="1380347" y="3163073"/>
              <a:chExt cx="4174850" cy="1608663"/>
            </a:xfrm>
          </p:grpSpPr>
          <p:sp>
            <p:nvSpPr>
              <p:cNvPr id="76" name="Rectangle 75"/>
              <p:cNvSpPr/>
              <p:nvPr/>
            </p:nvSpPr>
            <p:spPr>
              <a:xfrm>
                <a:off x="1765246" y="3163073"/>
                <a:ext cx="3789951" cy="16086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1380347" y="3663713"/>
                <a:ext cx="721016" cy="66272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p:grpSp>
        <mc:AlternateContent xmlns:mc="http://schemas.openxmlformats.org/markup-compatibility/2006" xmlns:a14="http://schemas.microsoft.com/office/drawing/2010/main">
          <mc:Choice Requires="a14">
            <p:sp>
              <p:nvSpPr>
                <p:cNvPr id="75" name="TextBox 74"/>
                <p:cNvSpPr txBox="1"/>
                <p:nvPr/>
              </p:nvSpPr>
              <p:spPr>
                <a:xfrm>
                  <a:off x="288231" y="1369137"/>
                  <a:ext cx="3243039" cy="1156279"/>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left"/>
                      </m:oMathParaPr>
                      <m:oMath xmlns:m="http://schemas.openxmlformats.org/officeDocument/2006/math">
                        <m:r>
                          <a:rPr lang="vi-VN">
                            <a:latin typeface="Cambria Math"/>
                          </a:rPr>
                          <m:t>𝑦</m:t>
                        </m:r>
                        <m:r>
                          <a:rPr lang="vi-VN">
                            <a:latin typeface="Cambria Math"/>
                          </a:rPr>
                          <m:t>=</m:t>
                        </m:r>
                        <m:f>
                          <m:fPr>
                            <m:ctrlPr>
                              <a:rPr lang="en-US" i="1">
                                <a:latin typeface="Cambria Math" panose="02040503050406030204" pitchFamily="18" charset="0"/>
                              </a:rPr>
                            </m:ctrlPr>
                          </m:fPr>
                          <m:num>
                            <m:r>
                              <a:rPr lang="vi-VN">
                                <a:latin typeface="Cambria Math"/>
                              </a:rPr>
                              <m:t>𝑥</m:t>
                            </m:r>
                            <m:r>
                              <a:rPr lang="vi-VN">
                                <a:latin typeface="Cambria Math"/>
                              </a:rPr>
                              <m:t>+2</m:t>
                            </m:r>
                          </m:num>
                          <m:den>
                            <m:r>
                              <a:rPr lang="vi-VN">
                                <a:latin typeface="Cambria Math"/>
                              </a:rPr>
                              <m:t>−2</m:t>
                            </m:r>
                            <m:r>
                              <a:rPr lang="vi-VN">
                                <a:latin typeface="Cambria Math"/>
                              </a:rPr>
                              <m:t>𝑥</m:t>
                            </m:r>
                            <m:r>
                              <a:rPr lang="vi-VN">
                                <a:latin typeface="Cambria Math"/>
                              </a:rPr>
                              <m:t>−1</m:t>
                            </m:r>
                          </m:den>
                        </m:f>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288231" y="1369137"/>
                  <a:ext cx="3243039" cy="1156279"/>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90508" y="4401552"/>
                <a:ext cx="4350765"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vi-VN" sz="2800" dirty="0">
                          <a:latin typeface="Cambria" panose="02040503050406030204" pitchFamily="18" charset="0"/>
                        </a:rPr>
                        <m:t>T</m:t>
                      </m:r>
                      <m:r>
                        <m:rPr>
                          <m:nor/>
                        </m:rPr>
                        <a:rPr lang="vi-VN" sz="2800" dirty="0">
                          <a:latin typeface="Cambria" panose="02040503050406030204" pitchFamily="18" charset="0"/>
                        </a:rPr>
                        <m:t>ừ </m:t>
                      </m:r>
                      <m:r>
                        <m:rPr>
                          <m:nor/>
                        </m:rPr>
                        <a:rPr lang="vi-VN" sz="2800" dirty="0">
                          <a:latin typeface="Cambria" panose="02040503050406030204" pitchFamily="18" charset="0"/>
                        </a:rPr>
                        <m:t>b</m:t>
                      </m:r>
                      <m:r>
                        <m:rPr>
                          <m:nor/>
                        </m:rPr>
                        <a:rPr lang="vi-VN" sz="2800" dirty="0">
                          <a:latin typeface="Cambria" panose="02040503050406030204" pitchFamily="18" charset="0"/>
                        </a:rPr>
                        <m:t>ả</m:t>
                      </m:r>
                      <m:r>
                        <m:rPr>
                          <m:nor/>
                        </m:rPr>
                        <a:rPr lang="vi-VN" sz="2800" dirty="0">
                          <a:latin typeface="Cambria" panose="02040503050406030204" pitchFamily="18" charset="0"/>
                        </a:rPr>
                        <m:t>ng</m:t>
                      </m:r>
                      <m:r>
                        <m:rPr>
                          <m:nor/>
                        </m:rPr>
                        <a:rPr lang="vi-VN" sz="2800" dirty="0">
                          <a:latin typeface="Cambria" panose="02040503050406030204" pitchFamily="18" charset="0"/>
                        </a:rPr>
                        <m:t> </m:t>
                      </m:r>
                      <m:r>
                        <m:rPr>
                          <m:nor/>
                        </m:rPr>
                        <a:rPr lang="vi-VN" sz="2800" dirty="0">
                          <a:latin typeface="Cambria" panose="02040503050406030204" pitchFamily="18" charset="0"/>
                        </a:rPr>
                        <m:t>bi</m:t>
                      </m:r>
                      <m:r>
                        <m:rPr>
                          <m:nor/>
                        </m:rPr>
                        <a:rPr lang="vi-VN" sz="2800" dirty="0">
                          <a:latin typeface="Cambria" panose="02040503050406030204" pitchFamily="18" charset="0"/>
                        </a:rPr>
                        <m:t>ế</m:t>
                      </m:r>
                      <m:r>
                        <m:rPr>
                          <m:nor/>
                        </m:rPr>
                        <a:rPr lang="vi-VN" sz="2800" dirty="0">
                          <a:latin typeface="Cambria" panose="02040503050406030204" pitchFamily="18" charset="0"/>
                        </a:rPr>
                        <m:t>n</m:t>
                      </m:r>
                      <m:r>
                        <m:rPr>
                          <m:nor/>
                        </m:rPr>
                        <a:rPr lang="vi-VN" sz="2800" dirty="0">
                          <a:latin typeface="Cambria" panose="02040503050406030204" pitchFamily="18" charset="0"/>
                        </a:rPr>
                        <m:t> </m:t>
                      </m:r>
                      <m:r>
                        <m:rPr>
                          <m:nor/>
                        </m:rPr>
                        <a:rPr lang="vi-VN" sz="2800" dirty="0">
                          <a:latin typeface="Cambria" panose="02040503050406030204" pitchFamily="18" charset="0"/>
                        </a:rPr>
                        <m:t>thi</m:t>
                      </m:r>
                      <m:r>
                        <m:rPr>
                          <m:nor/>
                        </m:rPr>
                        <a:rPr lang="vi-VN" sz="2800" dirty="0">
                          <a:latin typeface="Cambria" panose="02040503050406030204" pitchFamily="18" charset="0"/>
                        </a:rPr>
                        <m:t>ê</m:t>
                      </m:r>
                      <m:r>
                        <m:rPr>
                          <m:nor/>
                        </m:rPr>
                        <a:rPr lang="vi-VN" sz="2800" dirty="0">
                          <a:latin typeface="Cambria" panose="02040503050406030204" pitchFamily="18" charset="0"/>
                        </a:rPr>
                        <m:t>n</m:t>
                      </m:r>
                      <m:r>
                        <m:rPr>
                          <m:nor/>
                        </m:rPr>
                        <a:rPr lang="vi-VN" sz="2800" dirty="0">
                          <a:latin typeface="Cambria" panose="02040503050406030204" pitchFamily="18" charset="0"/>
                        </a:rPr>
                        <m:t> </m:t>
                      </m:r>
                      <m:r>
                        <m:rPr>
                          <m:nor/>
                        </m:rPr>
                        <a:rPr lang="vi-VN" sz="2800" dirty="0">
                          <a:latin typeface="Cambria" panose="02040503050406030204" pitchFamily="18" charset="0"/>
                        </a:rPr>
                        <m:t>ta</m:t>
                      </m:r>
                      <m:r>
                        <m:rPr>
                          <m:nor/>
                        </m:rPr>
                        <a:rPr lang="vi-VN" sz="2800" dirty="0">
                          <a:latin typeface="Cambria" panose="02040503050406030204" pitchFamily="18" charset="0"/>
                        </a:rPr>
                        <m:t> </m:t>
                      </m:r>
                      <m:r>
                        <m:rPr>
                          <m:nor/>
                        </m:rPr>
                        <a:rPr lang="vi-VN" sz="2800" dirty="0">
                          <a:latin typeface="Cambria" panose="02040503050406030204" pitchFamily="18" charset="0"/>
                        </a:rPr>
                        <m:t>th</m:t>
                      </m:r>
                      <m:r>
                        <m:rPr>
                          <m:nor/>
                        </m:rPr>
                        <a:rPr lang="vi-VN" sz="2800" dirty="0">
                          <a:latin typeface="Cambria" panose="02040503050406030204" pitchFamily="18" charset="0"/>
                        </a:rPr>
                        <m:t>ấ</m:t>
                      </m:r>
                      <m:r>
                        <m:rPr>
                          <m:nor/>
                        </m:rPr>
                        <a:rPr lang="vi-VN" sz="2800" dirty="0">
                          <a:latin typeface="Cambria" panose="02040503050406030204" pitchFamily="18" charset="0"/>
                        </a:rPr>
                        <m:t>y</m:t>
                      </m:r>
                      <m:r>
                        <m:rPr>
                          <m:nor/>
                        </m:rPr>
                        <a:rPr lang="vi-VN" sz="2800" dirty="0">
                          <a:latin typeface="Cambria" panose="02040503050406030204" pitchFamily="18" charset="0"/>
                        </a:rPr>
                        <m:t>:</m:t>
                      </m:r>
                    </m:oMath>
                  </m:oMathPara>
                </a14:m>
                <a:endParaRPr lang="en-US" sz="28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90508" y="4401552"/>
                <a:ext cx="4350765" cy="523220"/>
              </a:xfrm>
              <a:prstGeom prst="rect">
                <a:avLst/>
              </a:prstGeom>
              <a:blipFill>
                <a:blip r:embed="rId6"/>
                <a:stretch>
                  <a:fillRect/>
                </a:stretch>
              </a:blipFill>
            </p:spPr>
            <p:txBody>
              <a:bodyPr/>
              <a:lstStyle/>
              <a:p>
                <a:r>
                  <a:rPr lang="en-US">
                    <a:noFill/>
                  </a:rPr>
                  <a:t> </a:t>
                </a:r>
              </a:p>
            </p:txBody>
          </p:sp>
        </mc:Fallback>
      </mc:AlternateContent>
      <p:grpSp>
        <p:nvGrpSpPr>
          <p:cNvPr id="49" name="Group 48"/>
          <p:cNvGrpSpPr/>
          <p:nvPr/>
        </p:nvGrpSpPr>
        <p:grpSpPr>
          <a:xfrm>
            <a:off x="3285253" y="937248"/>
            <a:ext cx="3056795" cy="1306693"/>
            <a:chOff x="379852" y="1437309"/>
            <a:chExt cx="3056795" cy="1306693"/>
          </a:xfrm>
        </p:grpSpPr>
        <p:grpSp>
          <p:nvGrpSpPr>
            <p:cNvPr id="50" name="Group 49"/>
            <p:cNvGrpSpPr/>
            <p:nvPr/>
          </p:nvGrpSpPr>
          <p:grpSpPr>
            <a:xfrm>
              <a:off x="379852" y="1529691"/>
              <a:ext cx="3056795" cy="1214311"/>
              <a:chOff x="1380347" y="3163073"/>
              <a:chExt cx="4049495" cy="1608663"/>
            </a:xfrm>
          </p:grpSpPr>
          <p:sp>
            <p:nvSpPr>
              <p:cNvPr id="52" name="Rectangle 51"/>
              <p:cNvSpPr/>
              <p:nvPr/>
            </p:nvSpPr>
            <p:spPr>
              <a:xfrm>
                <a:off x="1765247" y="3163073"/>
                <a:ext cx="3664595" cy="16086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1380347" y="3663713"/>
                <a:ext cx="721016" cy="66272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p:grpSp>
        <mc:AlternateContent xmlns:mc="http://schemas.openxmlformats.org/markup-compatibility/2006" xmlns:a14="http://schemas.microsoft.com/office/drawing/2010/main">
          <mc:Choice Requires="a14">
            <p:sp>
              <p:nvSpPr>
                <p:cNvPr id="51" name="TextBox 50"/>
                <p:cNvSpPr txBox="1"/>
                <p:nvPr/>
              </p:nvSpPr>
              <p:spPr>
                <a:xfrm>
                  <a:off x="477812" y="1437309"/>
                  <a:ext cx="2860875" cy="1165768"/>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center"/>
                      </m:oMathParaPr>
                      <m:oMath xmlns:m="http://schemas.openxmlformats.org/officeDocument/2006/math">
                        <m:r>
                          <a:rPr lang="vi-VN">
                            <a:latin typeface="Cambria Math"/>
                          </a:rPr>
                          <m:t>𝑦</m:t>
                        </m:r>
                        <m:r>
                          <a:rPr lang="vi-VN">
                            <a:latin typeface="Cambria Math"/>
                          </a:rPr>
                          <m:t>=</m:t>
                        </m:r>
                        <m:f>
                          <m:fPr>
                            <m:ctrlPr>
                              <a:rPr lang="en-US" i="1">
                                <a:latin typeface="Cambria Math" panose="02040503050406030204" pitchFamily="18" charset="0"/>
                              </a:rPr>
                            </m:ctrlPr>
                          </m:fPr>
                          <m:num>
                            <m:r>
                              <a:rPr lang="vi-VN">
                                <a:latin typeface="Cambria Math"/>
                              </a:rPr>
                              <m:t>−</m:t>
                            </m:r>
                            <m:r>
                              <a:rPr lang="vi-VN">
                                <a:latin typeface="Cambria Math"/>
                              </a:rPr>
                              <m:t>𝑥</m:t>
                            </m:r>
                            <m:r>
                              <a:rPr lang="vi-VN">
                                <a:latin typeface="Cambria Math"/>
                              </a:rPr>
                              <m:t>+2</m:t>
                            </m:r>
                          </m:num>
                          <m:den>
                            <m:r>
                              <a:rPr lang="vi-VN">
                                <a:latin typeface="Cambria Math"/>
                              </a:rPr>
                              <m:t>2</m:t>
                            </m:r>
                            <m:r>
                              <a:rPr lang="vi-VN">
                                <a:latin typeface="Cambria Math"/>
                              </a:rPr>
                              <m:t>𝑥</m:t>
                            </m:r>
                            <m:r>
                              <a:rPr lang="vi-VN">
                                <a:latin typeface="Cambria Math"/>
                              </a:rPr>
                              <m:t>+1</m:t>
                            </m:r>
                          </m:den>
                        </m:f>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77812" y="1437309"/>
                  <a:ext cx="2860875" cy="1165768"/>
                </a:xfrm>
                <a:prstGeom prst="rect">
                  <a:avLst/>
                </a:prstGeom>
                <a:blipFill>
                  <a:blip r:embed="rId7"/>
                  <a:stretch>
                    <a:fillRect/>
                  </a:stretch>
                </a:blipFill>
              </p:spPr>
              <p:txBody>
                <a:bodyPr/>
                <a:lstStyle/>
                <a:p>
                  <a:r>
                    <a:rPr lang="en-US">
                      <a:noFill/>
                    </a:rPr>
                    <a:t> </a:t>
                  </a:r>
                </a:p>
              </p:txBody>
            </p:sp>
          </mc:Fallback>
        </mc:AlternateContent>
      </p:grpSp>
      <p:sp>
        <p:nvSpPr>
          <p:cNvPr id="69" name="Oval 68"/>
          <p:cNvSpPr/>
          <p:nvPr/>
        </p:nvSpPr>
        <p:spPr>
          <a:xfrm>
            <a:off x="3300088" y="1403118"/>
            <a:ext cx="561280" cy="50026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p>
        </p:txBody>
      </p:sp>
      <p:sp>
        <p:nvSpPr>
          <p:cNvPr id="54" name="Action Button: Forward or Next 53">
            <a:hlinkClick r:id="rId8" action="ppaction://hlinksldjump" highlightClick="1"/>
          </p:cNvPr>
          <p:cNvSpPr/>
          <p:nvPr/>
        </p:nvSpPr>
        <p:spPr>
          <a:xfrm>
            <a:off x="11391851" y="6189667"/>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40E49B9-DA95-4F66-9CAD-C1C3E6DEDC02}"/>
                  </a:ext>
                </a:extLst>
              </p:cNvPr>
              <p:cNvSpPr txBox="1"/>
              <p:nvPr/>
            </p:nvSpPr>
            <p:spPr>
              <a:xfrm>
                <a:off x="301186" y="4983086"/>
                <a:ext cx="5600852" cy="1732782"/>
              </a:xfrm>
              <a:prstGeom prst="rect">
                <a:avLst/>
              </a:prstGeom>
              <a:noFill/>
            </p:spPr>
            <p:txBody>
              <a:bodyPr wrap="square" rtlCol="0">
                <a:spAutoFit/>
              </a:bodyPr>
              <a:lstStyle/>
              <a:p>
                <a:r>
                  <a:rPr lang="en-US" sz="2800" dirty="0">
                    <a:latin typeface="Cambria" panose="02040503050406030204" pitchFamily="18" charset="0"/>
                  </a:rPr>
                  <a:t>Ta </a:t>
                </a:r>
                <a:r>
                  <a:rPr lang="en-US" sz="2800" dirty="0" err="1">
                    <a:latin typeface="Cambria" panose="02040503050406030204" pitchFamily="18" charset="0"/>
                  </a:rPr>
                  <a:t>có</a:t>
                </a:r>
                <a:r>
                  <a:rPr lang="en-US" sz="2800" dirty="0">
                    <a:latin typeface="Cambria" panose="02040503050406030204" pitchFamily="18" charset="0"/>
                  </a:rPr>
                  <a:t>  </a:t>
                </a:r>
                <a14:m>
                  <m:oMath xmlns:m="http://schemas.openxmlformats.org/officeDocument/2006/math">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lim</m:t>
                            </m:r>
                          </m:e>
                          <m:lim>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lim>
                        </m:limLow>
                      </m:fName>
                      <m:e>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m:t>
                        </m:r>
                      </m:e>
                    </m:func>
                    <m:r>
                      <a:rPr lang="en-US" sz="2800" i="1">
                        <a:latin typeface="Cambria Math" panose="02040503050406030204" pitchFamily="18" charset="0"/>
                      </a:rPr>
                      <m:t>∞</m:t>
                    </m:r>
                  </m:oMath>
                </a14:m>
                <a:r>
                  <a:rPr lang="en-US" sz="2800" dirty="0">
                    <a:latin typeface="Cambria" panose="02040503050406030204" pitchFamily="18" charset="0"/>
                  </a:rPr>
                  <a:t> </a:t>
                </a:r>
                <a:r>
                  <a:rPr lang="en-US" sz="2800" dirty="0" err="1">
                    <a:latin typeface="Cambria" panose="02040503050406030204" pitchFamily="18" charset="0"/>
                  </a:rPr>
                  <a:t>nên</a:t>
                </a:r>
                <a:r>
                  <a:rPr lang="en-US" sz="2800" dirty="0">
                    <a:latin typeface="Cambria" panose="02040503050406030204" pitchFamily="18" charset="0"/>
                  </a:rPr>
                  <a:t> </a:t>
                </a:r>
                <a14:m>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en-US" sz="2800" dirty="0">
                    <a:latin typeface="Cambria" panose="02040503050406030204" pitchFamily="18" charset="0"/>
                  </a:rPr>
                  <a:t> </a:t>
                </a:r>
                <a:r>
                  <a:rPr lang="en-US" sz="2800" dirty="0" err="1">
                    <a:latin typeface="Cambria" panose="02040503050406030204" pitchFamily="18" charset="0"/>
                  </a:rPr>
                  <a:t>là</a:t>
                </a:r>
                <a:r>
                  <a:rPr lang="en-US" sz="2800" dirty="0">
                    <a:latin typeface="Cambria" panose="02040503050406030204" pitchFamily="18" charset="0"/>
                  </a:rPr>
                  <a:t> </a:t>
                </a:r>
                <a:r>
                  <a:rPr lang="en-US" sz="2800" dirty="0" err="1">
                    <a:latin typeface="Cambria" panose="02040503050406030204" pitchFamily="18" charset="0"/>
                  </a:rPr>
                  <a:t>tiệm</a:t>
                </a:r>
                <a:r>
                  <a:rPr lang="en-US" sz="2800" dirty="0">
                    <a:latin typeface="Cambria" panose="02040503050406030204" pitchFamily="18" charset="0"/>
                  </a:rPr>
                  <a:t> </a:t>
                </a:r>
                <a:r>
                  <a:rPr lang="en-US" sz="2800" dirty="0" err="1">
                    <a:latin typeface="Cambria" panose="02040503050406030204" pitchFamily="18" charset="0"/>
                  </a:rPr>
                  <a:t>cận</a:t>
                </a:r>
                <a:r>
                  <a:rPr lang="en-US" sz="2800" dirty="0">
                    <a:latin typeface="Cambria" panose="02040503050406030204" pitchFamily="18" charset="0"/>
                  </a:rPr>
                  <a:t> </a:t>
                </a:r>
                <a:r>
                  <a:rPr lang="en-US" sz="2800" dirty="0" err="1">
                    <a:latin typeface="Cambria" panose="02040503050406030204" pitchFamily="18" charset="0"/>
                  </a:rPr>
                  <a:t>đứng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đồ</a:t>
                </a:r>
                <a:r>
                  <a:rPr lang="en-US" sz="2800" dirty="0">
                    <a:latin typeface="Cambria" panose="02040503050406030204" pitchFamily="18" charset="0"/>
                  </a:rPr>
                  <a:t> </a:t>
                </a:r>
                <a:r>
                  <a:rPr lang="en-US" sz="2800" dirty="0" err="1">
                    <a:latin typeface="Cambria" panose="02040503050406030204" pitchFamily="18" charset="0"/>
                  </a:rPr>
                  <a:t>thị</a:t>
                </a:r>
                <a:r>
                  <a:rPr lang="en-US" sz="2800" dirty="0">
                    <a:latin typeface="Cambria" panose="02040503050406030204" pitchFamily="18" charset="0"/>
                  </a:rPr>
                  <a:t> </a:t>
                </a:r>
                <a:r>
                  <a:rPr lang="en-US" sz="2800" dirty="0" err="1">
                    <a:latin typeface="Cambria" panose="02040503050406030204" pitchFamily="18" charset="0"/>
                  </a:rPr>
                  <a:t>hàm</a:t>
                </a:r>
                <a:r>
                  <a:rPr lang="en-US" sz="2800" dirty="0">
                    <a:latin typeface="Cambria" panose="02040503050406030204" pitchFamily="18" charset="0"/>
                  </a:rPr>
                  <a:t> </a:t>
                </a:r>
                <a:r>
                  <a:rPr lang="en-US" sz="2800" dirty="0" err="1">
                    <a:latin typeface="Cambria" panose="02040503050406030204" pitchFamily="18" charset="0"/>
                  </a:rPr>
                  <a:t>số</a:t>
                </a:r>
                <a:r>
                  <a:rPr lang="en-US" sz="2800">
                    <a:latin typeface="Cambria" panose="02040503050406030204" pitchFamily="18" charset="0"/>
                  </a:rPr>
                  <a:t> </a:t>
                </a:r>
                <a14:m>
                  <m:oMath xmlns:m="http://schemas.openxmlformats.org/officeDocument/2006/math">
                    <m:r>
                      <a:rPr lang="en-US" sz="2800" i="1">
                        <a:latin typeface="Cambria Math" panose="02040503050406030204" pitchFamily="18" charset="0"/>
                      </a:rPr>
                      <m:t>⇒</m:t>
                    </m:r>
                  </m:oMath>
                </a14:m>
                <a:r>
                  <a:rPr lang="en-US" sz="2800" dirty="0">
                    <a:latin typeface="Cambria" panose="02040503050406030204" pitchFamily="18" charset="0"/>
                  </a:rPr>
                  <a:t> </a:t>
                </a:r>
                <a:r>
                  <a:rPr lang="en-US" sz="2800" dirty="0" err="1">
                    <a:latin typeface="Cambria" panose="02040503050406030204" pitchFamily="18" charset="0"/>
                  </a:rPr>
                  <a:t>chọn</a:t>
                </a:r>
                <a:r>
                  <a:rPr lang="en-US" sz="2800" dirty="0">
                    <a:latin typeface="Cambria" panose="02040503050406030204" pitchFamily="18" charset="0"/>
                  </a:rPr>
                  <a:t> A, B, D</a:t>
                </a:r>
                <a:endParaRPr lang="en-US" sz="2800">
                  <a:latin typeface="Cambria" panose="02040503050406030204" pitchFamily="18" charset="0"/>
                </a:endParaRPr>
              </a:p>
            </p:txBody>
          </p:sp>
        </mc:Choice>
        <mc:Fallback xmlns="">
          <p:sp>
            <p:nvSpPr>
              <p:cNvPr id="13" name="TextBox 12">
                <a:extLst>
                  <a:ext uri="{FF2B5EF4-FFF2-40B4-BE49-F238E27FC236}">
                    <a16:creationId xmlns:a16="http://schemas.microsoft.com/office/drawing/2014/main" id="{840E49B9-DA95-4F66-9CAD-C1C3E6DEDC02}"/>
                  </a:ext>
                </a:extLst>
              </p:cNvPr>
              <p:cNvSpPr txBox="1">
                <a:spLocks noRot="1" noChangeAspect="1" noMove="1" noResize="1" noEditPoints="1" noAdjustHandles="1" noChangeArrowheads="1" noChangeShapeType="1" noTextEdit="1"/>
              </p:cNvSpPr>
              <p:nvPr/>
            </p:nvSpPr>
            <p:spPr>
              <a:xfrm>
                <a:off x="301186" y="4983086"/>
                <a:ext cx="5600852" cy="1732782"/>
              </a:xfrm>
              <a:prstGeom prst="rect">
                <a:avLst/>
              </a:prstGeom>
              <a:blipFill>
                <a:blip r:embed="rId10"/>
                <a:stretch>
                  <a:fillRect l="-2176" t="-1404" b="-8421"/>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47BFE253-0E26-4FEE-AD9B-FECCE5837DF8}"/>
              </a:ext>
            </a:extLst>
          </p:cNvPr>
          <p:cNvCxnSpPr>
            <a:cxnSpLocks/>
            <a:stCxn id="5" idx="0"/>
            <a:endCxn id="5" idx="2"/>
          </p:cNvCxnSpPr>
          <p:nvPr/>
        </p:nvCxnSpPr>
        <p:spPr>
          <a:xfrm>
            <a:off x="6013005" y="3974708"/>
            <a:ext cx="0" cy="2692333"/>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C5B6DCF-A459-4657-89D5-F20358E44FB3}"/>
                  </a:ext>
                </a:extLst>
              </p:cNvPr>
              <p:cNvSpPr txBox="1"/>
              <p:nvPr/>
            </p:nvSpPr>
            <p:spPr>
              <a:xfrm>
                <a:off x="6123974" y="4106800"/>
                <a:ext cx="5688179" cy="1170770"/>
              </a:xfrm>
              <a:prstGeom prst="rect">
                <a:avLst/>
              </a:prstGeom>
              <a:noFill/>
            </p:spPr>
            <p:txBody>
              <a:bodyPr wrap="square" rtlCol="0">
                <a:spAutoFit/>
              </a:bodyPr>
              <a:lstStyle/>
              <a:p>
                <a14:m>
                  <m:oMath xmlns:m="http://schemas.openxmlformats.org/officeDocument/2006/math">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lim</m:t>
                            </m:r>
                          </m:e>
                          <m:lim>
                            <m:r>
                              <a:rPr lang="en-US" sz="2800" i="1">
                                <a:latin typeface="Cambria Math" panose="02040503050406030204" pitchFamily="18" charset="0"/>
                              </a:rPr>
                              <m:t>𝑥</m:t>
                            </m:r>
                            <m:r>
                              <a:rPr lang="en-US" sz="2800" i="1">
                                <a:latin typeface="Cambria Math" panose="02040503050406030204" pitchFamily="18" charset="0"/>
                              </a:rPr>
                              <m:t>→−∞</m:t>
                            </m:r>
                          </m:lim>
                        </m:limLow>
                      </m:fName>
                      <m:e>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m:t>
                        </m:r>
                      </m:e>
                    </m:func>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en-US" sz="2800" dirty="0">
                    <a:latin typeface="Cambria" panose="02040503050406030204" pitchFamily="18" charset="0"/>
                  </a:rPr>
                  <a:t>  </a:t>
                </a:r>
                <a:r>
                  <a:rPr lang="en-US" sz="2800" dirty="0" err="1">
                    <a:latin typeface="Cambria" panose="02040503050406030204" pitchFamily="18" charset="0"/>
                  </a:rPr>
                  <a:t>nên</a:t>
                </a:r>
                <a:r>
                  <a:rPr lang="en-US" sz="2800" dirty="0">
                    <a:latin typeface="Cambria" panose="02040503050406030204" pitchFamily="18" charset="0"/>
                  </a:rPr>
                  <a:t>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en-US" sz="2800" dirty="0">
                    <a:latin typeface="Cambria" panose="02040503050406030204" pitchFamily="18" charset="0"/>
                  </a:rPr>
                  <a:t> </a:t>
                </a:r>
                <a:r>
                  <a:rPr lang="en-US" sz="2800" err="1">
                    <a:latin typeface="Cambria" panose="02040503050406030204" pitchFamily="18" charset="0"/>
                  </a:rPr>
                  <a:t>là</a:t>
                </a:r>
                <a:r>
                  <a:rPr lang="en-US" sz="2800">
                    <a:latin typeface="Cambria" panose="02040503050406030204" pitchFamily="18" charset="0"/>
                  </a:rPr>
                  <a:t> TCN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đồ</a:t>
                </a:r>
                <a:r>
                  <a:rPr lang="en-US" sz="2800" dirty="0">
                    <a:latin typeface="Cambria" panose="02040503050406030204" pitchFamily="18" charset="0"/>
                  </a:rPr>
                  <a:t> </a:t>
                </a:r>
                <a:r>
                  <a:rPr lang="en-US" sz="2800" dirty="0" err="1">
                    <a:latin typeface="Cambria" panose="02040503050406030204" pitchFamily="18" charset="0"/>
                  </a:rPr>
                  <a:t>thị</a:t>
                </a:r>
                <a:r>
                  <a:rPr lang="en-US" sz="2800" dirty="0">
                    <a:latin typeface="Cambria" panose="02040503050406030204" pitchFamily="18" charset="0"/>
                  </a:rPr>
                  <a:t> </a:t>
                </a:r>
                <a:r>
                  <a:rPr lang="en-US" sz="2800" dirty="0" err="1">
                    <a:latin typeface="Cambria" panose="02040503050406030204" pitchFamily="18" charset="0"/>
                  </a:rPr>
                  <a:t>hàm</a:t>
                </a:r>
                <a:r>
                  <a:rPr lang="en-US" sz="2800" dirty="0">
                    <a:latin typeface="Cambria" panose="02040503050406030204" pitchFamily="18" charset="0"/>
                  </a:rPr>
                  <a:t> </a:t>
                </a:r>
                <a:r>
                  <a:rPr lang="en-US" sz="2800" dirty="0" err="1">
                    <a:latin typeface="Cambria" panose="02040503050406030204" pitchFamily="18" charset="0"/>
                  </a:rPr>
                  <a:t>số</a:t>
                </a:r>
                <a:r>
                  <a:rPr lang="en-US" sz="2800" dirty="0">
                    <a:latin typeface="Cambria" panose="02040503050406030204" pitchFamily="18" charset="0"/>
                  </a:rPr>
                  <a:t> </a:t>
                </a:r>
                <a14:m>
                  <m:oMath xmlns:m="http://schemas.openxmlformats.org/officeDocument/2006/math">
                    <m:r>
                      <a:rPr lang="en-US" sz="2800" i="1">
                        <a:latin typeface="Cambria Math" panose="02040503050406030204" pitchFamily="18" charset="0"/>
                      </a:rPr>
                      <m:t>⇒</m:t>
                    </m:r>
                  </m:oMath>
                </a14:m>
                <a:r>
                  <a:rPr lang="en-US" sz="2800" dirty="0">
                    <a:latin typeface="Cambria" panose="02040503050406030204" pitchFamily="18" charset="0"/>
                  </a:rPr>
                  <a:t> </a:t>
                </a:r>
                <a:r>
                  <a:rPr lang="en-US" sz="2800" dirty="0" err="1">
                    <a:latin typeface="Cambria" panose="02040503050406030204" pitchFamily="18" charset="0"/>
                  </a:rPr>
                  <a:t>chọn</a:t>
                </a:r>
                <a:r>
                  <a:rPr lang="en-US" sz="2800" dirty="0">
                    <a:latin typeface="Cambria" panose="02040503050406030204" pitchFamily="18" charset="0"/>
                  </a:rPr>
                  <a:t> A, B</a:t>
                </a:r>
                <a:endParaRPr lang="en-US" sz="2800">
                  <a:latin typeface="Cambria" panose="02040503050406030204" pitchFamily="18" charset="0"/>
                </a:endParaRPr>
              </a:p>
            </p:txBody>
          </p:sp>
        </mc:Choice>
        <mc:Fallback xmlns="">
          <p:sp>
            <p:nvSpPr>
              <p:cNvPr id="17" name="TextBox 16">
                <a:extLst>
                  <a:ext uri="{FF2B5EF4-FFF2-40B4-BE49-F238E27FC236}">
                    <a16:creationId xmlns:a16="http://schemas.microsoft.com/office/drawing/2014/main" id="{EC5B6DCF-A459-4657-89D5-F20358E44FB3}"/>
                  </a:ext>
                </a:extLst>
              </p:cNvPr>
              <p:cNvSpPr txBox="1">
                <a:spLocks noRot="1" noChangeAspect="1" noMove="1" noResize="1" noEditPoints="1" noAdjustHandles="1" noChangeArrowheads="1" noChangeShapeType="1" noTextEdit="1"/>
              </p:cNvSpPr>
              <p:nvPr/>
            </p:nvSpPr>
            <p:spPr>
              <a:xfrm>
                <a:off x="6123974" y="4106800"/>
                <a:ext cx="5688179" cy="1170770"/>
              </a:xfrm>
              <a:prstGeom prst="rect">
                <a:avLst/>
              </a:prstGeom>
              <a:blipFill>
                <a:blip r:embed="rId11"/>
                <a:stretch>
                  <a:fillRect l="-2251" b="-135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E13E49-7FF0-43E0-94AB-764E6767DFD9}"/>
                  </a:ext>
                </a:extLst>
              </p:cNvPr>
              <p:cNvSpPr txBox="1"/>
              <p:nvPr/>
            </p:nvSpPr>
            <p:spPr>
              <a:xfrm>
                <a:off x="6123973" y="5323533"/>
                <a:ext cx="5742267" cy="1168077"/>
              </a:xfrm>
              <a:prstGeom prst="rect">
                <a:avLst/>
              </a:prstGeom>
              <a:noFill/>
            </p:spPr>
            <p:txBody>
              <a:bodyPr wrap="square" rtlCol="0">
                <a:spAutoFit/>
              </a:bodyPr>
              <a:lstStyle/>
              <a:p>
                <a:r>
                  <a:rPr lang="en-US" sz="2800" dirty="0">
                    <a:latin typeface="Cambria" panose="02040503050406030204" pitchFamily="18" charset="0"/>
                  </a:rPr>
                  <a:t>Hàm </a:t>
                </a:r>
                <a:r>
                  <a:rPr lang="en-US" sz="2800" dirty="0" err="1">
                    <a:latin typeface="Cambria" panose="02040503050406030204" pitchFamily="18" charset="0"/>
                  </a:rPr>
                  <a:t>số</a:t>
                </a:r>
                <a:r>
                  <a:rPr lang="en-US" sz="2800" dirty="0">
                    <a:latin typeface="Cambria" panose="02040503050406030204" pitchFamily="18" charset="0"/>
                  </a:rPr>
                  <a:t> </a:t>
                </a:r>
                <a:r>
                  <a:rPr lang="en-US" sz="2800" dirty="0" err="1">
                    <a:latin typeface="Cambria" panose="02040503050406030204" pitchFamily="18" charset="0"/>
                  </a:rPr>
                  <a:t>nghịch</a:t>
                </a:r>
                <a:r>
                  <a:rPr lang="en-US" sz="2800" dirty="0">
                    <a:latin typeface="Cambria" panose="02040503050406030204" pitchFamily="18" charset="0"/>
                  </a:rPr>
                  <a:t> </a:t>
                </a:r>
                <a:r>
                  <a:rPr lang="en-US" sz="2800" dirty="0" err="1">
                    <a:latin typeface="Cambria" panose="02040503050406030204" pitchFamily="18" charset="0"/>
                  </a:rPr>
                  <a:t>biến</a:t>
                </a:r>
                <a:r>
                  <a:rPr lang="en-US" sz="2800" dirty="0">
                    <a:latin typeface="Cambria" panose="02040503050406030204" pitchFamily="18" charset="0"/>
                  </a:rPr>
                  <a:t> </a:t>
                </a:r>
                <a:r>
                  <a:rPr lang="en-US" sz="2800" dirty="0" err="1">
                    <a:latin typeface="Cambria" panose="02040503050406030204" pitchFamily="18" charset="0"/>
                  </a:rPr>
                  <a:t>trên</a:t>
                </a:r>
                <a:r>
                  <a:rPr lang="en-US" sz="2800" dirty="0">
                    <a:latin typeface="Cambria" panose="02040503050406030204" pitchFamily="18" charset="0"/>
                  </a:rPr>
                  <a:t> </a:t>
                </a:r>
                <a:r>
                  <a:rPr lang="en-US" sz="2800" dirty="0" err="1">
                    <a:latin typeface="Cambria" panose="02040503050406030204" pitchFamily="18" charset="0"/>
                  </a:rPr>
                  <a:t>các</a:t>
                </a:r>
                <a:r>
                  <a:rPr lang="en-US" sz="2800" dirty="0">
                    <a:latin typeface="Cambria" panose="02040503050406030204" pitchFamily="18" charset="0"/>
                  </a:rPr>
                  <a:t> </a:t>
                </a:r>
                <a:r>
                  <a:rPr lang="en-US" sz="2800" dirty="0" err="1">
                    <a:latin typeface="Cambria" panose="02040503050406030204" pitchFamily="18" charset="0"/>
                  </a:rPr>
                  <a:t>khoảng</a:t>
                </a:r>
                <a:r>
                  <a:rPr lang="en-US" sz="2800" dirty="0">
                    <a:latin typeface="Cambria" panose="02040503050406030204" pitchFamily="18" charset="0"/>
                  </a:rPr>
                  <a:t>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e>
                    </m:d>
                  </m:oMath>
                </a14:m>
                <a:r>
                  <a:rPr lang="en-US" sz="2800" dirty="0">
                    <a:latin typeface="Cambria" panose="02040503050406030204" pitchFamily="18" charset="0"/>
                  </a:rPr>
                  <a:t> </a:t>
                </a:r>
                <a:r>
                  <a:rPr lang="en-US" sz="2800" dirty="0" err="1">
                    <a:latin typeface="Cambria" panose="02040503050406030204" pitchFamily="18" charset="0"/>
                  </a:rPr>
                  <a:t>và</a:t>
                </a:r>
                <a:r>
                  <a:rPr lang="en-US" sz="2800" dirty="0">
                    <a:latin typeface="Cambria" panose="02040503050406030204" pitchFamily="18" charset="0"/>
                  </a:rPr>
                  <a:t>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m:t>
                        </m:r>
                      </m:e>
                    </m:d>
                  </m:oMath>
                </a14:m>
                <a:r>
                  <a:rPr lang="en-US" sz="2800" dirty="0">
                    <a:latin typeface="Cambria" panose="02040503050406030204" pitchFamily="18" charset="0"/>
                  </a:rPr>
                  <a:t> </a:t>
                </a:r>
                <a14:m>
                  <m:oMath xmlns:m="http://schemas.openxmlformats.org/officeDocument/2006/math">
                    <m:r>
                      <a:rPr lang="en-US" sz="2800" i="1">
                        <a:latin typeface="Cambria Math" panose="02040503050406030204" pitchFamily="18" charset="0"/>
                      </a:rPr>
                      <m:t>⇒</m:t>
                    </m:r>
                  </m:oMath>
                </a14:m>
                <a:r>
                  <a:rPr lang="en-US" sz="2800" dirty="0">
                    <a:latin typeface="Cambria" panose="02040503050406030204" pitchFamily="18" charset="0"/>
                  </a:rPr>
                  <a:t> </a:t>
                </a:r>
                <a:r>
                  <a:rPr lang="en-US" sz="2800" err="1">
                    <a:latin typeface="Cambria" panose="02040503050406030204" pitchFamily="18" charset="0"/>
                  </a:rPr>
                  <a:t>chọn</a:t>
                </a:r>
                <a:r>
                  <a:rPr lang="en-US" sz="2800">
                    <a:latin typeface="Cambria" panose="02040503050406030204" pitchFamily="18" charset="0"/>
                  </a:rPr>
                  <a:t> B</a:t>
                </a:r>
                <a:endParaRPr lang="en-US" sz="2800" dirty="0">
                  <a:latin typeface="Cambria" panose="02040503050406030204" pitchFamily="18" charset="0"/>
                </a:endParaRPr>
              </a:p>
            </p:txBody>
          </p:sp>
        </mc:Choice>
        <mc:Fallback xmlns="">
          <p:sp>
            <p:nvSpPr>
              <p:cNvPr id="18" name="TextBox 17">
                <a:extLst>
                  <a:ext uri="{FF2B5EF4-FFF2-40B4-BE49-F238E27FC236}">
                    <a16:creationId xmlns:a16="http://schemas.microsoft.com/office/drawing/2014/main" id="{1EE13E49-7FF0-43E0-94AB-764E6767DFD9}"/>
                  </a:ext>
                </a:extLst>
              </p:cNvPr>
              <p:cNvSpPr txBox="1">
                <a:spLocks noRot="1" noChangeAspect="1" noMove="1" noResize="1" noEditPoints="1" noAdjustHandles="1" noChangeArrowheads="1" noChangeShapeType="1" noTextEdit="1"/>
              </p:cNvSpPr>
              <p:nvPr/>
            </p:nvSpPr>
            <p:spPr>
              <a:xfrm>
                <a:off x="6123973" y="5323533"/>
                <a:ext cx="5742267" cy="1168077"/>
              </a:xfrm>
              <a:prstGeom prst="rect">
                <a:avLst/>
              </a:prstGeom>
              <a:blipFill>
                <a:blip r:embed="rId12"/>
                <a:stretch>
                  <a:fillRect l="-2229" t="-5208" b="-3646"/>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B7D98B59-C3C3-41F5-834A-933E2C16C394}"/>
              </a:ext>
            </a:extLst>
          </p:cNvPr>
          <p:cNvGrpSpPr/>
          <p:nvPr/>
        </p:nvGrpSpPr>
        <p:grpSpPr>
          <a:xfrm>
            <a:off x="6352562" y="980039"/>
            <a:ext cx="5612464" cy="2786726"/>
            <a:chOff x="940396" y="3705406"/>
            <a:chExt cx="5912250" cy="3116308"/>
          </a:xfrm>
        </p:grpSpPr>
        <p:sp>
          <p:nvSpPr>
            <p:cNvPr id="61" name="Rounded Rectangle 54">
              <a:extLst>
                <a:ext uri="{FF2B5EF4-FFF2-40B4-BE49-F238E27FC236}">
                  <a16:creationId xmlns:a16="http://schemas.microsoft.com/office/drawing/2014/main" id="{25A9CA52-A021-4BA0-B942-D687C3ED2286}"/>
                </a:ext>
              </a:extLst>
            </p:cNvPr>
            <p:cNvSpPr/>
            <p:nvPr/>
          </p:nvSpPr>
          <p:spPr>
            <a:xfrm>
              <a:off x="1031509" y="3772432"/>
              <a:ext cx="5815533" cy="3049282"/>
            </a:xfrm>
            <a:prstGeom prst="roundRect">
              <a:avLst>
                <a:gd name="adj" fmla="val 3818"/>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ectangle 61">
              <a:extLst>
                <a:ext uri="{FF2B5EF4-FFF2-40B4-BE49-F238E27FC236}">
                  <a16:creationId xmlns:a16="http://schemas.microsoft.com/office/drawing/2014/main" id="{B8A49942-AB9A-4E23-926A-12DD9F1BABD2}"/>
                </a:ext>
              </a:extLst>
            </p:cNvPr>
            <p:cNvSpPr/>
            <p:nvPr/>
          </p:nvSpPr>
          <p:spPr>
            <a:xfrm>
              <a:off x="1118560" y="3814705"/>
              <a:ext cx="558717" cy="7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spcBef>
                  <a:spcPts val="1200"/>
                </a:spcBef>
              </a:pPr>
              <a:r>
                <a:rPr lang="en-US" sz="3000" i="1" dirty="0">
                  <a:latin typeface="Times New Roman" panose="02020603050405020304" pitchFamily="18" charset="0"/>
                  <a:ea typeface="Tahoma" pitchFamily="34" charset="0"/>
                  <a:cs typeface="Times New Roman" panose="02020603050405020304" pitchFamily="18" charset="0"/>
                  <a:sym typeface="Symbol" panose="05050102010706020507" pitchFamily="18" charset="2"/>
                </a:rPr>
                <a:t>x</a:t>
              </a:r>
            </a:p>
          </p:txBody>
        </p:sp>
        <p:cxnSp>
          <p:nvCxnSpPr>
            <p:cNvPr id="64" name="Straight Connector 63">
              <a:extLst>
                <a:ext uri="{FF2B5EF4-FFF2-40B4-BE49-F238E27FC236}">
                  <a16:creationId xmlns:a16="http://schemas.microsoft.com/office/drawing/2014/main" id="{48D958CE-5250-4C00-8BFE-08439333FA97}"/>
                </a:ext>
              </a:extLst>
            </p:cNvPr>
            <p:cNvCxnSpPr/>
            <p:nvPr/>
          </p:nvCxnSpPr>
          <p:spPr>
            <a:xfrm>
              <a:off x="1035300" y="4561185"/>
              <a:ext cx="5817346"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F6D316-8E82-4889-9F07-BBD7CADF4294}"/>
                </a:ext>
              </a:extLst>
            </p:cNvPr>
            <p:cNvCxnSpPr/>
            <p:nvPr/>
          </p:nvCxnSpPr>
          <p:spPr>
            <a:xfrm>
              <a:off x="1031510" y="5144561"/>
              <a:ext cx="5804647"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97BFB03-9934-4426-8EC7-112AFA8A037B}"/>
                </a:ext>
              </a:extLst>
            </p:cNvPr>
            <p:cNvCxnSpPr/>
            <p:nvPr/>
          </p:nvCxnSpPr>
          <p:spPr>
            <a:xfrm>
              <a:off x="1691827" y="3802249"/>
              <a:ext cx="0" cy="301946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8C8E006A-F413-4A90-B54A-8D0255062A88}"/>
                    </a:ext>
                  </a:extLst>
                </p:cNvPr>
                <p:cNvSpPr/>
                <p:nvPr/>
              </p:nvSpPr>
              <p:spPr>
                <a:xfrm>
                  <a:off x="940396" y="4464195"/>
                  <a:ext cx="5424047" cy="7445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spcBef>
                      <a:spcPts val="1200"/>
                    </a:spcBef>
                  </a:pPr>
                  <a:r>
                    <a:rPr lang="vi-VN" sz="300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e>
                        <m:sup>
                          <m:r>
                            <a:rPr lang="nl-NL" sz="3200">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vi-VN" sz="3000">
                      <a:latin typeface="Times New Roman" panose="02020603050405020304" pitchFamily="18" charset="0"/>
                      <a:ea typeface="Tahoma" pitchFamily="34" charset="0"/>
                      <a:cs typeface="Times New Roman" panose="02020603050405020304" pitchFamily="18" charset="0"/>
                    </a:rPr>
                    <a:t> </a:t>
                  </a:r>
                  <a:r>
                    <a:rPr lang="en-US" sz="3000" dirty="0">
                      <a:latin typeface="Times New Roman" panose="02020603050405020304" pitchFamily="18" charset="0"/>
                      <a:ea typeface="Tahoma" pitchFamily="34" charset="0"/>
                      <a:cs typeface="Times New Roman" panose="02020603050405020304" pitchFamily="18" charset="0"/>
                    </a:rPr>
                    <a:t>		</a:t>
                  </a:r>
                  <a:r>
                    <a:rPr lang="vi-VN" sz="3000" dirty="0">
                      <a:latin typeface="Times New Roman" panose="02020603050405020304" pitchFamily="18" charset="0"/>
                      <a:ea typeface="Tahoma" pitchFamily="34" charset="0"/>
                      <a:cs typeface="Times New Roman" panose="02020603050405020304" pitchFamily="18" charset="0"/>
                    </a:rPr>
                    <a:t>–</a:t>
                  </a:r>
                  <a:r>
                    <a:rPr lang="en-US" sz="3000" dirty="0">
                      <a:latin typeface="Times New Roman" panose="02020603050405020304" pitchFamily="18" charset="0"/>
                      <a:ea typeface="Tahoma" pitchFamily="34" charset="0"/>
                      <a:cs typeface="Times New Roman" panose="02020603050405020304" pitchFamily="18" charset="0"/>
                    </a:rPr>
                    <a:t>                       </a:t>
                  </a:r>
                  <a:r>
                    <a:rPr lang="vi-VN" sz="3000" dirty="0">
                      <a:latin typeface="Times New Roman" panose="02020603050405020304" pitchFamily="18" charset="0"/>
                      <a:ea typeface="Tahoma" pitchFamily="34" charset="0"/>
                      <a:cs typeface="Times New Roman" panose="02020603050405020304" pitchFamily="18" charset="0"/>
                    </a:rPr>
                    <a:t>–</a:t>
                  </a:r>
                  <a:r>
                    <a:rPr lang="en-US" sz="3000" dirty="0">
                      <a:latin typeface="Times New Roman" panose="02020603050405020304" pitchFamily="18" charset="0"/>
                      <a:ea typeface="Tahoma" pitchFamily="34" charset="0"/>
                      <a:cs typeface="Times New Roman" panose="02020603050405020304" pitchFamily="18" charset="0"/>
                    </a:rPr>
                    <a:t>      </a:t>
                  </a:r>
                </a:p>
              </p:txBody>
            </p:sp>
          </mc:Choice>
          <mc:Fallback>
            <p:sp>
              <p:nvSpPr>
                <p:cNvPr id="71" name="Rectangle 70">
                  <a:extLst>
                    <a:ext uri="{FF2B5EF4-FFF2-40B4-BE49-F238E27FC236}">
                      <a16:creationId xmlns:a16="http://schemas.microsoft.com/office/drawing/2014/main" id="{8C8E006A-F413-4A90-B54A-8D0255062A88}"/>
                    </a:ext>
                  </a:extLst>
                </p:cNvPr>
                <p:cNvSpPr>
                  <a:spLocks noRot="1" noChangeAspect="1" noMove="1" noResize="1" noEditPoints="1" noAdjustHandles="1" noChangeArrowheads="1" noChangeShapeType="1" noTextEdit="1"/>
                </p:cNvSpPr>
                <p:nvPr/>
              </p:nvSpPr>
              <p:spPr>
                <a:xfrm>
                  <a:off x="940396" y="4464195"/>
                  <a:ext cx="5424047" cy="744510"/>
                </a:xfrm>
                <a:prstGeom prst="rect">
                  <a:avLst/>
                </a:prstGeom>
                <a:blipFill>
                  <a:blip r:embed="rId13"/>
                  <a:stretch>
                    <a:fillRect t="-1835" b="-211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Rectangle 71">
                  <a:extLst>
                    <a:ext uri="{FF2B5EF4-FFF2-40B4-BE49-F238E27FC236}">
                      <a16:creationId xmlns:a16="http://schemas.microsoft.com/office/drawing/2014/main" id="{D6675A3C-FF94-4F3F-8E01-59058A6A305A}"/>
                    </a:ext>
                  </a:extLst>
                </p:cNvPr>
                <p:cNvSpPr/>
                <p:nvPr/>
              </p:nvSpPr>
              <p:spPr>
                <a:xfrm>
                  <a:off x="1033896" y="5305805"/>
                  <a:ext cx="821509" cy="757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a:spcBef>
                      <a:spcPts val="1200"/>
                    </a:spcBef>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𝑦</m:t>
                        </m:r>
                      </m:oMath>
                    </m:oMathPara>
                  </a14:m>
                  <a:endParaRPr lang="en-US" sz="3000" dirty="0">
                    <a:latin typeface="Times New Roman" panose="02020603050405020304" pitchFamily="18" charset="0"/>
                    <a:ea typeface="Tahoma" pitchFamily="34" charset="0"/>
                    <a:cs typeface="Times New Roman" panose="02020603050405020304" pitchFamily="18" charset="0"/>
                  </a:endParaRPr>
                </a:p>
              </p:txBody>
            </p:sp>
          </mc:Choice>
          <mc:Fallback>
            <p:sp>
              <p:nvSpPr>
                <p:cNvPr id="72" name="Rectangle 71">
                  <a:extLst>
                    <a:ext uri="{FF2B5EF4-FFF2-40B4-BE49-F238E27FC236}">
                      <a16:creationId xmlns:a16="http://schemas.microsoft.com/office/drawing/2014/main" id="{D6675A3C-FF94-4F3F-8E01-59058A6A305A}"/>
                    </a:ext>
                  </a:extLst>
                </p:cNvPr>
                <p:cNvSpPr>
                  <a:spLocks noRot="1" noChangeAspect="1" noMove="1" noResize="1" noEditPoints="1" noAdjustHandles="1" noChangeArrowheads="1" noChangeShapeType="1" noTextEdit="1"/>
                </p:cNvSpPr>
                <p:nvPr/>
              </p:nvSpPr>
              <p:spPr>
                <a:xfrm>
                  <a:off x="1033896" y="5305805"/>
                  <a:ext cx="821509" cy="757201"/>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8" name="Rectangle 77">
                  <a:extLst>
                    <a:ext uri="{FF2B5EF4-FFF2-40B4-BE49-F238E27FC236}">
                      <a16:creationId xmlns:a16="http://schemas.microsoft.com/office/drawing/2014/main" id="{E15B7782-DEBF-45C1-B4EC-F69FA6AAE115}"/>
                    </a:ext>
                  </a:extLst>
                </p:cNvPr>
                <p:cNvSpPr/>
                <p:nvPr/>
              </p:nvSpPr>
              <p:spPr>
                <a:xfrm>
                  <a:off x="4155425" y="5063580"/>
                  <a:ext cx="1135413" cy="6883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oMath>
                    </m:oMathPara>
                  </a14:m>
                  <a:endParaRPr lang="en-US" sz="2800" dirty="0">
                    <a:latin typeface="Times New Roman" panose="02020603050405020304" pitchFamily="18" charset="0"/>
                    <a:ea typeface="Tahoma" pitchFamily="34" charset="0"/>
                    <a:cs typeface="Times New Roman" panose="02020603050405020304" pitchFamily="18" charset="0"/>
                  </a:endParaRPr>
                </a:p>
              </p:txBody>
            </p:sp>
          </mc:Choice>
          <mc:Fallback>
            <p:sp>
              <p:nvSpPr>
                <p:cNvPr id="78" name="Rectangle 77">
                  <a:extLst>
                    <a:ext uri="{FF2B5EF4-FFF2-40B4-BE49-F238E27FC236}">
                      <a16:creationId xmlns:a16="http://schemas.microsoft.com/office/drawing/2014/main" id="{E15B7782-DEBF-45C1-B4EC-F69FA6AAE115}"/>
                    </a:ext>
                  </a:extLst>
                </p:cNvPr>
                <p:cNvSpPr>
                  <a:spLocks noRot="1" noChangeAspect="1" noMove="1" noResize="1" noEditPoints="1" noAdjustHandles="1" noChangeArrowheads="1" noChangeShapeType="1" noTextEdit="1"/>
                </p:cNvSpPr>
                <p:nvPr/>
              </p:nvSpPr>
              <p:spPr>
                <a:xfrm>
                  <a:off x="4155425" y="5063580"/>
                  <a:ext cx="1135413" cy="688365"/>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9" name="Rectangle 78">
                  <a:extLst>
                    <a:ext uri="{FF2B5EF4-FFF2-40B4-BE49-F238E27FC236}">
                      <a16:creationId xmlns:a16="http://schemas.microsoft.com/office/drawing/2014/main" id="{370B465B-81FD-4ECA-AFB7-83585F5BB3BF}"/>
                    </a:ext>
                  </a:extLst>
                </p:cNvPr>
                <p:cNvSpPr/>
                <p:nvPr/>
              </p:nvSpPr>
              <p:spPr>
                <a:xfrm>
                  <a:off x="1599617" y="3890544"/>
                  <a:ext cx="836001" cy="6883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spcBef>
                      <a:spcPts val="1200"/>
                    </a:spcBef>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m:t>
                        </m:r>
                      </m:oMath>
                    </m:oMathPara>
                  </a14:m>
                  <a:endParaRPr lang="en-US" sz="2800" dirty="0">
                    <a:latin typeface="Times New Roman" panose="02020603050405020304" pitchFamily="18" charset="0"/>
                    <a:ea typeface="Tahoma" pitchFamily="34" charset="0"/>
                    <a:cs typeface="Times New Roman" panose="02020603050405020304" pitchFamily="18" charset="0"/>
                  </a:endParaRPr>
                </a:p>
              </p:txBody>
            </p:sp>
          </mc:Choice>
          <mc:Fallback>
            <p:sp>
              <p:nvSpPr>
                <p:cNvPr id="79" name="Rectangle 78">
                  <a:extLst>
                    <a:ext uri="{FF2B5EF4-FFF2-40B4-BE49-F238E27FC236}">
                      <a16:creationId xmlns:a16="http://schemas.microsoft.com/office/drawing/2014/main" id="{370B465B-81FD-4ECA-AFB7-83585F5BB3BF}"/>
                    </a:ext>
                  </a:extLst>
                </p:cNvPr>
                <p:cNvSpPr>
                  <a:spLocks noRot="1" noChangeAspect="1" noMove="1" noResize="1" noEditPoints="1" noAdjustHandles="1" noChangeArrowheads="1" noChangeShapeType="1" noTextEdit="1"/>
                </p:cNvSpPr>
                <p:nvPr/>
              </p:nvSpPr>
              <p:spPr>
                <a:xfrm>
                  <a:off x="1599617" y="3890544"/>
                  <a:ext cx="836001" cy="688365"/>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0" name="Rectangle 79">
                  <a:extLst>
                    <a:ext uri="{FF2B5EF4-FFF2-40B4-BE49-F238E27FC236}">
                      <a16:creationId xmlns:a16="http://schemas.microsoft.com/office/drawing/2014/main" id="{1E9231B9-E9CB-454C-A426-9600818CF866}"/>
                    </a:ext>
                  </a:extLst>
                </p:cNvPr>
                <p:cNvSpPr/>
                <p:nvPr/>
              </p:nvSpPr>
              <p:spPr>
                <a:xfrm>
                  <a:off x="5906569" y="3878231"/>
                  <a:ext cx="836001" cy="6883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spcBef>
                      <a:spcPts val="1200"/>
                    </a:spcBef>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oMath>
                    </m:oMathPara>
                  </a14:m>
                  <a:endParaRPr lang="en-US" sz="2800" dirty="0">
                    <a:latin typeface="Times New Roman" panose="02020603050405020304" pitchFamily="18" charset="0"/>
                    <a:ea typeface="Tahoma" pitchFamily="34" charset="0"/>
                    <a:cs typeface="Times New Roman" panose="02020603050405020304" pitchFamily="18" charset="0"/>
                  </a:endParaRPr>
                </a:p>
              </p:txBody>
            </p:sp>
          </mc:Choice>
          <mc:Fallback>
            <p:sp>
              <p:nvSpPr>
                <p:cNvPr id="80" name="Rectangle 79">
                  <a:extLst>
                    <a:ext uri="{FF2B5EF4-FFF2-40B4-BE49-F238E27FC236}">
                      <a16:creationId xmlns:a16="http://schemas.microsoft.com/office/drawing/2014/main" id="{1E9231B9-E9CB-454C-A426-9600818CF866}"/>
                    </a:ext>
                  </a:extLst>
                </p:cNvPr>
                <p:cNvSpPr>
                  <a:spLocks noRot="1" noChangeAspect="1" noMove="1" noResize="1" noEditPoints="1" noAdjustHandles="1" noChangeArrowheads="1" noChangeShapeType="1" noTextEdit="1"/>
                </p:cNvSpPr>
                <p:nvPr/>
              </p:nvSpPr>
              <p:spPr>
                <a:xfrm>
                  <a:off x="5906569" y="3878231"/>
                  <a:ext cx="836001" cy="688365"/>
                </a:xfrm>
                <a:prstGeom prst="rect">
                  <a:avLst/>
                </a:prstGeom>
                <a:blipFill>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1" name="Straight Arrow Connector 80">
              <a:extLst>
                <a:ext uri="{FF2B5EF4-FFF2-40B4-BE49-F238E27FC236}">
                  <a16:creationId xmlns:a16="http://schemas.microsoft.com/office/drawing/2014/main" id="{A05058DB-5DC1-455E-9DEC-6277F8171FBF}"/>
                </a:ext>
              </a:extLst>
            </p:cNvPr>
            <p:cNvCxnSpPr>
              <a:cxnSpLocks/>
            </p:cNvCxnSpPr>
            <p:nvPr/>
          </p:nvCxnSpPr>
          <p:spPr>
            <a:xfrm>
              <a:off x="4855644" y="5712512"/>
              <a:ext cx="1149172" cy="6260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2" name="Rectangle 81">
                  <a:extLst>
                    <a:ext uri="{FF2B5EF4-FFF2-40B4-BE49-F238E27FC236}">
                      <a16:creationId xmlns:a16="http://schemas.microsoft.com/office/drawing/2014/main" id="{56FFF759-238C-46DA-BC9D-F86FCFC658E0}"/>
                    </a:ext>
                  </a:extLst>
                </p:cNvPr>
                <p:cNvSpPr/>
                <p:nvPr/>
              </p:nvSpPr>
              <p:spPr>
                <a:xfrm>
                  <a:off x="3768270" y="3705406"/>
                  <a:ext cx="836001" cy="9153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spcBef>
                      <a:spcPts val="1200"/>
                    </a:spcBef>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smtClean="0">
                                <a:latin typeface="Cambria Math" panose="02040503050406030204" pitchFamily="18" charset="0"/>
                              </a:rPr>
                              <m:t>𝟐</m:t>
                            </m:r>
                          </m:den>
                        </m:f>
                      </m:oMath>
                    </m:oMathPara>
                  </a14:m>
                  <a:endParaRPr lang="en-US" sz="2200" dirty="0">
                    <a:latin typeface="Times New Roman" panose="02020603050405020304" pitchFamily="18" charset="0"/>
                    <a:ea typeface="Tahoma" pitchFamily="34" charset="0"/>
                    <a:cs typeface="Times New Roman" panose="02020603050405020304" pitchFamily="18" charset="0"/>
                    <a:sym typeface="Symbol" panose="05050102010706020507" pitchFamily="18" charset="2"/>
                  </a:endParaRPr>
                </a:p>
              </p:txBody>
            </p:sp>
          </mc:Choice>
          <mc:Fallback>
            <p:sp>
              <p:nvSpPr>
                <p:cNvPr id="82" name="Rectangle 81">
                  <a:extLst>
                    <a:ext uri="{FF2B5EF4-FFF2-40B4-BE49-F238E27FC236}">
                      <a16:creationId xmlns:a16="http://schemas.microsoft.com/office/drawing/2014/main" id="{56FFF759-238C-46DA-BC9D-F86FCFC658E0}"/>
                    </a:ext>
                  </a:extLst>
                </p:cNvPr>
                <p:cNvSpPr>
                  <a:spLocks noRot="1" noChangeAspect="1" noMove="1" noResize="1" noEditPoints="1" noAdjustHandles="1" noChangeArrowheads="1" noChangeShapeType="1" noTextEdit="1"/>
                </p:cNvSpPr>
                <p:nvPr/>
              </p:nvSpPr>
              <p:spPr>
                <a:xfrm>
                  <a:off x="3768270" y="3705406"/>
                  <a:ext cx="836001" cy="915308"/>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Rectangle 82">
                  <a:extLst>
                    <a:ext uri="{FF2B5EF4-FFF2-40B4-BE49-F238E27FC236}">
                      <a16:creationId xmlns:a16="http://schemas.microsoft.com/office/drawing/2014/main" id="{23B4969C-A38C-4FF3-BCCD-FB6BD15BA8E0}"/>
                    </a:ext>
                  </a:extLst>
                </p:cNvPr>
                <p:cNvSpPr/>
                <p:nvPr/>
              </p:nvSpPr>
              <p:spPr>
                <a:xfrm>
                  <a:off x="5980783" y="5929170"/>
                  <a:ext cx="814807" cy="8508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r>
                              <a:rPr lang="en-US" sz="2000" b="1" i="1">
                                <a:latin typeface="Cambria Math" panose="02040503050406030204" pitchFamily="18" charset="0"/>
                              </a:rPr>
                              <m:t>𝟐</m:t>
                            </m:r>
                          </m:den>
                        </m:f>
                      </m:oMath>
                    </m:oMathPara>
                  </a14:m>
                  <a:endParaRPr lang="en-US" sz="2000" dirty="0">
                    <a:latin typeface="Times New Roman" panose="02020603050405020304" pitchFamily="18" charset="0"/>
                    <a:ea typeface="Tahoma" pitchFamily="34" charset="0"/>
                    <a:cs typeface="Times New Roman" panose="02020603050405020304" pitchFamily="18" charset="0"/>
                  </a:endParaRPr>
                </a:p>
              </p:txBody>
            </p:sp>
          </mc:Choice>
          <mc:Fallback>
            <p:sp>
              <p:nvSpPr>
                <p:cNvPr id="83" name="Rectangle 82">
                  <a:extLst>
                    <a:ext uri="{FF2B5EF4-FFF2-40B4-BE49-F238E27FC236}">
                      <a16:creationId xmlns:a16="http://schemas.microsoft.com/office/drawing/2014/main" id="{23B4969C-A38C-4FF3-BCCD-FB6BD15BA8E0}"/>
                    </a:ext>
                  </a:extLst>
                </p:cNvPr>
                <p:cNvSpPr>
                  <a:spLocks noRot="1" noChangeAspect="1" noMove="1" noResize="1" noEditPoints="1" noAdjustHandles="1" noChangeArrowheads="1" noChangeShapeType="1" noTextEdit="1"/>
                </p:cNvSpPr>
                <p:nvPr/>
              </p:nvSpPr>
              <p:spPr>
                <a:xfrm>
                  <a:off x="5980783" y="5929170"/>
                  <a:ext cx="814807" cy="850845"/>
                </a:xfrm>
                <a:prstGeom prst="rect">
                  <a:avLst/>
                </a:prstGeom>
                <a:blipFill>
                  <a:blip r:embed="rId1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4" name="Straight Connector 83">
              <a:extLst>
                <a:ext uri="{FF2B5EF4-FFF2-40B4-BE49-F238E27FC236}">
                  <a16:creationId xmlns:a16="http://schemas.microsoft.com/office/drawing/2014/main" id="{45802E34-645D-498D-8ECF-F1BC9BAF9A1E}"/>
                </a:ext>
              </a:extLst>
            </p:cNvPr>
            <p:cNvCxnSpPr>
              <a:cxnSpLocks/>
            </p:cNvCxnSpPr>
            <p:nvPr/>
          </p:nvCxnSpPr>
          <p:spPr>
            <a:xfrm>
              <a:off x="4296229" y="4588552"/>
              <a:ext cx="0" cy="220413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4585315-0EE2-491D-BADE-3F5761A7916A}"/>
                </a:ext>
              </a:extLst>
            </p:cNvPr>
            <p:cNvCxnSpPr>
              <a:cxnSpLocks/>
            </p:cNvCxnSpPr>
            <p:nvPr/>
          </p:nvCxnSpPr>
          <p:spPr>
            <a:xfrm>
              <a:off x="4351833" y="4588552"/>
              <a:ext cx="16967" cy="220413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DEAFF69A-E8F8-4AF4-97DB-ABB52817FA2A}"/>
                </a:ext>
              </a:extLst>
            </p:cNvPr>
            <p:cNvSpPr/>
            <p:nvPr/>
          </p:nvSpPr>
          <p:spPr>
            <a:xfrm>
              <a:off x="1441576" y="4629769"/>
              <a:ext cx="1215766" cy="64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just"/>
              <a:endParaRPr lang="en-US" sz="3000" dirty="0">
                <a:latin typeface="Times New Roman" panose="02020603050405020304" pitchFamily="18" charset="0"/>
                <a:ea typeface="Tahoma" pitchFamily="34" charset="0"/>
                <a:cs typeface="Times New Roman" panose="02020603050405020304" pitchFamily="18" charset="0"/>
              </a:endParaRPr>
            </a:p>
          </p:txBody>
        </p:sp>
        <p:cxnSp>
          <p:nvCxnSpPr>
            <p:cNvPr id="87" name="Straight Arrow Connector 86">
              <a:extLst>
                <a:ext uri="{FF2B5EF4-FFF2-40B4-BE49-F238E27FC236}">
                  <a16:creationId xmlns:a16="http://schemas.microsoft.com/office/drawing/2014/main" id="{39E42EEC-EA0A-4774-B469-0F9951194CC0}"/>
                </a:ext>
              </a:extLst>
            </p:cNvPr>
            <p:cNvCxnSpPr>
              <a:cxnSpLocks/>
            </p:cNvCxnSpPr>
            <p:nvPr/>
          </p:nvCxnSpPr>
          <p:spPr>
            <a:xfrm>
              <a:off x="2285541" y="5706393"/>
              <a:ext cx="1353615" cy="6961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0" name="Rectangle 89">
                  <a:extLst>
                    <a:ext uri="{FF2B5EF4-FFF2-40B4-BE49-F238E27FC236}">
                      <a16:creationId xmlns:a16="http://schemas.microsoft.com/office/drawing/2014/main" id="{98E9661A-5310-4C0D-9E32-E3DB970F4B5E}"/>
                    </a:ext>
                  </a:extLst>
                </p:cNvPr>
                <p:cNvSpPr/>
                <p:nvPr/>
              </p:nvSpPr>
              <p:spPr>
                <a:xfrm>
                  <a:off x="1527598" y="5129958"/>
                  <a:ext cx="792733" cy="8508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r>
                              <a:rPr lang="en-US" sz="2000" b="1" i="1">
                                <a:latin typeface="Cambria Math" panose="02040503050406030204" pitchFamily="18" charset="0"/>
                              </a:rPr>
                              <m:t>𝟐</m:t>
                            </m:r>
                          </m:den>
                        </m:f>
                      </m:oMath>
                    </m:oMathPara>
                  </a14:m>
                  <a:endParaRPr lang="en-US" sz="2000" dirty="0">
                    <a:latin typeface="Times New Roman" panose="02020603050405020304" pitchFamily="18" charset="0"/>
                    <a:ea typeface="Tahoma" pitchFamily="34" charset="0"/>
                    <a:cs typeface="Times New Roman" panose="02020603050405020304" pitchFamily="18" charset="0"/>
                  </a:endParaRPr>
                </a:p>
              </p:txBody>
            </p:sp>
          </mc:Choice>
          <mc:Fallback>
            <p:sp>
              <p:nvSpPr>
                <p:cNvPr id="90" name="Rectangle 89">
                  <a:extLst>
                    <a:ext uri="{FF2B5EF4-FFF2-40B4-BE49-F238E27FC236}">
                      <a16:creationId xmlns:a16="http://schemas.microsoft.com/office/drawing/2014/main" id="{98E9661A-5310-4C0D-9E32-E3DB970F4B5E}"/>
                    </a:ext>
                  </a:extLst>
                </p:cNvPr>
                <p:cNvSpPr>
                  <a:spLocks noRot="1" noChangeAspect="1" noMove="1" noResize="1" noEditPoints="1" noAdjustHandles="1" noChangeArrowheads="1" noChangeShapeType="1" noTextEdit="1"/>
                </p:cNvSpPr>
                <p:nvPr/>
              </p:nvSpPr>
              <p:spPr>
                <a:xfrm>
                  <a:off x="1527598" y="5129958"/>
                  <a:ext cx="792733" cy="850845"/>
                </a:xfrm>
                <a:prstGeom prst="rect">
                  <a:avLst/>
                </a:prstGeom>
                <a:blipFill>
                  <a:blip r:embed="rId2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Rectangle 90">
                  <a:extLst>
                    <a:ext uri="{FF2B5EF4-FFF2-40B4-BE49-F238E27FC236}">
                      <a16:creationId xmlns:a16="http://schemas.microsoft.com/office/drawing/2014/main" id="{D8ED6DD2-02C8-4CAA-9BCD-8EB9FFB74B8F}"/>
                    </a:ext>
                  </a:extLst>
                </p:cNvPr>
                <p:cNvSpPr/>
                <p:nvPr/>
              </p:nvSpPr>
              <p:spPr>
                <a:xfrm>
                  <a:off x="3366127" y="6146599"/>
                  <a:ext cx="1135412" cy="615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14:m>
                    <m:oMathPara xmlns:m="http://schemas.openxmlformats.org/officeDocument/2006/math">
                      <m:oMathParaPr>
                        <m:jc m:val="centerGroup"/>
                      </m:oMathParaPr>
                      <m:oMath xmlns:m="http://schemas.openxmlformats.org/officeDocument/2006/math">
                        <m:r>
                          <a:rPr lang="en-US" sz="2800" b="0" i="0" smtClean="0">
                            <a:latin typeface="Cambria Math" panose="02040503050406030204" pitchFamily="18" charset="0"/>
                          </a:rPr>
                          <m:t>−</m:t>
                        </m:r>
                        <m:r>
                          <a:rPr lang="en-US" sz="2800">
                            <a:latin typeface="Cambria Math" panose="02040503050406030204" pitchFamily="18" charset="0"/>
                          </a:rPr>
                          <m:t>∞</m:t>
                        </m:r>
                      </m:oMath>
                    </m:oMathPara>
                  </a14:m>
                  <a:endParaRPr lang="en-US" sz="2800" dirty="0">
                    <a:latin typeface="Times New Roman" panose="02020603050405020304" pitchFamily="18" charset="0"/>
                    <a:ea typeface="Tahoma" pitchFamily="34" charset="0"/>
                    <a:cs typeface="Times New Roman" panose="02020603050405020304" pitchFamily="18" charset="0"/>
                  </a:endParaRPr>
                </a:p>
              </p:txBody>
            </p:sp>
          </mc:Choice>
          <mc:Fallback>
            <p:sp>
              <p:nvSpPr>
                <p:cNvPr id="91" name="Rectangle 90">
                  <a:extLst>
                    <a:ext uri="{FF2B5EF4-FFF2-40B4-BE49-F238E27FC236}">
                      <a16:creationId xmlns:a16="http://schemas.microsoft.com/office/drawing/2014/main" id="{D8ED6DD2-02C8-4CAA-9BCD-8EB9FFB74B8F}"/>
                    </a:ext>
                  </a:extLst>
                </p:cNvPr>
                <p:cNvSpPr>
                  <a:spLocks noRot="1" noChangeAspect="1" noMove="1" noResize="1" noEditPoints="1" noAdjustHandles="1" noChangeArrowheads="1" noChangeShapeType="1" noTextEdit="1"/>
                </p:cNvSpPr>
                <p:nvPr/>
              </p:nvSpPr>
              <p:spPr>
                <a:xfrm>
                  <a:off x="3366127" y="6146599"/>
                  <a:ext cx="1135412" cy="615562"/>
                </a:xfrm>
                <a:prstGeom prst="rect">
                  <a:avLst/>
                </a:prstGeom>
                <a:blipFill>
                  <a:blip r:embed="rId2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40440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nodeType="withEffect">
                                  <p:stCondLst>
                                    <p:cond delay="4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6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left)">
                                      <p:cBhvr>
                                        <p:cTn id="28" dur="500"/>
                                        <p:tgtEl>
                                          <p:spTgt spid="8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500"/>
                                        <p:tgtEl>
                                          <p:spTgt spid="6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9" grpId="0" animBg="1"/>
      <p:bldP spid="54" grpId="0" animBg="1"/>
      <p:bldP spid="13"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37141" y="2697779"/>
            <a:ext cx="12007505" cy="4117371"/>
            <a:chOff x="184494" y="3636273"/>
            <a:chExt cx="12007505" cy="4117371"/>
          </a:xfrm>
        </p:grpSpPr>
        <p:sp>
          <p:nvSpPr>
            <p:cNvPr id="5" name="Rounded Rectangle 4"/>
            <p:cNvSpPr/>
            <p:nvPr/>
          </p:nvSpPr>
          <p:spPr>
            <a:xfrm>
              <a:off x="184494" y="3865217"/>
              <a:ext cx="12007505" cy="388842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688"/>
            <a:ext cx="11906397" cy="2076946"/>
            <a:chOff x="534987" y="1869705"/>
            <a:chExt cx="23340848" cy="3483424"/>
          </a:xfrm>
        </p:grpSpPr>
        <p:grpSp>
          <p:nvGrpSpPr>
            <p:cNvPr id="21" name="Group 20"/>
            <p:cNvGrpSpPr/>
            <p:nvPr/>
          </p:nvGrpSpPr>
          <p:grpSpPr>
            <a:xfrm>
              <a:off x="534987" y="1869705"/>
              <a:ext cx="23340848" cy="3483424"/>
              <a:chOff x="534987" y="1647866"/>
              <a:chExt cx="23340848" cy="3483424"/>
            </a:xfrm>
          </p:grpSpPr>
          <p:sp>
            <p:nvSpPr>
              <p:cNvPr id="25" name="Rounded Rectangle 24"/>
              <p:cNvSpPr/>
              <p:nvPr/>
            </p:nvSpPr>
            <p:spPr bwMode="auto">
              <a:xfrm>
                <a:off x="755649" y="1720887"/>
                <a:ext cx="23120186" cy="341040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000">
                  <a:latin typeface="Cambria" panose="020405030504060302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r>
                    <a:rPr lang="vi-VN" sz="3000" dirty="0">
                      <a:solidFill>
                        <a:schemeClr val="bg1"/>
                      </a:solidFill>
                      <a:latin typeface="Tahoma" pitchFamily="34" charset="0"/>
                      <a:cs typeface="Tahoma" pitchFamily="34" charset="0"/>
                    </a:rPr>
                    <a:t>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929925" y="2068841"/>
                  <a:ext cx="22729174" cy="3200430"/>
                </a:xfrm>
                <a:prstGeom prst="rect">
                  <a:avLst/>
                </a:prstGeom>
                <a:noFill/>
              </p:spPr>
              <p:txBody>
                <a:bodyPr wrap="square" rtlCol="0">
                  <a:spAutoFit/>
                </a:bodyPr>
                <a:lstStyle/>
                <a:p>
                  <a:pPr indent="1662113"/>
                  <a:r>
                    <a:rPr lang="en-US" sz="3000">
                      <a:latin typeface="Cambria" panose="02040503050406030204" pitchFamily="18" charset="0"/>
                      <a:ea typeface="Times New Roman" panose="02020603050405020304" pitchFamily="18" charset="0"/>
                      <a:cs typeface="Times New Roman" panose="02020603050405020304" pitchFamily="18" charset="0"/>
                    </a:rPr>
                    <a:t> </a:t>
                  </a:r>
                  <a:r>
                    <a:rPr lang="vi-VN" sz="3000" dirty="0">
                      <a:latin typeface="Cambria" panose="02040503050406030204" pitchFamily="18" charset="0"/>
                      <a:ea typeface="Arial"/>
                      <a:cs typeface="Times New Roman"/>
                    </a:rPr>
                    <a:t>Trong không gian với hệ tọa độ </a:t>
                  </a:r>
                  <a14:m>
                    <m:oMath xmlns:m="http://schemas.openxmlformats.org/officeDocument/2006/math">
                      <m:r>
                        <a:rPr lang="vi-VN" sz="3000" i="1">
                          <a:latin typeface="Cambria Math"/>
                          <a:ea typeface="Arial"/>
                          <a:cs typeface="Times New Roman"/>
                        </a:rPr>
                        <m:t>𝑂𝑥𝑦𝑧</m:t>
                      </m:r>
                    </m:oMath>
                  </a14:m>
                  <a:r>
                    <a:rPr lang="vi-VN" sz="3000" dirty="0">
                      <a:latin typeface="Cambria" panose="02040503050406030204" pitchFamily="18" charset="0"/>
                      <a:ea typeface="Arial"/>
                      <a:cs typeface="Times New Roman"/>
                    </a:rPr>
                    <a:t>, cho </a:t>
                  </a:r>
                  <a:r>
                    <a:rPr lang="vi-VN" sz="3000">
                      <a:latin typeface="Cambria" panose="02040503050406030204" pitchFamily="18" charset="0"/>
                      <a:ea typeface="Arial"/>
                      <a:cs typeface="Times New Roman"/>
                    </a:rPr>
                    <a:t>mặt phẳng</a:t>
                  </a:r>
                  <a:r>
                    <a:rPr lang="en-US" sz="3000">
                      <a:latin typeface="Cambria" panose="02040503050406030204" pitchFamily="18" charset="0"/>
                      <a:ea typeface="Arial"/>
                      <a:cs typeface="Times New Roman"/>
                    </a:rPr>
                    <a:t> </a:t>
                  </a:r>
                  <a14:m>
                    <m:oMath xmlns:m="http://schemas.openxmlformats.org/officeDocument/2006/math">
                      <m:r>
                        <a:rPr lang="vi-VN" sz="3000" i="1" smtClean="0">
                          <a:solidFill>
                            <a:srgbClr val="FF0000"/>
                          </a:solidFill>
                          <a:latin typeface="Cambria Math"/>
                          <a:ea typeface="Arial"/>
                          <a:cs typeface="Times New Roman"/>
                        </a:rPr>
                        <m:t>(</m:t>
                      </m:r>
                      <m:r>
                        <a:rPr lang="vi-VN" sz="3000" i="1" smtClean="0">
                          <a:solidFill>
                            <a:srgbClr val="FF0000"/>
                          </a:solidFill>
                          <a:latin typeface="Cambria Math"/>
                          <a:ea typeface="Arial"/>
                          <a:cs typeface="Times New Roman"/>
                        </a:rPr>
                        <m:t>𝑃</m:t>
                      </m:r>
                      <m:r>
                        <a:rPr lang="vi-VN" sz="3000" i="1" smtClean="0">
                          <a:solidFill>
                            <a:srgbClr val="FF0000"/>
                          </a:solidFill>
                          <a:latin typeface="Cambria Math"/>
                          <a:ea typeface="Arial"/>
                          <a:cs typeface="Times New Roman"/>
                        </a:rPr>
                        <m:t>):2</m:t>
                      </m:r>
                      <m:r>
                        <a:rPr lang="vi-VN" sz="3000" i="1" smtClean="0">
                          <a:solidFill>
                            <a:srgbClr val="FF0000"/>
                          </a:solidFill>
                          <a:latin typeface="Cambria Math"/>
                          <a:ea typeface="Arial"/>
                          <a:cs typeface="Times New Roman"/>
                        </a:rPr>
                        <m:t>𝑥</m:t>
                      </m:r>
                      <m:r>
                        <a:rPr lang="vi-VN" sz="3000" i="1" smtClean="0">
                          <a:solidFill>
                            <a:srgbClr val="FF0000"/>
                          </a:solidFill>
                          <a:latin typeface="Cambria Math"/>
                          <a:ea typeface="Arial"/>
                          <a:cs typeface="Times New Roman"/>
                        </a:rPr>
                        <m:t>−</m:t>
                      </m:r>
                      <m:r>
                        <a:rPr lang="vi-VN" sz="3000" i="1" smtClean="0">
                          <a:solidFill>
                            <a:srgbClr val="FF0000"/>
                          </a:solidFill>
                          <a:latin typeface="Cambria Math"/>
                          <a:ea typeface="Arial"/>
                          <a:cs typeface="Times New Roman"/>
                        </a:rPr>
                        <m:t>𝑦</m:t>
                      </m:r>
                      <m:r>
                        <a:rPr lang="vi-VN" sz="3000" i="1" smtClean="0">
                          <a:solidFill>
                            <a:srgbClr val="FF0000"/>
                          </a:solidFill>
                          <a:latin typeface="Cambria Math"/>
                          <a:ea typeface="Arial"/>
                          <a:cs typeface="Times New Roman"/>
                        </a:rPr>
                        <m:t>+2</m:t>
                      </m:r>
                      <m:r>
                        <a:rPr lang="vi-VN" sz="3000" i="1" smtClean="0">
                          <a:solidFill>
                            <a:srgbClr val="FF0000"/>
                          </a:solidFill>
                          <a:latin typeface="Cambria Math"/>
                          <a:ea typeface="Arial"/>
                          <a:cs typeface="Times New Roman"/>
                        </a:rPr>
                        <m:t>𝑧</m:t>
                      </m:r>
                      <m:r>
                        <a:rPr lang="vi-VN" sz="3000" i="1" smtClean="0">
                          <a:solidFill>
                            <a:srgbClr val="FF0000"/>
                          </a:solidFill>
                          <a:latin typeface="Cambria Math"/>
                          <a:ea typeface="Arial"/>
                          <a:cs typeface="Times New Roman"/>
                        </a:rPr>
                        <m:t>−14=0</m:t>
                      </m:r>
                    </m:oMath>
                  </a14:m>
                  <a:r>
                    <a:rPr lang="vi-VN" sz="3000" dirty="0">
                      <a:solidFill>
                        <a:srgbClr val="FF0000"/>
                      </a:solidFill>
                      <a:latin typeface="Palatino Linotype"/>
                      <a:ea typeface="Arial"/>
                      <a:cs typeface="Times New Roman"/>
                    </a:rPr>
                    <a:t> </a:t>
                  </a:r>
                  <a:r>
                    <a:rPr lang="vi-VN" sz="3000" dirty="0">
                      <a:latin typeface="Palatino Linotype"/>
                      <a:ea typeface="Arial"/>
                      <a:cs typeface="Times New Roman"/>
                    </a:rPr>
                    <a:t>và mặt cầu </a:t>
                  </a:r>
                  <a14:m>
                    <m:oMath xmlns:m="http://schemas.openxmlformats.org/officeDocument/2006/math">
                      <m:d>
                        <m:dPr>
                          <m:ctrlPr>
                            <a:rPr lang="en-US" sz="3000" i="1" smtClean="0">
                              <a:solidFill>
                                <a:srgbClr val="FF0000"/>
                              </a:solidFill>
                              <a:latin typeface="Cambria Math" panose="02040503050406030204" pitchFamily="18" charset="0"/>
                              <a:ea typeface="Arial"/>
                              <a:cs typeface="Times New Roman"/>
                            </a:rPr>
                          </m:ctrlPr>
                        </m:dPr>
                        <m:e>
                          <m:r>
                            <a:rPr lang="vi-VN" sz="3000" i="1">
                              <a:solidFill>
                                <a:srgbClr val="FF0000"/>
                              </a:solidFill>
                              <a:latin typeface="Cambria Math"/>
                              <a:ea typeface="Arial"/>
                              <a:cs typeface="Times New Roman"/>
                            </a:rPr>
                            <m:t>𝑆</m:t>
                          </m:r>
                        </m:e>
                      </m:d>
                      <m:r>
                        <a:rPr lang="vi-VN" sz="3000" i="1">
                          <a:solidFill>
                            <a:srgbClr val="FF0000"/>
                          </a:solidFill>
                          <a:latin typeface="Cambria Math"/>
                          <a:ea typeface="Arial"/>
                          <a:cs typeface="Times New Roman"/>
                        </a:rPr>
                        <m:t>:</m:t>
                      </m:r>
                      <m:sSup>
                        <m:sSupPr>
                          <m:ctrlPr>
                            <a:rPr lang="en-US" sz="3000" i="1">
                              <a:solidFill>
                                <a:srgbClr val="FF0000"/>
                              </a:solidFill>
                              <a:latin typeface="Cambria Math" panose="02040503050406030204" pitchFamily="18" charset="0"/>
                              <a:ea typeface="Arial"/>
                              <a:cs typeface="Times New Roman"/>
                            </a:rPr>
                          </m:ctrlPr>
                        </m:sSupPr>
                        <m:e>
                          <m:r>
                            <a:rPr lang="vi-VN" sz="3000" i="1">
                              <a:solidFill>
                                <a:srgbClr val="FF0000"/>
                              </a:solidFill>
                              <a:latin typeface="Cambria Math"/>
                              <a:ea typeface="Arial"/>
                              <a:cs typeface="Times New Roman"/>
                            </a:rPr>
                            <m:t>𝑥</m:t>
                          </m:r>
                        </m:e>
                        <m:sup>
                          <m:r>
                            <a:rPr lang="vi-VN" sz="3000" i="1">
                              <a:solidFill>
                                <a:srgbClr val="FF0000"/>
                              </a:solidFill>
                              <a:latin typeface="Cambria Math"/>
                              <a:ea typeface="Arial"/>
                              <a:cs typeface="Times New Roman"/>
                            </a:rPr>
                            <m:t>2</m:t>
                          </m:r>
                        </m:sup>
                      </m:sSup>
                      <m:r>
                        <a:rPr lang="vi-VN" sz="3000" i="1">
                          <a:solidFill>
                            <a:srgbClr val="FF0000"/>
                          </a:solidFill>
                          <a:latin typeface="Cambria Math"/>
                          <a:ea typeface="Arial"/>
                          <a:cs typeface="Times New Roman"/>
                        </a:rPr>
                        <m:t>+</m:t>
                      </m:r>
                      <m:sSup>
                        <m:sSupPr>
                          <m:ctrlPr>
                            <a:rPr lang="en-US" sz="3000" i="1">
                              <a:solidFill>
                                <a:srgbClr val="FF0000"/>
                              </a:solidFill>
                              <a:latin typeface="Cambria Math" panose="02040503050406030204" pitchFamily="18" charset="0"/>
                              <a:ea typeface="Arial"/>
                              <a:cs typeface="Times New Roman"/>
                            </a:rPr>
                          </m:ctrlPr>
                        </m:sSupPr>
                        <m:e>
                          <m:r>
                            <a:rPr lang="vi-VN" sz="3000" i="1">
                              <a:solidFill>
                                <a:srgbClr val="FF0000"/>
                              </a:solidFill>
                              <a:latin typeface="Cambria Math"/>
                              <a:ea typeface="Arial"/>
                              <a:cs typeface="Times New Roman"/>
                            </a:rPr>
                            <m:t>𝑦</m:t>
                          </m:r>
                        </m:e>
                        <m:sup>
                          <m:r>
                            <a:rPr lang="vi-VN" sz="3000" i="1">
                              <a:solidFill>
                                <a:srgbClr val="FF0000"/>
                              </a:solidFill>
                              <a:latin typeface="Cambria Math"/>
                              <a:ea typeface="Arial"/>
                              <a:cs typeface="Times New Roman"/>
                            </a:rPr>
                            <m:t>2</m:t>
                          </m:r>
                        </m:sup>
                      </m:sSup>
                      <m:r>
                        <a:rPr lang="vi-VN" sz="3000" i="1">
                          <a:solidFill>
                            <a:srgbClr val="FF0000"/>
                          </a:solidFill>
                          <a:latin typeface="Cambria Math"/>
                          <a:ea typeface="Arial"/>
                          <a:cs typeface="Times New Roman"/>
                        </a:rPr>
                        <m:t>+</m:t>
                      </m:r>
                      <m:sSup>
                        <m:sSupPr>
                          <m:ctrlPr>
                            <a:rPr lang="en-US" sz="3000" i="1">
                              <a:solidFill>
                                <a:srgbClr val="FF0000"/>
                              </a:solidFill>
                              <a:latin typeface="Cambria Math" panose="02040503050406030204" pitchFamily="18" charset="0"/>
                              <a:ea typeface="Arial"/>
                              <a:cs typeface="Times New Roman"/>
                            </a:rPr>
                          </m:ctrlPr>
                        </m:sSupPr>
                        <m:e>
                          <m:r>
                            <a:rPr lang="vi-VN" sz="3000" i="1">
                              <a:solidFill>
                                <a:srgbClr val="FF0000"/>
                              </a:solidFill>
                              <a:latin typeface="Cambria Math"/>
                              <a:ea typeface="Arial"/>
                              <a:cs typeface="Times New Roman"/>
                            </a:rPr>
                            <m:t>𝑧</m:t>
                          </m:r>
                        </m:e>
                        <m:sup>
                          <m:r>
                            <a:rPr lang="vi-VN" sz="3000" i="1">
                              <a:solidFill>
                                <a:srgbClr val="FF0000"/>
                              </a:solidFill>
                              <a:latin typeface="Cambria Math"/>
                              <a:ea typeface="Arial"/>
                              <a:cs typeface="Times New Roman"/>
                            </a:rPr>
                            <m:t>2</m:t>
                          </m:r>
                        </m:sup>
                      </m:sSup>
                      <m:r>
                        <a:rPr lang="vi-VN" sz="3000" i="1">
                          <a:solidFill>
                            <a:srgbClr val="FF0000"/>
                          </a:solidFill>
                          <a:latin typeface="Cambria Math"/>
                          <a:ea typeface="Arial"/>
                          <a:cs typeface="Times New Roman"/>
                        </a:rPr>
                        <m:t>−2</m:t>
                      </m:r>
                      <m:r>
                        <a:rPr lang="vi-VN" sz="3000" i="1">
                          <a:solidFill>
                            <a:srgbClr val="FF0000"/>
                          </a:solidFill>
                          <a:latin typeface="Cambria Math"/>
                          <a:ea typeface="Arial"/>
                          <a:cs typeface="Times New Roman"/>
                        </a:rPr>
                        <m:t>𝑥</m:t>
                      </m:r>
                      <m:r>
                        <a:rPr lang="vi-VN" sz="3000" i="1">
                          <a:solidFill>
                            <a:srgbClr val="FF0000"/>
                          </a:solidFill>
                          <a:latin typeface="Cambria Math"/>
                          <a:ea typeface="Arial"/>
                          <a:cs typeface="Times New Roman"/>
                        </a:rPr>
                        <m:t>+4</m:t>
                      </m:r>
                      <m:r>
                        <a:rPr lang="vi-VN" sz="3000" i="1">
                          <a:solidFill>
                            <a:srgbClr val="FF0000"/>
                          </a:solidFill>
                          <a:latin typeface="Cambria Math"/>
                          <a:ea typeface="Arial"/>
                          <a:cs typeface="Times New Roman"/>
                        </a:rPr>
                        <m:t>𝑦</m:t>
                      </m:r>
                      <m:r>
                        <a:rPr lang="vi-VN" sz="3000" i="1">
                          <a:solidFill>
                            <a:srgbClr val="FF0000"/>
                          </a:solidFill>
                          <a:latin typeface="Cambria Math"/>
                          <a:ea typeface="Arial"/>
                          <a:cs typeface="Times New Roman"/>
                        </a:rPr>
                        <m:t>+2</m:t>
                      </m:r>
                      <m:r>
                        <a:rPr lang="vi-VN" sz="3000" i="1">
                          <a:solidFill>
                            <a:srgbClr val="FF0000"/>
                          </a:solidFill>
                          <a:latin typeface="Cambria Math"/>
                          <a:ea typeface="Arial"/>
                          <a:cs typeface="Times New Roman"/>
                        </a:rPr>
                        <m:t>𝑧</m:t>
                      </m:r>
                      <m:r>
                        <a:rPr lang="vi-VN" sz="3000" i="1">
                          <a:solidFill>
                            <a:srgbClr val="FF0000"/>
                          </a:solidFill>
                          <a:latin typeface="Cambria Math"/>
                          <a:ea typeface="Arial"/>
                          <a:cs typeface="Times New Roman"/>
                        </a:rPr>
                        <m:t>−3=0</m:t>
                      </m:r>
                    </m:oMath>
                  </a14:m>
                  <a:r>
                    <a:rPr lang="vi-VN" sz="3000" dirty="0">
                      <a:solidFill>
                        <a:srgbClr val="FF0000"/>
                      </a:solidFill>
                      <a:latin typeface="Palatino Linotype"/>
                      <a:ea typeface="Arial"/>
                      <a:cs typeface="Times New Roman"/>
                    </a:rPr>
                    <a:t>. </a:t>
                  </a:r>
                  <a:r>
                    <a:rPr lang="vi-VN" sz="2800" dirty="0">
                      <a:latin typeface="Palatino Linotype"/>
                      <a:ea typeface="Arial"/>
                      <a:cs typeface="Times New Roman"/>
                    </a:rPr>
                    <a:t>Tìm điểm </a:t>
                  </a:r>
                  <a14:m>
                    <m:oMath xmlns:m="http://schemas.openxmlformats.org/officeDocument/2006/math">
                      <m:r>
                        <a:rPr lang="vi-VN" sz="2800" i="1">
                          <a:latin typeface="Cambria Math"/>
                          <a:ea typeface="Arial"/>
                          <a:cs typeface="Times New Roman"/>
                        </a:rPr>
                        <m:t>𝑀</m:t>
                      </m:r>
                    </m:oMath>
                  </a14:m>
                  <a:r>
                    <a:rPr lang="vi-VN" sz="2800" dirty="0">
                      <a:latin typeface="Palatino Linotype"/>
                      <a:ea typeface="Arial"/>
                      <a:cs typeface="Times New Roman"/>
                    </a:rPr>
                    <a:t> thuộc mặt cầu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𝑆</m:t>
                          </m:r>
                        </m:e>
                      </m:d>
                    </m:oMath>
                  </a14:m>
                  <a:r>
                    <a:rPr lang="en-US" sz="2800" dirty="0">
                      <a:latin typeface="Palatino Linotype"/>
                      <a:ea typeface="Arial"/>
                      <a:cs typeface="Times New Roman"/>
                    </a:rPr>
                    <a:t> </a:t>
                  </a:r>
                  <a:r>
                    <a:rPr lang="vi-VN" sz="2800" dirty="0">
                      <a:latin typeface="Palatino Linotype"/>
                      <a:ea typeface="Arial"/>
                      <a:cs typeface="Times New Roman"/>
                    </a:rPr>
                    <a:t>sao cho khoảng cách từ </a:t>
                  </a:r>
                  <a14:m>
                    <m:oMath xmlns:m="http://schemas.openxmlformats.org/officeDocument/2006/math">
                      <m:r>
                        <a:rPr lang="vi-VN" sz="2800" i="1">
                          <a:latin typeface="Cambria Math"/>
                          <a:ea typeface="Arial"/>
                          <a:cs typeface="Times New Roman"/>
                        </a:rPr>
                        <m:t>𝑀</m:t>
                      </m:r>
                    </m:oMath>
                  </a14:m>
                  <a:r>
                    <a:rPr lang="vi-VN" sz="2800" dirty="0">
                      <a:latin typeface="Palatino Linotype"/>
                      <a:ea typeface="Arial"/>
                      <a:cs typeface="Times New Roman"/>
                    </a:rPr>
                    <a:t> đến </a:t>
                  </a:r>
                  <a14:m>
                    <m:oMath xmlns:m="http://schemas.openxmlformats.org/officeDocument/2006/math">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𝑃</m:t>
                          </m:r>
                        </m:e>
                      </m:d>
                    </m:oMath>
                  </a14:m>
                  <a:r>
                    <a:rPr lang="vi-VN" sz="2800" dirty="0">
                      <a:latin typeface="Palatino Linotype"/>
                      <a:ea typeface="Arial"/>
                      <a:cs typeface="Times New Roman"/>
                    </a:rPr>
                    <a:t> </a:t>
                  </a:r>
                  <a:r>
                    <a:rPr lang="vi-VN" sz="2800">
                      <a:latin typeface="Palatino Linotype"/>
                      <a:ea typeface="Arial"/>
                      <a:cs typeface="Times New Roman"/>
                    </a:rPr>
                    <a:t>lớn nhất</a:t>
                  </a:r>
                  <a:endParaRPr lang="en-US" sz="2800" dirty="0">
                    <a:latin typeface="Arial"/>
                    <a:ea typeface="Arial"/>
                    <a:cs typeface="Times New Roman"/>
                  </a:endParaRPr>
                </a:p>
              </p:txBody>
            </p:sp>
          </mc:Choice>
          <mc:Fallback xmlns="">
            <p:sp>
              <p:nvSpPr>
                <p:cNvPr id="23" name="Rectangle 22"/>
                <p:cNvSpPr>
                  <a:spLocks noRot="1" noChangeAspect="1" noMove="1" noResize="1" noEditPoints="1" noAdjustHandles="1" noChangeArrowheads="1" noChangeShapeType="1" noTextEdit="1"/>
                </p:cNvSpPr>
                <p:nvPr/>
              </p:nvSpPr>
              <p:spPr>
                <a:xfrm>
                  <a:off x="929925" y="2068841"/>
                  <a:ext cx="22729174" cy="3200430"/>
                </a:xfrm>
                <a:prstGeom prst="rect">
                  <a:avLst/>
                </a:prstGeom>
                <a:blipFill>
                  <a:blip r:embed="rId2"/>
                  <a:stretch>
                    <a:fillRect l="-1052" t="-4153" b="-798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14283" y="3241431"/>
                <a:ext cx="4831790" cy="523220"/>
              </a:xfrm>
              <a:prstGeom prst="rect">
                <a:avLst/>
              </a:prstGeom>
              <a:noFill/>
            </p:spPr>
            <p:txBody>
              <a:bodyPr wrap="square" rtlCol="0">
                <a:spAutoFit/>
              </a:bodyPr>
              <a:lstStyle/>
              <a:p>
                <a14:m>
                  <m:oMath xmlns:m="http://schemas.openxmlformats.org/officeDocument/2006/math">
                    <m:r>
                      <a:rPr lang="vi-VN" sz="2800" i="1">
                        <a:latin typeface="Cambria Math"/>
                        <a:ea typeface="Arial"/>
                        <a:cs typeface="Cambria Math"/>
                      </a:rPr>
                      <m:t>⇒</m:t>
                    </m:r>
                  </m:oMath>
                </a14:m>
                <a:r>
                  <a:rPr lang="vi-VN" sz="2800">
                    <a:ea typeface="Arial"/>
                    <a:cs typeface="Times New Roman"/>
                  </a:rPr>
                  <a:t> </a:t>
                </a:r>
                <a14:m>
                  <m:oMath xmlns:m="http://schemas.openxmlformats.org/officeDocument/2006/math">
                    <m:r>
                      <a:rPr lang="vi-VN" sz="2800" i="1">
                        <a:latin typeface="Cambria Math"/>
                        <a:ea typeface="Arial"/>
                        <a:cs typeface="Times New Roman"/>
                      </a:rPr>
                      <m:t>𝐻</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1+2</m:t>
                        </m:r>
                        <m:r>
                          <a:rPr lang="vi-VN" sz="2800" i="1">
                            <a:latin typeface="Cambria Math"/>
                            <a:ea typeface="Arial"/>
                            <a:cs typeface="Times New Roman"/>
                          </a:rPr>
                          <m:t>𝑡</m:t>
                        </m:r>
                        <m:r>
                          <a:rPr lang="vi-VN" sz="2800" i="1">
                            <a:latin typeface="Cambria Math"/>
                            <a:ea typeface="Arial"/>
                            <a:cs typeface="Times New Roman"/>
                          </a:rPr>
                          <m:t>;−2−</m:t>
                        </m:r>
                        <m:r>
                          <a:rPr lang="vi-VN" sz="2800" i="1">
                            <a:latin typeface="Cambria Math"/>
                            <a:ea typeface="Arial"/>
                            <a:cs typeface="Times New Roman"/>
                          </a:rPr>
                          <m:t>𝑡</m:t>
                        </m:r>
                        <m:r>
                          <a:rPr lang="vi-VN" sz="2800" i="1">
                            <a:latin typeface="Cambria Math"/>
                            <a:ea typeface="Arial"/>
                            <a:cs typeface="Times New Roman"/>
                          </a:rPr>
                          <m:t>;−1+2</m:t>
                        </m:r>
                        <m:r>
                          <a:rPr lang="vi-VN" sz="2800" i="1">
                            <a:latin typeface="Cambria Math"/>
                            <a:ea typeface="Arial"/>
                            <a:cs typeface="Times New Roman"/>
                          </a:rPr>
                          <m:t>𝑡</m:t>
                        </m:r>
                      </m:e>
                    </m:d>
                  </m:oMath>
                </a14:m>
                <a:endParaRPr lang="en-US" sz="2800" dirty="0">
                  <a:latin typeface="Cambria" panose="02040503050406030204" pitchFamily="18" charset="0"/>
                  <a:ea typeface="Arial"/>
                  <a:cs typeface="Times New Roman"/>
                </a:endParaRPr>
              </a:p>
            </p:txBody>
          </p:sp>
        </mc:Choice>
        <mc:Fallback xmlns="">
          <p:sp>
            <p:nvSpPr>
              <p:cNvPr id="88" name="Rectangle 87"/>
              <p:cNvSpPr>
                <a:spLocks noRot="1" noChangeAspect="1" noMove="1" noResize="1" noEditPoints="1" noAdjustHandles="1" noChangeArrowheads="1" noChangeShapeType="1" noTextEdit="1"/>
              </p:cNvSpPr>
              <p:nvPr/>
            </p:nvSpPr>
            <p:spPr>
              <a:xfrm>
                <a:off x="114283" y="3241431"/>
                <a:ext cx="4831790" cy="523220"/>
              </a:xfrm>
              <a:prstGeom prst="rect">
                <a:avLst/>
              </a:prstGeom>
              <a:blipFill>
                <a:blip r:embed="rId3"/>
                <a:stretch>
                  <a:fillRect/>
                </a:stretch>
              </a:blipFill>
            </p:spPr>
            <p:txBody>
              <a:bodyPr/>
              <a:lstStyle/>
              <a:p>
                <a:r>
                  <a:rPr lang="en-US">
                    <a:noFill/>
                  </a:rPr>
                  <a:t> </a:t>
                </a:r>
              </a:p>
            </p:txBody>
          </p:sp>
        </mc:Fallback>
      </mc:AlternateContent>
      <p:grpSp>
        <p:nvGrpSpPr>
          <p:cNvPr id="2" name="Group 1"/>
          <p:cNvGrpSpPr/>
          <p:nvPr/>
        </p:nvGrpSpPr>
        <p:grpSpPr>
          <a:xfrm>
            <a:off x="279021" y="2126869"/>
            <a:ext cx="11727092" cy="596825"/>
            <a:chOff x="227451" y="2461508"/>
            <a:chExt cx="11727092" cy="596825"/>
          </a:xfrm>
        </p:grpSpPr>
        <p:grpSp>
          <p:nvGrpSpPr>
            <p:cNvPr id="11" name="Group 10"/>
            <p:cNvGrpSpPr/>
            <p:nvPr/>
          </p:nvGrpSpPr>
          <p:grpSpPr>
            <a:xfrm>
              <a:off x="227451" y="2461509"/>
              <a:ext cx="3104030" cy="570098"/>
              <a:chOff x="227451" y="2956809"/>
              <a:chExt cx="3104030" cy="570098"/>
            </a:xfrm>
          </p:grpSpPr>
          <p:sp>
            <p:nvSpPr>
              <p:cNvPr id="54" name="Rectangle 53"/>
              <p:cNvSpPr/>
              <p:nvPr/>
            </p:nvSpPr>
            <p:spPr>
              <a:xfrm>
                <a:off x="531850" y="2956809"/>
                <a:ext cx="2799631" cy="57009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27451" y="299788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725446" y="3003022"/>
                    <a:ext cx="2574112" cy="5232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𝑴</m:t>
                          </m:r>
                          <m:d>
                            <m:dPr>
                              <m:ctrlPr>
                                <a:rPr lang="en-US" sz="2800" b="1" i="1">
                                  <a:latin typeface="Cambria Math" panose="02040503050406030204" pitchFamily="18" charset="0"/>
                                </a:rPr>
                              </m:ctrlPr>
                            </m:dPr>
                            <m:e>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sz="3000" b="1" dirty="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725446" y="3003022"/>
                    <a:ext cx="2574112" cy="523220"/>
                  </a:xfrm>
                  <a:prstGeom prst="rect">
                    <a:avLst/>
                  </a:prstGeom>
                  <a:blipFill>
                    <a:blip r:embed="rId4"/>
                    <a:stretch>
                      <a:fillRect/>
                    </a:stretch>
                  </a:blipFill>
                </p:spPr>
                <p:txBody>
                  <a:bodyPr/>
                  <a:lstStyle/>
                  <a:p>
                    <a:r>
                      <a:rPr lang="en-US">
                        <a:noFill/>
                      </a:rPr>
                      <a:t> </a:t>
                    </a:r>
                  </a:p>
                </p:txBody>
              </p:sp>
            </mc:Fallback>
          </mc:AlternateContent>
        </p:grpSp>
        <p:grpSp>
          <p:nvGrpSpPr>
            <p:cNvPr id="66" name="Group 65"/>
            <p:cNvGrpSpPr/>
            <p:nvPr/>
          </p:nvGrpSpPr>
          <p:grpSpPr>
            <a:xfrm>
              <a:off x="9093486" y="2461508"/>
              <a:ext cx="2861057" cy="570099"/>
              <a:chOff x="2873661" y="2956808"/>
              <a:chExt cx="2861057" cy="570099"/>
            </a:xfrm>
          </p:grpSpPr>
          <p:sp>
            <p:nvSpPr>
              <p:cNvPr id="67" name="Rectangle 66"/>
              <p:cNvSpPr/>
              <p:nvPr/>
            </p:nvSpPr>
            <p:spPr>
              <a:xfrm>
                <a:off x="3164206" y="2956808"/>
                <a:ext cx="2570512" cy="5700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8" name="Oval 67"/>
              <p:cNvSpPr/>
              <p:nvPr/>
            </p:nvSpPr>
            <p:spPr>
              <a:xfrm>
                <a:off x="2873661" y="29978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9" name="TextBox 68"/>
                  <p:cNvSpPr txBox="1"/>
                  <p:nvPr/>
                </p:nvSpPr>
                <p:spPr>
                  <a:xfrm>
                    <a:off x="3398067" y="2974879"/>
                    <a:ext cx="2234630" cy="5232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𝑴</m:t>
                          </m:r>
                          <m:r>
                            <a:rPr lang="vi-VN" sz="2800" b="1">
                              <a:latin typeface="Cambria Math"/>
                              <a:ea typeface="Arial"/>
                              <a:cs typeface="Times New Roman"/>
                            </a:rPr>
                            <m:t> </m:t>
                          </m:r>
                          <m:d>
                            <m:dPr>
                              <m:ctrlPr>
                                <a:rPr lang="en-US" sz="2800" b="1" i="1">
                                  <a:latin typeface="Cambria Math" panose="02040503050406030204" pitchFamily="18" charset="0"/>
                                </a:rPr>
                              </m:ctrlPr>
                            </m:dPr>
                            <m:e>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sz="3000" b="1" dirty="0">
                      <a:solidFill>
                        <a:schemeClr val="bg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3398067" y="2974879"/>
                    <a:ext cx="2234630" cy="523220"/>
                  </a:xfrm>
                  <a:prstGeom prst="rect">
                    <a:avLst/>
                  </a:prstGeom>
                  <a:blipFill>
                    <a:blip r:embed="rId5"/>
                    <a:stretch>
                      <a:fillRect/>
                    </a:stretch>
                  </a:blipFill>
                </p:spPr>
                <p:txBody>
                  <a:bodyPr/>
                  <a:lstStyle/>
                  <a:p>
                    <a:r>
                      <a:rPr lang="en-US">
                        <a:noFill/>
                      </a:rPr>
                      <a:t> </a:t>
                    </a:r>
                  </a:p>
                </p:txBody>
              </p:sp>
            </mc:Fallback>
          </mc:AlternateContent>
        </p:grpSp>
        <p:grpSp>
          <p:nvGrpSpPr>
            <p:cNvPr id="71" name="Group 70"/>
            <p:cNvGrpSpPr/>
            <p:nvPr/>
          </p:nvGrpSpPr>
          <p:grpSpPr>
            <a:xfrm>
              <a:off x="6165797" y="2461509"/>
              <a:ext cx="2842646" cy="589302"/>
              <a:chOff x="2019247" y="2956809"/>
              <a:chExt cx="2842646" cy="589302"/>
            </a:xfrm>
          </p:grpSpPr>
          <p:sp>
            <p:nvSpPr>
              <p:cNvPr id="72" name="Rectangle 71"/>
              <p:cNvSpPr/>
              <p:nvPr/>
            </p:nvSpPr>
            <p:spPr>
              <a:xfrm>
                <a:off x="2291381" y="2956809"/>
                <a:ext cx="2570512" cy="58930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74" name="TextBox 73"/>
                  <p:cNvSpPr txBox="1"/>
                  <p:nvPr/>
                </p:nvSpPr>
                <p:spPr>
                  <a:xfrm>
                    <a:off x="2525675" y="2976178"/>
                    <a:ext cx="2320506" cy="523220"/>
                  </a:xfrm>
                  <a:prstGeom prst="rect">
                    <a:avLst/>
                  </a:prstGeom>
                  <a:noFill/>
                </p:spPr>
                <p:txBody>
                  <a:bodyPr wrap="square" rtlCol="0">
                    <a:spAutoFit/>
                  </a:bodyPr>
                  <a:lstStyle>
                    <a:defPPr>
                      <a:defRPr lang="vi-VN"/>
                    </a:defPPr>
                    <a:lvl1pPr>
                      <a:defRPr sz="3000" i="1">
                        <a:solidFill>
                          <a:schemeClr val="bg1"/>
                        </a:solidFill>
                        <a:latin typeface="Cambria Math" panose="02040503050406030204" pitchFamily="18" charset="0"/>
                        <a:ea typeface="Calibri" panose="020F0502020204030204" pitchFamily="34"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𝑴</m:t>
                          </m:r>
                          <m:d>
                            <m:dPr>
                              <m:ctrlPr>
                                <a:rPr lang="en-US" sz="2800" b="1" i="1">
                                  <a:latin typeface="Cambria Math" panose="02040503050406030204" pitchFamily="18" charset="0"/>
                                </a:rPr>
                              </m:ctrlPr>
                            </m:dPr>
                            <m:e>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2525675" y="2976178"/>
                    <a:ext cx="2320506" cy="523220"/>
                  </a:xfrm>
                  <a:prstGeom prst="rect">
                    <a:avLst/>
                  </a:prstGeom>
                  <a:blipFill>
                    <a:blip r:embed="rId6"/>
                    <a:stretch>
                      <a:fillRect/>
                    </a:stretch>
                  </a:blipFill>
                </p:spPr>
                <p:txBody>
                  <a:bodyPr/>
                  <a:lstStyle/>
                  <a:p>
                    <a:r>
                      <a:rPr lang="en-US">
                        <a:noFill/>
                      </a:rPr>
                      <a:t> </a:t>
                    </a:r>
                  </a:p>
                </p:txBody>
              </p:sp>
            </mc:Fallback>
          </mc:AlternateContent>
          <p:sp>
            <p:nvSpPr>
              <p:cNvPr id="73" name="Oval 72"/>
              <p:cNvSpPr/>
              <p:nvPr/>
            </p:nvSpPr>
            <p:spPr>
              <a:xfrm>
                <a:off x="2019247" y="299803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grpSp>
        <p:grpSp>
          <p:nvGrpSpPr>
            <p:cNvPr id="75" name="Group 74"/>
            <p:cNvGrpSpPr/>
            <p:nvPr/>
          </p:nvGrpSpPr>
          <p:grpSpPr>
            <a:xfrm>
              <a:off x="3339824" y="2461509"/>
              <a:ext cx="2749500" cy="596824"/>
              <a:chOff x="1266549" y="2956809"/>
              <a:chExt cx="2749500" cy="596824"/>
            </a:xfrm>
          </p:grpSpPr>
          <p:sp>
            <p:nvSpPr>
              <p:cNvPr id="76" name="Rectangle 75"/>
              <p:cNvSpPr/>
              <p:nvPr/>
            </p:nvSpPr>
            <p:spPr>
              <a:xfrm>
                <a:off x="1557094" y="2956809"/>
                <a:ext cx="2458955" cy="59682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0" name="Oval 79"/>
              <p:cNvSpPr/>
              <p:nvPr/>
            </p:nvSpPr>
            <p:spPr>
              <a:xfrm>
                <a:off x="1266549" y="299787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81" name="TextBox 80"/>
                  <p:cNvSpPr txBox="1"/>
                  <p:nvPr/>
                </p:nvSpPr>
                <p:spPr>
                  <a:xfrm>
                    <a:off x="1764544" y="2999557"/>
                    <a:ext cx="2118489" cy="5232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2800" b="1">
                              <a:latin typeface="Cambria Math"/>
                              <a:ea typeface="Arial"/>
                              <a:cs typeface="Times New Roman"/>
                            </a:rPr>
                            <m:t>𝑴</m:t>
                          </m:r>
                          <m:r>
                            <a:rPr lang="vi-VN" sz="2800" b="1">
                              <a:latin typeface="Cambria Math"/>
                              <a:ea typeface="Arial"/>
                              <a:cs typeface="Times New Roman"/>
                            </a:rPr>
                            <m:t> </m:t>
                          </m:r>
                          <m:d>
                            <m:dPr>
                              <m:ctrlPr>
                                <a:rPr lang="en-US" sz="2800" b="1" i="1">
                                  <a:latin typeface="Cambria Math" panose="02040503050406030204" pitchFamily="18" charset="0"/>
                                </a:rPr>
                              </m:ctrlPr>
                            </m:dPr>
                            <m:e>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𝟏</m:t>
                              </m:r>
                              <m:r>
                                <a:rPr lang="vi-VN" sz="2800" b="1">
                                  <a:latin typeface="Cambria Math"/>
                                  <a:ea typeface="Arial"/>
                                  <a:cs typeface="Times New Roman"/>
                                </a:rPr>
                                <m:t>;−</m:t>
                              </m:r>
                              <m:r>
                                <a:rPr lang="vi-VN" sz="2800" b="1" i="1">
                                  <a:latin typeface="Cambria Math"/>
                                  <a:ea typeface="Arial"/>
                                  <a:cs typeface="Times New Roman"/>
                                </a:rPr>
                                <m:t>𝟑</m:t>
                              </m:r>
                            </m:e>
                          </m:d>
                        </m:oMath>
                      </m:oMathPara>
                    </a14:m>
                    <a:endParaRPr lang="en-US" sz="3000" b="1" dirty="0">
                      <a:solidFill>
                        <a:schemeClr val="bg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1764544" y="2999557"/>
                    <a:ext cx="2118489" cy="523220"/>
                  </a:xfrm>
                  <a:prstGeom prst="rect">
                    <a:avLst/>
                  </a:prstGeom>
                  <a:blipFill>
                    <a:blip r:embed="rId7"/>
                    <a:stretch>
                      <a:fillRect r="-5172"/>
                    </a:stretch>
                  </a:blipFill>
                </p:spPr>
                <p:txBody>
                  <a:bodyPr/>
                  <a:lstStyle/>
                  <a:p>
                    <a:r>
                      <a:rPr lang="en-US">
                        <a:noFill/>
                      </a:rPr>
                      <a:t> </a:t>
                    </a:r>
                  </a:p>
                </p:txBody>
              </p:sp>
            </mc:Fallback>
          </mc:AlternateContent>
        </p:grpSp>
      </p:grpSp>
      <p:sp>
        <p:nvSpPr>
          <p:cNvPr id="62" name="Oval 61"/>
          <p:cNvSpPr/>
          <p:nvPr/>
        </p:nvSpPr>
        <p:spPr>
          <a:xfrm>
            <a:off x="247807" y="2157577"/>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p>
        </p:txBody>
      </p:sp>
      <mc:AlternateContent xmlns:mc="http://schemas.openxmlformats.org/markup-compatibility/2006" xmlns:a14="http://schemas.microsoft.com/office/drawing/2010/main">
        <mc:Choice Requires="a14">
          <p:sp>
            <p:nvSpPr>
              <p:cNvPr id="106" name="Rectangle 105"/>
              <p:cNvSpPr/>
              <p:nvPr/>
            </p:nvSpPr>
            <p:spPr>
              <a:xfrm>
                <a:off x="114283" y="3749930"/>
                <a:ext cx="1809855" cy="101572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a:latin typeface="Cambria Math"/>
                          <a:ea typeface="Arial"/>
                          <a:cs typeface="Times New Roman"/>
                        </a:rPr>
                        <m:t>⇔</m:t>
                      </m:r>
                      <m:r>
                        <a:rPr lang="vi-VN" sz="3200" i="1">
                          <a:latin typeface="Cambria Math"/>
                          <a:ea typeface="Arial"/>
                          <a:cs typeface="Times New Roman"/>
                        </a:rPr>
                        <m:t>𝑡</m:t>
                      </m:r>
                      <m:r>
                        <a:rPr lang="vi-VN" sz="3200" i="1">
                          <a:latin typeface="Cambria Math"/>
                          <a:ea typeface="Arial"/>
                          <a:cs typeface="Times New Roman"/>
                        </a:rPr>
                        <m:t>=</m:t>
                      </m:r>
                      <m:f>
                        <m:fPr>
                          <m:ctrlPr>
                            <a:rPr lang="en-US" sz="3200" i="1">
                              <a:latin typeface="Cambria Math" panose="02040503050406030204" pitchFamily="18" charset="0"/>
                              <a:ea typeface="Arial"/>
                              <a:cs typeface="Times New Roman"/>
                            </a:rPr>
                          </m:ctrlPr>
                        </m:fPr>
                        <m:num>
                          <m:r>
                            <a:rPr lang="vi-VN" sz="3200" i="1">
                              <a:latin typeface="Cambria Math"/>
                              <a:ea typeface="Arial"/>
                              <a:cs typeface="Times New Roman"/>
                            </a:rPr>
                            <m:t>4</m:t>
                          </m:r>
                        </m:num>
                        <m:den>
                          <m:r>
                            <a:rPr lang="vi-VN" sz="3200" i="1">
                              <a:latin typeface="Cambria Math"/>
                              <a:ea typeface="Arial"/>
                              <a:cs typeface="Times New Roman"/>
                            </a:rPr>
                            <m:t>3</m:t>
                          </m:r>
                        </m:den>
                      </m:f>
                    </m:oMath>
                  </m:oMathPara>
                </a14:m>
                <a:endParaRPr lang="en-US" sz="3200" dirty="0">
                  <a:latin typeface="Cambria" panose="02040503050406030204" pitchFamily="18" charset="0"/>
                  <a:ea typeface="Arial"/>
                  <a:cs typeface="Times New Roman"/>
                </a:endParaRPr>
              </a:p>
            </p:txBody>
          </p:sp>
        </mc:Choice>
        <mc:Fallback xmlns="">
          <p:sp>
            <p:nvSpPr>
              <p:cNvPr id="106" name="Rectangle 105"/>
              <p:cNvSpPr>
                <a:spLocks noRot="1" noChangeAspect="1" noMove="1" noResize="1" noEditPoints="1" noAdjustHandles="1" noChangeArrowheads="1" noChangeShapeType="1" noTextEdit="1"/>
              </p:cNvSpPr>
              <p:nvPr/>
            </p:nvSpPr>
            <p:spPr>
              <a:xfrm>
                <a:off x="114283" y="3749930"/>
                <a:ext cx="1809855" cy="1015727"/>
              </a:xfrm>
              <a:prstGeom prst="rect">
                <a:avLst/>
              </a:prstGeom>
              <a:blipFill>
                <a:blip r:embed="rId8"/>
                <a:stretch>
                  <a:fillRect/>
                </a:stretch>
              </a:blipFill>
            </p:spPr>
            <p:txBody>
              <a:bodyPr/>
              <a:lstStyle/>
              <a:p>
                <a:r>
                  <a:rPr lang="en-US">
                    <a:noFill/>
                  </a:rPr>
                  <a:t> </a:t>
                </a:r>
              </a:p>
            </p:txBody>
          </p:sp>
        </mc:Fallback>
      </mc:AlternateContent>
      <p:sp>
        <p:nvSpPr>
          <p:cNvPr id="77" name="Action Button: Forward or Next 76">
            <a:hlinkClick r:id="rId9" action="ppaction://hlinksldjump" highlightClick="1"/>
          </p:cNvPr>
          <p:cNvSpPr/>
          <p:nvPr/>
        </p:nvSpPr>
        <p:spPr>
          <a:xfrm>
            <a:off x="11311927" y="616719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Rectangle 104"/>
              <p:cNvSpPr/>
              <p:nvPr/>
            </p:nvSpPr>
            <p:spPr>
              <a:xfrm>
                <a:off x="4687783" y="3227168"/>
                <a:ext cx="767022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Times New Roman"/>
                        </a:rPr>
                        <m:t>⇒2</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1+2</m:t>
                          </m:r>
                          <m:r>
                            <a:rPr lang="vi-VN" sz="2800" i="1">
                              <a:latin typeface="Cambria Math"/>
                              <a:ea typeface="Arial"/>
                              <a:cs typeface="Times New Roman"/>
                            </a:rPr>
                            <m:t>𝑡</m:t>
                          </m:r>
                        </m:e>
                      </m:d>
                      <m:r>
                        <a:rPr lang="vi-VN" sz="2800" i="1">
                          <a:latin typeface="Cambria Math"/>
                          <a:ea typeface="Arial"/>
                          <a:cs typeface="Times New Roman"/>
                        </a:rPr>
                        <m:t>−</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−2−</m:t>
                          </m:r>
                          <m:r>
                            <a:rPr lang="vi-VN" sz="2800" i="1">
                              <a:latin typeface="Cambria Math"/>
                              <a:ea typeface="Arial"/>
                              <a:cs typeface="Times New Roman"/>
                            </a:rPr>
                            <m:t>𝑡</m:t>
                          </m:r>
                        </m:e>
                      </m:d>
                      <m:r>
                        <a:rPr lang="vi-VN" sz="2800" i="1">
                          <a:latin typeface="Cambria Math"/>
                          <a:ea typeface="Arial"/>
                          <a:cs typeface="Times New Roman"/>
                        </a:rPr>
                        <m:t>+2</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−1+2</m:t>
                          </m:r>
                          <m:r>
                            <a:rPr lang="vi-VN" sz="2800" i="1">
                              <a:latin typeface="Cambria Math"/>
                              <a:ea typeface="Arial"/>
                              <a:cs typeface="Times New Roman"/>
                            </a:rPr>
                            <m:t>𝑡</m:t>
                          </m:r>
                        </m:e>
                      </m:d>
                      <m:r>
                        <a:rPr lang="vi-VN" sz="2800" i="1">
                          <a:latin typeface="Cambria Math"/>
                          <a:ea typeface="Arial"/>
                          <a:cs typeface="Times New Roman"/>
                        </a:rPr>
                        <m:t>−14=0</m:t>
                      </m:r>
                    </m:oMath>
                  </m:oMathPara>
                </a14:m>
                <a:endParaRPr lang="en-US" sz="2600" dirty="0">
                  <a:latin typeface="Cambria" panose="02040503050406030204" pitchFamily="18" charset="0"/>
                  <a:ea typeface="Arial"/>
                  <a:cs typeface="Times New Roman"/>
                </a:endParaRPr>
              </a:p>
            </p:txBody>
          </p:sp>
        </mc:Choice>
        <mc:Fallback xmlns="">
          <p:sp>
            <p:nvSpPr>
              <p:cNvPr id="105" name="Rectangle 104"/>
              <p:cNvSpPr>
                <a:spLocks noRot="1" noChangeAspect="1" noMove="1" noResize="1" noEditPoints="1" noAdjustHandles="1" noChangeArrowheads="1" noChangeShapeType="1" noTextEdit="1"/>
              </p:cNvSpPr>
              <p:nvPr/>
            </p:nvSpPr>
            <p:spPr>
              <a:xfrm>
                <a:off x="4687783" y="3227168"/>
                <a:ext cx="767022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EA573CE-301D-4785-8E59-D955F041D099}"/>
                  </a:ext>
                </a:extLst>
              </p:cNvPr>
              <p:cNvSpPr txBox="1"/>
              <p:nvPr/>
            </p:nvSpPr>
            <p:spPr>
              <a:xfrm>
                <a:off x="114283" y="4858844"/>
                <a:ext cx="3277111" cy="106048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Times New Roman"/>
                        </a:rPr>
                        <m:t>⇒</m:t>
                      </m:r>
                      <m:acc>
                        <m:accPr>
                          <m:chr m:val="⃗"/>
                          <m:ctrlPr>
                            <a:rPr lang="en-US" sz="2800" i="1">
                              <a:latin typeface="Cambria Math" panose="02040503050406030204" pitchFamily="18" charset="0"/>
                              <a:ea typeface="Arial"/>
                              <a:cs typeface="Times New Roman"/>
                            </a:rPr>
                          </m:ctrlPr>
                        </m:accPr>
                        <m:e>
                          <m:r>
                            <a:rPr lang="vi-VN" sz="2800" i="1">
                              <a:latin typeface="Cambria Math"/>
                              <a:ea typeface="Arial"/>
                              <a:cs typeface="Times New Roman"/>
                            </a:rPr>
                            <m:t>𝐼𝐻</m:t>
                          </m:r>
                        </m:e>
                      </m:acc>
                      <m:r>
                        <a:rPr lang="vi-VN" sz="2800" i="1">
                          <a:latin typeface="Cambria Math"/>
                          <a:ea typeface="Arial"/>
                          <a:cs typeface="Times New Roman"/>
                        </a:rPr>
                        <m:t>=</m:t>
                      </m:r>
                      <m:d>
                        <m:dPr>
                          <m:ctrlPr>
                            <a:rPr lang="en-US" sz="2800" i="1">
                              <a:latin typeface="Cambria Math" panose="02040503050406030204" pitchFamily="18" charset="0"/>
                              <a:ea typeface="Arial"/>
                              <a:cs typeface="Times New Roman"/>
                            </a:rPr>
                          </m:ctrlPr>
                        </m:dPr>
                        <m:e>
                          <m:f>
                            <m:fPr>
                              <m:ctrlPr>
                                <a:rPr lang="en-US" sz="2800" i="1">
                                  <a:latin typeface="Cambria Math" panose="02040503050406030204" pitchFamily="18" charset="0"/>
                                  <a:ea typeface="Arial"/>
                                  <a:cs typeface="Times New Roman"/>
                                </a:rPr>
                              </m:ctrlPr>
                            </m:fPr>
                            <m:num>
                              <m:r>
                                <a:rPr lang="vi-VN" sz="2800" i="1">
                                  <a:latin typeface="Cambria Math"/>
                                  <a:ea typeface="Arial"/>
                                  <a:cs typeface="Times New Roman"/>
                                </a:rPr>
                                <m:t>8</m:t>
                              </m:r>
                            </m:num>
                            <m:den>
                              <m:r>
                                <a:rPr lang="vi-VN" sz="2800" i="1">
                                  <a:latin typeface="Cambria Math"/>
                                  <a:ea typeface="Arial"/>
                                  <a:cs typeface="Times New Roman"/>
                                </a:rPr>
                                <m:t>3</m:t>
                              </m:r>
                            </m:den>
                          </m:f>
                          <m:r>
                            <a:rPr lang="vi-VN" sz="2800" i="1">
                              <a:latin typeface="Cambria Math"/>
                              <a:ea typeface="Arial"/>
                              <a:cs typeface="Times New Roman"/>
                            </a:rPr>
                            <m:t>;−</m:t>
                          </m:r>
                          <m:f>
                            <m:fPr>
                              <m:ctrlPr>
                                <a:rPr lang="en-US" sz="2800" i="1">
                                  <a:latin typeface="Cambria Math" panose="02040503050406030204" pitchFamily="18" charset="0"/>
                                  <a:ea typeface="Arial"/>
                                  <a:cs typeface="Times New Roman"/>
                                </a:rPr>
                              </m:ctrlPr>
                            </m:fPr>
                            <m:num>
                              <m:r>
                                <a:rPr lang="vi-VN" sz="2800" i="1">
                                  <a:latin typeface="Cambria Math"/>
                                  <a:ea typeface="Arial"/>
                                  <a:cs typeface="Times New Roman"/>
                                </a:rPr>
                                <m:t>4</m:t>
                              </m:r>
                            </m:num>
                            <m:den>
                              <m:r>
                                <a:rPr lang="vi-VN" sz="2800" i="1">
                                  <a:latin typeface="Cambria Math"/>
                                  <a:ea typeface="Arial"/>
                                  <a:cs typeface="Times New Roman"/>
                                </a:rPr>
                                <m:t>3</m:t>
                              </m:r>
                            </m:den>
                          </m:f>
                          <m:r>
                            <a:rPr lang="vi-VN" sz="2800" i="1">
                              <a:latin typeface="Cambria Math"/>
                              <a:ea typeface="Arial"/>
                              <a:cs typeface="Times New Roman"/>
                            </a:rPr>
                            <m:t>;</m:t>
                          </m:r>
                          <m:f>
                            <m:fPr>
                              <m:ctrlPr>
                                <a:rPr lang="en-US" sz="2800" i="1">
                                  <a:latin typeface="Cambria Math" panose="02040503050406030204" pitchFamily="18" charset="0"/>
                                  <a:ea typeface="Arial"/>
                                  <a:cs typeface="Times New Roman"/>
                                </a:rPr>
                              </m:ctrlPr>
                            </m:fPr>
                            <m:num>
                              <m:r>
                                <a:rPr lang="vi-VN" sz="2800" i="1">
                                  <a:latin typeface="Cambria Math"/>
                                  <a:ea typeface="Arial"/>
                                  <a:cs typeface="Times New Roman"/>
                                </a:rPr>
                                <m:t>8</m:t>
                              </m:r>
                            </m:num>
                            <m:den>
                              <m:r>
                                <a:rPr lang="vi-VN" sz="2800" i="1">
                                  <a:latin typeface="Cambria Math"/>
                                  <a:ea typeface="Arial"/>
                                  <a:cs typeface="Times New Roman"/>
                                </a:rPr>
                                <m:t>3</m:t>
                              </m:r>
                            </m:den>
                          </m:f>
                        </m:e>
                      </m:d>
                    </m:oMath>
                  </m:oMathPara>
                </a14:m>
                <a:endParaRPr lang="en-US" sz="2800" dirty="0">
                  <a:latin typeface="Arial"/>
                  <a:ea typeface="Arial"/>
                  <a:cs typeface="Times New Roman"/>
                </a:endParaRPr>
              </a:p>
            </p:txBody>
          </p:sp>
        </mc:Choice>
        <mc:Fallback xmlns="">
          <p:sp>
            <p:nvSpPr>
              <p:cNvPr id="12" name="TextBox 11">
                <a:extLst>
                  <a:ext uri="{FF2B5EF4-FFF2-40B4-BE49-F238E27FC236}">
                    <a16:creationId xmlns:a16="http://schemas.microsoft.com/office/drawing/2014/main" id="{5EA573CE-301D-4785-8E59-D955F041D099}"/>
                  </a:ext>
                </a:extLst>
              </p:cNvPr>
              <p:cNvSpPr txBox="1">
                <a:spLocks noRot="1" noChangeAspect="1" noMove="1" noResize="1" noEditPoints="1" noAdjustHandles="1" noChangeArrowheads="1" noChangeShapeType="1" noTextEdit="1"/>
              </p:cNvSpPr>
              <p:nvPr/>
            </p:nvSpPr>
            <p:spPr>
              <a:xfrm>
                <a:off x="114283" y="4858844"/>
                <a:ext cx="3277111" cy="106048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A7E3B2-2B79-47A2-AC34-040531D92D35}"/>
                  </a:ext>
                </a:extLst>
              </p:cNvPr>
              <p:cNvSpPr txBox="1"/>
              <p:nvPr/>
            </p:nvSpPr>
            <p:spPr>
              <a:xfrm>
                <a:off x="3414252" y="4884183"/>
                <a:ext cx="5386356" cy="9566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i="1">
                          <a:latin typeface="Cambria Math"/>
                          <a:ea typeface="Arial"/>
                          <a:cs typeface="Cambria Math"/>
                        </a:rPr>
                        <m:t>⇒</m:t>
                      </m:r>
                      <m:acc>
                        <m:accPr>
                          <m:chr m:val="⃗"/>
                          <m:ctrlPr>
                            <a:rPr lang="en-US" sz="3000" i="1">
                              <a:latin typeface="Cambria Math" panose="02040503050406030204" pitchFamily="18" charset="0"/>
                              <a:ea typeface="Arial"/>
                              <a:cs typeface="Times New Roman"/>
                            </a:rPr>
                          </m:ctrlPr>
                        </m:accPr>
                        <m:e>
                          <m:r>
                            <a:rPr lang="vi-VN" sz="3000" i="1">
                              <a:latin typeface="Cambria Math"/>
                              <a:ea typeface="Arial"/>
                              <a:cs typeface="Times New Roman"/>
                            </a:rPr>
                            <m:t>𝐼𝑀</m:t>
                          </m:r>
                        </m:e>
                      </m:acc>
                      <m:r>
                        <a:rPr lang="vi-VN" sz="3000" i="1">
                          <a:latin typeface="Cambria Math"/>
                          <a:ea typeface="Arial"/>
                          <a:cs typeface="Times New Roman"/>
                        </a:rPr>
                        <m:t>=−</m:t>
                      </m:r>
                      <m:f>
                        <m:fPr>
                          <m:ctrlPr>
                            <a:rPr lang="en-US" sz="3000" i="1">
                              <a:latin typeface="Cambria Math" panose="02040503050406030204" pitchFamily="18" charset="0"/>
                              <a:ea typeface="Arial"/>
                              <a:cs typeface="Times New Roman"/>
                            </a:rPr>
                          </m:ctrlPr>
                        </m:fPr>
                        <m:num>
                          <m:r>
                            <a:rPr lang="vi-VN" sz="3000" i="1">
                              <a:latin typeface="Cambria Math"/>
                              <a:ea typeface="Arial"/>
                              <a:cs typeface="Times New Roman"/>
                            </a:rPr>
                            <m:t>3</m:t>
                          </m:r>
                        </m:num>
                        <m:den>
                          <m:r>
                            <a:rPr lang="vi-VN" sz="3000" i="1">
                              <a:latin typeface="Cambria Math"/>
                              <a:ea typeface="Arial"/>
                              <a:cs typeface="Times New Roman"/>
                            </a:rPr>
                            <m:t>4</m:t>
                          </m:r>
                        </m:den>
                      </m:f>
                      <m:acc>
                        <m:accPr>
                          <m:chr m:val="⃗"/>
                          <m:ctrlPr>
                            <a:rPr lang="en-US" sz="3000" i="1">
                              <a:latin typeface="Cambria Math" panose="02040503050406030204" pitchFamily="18" charset="0"/>
                              <a:ea typeface="Arial"/>
                              <a:cs typeface="Times New Roman"/>
                            </a:rPr>
                          </m:ctrlPr>
                        </m:accPr>
                        <m:e>
                          <m:r>
                            <a:rPr lang="vi-VN" sz="3000" i="1">
                              <a:latin typeface="Cambria Math"/>
                              <a:ea typeface="Arial"/>
                              <a:cs typeface="Times New Roman"/>
                            </a:rPr>
                            <m:t>𝐼𝐻</m:t>
                          </m:r>
                        </m:e>
                      </m:acc>
                      <m:r>
                        <a:rPr lang="vi-VN" sz="3000" i="1">
                          <a:latin typeface="Cambria Math"/>
                          <a:ea typeface="Arial"/>
                          <a:cs typeface="Times New Roman"/>
                        </a:rPr>
                        <m:t>=</m:t>
                      </m:r>
                      <m:d>
                        <m:dPr>
                          <m:ctrlPr>
                            <a:rPr lang="en-US" sz="3000" i="1">
                              <a:latin typeface="Cambria Math" panose="02040503050406030204" pitchFamily="18" charset="0"/>
                              <a:ea typeface="Arial"/>
                              <a:cs typeface="Times New Roman"/>
                            </a:rPr>
                          </m:ctrlPr>
                        </m:dPr>
                        <m:e>
                          <m:r>
                            <a:rPr lang="vi-VN" sz="3000" i="1">
                              <a:latin typeface="Cambria Math"/>
                              <a:ea typeface="Arial"/>
                              <a:cs typeface="Times New Roman"/>
                            </a:rPr>
                            <m:t>−2;1;−2</m:t>
                          </m:r>
                        </m:e>
                      </m:d>
                    </m:oMath>
                  </m:oMathPara>
                </a14:m>
                <a:endParaRPr lang="en-US" sz="3000"/>
              </a:p>
            </p:txBody>
          </p:sp>
        </mc:Choice>
        <mc:Fallback xmlns="">
          <p:sp>
            <p:nvSpPr>
              <p:cNvPr id="13" name="TextBox 12">
                <a:extLst>
                  <a:ext uri="{FF2B5EF4-FFF2-40B4-BE49-F238E27FC236}">
                    <a16:creationId xmlns:a16="http://schemas.microsoft.com/office/drawing/2014/main" id="{56A7E3B2-2B79-47A2-AC34-040531D92D35}"/>
                  </a:ext>
                </a:extLst>
              </p:cNvPr>
              <p:cNvSpPr txBox="1">
                <a:spLocks noRot="1" noChangeAspect="1" noMove="1" noResize="1" noEditPoints="1" noAdjustHandles="1" noChangeArrowheads="1" noChangeShapeType="1" noTextEdit="1"/>
              </p:cNvSpPr>
              <p:nvPr/>
            </p:nvSpPr>
            <p:spPr>
              <a:xfrm>
                <a:off x="3414252" y="4884183"/>
                <a:ext cx="5386356" cy="95667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5C262CC-19A0-4312-B6AA-AB5A6B8278F8}"/>
                  </a:ext>
                </a:extLst>
              </p:cNvPr>
              <p:cNvSpPr txBox="1"/>
              <p:nvPr/>
            </p:nvSpPr>
            <p:spPr>
              <a:xfrm>
                <a:off x="114283" y="5982204"/>
                <a:ext cx="3408357" cy="584775"/>
              </a:xfrm>
              <a:prstGeom prst="rect">
                <a:avLst/>
              </a:prstGeom>
              <a:noFill/>
            </p:spPr>
            <p:txBody>
              <a:bodyPr wrap="square" rtlCol="0">
                <a:spAutoFit/>
              </a:bodyPr>
              <a:lstStyle/>
              <a:p>
                <a14:m>
                  <m:oMath xmlns:m="http://schemas.openxmlformats.org/officeDocument/2006/math">
                    <m:r>
                      <a:rPr lang="vi-VN" sz="3200" i="1">
                        <a:latin typeface="Cambria Math"/>
                        <a:ea typeface="Arial"/>
                        <a:cs typeface="Cambria Math"/>
                      </a:rPr>
                      <m:t>⇒</m:t>
                    </m:r>
                    <m:r>
                      <a:rPr lang="vi-VN" sz="3200" i="1">
                        <a:latin typeface="Cambria Math"/>
                        <a:ea typeface="Arial"/>
                        <a:cs typeface="Times New Roman"/>
                      </a:rPr>
                      <m:t>𝑀</m:t>
                    </m:r>
                    <m:d>
                      <m:dPr>
                        <m:ctrlPr>
                          <a:rPr lang="en-US" sz="3200" i="1">
                            <a:latin typeface="Cambria Math" panose="02040503050406030204" pitchFamily="18" charset="0"/>
                            <a:ea typeface="Arial"/>
                            <a:cs typeface="Times New Roman"/>
                          </a:rPr>
                        </m:ctrlPr>
                      </m:dPr>
                      <m:e>
                        <m:r>
                          <a:rPr lang="vi-VN" sz="3200" i="1">
                            <a:latin typeface="Cambria Math"/>
                            <a:ea typeface="Arial"/>
                            <a:cs typeface="Times New Roman"/>
                          </a:rPr>
                          <m:t>−1;−1;−3</m:t>
                        </m:r>
                      </m:e>
                    </m:d>
                  </m:oMath>
                </a14:m>
                <a:r>
                  <a:rPr lang="vi-VN" sz="3200" dirty="0">
                    <a:latin typeface="Palatino Linotype"/>
                    <a:ea typeface="Arial"/>
                    <a:cs typeface="Times New Roman"/>
                  </a:rPr>
                  <a:t>.</a:t>
                </a:r>
                <a:endParaRPr lang="en-US" sz="3200"/>
              </a:p>
            </p:txBody>
          </p:sp>
        </mc:Choice>
        <mc:Fallback xmlns="">
          <p:sp>
            <p:nvSpPr>
              <p:cNvPr id="18" name="TextBox 17">
                <a:extLst>
                  <a:ext uri="{FF2B5EF4-FFF2-40B4-BE49-F238E27FC236}">
                    <a16:creationId xmlns:a16="http://schemas.microsoft.com/office/drawing/2014/main" id="{C5C262CC-19A0-4312-B6AA-AB5A6B8278F8}"/>
                  </a:ext>
                </a:extLst>
              </p:cNvPr>
              <p:cNvSpPr txBox="1">
                <a:spLocks noRot="1" noChangeAspect="1" noMove="1" noResize="1" noEditPoints="1" noAdjustHandles="1" noChangeArrowheads="1" noChangeShapeType="1" noTextEdit="1"/>
              </p:cNvSpPr>
              <p:nvPr/>
            </p:nvSpPr>
            <p:spPr>
              <a:xfrm>
                <a:off x="114283" y="5982204"/>
                <a:ext cx="3408357" cy="584775"/>
              </a:xfrm>
              <a:prstGeom prst="rect">
                <a:avLst/>
              </a:prstGeom>
              <a:blipFill>
                <a:blip r:embed="rId13"/>
                <a:stretch>
                  <a:fillRect t="-13542" r="-375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CCD1C2-6C44-4E7F-9FBC-02F02FE0CA1A}"/>
                  </a:ext>
                </a:extLst>
              </p:cNvPr>
              <p:cNvSpPr txBox="1"/>
              <p:nvPr/>
            </p:nvSpPr>
            <p:spPr>
              <a:xfrm>
                <a:off x="1739239" y="3795989"/>
                <a:ext cx="292331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800" i="1">
                          <a:latin typeface="Cambria Math"/>
                          <a:ea typeface="Arial"/>
                          <a:cs typeface="Cambria Math"/>
                        </a:rPr>
                        <m:t>⇒</m:t>
                      </m:r>
                      <m:r>
                        <a:rPr lang="vi-VN" sz="2800" i="1">
                          <a:latin typeface="Cambria Math"/>
                          <a:ea typeface="Arial"/>
                          <a:cs typeface="Times New Roman"/>
                        </a:rPr>
                        <m:t>𝐻</m:t>
                      </m:r>
                      <m:d>
                        <m:dPr>
                          <m:ctrlPr>
                            <a:rPr lang="en-US" sz="2800" i="1">
                              <a:latin typeface="Cambria Math" panose="02040503050406030204" pitchFamily="18" charset="0"/>
                              <a:ea typeface="Arial"/>
                              <a:cs typeface="Times New Roman"/>
                            </a:rPr>
                          </m:ctrlPr>
                        </m:dPr>
                        <m:e>
                          <m:f>
                            <m:fPr>
                              <m:ctrlPr>
                                <a:rPr lang="en-US" sz="2800" i="1">
                                  <a:latin typeface="Cambria Math" panose="02040503050406030204" pitchFamily="18" charset="0"/>
                                  <a:ea typeface="Arial"/>
                                  <a:cs typeface="Times New Roman"/>
                                </a:rPr>
                              </m:ctrlPr>
                            </m:fPr>
                            <m:num>
                              <m:r>
                                <a:rPr lang="vi-VN" sz="2800" i="1">
                                  <a:latin typeface="Cambria Math"/>
                                  <a:ea typeface="Arial"/>
                                  <a:cs typeface="Times New Roman"/>
                                </a:rPr>
                                <m:t>11</m:t>
                              </m:r>
                            </m:num>
                            <m:den>
                              <m:r>
                                <a:rPr lang="vi-VN" sz="2800" i="1">
                                  <a:latin typeface="Cambria Math"/>
                                  <a:ea typeface="Arial"/>
                                  <a:cs typeface="Times New Roman"/>
                                </a:rPr>
                                <m:t>3</m:t>
                              </m:r>
                            </m:den>
                          </m:f>
                          <m:r>
                            <a:rPr lang="vi-VN" sz="2800" i="1">
                              <a:latin typeface="Cambria Math"/>
                              <a:ea typeface="Arial"/>
                              <a:cs typeface="Times New Roman"/>
                            </a:rPr>
                            <m:t>;−</m:t>
                          </m:r>
                          <m:f>
                            <m:fPr>
                              <m:ctrlPr>
                                <a:rPr lang="en-US" sz="2800" i="1">
                                  <a:latin typeface="Cambria Math" panose="02040503050406030204" pitchFamily="18" charset="0"/>
                                  <a:ea typeface="Arial"/>
                                  <a:cs typeface="Times New Roman"/>
                                </a:rPr>
                              </m:ctrlPr>
                            </m:fPr>
                            <m:num>
                              <m:r>
                                <a:rPr lang="vi-VN" sz="2800" i="1">
                                  <a:latin typeface="Cambria Math"/>
                                  <a:ea typeface="Arial"/>
                                  <a:cs typeface="Times New Roman"/>
                                </a:rPr>
                                <m:t>10</m:t>
                              </m:r>
                            </m:num>
                            <m:den>
                              <m:r>
                                <a:rPr lang="vi-VN" sz="2800" i="1">
                                  <a:latin typeface="Cambria Math"/>
                                  <a:ea typeface="Arial"/>
                                  <a:cs typeface="Times New Roman"/>
                                </a:rPr>
                                <m:t>3</m:t>
                              </m:r>
                            </m:den>
                          </m:f>
                          <m:r>
                            <a:rPr lang="vi-VN" sz="2800" i="1">
                              <a:latin typeface="Cambria Math"/>
                              <a:ea typeface="Arial"/>
                              <a:cs typeface="Times New Roman"/>
                            </a:rPr>
                            <m:t>;</m:t>
                          </m:r>
                          <m:f>
                            <m:fPr>
                              <m:ctrlPr>
                                <a:rPr lang="en-US" sz="2800" i="1">
                                  <a:latin typeface="Cambria Math" panose="02040503050406030204" pitchFamily="18" charset="0"/>
                                  <a:ea typeface="Arial"/>
                                  <a:cs typeface="Times New Roman"/>
                                </a:rPr>
                              </m:ctrlPr>
                            </m:fPr>
                            <m:num>
                              <m:r>
                                <a:rPr lang="vi-VN" sz="2800" i="1">
                                  <a:latin typeface="Cambria Math"/>
                                  <a:ea typeface="Arial"/>
                                  <a:cs typeface="Times New Roman"/>
                                </a:rPr>
                                <m:t>5</m:t>
                              </m:r>
                            </m:num>
                            <m:den>
                              <m:r>
                                <a:rPr lang="vi-VN" sz="2800" i="1">
                                  <a:latin typeface="Cambria Math"/>
                                  <a:ea typeface="Arial"/>
                                  <a:cs typeface="Times New Roman"/>
                                </a:rPr>
                                <m:t>3</m:t>
                              </m:r>
                            </m:den>
                          </m:f>
                        </m:e>
                      </m:d>
                    </m:oMath>
                  </m:oMathPara>
                </a14:m>
                <a:endParaRPr lang="en-US" sz="2800"/>
              </a:p>
            </p:txBody>
          </p:sp>
        </mc:Choice>
        <mc:Fallback xmlns="">
          <p:sp>
            <p:nvSpPr>
              <p:cNvPr id="19" name="TextBox 18">
                <a:extLst>
                  <a:ext uri="{FF2B5EF4-FFF2-40B4-BE49-F238E27FC236}">
                    <a16:creationId xmlns:a16="http://schemas.microsoft.com/office/drawing/2014/main" id="{C6CCD1C2-6C44-4E7F-9FBC-02F02FE0CA1A}"/>
                  </a:ext>
                </a:extLst>
              </p:cNvPr>
              <p:cNvSpPr txBox="1">
                <a:spLocks noRot="1" noChangeAspect="1" noMove="1" noResize="1" noEditPoints="1" noAdjustHandles="1" noChangeArrowheads="1" noChangeShapeType="1" noTextEdit="1"/>
              </p:cNvSpPr>
              <p:nvPr/>
            </p:nvSpPr>
            <p:spPr>
              <a:xfrm>
                <a:off x="1739239" y="3795989"/>
                <a:ext cx="2923310" cy="1060483"/>
              </a:xfrm>
              <a:prstGeom prst="rect">
                <a:avLst/>
              </a:prstGeom>
              <a:blipFill>
                <a:blip r:embed="rId14"/>
                <a:stretch>
                  <a:fillRect r="-417"/>
                </a:stretch>
              </a:blipFill>
            </p:spPr>
            <p:txBody>
              <a:bodyPr/>
              <a:lstStyle/>
              <a:p>
                <a:r>
                  <a:rPr lang="en-US">
                    <a:noFill/>
                  </a:rPr>
                  <a:t> </a:t>
                </a:r>
              </a:p>
            </p:txBody>
          </p:sp>
        </mc:Fallback>
      </mc:AlternateContent>
    </p:spTree>
    <p:extLst>
      <p:ext uri="{BB962C8B-B14F-4D97-AF65-F5344CB8AC3E}">
        <p14:creationId xmlns:p14="http://schemas.microsoft.com/office/powerpoint/2010/main" val="185927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left)">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wipe(left)">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2" grpId="0" animBg="1"/>
      <p:bldP spid="106" grpId="0"/>
      <p:bldP spid="77" grpId="0" animBg="1"/>
      <p:bldP spid="105" grpId="0"/>
      <p:bldP spid="12" grpId="0"/>
      <p:bldP spid="13"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03974" y="2512526"/>
            <a:ext cx="11834900" cy="4279998"/>
            <a:chOff x="184495" y="3636273"/>
            <a:chExt cx="11834900" cy="4279998"/>
          </a:xfrm>
        </p:grpSpPr>
        <p:sp>
          <p:nvSpPr>
            <p:cNvPr id="5" name="Rounded Rectangle 4"/>
            <p:cNvSpPr/>
            <p:nvPr/>
          </p:nvSpPr>
          <p:spPr>
            <a:xfrm>
              <a:off x="184495" y="3865217"/>
              <a:ext cx="11834900" cy="405105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50300"/>
            <a:ext cx="7676105" cy="2474672"/>
            <a:chOff x="534987" y="1849780"/>
            <a:chExt cx="15047944" cy="4150476"/>
          </a:xfrm>
        </p:grpSpPr>
        <p:grpSp>
          <p:nvGrpSpPr>
            <p:cNvPr id="21" name="Group 20"/>
            <p:cNvGrpSpPr/>
            <p:nvPr/>
          </p:nvGrpSpPr>
          <p:grpSpPr>
            <a:xfrm>
              <a:off x="534987" y="1849780"/>
              <a:ext cx="15047944" cy="4150476"/>
              <a:chOff x="534987" y="1627941"/>
              <a:chExt cx="15047944" cy="4150476"/>
            </a:xfrm>
          </p:grpSpPr>
          <p:sp>
            <p:nvSpPr>
              <p:cNvPr id="25" name="Rounded Rectangle 24"/>
              <p:cNvSpPr/>
              <p:nvPr/>
            </p:nvSpPr>
            <p:spPr bwMode="auto">
              <a:xfrm>
                <a:off x="755649" y="1627941"/>
                <a:ext cx="14827282" cy="415047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37</a:t>
                  </a:r>
                </a:p>
              </p:txBody>
            </p:sp>
          </p:grpSp>
        </p:grpSp>
        <mc:AlternateContent xmlns:mc="http://schemas.openxmlformats.org/markup-compatibility/2006" xmlns:a14="http://schemas.microsoft.com/office/drawing/2010/main">
          <mc:Choice Requires="a14">
            <p:sp>
              <p:nvSpPr>
                <p:cNvPr id="23" name="Rectangle 22"/>
                <p:cNvSpPr/>
                <p:nvPr/>
              </p:nvSpPr>
              <p:spPr>
                <a:xfrm>
                  <a:off x="4281744" y="1918144"/>
                  <a:ext cx="6916263" cy="1124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nSpc>
                      <a:spcPct val="115000"/>
                    </a:lnSpc>
                    <a:spcBef>
                      <a:spcPts val="600"/>
                    </a:spcBef>
                    <a:spcAft>
                      <a:spcPts val="0"/>
                    </a:spcAft>
                    <a:buClr>
                      <a:srgbClr val="0000FF"/>
                    </a:buClr>
                    <a:tabLst>
                      <a:tab pos="629920" algn="l"/>
                    </a:tabLst>
                  </a:pPr>
                  <a:r>
                    <a:rPr lang="vi-VN" sz="3000">
                      <a:latin typeface="Cambria" panose="02040503050406030204" pitchFamily="18" charset="0"/>
                      <a:ea typeface="Arial"/>
                      <a:cs typeface="Times New Roman"/>
                    </a:rPr>
                    <a:t>Tìm </a:t>
                  </a:r>
                  <a14:m>
                    <m:oMath xmlns:m="http://schemas.openxmlformats.org/officeDocument/2006/math">
                      <m:r>
                        <a:rPr lang="vi-VN" sz="3000" i="1">
                          <a:latin typeface="Cambria Math"/>
                          <a:ea typeface="Arial"/>
                          <a:cs typeface="Times New Roman"/>
                        </a:rPr>
                        <m:t>𝑚</m:t>
                      </m:r>
                    </m:oMath>
                  </a14:m>
                  <a:r>
                    <a:rPr lang="vi-VN" sz="3000" dirty="0">
                      <a:latin typeface="Cambria" panose="02040503050406030204" pitchFamily="18" charset="0"/>
                      <a:ea typeface="Arial"/>
                      <a:cs typeface="Times New Roman"/>
                    </a:rPr>
                    <a:t> để hàm </a:t>
                  </a:r>
                  <a:r>
                    <a:rPr lang="vi-VN" sz="3000">
                      <a:latin typeface="Cambria" panose="02040503050406030204" pitchFamily="18" charset="0"/>
                      <a:ea typeface="Arial"/>
                      <a:cs typeface="Times New Roman"/>
                    </a:rPr>
                    <a:t>số </a:t>
                  </a:r>
                  <a:endParaRPr lang="en-US" sz="3000" dirty="0">
                    <a:latin typeface="Cambria" panose="02040503050406030204" pitchFamily="18" charset="0"/>
                    <a:ea typeface="Arial"/>
                    <a:cs typeface="Times New Roman"/>
                  </a:endParaRPr>
                </a:p>
              </p:txBody>
            </p:sp>
          </mc:Choice>
          <mc:Fallback xmlns="">
            <p:sp>
              <p:nvSpPr>
                <p:cNvPr id="23" name="Rectangle 22"/>
                <p:cNvSpPr>
                  <a:spLocks noRot="1" noChangeAspect="1" noMove="1" noResize="1" noEditPoints="1" noAdjustHandles="1" noChangeArrowheads="1" noChangeShapeType="1" noTextEdit="1"/>
                </p:cNvSpPr>
                <p:nvPr/>
              </p:nvSpPr>
              <p:spPr>
                <a:xfrm>
                  <a:off x="4281744" y="1918144"/>
                  <a:ext cx="6916263" cy="1124252"/>
                </a:xfrm>
                <a:prstGeom prst="rect">
                  <a:avLst/>
                </a:prstGeom>
                <a:blipFill>
                  <a:blip r:embed="rId2"/>
                  <a:stretch>
                    <a:fillRect l="-1557" t="-1818"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03974" y="3122287"/>
                <a:ext cx="2666935" cy="557076"/>
              </a:xfrm>
              <a:prstGeom prst="rect">
                <a:avLst/>
              </a:prstGeom>
              <a:noFill/>
            </p:spPr>
            <p:txBody>
              <a:bodyPr wrap="square" rtlCol="0">
                <a:spAutoFit/>
              </a:bodyPr>
              <a:lstStyle/>
              <a:p>
                <a:pPr algn="just">
                  <a:lnSpc>
                    <a:spcPct val="115000"/>
                  </a:lnSpc>
                  <a:spcAft>
                    <a:spcPts val="800"/>
                  </a:spcAft>
                </a:pPr>
                <a:r>
                  <a:rPr lang="vi-VN" sz="2800" dirty="0">
                    <a:latin typeface="Cambria" panose="02040503050406030204" pitchFamily="18" charset="0"/>
                    <a:ea typeface="Arial"/>
                    <a:cs typeface="Times New Roman"/>
                  </a:rPr>
                  <a:t>Đặt </a:t>
                </a:r>
                <a14:m>
                  <m:oMath xmlns:m="http://schemas.openxmlformats.org/officeDocument/2006/math">
                    <m:func>
                      <m:funcPr>
                        <m:ctrlPr>
                          <a:rPr lang="en-US" sz="2800" i="1">
                            <a:latin typeface="Cambria Math" panose="02040503050406030204" pitchFamily="18" charset="0"/>
                            <a:ea typeface="Arial"/>
                            <a:cs typeface="Times New Roman"/>
                          </a:rPr>
                        </m:ctrlPr>
                      </m:funcPr>
                      <m:fName>
                        <m:r>
                          <a:rPr lang="vi-VN" sz="2800" i="1">
                            <a:latin typeface="Cambria Math"/>
                            <a:ea typeface="Arial"/>
                            <a:cs typeface="Times New Roman"/>
                          </a:rPr>
                          <m:t>𝑡𝑎𝑛</m:t>
                        </m:r>
                      </m:fName>
                      <m:e>
                        <m:r>
                          <a:rPr lang="vi-VN" sz="2800" i="1">
                            <a:latin typeface="Cambria Math"/>
                            <a:ea typeface="Arial"/>
                            <a:cs typeface="Times New Roman"/>
                          </a:rPr>
                          <m:t>𝑥</m:t>
                        </m:r>
                      </m:e>
                    </m:func>
                    <m:r>
                      <a:rPr lang="vi-VN" sz="2800" i="1">
                        <a:latin typeface="Cambria Math"/>
                        <a:ea typeface="Arial"/>
                        <a:cs typeface="Times New Roman"/>
                      </a:rPr>
                      <m:t>=</m:t>
                    </m:r>
                    <m:r>
                      <a:rPr lang="vi-VN" sz="2800" i="1">
                        <a:latin typeface="Cambria Math"/>
                        <a:ea typeface="Arial"/>
                        <a:cs typeface="Times New Roman"/>
                      </a:rPr>
                      <m:t>𝑡</m:t>
                    </m:r>
                  </m:oMath>
                </a14:m>
                <a:r>
                  <a:rPr lang="vi-VN" sz="2800" dirty="0">
                    <a:latin typeface="Cambria" panose="02040503050406030204" pitchFamily="18" charset="0"/>
                    <a:ea typeface="Arial"/>
                    <a:cs typeface="Times New Roman"/>
                  </a:rPr>
                  <a:t> </a:t>
                </a:r>
                <a:r>
                  <a:rPr lang="en-US" sz="2800" dirty="0">
                    <a:latin typeface="Cambria" panose="02040503050406030204" pitchFamily="18" charset="0"/>
                    <a:ea typeface="Arial"/>
                    <a:cs typeface="Times New Roman"/>
                  </a:rPr>
                  <a:t>.</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03974" y="3122287"/>
                <a:ext cx="2666935" cy="557076"/>
              </a:xfrm>
              <a:prstGeom prst="rect">
                <a:avLst/>
              </a:prstGeom>
              <a:blipFill>
                <a:blip r:embed="rId3"/>
                <a:stretch>
                  <a:fillRect l="-4566" t="-7609" b="-26087"/>
                </a:stretch>
              </a:blipFill>
            </p:spPr>
            <p:txBody>
              <a:bodyPr/>
              <a:lstStyle/>
              <a:p>
                <a:r>
                  <a:rPr lang="en-US">
                    <a:noFill/>
                  </a:rPr>
                  <a:t> </a:t>
                </a:r>
              </a:p>
            </p:txBody>
          </p:sp>
        </mc:Fallback>
      </mc:AlternateContent>
      <p:grpSp>
        <p:nvGrpSpPr>
          <p:cNvPr id="64" name="Group 63"/>
          <p:cNvGrpSpPr/>
          <p:nvPr/>
        </p:nvGrpSpPr>
        <p:grpSpPr>
          <a:xfrm>
            <a:off x="7884402" y="63118"/>
            <a:ext cx="4003435" cy="2619107"/>
            <a:chOff x="8216916" y="442929"/>
            <a:chExt cx="3623303" cy="2619107"/>
          </a:xfrm>
        </p:grpSpPr>
        <p:sp>
          <p:nvSpPr>
            <p:cNvPr id="65" name="Rectangle 64"/>
            <p:cNvSpPr/>
            <p:nvPr/>
          </p:nvSpPr>
          <p:spPr>
            <a:xfrm>
              <a:off x="8507801" y="1106387"/>
              <a:ext cx="332660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8217258" y="116564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8652815" y="1110169"/>
                  <a:ext cx="2499126"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𝒎</m:t>
                        </m:r>
                        <m:r>
                          <a:rPr lang="vi-VN" sz="2800" b="1">
                            <a:latin typeface="Cambria Math"/>
                            <a:ea typeface="Arial"/>
                            <a:cs typeface="Times New Roman"/>
                          </a:rPr>
                          <m:t>≤</m:t>
                        </m:r>
                        <m:r>
                          <a:rPr lang="vi-VN" sz="2800" b="1" i="1">
                            <a:latin typeface="Cambria Math"/>
                            <a:ea typeface="Arial"/>
                            <a:cs typeface="Times New Roman"/>
                          </a:rPr>
                          <m:t>𝟎</m:t>
                        </m:r>
                      </m:oMath>
                    </m:oMathPara>
                  </a14:m>
                  <a:endParaRPr lang="en-US"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8652815" y="1110169"/>
                  <a:ext cx="2499126" cy="690445"/>
                </a:xfrm>
                <a:prstGeom prst="rect">
                  <a:avLst/>
                </a:prstGeom>
                <a:blipFill>
                  <a:blip r:embed="rId4"/>
                  <a:stretch>
                    <a:fillRect/>
                  </a:stretch>
                </a:blipFill>
              </p:spPr>
              <p:txBody>
                <a:bodyPr/>
                <a:lstStyle/>
                <a:p>
                  <a:r>
                    <a:rPr lang="en-US">
                      <a:noFill/>
                    </a:rPr>
                    <a:t> </a:t>
                  </a:r>
                </a:p>
              </p:txBody>
            </p:sp>
          </mc:Fallback>
        </mc:AlternateContent>
        <p:sp>
          <p:nvSpPr>
            <p:cNvPr id="69" name="Rectangle 68"/>
            <p:cNvSpPr/>
            <p:nvPr/>
          </p:nvSpPr>
          <p:spPr>
            <a:xfrm>
              <a:off x="8513613" y="443863"/>
              <a:ext cx="3326606"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8223070" y="503118"/>
              <a:ext cx="505752"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8622979" y="442929"/>
                  <a:ext cx="3051771" cy="761234"/>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a:ea typeface="Arial"/>
                            <a:cs typeface="Times New Roman"/>
                          </a:rPr>
                          <m:t>𝒎</m:t>
                        </m:r>
                        <m:r>
                          <a:rPr lang="vi-VN" b="1" i="1" smtClean="0">
                            <a:solidFill>
                              <a:schemeClr val="bg1"/>
                            </a:solidFill>
                            <a:latin typeface="Cambria Math"/>
                            <a:ea typeface="Arial"/>
                            <a:cs typeface="Times New Roman"/>
                          </a:rPr>
                          <m:t>≤</m:t>
                        </m:r>
                        <m:r>
                          <a:rPr lang="vi-VN" b="1" i="1" smtClean="0">
                            <a:solidFill>
                              <a:schemeClr val="bg1"/>
                            </a:solidFill>
                            <a:latin typeface="Cambria Math"/>
                            <a:ea typeface="Arial"/>
                            <a:cs typeface="Times New Roman"/>
                          </a:rPr>
                          <m:t>𝟎</m:t>
                        </m:r>
                        <m:r>
                          <a:rPr lang="vi-VN" b="1" i="1" smtClean="0">
                            <a:solidFill>
                              <a:schemeClr val="bg1"/>
                            </a:solidFill>
                            <a:latin typeface="Cambria Math"/>
                            <a:ea typeface="Arial"/>
                            <a:cs typeface="Times New Roman"/>
                          </a:rPr>
                          <m:t>;</m:t>
                        </m:r>
                        <m:r>
                          <a:rPr lang="vi-VN" b="1" i="1" smtClean="0">
                            <a:solidFill>
                              <a:schemeClr val="bg1"/>
                            </a:solidFill>
                            <a:latin typeface="Cambria Math"/>
                            <a:ea typeface="Arial"/>
                            <a:cs typeface="Times New Roman"/>
                          </a:rPr>
                          <m:t>𝒎</m:t>
                        </m:r>
                        <m:r>
                          <a:rPr lang="vi-VN" b="1" i="1" smtClean="0">
                            <a:solidFill>
                              <a:schemeClr val="bg1"/>
                            </a:solidFill>
                            <a:latin typeface="Cambria Math"/>
                            <a:ea typeface="Arial"/>
                            <a:cs typeface="Times New Roman"/>
                          </a:rPr>
                          <m:t>≥</m:t>
                        </m:r>
                        <m:r>
                          <a:rPr lang="vi-VN" b="1" i="1" smtClean="0">
                            <a:solidFill>
                              <a:schemeClr val="bg1"/>
                            </a:solidFill>
                            <a:latin typeface="Cambria Math"/>
                            <a:ea typeface="Arial"/>
                            <a:cs typeface="Times New Roman"/>
                          </a:rPr>
                          <m:t>𝟏</m:t>
                        </m:r>
                      </m:oMath>
                    </m:oMathPara>
                  </a14:m>
                  <a:endParaRPr lang="en-US"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8622979" y="442929"/>
                  <a:ext cx="3051771" cy="761234"/>
                </a:xfrm>
                <a:prstGeom prst="rect">
                  <a:avLst/>
                </a:prstGeom>
                <a:blipFill>
                  <a:blip r:embed="rId5"/>
                  <a:stretch>
                    <a:fillRect/>
                  </a:stretch>
                </a:blipFill>
              </p:spPr>
              <p:txBody>
                <a:bodyPr/>
                <a:lstStyle/>
                <a:p>
                  <a:r>
                    <a:rPr lang="en-US">
                      <a:noFill/>
                    </a:rPr>
                    <a:t> </a:t>
                  </a:r>
                </a:p>
              </p:txBody>
            </p:sp>
          </mc:Fallback>
        </mc:AlternateContent>
        <p:sp>
          <p:nvSpPr>
            <p:cNvPr id="72" name="Rectangle 71"/>
            <p:cNvSpPr/>
            <p:nvPr/>
          </p:nvSpPr>
          <p:spPr>
            <a:xfrm>
              <a:off x="8507460" y="1745476"/>
              <a:ext cx="3326604"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8216916" y="180473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8776809" y="1749258"/>
                  <a:ext cx="2462906"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rPr>
                          <m:t>𝒎</m:t>
                        </m:r>
                        <m:r>
                          <a:rPr lang="vi-VN" sz="2800" b="1">
                            <a:latin typeface="Cambria Math"/>
                          </a:rPr>
                          <m:t>≤</m:t>
                        </m:r>
                        <m:r>
                          <a:rPr lang="vi-VN" sz="2800" b="1" i="1">
                            <a:latin typeface="Cambria Math"/>
                          </a:rPr>
                          <m:t>𝟎</m:t>
                        </m:r>
                        <m:r>
                          <a:rPr lang="vi-VN" sz="2800" b="1">
                            <a:latin typeface="Cambria Math"/>
                          </a:rPr>
                          <m:t>;</m:t>
                        </m:r>
                        <m:r>
                          <a:rPr lang="vi-VN" sz="2800" b="1" i="1">
                            <a:latin typeface="Cambria Math"/>
                          </a:rPr>
                          <m:t>𝒎</m:t>
                        </m:r>
                        <m:r>
                          <a:rPr lang="vi-VN" sz="2800" b="1">
                            <a:latin typeface="Cambria Math"/>
                          </a:rPr>
                          <m:t>=</m:t>
                        </m:r>
                        <m:r>
                          <a:rPr lang="vi-VN" sz="2800" b="1" i="1">
                            <a:latin typeface="Cambria Math"/>
                          </a:rPr>
                          <m:t>𝟏</m:t>
                        </m:r>
                      </m:oMath>
                    </m:oMathPara>
                  </a14:m>
                  <a:endParaRPr lang="en-US"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8776809" y="1749258"/>
                  <a:ext cx="2462906" cy="690445"/>
                </a:xfrm>
                <a:prstGeom prst="rect">
                  <a:avLst/>
                </a:prstGeom>
                <a:blipFill>
                  <a:blip r:embed="rId6"/>
                  <a:stretch>
                    <a:fillRect/>
                  </a:stretch>
                </a:blipFill>
              </p:spPr>
              <p:txBody>
                <a:bodyPr/>
                <a:lstStyle/>
                <a:p>
                  <a:r>
                    <a:rPr lang="en-US">
                      <a:noFill/>
                    </a:rPr>
                    <a:t> </a:t>
                  </a:r>
                </a:p>
              </p:txBody>
            </p:sp>
          </mc:Fallback>
        </mc:AlternateContent>
        <p:sp>
          <p:nvSpPr>
            <p:cNvPr id="75" name="Rectangle 74"/>
            <p:cNvSpPr/>
            <p:nvPr/>
          </p:nvSpPr>
          <p:spPr>
            <a:xfrm>
              <a:off x="8516430" y="2382323"/>
              <a:ext cx="3317634"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8225886" y="24415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8718745" y="2371591"/>
                  <a:ext cx="2431021"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a:latin typeface="Cambria Math"/>
                            <a:ea typeface="Arial"/>
                            <a:cs typeface="Times New Roman"/>
                          </a:rPr>
                          <m:t>𝒎</m:t>
                        </m:r>
                        <m:r>
                          <a:rPr lang="vi-VN" sz="2800" b="1">
                            <a:latin typeface="Cambria Math"/>
                            <a:ea typeface="Arial"/>
                            <a:cs typeface="Times New Roman"/>
                          </a:rPr>
                          <m:t>≥</m:t>
                        </m:r>
                        <m:r>
                          <a:rPr lang="vi-VN" sz="2800" b="1" i="1">
                            <a:latin typeface="Cambria Math"/>
                            <a:ea typeface="Arial"/>
                            <a:cs typeface="Times New Roman"/>
                          </a:rPr>
                          <m:t>𝟏</m:t>
                        </m:r>
                      </m:oMath>
                    </m:oMathPara>
                  </a14:m>
                  <a:endParaRPr lang="en-US"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8718745" y="2371591"/>
                  <a:ext cx="2431021" cy="690445"/>
                </a:xfrm>
                <a:prstGeom prst="rect">
                  <a:avLst/>
                </a:prstGeom>
                <a:blipFill>
                  <a:blip r:embed="rId7"/>
                  <a:stretch>
                    <a:fillRect/>
                  </a:stretch>
                </a:blipFill>
              </p:spPr>
              <p:txBody>
                <a:bodyPr/>
                <a:lstStyle/>
                <a:p>
                  <a:r>
                    <a:rPr lang="en-US">
                      <a:noFill/>
                    </a:rPr>
                    <a:t> </a:t>
                  </a:r>
                </a:p>
              </p:txBody>
            </p:sp>
          </mc:Fallback>
        </mc:AlternateContent>
      </p:grpSp>
      <p:sp>
        <p:nvSpPr>
          <p:cNvPr id="78" name="Oval 77"/>
          <p:cNvSpPr/>
          <p:nvPr/>
        </p:nvSpPr>
        <p:spPr>
          <a:xfrm>
            <a:off x="7905749" y="1438697"/>
            <a:ext cx="58737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6063716" y="5768984"/>
                <a:ext cx="5611036" cy="580672"/>
              </a:xfrm>
              <a:prstGeom prst="rect">
                <a:avLst/>
              </a:prstGeom>
              <a:noFill/>
            </p:spPr>
            <p:txBody>
              <a:bodyPr wrap="square" rtlCol="0">
                <a:spAutoFit/>
              </a:bodyPr>
              <a:lstStyle/>
              <a:p>
                <a:pPr algn="just">
                  <a:lnSpc>
                    <a:spcPct val="115000"/>
                  </a:lnSpc>
                  <a:spcAft>
                    <a:spcPts val="800"/>
                  </a:spcAft>
                </a:pPr>
                <a:r>
                  <a:rPr lang="vi-VN" sz="2800" dirty="0">
                    <a:latin typeface="Cambria" panose="02040503050406030204" pitchFamily="18" charset="0"/>
                    <a:ea typeface="Arial"/>
                    <a:cs typeface="Times New Roman"/>
                  </a:rPr>
                  <a:t>So điều kiện  suy ra: </a:t>
                </a:r>
                <a14:m>
                  <m:oMath xmlns:m="http://schemas.openxmlformats.org/officeDocument/2006/math">
                    <m:r>
                      <a:rPr lang="vi-VN" sz="2800" i="1">
                        <a:latin typeface="Cambria Math"/>
                        <a:ea typeface="Arial"/>
                        <a:cs typeface="Times New Roman"/>
                      </a:rPr>
                      <m:t>𝑚</m:t>
                    </m:r>
                    <m:r>
                      <a:rPr lang="vi-VN" sz="2800" i="1">
                        <a:latin typeface="Cambria Math"/>
                        <a:ea typeface="Arial"/>
                        <a:cs typeface="Times New Roman"/>
                      </a:rPr>
                      <m:t>≤0;</m:t>
                    </m:r>
                    <m:r>
                      <a:rPr lang="vi-VN" sz="2800" i="1">
                        <a:latin typeface="Cambria Math"/>
                        <a:ea typeface="Arial"/>
                        <a:cs typeface="Times New Roman"/>
                      </a:rPr>
                      <m:t>𝑚</m:t>
                    </m:r>
                    <m:r>
                      <a:rPr lang="vi-VN" sz="2800" i="1">
                        <a:latin typeface="Cambria Math"/>
                        <a:ea typeface="Arial"/>
                        <a:cs typeface="Times New Roman"/>
                      </a:rPr>
                      <m:t>=1</m:t>
                    </m:r>
                  </m:oMath>
                </a14:m>
                <a:r>
                  <a:rPr lang="en-US" sz="3000">
                    <a:latin typeface="Cambria" panose="02040503050406030204" pitchFamily="18" charset="0"/>
                    <a:ea typeface="Times New Roman" panose="02020603050405020304" pitchFamily="18" charset="0"/>
                    <a:cs typeface="Times New Roman" panose="02020603050405020304" pitchFamily="18" charset="0"/>
                  </a:rPr>
                  <a:t>.</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63716" y="5768984"/>
                <a:ext cx="5611036" cy="580672"/>
              </a:xfrm>
              <a:prstGeom prst="rect">
                <a:avLst/>
              </a:prstGeom>
              <a:blipFill>
                <a:blip r:embed="rId8"/>
                <a:stretch>
                  <a:fillRect l="-2283" t="-9375" b="-30208"/>
                </a:stretch>
              </a:blipFill>
            </p:spPr>
            <p:txBody>
              <a:bodyPr/>
              <a:lstStyle/>
              <a:p>
                <a:r>
                  <a:rPr lang="en-US">
                    <a:noFill/>
                  </a:rPr>
                  <a:t> </a:t>
                </a:r>
              </a:p>
            </p:txBody>
          </p:sp>
        </mc:Fallback>
      </mc:AlternateContent>
      <p:sp>
        <p:nvSpPr>
          <p:cNvPr id="45" name="Action Button: Forward or Next 44">
            <a:hlinkClick r:id="rId9" action="ppaction://hlinksldjump" highlightClick="1"/>
          </p:cNvPr>
          <p:cNvSpPr/>
          <p:nvPr/>
        </p:nvSpPr>
        <p:spPr>
          <a:xfrm>
            <a:off x="11260706" y="6253012"/>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0AC7DD-67FE-4492-9116-E267DF7CE6E9}"/>
                  </a:ext>
                </a:extLst>
              </p:cNvPr>
              <p:cNvSpPr txBox="1"/>
              <p:nvPr/>
            </p:nvSpPr>
            <p:spPr>
              <a:xfrm>
                <a:off x="2155835" y="1677785"/>
                <a:ext cx="3932558" cy="796693"/>
              </a:xfrm>
              <a:prstGeom prst="rect">
                <a:avLst/>
              </a:prstGeom>
              <a:noFill/>
            </p:spPr>
            <p:txBody>
              <a:bodyPr wrap="square" rtlCol="0">
                <a:spAutoFit/>
              </a:bodyPr>
              <a:lstStyle/>
              <a:p>
                <a:pPr lvl="0" algn="just">
                  <a:lnSpc>
                    <a:spcPct val="115000"/>
                  </a:lnSpc>
                  <a:spcBef>
                    <a:spcPts val="600"/>
                  </a:spcBef>
                  <a:spcAft>
                    <a:spcPts val="0"/>
                  </a:spcAft>
                  <a:buClr>
                    <a:srgbClr val="0000FF"/>
                  </a:buClr>
                  <a:tabLst>
                    <a:tab pos="629920" algn="l"/>
                  </a:tabLst>
                </a:pPr>
                <a:r>
                  <a:rPr lang="vi-VN" sz="3000">
                    <a:latin typeface="Cambria" panose="02040503050406030204" pitchFamily="18" charset="0"/>
                    <a:ea typeface="Arial"/>
                    <a:cs typeface="Times New Roman"/>
                  </a:rPr>
                  <a:t>đồng biến </a:t>
                </a:r>
                <a:r>
                  <a:rPr lang="en-US" sz="3000">
                    <a:latin typeface="Cambria" panose="02040503050406030204" pitchFamily="18" charset="0"/>
                    <a:ea typeface="Arial"/>
                    <a:cs typeface="Times New Roman"/>
                  </a:rPr>
                  <a:t> </a:t>
                </a:r>
                <a:r>
                  <a:rPr lang="vi-VN" sz="3000">
                    <a:latin typeface="Cambria" panose="02040503050406030204" pitchFamily="18" charset="0"/>
                    <a:ea typeface="Arial"/>
                    <a:cs typeface="Times New Roman"/>
                  </a:rPr>
                  <a:t>trên </a:t>
                </a:r>
                <a:r>
                  <a:rPr lang="en-US" sz="3000" dirty="0">
                    <a:latin typeface="Cambria" panose="02040503050406030204" pitchFamily="18" charset="0"/>
                    <a:ea typeface="Arial"/>
                    <a:cs typeface="Times New Roman"/>
                  </a:rPr>
                  <a:t>(</a:t>
                </a:r>
                <a14:m>
                  <m:oMath xmlns:m="http://schemas.openxmlformats.org/officeDocument/2006/math">
                    <m:d>
                      <m:dPr>
                        <m:begChr m:val=""/>
                        <m:endChr m:val=""/>
                        <m:ctrlPr>
                          <a:rPr lang="en-US" sz="3000" i="1">
                            <a:latin typeface="Cambria Math" panose="02040503050406030204" pitchFamily="18" charset="0"/>
                            <a:ea typeface="Arial"/>
                            <a:cs typeface="Times New Roman"/>
                          </a:rPr>
                        </m:ctrlPr>
                      </m:dPr>
                      <m:e>
                        <m:r>
                          <a:rPr lang="vi-VN" sz="3000" i="1">
                            <a:latin typeface="Cambria Math"/>
                            <a:ea typeface="Arial"/>
                            <a:cs typeface="Times New Roman"/>
                          </a:rPr>
                          <m:t>0;</m:t>
                        </m:r>
                        <m:f>
                          <m:fPr>
                            <m:ctrlPr>
                              <a:rPr lang="en-US" sz="3000" i="1">
                                <a:latin typeface="Cambria Math" panose="02040503050406030204" pitchFamily="18" charset="0"/>
                                <a:ea typeface="Arial"/>
                                <a:cs typeface="Times New Roman"/>
                              </a:rPr>
                            </m:ctrlPr>
                          </m:fPr>
                          <m:num>
                            <m:r>
                              <a:rPr lang="vi-VN" sz="3000" i="1">
                                <a:latin typeface="Cambria Math"/>
                                <a:ea typeface="Arial"/>
                                <a:cs typeface="Times New Roman"/>
                              </a:rPr>
                              <m:t>𝜋</m:t>
                            </m:r>
                          </m:num>
                          <m:den>
                            <m:r>
                              <a:rPr lang="vi-VN" sz="3000" i="1">
                                <a:latin typeface="Cambria Math"/>
                                <a:ea typeface="Arial"/>
                                <a:cs typeface="Times New Roman"/>
                              </a:rPr>
                              <m:t>4</m:t>
                            </m:r>
                          </m:den>
                        </m:f>
                        <m:r>
                          <a:rPr lang="en-US" sz="3000" i="1">
                            <a:latin typeface="Cambria Math"/>
                            <a:ea typeface="Arial"/>
                            <a:cs typeface="Times New Roman"/>
                          </a:rPr>
                          <m:t>)</m:t>
                        </m:r>
                      </m:e>
                    </m:d>
                  </m:oMath>
                </a14:m>
                <a:r>
                  <a:rPr lang="vi-VN" sz="3000" dirty="0">
                    <a:latin typeface="Cambria" panose="02040503050406030204" pitchFamily="18" charset="0"/>
                    <a:ea typeface="Arial"/>
                    <a:cs typeface="Times New Roman"/>
                  </a:rPr>
                  <a:t> ?</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E0AC7DD-67FE-4492-9116-E267DF7CE6E9}"/>
                  </a:ext>
                </a:extLst>
              </p:cNvPr>
              <p:cNvSpPr txBox="1">
                <a:spLocks noRot="1" noChangeAspect="1" noMove="1" noResize="1" noEditPoints="1" noAdjustHandles="1" noChangeArrowheads="1" noChangeShapeType="1" noTextEdit="1"/>
              </p:cNvSpPr>
              <p:nvPr/>
            </p:nvSpPr>
            <p:spPr>
              <a:xfrm>
                <a:off x="2155835" y="1677785"/>
                <a:ext cx="3932558" cy="796693"/>
              </a:xfrm>
              <a:prstGeom prst="rect">
                <a:avLst/>
              </a:prstGeom>
              <a:blipFill>
                <a:blip r:embed="rId10"/>
                <a:stretch>
                  <a:fillRect l="-3721" r="-1395"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4AC2B2-C4BF-49F9-976F-89841C173296}"/>
                  </a:ext>
                </a:extLst>
              </p:cNvPr>
              <p:cNvSpPr txBox="1"/>
              <p:nvPr/>
            </p:nvSpPr>
            <p:spPr>
              <a:xfrm>
                <a:off x="2019837" y="735967"/>
                <a:ext cx="5682517" cy="956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800" i="1">
                          <a:latin typeface="Cambria Math"/>
                          <a:ea typeface="Arial"/>
                          <a:cs typeface="Times New Roman"/>
                        </a:rPr>
                        <m:t>𝑦</m:t>
                      </m:r>
                      <m:r>
                        <a:rPr lang="vi-VN" sz="2800" i="1">
                          <a:latin typeface="Cambria Math"/>
                          <a:ea typeface="Arial"/>
                          <a:cs typeface="Times New Roman"/>
                        </a:rPr>
                        <m:t>=</m:t>
                      </m:r>
                      <m:f>
                        <m:fPr>
                          <m:ctrlPr>
                            <a:rPr lang="en-US" sz="2800" i="1">
                              <a:latin typeface="Cambria Math" panose="02040503050406030204" pitchFamily="18" charset="0"/>
                              <a:ea typeface="Arial"/>
                              <a:cs typeface="Times New Roman"/>
                            </a:rPr>
                          </m:ctrlPr>
                        </m:fPr>
                        <m:num>
                          <m:func>
                            <m:funcPr>
                              <m:ctrlPr>
                                <a:rPr lang="en-US" sz="2800" i="1">
                                  <a:latin typeface="Cambria Math" panose="02040503050406030204" pitchFamily="18" charset="0"/>
                                  <a:ea typeface="Arial"/>
                                  <a:cs typeface="Times New Roman"/>
                                </a:rPr>
                              </m:ctrlPr>
                            </m:funcPr>
                            <m:fName>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𝑡𝑎𝑛</m:t>
                                  </m:r>
                                </m:e>
                                <m:sup>
                                  <m:r>
                                    <a:rPr lang="vi-VN" sz="2800" i="1">
                                      <a:latin typeface="Cambria Math"/>
                                      <a:ea typeface="Arial"/>
                                      <a:cs typeface="Times New Roman"/>
                                    </a:rPr>
                                    <m:t>2</m:t>
                                  </m:r>
                                </m:sup>
                              </m:sSup>
                            </m:fName>
                            <m:e>
                              <m:r>
                                <a:rPr lang="vi-VN" sz="2800" i="1">
                                  <a:latin typeface="Cambria Math"/>
                                  <a:ea typeface="Arial"/>
                                  <a:cs typeface="Times New Roman"/>
                                </a:rPr>
                                <m:t>𝑥</m:t>
                              </m:r>
                            </m:e>
                          </m:func>
                          <m:r>
                            <a:rPr lang="vi-VN" sz="2800" i="1">
                              <a:latin typeface="Cambria Math"/>
                              <a:ea typeface="Arial"/>
                              <a:cs typeface="Times New Roman"/>
                            </a:rPr>
                            <m:t>−2</m:t>
                          </m:r>
                          <m:r>
                            <a:rPr lang="vi-VN" sz="2800" i="1">
                              <a:latin typeface="Cambria Math"/>
                              <a:ea typeface="Arial"/>
                              <a:cs typeface="Times New Roman"/>
                            </a:rPr>
                            <m:t>𝑚</m:t>
                          </m:r>
                          <m:func>
                            <m:funcPr>
                              <m:ctrlPr>
                                <a:rPr lang="en-US" sz="2800" i="1">
                                  <a:latin typeface="Cambria Math" panose="02040503050406030204" pitchFamily="18" charset="0"/>
                                  <a:ea typeface="Arial"/>
                                  <a:cs typeface="Times New Roman"/>
                                </a:rPr>
                              </m:ctrlPr>
                            </m:funcPr>
                            <m:fName>
                              <m:r>
                                <a:rPr lang="vi-VN" sz="2800" i="1">
                                  <a:latin typeface="Cambria Math"/>
                                  <a:ea typeface="Arial"/>
                                  <a:cs typeface="Times New Roman"/>
                                </a:rPr>
                                <m:t>𝑡𝑎𝑛</m:t>
                              </m:r>
                            </m:fName>
                            <m:e>
                              <m:r>
                                <a:rPr lang="vi-VN" sz="2800" i="1">
                                  <a:latin typeface="Cambria Math"/>
                                  <a:ea typeface="Arial"/>
                                  <a:cs typeface="Times New Roman"/>
                                </a:rPr>
                                <m:t>𝑥</m:t>
                              </m:r>
                            </m:e>
                          </m:func>
                          <m:r>
                            <a:rPr lang="vi-VN" sz="2800" i="1">
                              <a:latin typeface="Cambria Math"/>
                              <a:ea typeface="Arial"/>
                              <a:cs typeface="Times New Roman"/>
                            </a:rPr>
                            <m:t>+2</m:t>
                          </m:r>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𝑚</m:t>
                              </m:r>
                            </m:e>
                            <m:sup>
                              <m:r>
                                <a:rPr lang="vi-VN" sz="2800" i="1">
                                  <a:latin typeface="Cambria Math"/>
                                  <a:ea typeface="Arial"/>
                                  <a:cs typeface="Times New Roman"/>
                                </a:rPr>
                                <m:t>2</m:t>
                              </m:r>
                            </m:sup>
                          </m:sSup>
                          <m:r>
                            <a:rPr lang="vi-VN" sz="2800" i="1">
                              <a:latin typeface="Cambria Math"/>
                              <a:ea typeface="Arial"/>
                              <a:cs typeface="Times New Roman"/>
                            </a:rPr>
                            <m:t>−1</m:t>
                          </m:r>
                        </m:num>
                        <m:den>
                          <m:func>
                            <m:funcPr>
                              <m:ctrlPr>
                                <a:rPr lang="en-US" sz="2800" i="1">
                                  <a:latin typeface="Cambria Math" panose="02040503050406030204" pitchFamily="18" charset="0"/>
                                  <a:ea typeface="Arial"/>
                                  <a:cs typeface="Times New Roman"/>
                                </a:rPr>
                              </m:ctrlPr>
                            </m:funcPr>
                            <m:fName>
                              <m:r>
                                <a:rPr lang="vi-VN" sz="2800" i="1">
                                  <a:latin typeface="Cambria Math"/>
                                  <a:ea typeface="Arial"/>
                                  <a:cs typeface="Times New Roman"/>
                                </a:rPr>
                                <m:t>𝑡𝑎𝑛</m:t>
                              </m:r>
                            </m:fName>
                            <m:e>
                              <m:r>
                                <a:rPr lang="vi-VN" sz="2800" i="1">
                                  <a:latin typeface="Cambria Math"/>
                                  <a:ea typeface="Arial"/>
                                  <a:cs typeface="Times New Roman"/>
                                </a:rPr>
                                <m:t>𝑥</m:t>
                              </m:r>
                            </m:e>
                          </m:func>
                          <m:r>
                            <a:rPr lang="vi-VN" sz="2800" i="1">
                              <a:latin typeface="Cambria Math"/>
                              <a:ea typeface="Arial"/>
                              <a:cs typeface="Times New Roman"/>
                            </a:rPr>
                            <m:t>−</m:t>
                          </m:r>
                          <m:r>
                            <a:rPr lang="vi-VN" sz="2800" i="1">
                              <a:latin typeface="Cambria Math"/>
                              <a:ea typeface="Arial"/>
                              <a:cs typeface="Times New Roman"/>
                            </a:rPr>
                            <m:t>𝑚</m:t>
                          </m:r>
                        </m:den>
                      </m:f>
                    </m:oMath>
                  </m:oMathPara>
                </a14:m>
                <a:endParaRPr lang="en-US" sz="2800"/>
              </a:p>
            </p:txBody>
          </p:sp>
        </mc:Choice>
        <mc:Fallback xmlns="">
          <p:sp>
            <p:nvSpPr>
              <p:cNvPr id="12" name="TextBox 11">
                <a:extLst>
                  <a:ext uri="{FF2B5EF4-FFF2-40B4-BE49-F238E27FC236}">
                    <a16:creationId xmlns:a16="http://schemas.microsoft.com/office/drawing/2014/main" id="{074AC2B2-C4BF-49F9-976F-89841C173296}"/>
                  </a:ext>
                </a:extLst>
              </p:cNvPr>
              <p:cNvSpPr txBox="1">
                <a:spLocks noRot="1" noChangeAspect="1" noMove="1" noResize="1" noEditPoints="1" noAdjustHandles="1" noChangeArrowheads="1" noChangeShapeType="1" noTextEdit="1"/>
              </p:cNvSpPr>
              <p:nvPr/>
            </p:nvSpPr>
            <p:spPr>
              <a:xfrm>
                <a:off x="2019837" y="735967"/>
                <a:ext cx="5682517" cy="956929"/>
              </a:xfrm>
              <a:prstGeom prst="rect">
                <a:avLst/>
              </a:prstGeom>
              <a:blipFill>
                <a:blip r:embed="rId11"/>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E79A043-AE4B-488F-9F4F-872A60D7404D}"/>
              </a:ext>
            </a:extLst>
          </p:cNvPr>
          <p:cNvGrpSpPr/>
          <p:nvPr/>
        </p:nvGrpSpPr>
        <p:grpSpPr>
          <a:xfrm>
            <a:off x="65355" y="3665508"/>
            <a:ext cx="6165774" cy="956929"/>
            <a:chOff x="93065" y="3859478"/>
            <a:chExt cx="5142082" cy="956929"/>
          </a:xfrm>
        </p:grpSpPr>
        <p:sp>
          <p:nvSpPr>
            <p:cNvPr id="56" name="Rectangle 55"/>
            <p:cNvSpPr/>
            <p:nvPr/>
          </p:nvSpPr>
          <p:spPr>
            <a:xfrm>
              <a:off x="93065" y="4102599"/>
              <a:ext cx="1212208" cy="545599"/>
            </a:xfrm>
            <a:prstGeom prst="rect">
              <a:avLst/>
            </a:prstGeom>
            <a:noFill/>
          </p:spPr>
          <p:txBody>
            <a:bodyPr wrap="square" rtlCol="0">
              <a:spAutoFit/>
            </a:bodyPr>
            <a:lstStyle/>
            <a:p>
              <a:pPr algn="just">
                <a:lnSpc>
                  <a:spcPct val="115000"/>
                </a:lnSpc>
                <a:spcAft>
                  <a:spcPts val="800"/>
                </a:spcAft>
              </a:pPr>
              <a:r>
                <a:rPr lang="vi-VN" sz="2800" dirty="0">
                  <a:latin typeface="Cambria" panose="02040503050406030204" pitchFamily="18" charset="0"/>
                  <a:ea typeface="Arial"/>
                  <a:cs typeface="Times New Roman"/>
                </a:rPr>
                <a:t>Ta </a:t>
              </a:r>
              <a:r>
                <a:rPr lang="vi-VN" sz="2800">
                  <a:latin typeface="Cambria" panose="02040503050406030204" pitchFamily="18" charset="0"/>
                  <a:ea typeface="Arial"/>
                  <a:cs typeface="Times New Roman"/>
                </a:rPr>
                <a:t>có:</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2E8F0F-047B-4D13-BC99-55B9A4A0E542}"/>
                    </a:ext>
                  </a:extLst>
                </p:cNvPr>
                <p:cNvSpPr txBox="1"/>
                <p:nvPr/>
              </p:nvSpPr>
              <p:spPr>
                <a:xfrm>
                  <a:off x="884818" y="3859478"/>
                  <a:ext cx="4350329" cy="9569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smtClean="0">
                            <a:latin typeface="Cambria Math"/>
                            <a:ea typeface="Arial"/>
                            <a:cs typeface="Times New Roman"/>
                          </a:rPr>
                          <m:t>𝑦</m:t>
                        </m:r>
                        <m:r>
                          <a:rPr lang="vi-VN" sz="2800" i="1" smtClean="0">
                            <a:latin typeface="Cambria Math"/>
                            <a:ea typeface="Arial"/>
                            <a:cs typeface="Times New Roman"/>
                          </a:rPr>
                          <m:t>=</m:t>
                        </m:r>
                        <m:f>
                          <m:fPr>
                            <m:ctrlPr>
                              <a:rPr lang="en-US" sz="2800" i="1">
                                <a:latin typeface="Cambria Math" panose="02040503050406030204" pitchFamily="18" charset="0"/>
                                <a:ea typeface="Arial"/>
                                <a:cs typeface="Times New Roman"/>
                              </a:rPr>
                            </m:ctrlPr>
                          </m:fPr>
                          <m:num>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𝑡</m:t>
                                </m:r>
                              </m:e>
                              <m:sup>
                                <m:r>
                                  <a:rPr lang="vi-VN" sz="2800" i="1">
                                    <a:latin typeface="Cambria Math"/>
                                    <a:ea typeface="Arial"/>
                                    <a:cs typeface="Times New Roman"/>
                                  </a:rPr>
                                  <m:t>2</m:t>
                                </m:r>
                              </m:sup>
                            </m:sSup>
                            <m:r>
                              <a:rPr lang="vi-VN" sz="2800" i="1">
                                <a:latin typeface="Cambria Math"/>
                                <a:ea typeface="Arial"/>
                                <a:cs typeface="Times New Roman"/>
                              </a:rPr>
                              <m:t>−2</m:t>
                            </m:r>
                            <m:r>
                              <a:rPr lang="vi-VN" sz="2800" i="1">
                                <a:latin typeface="Cambria Math"/>
                                <a:ea typeface="Arial"/>
                                <a:cs typeface="Times New Roman"/>
                              </a:rPr>
                              <m:t>𝑚𝑡</m:t>
                            </m:r>
                            <m:r>
                              <a:rPr lang="vi-VN" sz="2800" i="1">
                                <a:latin typeface="Cambria Math"/>
                                <a:ea typeface="Arial"/>
                                <a:cs typeface="Times New Roman"/>
                              </a:rPr>
                              <m:t>+2</m:t>
                            </m:r>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𝑚</m:t>
                                </m:r>
                              </m:e>
                              <m:sup>
                                <m:r>
                                  <a:rPr lang="vi-VN" sz="2800" i="1">
                                    <a:latin typeface="Cambria Math"/>
                                    <a:ea typeface="Arial"/>
                                    <a:cs typeface="Times New Roman"/>
                                  </a:rPr>
                                  <m:t>2</m:t>
                                </m:r>
                              </m:sup>
                            </m:sSup>
                            <m:r>
                              <a:rPr lang="vi-VN" sz="2800" i="1">
                                <a:latin typeface="Cambria Math"/>
                                <a:ea typeface="Arial"/>
                                <a:cs typeface="Times New Roman"/>
                              </a:rPr>
                              <m:t>−1</m:t>
                            </m:r>
                          </m:num>
                          <m:den>
                            <m:r>
                              <a:rPr lang="vi-VN" sz="2800" i="1">
                                <a:latin typeface="Cambria Math"/>
                                <a:ea typeface="Arial"/>
                                <a:cs typeface="Times New Roman"/>
                              </a:rPr>
                              <m:t>𝑡</m:t>
                            </m:r>
                            <m:r>
                              <a:rPr lang="vi-VN" sz="2800" i="1">
                                <a:latin typeface="Cambria Math"/>
                                <a:ea typeface="Arial"/>
                                <a:cs typeface="Times New Roman"/>
                              </a:rPr>
                              <m:t>−</m:t>
                            </m:r>
                            <m:r>
                              <a:rPr lang="vi-VN" sz="2800" i="1">
                                <a:latin typeface="Cambria Math"/>
                                <a:ea typeface="Arial"/>
                                <a:cs typeface="Times New Roman"/>
                              </a:rPr>
                              <m:t>𝑚</m:t>
                            </m:r>
                          </m:den>
                        </m:f>
                        <m:r>
                          <a:rPr lang="en-US" sz="2800" b="0" i="1" smtClean="0">
                            <a:latin typeface="Cambria Math" panose="02040503050406030204" pitchFamily="18" charset="0"/>
                            <a:ea typeface="Arial"/>
                            <a:cs typeface="Times New Roman"/>
                          </a:rPr>
                          <m:t>,</m:t>
                        </m:r>
                        <m:r>
                          <a:rPr lang="vi-VN" sz="2800" i="1">
                            <a:latin typeface="Cambria Math"/>
                            <a:ea typeface="Arial"/>
                            <a:cs typeface="Times New Roman"/>
                          </a:rPr>
                          <m:t>𝑡</m:t>
                        </m:r>
                        <m:r>
                          <a:rPr lang="vi-VN" sz="2800" i="1">
                            <a:latin typeface="Cambria Math"/>
                            <a:ea typeface="Arial"/>
                            <a:cs typeface="Times New Roman"/>
                          </a:rPr>
                          <m:t>≠</m:t>
                        </m:r>
                        <m:r>
                          <a:rPr lang="vi-VN" sz="2800" i="1">
                            <a:latin typeface="Cambria Math"/>
                            <a:ea typeface="Arial"/>
                            <a:cs typeface="Times New Roman"/>
                          </a:rPr>
                          <m:t>𝑚</m:t>
                        </m:r>
                      </m:oMath>
                    </m:oMathPara>
                  </a14:m>
                  <a:endParaRPr lang="en-US" sz="2800"/>
                </a:p>
              </p:txBody>
            </p:sp>
          </mc:Choice>
          <mc:Fallback xmlns="">
            <p:sp>
              <p:nvSpPr>
                <p:cNvPr id="13" name="TextBox 12">
                  <a:extLst>
                    <a:ext uri="{FF2B5EF4-FFF2-40B4-BE49-F238E27FC236}">
                      <a16:creationId xmlns:a16="http://schemas.microsoft.com/office/drawing/2014/main" id="{252E8F0F-047B-4D13-BC99-55B9A4A0E542}"/>
                    </a:ext>
                  </a:extLst>
                </p:cNvPr>
                <p:cNvSpPr txBox="1">
                  <a:spLocks noRot="1" noChangeAspect="1" noMove="1" noResize="1" noEditPoints="1" noAdjustHandles="1" noChangeArrowheads="1" noChangeShapeType="1" noTextEdit="1"/>
                </p:cNvSpPr>
                <p:nvPr/>
              </p:nvSpPr>
              <p:spPr>
                <a:xfrm>
                  <a:off x="884818" y="3859478"/>
                  <a:ext cx="4350329" cy="956929"/>
                </a:xfrm>
                <a:prstGeom prst="rect">
                  <a:avLst/>
                </a:prstGeom>
                <a:blipFill>
                  <a:blip r:embed="rId12"/>
                  <a:stretch>
                    <a:fillRect/>
                  </a:stretch>
                </a:blipFill>
              </p:spPr>
              <p:txBody>
                <a:bodyPr/>
                <a:lstStyle/>
                <a:p>
                  <a:r>
                    <a:rPr lang="en-US">
                      <a:noFill/>
                    </a:rPr>
                    <a:t> </a:t>
                  </a:r>
                </a:p>
              </p:txBody>
            </p:sp>
          </mc:Fallback>
        </mc:AlternateContent>
      </p:grpSp>
      <p:sp>
        <p:nvSpPr>
          <p:cNvPr id="15" name="TextBox 14">
            <a:extLst>
              <a:ext uri="{FF2B5EF4-FFF2-40B4-BE49-F238E27FC236}">
                <a16:creationId xmlns:a16="http://schemas.microsoft.com/office/drawing/2014/main" id="{4CDBD018-4D48-46F9-AFE0-60DC0A243002}"/>
              </a:ext>
            </a:extLst>
          </p:cNvPr>
          <p:cNvSpPr txBox="1"/>
          <p:nvPr/>
        </p:nvSpPr>
        <p:spPr>
          <a:xfrm>
            <a:off x="103974" y="4708097"/>
            <a:ext cx="3996971" cy="523220"/>
          </a:xfrm>
          <a:prstGeom prst="rect">
            <a:avLst/>
          </a:prstGeom>
          <a:noFill/>
        </p:spPr>
        <p:txBody>
          <a:bodyPr wrap="square" rtlCol="0">
            <a:spAutoFit/>
          </a:bodyPr>
          <a:lstStyle/>
          <a:p>
            <a:r>
              <a:rPr lang="vi-VN" sz="2800">
                <a:latin typeface="Cambria" panose="02040503050406030204" pitchFamily="18" charset="0"/>
                <a:ea typeface="Arial"/>
                <a:cs typeface="Times New Roman"/>
              </a:rPr>
              <a:t>Từ yêu cầu bài toán</a:t>
            </a:r>
            <a:r>
              <a:rPr lang="en-US" sz="2800">
                <a:latin typeface="Cambria" panose="02040503050406030204" pitchFamily="18" charset="0"/>
                <a:ea typeface="Arial"/>
                <a:cs typeface="Times New Roman"/>
              </a:rPr>
              <a:t> ta có</a:t>
            </a:r>
            <a:endParaRPr lang="en-US" sz="2800">
              <a:latin typeface="Cambria" panose="020405030504060302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4EAB966-6E6C-4D5B-B0FC-C5B908DFF443}"/>
                  </a:ext>
                </a:extLst>
              </p:cNvPr>
              <p:cNvSpPr txBox="1"/>
              <p:nvPr/>
            </p:nvSpPr>
            <p:spPr>
              <a:xfrm>
                <a:off x="79210" y="5290562"/>
                <a:ext cx="5490018" cy="1201804"/>
              </a:xfrm>
              <a:prstGeom prst="rect">
                <a:avLst/>
              </a:prstGeom>
              <a:noFill/>
            </p:spPr>
            <p:txBody>
              <a:bodyPr wrap="square" rtlCol="0">
                <a:spAutoFit/>
              </a:bodyPr>
              <a:lstStyle/>
              <a:p>
                <a:pPr>
                  <a:lnSpc>
                    <a:spcPct val="107000"/>
                  </a:lnSpc>
                  <a:spcAft>
                    <a:spcPts val="800"/>
                  </a:spcAft>
                  <a:tabLst>
                    <a:tab pos="629920" algn="l"/>
                    <a:tab pos="3599815" algn="l"/>
                    <a:tab pos="5039995" algn="l"/>
                  </a:tabLst>
                </a:pPr>
                <a14:m>
                  <m:oMathPara xmlns:m="http://schemas.openxmlformats.org/officeDocument/2006/math">
                    <m:oMathParaPr>
                      <m:jc m:val="left"/>
                    </m:oMathParaPr>
                    <m:oMath xmlns:m="http://schemas.openxmlformats.org/officeDocument/2006/math">
                      <m:sSup>
                        <m:sSupPr>
                          <m:ctrlPr>
                            <a:rPr lang="vi-VN" sz="2800" i="1">
                              <a:latin typeface="Cambria Math" panose="02040503050406030204" pitchFamily="18" charset="0"/>
                              <a:ea typeface="Arial"/>
                              <a:cs typeface="Times New Roman"/>
                            </a:rPr>
                          </m:ctrlPr>
                        </m:sSupPr>
                        <m:e>
                          <m:r>
                            <a:rPr lang="vi-VN" sz="2800" i="1">
                              <a:latin typeface="Cambria Math"/>
                              <a:ea typeface="Arial"/>
                              <a:cs typeface="Times New Roman"/>
                            </a:rPr>
                            <m:t>𝑦</m:t>
                          </m:r>
                        </m:e>
                        <m:sup>
                          <m:r>
                            <a:rPr lang="vi-VN" sz="2800" i="1">
                              <a:latin typeface="Cambria Math"/>
                              <a:ea typeface="Arial"/>
                              <a:cs typeface="Times New Roman"/>
                            </a:rPr>
                            <m:t>′</m:t>
                          </m:r>
                        </m:sup>
                      </m:sSup>
                      <m:r>
                        <a:rPr lang="vi-VN" sz="2800" i="1">
                          <a:latin typeface="Cambria Math"/>
                          <a:ea typeface="Arial"/>
                          <a:cs typeface="Times New Roman"/>
                        </a:rPr>
                        <m:t>=</m:t>
                      </m:r>
                      <m:f>
                        <m:fPr>
                          <m:ctrlPr>
                            <a:rPr lang="en-US" sz="2800" i="1">
                              <a:latin typeface="Cambria Math" panose="02040503050406030204" pitchFamily="18" charset="0"/>
                              <a:ea typeface="Arial"/>
                              <a:cs typeface="Times New Roman"/>
                            </a:rPr>
                          </m:ctrlPr>
                        </m:fPr>
                        <m:num>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𝑡</m:t>
                              </m:r>
                            </m:e>
                            <m:sup>
                              <m:r>
                                <a:rPr lang="vi-VN" sz="2800" i="1">
                                  <a:latin typeface="Cambria Math"/>
                                  <a:ea typeface="Arial"/>
                                  <a:cs typeface="Times New Roman"/>
                                </a:rPr>
                                <m:t>2</m:t>
                              </m:r>
                            </m:sup>
                          </m:sSup>
                          <m:r>
                            <a:rPr lang="vi-VN" sz="2800" i="1">
                              <a:latin typeface="Cambria Math"/>
                              <a:ea typeface="Arial"/>
                              <a:cs typeface="Times New Roman"/>
                            </a:rPr>
                            <m:t>−2</m:t>
                          </m:r>
                          <m:r>
                            <a:rPr lang="vi-VN" sz="2800" i="1">
                              <a:latin typeface="Cambria Math"/>
                              <a:ea typeface="Arial"/>
                              <a:cs typeface="Times New Roman"/>
                            </a:rPr>
                            <m:t>𝑚𝑡</m:t>
                          </m:r>
                          <m:r>
                            <a:rPr lang="vi-VN" sz="2800" i="1">
                              <a:latin typeface="Cambria Math"/>
                              <a:ea typeface="Arial"/>
                              <a:cs typeface="Times New Roman"/>
                            </a:rPr>
                            <m:t>+1</m:t>
                          </m:r>
                        </m:num>
                        <m:den>
                          <m:r>
                            <a:rPr lang="vi-VN" sz="2800" i="1">
                              <a:latin typeface="Cambria Math"/>
                              <a:ea typeface="Arial"/>
                              <a:cs typeface="Times New Roman"/>
                            </a:rPr>
                            <m:t>(</m:t>
                          </m:r>
                          <m:func>
                            <m:funcPr>
                              <m:ctrlPr>
                                <a:rPr lang="en-US" sz="2800" i="1">
                                  <a:latin typeface="Cambria Math" panose="02040503050406030204" pitchFamily="18" charset="0"/>
                                  <a:ea typeface="Arial"/>
                                  <a:cs typeface="Times New Roman"/>
                                </a:rPr>
                              </m:ctrlPr>
                            </m:funcPr>
                            <m:fName>
                              <m:r>
                                <a:rPr lang="vi-VN" sz="2800" i="1">
                                  <a:latin typeface="Cambria Math"/>
                                  <a:ea typeface="Arial"/>
                                  <a:cs typeface="Times New Roman"/>
                                </a:rPr>
                                <m:t>𝑡</m:t>
                              </m:r>
                            </m:fName>
                            <m:e>
                              <m:r>
                                <a:rPr lang="vi-VN" sz="2800" i="1">
                                  <a:latin typeface="Cambria Math"/>
                                  <a:ea typeface="Arial"/>
                                  <a:cs typeface="Times New Roman"/>
                                </a:rPr>
                                <m:t>−</m:t>
                              </m:r>
                            </m:e>
                          </m:func>
                          <m:func>
                            <m:funcPr>
                              <m:ctrlPr>
                                <a:rPr lang="en-US" sz="2800" i="1">
                                  <a:latin typeface="Cambria Math" panose="02040503050406030204" pitchFamily="18" charset="0"/>
                                  <a:ea typeface="Arial"/>
                                  <a:cs typeface="Times New Roman"/>
                                </a:rPr>
                              </m:ctrlPr>
                            </m:funcPr>
                            <m:fName>
                              <m:r>
                                <a:rPr lang="vi-VN" sz="2800" i="1">
                                  <a:latin typeface="Cambria Math"/>
                                  <a:ea typeface="Arial"/>
                                  <a:cs typeface="Times New Roman"/>
                                </a:rPr>
                                <m:t>𝑚</m:t>
                              </m:r>
                            </m:fName>
                            <m:e>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m:t>
                                  </m:r>
                                </m:e>
                                <m:sup>
                                  <m:r>
                                    <a:rPr lang="vi-VN" sz="2800" i="1">
                                      <a:latin typeface="Cambria Math"/>
                                      <a:ea typeface="Arial"/>
                                      <a:cs typeface="Times New Roman"/>
                                    </a:rPr>
                                    <m:t>2</m:t>
                                  </m:r>
                                </m:sup>
                              </m:sSup>
                            </m:e>
                          </m:func>
                        </m:den>
                      </m:f>
                      <m:r>
                        <a:rPr lang="vi-VN" sz="2800" i="1">
                          <a:latin typeface="Cambria Math"/>
                          <a:ea typeface="Arial"/>
                          <a:cs typeface="Times New Roman"/>
                        </a:rPr>
                        <m:t>≥0,</m:t>
                      </m:r>
                      <m:r>
                        <a:rPr lang="vi-VN" sz="2800" i="1">
                          <a:latin typeface="Cambria Math"/>
                          <a:ea typeface="Arial"/>
                          <a:cs typeface="Cambria Math"/>
                        </a:rPr>
                        <m:t>∀</m:t>
                      </m:r>
                      <m:r>
                        <a:rPr lang="vi-VN" sz="2800" i="1">
                          <a:latin typeface="Cambria Math"/>
                          <a:ea typeface="Arial"/>
                          <a:cs typeface="Times New Roman"/>
                        </a:rPr>
                        <m:t>𝑡</m:t>
                      </m:r>
                      <m:r>
                        <a:rPr lang="vi-VN" sz="2800" i="1">
                          <a:latin typeface="Cambria Math"/>
                          <a:ea typeface="Arial"/>
                          <a:cs typeface="Cambria Math"/>
                        </a:rPr>
                        <m:t>∈</m:t>
                      </m:r>
                      <m:d>
                        <m:dPr>
                          <m:begChr m:val=""/>
                          <m:endChr m:val=""/>
                          <m:ctrlPr>
                            <a:rPr lang="en-US" sz="2800" i="1">
                              <a:latin typeface="Cambria Math" panose="02040503050406030204" pitchFamily="18" charset="0"/>
                              <a:ea typeface="Arial"/>
                              <a:cs typeface="Times New Roman"/>
                            </a:rPr>
                          </m:ctrlPr>
                        </m:dPr>
                        <m:e>
                          <m:r>
                            <a:rPr lang="en-US" sz="2800" i="1">
                              <a:latin typeface="Cambria Math"/>
                              <a:ea typeface="Arial"/>
                              <a:cs typeface="Times New Roman"/>
                            </a:rPr>
                            <m:t>(</m:t>
                          </m:r>
                          <m:r>
                            <a:rPr lang="vi-VN" sz="2800" i="1">
                              <a:latin typeface="Cambria Math"/>
                              <a:ea typeface="Arial"/>
                              <a:cs typeface="Times New Roman"/>
                            </a:rPr>
                            <m:t>0;1</m:t>
                          </m:r>
                          <m:r>
                            <a:rPr lang="en-US" sz="2800" i="1">
                              <a:latin typeface="Cambria Math"/>
                              <a:ea typeface="Arial"/>
                              <a:cs typeface="Times New Roman"/>
                            </a:rPr>
                            <m:t>)</m:t>
                          </m:r>
                        </m:e>
                      </m:d>
                    </m:oMath>
                  </m:oMathPara>
                </a14:m>
                <a:endParaRPr lang="en-US" sz="2800"/>
              </a:p>
            </p:txBody>
          </p:sp>
        </mc:Choice>
        <mc:Fallback xmlns="">
          <p:sp>
            <p:nvSpPr>
              <p:cNvPr id="16" name="TextBox 15">
                <a:extLst>
                  <a:ext uri="{FF2B5EF4-FFF2-40B4-BE49-F238E27FC236}">
                    <a16:creationId xmlns:a16="http://schemas.microsoft.com/office/drawing/2014/main" id="{D4EAB966-6E6C-4D5B-B0FC-C5B908DFF443}"/>
                  </a:ext>
                </a:extLst>
              </p:cNvPr>
              <p:cNvSpPr txBox="1">
                <a:spLocks noRot="1" noChangeAspect="1" noMove="1" noResize="1" noEditPoints="1" noAdjustHandles="1" noChangeArrowheads="1" noChangeShapeType="1" noTextEdit="1"/>
              </p:cNvSpPr>
              <p:nvPr/>
            </p:nvSpPr>
            <p:spPr>
              <a:xfrm>
                <a:off x="79210" y="5290562"/>
                <a:ext cx="5490018" cy="1201804"/>
              </a:xfrm>
              <a:prstGeom prst="rect">
                <a:avLst/>
              </a:prstGeom>
              <a:blipFill>
                <a:blip r:embed="rId13"/>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E737DCB-AE30-479E-9F2E-98DC7EFF244F}"/>
              </a:ext>
            </a:extLst>
          </p:cNvPr>
          <p:cNvCxnSpPr>
            <a:stCxn id="5" idx="0"/>
            <a:endCxn id="5" idx="2"/>
          </p:cNvCxnSpPr>
          <p:nvPr/>
        </p:nvCxnSpPr>
        <p:spPr>
          <a:xfrm>
            <a:off x="6021424" y="2741470"/>
            <a:ext cx="0" cy="4051054"/>
          </a:xfrm>
          <a:prstGeom prst="line">
            <a:avLst/>
          </a:prstGeom>
          <a:ln w="19050">
            <a:solidFill>
              <a:srgbClr val="FF0000"/>
            </a:solidFill>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D0B6737-F0FB-43FE-9D74-8011639903FA}"/>
                  </a:ext>
                </a:extLst>
              </p:cNvPr>
              <p:cNvSpPr txBox="1"/>
              <p:nvPr/>
            </p:nvSpPr>
            <p:spPr>
              <a:xfrm>
                <a:off x="6051013" y="2803811"/>
                <a:ext cx="521639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Cambria Math"/>
                        </a:rPr>
                        <m:t>⇒</m:t>
                      </m:r>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𝑡</m:t>
                          </m:r>
                        </m:e>
                        <m:sup>
                          <m:r>
                            <a:rPr lang="vi-VN" sz="2800" i="1">
                              <a:latin typeface="Cambria Math"/>
                              <a:ea typeface="Arial"/>
                              <a:cs typeface="Times New Roman"/>
                            </a:rPr>
                            <m:t>2</m:t>
                          </m:r>
                        </m:sup>
                      </m:sSup>
                      <m:r>
                        <a:rPr lang="vi-VN" sz="2800" i="1">
                          <a:latin typeface="Cambria Math"/>
                          <a:ea typeface="Arial"/>
                          <a:cs typeface="Times New Roman"/>
                        </a:rPr>
                        <m:t>−2</m:t>
                      </m:r>
                      <m:r>
                        <a:rPr lang="vi-VN" sz="2800" i="1">
                          <a:latin typeface="Cambria Math"/>
                          <a:ea typeface="Arial"/>
                          <a:cs typeface="Times New Roman"/>
                        </a:rPr>
                        <m:t>𝑚𝑡</m:t>
                      </m:r>
                      <m:r>
                        <a:rPr lang="vi-VN" sz="2800" i="1">
                          <a:latin typeface="Cambria Math"/>
                          <a:ea typeface="Arial"/>
                          <a:cs typeface="Times New Roman"/>
                        </a:rPr>
                        <m:t>+1≥0,∀</m:t>
                      </m:r>
                      <m:r>
                        <a:rPr lang="vi-VN" sz="2800" i="1">
                          <a:latin typeface="Cambria Math"/>
                          <a:ea typeface="Arial"/>
                          <a:cs typeface="Times New Roman"/>
                        </a:rPr>
                        <m:t>𝑡</m:t>
                      </m:r>
                      <m:r>
                        <a:rPr lang="vi-VN" sz="2800" i="1">
                          <a:latin typeface="Cambria Math"/>
                          <a:ea typeface="Arial"/>
                          <a:cs typeface="Cambria Math"/>
                        </a:rPr>
                        <m:t>∈</m:t>
                      </m:r>
                      <m:d>
                        <m:dPr>
                          <m:begChr m:val=""/>
                          <m:endChr m:val=""/>
                          <m:ctrlPr>
                            <a:rPr lang="en-US" sz="2800" i="1">
                              <a:latin typeface="Cambria Math" panose="02040503050406030204" pitchFamily="18" charset="0"/>
                              <a:ea typeface="Arial"/>
                              <a:cs typeface="Times New Roman"/>
                            </a:rPr>
                          </m:ctrlPr>
                        </m:dPr>
                        <m:e>
                          <m:r>
                            <a:rPr lang="en-US" sz="2800" i="1">
                              <a:latin typeface="Cambria Math"/>
                              <a:ea typeface="Arial"/>
                              <a:cs typeface="Times New Roman"/>
                            </a:rPr>
                            <m:t>(</m:t>
                          </m:r>
                          <m:r>
                            <a:rPr lang="vi-VN" sz="2800" i="1">
                              <a:latin typeface="Cambria Math"/>
                              <a:ea typeface="Arial"/>
                              <a:cs typeface="Times New Roman"/>
                            </a:rPr>
                            <m:t>0;1</m:t>
                          </m:r>
                          <m:r>
                            <a:rPr lang="en-US" sz="2800" i="1">
                              <a:latin typeface="Cambria Math"/>
                              <a:ea typeface="Arial"/>
                              <a:cs typeface="Times New Roman"/>
                            </a:rPr>
                            <m:t>)</m:t>
                          </m:r>
                        </m:e>
                      </m:d>
                    </m:oMath>
                  </m:oMathPara>
                </a14:m>
                <a:endParaRPr lang="en-US" sz="2800"/>
              </a:p>
            </p:txBody>
          </p:sp>
        </mc:Choice>
        <mc:Fallback xmlns="">
          <p:sp>
            <p:nvSpPr>
              <p:cNvPr id="19" name="TextBox 18">
                <a:extLst>
                  <a:ext uri="{FF2B5EF4-FFF2-40B4-BE49-F238E27FC236}">
                    <a16:creationId xmlns:a16="http://schemas.microsoft.com/office/drawing/2014/main" id="{1D0B6737-F0FB-43FE-9D74-8011639903FA}"/>
                  </a:ext>
                </a:extLst>
              </p:cNvPr>
              <p:cNvSpPr txBox="1">
                <a:spLocks noRot="1" noChangeAspect="1" noMove="1" noResize="1" noEditPoints="1" noAdjustHandles="1" noChangeArrowheads="1" noChangeShapeType="1" noTextEdit="1"/>
              </p:cNvSpPr>
              <p:nvPr/>
            </p:nvSpPr>
            <p:spPr>
              <a:xfrm>
                <a:off x="6051013" y="2803811"/>
                <a:ext cx="5216393"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5C749A5-279E-4E19-91BE-9B2FF0DD7D3C}"/>
                  </a:ext>
                </a:extLst>
              </p:cNvPr>
              <p:cNvSpPr txBox="1"/>
              <p:nvPr/>
            </p:nvSpPr>
            <p:spPr>
              <a:xfrm>
                <a:off x="6063715" y="3401290"/>
                <a:ext cx="4701163" cy="9569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Cambria Math"/>
                        </a:rPr>
                        <m:t>⇒</m:t>
                      </m:r>
                      <m:f>
                        <m:fPr>
                          <m:ctrlPr>
                            <a:rPr lang="en-US" sz="2800" i="1">
                              <a:latin typeface="Cambria Math" panose="02040503050406030204" pitchFamily="18" charset="0"/>
                              <a:ea typeface="Arial"/>
                              <a:cs typeface="Times New Roman"/>
                            </a:rPr>
                          </m:ctrlPr>
                        </m:fPr>
                        <m:num>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𝑡</m:t>
                              </m:r>
                            </m:e>
                            <m:sup>
                              <m:r>
                                <a:rPr lang="vi-VN" sz="2800" i="1">
                                  <a:latin typeface="Cambria Math"/>
                                  <a:ea typeface="Arial"/>
                                  <a:cs typeface="Times New Roman"/>
                                </a:rPr>
                                <m:t>2</m:t>
                              </m:r>
                            </m:sup>
                          </m:sSup>
                          <m:r>
                            <a:rPr lang="vi-VN" sz="2800" i="1">
                              <a:latin typeface="Cambria Math"/>
                              <a:ea typeface="Arial"/>
                              <a:cs typeface="Times New Roman"/>
                            </a:rPr>
                            <m:t>+1</m:t>
                          </m:r>
                        </m:num>
                        <m:den>
                          <m:r>
                            <a:rPr lang="vi-VN" sz="2800" i="1">
                              <a:latin typeface="Cambria Math"/>
                              <a:ea typeface="Arial"/>
                              <a:cs typeface="Times New Roman"/>
                            </a:rPr>
                            <m:t>𝑡</m:t>
                          </m:r>
                        </m:den>
                      </m:f>
                      <m:r>
                        <a:rPr lang="vi-VN" sz="2800" i="1">
                          <a:latin typeface="Cambria Math"/>
                          <a:ea typeface="Arial"/>
                          <a:cs typeface="Times New Roman"/>
                        </a:rPr>
                        <m:t>≥2</m:t>
                      </m:r>
                      <m:r>
                        <a:rPr lang="vi-VN" sz="2800" i="1">
                          <a:latin typeface="Cambria Math"/>
                          <a:ea typeface="Arial"/>
                          <a:cs typeface="Times New Roman"/>
                        </a:rPr>
                        <m:t>𝑚</m:t>
                      </m:r>
                      <m:r>
                        <a:rPr lang="vi-VN" sz="2800" i="1">
                          <a:latin typeface="Cambria Math"/>
                          <a:ea typeface="Arial"/>
                          <a:cs typeface="Times New Roman"/>
                        </a:rPr>
                        <m:t>,∀</m:t>
                      </m:r>
                      <m:r>
                        <a:rPr lang="vi-VN" sz="2800" i="1">
                          <a:latin typeface="Cambria Math"/>
                          <a:ea typeface="Arial"/>
                          <a:cs typeface="Times New Roman"/>
                        </a:rPr>
                        <m:t>𝑡</m:t>
                      </m:r>
                      <m:r>
                        <a:rPr lang="vi-VN" sz="2800" i="1">
                          <a:latin typeface="Cambria Math"/>
                          <a:ea typeface="Arial"/>
                          <a:cs typeface="Cambria Math"/>
                        </a:rPr>
                        <m:t>∈</m:t>
                      </m:r>
                      <m:d>
                        <m:dPr>
                          <m:begChr m:val=""/>
                          <m:endChr m:val=""/>
                          <m:ctrlPr>
                            <a:rPr lang="en-US" sz="2800" i="1">
                              <a:latin typeface="Cambria Math" panose="02040503050406030204" pitchFamily="18" charset="0"/>
                              <a:ea typeface="Arial"/>
                              <a:cs typeface="Times New Roman"/>
                            </a:rPr>
                          </m:ctrlPr>
                        </m:dPr>
                        <m:e>
                          <m:r>
                            <a:rPr lang="en-US" sz="2800" i="1">
                              <a:latin typeface="Cambria Math"/>
                              <a:ea typeface="Arial"/>
                              <a:cs typeface="Times New Roman"/>
                            </a:rPr>
                            <m:t>(</m:t>
                          </m:r>
                          <m:r>
                            <a:rPr lang="vi-VN" sz="2800" i="1">
                              <a:latin typeface="Cambria Math"/>
                              <a:ea typeface="Arial"/>
                              <a:cs typeface="Times New Roman"/>
                            </a:rPr>
                            <m:t>0;1</m:t>
                          </m:r>
                          <m:r>
                            <a:rPr lang="en-US" sz="2800" i="1">
                              <a:latin typeface="Cambria Math"/>
                              <a:ea typeface="Arial"/>
                              <a:cs typeface="Times New Roman"/>
                            </a:rPr>
                            <m:t>)</m:t>
                          </m:r>
                        </m:e>
                      </m:d>
                    </m:oMath>
                  </m:oMathPara>
                </a14:m>
                <a:endParaRPr lang="en-US" sz="2800" dirty="0">
                  <a:ea typeface="Arial"/>
                  <a:cs typeface="Times New Roman"/>
                </a:endParaRPr>
              </a:p>
            </p:txBody>
          </p:sp>
        </mc:Choice>
        <mc:Fallback xmlns="">
          <p:sp>
            <p:nvSpPr>
              <p:cNvPr id="22" name="TextBox 21">
                <a:extLst>
                  <a:ext uri="{FF2B5EF4-FFF2-40B4-BE49-F238E27FC236}">
                    <a16:creationId xmlns:a16="http://schemas.microsoft.com/office/drawing/2014/main" id="{E5C749A5-279E-4E19-91BE-9B2FF0DD7D3C}"/>
                  </a:ext>
                </a:extLst>
              </p:cNvPr>
              <p:cNvSpPr txBox="1">
                <a:spLocks noRot="1" noChangeAspect="1" noMove="1" noResize="1" noEditPoints="1" noAdjustHandles="1" noChangeArrowheads="1" noChangeShapeType="1" noTextEdit="1"/>
              </p:cNvSpPr>
              <p:nvPr/>
            </p:nvSpPr>
            <p:spPr>
              <a:xfrm>
                <a:off x="6063715" y="3401290"/>
                <a:ext cx="4701163" cy="95692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B848988-4F7F-44F3-999E-26AA085184DE}"/>
                  </a:ext>
                </a:extLst>
              </p:cNvPr>
              <p:cNvSpPr txBox="1"/>
              <p:nvPr/>
            </p:nvSpPr>
            <p:spPr>
              <a:xfrm>
                <a:off x="6095999" y="4333513"/>
                <a:ext cx="5785023" cy="764184"/>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Trên </a:t>
                </a:r>
                <a14:m>
                  <m:oMath xmlns:m="http://schemas.openxmlformats.org/officeDocument/2006/math">
                    <m:d>
                      <m:dPr>
                        <m:begChr m:val="["/>
                        <m:endChr m:val="]"/>
                        <m:ctrlPr>
                          <a:rPr lang="vi-VN" sz="2800" i="1">
                            <a:latin typeface="Cambria Math" panose="02040503050406030204" pitchFamily="18" charset="0"/>
                            <a:cs typeface="Times New Roman"/>
                          </a:rPr>
                        </m:ctrlPr>
                      </m:dPr>
                      <m:e>
                        <m:r>
                          <a:rPr lang="en-US" sz="2800" i="1">
                            <a:latin typeface="Cambria Math"/>
                            <a:cs typeface="Times New Roman"/>
                          </a:rPr>
                          <m:t>0;1</m:t>
                        </m:r>
                      </m:e>
                    </m:d>
                  </m:oMath>
                </a14:m>
                <a:r>
                  <a:rPr lang="en-US" sz="2800" dirty="0">
                    <a:latin typeface="Cambria" panose="02040503050406030204" pitchFamily="18" charset="0"/>
                    <a:ea typeface="Arial"/>
                    <a:cs typeface="Times New Roman"/>
                  </a:rPr>
                  <a:t> thì </a:t>
                </a:r>
                <a:r>
                  <a:rPr lang="vi-VN" sz="2800" dirty="0">
                    <a:latin typeface="Cambria" panose="02040503050406030204" pitchFamily="18" charset="0"/>
                    <a:ea typeface="Arial"/>
                    <a:cs typeface="Times New Roman"/>
                  </a:rPr>
                  <a:t> </a:t>
                </a:r>
                <a14:m>
                  <m:oMath xmlns:m="http://schemas.openxmlformats.org/officeDocument/2006/math">
                    <m:f>
                      <m:fPr>
                        <m:ctrlPr>
                          <a:rPr lang="en-US" sz="2800" i="1">
                            <a:latin typeface="Cambria Math" panose="02040503050406030204" pitchFamily="18" charset="0"/>
                            <a:ea typeface="Arial"/>
                            <a:cs typeface="Times New Roman"/>
                          </a:rPr>
                        </m:ctrlPr>
                      </m:fPr>
                      <m:num>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𝑡</m:t>
                            </m:r>
                          </m:e>
                          <m:sup>
                            <m:r>
                              <a:rPr lang="vi-VN" sz="2800" i="1">
                                <a:latin typeface="Cambria Math"/>
                                <a:ea typeface="Arial"/>
                                <a:cs typeface="Times New Roman"/>
                              </a:rPr>
                              <m:t>2</m:t>
                            </m:r>
                          </m:sup>
                        </m:sSup>
                        <m:r>
                          <a:rPr lang="vi-VN" sz="2800" i="1">
                            <a:latin typeface="Cambria Math"/>
                            <a:ea typeface="Arial"/>
                            <a:cs typeface="Times New Roman"/>
                          </a:rPr>
                          <m:t>+1</m:t>
                        </m:r>
                      </m:num>
                      <m:den>
                        <m:r>
                          <a:rPr lang="vi-VN" sz="2800" i="1">
                            <a:latin typeface="Cambria Math"/>
                            <a:ea typeface="Arial"/>
                            <a:cs typeface="Times New Roman"/>
                          </a:rPr>
                          <m:t>𝑡</m:t>
                        </m:r>
                      </m:den>
                    </m:f>
                  </m:oMath>
                </a14:m>
                <a:r>
                  <a:rPr lang="vi-VN" sz="2800" dirty="0">
                    <a:latin typeface="Cambria" panose="02040503050406030204" pitchFamily="18" charset="0"/>
                    <a:ea typeface="Arial"/>
                    <a:cs typeface="Times New Roman"/>
                  </a:rPr>
                  <a:t> đạt min bằng </a:t>
                </a:r>
                <a14:m>
                  <m:oMath xmlns:m="http://schemas.openxmlformats.org/officeDocument/2006/math">
                    <m:r>
                      <a:rPr lang="vi-VN" sz="2800" i="1">
                        <a:latin typeface="Cambria Math"/>
                        <a:ea typeface="Arial"/>
                        <a:cs typeface="Times New Roman"/>
                      </a:rPr>
                      <m:t>2</m:t>
                    </m:r>
                  </m:oMath>
                </a14:m>
                <a:endParaRPr lang="en-US" sz="2800">
                  <a:latin typeface="Cambria" panose="02040503050406030204" pitchFamily="18" charset="0"/>
                </a:endParaRPr>
              </a:p>
            </p:txBody>
          </p:sp>
        </mc:Choice>
        <mc:Fallback xmlns="">
          <p:sp>
            <p:nvSpPr>
              <p:cNvPr id="24" name="TextBox 23">
                <a:extLst>
                  <a:ext uri="{FF2B5EF4-FFF2-40B4-BE49-F238E27FC236}">
                    <a16:creationId xmlns:a16="http://schemas.microsoft.com/office/drawing/2014/main" id="{8B848988-4F7F-44F3-999E-26AA085184DE}"/>
                  </a:ext>
                </a:extLst>
              </p:cNvPr>
              <p:cNvSpPr txBox="1">
                <a:spLocks noRot="1" noChangeAspect="1" noMove="1" noResize="1" noEditPoints="1" noAdjustHandles="1" noChangeArrowheads="1" noChangeShapeType="1" noTextEdit="1"/>
              </p:cNvSpPr>
              <p:nvPr/>
            </p:nvSpPr>
            <p:spPr>
              <a:xfrm>
                <a:off x="6095999" y="4333513"/>
                <a:ext cx="5785023" cy="764184"/>
              </a:xfrm>
              <a:prstGeom prst="rect">
                <a:avLst/>
              </a:prstGeom>
              <a:blipFill>
                <a:blip r:embed="rId16"/>
                <a:stretch>
                  <a:fillRect l="-2107"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EF8B68D-F425-4094-A035-E9F2F91F36CC}"/>
                  </a:ext>
                </a:extLst>
              </p:cNvPr>
              <p:cNvSpPr txBox="1"/>
              <p:nvPr/>
            </p:nvSpPr>
            <p:spPr>
              <a:xfrm>
                <a:off x="6088393" y="5140047"/>
                <a:ext cx="5077238" cy="523220"/>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tại </a:t>
                </a:r>
                <a14:m>
                  <m:oMath xmlns:m="http://schemas.openxmlformats.org/officeDocument/2006/math">
                    <m:r>
                      <a:rPr lang="vi-VN" sz="2800" i="1">
                        <a:latin typeface="Cambria Math"/>
                        <a:ea typeface="Arial"/>
                        <a:cs typeface="Times New Roman"/>
                      </a:rPr>
                      <m:t>𝑡</m:t>
                    </m:r>
                    <m:r>
                      <a:rPr lang="vi-VN" sz="2800" i="1">
                        <a:latin typeface="Cambria Math"/>
                        <a:ea typeface="Arial"/>
                        <a:cs typeface="Times New Roman"/>
                      </a:rPr>
                      <m:t>=1</m:t>
                    </m:r>
                  </m:oMath>
                </a14:m>
                <a:r>
                  <a:rPr lang="en-US" sz="2800">
                    <a:latin typeface="Cambria" panose="02040503050406030204" pitchFamily="18" charset="0"/>
                  </a:rPr>
                  <a:t> </a:t>
                </a:r>
                <a:r>
                  <a:rPr lang="vi-VN" sz="2800" dirty="0">
                    <a:latin typeface="Cambria" panose="02040503050406030204" pitchFamily="18" charset="0"/>
                    <a:ea typeface="Arial"/>
                    <a:cs typeface="Times New Roman"/>
                  </a:rPr>
                  <a:t>nên </a:t>
                </a:r>
                <a14:m>
                  <m:oMath xmlns:m="http://schemas.openxmlformats.org/officeDocument/2006/math">
                    <m:r>
                      <a:rPr lang="vi-VN" sz="2800" i="1">
                        <a:latin typeface="Cambria Math"/>
                        <a:ea typeface="Arial"/>
                        <a:cs typeface="Times New Roman"/>
                      </a:rPr>
                      <m:t>2</m:t>
                    </m:r>
                    <m:r>
                      <a:rPr lang="vi-VN" sz="2800" i="1">
                        <a:latin typeface="Cambria Math"/>
                        <a:ea typeface="Arial"/>
                        <a:cs typeface="Times New Roman"/>
                      </a:rPr>
                      <m:t>𝑚</m:t>
                    </m:r>
                    <m:r>
                      <a:rPr lang="vi-VN" sz="2800" i="1">
                        <a:latin typeface="Cambria Math"/>
                        <a:ea typeface="Arial"/>
                        <a:cs typeface="Times New Roman"/>
                      </a:rPr>
                      <m:t>≤2⇔</m:t>
                    </m:r>
                    <m:r>
                      <a:rPr lang="vi-VN" sz="2800" i="1">
                        <a:latin typeface="Cambria Math"/>
                        <a:ea typeface="Arial"/>
                        <a:cs typeface="Times New Roman"/>
                      </a:rPr>
                      <m:t>𝑚</m:t>
                    </m:r>
                    <m:r>
                      <a:rPr lang="vi-VN" sz="2800" i="1">
                        <a:latin typeface="Cambria Math"/>
                        <a:ea typeface="Arial"/>
                        <a:cs typeface="Times New Roman"/>
                      </a:rPr>
                      <m:t>≤1</m:t>
                    </m:r>
                  </m:oMath>
                </a14:m>
                <a:r>
                  <a:rPr lang="vi-VN" sz="2800" dirty="0">
                    <a:latin typeface="Cambria" panose="02040503050406030204" pitchFamily="18" charset="0"/>
                    <a:ea typeface="Arial"/>
                    <a:cs typeface="Times New Roman"/>
                  </a:rPr>
                  <a:t> </a:t>
                </a:r>
                <a:r>
                  <a:rPr lang="en-US" sz="2800" dirty="0">
                    <a:latin typeface="Cambria" panose="02040503050406030204" pitchFamily="18" charset="0"/>
                    <a:ea typeface="Arial"/>
                    <a:cs typeface="Times New Roman"/>
                  </a:rPr>
                  <a:t>.</a:t>
                </a:r>
                <a:endParaRPr lang="en-US" sz="2800">
                  <a:latin typeface="Cambria" panose="02040503050406030204" pitchFamily="18" charset="0"/>
                </a:endParaRPr>
              </a:p>
            </p:txBody>
          </p:sp>
        </mc:Choice>
        <mc:Fallback xmlns="">
          <p:sp>
            <p:nvSpPr>
              <p:cNvPr id="39" name="TextBox 38">
                <a:extLst>
                  <a:ext uri="{FF2B5EF4-FFF2-40B4-BE49-F238E27FC236}">
                    <a16:creationId xmlns:a16="http://schemas.microsoft.com/office/drawing/2014/main" id="{AEF8B68D-F425-4094-A035-E9F2F91F36CC}"/>
                  </a:ext>
                </a:extLst>
              </p:cNvPr>
              <p:cNvSpPr txBox="1">
                <a:spLocks noRot="1" noChangeAspect="1" noMove="1" noResize="1" noEditPoints="1" noAdjustHandles="1" noChangeArrowheads="1" noChangeShapeType="1" noTextEdit="1"/>
              </p:cNvSpPr>
              <p:nvPr/>
            </p:nvSpPr>
            <p:spPr>
              <a:xfrm>
                <a:off x="6088393" y="5140047"/>
                <a:ext cx="5077238" cy="523220"/>
              </a:xfrm>
              <a:prstGeom prst="rect">
                <a:avLst/>
              </a:prstGeom>
              <a:blipFill>
                <a:blip r:embed="rId17"/>
                <a:stretch>
                  <a:fillRect l="-2521" t="-11628" r="-1561" b="-31395"/>
                </a:stretch>
              </a:blipFill>
            </p:spPr>
            <p:txBody>
              <a:bodyPr/>
              <a:lstStyle/>
              <a:p>
                <a:r>
                  <a:rPr lang="en-US">
                    <a:noFill/>
                  </a:rPr>
                  <a:t> </a:t>
                </a:r>
              </a:p>
            </p:txBody>
          </p:sp>
        </mc:Fallback>
      </mc:AlternateContent>
    </p:spTree>
    <p:extLst>
      <p:ext uri="{BB962C8B-B14F-4D97-AF65-F5344CB8AC3E}">
        <p14:creationId xmlns:p14="http://schemas.microsoft.com/office/powerpoint/2010/main" val="312319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8" grpId="0" animBg="1"/>
      <p:bldP spid="4" grpId="0"/>
      <p:bldP spid="45" grpId="0" animBg="1"/>
      <p:bldP spid="15" grpId="0"/>
      <p:bldP spid="16" grpId="0"/>
      <p:bldP spid="19" grpId="0"/>
      <p:bldP spid="22" grpId="0"/>
      <p:bldP spid="24"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355185" y="1354544"/>
            <a:ext cx="7753300" cy="5249705"/>
            <a:chOff x="-119510" y="3636272"/>
            <a:chExt cx="7753300" cy="5249705"/>
          </a:xfrm>
        </p:grpSpPr>
        <p:sp>
          <p:nvSpPr>
            <p:cNvPr id="5" name="Rounded Rectangle 4"/>
            <p:cNvSpPr/>
            <p:nvPr/>
          </p:nvSpPr>
          <p:spPr>
            <a:xfrm>
              <a:off x="-119510" y="3782086"/>
              <a:ext cx="7753300" cy="510389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2"/>
              <a:ext cx="1900097" cy="523220"/>
              <a:chOff x="1275608" y="6239450"/>
              <a:chExt cx="3724879" cy="950666"/>
            </a:xfrm>
          </p:grpSpPr>
          <p:sp>
            <p:nvSpPr>
              <p:cNvPr id="7" name="Freeform 20"/>
              <p:cNvSpPr>
                <a:spLocks/>
              </p:cNvSpPr>
              <p:nvPr/>
            </p:nvSpPr>
            <p:spPr bwMode="auto">
              <a:xfrm rot="16200000" flipV="1">
                <a:off x="2984055" y="5134992"/>
                <a:ext cx="828630" cy="3204234"/>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649728" cy="950666"/>
              </a:xfrm>
              <a:prstGeom prst="rect">
                <a:avLst/>
              </a:prstGeom>
              <a:noFill/>
            </p:spPr>
            <p:txBody>
              <a:bodyPr wrap="none" rtlCol="0">
                <a:spAutoFit/>
              </a:bodyPr>
              <a:lstStyle/>
              <a:p>
                <a:r>
                  <a:rPr lang="vi-VN" sz="2800" dirty="0">
                    <a:solidFill>
                      <a:srgbClr val="FF0000"/>
                    </a:solidFill>
                    <a:latin typeface="Tahoma" pitchFamily="34" charset="0"/>
                    <a:ea typeface="Tahoma" pitchFamily="34" charset="0"/>
                    <a:cs typeface="Tahoma" pitchFamily="34" charset="0"/>
                  </a:rPr>
                  <a:t>Lời Giải</a:t>
                </a:r>
                <a:endParaRPr lang="en-US" sz="28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30743" y="-688"/>
            <a:ext cx="12020690" cy="1332379"/>
            <a:chOff x="534987" y="1869705"/>
            <a:chExt cx="23564905" cy="2234645"/>
          </a:xfrm>
        </p:grpSpPr>
        <p:grpSp>
          <p:nvGrpSpPr>
            <p:cNvPr id="21" name="Group 20"/>
            <p:cNvGrpSpPr/>
            <p:nvPr/>
          </p:nvGrpSpPr>
          <p:grpSpPr>
            <a:xfrm>
              <a:off x="534987" y="1869705"/>
              <a:ext cx="23564905" cy="2234645"/>
              <a:chOff x="534987" y="1647866"/>
              <a:chExt cx="23564905" cy="2234645"/>
            </a:xfrm>
          </p:grpSpPr>
          <p:sp>
            <p:nvSpPr>
              <p:cNvPr id="25" name="Rounded Rectangle 24"/>
              <p:cNvSpPr/>
              <p:nvPr/>
            </p:nvSpPr>
            <p:spPr bwMode="auto">
              <a:xfrm>
                <a:off x="755653" y="1720887"/>
                <a:ext cx="23344239" cy="216162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405119" y="1653394"/>
                  <a:ext cx="2536599" cy="87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2800" dirty="0" err="1">
                      <a:solidFill>
                        <a:schemeClr val="bg1"/>
                      </a:solidFill>
                      <a:latin typeface="Tahoma" pitchFamily="34" charset="0"/>
                      <a:cs typeface="Tahoma" pitchFamily="34" charset="0"/>
                    </a:rPr>
                    <a:t>Câu</a:t>
                  </a:r>
                  <a:r>
                    <a:rPr lang="en-US" sz="2800" dirty="0">
                      <a:solidFill>
                        <a:schemeClr val="bg1"/>
                      </a:solidFill>
                      <a:latin typeface="Tahoma" pitchFamily="34" charset="0"/>
                      <a:cs typeface="Tahoma" pitchFamily="34" charset="0"/>
                    </a:rPr>
                    <a:t> 38</a:t>
                  </a:r>
                </a:p>
              </p:txBody>
            </p:sp>
          </p:grpSp>
        </p:grpSp>
        <mc:AlternateContent xmlns:mc="http://schemas.openxmlformats.org/markup-compatibility/2006" xmlns:a14="http://schemas.microsoft.com/office/drawing/2010/main">
          <mc:Choice Requires="a14">
            <p:sp>
              <p:nvSpPr>
                <p:cNvPr id="23" name="Rectangle 22"/>
                <p:cNvSpPr/>
                <p:nvPr/>
              </p:nvSpPr>
              <p:spPr>
                <a:xfrm>
                  <a:off x="755651" y="2232123"/>
                  <a:ext cx="22954327" cy="1806694"/>
                </a:xfrm>
                <a:prstGeom prst="rect">
                  <a:avLst/>
                </a:prstGeom>
                <a:noFill/>
              </p:spPr>
              <p:txBody>
                <a:bodyPr wrap="square" rtlCol="0">
                  <a:spAutoFit/>
                </a:bodyPr>
                <a:lstStyle/>
                <a:p>
                  <a:pPr marL="1773238" indent="55563"/>
                  <a:r>
                    <a:rPr lang="vi-VN" sz="3200">
                      <a:latin typeface="Cambria" panose="02040503050406030204" pitchFamily="18" charset="0"/>
                      <a:ea typeface="Arial"/>
                      <a:cs typeface="Times New Roman"/>
                    </a:rPr>
                    <a:t>Tập </a:t>
                  </a:r>
                  <a:r>
                    <a:rPr lang="vi-VN" sz="3200" dirty="0">
                      <a:latin typeface="Cambria" panose="02040503050406030204" pitchFamily="18" charset="0"/>
                      <a:ea typeface="Arial"/>
                      <a:cs typeface="Times New Roman"/>
                    </a:rPr>
                    <a:t>hợp các điểm biểu diễn số phức </a:t>
                  </a:r>
                  <a14:m>
                    <m:oMath xmlns:m="http://schemas.openxmlformats.org/officeDocument/2006/math">
                      <m:r>
                        <a:rPr lang="vi-VN" sz="3200" i="1">
                          <a:latin typeface="Cambria Math"/>
                          <a:ea typeface="Arial"/>
                          <a:cs typeface="Times New Roman"/>
                        </a:rPr>
                        <m:t>𝑧</m:t>
                      </m:r>
                    </m:oMath>
                  </a14:m>
                  <a:r>
                    <a:rPr lang="vi-VN" sz="3200" dirty="0">
                      <a:latin typeface="Cambria" panose="02040503050406030204" pitchFamily="18" charset="0"/>
                      <a:ea typeface="Arial"/>
                      <a:cs typeface="Times New Roman"/>
                    </a:rPr>
                    <a:t> thỏa mãn điều kiện </a:t>
                  </a:r>
                  <a14:m>
                    <m:oMath xmlns:m="http://schemas.openxmlformats.org/officeDocument/2006/math">
                      <m:r>
                        <a:rPr lang="vi-VN" sz="3200" i="1">
                          <a:latin typeface="Cambria Math"/>
                          <a:ea typeface="Arial"/>
                          <a:cs typeface="Times New Roman"/>
                        </a:rPr>
                        <m:t>2</m:t>
                      </m:r>
                      <m:sSup>
                        <m:sSupPr>
                          <m:ctrlPr>
                            <a:rPr lang="en-US" sz="3200" i="1">
                              <a:latin typeface="Cambria Math" panose="02040503050406030204" pitchFamily="18" charset="0"/>
                              <a:ea typeface="Arial"/>
                              <a:cs typeface="Times New Roman"/>
                            </a:rPr>
                          </m:ctrlPr>
                        </m:sSupPr>
                        <m:e>
                          <m:d>
                            <m:dPr>
                              <m:begChr m:val="|"/>
                              <m:endChr m:val="|"/>
                              <m:ctrlPr>
                                <a:rPr lang="en-US" sz="3200" i="1">
                                  <a:latin typeface="Cambria Math" panose="02040503050406030204" pitchFamily="18" charset="0"/>
                                  <a:ea typeface="Arial"/>
                                  <a:cs typeface="Times New Roman"/>
                                </a:rPr>
                              </m:ctrlPr>
                            </m:dPr>
                            <m:e>
                              <m:r>
                                <a:rPr lang="vi-VN" sz="3200" i="1">
                                  <a:latin typeface="Cambria Math"/>
                                  <a:ea typeface="Arial"/>
                                  <a:cs typeface="Times New Roman"/>
                                </a:rPr>
                                <m:t>𝑧</m:t>
                              </m:r>
                            </m:e>
                          </m:d>
                        </m:e>
                        <m:sup>
                          <m:r>
                            <a:rPr lang="vi-VN" sz="3200" i="1">
                              <a:latin typeface="Cambria Math"/>
                              <a:ea typeface="Arial"/>
                              <a:cs typeface="Times New Roman"/>
                            </a:rPr>
                            <m:t>2</m:t>
                          </m:r>
                        </m:sup>
                      </m:sSup>
                      <m:r>
                        <a:rPr lang="vi-VN" sz="3200" i="1">
                          <a:latin typeface="Cambria Math"/>
                          <a:ea typeface="Arial"/>
                          <a:cs typeface="Times New Roman"/>
                        </a:rPr>
                        <m:t>+5(</m:t>
                      </m:r>
                      <m:func>
                        <m:funcPr>
                          <m:ctrlPr>
                            <a:rPr lang="en-US" sz="3200" i="1">
                              <a:latin typeface="Cambria Math" panose="02040503050406030204" pitchFamily="18" charset="0"/>
                              <a:ea typeface="Arial"/>
                              <a:cs typeface="Times New Roman"/>
                            </a:rPr>
                          </m:ctrlPr>
                        </m:funcPr>
                        <m:fName>
                          <m:r>
                            <a:rPr lang="vi-VN" sz="3200" i="1">
                              <a:latin typeface="Cambria Math"/>
                              <a:ea typeface="Arial"/>
                              <a:cs typeface="Times New Roman"/>
                            </a:rPr>
                            <m:t>𝑧</m:t>
                          </m:r>
                        </m:fName>
                        <m:e>
                          <m:r>
                            <a:rPr lang="vi-VN" sz="3200" i="1">
                              <a:latin typeface="Cambria Math"/>
                              <a:ea typeface="Arial"/>
                              <a:cs typeface="Times New Roman"/>
                            </a:rPr>
                            <m:t>+</m:t>
                          </m:r>
                        </m:e>
                      </m:func>
                      <m:bar>
                        <m:barPr>
                          <m:pos m:val="top"/>
                          <m:ctrlPr>
                            <a:rPr lang="en-US" sz="3200" i="1">
                              <a:latin typeface="Cambria Math" panose="02040503050406030204" pitchFamily="18" charset="0"/>
                              <a:ea typeface="Arial"/>
                              <a:cs typeface="Times New Roman"/>
                            </a:rPr>
                          </m:ctrlPr>
                        </m:barPr>
                        <m:e>
                          <m:r>
                            <a:rPr lang="vi-VN" sz="3200" i="1">
                              <a:latin typeface="Cambria Math"/>
                              <a:ea typeface="Arial"/>
                              <a:cs typeface="Times New Roman"/>
                            </a:rPr>
                            <m:t>𝑧</m:t>
                          </m:r>
                        </m:e>
                      </m:bar>
                      <m:r>
                        <a:rPr lang="vi-VN" sz="3200" i="1">
                          <a:latin typeface="Cambria Math"/>
                          <a:ea typeface="Arial"/>
                          <a:cs typeface="Times New Roman"/>
                        </a:rPr>
                        <m:t>)=0</m:t>
                      </m:r>
                    </m:oMath>
                  </a14:m>
                  <a:r>
                    <a:rPr lang="vi-VN" sz="3200" dirty="0">
                      <a:latin typeface="Cambria" panose="02040503050406030204" pitchFamily="18" charset="0"/>
                      <a:ea typeface="Arial"/>
                      <a:cs typeface="Times New Roman"/>
                    </a:rPr>
                    <a:t> là đường tròn nào dưới đây?</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55651" y="2232123"/>
                  <a:ext cx="22954327" cy="1806694"/>
                </a:xfrm>
                <a:prstGeom prst="rect">
                  <a:avLst/>
                </a:prstGeom>
                <a:blipFill>
                  <a:blip r:embed="rId2"/>
                  <a:stretch>
                    <a:fillRect t="-7345" b="-1751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4587945" y="1953769"/>
                <a:ext cx="5648573" cy="553998"/>
              </a:xfrm>
              <a:prstGeom prst="rect">
                <a:avLst/>
              </a:prstGeom>
              <a:noFill/>
            </p:spPr>
            <p:txBody>
              <a:bodyPr wrap="square" rtlCol="0">
                <a:spAutoFit/>
              </a:bodyPr>
              <a:lstStyle/>
              <a:p>
                <a:r>
                  <a:rPr lang="vi-VN" sz="3000" dirty="0">
                    <a:latin typeface="Cambria" panose="02040503050406030204" pitchFamily="18" charset="0"/>
                    <a:ea typeface="Arial"/>
                    <a:cs typeface="Times New Roman"/>
                  </a:rPr>
                  <a:t>Giả sử :</a:t>
                </a:r>
                <a14:m>
                  <m:oMath xmlns:m="http://schemas.openxmlformats.org/officeDocument/2006/math">
                    <m:r>
                      <a:rPr lang="en-US" sz="3000" b="0" i="0" smtClean="0">
                        <a:latin typeface="Cambria Math" panose="02040503050406030204" pitchFamily="18" charset="0"/>
                        <a:ea typeface="Arial"/>
                        <a:cs typeface="Times New Roman"/>
                      </a:rPr>
                      <m:t>  </m:t>
                    </m:r>
                    <m:r>
                      <a:rPr lang="vi-VN" sz="3000" i="1">
                        <a:latin typeface="Cambria Math"/>
                        <a:ea typeface="Arial"/>
                        <a:cs typeface="Times New Roman"/>
                      </a:rPr>
                      <m:t>𝑧</m:t>
                    </m:r>
                    <m:r>
                      <a:rPr lang="vi-VN" sz="3000" i="1">
                        <a:latin typeface="Cambria Math"/>
                        <a:ea typeface="Arial"/>
                        <a:cs typeface="Times New Roman"/>
                      </a:rPr>
                      <m:t>=</m:t>
                    </m:r>
                    <m:r>
                      <a:rPr lang="vi-VN" sz="3000" i="1">
                        <a:latin typeface="Cambria Math"/>
                        <a:ea typeface="Arial"/>
                        <a:cs typeface="Times New Roman"/>
                      </a:rPr>
                      <m:t>𝑥</m:t>
                    </m:r>
                    <m:r>
                      <a:rPr lang="vi-VN" sz="3000" i="1">
                        <a:latin typeface="Cambria Math"/>
                        <a:ea typeface="Arial"/>
                        <a:cs typeface="Times New Roman"/>
                      </a:rPr>
                      <m:t>+</m:t>
                    </m:r>
                    <m:r>
                      <a:rPr lang="vi-VN" sz="3000" i="1">
                        <a:latin typeface="Cambria Math"/>
                        <a:ea typeface="Arial"/>
                        <a:cs typeface="Times New Roman"/>
                      </a:rPr>
                      <m:t>𝑖𝑦</m:t>
                    </m:r>
                    <m:r>
                      <a:rPr lang="vi-VN" sz="3000" i="1">
                        <a:latin typeface="Cambria Math"/>
                        <a:ea typeface="Arial"/>
                        <a:cs typeface="Times New Roman"/>
                      </a:rPr>
                      <m:t>,   </m:t>
                    </m:r>
                    <m:r>
                      <a:rPr lang="vi-VN" sz="3000" i="1">
                        <a:latin typeface="Cambria Math"/>
                        <a:ea typeface="Arial"/>
                        <a:cs typeface="Times New Roman"/>
                      </a:rPr>
                      <m:t>𝑥</m:t>
                    </m:r>
                    <m:r>
                      <a:rPr lang="vi-VN" sz="3000" i="1">
                        <a:latin typeface="Cambria Math"/>
                        <a:ea typeface="Arial"/>
                        <a:cs typeface="Times New Roman"/>
                      </a:rPr>
                      <m:t>,</m:t>
                    </m:r>
                    <m:r>
                      <a:rPr lang="vi-VN" sz="3000" i="1">
                        <a:latin typeface="Cambria Math"/>
                        <a:ea typeface="Arial"/>
                        <a:cs typeface="Times New Roman"/>
                      </a:rPr>
                      <m:t>𝑦</m:t>
                    </m:r>
                    <m:r>
                      <a:rPr lang="vi-VN" sz="3000" i="1">
                        <a:latin typeface="Cambria Math"/>
                        <a:ea typeface="Arial"/>
                        <a:cs typeface="Cambria Math"/>
                      </a:rPr>
                      <m:t>∈</m:t>
                    </m:r>
                    <m:r>
                      <a:rPr lang="vi-VN" sz="3000" i="1">
                        <a:latin typeface="Cambria Math"/>
                        <a:ea typeface="Arial"/>
                        <a:cs typeface="Times New Roman"/>
                      </a:rPr>
                      <m:t>𝑅</m:t>
                    </m:r>
                  </m:oMath>
                </a14:m>
                <a:r>
                  <a:rPr lang="vi-VN" sz="3000" dirty="0">
                    <a:latin typeface="Cambria" panose="02040503050406030204" pitchFamily="18" charset="0"/>
                    <a:ea typeface="Arial"/>
                    <a:cs typeface="Times New Roman"/>
                  </a:rPr>
                  <a:t> </a:t>
                </a:r>
                <a:endParaRPr lang="en-US" sz="3000" dirty="0">
                  <a:latin typeface="Cambria" panose="02040503050406030204" pitchFamily="18" charset="0"/>
                  <a:ea typeface="Arial"/>
                  <a:cs typeface="Times New Roman"/>
                </a:endParaRPr>
              </a:p>
            </p:txBody>
          </p:sp>
        </mc:Choice>
        <mc:Fallback xmlns="">
          <p:sp>
            <p:nvSpPr>
              <p:cNvPr id="88" name="Rectangle 87"/>
              <p:cNvSpPr>
                <a:spLocks noRot="1" noChangeAspect="1" noMove="1" noResize="1" noEditPoints="1" noAdjustHandles="1" noChangeArrowheads="1" noChangeShapeType="1" noTextEdit="1"/>
              </p:cNvSpPr>
              <p:nvPr/>
            </p:nvSpPr>
            <p:spPr>
              <a:xfrm>
                <a:off x="4587945" y="1953769"/>
                <a:ext cx="5648573" cy="553998"/>
              </a:xfrm>
              <a:prstGeom prst="rect">
                <a:avLst/>
              </a:prstGeom>
              <a:blipFill>
                <a:blip r:embed="rId3"/>
                <a:stretch>
                  <a:fillRect l="-2592" t="-14444" b="-33333"/>
                </a:stretch>
              </a:blipFill>
            </p:spPr>
            <p:txBody>
              <a:bodyPr/>
              <a:lstStyle/>
              <a:p>
                <a:r>
                  <a:rPr lang="en-US">
                    <a:noFill/>
                  </a:rPr>
                  <a:t> </a:t>
                </a:r>
              </a:p>
            </p:txBody>
          </p:sp>
        </mc:Fallback>
      </mc:AlternateContent>
      <p:grpSp>
        <p:nvGrpSpPr>
          <p:cNvPr id="11" name="Group 10"/>
          <p:cNvGrpSpPr/>
          <p:nvPr/>
        </p:nvGrpSpPr>
        <p:grpSpPr>
          <a:xfrm>
            <a:off x="120593" y="1478436"/>
            <a:ext cx="4272055" cy="1180706"/>
            <a:chOff x="214842" y="2029444"/>
            <a:chExt cx="4272055" cy="1180706"/>
          </a:xfrm>
        </p:grpSpPr>
        <p:sp>
          <p:nvSpPr>
            <p:cNvPr id="54" name="Rectangle 53"/>
            <p:cNvSpPr/>
            <p:nvPr/>
          </p:nvSpPr>
          <p:spPr>
            <a:xfrm>
              <a:off x="422257" y="2029444"/>
              <a:ext cx="3969392" cy="11807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14842" y="2333755"/>
              <a:ext cx="544265" cy="49278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572988" y="2033227"/>
                  <a:ext cx="3913909" cy="114557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p>
                          <m:sSupPr>
                            <m:ctrlPr>
                              <a:rPr lang="en-US" sz="2800" b="1" i="1">
                                <a:latin typeface="Cambria Math" panose="02040503050406030204" pitchFamily="18" charset="0"/>
                                <a:ea typeface="Arial"/>
                                <a:cs typeface="Times New Roman"/>
                              </a:rPr>
                            </m:ctrlPr>
                          </m:sSupPr>
                          <m:e>
                            <m:d>
                              <m:dPr>
                                <m:ctrlPr>
                                  <a:rPr lang="en-US" sz="2800" b="1" i="1">
                                    <a:latin typeface="Cambria Math" panose="02040503050406030204" pitchFamily="18" charset="0"/>
                                    <a:ea typeface="Arial"/>
                                    <a:cs typeface="Times New Roman"/>
                                  </a:rPr>
                                </m:ctrlPr>
                              </m:dPr>
                              <m:e>
                                <m:r>
                                  <a:rPr lang="vi-VN" sz="2800" b="1" i="1">
                                    <a:latin typeface="Cambria Math"/>
                                    <a:ea typeface="Arial"/>
                                    <a:cs typeface="Times New Roman"/>
                                  </a:rPr>
                                  <m:t>𝒙</m:t>
                                </m:r>
                                <m:r>
                                  <a:rPr lang="vi-VN" sz="2800" b="1">
                                    <a:latin typeface="Cambria Math"/>
                                    <a:ea typeface="Arial"/>
                                    <a:cs typeface="Times New Roman"/>
                                  </a:rPr>
                                  <m:t>−</m:t>
                                </m:r>
                                <m:f>
                                  <m:fPr>
                                    <m:ctrlPr>
                                      <a:rPr lang="en-US" sz="2800" b="1" i="1">
                                        <a:latin typeface="Cambria Math" panose="02040503050406030204" pitchFamily="18" charset="0"/>
                                        <a:ea typeface="Arial"/>
                                        <a:cs typeface="Times New Roman"/>
                                      </a:rPr>
                                    </m:ctrlPr>
                                  </m:fPr>
                                  <m:num>
                                    <m:r>
                                      <a:rPr lang="vi-VN" sz="2800" b="1" i="1">
                                        <a:latin typeface="Cambria Math"/>
                                        <a:ea typeface="Arial"/>
                                        <a:cs typeface="Times New Roman"/>
                                      </a:rPr>
                                      <m:t>𝟓</m:t>
                                    </m:r>
                                  </m:num>
                                  <m:den>
                                    <m:r>
                                      <a:rPr lang="vi-VN" sz="2800" b="1" i="1">
                                        <a:latin typeface="Cambria Math"/>
                                        <a:ea typeface="Arial"/>
                                        <a:cs typeface="Times New Roman"/>
                                      </a:rPr>
                                      <m:t>𝟐</m:t>
                                    </m:r>
                                  </m:den>
                                </m:f>
                              </m:e>
                            </m:d>
                          </m:e>
                          <m:sup>
                            <m:r>
                              <a:rPr lang="vi-VN" sz="2800" b="1" i="1">
                                <a:latin typeface="Cambria Math"/>
                                <a:ea typeface="Arial"/>
                                <a:cs typeface="Times New Roman"/>
                              </a:rPr>
                              <m:t>𝟐</m:t>
                            </m:r>
                          </m:sup>
                        </m:sSup>
                        <m:r>
                          <a:rPr lang="vi-VN" sz="2800" b="1">
                            <a:latin typeface="Cambria Math"/>
                            <a:ea typeface="Arial"/>
                            <a:cs typeface="Times New Roman"/>
                          </a:rPr>
                          <m:t>+</m:t>
                        </m:r>
                        <m:sSup>
                          <m:sSupPr>
                            <m:ctrlPr>
                              <a:rPr lang="en-US" sz="2800" b="1" i="1">
                                <a:latin typeface="Cambria Math" panose="02040503050406030204" pitchFamily="18" charset="0"/>
                                <a:ea typeface="Arial"/>
                                <a:cs typeface="Times New Roman"/>
                              </a:rPr>
                            </m:ctrlPr>
                          </m:sSupPr>
                          <m:e>
                            <m:r>
                              <a:rPr lang="vi-VN" sz="2800" b="1" i="1">
                                <a:latin typeface="Cambria Math"/>
                                <a:ea typeface="Arial"/>
                                <a:cs typeface="Times New Roman"/>
                              </a:rPr>
                              <m:t>𝒚</m:t>
                            </m:r>
                          </m:e>
                          <m:sup>
                            <m:r>
                              <a:rPr lang="vi-VN" sz="2800" b="1" i="1">
                                <a:latin typeface="Cambria Math"/>
                                <a:ea typeface="Arial"/>
                                <a:cs typeface="Times New Roman"/>
                              </a:rPr>
                              <m:t>𝟐</m:t>
                            </m:r>
                          </m:sup>
                        </m:sSup>
                        <m:r>
                          <a:rPr lang="vi-VN" sz="2800" b="1">
                            <a:latin typeface="Cambria Math"/>
                            <a:ea typeface="Arial"/>
                            <a:cs typeface="Times New Roman"/>
                          </a:rPr>
                          <m:t>=</m:t>
                        </m:r>
                        <m:f>
                          <m:fPr>
                            <m:ctrlPr>
                              <a:rPr lang="en-US" sz="2800" b="1" i="1">
                                <a:latin typeface="Cambria Math" panose="02040503050406030204" pitchFamily="18" charset="0"/>
                                <a:ea typeface="Arial"/>
                                <a:cs typeface="Times New Roman"/>
                              </a:rPr>
                            </m:ctrlPr>
                          </m:fPr>
                          <m:num>
                            <m:r>
                              <a:rPr lang="vi-VN" sz="2800" b="1" i="1">
                                <a:latin typeface="Cambria Math"/>
                                <a:ea typeface="Arial"/>
                                <a:cs typeface="Times New Roman"/>
                              </a:rPr>
                              <m:t>𝟐𝟓</m:t>
                            </m:r>
                          </m:num>
                          <m:den>
                            <m:r>
                              <a:rPr lang="vi-VN" sz="2800" b="1" i="1">
                                <a:latin typeface="Cambria Math"/>
                                <a:ea typeface="Arial"/>
                                <a:cs typeface="Times New Roman"/>
                              </a:rPr>
                              <m:t>𝟒</m:t>
                            </m:r>
                          </m:den>
                        </m:f>
                      </m:oMath>
                    </m:oMathPara>
                  </a14:m>
                  <a:endParaRPr lang="en-US" sz="3000" b="1" dirty="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72988" y="2033227"/>
                  <a:ext cx="3913909" cy="1145570"/>
                </a:xfrm>
                <a:prstGeom prst="rect">
                  <a:avLst/>
                </a:prstGeom>
                <a:blipFill>
                  <a:blip r:embed="rId4"/>
                  <a:stretch>
                    <a:fillRect/>
                  </a:stretch>
                </a:blipFill>
              </p:spPr>
              <p:txBody>
                <a:bodyPr/>
                <a:lstStyle/>
                <a:p>
                  <a:r>
                    <a:rPr lang="en-US">
                      <a:noFill/>
                    </a:rPr>
                    <a:t> </a:t>
                  </a:r>
                </a:p>
              </p:txBody>
            </p:sp>
          </mc:Fallback>
        </mc:AlternateContent>
      </p:grpSp>
      <p:grpSp>
        <p:nvGrpSpPr>
          <p:cNvPr id="77" name="Group 76"/>
          <p:cNvGrpSpPr/>
          <p:nvPr/>
        </p:nvGrpSpPr>
        <p:grpSpPr>
          <a:xfrm>
            <a:off x="106738" y="2754986"/>
            <a:ext cx="4190662" cy="1138956"/>
            <a:chOff x="200987" y="2137601"/>
            <a:chExt cx="4190662" cy="1138956"/>
          </a:xfrm>
        </p:grpSpPr>
        <p:sp>
          <p:nvSpPr>
            <p:cNvPr id="78" name="Rectangle 77"/>
            <p:cNvSpPr/>
            <p:nvPr/>
          </p:nvSpPr>
          <p:spPr>
            <a:xfrm>
              <a:off x="422257" y="2137601"/>
              <a:ext cx="3969392" cy="113895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9" name="Oval 78"/>
            <p:cNvSpPr/>
            <p:nvPr/>
          </p:nvSpPr>
          <p:spPr>
            <a:xfrm>
              <a:off x="200987" y="249732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82" name="TextBox 81"/>
                <p:cNvSpPr txBox="1"/>
                <p:nvPr/>
              </p:nvSpPr>
              <p:spPr>
                <a:xfrm>
                  <a:off x="846959" y="2182949"/>
                  <a:ext cx="3321279" cy="90774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
                      </m:oMathParaPr>
                      <m:oMath xmlns:m="http://schemas.openxmlformats.org/officeDocument/2006/math">
                        <m:sSup>
                          <m:sSupPr>
                            <m:ctrlPr>
                              <a:rPr lang="en-US" sz="2800" b="1" i="1">
                                <a:latin typeface="Cambria Math" panose="02040503050406030204" pitchFamily="18" charset="0"/>
                                <a:ea typeface="Arial"/>
                                <a:cs typeface="Times New Roman"/>
                              </a:rPr>
                            </m:ctrlPr>
                          </m:sSupPr>
                          <m:e>
                            <m:r>
                              <a:rPr lang="vi-VN" sz="2800" b="1" i="1">
                                <a:latin typeface="Cambria Math"/>
                                <a:ea typeface="Arial"/>
                                <a:cs typeface="Times New Roman"/>
                              </a:rPr>
                              <m:t>𝒙</m:t>
                            </m:r>
                          </m:e>
                          <m:sup>
                            <m:r>
                              <a:rPr lang="vi-VN" sz="2800" b="1" i="1">
                                <a:latin typeface="Cambria Math"/>
                                <a:ea typeface="Arial"/>
                                <a:cs typeface="Times New Roman"/>
                              </a:rPr>
                              <m:t>𝟐</m:t>
                            </m:r>
                          </m:sup>
                        </m:sSup>
                        <m:r>
                          <a:rPr lang="vi-VN" sz="2800" b="1">
                            <a:latin typeface="Cambria Math"/>
                            <a:ea typeface="Arial"/>
                            <a:cs typeface="Times New Roman"/>
                          </a:rPr>
                          <m:t>+</m:t>
                        </m:r>
                        <m:sSup>
                          <m:sSupPr>
                            <m:ctrlPr>
                              <a:rPr lang="en-US" sz="2800" b="1" i="1">
                                <a:latin typeface="Cambria Math" panose="02040503050406030204" pitchFamily="18" charset="0"/>
                                <a:ea typeface="Arial"/>
                                <a:cs typeface="Times New Roman"/>
                              </a:rPr>
                            </m:ctrlPr>
                          </m:sSupPr>
                          <m:e>
                            <m:r>
                              <a:rPr lang="vi-VN" sz="2800" b="1" i="1">
                                <a:latin typeface="Cambria Math"/>
                                <a:ea typeface="Arial"/>
                                <a:cs typeface="Times New Roman"/>
                              </a:rPr>
                              <m:t>𝒚</m:t>
                            </m:r>
                          </m:e>
                          <m:sup>
                            <m:r>
                              <a:rPr lang="vi-VN" sz="2800" b="1" i="1">
                                <a:latin typeface="Cambria Math"/>
                                <a:ea typeface="Arial"/>
                                <a:cs typeface="Times New Roman"/>
                              </a:rPr>
                              <m:t>𝟐</m:t>
                            </m:r>
                          </m:sup>
                        </m:sSup>
                        <m:r>
                          <a:rPr lang="vi-VN" sz="2800" b="1">
                            <a:latin typeface="Cambria Math"/>
                            <a:ea typeface="Arial"/>
                            <a:cs typeface="Times New Roman"/>
                          </a:rPr>
                          <m:t>=</m:t>
                        </m:r>
                        <m:f>
                          <m:fPr>
                            <m:ctrlPr>
                              <a:rPr lang="en-US" sz="2800" b="1" i="1">
                                <a:latin typeface="Cambria Math" panose="02040503050406030204" pitchFamily="18" charset="0"/>
                                <a:ea typeface="Arial"/>
                                <a:cs typeface="Times New Roman"/>
                              </a:rPr>
                            </m:ctrlPr>
                          </m:fPr>
                          <m:num>
                            <m:r>
                              <a:rPr lang="vi-VN" sz="2800" b="1" i="1">
                                <a:latin typeface="Cambria Math"/>
                                <a:ea typeface="Arial"/>
                                <a:cs typeface="Times New Roman"/>
                              </a:rPr>
                              <m:t>𝟐𝟓</m:t>
                            </m:r>
                          </m:num>
                          <m:den>
                            <m:r>
                              <a:rPr lang="vi-VN" sz="2800" b="1" i="1">
                                <a:latin typeface="Cambria Math"/>
                                <a:ea typeface="Arial"/>
                                <a:cs typeface="Times New Roman"/>
                              </a:rPr>
                              <m:t>𝟒</m:t>
                            </m:r>
                          </m:den>
                        </m:f>
                      </m:oMath>
                    </m:oMathPara>
                  </a14:m>
                  <a:endParaRPr lang="en-US" sz="3000" b="1" dirty="0">
                    <a:solidFill>
                      <a:schemeClr val="bg1"/>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846959" y="2182949"/>
                  <a:ext cx="3321279" cy="907749"/>
                </a:xfrm>
                <a:prstGeom prst="rect">
                  <a:avLst/>
                </a:prstGeom>
                <a:blipFill>
                  <a:blip r:embed="rId5"/>
                  <a:stretch>
                    <a:fillRect/>
                  </a:stretch>
                </a:blipFill>
              </p:spPr>
              <p:txBody>
                <a:bodyPr/>
                <a:lstStyle/>
                <a:p>
                  <a:r>
                    <a:rPr lang="en-US">
                      <a:noFill/>
                    </a:rPr>
                    <a:t> </a:t>
                  </a:r>
                </a:p>
              </p:txBody>
            </p:sp>
          </mc:Fallback>
        </mc:AlternateContent>
      </p:grpSp>
      <p:grpSp>
        <p:nvGrpSpPr>
          <p:cNvPr id="92" name="Group 91"/>
          <p:cNvGrpSpPr/>
          <p:nvPr/>
        </p:nvGrpSpPr>
        <p:grpSpPr>
          <a:xfrm>
            <a:off x="105126" y="3980917"/>
            <a:ext cx="4272055" cy="1259692"/>
            <a:chOff x="199375" y="2236704"/>
            <a:chExt cx="4272055" cy="1259692"/>
          </a:xfrm>
        </p:grpSpPr>
        <p:sp>
          <p:nvSpPr>
            <p:cNvPr id="99" name="Rectangle 98"/>
            <p:cNvSpPr/>
            <p:nvPr/>
          </p:nvSpPr>
          <p:spPr>
            <a:xfrm>
              <a:off x="406790" y="2236704"/>
              <a:ext cx="3969392" cy="125969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02" name="Oval 101"/>
            <p:cNvSpPr/>
            <p:nvPr/>
          </p:nvSpPr>
          <p:spPr>
            <a:xfrm>
              <a:off x="199375" y="262414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108" name="TextBox 107"/>
                <p:cNvSpPr txBox="1"/>
                <p:nvPr/>
              </p:nvSpPr>
              <p:spPr>
                <a:xfrm>
                  <a:off x="557521" y="2240487"/>
                  <a:ext cx="3913909" cy="114557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p>
                          <m:sSupPr>
                            <m:ctrlPr>
                              <a:rPr lang="en-US" sz="2800" b="1" i="1">
                                <a:latin typeface="Cambria Math" panose="02040503050406030204" pitchFamily="18" charset="0"/>
                              </a:rPr>
                            </m:ctrlPr>
                          </m:sSupPr>
                          <m:e>
                            <m:d>
                              <m:dPr>
                                <m:ctrlPr>
                                  <a:rPr lang="en-US" sz="2800" b="1" i="1">
                                    <a:latin typeface="Cambria Math" panose="02040503050406030204" pitchFamily="18" charset="0"/>
                                  </a:rPr>
                                </m:ctrlPr>
                              </m:dPr>
                              <m:e>
                                <m:r>
                                  <a:rPr lang="vi-VN" sz="2800" b="1" i="1">
                                    <a:latin typeface="Cambria Math"/>
                                  </a:rPr>
                                  <m:t>𝒙</m:t>
                                </m:r>
                                <m:r>
                                  <a:rPr lang="vi-VN" sz="2800" b="1">
                                    <a:latin typeface="Cambria Math"/>
                                  </a:rPr>
                                  <m:t>+</m:t>
                                </m:r>
                                <m:f>
                                  <m:fPr>
                                    <m:ctrlPr>
                                      <a:rPr lang="en-US" sz="2800" b="1" i="1">
                                        <a:latin typeface="Cambria Math" panose="02040503050406030204" pitchFamily="18" charset="0"/>
                                      </a:rPr>
                                    </m:ctrlPr>
                                  </m:fPr>
                                  <m:num>
                                    <m:r>
                                      <a:rPr lang="vi-VN" sz="2800" b="1" i="1">
                                        <a:latin typeface="Cambria Math"/>
                                      </a:rPr>
                                      <m:t>𝟓</m:t>
                                    </m:r>
                                  </m:num>
                                  <m:den>
                                    <m:r>
                                      <a:rPr lang="vi-VN" sz="2800" b="1" i="1">
                                        <a:latin typeface="Cambria Math"/>
                                      </a:rPr>
                                      <m:t>𝟐</m:t>
                                    </m:r>
                                  </m:den>
                                </m:f>
                              </m:e>
                            </m:d>
                          </m:e>
                          <m:sup>
                            <m:r>
                              <a:rPr lang="vi-VN" sz="2800" b="1" i="1">
                                <a:latin typeface="Cambria Math"/>
                              </a:rPr>
                              <m:t>𝟐</m:t>
                            </m:r>
                          </m:sup>
                        </m:sSup>
                        <m:r>
                          <a:rPr lang="vi-VN" sz="2800" b="1">
                            <a:latin typeface="Cambria Math"/>
                            <a:ea typeface="Arial"/>
                            <a:cs typeface="Times New Roman"/>
                          </a:rPr>
                          <m:t>+</m:t>
                        </m:r>
                        <m:sSup>
                          <m:sSupPr>
                            <m:ctrlPr>
                              <a:rPr lang="en-US" sz="2800" b="1" i="1">
                                <a:latin typeface="Cambria Math" panose="02040503050406030204" pitchFamily="18" charset="0"/>
                                <a:ea typeface="Arial"/>
                                <a:cs typeface="Times New Roman"/>
                              </a:rPr>
                            </m:ctrlPr>
                          </m:sSupPr>
                          <m:e>
                            <m:r>
                              <a:rPr lang="vi-VN" sz="2800" b="1" i="1">
                                <a:latin typeface="Cambria Math"/>
                                <a:ea typeface="Arial"/>
                                <a:cs typeface="Times New Roman"/>
                              </a:rPr>
                              <m:t>𝒚</m:t>
                            </m:r>
                          </m:e>
                          <m:sup>
                            <m:r>
                              <a:rPr lang="vi-VN" sz="2800" b="1" i="1">
                                <a:latin typeface="Cambria Math"/>
                                <a:ea typeface="Arial"/>
                                <a:cs typeface="Times New Roman"/>
                              </a:rPr>
                              <m:t>𝟐</m:t>
                            </m:r>
                          </m:sup>
                        </m:sSup>
                        <m:r>
                          <a:rPr lang="vi-VN" sz="2800" b="1">
                            <a:latin typeface="Cambria Math"/>
                            <a:ea typeface="Arial"/>
                            <a:cs typeface="Times New Roman"/>
                          </a:rPr>
                          <m:t>=</m:t>
                        </m:r>
                        <m:f>
                          <m:fPr>
                            <m:ctrlPr>
                              <a:rPr lang="en-US" sz="2800" b="1" i="1">
                                <a:latin typeface="Cambria Math" panose="02040503050406030204" pitchFamily="18" charset="0"/>
                                <a:ea typeface="Arial"/>
                                <a:cs typeface="Times New Roman"/>
                              </a:rPr>
                            </m:ctrlPr>
                          </m:fPr>
                          <m:num>
                            <m:r>
                              <a:rPr lang="vi-VN" sz="2800" b="1" i="1">
                                <a:latin typeface="Cambria Math"/>
                                <a:ea typeface="Arial"/>
                                <a:cs typeface="Times New Roman"/>
                              </a:rPr>
                              <m:t>𝟐𝟓</m:t>
                            </m:r>
                          </m:num>
                          <m:den>
                            <m:r>
                              <a:rPr lang="vi-VN" sz="2800" b="1" i="1">
                                <a:latin typeface="Cambria Math"/>
                                <a:ea typeface="Arial"/>
                                <a:cs typeface="Times New Roman"/>
                              </a:rPr>
                              <m:t>𝟒</m:t>
                            </m:r>
                          </m:den>
                        </m:f>
                      </m:oMath>
                    </m:oMathPara>
                  </a14:m>
                  <a:endParaRPr lang="en-US" sz="3000" b="1" dirty="0">
                    <a:solidFill>
                      <a:schemeClr val="bg1"/>
                    </a:solidFill>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557521" y="2240487"/>
                  <a:ext cx="3913909" cy="1145570"/>
                </a:xfrm>
                <a:prstGeom prst="rect">
                  <a:avLst/>
                </a:prstGeom>
                <a:blipFill>
                  <a:blip r:embed="rId6"/>
                  <a:stretch>
                    <a:fillRect/>
                  </a:stretch>
                </a:blipFill>
              </p:spPr>
              <p:txBody>
                <a:bodyPr/>
                <a:lstStyle/>
                <a:p>
                  <a:r>
                    <a:rPr lang="en-US">
                      <a:noFill/>
                    </a:rPr>
                    <a:t> </a:t>
                  </a:r>
                </a:p>
              </p:txBody>
            </p:sp>
          </mc:Fallback>
        </mc:AlternateContent>
      </p:grpSp>
      <p:grpSp>
        <p:nvGrpSpPr>
          <p:cNvPr id="109" name="Group 108"/>
          <p:cNvGrpSpPr/>
          <p:nvPr/>
        </p:nvGrpSpPr>
        <p:grpSpPr>
          <a:xfrm>
            <a:off x="96985" y="5326448"/>
            <a:ext cx="4258200" cy="1277801"/>
            <a:chOff x="191234" y="2455406"/>
            <a:chExt cx="4258200" cy="1277801"/>
          </a:xfrm>
        </p:grpSpPr>
        <p:sp>
          <p:nvSpPr>
            <p:cNvPr id="110" name="Rectangle 109"/>
            <p:cNvSpPr/>
            <p:nvPr/>
          </p:nvSpPr>
          <p:spPr>
            <a:xfrm>
              <a:off x="384794" y="2455406"/>
              <a:ext cx="3969392" cy="127780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1" name="Oval 110"/>
            <p:cNvSpPr/>
            <p:nvPr/>
          </p:nvSpPr>
          <p:spPr>
            <a:xfrm>
              <a:off x="191234" y="289826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112" name="TextBox 111"/>
                <p:cNvSpPr txBox="1"/>
                <p:nvPr/>
              </p:nvSpPr>
              <p:spPr>
                <a:xfrm>
                  <a:off x="535525" y="2459189"/>
                  <a:ext cx="3913909" cy="114557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p>
                          <m:sSupPr>
                            <m:ctrlPr>
                              <a:rPr lang="en-US" sz="2800" b="1" i="1">
                                <a:latin typeface="Cambria Math" panose="02040503050406030204" pitchFamily="18" charset="0"/>
                                <a:ea typeface="Arial"/>
                                <a:cs typeface="Times New Roman"/>
                              </a:rPr>
                            </m:ctrlPr>
                          </m:sSupPr>
                          <m:e>
                            <m:d>
                              <m:dPr>
                                <m:ctrlPr>
                                  <a:rPr lang="en-US" sz="2800" b="1" i="1">
                                    <a:latin typeface="Cambria Math" panose="02040503050406030204" pitchFamily="18" charset="0"/>
                                    <a:ea typeface="Arial"/>
                                    <a:cs typeface="Times New Roman"/>
                                  </a:rPr>
                                </m:ctrlPr>
                              </m:dPr>
                              <m:e>
                                <m:r>
                                  <a:rPr lang="vi-VN" sz="2800" b="1" i="1">
                                    <a:latin typeface="Cambria Math"/>
                                    <a:ea typeface="Arial"/>
                                    <a:cs typeface="Times New Roman"/>
                                  </a:rPr>
                                  <m:t>𝒙</m:t>
                                </m:r>
                                <m:r>
                                  <a:rPr lang="vi-VN" sz="2800" b="1">
                                    <a:latin typeface="Cambria Math"/>
                                    <a:ea typeface="Arial"/>
                                    <a:cs typeface="Times New Roman"/>
                                  </a:rPr>
                                  <m:t>−</m:t>
                                </m:r>
                                <m:f>
                                  <m:fPr>
                                    <m:ctrlPr>
                                      <a:rPr lang="en-US" sz="2800" b="1" i="1">
                                        <a:latin typeface="Cambria Math" panose="02040503050406030204" pitchFamily="18" charset="0"/>
                                        <a:ea typeface="Arial"/>
                                        <a:cs typeface="Times New Roman"/>
                                      </a:rPr>
                                    </m:ctrlPr>
                                  </m:fPr>
                                  <m:num>
                                    <m:r>
                                      <a:rPr lang="vi-VN" sz="2800" b="1" i="1">
                                        <a:latin typeface="Cambria Math"/>
                                        <a:ea typeface="Arial"/>
                                        <a:cs typeface="Times New Roman"/>
                                      </a:rPr>
                                      <m:t>𝟐</m:t>
                                    </m:r>
                                  </m:num>
                                  <m:den>
                                    <m:r>
                                      <a:rPr lang="vi-VN" sz="2800" b="1" i="1">
                                        <a:latin typeface="Cambria Math"/>
                                        <a:ea typeface="Arial"/>
                                        <a:cs typeface="Times New Roman"/>
                                      </a:rPr>
                                      <m:t>𝟓</m:t>
                                    </m:r>
                                  </m:den>
                                </m:f>
                              </m:e>
                            </m:d>
                          </m:e>
                          <m:sup>
                            <m:r>
                              <a:rPr lang="vi-VN" sz="2800" b="1" i="1">
                                <a:latin typeface="Cambria Math"/>
                                <a:ea typeface="Arial"/>
                                <a:cs typeface="Times New Roman"/>
                              </a:rPr>
                              <m:t>𝟐</m:t>
                            </m:r>
                          </m:sup>
                        </m:sSup>
                        <m:r>
                          <a:rPr lang="vi-VN" sz="2800" b="1">
                            <a:latin typeface="Cambria Math"/>
                            <a:ea typeface="Arial"/>
                            <a:cs typeface="Times New Roman"/>
                          </a:rPr>
                          <m:t>+</m:t>
                        </m:r>
                        <m:sSup>
                          <m:sSupPr>
                            <m:ctrlPr>
                              <a:rPr lang="en-US" sz="2800" b="1" i="1">
                                <a:latin typeface="Cambria Math" panose="02040503050406030204" pitchFamily="18" charset="0"/>
                                <a:ea typeface="Arial"/>
                                <a:cs typeface="Times New Roman"/>
                              </a:rPr>
                            </m:ctrlPr>
                          </m:sSupPr>
                          <m:e>
                            <m:r>
                              <a:rPr lang="vi-VN" sz="2800" b="1" i="1">
                                <a:latin typeface="Cambria Math"/>
                                <a:ea typeface="Arial"/>
                                <a:cs typeface="Times New Roman"/>
                              </a:rPr>
                              <m:t>𝒚</m:t>
                            </m:r>
                          </m:e>
                          <m:sup>
                            <m:r>
                              <a:rPr lang="vi-VN" sz="2800" b="1" i="1">
                                <a:latin typeface="Cambria Math"/>
                                <a:ea typeface="Arial"/>
                                <a:cs typeface="Times New Roman"/>
                              </a:rPr>
                              <m:t>𝟐</m:t>
                            </m:r>
                          </m:sup>
                        </m:sSup>
                        <m:r>
                          <a:rPr lang="vi-VN" sz="2800" b="1">
                            <a:latin typeface="Cambria Math"/>
                            <a:ea typeface="Arial"/>
                            <a:cs typeface="Times New Roman"/>
                          </a:rPr>
                          <m:t>=</m:t>
                        </m:r>
                        <m:f>
                          <m:fPr>
                            <m:ctrlPr>
                              <a:rPr lang="en-US" sz="2800" b="1" i="1">
                                <a:latin typeface="Cambria Math" panose="02040503050406030204" pitchFamily="18" charset="0"/>
                                <a:ea typeface="Arial"/>
                                <a:cs typeface="Times New Roman"/>
                              </a:rPr>
                            </m:ctrlPr>
                          </m:fPr>
                          <m:num>
                            <m:r>
                              <a:rPr lang="vi-VN" sz="2800" b="1" i="1">
                                <a:latin typeface="Cambria Math"/>
                                <a:ea typeface="Arial"/>
                                <a:cs typeface="Times New Roman"/>
                              </a:rPr>
                              <m:t>𝟐𝟓</m:t>
                            </m:r>
                          </m:num>
                          <m:den>
                            <m:r>
                              <a:rPr lang="vi-VN" sz="2800" b="1" i="1">
                                <a:latin typeface="Cambria Math"/>
                                <a:ea typeface="Arial"/>
                                <a:cs typeface="Times New Roman"/>
                              </a:rPr>
                              <m:t>𝟒</m:t>
                            </m:r>
                          </m:den>
                        </m:f>
                      </m:oMath>
                    </m:oMathPara>
                  </a14:m>
                  <a:endParaRPr lang="en-US" sz="3000" b="1" dirty="0">
                    <a:solidFill>
                      <a:schemeClr val="bg1"/>
                    </a:solidFill>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535525" y="2459189"/>
                  <a:ext cx="3913909" cy="1145570"/>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3" name="Rectangle 112"/>
              <p:cNvSpPr/>
              <p:nvPr/>
            </p:nvSpPr>
            <p:spPr>
              <a:xfrm>
                <a:off x="4505916" y="3180852"/>
                <a:ext cx="669257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Cambria Math"/>
                        </a:rPr>
                        <m:t>⇔</m:t>
                      </m:r>
                      <m:r>
                        <a:rPr lang="vi-VN" sz="2800" i="1">
                          <a:latin typeface="Cambria Math"/>
                          <a:ea typeface="Arial"/>
                          <a:cs typeface="Times New Roman"/>
                        </a:rPr>
                        <m:t>2(</m:t>
                      </m:r>
                      <m:func>
                        <m:funcPr>
                          <m:ctrlPr>
                            <a:rPr lang="en-US" sz="2800" i="1">
                              <a:latin typeface="Cambria Math" panose="02040503050406030204" pitchFamily="18" charset="0"/>
                              <a:cs typeface="Times New Roman"/>
                            </a:rPr>
                          </m:ctrlPr>
                        </m:funcPr>
                        <m:fName>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𝑥</m:t>
                              </m:r>
                            </m:e>
                            <m:sup>
                              <m:r>
                                <a:rPr lang="vi-VN" sz="2800" i="1">
                                  <a:latin typeface="Cambria Math"/>
                                  <a:ea typeface="Arial"/>
                                  <a:cs typeface="Times New Roman"/>
                                </a:rPr>
                                <m:t>2</m:t>
                              </m:r>
                            </m:sup>
                          </m:sSup>
                        </m:fName>
                        <m:e>
                          <m:r>
                            <a:rPr lang="vi-VN" sz="2800" i="1">
                              <a:latin typeface="Cambria Math"/>
                              <a:ea typeface="Arial"/>
                              <a:cs typeface="Times New Roman"/>
                            </a:rPr>
                            <m:t>+</m:t>
                          </m:r>
                        </m:e>
                      </m:func>
                      <m:func>
                        <m:funcPr>
                          <m:ctrlPr>
                            <a:rPr lang="en-US" sz="2800" i="1">
                              <a:latin typeface="Cambria Math" panose="02040503050406030204" pitchFamily="18" charset="0"/>
                              <a:cs typeface="Times New Roman"/>
                            </a:rPr>
                          </m:ctrlPr>
                        </m:funcPr>
                        <m:fName>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𝑦</m:t>
                              </m:r>
                            </m:e>
                            <m:sup>
                              <m:r>
                                <a:rPr lang="vi-VN" sz="2800" i="1">
                                  <a:latin typeface="Cambria Math"/>
                                  <a:ea typeface="Arial"/>
                                  <a:cs typeface="Times New Roman"/>
                                </a:rPr>
                                <m:t>2</m:t>
                              </m:r>
                            </m:sup>
                          </m:sSup>
                        </m:fName>
                        <m:e>
                          <m:r>
                            <a:rPr lang="vi-VN" sz="2800" i="1">
                              <a:latin typeface="Cambria Math"/>
                              <a:ea typeface="Arial"/>
                              <a:cs typeface="Times New Roman"/>
                            </a:rPr>
                            <m:t>)</m:t>
                          </m:r>
                        </m:e>
                      </m:func>
                      <m:r>
                        <a:rPr lang="vi-VN" sz="2800" i="1">
                          <a:latin typeface="Cambria Math"/>
                          <a:ea typeface="Arial"/>
                          <a:cs typeface="Times New Roman"/>
                        </a:rPr>
                        <m:t>+5(</m:t>
                      </m:r>
                      <m:func>
                        <m:funcPr>
                          <m:ctrlPr>
                            <a:rPr lang="en-US" sz="2800" i="1">
                              <a:latin typeface="Cambria Math" panose="02040503050406030204" pitchFamily="18" charset="0"/>
                              <a:cs typeface="Times New Roman"/>
                            </a:rPr>
                          </m:ctrlPr>
                        </m:funcPr>
                        <m:fName>
                          <m:r>
                            <a:rPr lang="vi-VN" sz="2800" i="1">
                              <a:latin typeface="Cambria Math"/>
                              <a:ea typeface="Arial"/>
                              <a:cs typeface="Times New Roman"/>
                            </a:rPr>
                            <m:t>𝑥</m:t>
                          </m:r>
                        </m:fName>
                        <m:e>
                          <m:r>
                            <a:rPr lang="vi-VN" sz="2800" i="1">
                              <a:latin typeface="Cambria Math"/>
                              <a:ea typeface="Arial"/>
                              <a:cs typeface="Times New Roman"/>
                            </a:rPr>
                            <m:t>+</m:t>
                          </m:r>
                        </m:e>
                      </m:func>
                      <m:func>
                        <m:funcPr>
                          <m:ctrlPr>
                            <a:rPr lang="en-US" sz="2800" i="1">
                              <a:latin typeface="Cambria Math" panose="02040503050406030204" pitchFamily="18" charset="0"/>
                              <a:cs typeface="Times New Roman"/>
                            </a:rPr>
                          </m:ctrlPr>
                        </m:funcPr>
                        <m:fName>
                          <m:r>
                            <a:rPr lang="vi-VN" sz="2800" i="1">
                              <a:latin typeface="Cambria Math"/>
                              <a:ea typeface="Arial"/>
                              <a:cs typeface="Times New Roman"/>
                            </a:rPr>
                            <m:t>𝑖𝑦</m:t>
                          </m:r>
                        </m:fName>
                        <m:e>
                          <m:r>
                            <a:rPr lang="vi-VN" sz="2800" i="1">
                              <a:latin typeface="Cambria Math"/>
                              <a:ea typeface="Arial"/>
                              <a:cs typeface="Times New Roman"/>
                            </a:rPr>
                            <m:t>+</m:t>
                          </m:r>
                        </m:e>
                      </m:func>
                      <m:func>
                        <m:funcPr>
                          <m:ctrlPr>
                            <a:rPr lang="en-US" sz="2800" i="1">
                              <a:latin typeface="Cambria Math" panose="02040503050406030204" pitchFamily="18" charset="0"/>
                              <a:cs typeface="Times New Roman"/>
                            </a:rPr>
                          </m:ctrlPr>
                        </m:funcPr>
                        <m:fName>
                          <m:r>
                            <a:rPr lang="vi-VN" sz="2800" i="1">
                              <a:latin typeface="Cambria Math"/>
                              <a:ea typeface="Arial"/>
                              <a:cs typeface="Times New Roman"/>
                            </a:rPr>
                            <m:t>𝑥</m:t>
                          </m:r>
                        </m:fName>
                        <m:e>
                          <m:r>
                            <a:rPr lang="vi-VN" sz="2800" i="1">
                              <a:latin typeface="Cambria Math"/>
                              <a:ea typeface="Arial"/>
                              <a:cs typeface="Times New Roman"/>
                            </a:rPr>
                            <m:t>−</m:t>
                          </m:r>
                        </m:e>
                      </m:func>
                      <m:func>
                        <m:funcPr>
                          <m:ctrlPr>
                            <a:rPr lang="en-US" sz="2800" i="1">
                              <a:latin typeface="Cambria Math" panose="02040503050406030204" pitchFamily="18" charset="0"/>
                              <a:cs typeface="Times New Roman"/>
                            </a:rPr>
                          </m:ctrlPr>
                        </m:funcPr>
                        <m:fName>
                          <m:r>
                            <a:rPr lang="vi-VN" sz="2800" i="1">
                              <a:latin typeface="Cambria Math"/>
                              <a:ea typeface="Arial"/>
                              <a:cs typeface="Times New Roman"/>
                            </a:rPr>
                            <m:t>𝑖𝑦</m:t>
                          </m:r>
                        </m:fName>
                        <m:e>
                          <m:r>
                            <a:rPr lang="vi-VN" sz="2800" i="1">
                              <a:latin typeface="Cambria Math"/>
                              <a:ea typeface="Arial"/>
                              <a:cs typeface="Times New Roman"/>
                            </a:rPr>
                            <m:t>)</m:t>
                          </m:r>
                        </m:e>
                      </m:func>
                      <m:r>
                        <a:rPr lang="vi-VN" sz="2800" i="1">
                          <a:latin typeface="Cambria Math"/>
                          <a:ea typeface="Arial"/>
                          <a:cs typeface="Times New Roman"/>
                        </a:rPr>
                        <m:t>=0</m:t>
                      </m:r>
                    </m:oMath>
                  </m:oMathPara>
                </a14:m>
                <a:endParaRPr lang="en-US" sz="2800"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3" name="Rectangle 112"/>
              <p:cNvSpPr>
                <a:spLocks noRot="1" noChangeAspect="1" noMove="1" noResize="1" noEditPoints="1" noAdjustHandles="1" noChangeArrowheads="1" noChangeShapeType="1" noTextEdit="1"/>
              </p:cNvSpPr>
              <p:nvPr/>
            </p:nvSpPr>
            <p:spPr>
              <a:xfrm>
                <a:off x="4505916" y="3180852"/>
                <a:ext cx="669257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Rectangle 113"/>
              <p:cNvSpPr/>
              <p:nvPr/>
            </p:nvSpPr>
            <p:spPr>
              <a:xfrm>
                <a:off x="4943481" y="2590129"/>
                <a:ext cx="344960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Times New Roman"/>
                        </a:rPr>
                        <m:t>2</m:t>
                      </m:r>
                      <m:sSup>
                        <m:sSupPr>
                          <m:ctrlPr>
                            <a:rPr lang="en-US" sz="2800" i="1">
                              <a:latin typeface="Cambria Math" panose="02040503050406030204" pitchFamily="18" charset="0"/>
                              <a:cs typeface="Times New Roman"/>
                            </a:rPr>
                          </m:ctrlPr>
                        </m:sSupPr>
                        <m:e>
                          <m:d>
                            <m:dPr>
                              <m:begChr m:val="|"/>
                              <m:endChr m:val="|"/>
                              <m:ctrlPr>
                                <a:rPr lang="en-US" sz="2800" i="1">
                                  <a:latin typeface="Cambria Math" panose="02040503050406030204" pitchFamily="18" charset="0"/>
                                  <a:cs typeface="Times New Roman"/>
                                </a:rPr>
                              </m:ctrlPr>
                            </m:dPr>
                            <m:e>
                              <m:r>
                                <a:rPr lang="vi-VN" sz="2800" i="1">
                                  <a:latin typeface="Cambria Math"/>
                                  <a:ea typeface="Arial"/>
                                  <a:cs typeface="Times New Roman"/>
                                </a:rPr>
                                <m:t>𝑧</m:t>
                              </m:r>
                            </m:e>
                          </m:d>
                        </m:e>
                        <m:sup>
                          <m:r>
                            <a:rPr lang="vi-VN" sz="2800" i="1">
                              <a:latin typeface="Cambria Math"/>
                              <a:ea typeface="Arial"/>
                              <a:cs typeface="Times New Roman"/>
                            </a:rPr>
                            <m:t>2</m:t>
                          </m:r>
                        </m:sup>
                      </m:sSup>
                      <m:r>
                        <a:rPr lang="vi-VN" sz="2800" i="1">
                          <a:latin typeface="Cambria Math"/>
                          <a:ea typeface="Arial"/>
                          <a:cs typeface="Times New Roman"/>
                        </a:rPr>
                        <m:t>+5(</m:t>
                      </m:r>
                      <m:func>
                        <m:funcPr>
                          <m:ctrlPr>
                            <a:rPr lang="en-US" sz="2800" i="1">
                              <a:latin typeface="Cambria Math" panose="02040503050406030204" pitchFamily="18" charset="0"/>
                              <a:cs typeface="Times New Roman"/>
                            </a:rPr>
                          </m:ctrlPr>
                        </m:funcPr>
                        <m:fName>
                          <m:r>
                            <a:rPr lang="vi-VN" sz="2800" i="1">
                              <a:latin typeface="Cambria Math"/>
                              <a:ea typeface="Arial"/>
                              <a:cs typeface="Times New Roman"/>
                            </a:rPr>
                            <m:t>𝑧</m:t>
                          </m:r>
                        </m:fName>
                        <m:e>
                          <m:r>
                            <a:rPr lang="vi-VN" sz="2800" i="1">
                              <a:latin typeface="Cambria Math"/>
                              <a:ea typeface="Arial"/>
                              <a:cs typeface="Times New Roman"/>
                            </a:rPr>
                            <m:t>+</m:t>
                          </m:r>
                        </m:e>
                      </m:func>
                      <m:bar>
                        <m:barPr>
                          <m:pos m:val="top"/>
                          <m:ctrlPr>
                            <a:rPr lang="en-US" sz="2800" i="1">
                              <a:latin typeface="Cambria Math" panose="02040503050406030204" pitchFamily="18" charset="0"/>
                              <a:cs typeface="Times New Roman"/>
                            </a:rPr>
                          </m:ctrlPr>
                        </m:barPr>
                        <m:e>
                          <m:r>
                            <a:rPr lang="vi-VN" sz="2800" i="1">
                              <a:latin typeface="Cambria Math"/>
                              <a:ea typeface="Arial"/>
                              <a:cs typeface="Times New Roman"/>
                            </a:rPr>
                            <m:t>𝑧</m:t>
                          </m:r>
                        </m:e>
                      </m:bar>
                      <m:r>
                        <a:rPr lang="vi-VN" sz="2800" i="1">
                          <a:latin typeface="Cambria Math"/>
                          <a:ea typeface="Arial"/>
                          <a:cs typeface="Times New Roman"/>
                        </a:rPr>
                        <m:t>)=0</m:t>
                      </m:r>
                    </m:oMath>
                  </m:oMathPara>
                </a14:m>
                <a:endParaRPr lang="en-US" sz="2800"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4943481" y="2590129"/>
                <a:ext cx="344960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4507713" y="3828767"/>
                <a:ext cx="4220652" cy="5232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Cambria Math"/>
                        </a:rPr>
                        <m:t>⇔</m:t>
                      </m:r>
                      <m:r>
                        <a:rPr lang="vi-VN" sz="2800" i="1">
                          <a:latin typeface="Cambria Math"/>
                          <a:ea typeface="Arial"/>
                          <a:cs typeface="Times New Roman"/>
                        </a:rPr>
                        <m:t>2(</m:t>
                      </m:r>
                      <m:func>
                        <m:funcPr>
                          <m:ctrlPr>
                            <a:rPr lang="en-US" sz="2800" i="1">
                              <a:latin typeface="Cambria Math" panose="02040503050406030204" pitchFamily="18" charset="0"/>
                              <a:cs typeface="Times New Roman"/>
                            </a:rPr>
                          </m:ctrlPr>
                        </m:funcPr>
                        <m:fName>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𝑥</m:t>
                              </m:r>
                            </m:e>
                            <m:sup>
                              <m:r>
                                <a:rPr lang="vi-VN" sz="2800" i="1">
                                  <a:latin typeface="Cambria Math"/>
                                  <a:ea typeface="Arial"/>
                                  <a:cs typeface="Times New Roman"/>
                                </a:rPr>
                                <m:t>2</m:t>
                              </m:r>
                            </m:sup>
                          </m:sSup>
                        </m:fName>
                        <m:e>
                          <m:r>
                            <a:rPr lang="vi-VN" sz="2800" i="1">
                              <a:latin typeface="Cambria Math"/>
                              <a:ea typeface="Arial"/>
                              <a:cs typeface="Times New Roman"/>
                            </a:rPr>
                            <m:t>+</m:t>
                          </m:r>
                        </m:e>
                      </m:func>
                      <m:func>
                        <m:funcPr>
                          <m:ctrlPr>
                            <a:rPr lang="en-US" sz="2800" i="1">
                              <a:latin typeface="Cambria Math" panose="02040503050406030204" pitchFamily="18" charset="0"/>
                              <a:cs typeface="Times New Roman"/>
                            </a:rPr>
                          </m:ctrlPr>
                        </m:funcPr>
                        <m:fName>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𝑦</m:t>
                              </m:r>
                            </m:e>
                            <m:sup>
                              <m:r>
                                <a:rPr lang="vi-VN" sz="2800" i="1">
                                  <a:latin typeface="Cambria Math"/>
                                  <a:ea typeface="Arial"/>
                                  <a:cs typeface="Times New Roman"/>
                                </a:rPr>
                                <m:t>2</m:t>
                              </m:r>
                            </m:sup>
                          </m:sSup>
                        </m:fName>
                        <m:e>
                          <m:r>
                            <a:rPr lang="vi-VN" sz="2800" i="1">
                              <a:latin typeface="Cambria Math"/>
                              <a:ea typeface="Arial"/>
                              <a:cs typeface="Times New Roman"/>
                            </a:rPr>
                            <m:t>)</m:t>
                          </m:r>
                        </m:e>
                      </m:func>
                      <m:r>
                        <a:rPr lang="vi-VN" sz="2800" i="1">
                          <a:latin typeface="Cambria Math"/>
                          <a:ea typeface="Arial"/>
                          <a:cs typeface="Times New Roman"/>
                        </a:rPr>
                        <m:t>+10</m:t>
                      </m:r>
                      <m:r>
                        <a:rPr lang="vi-VN" sz="2800" i="1">
                          <a:latin typeface="Cambria Math"/>
                          <a:ea typeface="Arial"/>
                          <a:cs typeface="Times New Roman"/>
                        </a:rPr>
                        <m:t>𝑥</m:t>
                      </m:r>
                      <m:r>
                        <a:rPr lang="vi-VN" sz="2800" i="1">
                          <a:latin typeface="Cambria Math"/>
                          <a:ea typeface="Arial"/>
                          <a:cs typeface="Times New Roman"/>
                        </a:rPr>
                        <m:t>=0</m:t>
                      </m:r>
                    </m:oMath>
                  </m:oMathPara>
                </a14:m>
                <a:br>
                  <a:rPr lang="vi-VN" sz="2800" i="1">
                    <a:latin typeface="Cambria Math"/>
                    <a:ea typeface="Arial"/>
                    <a:cs typeface="Times New Roman"/>
                  </a:rPr>
                </a:br>
                <a:endParaRPr lang="en-US" sz="2800"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8" name="Rectangle 117"/>
              <p:cNvSpPr>
                <a:spLocks noRot="1" noChangeAspect="1" noMove="1" noResize="1" noEditPoints="1" noAdjustHandles="1" noChangeArrowheads="1" noChangeShapeType="1" noTextEdit="1"/>
              </p:cNvSpPr>
              <p:nvPr/>
            </p:nvSpPr>
            <p:spPr>
              <a:xfrm>
                <a:off x="4507713" y="3828767"/>
                <a:ext cx="4220652" cy="52328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Rectangle 119"/>
              <p:cNvSpPr/>
              <p:nvPr/>
            </p:nvSpPr>
            <p:spPr>
              <a:xfrm>
                <a:off x="4507713" y="4459499"/>
                <a:ext cx="366613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Cambria Math"/>
                        </a:rPr>
                        <m:t>⇔</m:t>
                      </m:r>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𝑥</m:t>
                          </m:r>
                        </m:e>
                        <m:sup>
                          <m:r>
                            <a:rPr lang="vi-VN" sz="2800" i="1">
                              <a:latin typeface="Cambria Math"/>
                              <a:ea typeface="Arial"/>
                              <a:cs typeface="Times New Roman"/>
                            </a:rPr>
                            <m:t>2</m:t>
                          </m:r>
                        </m:sup>
                      </m:sSup>
                      <m:r>
                        <a:rPr lang="vi-VN" sz="2800" i="1">
                          <a:latin typeface="Cambria Math"/>
                          <a:ea typeface="Arial"/>
                          <a:cs typeface="Times New Roman"/>
                        </a:rPr>
                        <m:t>+</m:t>
                      </m:r>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𝑦</m:t>
                          </m:r>
                        </m:e>
                        <m:sup>
                          <m:r>
                            <a:rPr lang="vi-VN" sz="2800" i="1">
                              <a:latin typeface="Cambria Math"/>
                              <a:ea typeface="Arial"/>
                              <a:cs typeface="Times New Roman"/>
                            </a:rPr>
                            <m:t>2</m:t>
                          </m:r>
                        </m:sup>
                      </m:sSup>
                      <m:r>
                        <a:rPr lang="vi-VN" sz="2800" i="1">
                          <a:latin typeface="Cambria Math"/>
                          <a:ea typeface="Arial"/>
                          <a:cs typeface="Times New Roman"/>
                        </a:rPr>
                        <m:t>+5</m:t>
                      </m:r>
                      <m:r>
                        <a:rPr lang="vi-VN" sz="2800" i="1">
                          <a:latin typeface="Cambria Math"/>
                          <a:ea typeface="Arial"/>
                          <a:cs typeface="Times New Roman"/>
                        </a:rPr>
                        <m:t>𝑥</m:t>
                      </m:r>
                      <m:r>
                        <a:rPr lang="vi-VN" sz="2800" i="1">
                          <a:latin typeface="Cambria Math"/>
                          <a:ea typeface="Arial"/>
                          <a:cs typeface="Times New Roman"/>
                        </a:rPr>
                        <m:t>=0</m:t>
                      </m:r>
                    </m:oMath>
                  </m:oMathPara>
                </a14:m>
                <a:endParaRPr lang="en-US" sz="2800"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20" name="Rectangle 119"/>
              <p:cNvSpPr>
                <a:spLocks noRot="1" noChangeAspect="1" noMove="1" noResize="1" noEditPoints="1" noAdjustHandles="1" noChangeArrowheads="1" noChangeShapeType="1" noTextEdit="1"/>
              </p:cNvSpPr>
              <p:nvPr/>
            </p:nvSpPr>
            <p:spPr>
              <a:xfrm>
                <a:off x="4507713" y="4459499"/>
                <a:ext cx="3666133"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Rectangle 120"/>
              <p:cNvSpPr/>
              <p:nvPr/>
            </p:nvSpPr>
            <p:spPr>
              <a:xfrm>
                <a:off x="4505916" y="5028571"/>
                <a:ext cx="4220653" cy="1145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Times New Roman"/>
                        </a:rPr>
                        <m:t>⇔</m:t>
                      </m:r>
                      <m:sSup>
                        <m:sSupPr>
                          <m:ctrlPr>
                            <a:rPr lang="en-US" sz="2800" i="1">
                              <a:latin typeface="Cambria Math" panose="02040503050406030204" pitchFamily="18" charset="0"/>
                              <a:cs typeface="Times New Roman"/>
                            </a:rPr>
                          </m:ctrlPr>
                        </m:sSupPr>
                        <m:e>
                          <m:d>
                            <m:dPr>
                              <m:ctrlPr>
                                <a:rPr lang="en-US" sz="2800" i="1">
                                  <a:latin typeface="Cambria Math" panose="02040503050406030204" pitchFamily="18" charset="0"/>
                                  <a:cs typeface="Times New Roman"/>
                                </a:rPr>
                              </m:ctrlPr>
                            </m:dPr>
                            <m:e>
                              <m:r>
                                <a:rPr lang="vi-VN" sz="2800" i="1">
                                  <a:latin typeface="Cambria Math"/>
                                  <a:ea typeface="Arial"/>
                                  <a:cs typeface="Times New Roman"/>
                                </a:rPr>
                                <m:t>𝑥</m:t>
                              </m:r>
                              <m:r>
                                <a:rPr lang="vi-VN" sz="2800" i="1">
                                  <a:latin typeface="Cambria Math"/>
                                  <a:ea typeface="Arial"/>
                                  <a:cs typeface="Times New Roman"/>
                                </a:rPr>
                                <m:t>+</m:t>
                              </m:r>
                              <m:f>
                                <m:fPr>
                                  <m:ctrlPr>
                                    <a:rPr lang="en-US" sz="2800" i="1">
                                      <a:latin typeface="Cambria Math" panose="02040503050406030204" pitchFamily="18" charset="0"/>
                                      <a:cs typeface="Times New Roman"/>
                                    </a:rPr>
                                  </m:ctrlPr>
                                </m:fPr>
                                <m:num>
                                  <m:r>
                                    <a:rPr lang="vi-VN" sz="2800" i="1">
                                      <a:latin typeface="Cambria Math"/>
                                      <a:ea typeface="Arial"/>
                                      <a:cs typeface="Times New Roman"/>
                                    </a:rPr>
                                    <m:t>5</m:t>
                                  </m:r>
                                </m:num>
                                <m:den>
                                  <m:r>
                                    <a:rPr lang="vi-VN" sz="2800" i="1">
                                      <a:latin typeface="Cambria Math"/>
                                      <a:ea typeface="Arial"/>
                                      <a:cs typeface="Times New Roman"/>
                                    </a:rPr>
                                    <m:t>2</m:t>
                                  </m:r>
                                </m:den>
                              </m:f>
                            </m:e>
                          </m:d>
                        </m:e>
                        <m:sup>
                          <m:r>
                            <a:rPr lang="vi-VN" sz="2800" i="1">
                              <a:latin typeface="Cambria Math"/>
                              <a:ea typeface="Arial"/>
                              <a:cs typeface="Times New Roman"/>
                            </a:rPr>
                            <m:t>2</m:t>
                          </m:r>
                        </m:sup>
                      </m:sSup>
                      <m:r>
                        <a:rPr lang="vi-VN" sz="2800" i="1">
                          <a:latin typeface="Cambria Math"/>
                          <a:ea typeface="Arial"/>
                          <a:cs typeface="Times New Roman"/>
                        </a:rPr>
                        <m:t>+</m:t>
                      </m:r>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𝑦</m:t>
                          </m:r>
                        </m:e>
                        <m:sup>
                          <m:r>
                            <a:rPr lang="vi-VN" sz="2800" i="1">
                              <a:latin typeface="Cambria Math"/>
                              <a:ea typeface="Arial"/>
                              <a:cs typeface="Times New Roman"/>
                            </a:rPr>
                            <m:t>2</m:t>
                          </m:r>
                        </m:sup>
                      </m:sSup>
                      <m:r>
                        <a:rPr lang="vi-VN" sz="2800" i="1">
                          <a:latin typeface="Cambria Math"/>
                          <a:ea typeface="Arial"/>
                          <a:cs typeface="Times New Roman"/>
                        </a:rPr>
                        <m:t>=</m:t>
                      </m:r>
                      <m:f>
                        <m:fPr>
                          <m:ctrlPr>
                            <a:rPr lang="en-US" sz="2800" i="1">
                              <a:latin typeface="Cambria Math" panose="02040503050406030204" pitchFamily="18" charset="0"/>
                              <a:cs typeface="Times New Roman"/>
                            </a:rPr>
                          </m:ctrlPr>
                        </m:fPr>
                        <m:num>
                          <m:r>
                            <a:rPr lang="vi-VN" sz="2800" i="1">
                              <a:latin typeface="Cambria Math"/>
                              <a:ea typeface="Arial"/>
                              <a:cs typeface="Times New Roman"/>
                            </a:rPr>
                            <m:t>25</m:t>
                          </m:r>
                        </m:num>
                        <m:den>
                          <m:r>
                            <a:rPr lang="vi-VN" sz="2800" i="1">
                              <a:latin typeface="Cambria Math"/>
                              <a:ea typeface="Arial"/>
                              <a:cs typeface="Times New Roman"/>
                            </a:rPr>
                            <m:t>4</m:t>
                          </m:r>
                        </m:den>
                      </m:f>
                    </m:oMath>
                  </m:oMathPara>
                </a14:m>
                <a:endParaRPr lang="en-US" sz="2800"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21" name="Rectangle 120"/>
              <p:cNvSpPr>
                <a:spLocks noRot="1" noChangeAspect="1" noMove="1" noResize="1" noEditPoints="1" noAdjustHandles="1" noChangeArrowheads="1" noChangeShapeType="1" noTextEdit="1"/>
              </p:cNvSpPr>
              <p:nvPr/>
            </p:nvSpPr>
            <p:spPr>
              <a:xfrm>
                <a:off x="4505916" y="5028571"/>
                <a:ext cx="4220653" cy="1145570"/>
              </a:xfrm>
              <a:prstGeom prst="rect">
                <a:avLst/>
              </a:prstGeom>
              <a:blipFill>
                <a:blip r:embed="rId12"/>
                <a:stretch>
                  <a:fillRect/>
                </a:stretch>
              </a:blipFill>
            </p:spPr>
            <p:txBody>
              <a:bodyPr/>
              <a:lstStyle/>
              <a:p>
                <a:r>
                  <a:rPr lang="en-US">
                    <a:noFill/>
                  </a:rPr>
                  <a:t> </a:t>
                </a:r>
              </a:p>
            </p:txBody>
          </p:sp>
        </mc:Fallback>
      </mc:AlternateContent>
      <p:sp>
        <p:nvSpPr>
          <p:cNvPr id="53" name="Action Button: Forward or Next 52">
            <a:hlinkClick r:id="rId13" action="ppaction://hlinksldjump" highlightClick="1"/>
          </p:cNvPr>
          <p:cNvSpPr/>
          <p:nvPr/>
        </p:nvSpPr>
        <p:spPr>
          <a:xfrm>
            <a:off x="11355150" y="601290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11709" y="4375840"/>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26338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500"/>
                                        <p:tgtEl>
                                          <p:spTgt spid="7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left)">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wipe(left)">
                                      <p:cBhvr>
                                        <p:cTn id="34" dur="500"/>
                                        <p:tgtEl>
                                          <p:spTgt spid="1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left)">
                                      <p:cBhvr>
                                        <p:cTn id="39" dur="500"/>
                                        <p:tgtEl>
                                          <p:spTgt spid="1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left)">
                                      <p:cBhvr>
                                        <p:cTn id="44" dur="500"/>
                                        <p:tgtEl>
                                          <p:spTgt spid="1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wipe(left)">
                                      <p:cBhvr>
                                        <p:cTn id="49" dur="500"/>
                                        <p:tgtEl>
                                          <p:spTgt spid="1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wipe(left)">
                                      <p:cBhvr>
                                        <p:cTn id="54" dur="500"/>
                                        <p:tgtEl>
                                          <p:spTgt spid="1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3" grpId="0"/>
      <p:bldP spid="114" grpId="0"/>
      <p:bldP spid="118" grpId="0"/>
      <p:bldP spid="120" grpId="0"/>
      <p:bldP spid="121" grpId="0"/>
      <p:bldP spid="53" grpId="0" animBg="1"/>
      <p:bldP spid="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0800" y="2195129"/>
            <a:ext cx="12106018" cy="4598107"/>
            <a:chOff x="203200" y="3636273"/>
            <a:chExt cx="12106018" cy="4598107"/>
          </a:xfrm>
        </p:grpSpPr>
        <p:sp>
          <p:nvSpPr>
            <p:cNvPr id="5" name="Rounded Rectangle 4"/>
            <p:cNvSpPr/>
            <p:nvPr/>
          </p:nvSpPr>
          <p:spPr>
            <a:xfrm>
              <a:off x="244379" y="3726734"/>
              <a:ext cx="12064839" cy="450764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20583" y="-11411"/>
            <a:ext cx="12151623" cy="1565284"/>
            <a:chOff x="534987" y="1832255"/>
            <a:chExt cx="23821581" cy="2498673"/>
          </a:xfrm>
        </p:grpSpPr>
        <p:grpSp>
          <p:nvGrpSpPr>
            <p:cNvPr id="21" name="Group 20"/>
            <p:cNvGrpSpPr/>
            <p:nvPr/>
          </p:nvGrpSpPr>
          <p:grpSpPr>
            <a:xfrm>
              <a:off x="534987" y="1869705"/>
              <a:ext cx="23754719" cy="2461223"/>
              <a:chOff x="534987" y="1647866"/>
              <a:chExt cx="23754719" cy="2461223"/>
            </a:xfrm>
          </p:grpSpPr>
          <p:sp>
            <p:nvSpPr>
              <p:cNvPr id="25" name="Rounded Rectangle 24"/>
              <p:cNvSpPr/>
              <p:nvPr/>
            </p:nvSpPr>
            <p:spPr bwMode="auto">
              <a:xfrm>
                <a:off x="755649" y="1720891"/>
                <a:ext cx="23534057" cy="238819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r>
                    <a:rPr lang="vi-VN" sz="3000" dirty="0">
                      <a:solidFill>
                        <a:schemeClr val="bg1"/>
                      </a:solidFill>
                      <a:latin typeface="Tahoma" pitchFamily="34" charset="0"/>
                      <a:cs typeface="Tahoma" pitchFamily="34" charset="0"/>
                    </a:rPr>
                    <a:t>9</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676817" y="1832255"/>
                  <a:ext cx="23679751" cy="15261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1606550"/>
                  <a:r>
                    <a:rPr lang="vi-VN" sz="3000">
                      <a:latin typeface="Cambria" panose="02040503050406030204" pitchFamily="18" charset="0"/>
                      <a:ea typeface="Arial"/>
                      <a:cs typeface="Times New Roman"/>
                    </a:rPr>
                    <a:t>Cho </a:t>
                  </a:r>
                  <a14:m>
                    <m:oMath xmlns:m="http://schemas.openxmlformats.org/officeDocument/2006/math">
                      <m:nary>
                        <m:naryPr>
                          <m:ctrlPr>
                            <a:rPr lang="en-US" sz="3000" i="1">
                              <a:latin typeface="Cambria Math" panose="02040503050406030204" pitchFamily="18" charset="0"/>
                              <a:ea typeface="Arial"/>
                              <a:cs typeface="Times New Roman"/>
                            </a:rPr>
                          </m:ctrlPr>
                        </m:naryPr>
                        <m:sub>
                          <m:r>
                            <a:rPr lang="vi-VN" sz="3000" i="1">
                              <a:latin typeface="Cambria Math"/>
                              <a:ea typeface="Arial"/>
                              <a:cs typeface="Times New Roman"/>
                            </a:rPr>
                            <m:t>1</m:t>
                          </m:r>
                        </m:sub>
                        <m:sup>
                          <m:r>
                            <a:rPr lang="vi-VN" sz="3000" i="1">
                              <a:latin typeface="Cambria Math"/>
                              <a:ea typeface="Arial"/>
                              <a:cs typeface="Times New Roman"/>
                            </a:rPr>
                            <m:t>𝑒</m:t>
                          </m:r>
                        </m:sup>
                        <m:e>
                          <m:d>
                            <m:dPr>
                              <m:begChr m:val="["/>
                              <m:endChr m:val="]"/>
                              <m:ctrlPr>
                                <a:rPr lang="en-US" sz="3000" i="1">
                                  <a:latin typeface="Cambria Math" panose="02040503050406030204" pitchFamily="18" charset="0"/>
                                  <a:ea typeface="Arial"/>
                                  <a:cs typeface="Times New Roman"/>
                                </a:rPr>
                              </m:ctrlPr>
                            </m:dPr>
                            <m:e>
                              <m:f>
                                <m:fPr>
                                  <m:ctrlPr>
                                    <a:rPr lang="en-US" sz="3000" i="1">
                                      <a:latin typeface="Cambria Math" panose="02040503050406030204" pitchFamily="18" charset="0"/>
                                      <a:ea typeface="Arial"/>
                                      <a:cs typeface="Times New Roman"/>
                                    </a:rPr>
                                  </m:ctrlPr>
                                </m:fPr>
                                <m:num>
                                  <m:r>
                                    <a:rPr lang="vi-VN" sz="3000" i="1">
                                      <a:latin typeface="Cambria Math"/>
                                      <a:ea typeface="Arial"/>
                                      <a:cs typeface="Times New Roman"/>
                                    </a:rPr>
                                    <m:t>1</m:t>
                                  </m:r>
                                </m:num>
                                <m:den>
                                  <m:r>
                                    <a:rPr lang="vi-VN" sz="3000" i="1">
                                      <a:latin typeface="Cambria Math"/>
                                      <a:ea typeface="Arial"/>
                                      <a:cs typeface="Times New Roman"/>
                                    </a:rPr>
                                    <m:t>𝑥</m:t>
                                  </m:r>
                                </m:den>
                              </m:f>
                              <m:r>
                                <a:rPr lang="vi-VN" sz="3000" i="1">
                                  <a:latin typeface="Cambria Math"/>
                                  <a:ea typeface="Arial"/>
                                  <a:cs typeface="Times New Roman"/>
                                </a:rPr>
                                <m:t>+</m:t>
                              </m:r>
                              <m:f>
                                <m:fPr>
                                  <m:ctrlPr>
                                    <a:rPr lang="en-US" sz="3000" i="1">
                                      <a:latin typeface="Cambria Math" panose="02040503050406030204" pitchFamily="18" charset="0"/>
                                      <a:ea typeface="Arial"/>
                                      <a:cs typeface="Times New Roman"/>
                                    </a:rPr>
                                  </m:ctrlPr>
                                </m:fPr>
                                <m:num>
                                  <m:func>
                                    <m:funcPr>
                                      <m:ctrlPr>
                                        <a:rPr lang="en-US" sz="3000" i="1">
                                          <a:latin typeface="Cambria Math" panose="02040503050406030204" pitchFamily="18" charset="0"/>
                                          <a:ea typeface="Arial"/>
                                          <a:cs typeface="Times New Roman"/>
                                        </a:rPr>
                                      </m:ctrlPr>
                                    </m:funcPr>
                                    <m:fName>
                                      <m:r>
                                        <a:rPr lang="vi-VN" sz="3000" i="1">
                                          <a:latin typeface="Cambria Math"/>
                                          <a:ea typeface="Arial"/>
                                          <a:cs typeface="Times New Roman"/>
                                        </a:rPr>
                                        <m:t>𝑙𝑛</m:t>
                                      </m:r>
                                    </m:fName>
                                    <m:e>
                                      <m:r>
                                        <a:rPr lang="vi-VN" sz="3000" i="1">
                                          <a:latin typeface="Cambria Math"/>
                                          <a:ea typeface="Arial"/>
                                          <a:cs typeface="Times New Roman"/>
                                        </a:rPr>
                                        <m:t>𝑥</m:t>
                                      </m:r>
                                    </m:e>
                                  </m:func>
                                </m:num>
                                <m:den>
                                  <m:r>
                                    <a:rPr lang="vi-VN" sz="3000" i="1">
                                      <a:latin typeface="Cambria Math"/>
                                      <a:ea typeface="Arial"/>
                                      <a:cs typeface="Times New Roman"/>
                                    </a:rPr>
                                    <m:t>𝑥</m:t>
                                  </m:r>
                                  <m:sSup>
                                    <m:sSupPr>
                                      <m:ctrlPr>
                                        <a:rPr lang="en-US" sz="3000" i="1">
                                          <a:latin typeface="Cambria Math" panose="02040503050406030204" pitchFamily="18" charset="0"/>
                                          <a:ea typeface="Arial"/>
                                          <a:cs typeface="Times New Roman"/>
                                        </a:rPr>
                                      </m:ctrlPr>
                                    </m:sSupPr>
                                    <m:e>
                                      <m:d>
                                        <m:dPr>
                                          <m:ctrlPr>
                                            <a:rPr lang="en-US" sz="3000" i="1">
                                              <a:latin typeface="Cambria Math" panose="02040503050406030204" pitchFamily="18" charset="0"/>
                                              <a:ea typeface="Arial"/>
                                              <a:cs typeface="Times New Roman"/>
                                            </a:rPr>
                                          </m:ctrlPr>
                                        </m:dPr>
                                        <m:e>
                                          <m:func>
                                            <m:funcPr>
                                              <m:ctrlPr>
                                                <a:rPr lang="en-US" sz="3000" i="1">
                                                  <a:latin typeface="Cambria Math" panose="02040503050406030204" pitchFamily="18" charset="0"/>
                                                  <a:ea typeface="Arial"/>
                                                  <a:cs typeface="Times New Roman"/>
                                                </a:rPr>
                                              </m:ctrlPr>
                                            </m:funcPr>
                                            <m:fName>
                                              <m:r>
                                                <a:rPr lang="vi-VN" sz="3000" i="1">
                                                  <a:latin typeface="Cambria Math"/>
                                                  <a:ea typeface="Arial"/>
                                                  <a:cs typeface="Times New Roman"/>
                                                </a:rPr>
                                                <m:t>𝑙𝑛</m:t>
                                              </m:r>
                                            </m:fName>
                                            <m:e>
                                              <m:r>
                                                <a:rPr lang="vi-VN" sz="3000" i="1">
                                                  <a:latin typeface="Cambria Math"/>
                                                  <a:ea typeface="Arial"/>
                                                  <a:cs typeface="Times New Roman"/>
                                                </a:rPr>
                                                <m:t>𝑥</m:t>
                                              </m:r>
                                            </m:e>
                                          </m:func>
                                          <m:r>
                                            <a:rPr lang="vi-VN" sz="3000" i="1">
                                              <a:latin typeface="Cambria Math"/>
                                              <a:ea typeface="Arial"/>
                                              <a:cs typeface="Times New Roman"/>
                                            </a:rPr>
                                            <m:t>+2</m:t>
                                          </m:r>
                                        </m:e>
                                      </m:d>
                                    </m:e>
                                    <m:sup>
                                      <m:r>
                                        <a:rPr lang="vi-VN" sz="3000" i="1">
                                          <a:latin typeface="Cambria Math"/>
                                          <a:ea typeface="Arial"/>
                                          <a:cs typeface="Times New Roman"/>
                                        </a:rPr>
                                        <m:t>2</m:t>
                                      </m:r>
                                    </m:sup>
                                  </m:sSup>
                                </m:den>
                              </m:f>
                            </m:e>
                          </m:d>
                          <m:r>
                            <a:rPr lang="vi-VN" sz="3000" i="1">
                              <a:latin typeface="Cambria Math"/>
                              <a:ea typeface="Arial"/>
                              <a:cs typeface="Times New Roman"/>
                            </a:rPr>
                            <m:t>𝑑𝑥</m:t>
                          </m:r>
                          <m:r>
                            <a:rPr lang="vi-VN" sz="3000" i="1">
                              <a:latin typeface="Cambria Math"/>
                              <a:ea typeface="Arial"/>
                              <a:cs typeface="Times New Roman"/>
                            </a:rPr>
                            <m:t>=</m:t>
                          </m:r>
                          <m:r>
                            <a:rPr lang="vi-VN" sz="3000" i="1">
                              <a:latin typeface="Cambria Math"/>
                              <a:ea typeface="Arial"/>
                              <a:cs typeface="Times New Roman"/>
                            </a:rPr>
                            <m:t>𝑎</m:t>
                          </m:r>
                          <m:func>
                            <m:funcPr>
                              <m:ctrlPr>
                                <a:rPr lang="en-US" sz="3000" i="1">
                                  <a:latin typeface="Cambria Math" panose="02040503050406030204" pitchFamily="18" charset="0"/>
                                  <a:ea typeface="Arial"/>
                                  <a:cs typeface="Times New Roman"/>
                                </a:rPr>
                              </m:ctrlPr>
                            </m:funcPr>
                            <m:fName>
                              <m:r>
                                <a:rPr lang="vi-VN" sz="3000" i="1">
                                  <a:latin typeface="Cambria Math"/>
                                  <a:ea typeface="Arial"/>
                                  <a:cs typeface="Times New Roman"/>
                                </a:rPr>
                                <m:t>𝑙𝑛</m:t>
                              </m:r>
                            </m:fName>
                            <m:e>
                              <m:r>
                                <a:rPr lang="vi-VN" sz="3000" i="1">
                                  <a:latin typeface="Cambria Math"/>
                                  <a:ea typeface="Arial"/>
                                  <a:cs typeface="Times New Roman"/>
                                </a:rPr>
                                <m:t>3</m:t>
                              </m:r>
                            </m:e>
                          </m:func>
                          <m:r>
                            <a:rPr lang="vi-VN" sz="3000" i="1">
                              <a:latin typeface="Cambria Math"/>
                              <a:ea typeface="Arial"/>
                              <a:cs typeface="Times New Roman"/>
                            </a:rPr>
                            <m:t>+</m:t>
                          </m:r>
                          <m:r>
                            <a:rPr lang="vi-VN" sz="3000" i="1">
                              <a:latin typeface="Cambria Math"/>
                              <a:ea typeface="Arial"/>
                              <a:cs typeface="Times New Roman"/>
                            </a:rPr>
                            <m:t>𝑏</m:t>
                          </m:r>
                          <m:func>
                            <m:funcPr>
                              <m:ctrlPr>
                                <a:rPr lang="en-US" sz="3000" i="1">
                                  <a:latin typeface="Cambria Math" panose="02040503050406030204" pitchFamily="18" charset="0"/>
                                  <a:ea typeface="Arial"/>
                                  <a:cs typeface="Times New Roman"/>
                                </a:rPr>
                              </m:ctrlPr>
                            </m:funcPr>
                            <m:fName>
                              <m:r>
                                <a:rPr lang="vi-VN" sz="3000" i="1">
                                  <a:latin typeface="Cambria Math"/>
                                  <a:ea typeface="Arial"/>
                                  <a:cs typeface="Times New Roman"/>
                                </a:rPr>
                                <m:t>𝑙𝑛</m:t>
                              </m:r>
                            </m:fName>
                            <m:e>
                              <m:r>
                                <a:rPr lang="vi-VN" sz="3000" i="1">
                                  <a:latin typeface="Cambria Math"/>
                                  <a:ea typeface="Arial"/>
                                  <a:cs typeface="Times New Roman"/>
                                </a:rPr>
                                <m:t>2</m:t>
                              </m:r>
                            </m:e>
                          </m:func>
                          <m:r>
                            <a:rPr lang="vi-VN" sz="3000" i="1">
                              <a:latin typeface="Cambria Math"/>
                              <a:ea typeface="Arial"/>
                              <a:cs typeface="Times New Roman"/>
                            </a:rPr>
                            <m:t>+</m:t>
                          </m:r>
                          <m:f>
                            <m:fPr>
                              <m:ctrlPr>
                                <a:rPr lang="en-US" sz="3000" i="1">
                                  <a:latin typeface="Cambria Math" panose="02040503050406030204" pitchFamily="18" charset="0"/>
                                  <a:ea typeface="Arial"/>
                                  <a:cs typeface="Times New Roman"/>
                                </a:rPr>
                              </m:ctrlPr>
                            </m:fPr>
                            <m:num>
                              <m:r>
                                <a:rPr lang="vi-VN" sz="3000" i="1">
                                  <a:latin typeface="Cambria Math"/>
                                  <a:ea typeface="Arial"/>
                                  <a:cs typeface="Times New Roman"/>
                                </a:rPr>
                                <m:t>𝑐</m:t>
                              </m:r>
                            </m:num>
                            <m:den>
                              <m:r>
                                <a:rPr lang="vi-VN" sz="3000" i="1">
                                  <a:latin typeface="Cambria Math"/>
                                  <a:ea typeface="Arial"/>
                                  <a:cs typeface="Times New Roman"/>
                                </a:rPr>
                                <m:t>3</m:t>
                              </m:r>
                            </m:den>
                          </m:f>
                        </m:e>
                      </m:nary>
                    </m:oMath>
                  </a14:m>
                  <a:r>
                    <a:rPr lang="en-US" sz="3000" dirty="0">
                      <a:latin typeface="Cambria" panose="02040503050406030204" pitchFamily="18" charset="0"/>
                      <a:cs typeface="Times New Roman" panose="02020603050405020304" pitchFamily="18" charset="0"/>
                    </a:rPr>
                    <a:t>  </a:t>
                  </a:r>
                  <a:r>
                    <a:rPr lang="vi-VN" sz="3000" dirty="0">
                      <a:latin typeface="Cambria" panose="02040503050406030204" pitchFamily="18" charset="0"/>
                      <a:ea typeface="Arial"/>
                      <a:cs typeface="Times New Roman"/>
                    </a:rPr>
                    <a:t>với </a:t>
                  </a:r>
                  <a14:m>
                    <m:oMath xmlns:m="http://schemas.openxmlformats.org/officeDocument/2006/math">
                      <m:r>
                        <a:rPr lang="vi-VN" sz="3000" i="1">
                          <a:latin typeface="Cambria Math"/>
                          <a:ea typeface="Arial"/>
                          <a:cs typeface="Times New Roman"/>
                        </a:rPr>
                        <m:t>𝑎</m:t>
                      </m:r>
                      <m:r>
                        <a:rPr lang="vi-VN" sz="3000" i="1">
                          <a:latin typeface="Cambria Math"/>
                          <a:ea typeface="Arial"/>
                          <a:cs typeface="Times New Roman"/>
                        </a:rPr>
                        <m:t>,</m:t>
                      </m:r>
                      <m:r>
                        <a:rPr lang="vi-VN" sz="3000" i="1">
                          <a:latin typeface="Cambria Math"/>
                          <a:ea typeface="Arial"/>
                          <a:cs typeface="Times New Roman"/>
                        </a:rPr>
                        <m:t>𝑏</m:t>
                      </m:r>
                      <m:r>
                        <a:rPr lang="vi-VN" sz="3000" i="1">
                          <a:latin typeface="Cambria Math"/>
                          <a:ea typeface="Arial"/>
                          <a:cs typeface="Times New Roman"/>
                        </a:rPr>
                        <m:t>,</m:t>
                      </m:r>
                      <m:r>
                        <a:rPr lang="vi-VN" sz="3000" i="1">
                          <a:latin typeface="Cambria Math"/>
                          <a:ea typeface="Arial"/>
                          <a:cs typeface="Times New Roman"/>
                        </a:rPr>
                        <m:t>𝑐</m:t>
                      </m:r>
                      <m:r>
                        <a:rPr lang="vi-VN" sz="3000" i="1">
                          <a:latin typeface="Cambria Math"/>
                          <a:ea typeface="Arial"/>
                          <a:cs typeface="Times New Roman"/>
                        </a:rPr>
                        <m:t>∈</m:t>
                      </m:r>
                      <m:r>
                        <a:rPr lang="vi-VN" sz="3000" i="1">
                          <a:latin typeface="Cambria Math"/>
                          <a:ea typeface="Arial"/>
                          <a:cs typeface="Times New Roman"/>
                        </a:rPr>
                        <m:t>𝑍</m:t>
                      </m:r>
                    </m:oMath>
                  </a14:m>
                  <a:r>
                    <a:rPr lang="en-US" sz="3000">
                      <a:latin typeface="Cambria" panose="02040503050406030204" pitchFamily="18" charset="0"/>
                      <a:ea typeface="Arial"/>
                      <a:cs typeface="Times New Roman"/>
                    </a:rPr>
                    <a:t>.</a:t>
                  </a:r>
                  <a:r>
                    <a:rPr lang="vi-VN" sz="3000">
                      <a:latin typeface="Cambria" panose="02040503050406030204" pitchFamily="18" charset="0"/>
                      <a:ea typeface="Arial"/>
                      <a:cs typeface="Times New Roman"/>
                    </a:rPr>
                    <a:t> </a:t>
                  </a:r>
                  <a:endParaRPr lang="en-US" sz="3000" dirty="0">
                    <a:latin typeface="Cambria" panose="02040503050406030204" pitchFamily="18" charset="0"/>
                    <a:ea typeface="Arial"/>
                    <a:cs typeface="Times New Roman"/>
                  </a:endParaRPr>
                </a:p>
              </p:txBody>
            </p:sp>
          </mc:Choice>
          <mc:Fallback xmlns="">
            <p:sp>
              <p:nvSpPr>
                <p:cNvPr id="23" name="Rectangle 22"/>
                <p:cNvSpPr>
                  <a:spLocks noRot="1" noChangeAspect="1" noMove="1" noResize="1" noEditPoints="1" noAdjustHandles="1" noChangeArrowheads="1" noChangeShapeType="1" noTextEdit="1"/>
                </p:cNvSpPr>
                <p:nvPr/>
              </p:nvSpPr>
              <p:spPr>
                <a:xfrm>
                  <a:off x="676817" y="1832255"/>
                  <a:ext cx="23679751" cy="1526134"/>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64" name="Group 63"/>
          <p:cNvGrpSpPr/>
          <p:nvPr/>
        </p:nvGrpSpPr>
        <p:grpSpPr>
          <a:xfrm>
            <a:off x="153911" y="1558154"/>
            <a:ext cx="11943189" cy="740354"/>
            <a:chOff x="241306" y="2233060"/>
            <a:chExt cx="11943189" cy="740354"/>
          </a:xfrm>
        </p:grpSpPr>
        <p:sp>
          <p:nvSpPr>
            <p:cNvPr id="65" name="Rectangle 64"/>
            <p:cNvSpPr/>
            <p:nvPr/>
          </p:nvSpPr>
          <p:spPr>
            <a:xfrm>
              <a:off x="3538286"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3683299" y="2247574"/>
                  <a:ext cx="2499126" cy="72584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b="1" i="1" dirty="0" smtClean="0"/>
                          <m:t>6</m:t>
                        </m:r>
                      </m:oMath>
                    </m:oMathPara>
                  </a14:m>
                  <a:endParaRPr lang="en-US"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3683299" y="2247574"/>
                  <a:ext cx="2499126" cy="725840"/>
                </a:xfrm>
                <a:prstGeom prst="rect">
                  <a:avLst/>
                </a:prstGeom>
                <a:blipFill>
                  <a:blip r:embed="rId3"/>
                  <a:stretch>
                    <a:fillRect/>
                  </a:stretch>
                </a:blipFill>
              </p:spPr>
              <p:txBody>
                <a:bodyPr/>
                <a:lstStyle/>
                <a:p>
                  <a:r>
                    <a:rPr lang="en-US">
                      <a:noFill/>
                    </a:rPr>
                    <a:t> </a:t>
                  </a:r>
                </a:p>
              </p:txBody>
            </p:sp>
          </mc:Fallback>
        </mc:AlternateContent>
        <p:sp>
          <p:nvSpPr>
            <p:cNvPr id="69" name="Rectangle 68"/>
            <p:cNvSpPr/>
            <p:nvPr/>
          </p:nvSpPr>
          <p:spPr>
            <a:xfrm>
              <a:off x="531850"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6" y="2242858"/>
                  <a:ext cx="2504075" cy="725840"/>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sz="3000" b="1" i="1" dirty="0" smtClean="0">
                            <a:solidFill>
                              <a:schemeClr val="bg1"/>
                            </a:solidFill>
                            <a:latin typeface="Cambria Math" panose="02040503050406030204" pitchFamily="18" charset="0"/>
                          </a:rPr>
                          <m:t>3</m:t>
                        </m:r>
                      </m:oMath>
                    </m:oMathPara>
                  </a14:m>
                  <a:endParaRPr lang="en-US" sz="3000" b="1" i="1" dirty="0">
                    <a:solidFill>
                      <a:schemeClr val="bg1"/>
                    </a:solidFill>
                    <a:latin typeface="Cambria Math" panose="02040503050406030204"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6" y="2242858"/>
                  <a:ext cx="2504075" cy="725840"/>
                </a:xfrm>
                <a:prstGeom prst="rect">
                  <a:avLst/>
                </a:prstGeom>
                <a:blipFill>
                  <a:blip r:embed="rId4"/>
                  <a:stretch>
                    <a:fillRect/>
                  </a:stretch>
                </a:blipFill>
              </p:spPr>
              <p:txBody>
                <a:bodyPr/>
                <a:lstStyle/>
                <a:p>
                  <a:r>
                    <a:rPr lang="en-US">
                      <a:noFill/>
                    </a:rPr>
                    <a:t> </a:t>
                  </a:r>
                </a:p>
              </p:txBody>
            </p:sp>
          </mc:Fallback>
        </mc:AlternateContent>
        <p:sp>
          <p:nvSpPr>
            <p:cNvPr id="72" name="Rectangle 71"/>
            <p:cNvSpPr/>
            <p:nvPr/>
          </p:nvSpPr>
          <p:spPr>
            <a:xfrm>
              <a:off x="6544722"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726297" y="2247574"/>
                  <a:ext cx="2462906" cy="72584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b="1" i="1" dirty="0" smtClean="0"/>
                          <m:t>9</m:t>
                        </m:r>
                      </m:oMath>
                    </m:oMathPara>
                  </a14:m>
                  <a:endParaRPr lang="en-US"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6726297" y="2247574"/>
                  <a:ext cx="2462906" cy="725840"/>
                </a:xfrm>
                <a:prstGeom prst="rect">
                  <a:avLst/>
                </a:prstGeom>
                <a:blipFill>
                  <a:blip r:embed="rId5"/>
                  <a:stretch>
                    <a:fillRect/>
                  </a:stretch>
                </a:blipFill>
              </p:spPr>
              <p:txBody>
                <a:bodyPr/>
                <a:lstStyle/>
                <a:p>
                  <a:r>
                    <a:rPr lang="en-US">
                      <a:noFill/>
                    </a:rPr>
                    <a:t> </a:t>
                  </a:r>
                </a:p>
              </p:txBody>
            </p:sp>
          </mc:Fallback>
        </mc:AlternateContent>
        <p:sp>
          <p:nvSpPr>
            <p:cNvPr id="75" name="Rectangle 74"/>
            <p:cNvSpPr/>
            <p:nvPr/>
          </p:nvSpPr>
          <p:spPr>
            <a:xfrm>
              <a:off x="9551159"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9753474" y="2233060"/>
                  <a:ext cx="2431021" cy="72584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en-US" b="1" i="1" dirty="0" smtClean="0"/>
                          <m:t>1</m:t>
                        </m:r>
                        <m:r>
                          <m:rPr>
                            <m:nor/>
                          </m:rPr>
                          <a:rPr lang="nl-NL" b="1" dirty="0"/>
                          <m:t>2</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9753474" y="2233060"/>
                  <a:ext cx="2431021" cy="72584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 name="Rectangle 50"/>
              <p:cNvSpPr/>
              <p:nvPr/>
            </p:nvSpPr>
            <p:spPr>
              <a:xfrm>
                <a:off x="135003" y="3975156"/>
                <a:ext cx="5275398" cy="1059521"/>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m:t>
                      </m:r>
                      <m:nary>
                        <m:naryPr>
                          <m:ctrlPr>
                            <a:rPr lang="en-US" sz="2600" i="1">
                              <a:latin typeface="Cambria Math" panose="02040503050406030204" pitchFamily="18" charset="0"/>
                              <a:ea typeface="Calibri" panose="020F0502020204030204" pitchFamily="34" charset="0"/>
                              <a:cs typeface="Times New Roman" panose="02020603050405020304" pitchFamily="18" charset="0"/>
                            </a:rPr>
                          </m:ctrlPr>
                        </m:naryPr>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m:t>
                              </m:r>
                            </m:num>
                            <m:den>
                              <m:r>
                                <a:rPr lang="en-US" sz="2600" i="1">
                                  <a:latin typeface="Cambria Math" panose="02040503050406030204" pitchFamily="18" charset="0"/>
                                  <a:ea typeface="Calibri" panose="020F0502020204030204" pitchFamily="34" charset="0"/>
                                  <a:cs typeface="Times New Roman" panose="02020603050405020304" pitchFamily="18" charset="0"/>
                                </a:rPr>
                                <m:t>𝑥</m:t>
                              </m:r>
                            </m:den>
                          </m:f>
                          <m:r>
                            <a:rPr lang="en-US" sz="26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600" i="1">
                          <a:latin typeface="Cambria Math" panose="02040503050406030204" pitchFamily="18" charset="0"/>
                          <a:ea typeface="Calibri" panose="020F0502020204030204" pitchFamily="34" charset="0"/>
                          <a:cs typeface="Times New Roman" panose="02020603050405020304" pitchFamily="18" charset="0"/>
                        </a:rPr>
                        <m:t>+</m:t>
                      </m:r>
                      <m:nary>
                        <m:naryPr>
                          <m:ctrlPr>
                            <a:rPr lang="en-US" sz="2600" i="1">
                              <a:latin typeface="Cambria Math" panose="02040503050406030204" pitchFamily="18" charset="0"/>
                              <a:ea typeface="Calibri" panose="020F0502020204030204" pitchFamily="34" charset="0"/>
                              <a:cs typeface="Times New Roman" panose="02020603050405020304" pitchFamily="18" charset="0"/>
                            </a:rPr>
                          </m:ctrlPr>
                        </m:naryPr>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600" i="1">
                              <a:latin typeface="Cambria Math" panose="02040503050406030204" pitchFamily="18" charset="0"/>
                              <a:ea typeface="Calibri" panose="020F0502020204030204" pitchFamily="34" charset="0"/>
                              <a:cs typeface="Times New Roman" panose="02020603050405020304" pitchFamily="18" charset="0"/>
                            </a:rPr>
                            <m:t>𝑑</m:t>
                          </m:r>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e>
                          </m:d>
                        </m:e>
                      </m:nary>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135003" y="3975156"/>
                <a:ext cx="5275398" cy="10595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143884" y="5188563"/>
                <a:ext cx="5403244" cy="1059521"/>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bSupPr>
                        <m:e>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𝑥</m:t>
                                      </m:r>
                                    </m:e>
                                  </m:d>
                                </m:e>
                              </m:func>
                            </m:e>
                          </m:d>
                        </m:e>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sSubSup>
                      <m:r>
                        <a:rPr lang="en-US" sz="2600" i="1">
                          <a:latin typeface="Cambria Math" panose="02040503050406030204" pitchFamily="18" charset="0"/>
                          <a:ea typeface="Calibri" panose="020F0502020204030204" pitchFamily="34" charset="0"/>
                          <a:cs typeface="Times New Roman" panose="02020603050405020304" pitchFamily="18" charset="0"/>
                        </a:rPr>
                        <m:t>+</m:t>
                      </m:r>
                      <m:nary>
                        <m:naryPr>
                          <m:ctrlPr>
                            <a:rPr lang="en-US" sz="2600" i="1">
                              <a:latin typeface="Cambria Math" panose="02040503050406030204" pitchFamily="18" charset="0"/>
                              <a:ea typeface="Calibri" panose="020F0502020204030204" pitchFamily="34" charset="0"/>
                              <a:cs typeface="Times New Roman" panose="02020603050405020304" pitchFamily="18" charset="0"/>
                            </a:rPr>
                          </m:ctrlPr>
                        </m:naryPr>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+2−2</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600" i="1">
                              <a:latin typeface="Cambria Math" panose="02040503050406030204" pitchFamily="18" charset="0"/>
                              <a:ea typeface="Calibri" panose="020F0502020204030204" pitchFamily="34" charset="0"/>
                              <a:cs typeface="Times New Roman" panose="02020603050405020304" pitchFamily="18" charset="0"/>
                            </a:rPr>
                            <m:t>𝑑</m:t>
                          </m:r>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e>
                          </m:d>
                        </m:e>
                      </m:nary>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143884" y="5188563"/>
                <a:ext cx="5403244" cy="10595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5442716" y="2324468"/>
                <a:ext cx="6715575" cy="1821524"/>
              </a:xfrm>
              <a:prstGeom prst="rect">
                <a:avLst/>
              </a:prstGeom>
              <a:noFill/>
            </p:spPr>
            <p:txBody>
              <a:bodyPr wrap="square" rtlCol="0">
                <a:spAutoFit/>
              </a:bodyPr>
              <a:lstStyle/>
              <a:p>
                <a:pPr marL="568325" indent="-568325" algn="just">
                  <a:spcAft>
                    <a:spcPts val="800"/>
                  </a:spcAft>
                </a:pPr>
                <a14:m>
                  <m:oMathPara xmlns:m="http://schemas.openxmlformats.org/officeDocument/2006/math">
                    <m:oMathParaPr>
                      <m:jc m:val="left"/>
                    </m:oMathParaPr>
                    <m:oMath xmlns:m="http://schemas.openxmlformats.org/officeDocument/2006/math">
                      <m:r>
                        <a:rPr lang="en-US" sz="2600" i="1" smtClean="0">
                          <a:latin typeface="Cambria Math" panose="02040503050406030204" pitchFamily="18" charset="0"/>
                          <a:ea typeface="Calibri" panose="020F0502020204030204" pitchFamily="34" charset="0"/>
                          <a:cs typeface="Times New Roman" panose="02020603050405020304" pitchFamily="18" charset="0"/>
                        </a:rPr>
                        <m:t>=1+</m:t>
                      </m:r>
                      <m:nary>
                        <m:naryPr>
                          <m:ctrlPr>
                            <a:rPr lang="en-US" sz="2600" i="1">
                              <a:latin typeface="Cambria Math" panose="02040503050406030204" pitchFamily="18" charset="0"/>
                              <a:ea typeface="Calibri" panose="020F0502020204030204" pitchFamily="34" charset="0"/>
                              <a:cs typeface="Times New Roman" panose="02020603050405020304" pitchFamily="18" charset="0"/>
                            </a:rPr>
                          </m:ctrlPr>
                        </m:naryPr>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den>
                          </m:f>
                          <m:r>
                            <a:rPr lang="en-US" sz="2600" i="1">
                              <a:latin typeface="Cambria Math" panose="02040503050406030204" pitchFamily="18" charset="0"/>
                              <a:ea typeface="Calibri" panose="020F0502020204030204" pitchFamily="34" charset="0"/>
                              <a:cs typeface="Times New Roman" panose="02020603050405020304" pitchFamily="18" charset="0"/>
                            </a:rPr>
                            <m:t>𝑑</m:t>
                          </m:r>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r>
                            <a:rPr lang="en-US" sz="2600" b="0" i="1" smtClean="0">
                              <a:latin typeface="Cambria Math" panose="02040503050406030204" pitchFamily="18" charset="0"/>
                              <a:ea typeface="Calibri" panose="020F0502020204030204" pitchFamily="34" charset="0"/>
                              <a:cs typeface="Times New Roman" panose="02020603050405020304" pitchFamily="18" charset="0"/>
                            </a:rPr>
                            <m:t>  </m:t>
                          </m:r>
                        </m:e>
                      </m:nary>
                      <m:r>
                        <a:rPr lang="en-US" sz="2600" i="1">
                          <a:latin typeface="Cambria Math" panose="02040503050406030204" pitchFamily="18" charset="0"/>
                          <a:ea typeface="Calibri" panose="020F0502020204030204" pitchFamily="34" charset="0"/>
                          <a:cs typeface="Times New Roman" panose="02020603050405020304" pitchFamily="18" charset="0"/>
                        </a:rPr>
                        <m:t>−2</m:t>
                      </m:r>
                      <m:nary>
                        <m:naryPr>
                          <m:ctrlPr>
                            <a:rPr lang="en-US" sz="2600" i="1">
                              <a:latin typeface="Cambria Math" panose="02040503050406030204" pitchFamily="18" charset="0"/>
                              <a:ea typeface="Calibri" panose="020F0502020204030204" pitchFamily="34" charset="0"/>
                              <a:cs typeface="Times New Roman" panose="02020603050405020304" pitchFamily="18" charset="0"/>
                            </a:rPr>
                          </m:ctrlPr>
                        </m:naryPr>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600" i="1">
                              <a:latin typeface="Cambria Math" panose="02040503050406030204" pitchFamily="18" charset="0"/>
                              <a:ea typeface="Calibri" panose="020F0502020204030204" pitchFamily="34" charset="0"/>
                              <a:cs typeface="Times New Roman" panose="02020603050405020304" pitchFamily="18" charset="0"/>
                            </a:rPr>
                            <m:t>𝑑</m:t>
                          </m:r>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e>
                      </m:nary>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5442716" y="2324468"/>
                <a:ext cx="6715575" cy="182152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5451580" y="3943341"/>
                <a:ext cx="5076934" cy="1332031"/>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=1+</m:t>
                      </m:r>
                      <m:sSubSup>
                        <m:sSub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bSupPr>
                        <m:e>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e>
                                  </m:func>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2</m:t>
                                      </m:r>
                                    </m:num>
                                    <m:den>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den>
                                  </m:f>
                                </m:e>
                              </m:d>
                            </m:e>
                          </m:d>
                        </m:e>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sSubSup>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5451580" y="3943341"/>
                <a:ext cx="5076934" cy="133203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5479397" y="5087634"/>
                <a:ext cx="3793976" cy="946669"/>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3</m:t>
                          </m:r>
                        </m:e>
                      </m:func>
                      <m:r>
                        <a:rPr lang="en-US" sz="26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2</m:t>
                          </m:r>
                        </m:e>
                      </m:func>
                      <m:r>
                        <a:rPr lang="en-US" sz="26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2</m:t>
                              </m:r>
                            </m:num>
                            <m:den>
                              <m:r>
                                <a:rPr lang="en-US" sz="2600" i="1">
                                  <a:latin typeface="Cambria Math" panose="02040503050406030204" pitchFamily="18" charset="0"/>
                                  <a:ea typeface="Calibri" panose="020F0502020204030204" pitchFamily="34" charset="0"/>
                                  <a:cs typeface="Times New Roman" panose="02020603050405020304" pitchFamily="18" charset="0"/>
                                </a:rPr>
                                <m:t>3</m:t>
                              </m:r>
                            </m:den>
                          </m:f>
                        </m:e>
                      </m:func>
                    </m:oMath>
                  </m:oMathPara>
                </a14:m>
                <a:endParaRPr lang="en-US" sz="26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5479397" y="5087634"/>
                <a:ext cx="3793976" cy="94666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5547128" y="5961657"/>
                <a:ext cx="4709681" cy="690445"/>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𝑎</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𝑏</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𝑐</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=6</m:t>
                      </m:r>
                    </m:oMath>
                  </m:oMathPara>
                </a14:m>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5547128" y="5961657"/>
                <a:ext cx="4709681" cy="690445"/>
              </a:xfrm>
              <a:prstGeom prst="rect">
                <a:avLst/>
              </a:prstGeom>
              <a:blipFill>
                <a:blip r:embed="rId12"/>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58C6C90C-F89F-4096-8FD0-1FFC48F7E783}"/>
              </a:ext>
            </a:extLst>
          </p:cNvPr>
          <p:cNvGrpSpPr/>
          <p:nvPr/>
        </p:nvGrpSpPr>
        <p:grpSpPr>
          <a:xfrm>
            <a:off x="135003" y="2660505"/>
            <a:ext cx="4994954" cy="1218860"/>
            <a:chOff x="79583" y="2660505"/>
            <a:chExt cx="4994954" cy="1218860"/>
          </a:xfrm>
        </p:grpSpPr>
        <mc:AlternateContent xmlns:mc="http://schemas.openxmlformats.org/markup-compatibility/2006" xmlns:a14="http://schemas.microsoft.com/office/drawing/2010/main">
          <mc:Choice Requires="a14">
            <p:sp>
              <p:nvSpPr>
                <p:cNvPr id="88" name="Rectangle 87"/>
                <p:cNvSpPr/>
                <p:nvPr/>
              </p:nvSpPr>
              <p:spPr>
                <a:xfrm>
                  <a:off x="1015513" y="2660505"/>
                  <a:ext cx="4059024" cy="1218860"/>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nary>
                          <m:naryPr>
                            <m:ctrlPr>
                              <a:rPr lang="en-US" sz="2600" i="1">
                                <a:latin typeface="Cambria Math" panose="02040503050406030204" pitchFamily="18" charset="0"/>
                                <a:ea typeface="Calibri" panose="020F0502020204030204" pitchFamily="34" charset="0"/>
                                <a:cs typeface="Times New Roman" panose="02020603050405020304" pitchFamily="18" charset="0"/>
                              </a:rPr>
                            </m:ctrlPr>
                          </m:naryPr>
                          <m:sub>
                            <m:r>
                              <a:rPr lang="en-US" sz="2600" i="1">
                                <a:latin typeface="Cambria Math" panose="02040503050406030204" pitchFamily="18" charset="0"/>
                                <a:ea typeface="Calibri" panose="020F0502020204030204" pitchFamily="34" charset="0"/>
                                <a:cs typeface="Times New Roman" panose="02020603050405020304" pitchFamily="18" charset="0"/>
                              </a:rPr>
                              <m:t>1</m:t>
                            </m:r>
                          </m:sub>
                          <m:sup>
                            <m:r>
                              <a:rPr lang="en-US" sz="2600" i="1">
                                <a:latin typeface="Cambria Math" panose="02040503050406030204" pitchFamily="18" charset="0"/>
                                <a:ea typeface="Calibri" panose="020F0502020204030204" pitchFamily="34" charset="0"/>
                                <a:cs typeface="Times New Roman" panose="02020603050405020304" pitchFamily="18" charset="0"/>
                              </a:rPr>
                              <m:t>𝑒</m:t>
                            </m:r>
                          </m:sup>
                          <m:e>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m:t>
                                    </m:r>
                                  </m:num>
                                  <m:den>
                                    <m:r>
                                      <a:rPr lang="en-US" sz="2600" i="1">
                                        <a:latin typeface="Cambria Math" panose="02040503050406030204" pitchFamily="18" charset="0"/>
                                        <a:ea typeface="Calibri" panose="020F0502020204030204" pitchFamily="34" charset="0"/>
                                        <a:cs typeface="Times New Roman" panose="02020603050405020304" pitchFamily="18" charset="0"/>
                                      </a:rPr>
                                      <m:t>𝑥</m:t>
                                    </m:r>
                                  </m:den>
                                </m:f>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num>
                                  <m:den>
                                    <m:r>
                                      <a:rPr lang="en-US" sz="2600" i="1">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latin typeface="Cambria Math" panose="02040503050406030204" pitchFamily="18" charset="0"/>
                                                    <a:ea typeface="Calibri" panose="020F0502020204030204" pitchFamily="34" charset="0"/>
                                                    <a:cs typeface="Times New Roman" panose="02020603050405020304" pitchFamily="18" charset="0"/>
                                                  </a:rPr>
                                                  <m:t>𝑙𝑛</m:t>
                                                </m:r>
                                              </m:fName>
                                              <m:e>
                                                <m:r>
                                                  <a:rPr lang="en-US" sz="2600" i="1">
                                                    <a:latin typeface="Cambria Math" panose="02040503050406030204" pitchFamily="18" charset="0"/>
                                                    <a:ea typeface="Calibri" panose="020F0502020204030204" pitchFamily="34" charset="0"/>
                                                    <a:cs typeface="Times New Roman" panose="02020603050405020304" pitchFamily="18" charset="0"/>
                                                  </a:rPr>
                                                  <m:t>𝑥</m:t>
                                                </m:r>
                                              </m:e>
                                            </m:func>
                                            <m:r>
                                              <a:rPr lang="en-US" sz="2600" i="1">
                                                <a:latin typeface="Cambria Math" panose="02040503050406030204" pitchFamily="18" charset="0"/>
                                                <a:ea typeface="Calibri" panose="020F0502020204030204" pitchFamily="34" charset="0"/>
                                                <a:cs typeface="Times New Roman" panose="02020603050405020304" pitchFamily="18" charset="0"/>
                                              </a:rPr>
                                              <m:t>+2</m:t>
                                            </m:r>
                                          </m:e>
                                        </m:d>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den>
                                </m:f>
                              </m:e>
                            </m:d>
                            <m:r>
                              <a:rPr lang="en-US" sz="2600" i="1">
                                <a:latin typeface="Cambria Math" panose="02040503050406030204" pitchFamily="18" charset="0"/>
                                <a:ea typeface="Calibri" panose="020F0502020204030204" pitchFamily="34" charset="0"/>
                                <a:cs typeface="Times New Roman" panose="02020603050405020304" pitchFamily="18" charset="0"/>
                              </a:rPr>
                              <m:t>𝑑𝑥</m:t>
                            </m:r>
                          </m:e>
                        </m:nary>
                        <m:r>
                          <a:rPr lang="en-US" sz="26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6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015513" y="2660505"/>
                  <a:ext cx="4059024" cy="1218860"/>
                </a:xfrm>
                <a:prstGeom prst="rect">
                  <a:avLst/>
                </a:prstGeom>
                <a:blipFill>
                  <a:blip r:embed="rId1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BA7E894-A8DA-49F8-90A4-B49928406709}"/>
                </a:ext>
              </a:extLst>
            </p:cNvPr>
            <p:cNvSpPr txBox="1"/>
            <p:nvPr/>
          </p:nvSpPr>
          <p:spPr>
            <a:xfrm>
              <a:off x="79583" y="3024976"/>
              <a:ext cx="1182399" cy="523220"/>
            </a:xfrm>
            <a:prstGeom prst="rect">
              <a:avLst/>
            </a:prstGeom>
            <a:noFill/>
          </p:spPr>
          <p:txBody>
            <a:bodyPr wrap="square" rtlCol="0">
              <a:spAutoFit/>
            </a:bodyPr>
            <a:lstStyle/>
            <a:p>
              <a:r>
                <a:rPr lang="en-US" sz="2800">
                  <a:latin typeface="Cambria" panose="02040503050406030204" pitchFamily="18" charset="0"/>
                </a:rPr>
                <a:t>Ta có</a:t>
              </a:r>
            </a:p>
          </p:txBody>
        </p:sp>
      </p:grpSp>
      <p:cxnSp>
        <p:nvCxnSpPr>
          <p:cNvPr id="13" name="Straight Connector 12">
            <a:extLst>
              <a:ext uri="{FF2B5EF4-FFF2-40B4-BE49-F238E27FC236}">
                <a16:creationId xmlns:a16="http://schemas.microsoft.com/office/drawing/2014/main" id="{5700329F-DCB7-49A6-9ADD-17DD6C585B35}"/>
              </a:ext>
            </a:extLst>
          </p:cNvPr>
          <p:cNvCxnSpPr>
            <a:cxnSpLocks/>
          </p:cNvCxnSpPr>
          <p:nvPr/>
        </p:nvCxnSpPr>
        <p:spPr>
          <a:xfrm>
            <a:off x="5413347" y="2324793"/>
            <a:ext cx="0" cy="4507646"/>
          </a:xfrm>
          <a:prstGeom prst="line">
            <a:avLst/>
          </a:prstGeom>
          <a:ln w="19050">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78" name="Oval 77">
            <a:extLst>
              <a:ext uri="{FF2B5EF4-FFF2-40B4-BE49-F238E27FC236}">
                <a16:creationId xmlns:a16="http://schemas.microsoft.com/office/drawing/2014/main" id="{1AA6102B-5A8F-4F3E-AA49-52BEE2DD8416}"/>
              </a:ext>
            </a:extLst>
          </p:cNvPr>
          <p:cNvSpPr/>
          <p:nvPr/>
        </p:nvSpPr>
        <p:spPr>
          <a:xfrm>
            <a:off x="3145731" y="161861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C26B837-C428-4014-9F04-882BE1E38D28}"/>
                  </a:ext>
                </a:extLst>
              </p:cNvPr>
              <p:cNvSpPr txBox="1"/>
              <p:nvPr/>
            </p:nvSpPr>
            <p:spPr>
              <a:xfrm>
                <a:off x="1724615" y="999251"/>
                <a:ext cx="5835790" cy="523220"/>
              </a:xfrm>
              <a:prstGeom prst="rect">
                <a:avLst/>
              </a:prstGeom>
              <a:noFill/>
            </p:spPr>
            <p:txBody>
              <a:bodyPr wrap="square" rtlCol="0">
                <a:spAutoFit/>
              </a:bodyPr>
              <a:lstStyle/>
              <a:p>
                <a:r>
                  <a:rPr lang="vi-VN" sz="2800" dirty="0">
                    <a:latin typeface="Cambria" panose="02040503050406030204" pitchFamily="18" charset="0"/>
                    <a:ea typeface="Arial"/>
                    <a:cs typeface="Times New Roman"/>
                  </a:rPr>
                  <a:t>Giá trị của </a:t>
                </a:r>
                <a14:m>
                  <m:oMath xmlns:m="http://schemas.openxmlformats.org/officeDocument/2006/math">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𝑎</m:t>
                        </m:r>
                      </m:e>
                      <m:sup>
                        <m:r>
                          <a:rPr lang="vi-VN" sz="2800" i="1">
                            <a:latin typeface="Cambria Math"/>
                            <a:ea typeface="Arial"/>
                            <a:cs typeface="Times New Roman"/>
                          </a:rPr>
                          <m:t>2</m:t>
                        </m:r>
                      </m:sup>
                    </m:sSup>
                    <m:r>
                      <a:rPr lang="vi-VN" sz="2800" i="1">
                        <a:latin typeface="Cambria Math"/>
                        <a:ea typeface="Arial"/>
                        <a:cs typeface="Times New Roman"/>
                      </a:rPr>
                      <m:t>+</m:t>
                    </m:r>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𝑏</m:t>
                        </m:r>
                      </m:e>
                      <m:sup>
                        <m:r>
                          <a:rPr lang="vi-VN" sz="2800" i="1">
                            <a:latin typeface="Cambria Math"/>
                            <a:ea typeface="Arial"/>
                            <a:cs typeface="Times New Roman"/>
                          </a:rPr>
                          <m:t>2</m:t>
                        </m:r>
                      </m:sup>
                    </m:sSup>
                    <m:r>
                      <a:rPr lang="vi-VN" sz="2800" i="1">
                        <a:latin typeface="Cambria Math"/>
                        <a:ea typeface="Arial"/>
                        <a:cs typeface="Times New Roman"/>
                      </a:rPr>
                      <m:t>+</m:t>
                    </m:r>
                    <m:sSup>
                      <m:sSupPr>
                        <m:ctrlPr>
                          <a:rPr lang="en-US" sz="2800" i="1">
                            <a:latin typeface="Cambria Math" panose="02040503050406030204" pitchFamily="18" charset="0"/>
                            <a:ea typeface="Arial"/>
                            <a:cs typeface="Times New Roman"/>
                          </a:rPr>
                        </m:ctrlPr>
                      </m:sSupPr>
                      <m:e>
                        <m:r>
                          <a:rPr lang="vi-VN" sz="2800" i="1">
                            <a:latin typeface="Cambria Math"/>
                            <a:ea typeface="Arial"/>
                            <a:cs typeface="Times New Roman"/>
                          </a:rPr>
                          <m:t>𝑐</m:t>
                        </m:r>
                      </m:e>
                      <m:sup>
                        <m:r>
                          <a:rPr lang="vi-VN" sz="2800" i="1">
                            <a:latin typeface="Cambria Math"/>
                            <a:ea typeface="Arial"/>
                            <a:cs typeface="Times New Roman"/>
                          </a:rPr>
                          <m:t>2</m:t>
                        </m:r>
                      </m:sup>
                    </m:sSup>
                  </m:oMath>
                </a14:m>
                <a:r>
                  <a:rPr lang="vi-VN" sz="2800" dirty="0">
                    <a:latin typeface="Cambria" panose="02040503050406030204" pitchFamily="18" charset="0"/>
                    <a:ea typeface="Arial"/>
                    <a:cs typeface="Times New Roman"/>
                  </a:rPr>
                  <a:t> </a:t>
                </a:r>
                <a:r>
                  <a:rPr lang="vi-VN" sz="2800">
                    <a:latin typeface="Cambria" panose="02040503050406030204" pitchFamily="18" charset="0"/>
                    <a:ea typeface="Arial"/>
                    <a:cs typeface="Times New Roman"/>
                  </a:rPr>
                  <a:t>bằng:</a:t>
                </a:r>
                <a:endParaRPr lang="en-US" sz="2800">
                  <a:latin typeface="Cambria" panose="02040503050406030204" pitchFamily="18" charset="0"/>
                </a:endParaRPr>
              </a:p>
            </p:txBody>
          </p:sp>
        </mc:Choice>
        <mc:Fallback xmlns="">
          <p:sp>
            <p:nvSpPr>
              <p:cNvPr id="14" name="TextBox 13">
                <a:extLst>
                  <a:ext uri="{FF2B5EF4-FFF2-40B4-BE49-F238E27FC236}">
                    <a16:creationId xmlns:a16="http://schemas.microsoft.com/office/drawing/2014/main" id="{BC26B837-C428-4014-9F04-882BE1E38D28}"/>
                  </a:ext>
                </a:extLst>
              </p:cNvPr>
              <p:cNvSpPr txBox="1">
                <a:spLocks noRot="1" noChangeAspect="1" noMove="1" noResize="1" noEditPoints="1" noAdjustHandles="1" noChangeArrowheads="1" noChangeShapeType="1" noTextEdit="1"/>
              </p:cNvSpPr>
              <p:nvPr/>
            </p:nvSpPr>
            <p:spPr>
              <a:xfrm>
                <a:off x="1724615" y="999251"/>
                <a:ext cx="5835790" cy="523220"/>
              </a:xfrm>
              <a:prstGeom prst="rect">
                <a:avLst/>
              </a:prstGeom>
              <a:blipFill>
                <a:blip r:embed="rId14"/>
                <a:stretch>
                  <a:fillRect l="-2194" t="-12791" b="-31395"/>
                </a:stretch>
              </a:blipFill>
            </p:spPr>
            <p:txBody>
              <a:bodyPr/>
              <a:lstStyle/>
              <a:p>
                <a:r>
                  <a:rPr lang="en-US">
                    <a:noFill/>
                  </a:rPr>
                  <a:t> </a:t>
                </a:r>
              </a:p>
            </p:txBody>
          </p:sp>
        </mc:Fallback>
      </mc:AlternateContent>
      <p:sp>
        <p:nvSpPr>
          <p:cNvPr id="54" name="Action Button: Forward or Next 52">
            <a:hlinkClick r:id="rId15" action="ppaction://hlinksldjump" highlightClick="1"/>
            <a:extLst>
              <a:ext uri="{FF2B5EF4-FFF2-40B4-BE49-F238E27FC236}">
                <a16:creationId xmlns:a16="http://schemas.microsoft.com/office/drawing/2014/main" id="{FE3C52F5-4AC4-492E-B8EE-6579D6988D34}"/>
              </a:ext>
            </a:extLst>
          </p:cNvPr>
          <p:cNvSpPr/>
          <p:nvPr/>
        </p:nvSpPr>
        <p:spPr>
          <a:xfrm>
            <a:off x="11516410" y="6215374"/>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5" grpId="0"/>
      <p:bldP spid="57" grpId="0"/>
      <p:bldP spid="58" grpId="0"/>
      <p:bldP spid="78" grpId="0" animBg="1"/>
      <p:bldP spid="5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6565119" y="1879664"/>
            <a:ext cx="5608126" cy="4915474"/>
            <a:chOff x="199267" y="3636273"/>
            <a:chExt cx="5578996" cy="4970895"/>
          </a:xfrm>
        </p:grpSpPr>
        <p:sp>
          <p:nvSpPr>
            <p:cNvPr id="5" name="Rounded Rectangle 4"/>
            <p:cNvSpPr/>
            <p:nvPr/>
          </p:nvSpPr>
          <p:spPr>
            <a:xfrm>
              <a:off x="199267" y="3699244"/>
              <a:ext cx="5578996" cy="490792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7" cy="553998"/>
              <a:chOff x="1275606" y="6239450"/>
              <a:chExt cx="4592526" cy="1006588"/>
            </a:xfrm>
          </p:grpSpPr>
          <p:sp>
            <p:nvSpPr>
              <p:cNvPr id="7" name="Freeform 20"/>
              <p:cNvSpPr>
                <a:spLocks/>
              </p:cNvSpPr>
              <p:nvPr/>
            </p:nvSpPr>
            <p:spPr bwMode="auto">
              <a:xfrm rot="16200000" flipV="1">
                <a:off x="3417876" y="4675715"/>
                <a:ext cx="828630" cy="4071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49" y="6239450"/>
                <a:ext cx="2813130"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6"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0" y="6378163"/>
                <a:ext cx="545195" cy="73911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6329"/>
            <a:ext cx="6381398" cy="6774535"/>
            <a:chOff x="534987" y="1832255"/>
            <a:chExt cx="12509850" cy="11362130"/>
          </a:xfrm>
        </p:grpSpPr>
        <p:grpSp>
          <p:nvGrpSpPr>
            <p:cNvPr id="21" name="Group 20"/>
            <p:cNvGrpSpPr/>
            <p:nvPr/>
          </p:nvGrpSpPr>
          <p:grpSpPr>
            <a:xfrm>
              <a:off x="534987" y="1869705"/>
              <a:ext cx="12509850" cy="11324680"/>
              <a:chOff x="534987" y="1647866"/>
              <a:chExt cx="12509850" cy="11324680"/>
            </a:xfrm>
          </p:grpSpPr>
          <p:sp>
            <p:nvSpPr>
              <p:cNvPr id="25" name="Rounded Rectangle 24"/>
              <p:cNvSpPr/>
              <p:nvPr/>
            </p:nvSpPr>
            <p:spPr bwMode="auto">
              <a:xfrm>
                <a:off x="755649" y="1720891"/>
                <a:ext cx="12289188" cy="1125165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40</a:t>
                  </a:r>
                </a:p>
              </p:txBody>
            </p:sp>
          </p:grpSp>
        </p:grpSp>
        <p:sp>
          <p:nvSpPr>
            <p:cNvPr id="23" name="Rectangle 22"/>
            <p:cNvSpPr/>
            <p:nvPr/>
          </p:nvSpPr>
          <p:spPr>
            <a:xfrm>
              <a:off x="935314" y="1832255"/>
              <a:ext cx="11804953" cy="11271384"/>
            </a:xfrm>
            <a:prstGeom prst="rect">
              <a:avLst/>
            </a:prstGeom>
            <a:noFill/>
          </p:spPr>
          <p:txBody>
            <a:bodyPr wrap="square" rtlCol="0">
              <a:spAutoFit/>
            </a:bodyPr>
            <a:lstStyle/>
            <a:p>
              <a:pPr indent="1662113" algn="just">
                <a:lnSpc>
                  <a:spcPct val="115000"/>
                </a:lnSpc>
                <a:spcAft>
                  <a:spcPts val="800"/>
                </a:spcAft>
              </a:pPr>
              <a:r>
                <a:rPr lang="vi-VN" sz="2900">
                  <a:latin typeface="Cambria" panose="02040503050406030204" pitchFamily="18" charset="0"/>
                  <a:ea typeface="Arial"/>
                  <a:cs typeface="Times New Roman"/>
                </a:rPr>
                <a:t>Nhờ vào chính sách hỗ trợ công nhân mua nhà giá rẻ. Một người công nhân đươc mua một căn hộ với giá 200 triệu đồng theo hình thức trả góp với lãi suất 0,6%/tháng theo thỏa thuận. sau đúng một tháng kể từ ngày ký hợp đồng mua nhà thì người công nhân đó phải bắt đầu trả nợ và đều đặn cứ mỗi tháng phải trả 9 triệu đồng (tháng cuối cùng còn bao nhiêu thì trả nốt). Hỏi thời gian để người công nhân đó trả hết nợ gần nhất với thời gian nào dưới đây.</a:t>
              </a:r>
              <a:endParaRPr lang="en-US" sz="2900" dirty="0">
                <a:latin typeface="Cambria" panose="02040503050406030204" pitchFamily="18" charset="0"/>
                <a:ea typeface="Times New Roman" panose="02020603050405020304" pitchFamily="18" charset="0"/>
                <a:cs typeface="Times New Roman" panose="02020603050405020304" pitchFamily="18" charset="0"/>
              </a:endParaRPr>
            </a:p>
          </p:txBody>
        </p:sp>
      </p:grpSp>
      <p:sp>
        <p:nvSpPr>
          <p:cNvPr id="88" name="Rectangle 87"/>
          <p:cNvSpPr/>
          <p:nvPr/>
        </p:nvSpPr>
        <p:spPr>
          <a:xfrm>
            <a:off x="9024738" y="1941933"/>
            <a:ext cx="1195537" cy="553998"/>
          </a:xfrm>
          <a:prstGeom prst="rect">
            <a:avLst/>
          </a:prstGeom>
          <a:noFill/>
        </p:spPr>
        <p:txBody>
          <a:bodyPr wrap="square" rtlCol="0">
            <a:spAutoFit/>
          </a:bodyPr>
          <a:lstStyle/>
          <a:p>
            <a:pPr algn="just">
              <a:spcAft>
                <a:spcPts val="800"/>
              </a:spcAft>
            </a:pPr>
            <a:r>
              <a:rPr lang="vi-VN" sz="3000">
                <a:latin typeface="Cambria" panose="02040503050406030204" pitchFamily="18" charset="0"/>
                <a:ea typeface="Arial"/>
                <a:cs typeface="Times New Roman" pitchFamily="18" charset="0"/>
              </a:rPr>
              <a:t>Ta có</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6559351" y="47700"/>
            <a:ext cx="5409694" cy="1810774"/>
            <a:chOff x="8734699" y="30812"/>
            <a:chExt cx="5409694" cy="1810774"/>
          </a:xfrm>
        </p:grpSpPr>
        <p:grpSp>
          <p:nvGrpSpPr>
            <p:cNvPr id="11" name="Group 10"/>
            <p:cNvGrpSpPr/>
            <p:nvPr/>
          </p:nvGrpSpPr>
          <p:grpSpPr>
            <a:xfrm>
              <a:off x="8734699" y="30812"/>
              <a:ext cx="2732191" cy="896372"/>
              <a:chOff x="241306" y="1106599"/>
              <a:chExt cx="2732191" cy="896372"/>
            </a:xfrm>
          </p:grpSpPr>
          <p:sp>
            <p:nvSpPr>
              <p:cNvPr id="69" name="Rectangle 68"/>
              <p:cNvSpPr/>
              <p:nvPr/>
            </p:nvSpPr>
            <p:spPr>
              <a:xfrm>
                <a:off x="531850" y="1106599"/>
                <a:ext cx="2441647"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878067" y="1254114"/>
                    <a:ext cx="1929992" cy="580672"/>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fr-FR" sz="3000" b="1" i="1" smtClean="0">
                            <a:solidFill>
                              <a:schemeClr val="bg1"/>
                            </a:solidFill>
                            <a:latin typeface="Cambria Math"/>
                            <a:ea typeface="Arial"/>
                            <a:cs typeface="Times New Roman"/>
                          </a:rPr>
                          <m:t>𝟐𝟏</m:t>
                        </m:r>
                        <m:r>
                          <a:rPr lang="en-US" sz="3000" b="1" i="1">
                            <a:solidFill>
                              <a:schemeClr val="bg1"/>
                            </a:solidFill>
                            <a:latin typeface="Cambria Math" panose="02040503050406030204" pitchFamily="18" charset="0"/>
                            <a:ea typeface="Arial"/>
                            <a:cs typeface="Times New Roman"/>
                          </a:rPr>
                          <m:t> </m:t>
                        </m:r>
                      </m:oMath>
                    </a14:m>
                    <a:r>
                      <a:rPr lang="vi-VN" sz="3000" b="1" i="1" dirty="0">
                        <a:solidFill>
                          <a:schemeClr val="bg1"/>
                        </a:solidFill>
                        <a:latin typeface="Cambria" panose="02040503050406030204" pitchFamily="18" charset="0"/>
                        <a:ea typeface="Arial"/>
                      </a:rPr>
                      <a:t>tháng</a:t>
                    </a:r>
                    <a:endParaRPr lang="en-US" sz="3000" b="1" i="1" dirty="0">
                      <a:solidFill>
                        <a:schemeClr val="bg1"/>
                      </a:solidFill>
                      <a:latin typeface="Cambria" panose="02040503050406030204"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878067" y="1254114"/>
                    <a:ext cx="1929992" cy="580672"/>
                  </a:xfrm>
                  <a:prstGeom prst="rect">
                    <a:avLst/>
                  </a:prstGeom>
                  <a:blipFill>
                    <a:blip r:embed="rId2"/>
                    <a:stretch>
                      <a:fillRect t="-9474" b="-31579"/>
                    </a:stretch>
                  </a:blipFill>
                </p:spPr>
                <p:txBody>
                  <a:bodyPr/>
                  <a:lstStyle/>
                  <a:p>
                    <a:r>
                      <a:rPr lang="en-US">
                        <a:noFill/>
                      </a:rPr>
                      <a:t> </a:t>
                    </a:r>
                  </a:p>
                </p:txBody>
              </p:sp>
            </mc:Fallback>
          </mc:AlternateContent>
        </p:grpSp>
        <p:grpSp>
          <p:nvGrpSpPr>
            <p:cNvPr id="47" name="Group 46"/>
            <p:cNvGrpSpPr/>
            <p:nvPr/>
          </p:nvGrpSpPr>
          <p:grpSpPr>
            <a:xfrm>
              <a:off x="11574211" y="30812"/>
              <a:ext cx="2570182" cy="896372"/>
              <a:chOff x="1266532" y="1106599"/>
              <a:chExt cx="2570182" cy="896372"/>
            </a:xfrm>
          </p:grpSpPr>
          <p:sp>
            <p:nvSpPr>
              <p:cNvPr id="48" name="Rectangle 47"/>
              <p:cNvSpPr/>
              <p:nvPr/>
            </p:nvSpPr>
            <p:spPr>
              <a:xfrm>
                <a:off x="1557076" y="1106599"/>
                <a:ext cx="2279638"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9" name="Oval 48"/>
              <p:cNvSpPr/>
              <p:nvPr/>
            </p:nvSpPr>
            <p:spPr>
              <a:xfrm>
                <a:off x="1266532"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1" name="TextBox 50"/>
                  <p:cNvSpPr txBox="1"/>
                  <p:nvPr/>
                </p:nvSpPr>
                <p:spPr>
                  <a:xfrm>
                    <a:off x="1880072" y="1222917"/>
                    <a:ext cx="1919978" cy="57797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fr-FR" b="1" i="1">
                            <a:latin typeface="Cambria Math"/>
                            <a:ea typeface="Arial"/>
                            <a:cs typeface="Times New Roman"/>
                          </a:rPr>
                          <m:t>𝟐𝟐</m:t>
                        </m:r>
                      </m:oMath>
                    </a14:m>
                    <a:r>
                      <a:rPr lang="en-US" b="1" dirty="0">
                        <a:latin typeface="Cambria" panose="02040503050406030204" pitchFamily="18" charset="0"/>
                        <a:ea typeface="Arial"/>
                      </a:rPr>
                      <a:t> </a:t>
                    </a:r>
                    <a:r>
                      <a:rPr lang="vi-VN" b="1" dirty="0">
                        <a:latin typeface="Cambria" panose="02040503050406030204" pitchFamily="18" charset="0"/>
                        <a:ea typeface="Arial"/>
                      </a:rPr>
                      <a:t>tháng</a:t>
                    </a:r>
                    <a:endParaRPr lang="en-US" b="1" dirty="0">
                      <a:latin typeface="Cambria" panose="020405030504060302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880072" y="1222917"/>
                    <a:ext cx="1919978" cy="577979"/>
                  </a:xfrm>
                  <a:prstGeom prst="rect">
                    <a:avLst/>
                  </a:prstGeom>
                  <a:blipFill>
                    <a:blip r:embed="rId3"/>
                    <a:stretch>
                      <a:fillRect t="-9474" b="-31579"/>
                    </a:stretch>
                  </a:blipFill>
                </p:spPr>
                <p:txBody>
                  <a:bodyPr/>
                  <a:lstStyle/>
                  <a:p>
                    <a:r>
                      <a:rPr lang="en-US">
                        <a:noFill/>
                      </a:rPr>
                      <a:t> </a:t>
                    </a:r>
                  </a:p>
                </p:txBody>
              </p:sp>
            </mc:Fallback>
          </mc:AlternateContent>
        </p:grpSp>
        <p:grpSp>
          <p:nvGrpSpPr>
            <p:cNvPr id="61" name="Group 60"/>
            <p:cNvGrpSpPr/>
            <p:nvPr/>
          </p:nvGrpSpPr>
          <p:grpSpPr>
            <a:xfrm>
              <a:off x="8734699" y="945214"/>
              <a:ext cx="2732190" cy="896372"/>
              <a:chOff x="241306" y="1106599"/>
              <a:chExt cx="2732190" cy="896372"/>
            </a:xfrm>
          </p:grpSpPr>
          <p:sp>
            <p:nvSpPr>
              <p:cNvPr id="62" name="Rectangle 61"/>
              <p:cNvSpPr/>
              <p:nvPr/>
            </p:nvSpPr>
            <p:spPr>
              <a:xfrm>
                <a:off x="531850" y="1106599"/>
                <a:ext cx="2441646"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3" name="Oval 62"/>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7" name="TextBox 66"/>
                  <p:cNvSpPr txBox="1"/>
                  <p:nvPr/>
                </p:nvSpPr>
                <p:spPr>
                  <a:xfrm>
                    <a:off x="840991" y="1223975"/>
                    <a:ext cx="1925440" cy="57797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fr-FR" sz="3000" b="1" i="1" smtClean="0">
                            <a:solidFill>
                              <a:schemeClr val="bg1"/>
                            </a:solidFill>
                            <a:latin typeface="Cambria Math"/>
                          </a:rPr>
                          <m:t>𝟐𝟒</m:t>
                        </m:r>
                      </m:oMath>
                    </a14:m>
                    <a:r>
                      <a:rPr lang="en-US" sz="3000" b="1" dirty="0">
                        <a:solidFill>
                          <a:schemeClr val="bg1"/>
                        </a:solidFill>
                        <a:latin typeface="Cambria" panose="02040503050406030204" pitchFamily="18" charset="0"/>
                      </a:rPr>
                      <a:t> </a:t>
                    </a:r>
                    <a:r>
                      <a:rPr lang="vi-VN" sz="3000" b="1" i="1" dirty="0">
                        <a:solidFill>
                          <a:schemeClr val="bg1"/>
                        </a:solidFill>
                        <a:latin typeface="Cambria" panose="02040503050406030204" pitchFamily="18" charset="0"/>
                      </a:rPr>
                      <a:t>tháng</a:t>
                    </a:r>
                    <a:endParaRPr lang="en-US" sz="3000" b="1" i="1" dirty="0">
                      <a:solidFill>
                        <a:schemeClr val="bg1"/>
                      </a:solidFill>
                      <a:latin typeface="Cambria"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840991" y="1223975"/>
                    <a:ext cx="1925440" cy="577979"/>
                  </a:xfrm>
                  <a:prstGeom prst="rect">
                    <a:avLst/>
                  </a:prstGeom>
                  <a:blipFill>
                    <a:blip r:embed="rId4"/>
                    <a:stretch>
                      <a:fillRect t="-9474" b="-31579"/>
                    </a:stretch>
                  </a:blipFill>
                </p:spPr>
                <p:txBody>
                  <a:bodyPr/>
                  <a:lstStyle/>
                  <a:p>
                    <a:r>
                      <a:rPr lang="en-US">
                        <a:noFill/>
                      </a:rPr>
                      <a:t> </a:t>
                    </a:r>
                  </a:p>
                </p:txBody>
              </p:sp>
            </mc:Fallback>
          </mc:AlternateContent>
        </p:grpSp>
        <p:grpSp>
          <p:nvGrpSpPr>
            <p:cNvPr id="79" name="Group 78"/>
            <p:cNvGrpSpPr/>
            <p:nvPr/>
          </p:nvGrpSpPr>
          <p:grpSpPr>
            <a:xfrm>
              <a:off x="11574211" y="945214"/>
              <a:ext cx="2570182" cy="896372"/>
              <a:chOff x="1266532" y="1106599"/>
              <a:chExt cx="2570182" cy="896372"/>
            </a:xfrm>
          </p:grpSpPr>
          <p:sp>
            <p:nvSpPr>
              <p:cNvPr id="80" name="Rectangle 79"/>
              <p:cNvSpPr/>
              <p:nvPr/>
            </p:nvSpPr>
            <p:spPr>
              <a:xfrm>
                <a:off x="1557076" y="1106599"/>
                <a:ext cx="2279638"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1" name="Oval 80"/>
              <p:cNvSpPr/>
              <p:nvPr/>
            </p:nvSpPr>
            <p:spPr>
              <a:xfrm>
                <a:off x="1266532"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2" name="TextBox 81"/>
                  <p:cNvSpPr txBox="1"/>
                  <p:nvPr/>
                </p:nvSpPr>
                <p:spPr>
                  <a:xfrm>
                    <a:off x="1863766" y="1195104"/>
                    <a:ext cx="1919978" cy="580672"/>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fr-FR" sz="3000" b="1" i="1" smtClean="0">
                            <a:solidFill>
                              <a:schemeClr val="bg1"/>
                            </a:solidFill>
                            <a:latin typeface="Cambria Math"/>
                            <a:ea typeface="Arial"/>
                            <a:cs typeface="Times New Roman"/>
                          </a:rPr>
                          <m:t>𝟐𝟕</m:t>
                        </m:r>
                      </m:oMath>
                    </a14:m>
                    <a:r>
                      <a:rPr lang="en-US" sz="3000" b="1" dirty="0">
                        <a:solidFill>
                          <a:schemeClr val="bg1"/>
                        </a:solidFill>
                        <a:latin typeface="Cambria" panose="02040503050406030204" pitchFamily="18" charset="0"/>
                        <a:ea typeface="Arial"/>
                      </a:rPr>
                      <a:t> </a:t>
                    </a:r>
                    <a:r>
                      <a:rPr lang="vi-VN" sz="3000" b="1" i="1" dirty="0">
                        <a:solidFill>
                          <a:schemeClr val="bg1"/>
                        </a:solidFill>
                        <a:latin typeface="Cambria" panose="02040503050406030204" pitchFamily="18" charset="0"/>
                        <a:ea typeface="Arial"/>
                      </a:rPr>
                      <a:t>tháng</a:t>
                    </a:r>
                    <a:endParaRPr lang="en-US" sz="3000" b="1" i="1" dirty="0">
                      <a:solidFill>
                        <a:schemeClr val="bg1"/>
                      </a:solidFill>
                      <a:latin typeface="Cambria" panose="02040503050406030204" pitchFamily="18" charset="0"/>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1863766" y="1195104"/>
                    <a:ext cx="1919978" cy="580672"/>
                  </a:xfrm>
                  <a:prstGeom prst="rect">
                    <a:avLst/>
                  </a:prstGeom>
                  <a:blipFill>
                    <a:blip r:embed="rId5"/>
                    <a:stretch>
                      <a:fillRect t="-9375" b="-30208"/>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84" name="Rectangle 83"/>
              <p:cNvSpPr/>
              <p:nvPr/>
            </p:nvSpPr>
            <p:spPr>
              <a:xfrm>
                <a:off x="6680664" y="2473775"/>
                <a:ext cx="5436398" cy="1084977"/>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sSub>
                        <m:sSubPr>
                          <m:ctrlPr>
                            <a:rPr lang="en-US" sz="2600" i="1">
                              <a:latin typeface="Cambria Math" panose="02040503050406030204" pitchFamily="18" charset="0"/>
                              <a:ea typeface="Arial"/>
                              <a:cs typeface="Times New Roman"/>
                            </a:rPr>
                          </m:ctrlPr>
                        </m:sSubPr>
                        <m:e>
                          <m:r>
                            <a:rPr lang="fr-FR" sz="2600" i="1">
                              <a:latin typeface="Cambria Math"/>
                              <a:ea typeface="Arial"/>
                              <a:cs typeface="Times New Roman"/>
                            </a:rPr>
                            <m:t>𝑆</m:t>
                          </m:r>
                        </m:e>
                        <m:sub>
                          <m:r>
                            <a:rPr lang="fr-FR" sz="2600" i="1">
                              <a:latin typeface="Cambria Math"/>
                              <a:ea typeface="Arial"/>
                              <a:cs typeface="Times New Roman"/>
                            </a:rPr>
                            <m:t>𝑛</m:t>
                          </m:r>
                        </m:sub>
                      </m:sSub>
                      <m:r>
                        <a:rPr lang="fr-FR" sz="2600" i="1">
                          <a:latin typeface="Cambria Math"/>
                          <a:ea typeface="Arial"/>
                          <a:cs typeface="Times New Roman"/>
                        </a:rPr>
                        <m:t>=</m:t>
                      </m:r>
                      <m:r>
                        <a:rPr lang="fr-FR" sz="2600" i="1">
                          <a:latin typeface="Cambria Math"/>
                          <a:ea typeface="Arial"/>
                          <a:cs typeface="Times New Roman"/>
                        </a:rPr>
                        <m:t>𝐴</m:t>
                      </m:r>
                      <m:sSup>
                        <m:sSupPr>
                          <m:ctrlPr>
                            <a:rPr lang="en-US" sz="2600" i="1">
                              <a:latin typeface="Cambria Math" panose="02040503050406030204" pitchFamily="18" charset="0"/>
                              <a:ea typeface="Arial"/>
                              <a:cs typeface="Times New Roman"/>
                            </a:rPr>
                          </m:ctrlPr>
                        </m:sSupPr>
                        <m:e>
                          <m:d>
                            <m:dPr>
                              <m:ctrlPr>
                                <a:rPr lang="en-US" sz="2600" i="1">
                                  <a:latin typeface="Cambria Math" panose="02040503050406030204" pitchFamily="18" charset="0"/>
                                  <a:ea typeface="Arial"/>
                                  <a:cs typeface="Times New Roman"/>
                                </a:rPr>
                              </m:ctrlPr>
                            </m:dPr>
                            <m:e>
                              <m:r>
                                <a:rPr lang="fr-FR" sz="2600" i="1">
                                  <a:latin typeface="Cambria Math"/>
                                  <a:ea typeface="Arial"/>
                                  <a:cs typeface="Times New Roman"/>
                                </a:rPr>
                                <m:t>1+</m:t>
                              </m:r>
                              <m:r>
                                <a:rPr lang="fr-FR" sz="2600" i="1">
                                  <a:latin typeface="Cambria Math"/>
                                  <a:ea typeface="Arial"/>
                                  <a:cs typeface="Times New Roman"/>
                                </a:rPr>
                                <m:t>𝑟</m:t>
                              </m:r>
                            </m:e>
                          </m:d>
                        </m:e>
                        <m:sup>
                          <m:r>
                            <a:rPr lang="fr-FR" sz="2600" i="1">
                              <a:latin typeface="Cambria Math"/>
                              <a:ea typeface="Arial"/>
                              <a:cs typeface="Times New Roman"/>
                            </a:rPr>
                            <m:t>𝑛</m:t>
                          </m:r>
                        </m:sup>
                      </m:sSup>
                      <m:r>
                        <a:rPr lang="fr-FR" sz="2600" i="1">
                          <a:latin typeface="Cambria Math"/>
                          <a:ea typeface="Arial"/>
                          <a:cs typeface="Times New Roman"/>
                        </a:rPr>
                        <m:t>−</m:t>
                      </m:r>
                      <m:r>
                        <a:rPr lang="fr-FR" sz="2600" i="1">
                          <a:latin typeface="Cambria Math"/>
                          <a:ea typeface="Arial"/>
                          <a:cs typeface="Times New Roman"/>
                        </a:rPr>
                        <m:t>𝑋</m:t>
                      </m:r>
                      <m:r>
                        <a:rPr lang="fr-FR" sz="2600" i="1">
                          <a:latin typeface="Cambria Math"/>
                          <a:ea typeface="Arial"/>
                          <a:cs typeface="Times New Roman"/>
                        </a:rPr>
                        <m:t>.</m:t>
                      </m:r>
                      <m:f>
                        <m:fPr>
                          <m:ctrlPr>
                            <a:rPr lang="en-US" sz="2600" i="1">
                              <a:latin typeface="Cambria Math" panose="02040503050406030204" pitchFamily="18" charset="0"/>
                              <a:ea typeface="Arial"/>
                              <a:cs typeface="Times New Roman"/>
                            </a:rPr>
                          </m:ctrlPr>
                        </m:fPr>
                        <m:num>
                          <m:sSup>
                            <m:sSupPr>
                              <m:ctrlPr>
                                <a:rPr lang="en-US" sz="2600" i="1">
                                  <a:latin typeface="Cambria Math" panose="02040503050406030204" pitchFamily="18" charset="0"/>
                                  <a:ea typeface="Arial"/>
                                  <a:cs typeface="Times New Roman"/>
                                </a:rPr>
                              </m:ctrlPr>
                            </m:sSupPr>
                            <m:e>
                              <m:d>
                                <m:dPr>
                                  <m:ctrlPr>
                                    <a:rPr lang="en-US" sz="2600" i="1">
                                      <a:latin typeface="Cambria Math" panose="02040503050406030204" pitchFamily="18" charset="0"/>
                                      <a:ea typeface="Arial"/>
                                      <a:cs typeface="Times New Roman"/>
                                    </a:rPr>
                                  </m:ctrlPr>
                                </m:dPr>
                                <m:e>
                                  <m:r>
                                    <a:rPr lang="fr-FR" sz="2600" i="1">
                                      <a:latin typeface="Cambria Math"/>
                                      <a:ea typeface="Arial"/>
                                      <a:cs typeface="Times New Roman"/>
                                    </a:rPr>
                                    <m:t>1+</m:t>
                                  </m:r>
                                  <m:r>
                                    <a:rPr lang="fr-FR" sz="2600" i="1">
                                      <a:latin typeface="Cambria Math"/>
                                      <a:ea typeface="Arial"/>
                                      <a:cs typeface="Times New Roman"/>
                                    </a:rPr>
                                    <m:t>𝑟</m:t>
                                  </m:r>
                                </m:e>
                              </m:d>
                            </m:e>
                            <m:sup>
                              <m:r>
                                <a:rPr lang="fr-FR" sz="2600" i="1">
                                  <a:latin typeface="Cambria Math"/>
                                  <a:ea typeface="Arial"/>
                                  <a:cs typeface="Times New Roman"/>
                                </a:rPr>
                                <m:t>𝑛</m:t>
                              </m:r>
                            </m:sup>
                          </m:sSup>
                          <m:r>
                            <a:rPr lang="fr-FR" sz="2600" i="1">
                              <a:latin typeface="Cambria Math"/>
                              <a:ea typeface="Arial"/>
                              <a:cs typeface="Times New Roman"/>
                            </a:rPr>
                            <m:t>−1</m:t>
                          </m:r>
                        </m:num>
                        <m:den>
                          <m:r>
                            <a:rPr lang="fr-FR" sz="2600" i="1">
                              <a:latin typeface="Cambria Math"/>
                              <a:ea typeface="Arial"/>
                              <a:cs typeface="Times New Roman"/>
                            </a:rPr>
                            <m:t>𝑟</m:t>
                          </m:r>
                        </m:den>
                      </m:f>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4" name="Rectangle 83"/>
              <p:cNvSpPr>
                <a:spLocks noRot="1" noChangeAspect="1" noMove="1" noResize="1" noEditPoints="1" noAdjustHandles="1" noChangeArrowheads="1" noChangeShapeType="1" noTextEdit="1"/>
              </p:cNvSpPr>
              <p:nvPr/>
            </p:nvSpPr>
            <p:spPr>
              <a:xfrm>
                <a:off x="6680664" y="2473775"/>
                <a:ext cx="5436398" cy="10849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6710571" y="3596430"/>
                <a:ext cx="4012848" cy="645369"/>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left"/>
                    </m:oMathParaPr>
                    <m:oMath xmlns:m="http://schemas.openxmlformats.org/officeDocument/2006/math">
                      <m:r>
                        <a:rPr lang="fr-FR" sz="2600" i="1">
                          <a:latin typeface="Cambria Math"/>
                          <a:ea typeface="Arial"/>
                          <a:cs typeface="Cambria Math"/>
                        </a:rPr>
                        <m:t>⇔</m:t>
                      </m:r>
                      <m:r>
                        <a:rPr lang="en-US" sz="2600" i="1">
                          <a:latin typeface="Cambria Math" panose="02040503050406030204" pitchFamily="18" charset="0"/>
                          <a:ea typeface="Calibri" panose="020F0502020204030204" pitchFamily="34" charset="0"/>
                          <a:cs typeface="Times New Roman" panose="02020603050405020304" pitchFamily="18" charset="0"/>
                        </a:rPr>
                        <m:t>0=200.1</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0</m:t>
                          </m:r>
                        </m:e>
                        <m:sup>
                          <m:r>
                            <a:rPr lang="en-US" sz="2600" i="1">
                              <a:latin typeface="Cambria Math" panose="02040503050406030204" pitchFamily="18" charset="0"/>
                              <a:ea typeface="Calibri" panose="020F0502020204030204" pitchFamily="34" charset="0"/>
                              <a:cs typeface="Times New Roman" panose="02020603050405020304" pitchFamily="18" charset="0"/>
                            </a:rPr>
                            <m:t>6</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1,006</m:t>
                              </m:r>
                            </m:e>
                          </m:d>
                        </m:e>
                        <m:sup>
                          <m:r>
                            <a:rPr lang="en-US" sz="2600" i="1">
                              <a:latin typeface="Cambria Math" panose="02040503050406030204" pitchFamily="18" charset="0"/>
                              <a:ea typeface="Calibri" panose="020F0502020204030204" pitchFamily="34" charset="0"/>
                              <a:cs typeface="Times New Roman" panose="02020603050405020304" pitchFamily="18" charset="0"/>
                            </a:rPr>
                            <m:t>𝑛</m:t>
                          </m:r>
                        </m:sup>
                      </m:sSup>
                    </m:oMath>
                  </m:oMathPara>
                </a14:m>
                <a:endParaRPr lang="vi-VN" sz="2600" i="1"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7" name="Rectangle 86"/>
              <p:cNvSpPr>
                <a:spLocks noRot="1" noChangeAspect="1" noMove="1" noResize="1" noEditPoints="1" noAdjustHandles="1" noChangeArrowheads="1" noChangeShapeType="1" noTextEdit="1"/>
              </p:cNvSpPr>
              <p:nvPr/>
            </p:nvSpPr>
            <p:spPr>
              <a:xfrm>
                <a:off x="6710571" y="3596430"/>
                <a:ext cx="4012848" cy="6453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6695075" y="5048379"/>
                <a:ext cx="4293748" cy="954813"/>
              </a:xfrm>
              <a:prstGeom prst="rect">
                <a:avLst/>
              </a:prstGeom>
            </p:spPr>
            <p:txBody>
              <a:bodyPr wrap="square">
                <a:spAutoFit/>
              </a:bodyPr>
              <a:lstStyle/>
              <a:p>
                <a:pPr algn="just">
                  <a:spcAft>
                    <a:spcPts val="800"/>
                  </a:spcAft>
                </a:pPr>
                <a14:m>
                  <m:oMathPara xmlns:m="http://schemas.openxmlformats.org/officeDocument/2006/math">
                    <m:oMathParaPr>
                      <m:jc m:val="left"/>
                    </m:oMathParaPr>
                    <m:oMath xmlns:m="http://schemas.openxmlformats.org/officeDocument/2006/math">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fr-FR" sz="2600" i="1">
                              <a:latin typeface="Cambria Math"/>
                              <a:ea typeface="Arial"/>
                              <a:cs typeface="Cambria Math"/>
                            </a:rPr>
                            <m:t>⇔</m:t>
                          </m:r>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1,006</m:t>
                              </m:r>
                            </m:e>
                          </m:d>
                        </m:e>
                        <m:sup>
                          <m:r>
                            <a:rPr lang="en-US" sz="2600" i="1">
                              <a:latin typeface="Cambria Math" panose="02040503050406030204" pitchFamily="18" charset="0"/>
                              <a:ea typeface="Calibri" panose="020F0502020204030204" pitchFamily="34" charset="0"/>
                              <a:cs typeface="Times New Roman" panose="02020603050405020304" pitchFamily="18" charset="0"/>
                            </a:rPr>
                            <m:t>𝑛</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15</m:t>
                          </m:r>
                        </m:num>
                        <m:den>
                          <m:r>
                            <a:rPr lang="en-US" sz="2600" i="1">
                              <a:latin typeface="Cambria Math" panose="02040503050406030204" pitchFamily="18" charset="0"/>
                              <a:ea typeface="Calibri" panose="020F0502020204030204" pitchFamily="34" charset="0"/>
                              <a:cs typeface="Times New Roman" panose="02020603050405020304" pitchFamily="18" charset="0"/>
                            </a:rPr>
                            <m:t>13</m:t>
                          </m:r>
                        </m:den>
                      </m:f>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2" name="Rectangle 91"/>
              <p:cNvSpPr>
                <a:spLocks noRot="1" noChangeAspect="1" noMove="1" noResize="1" noEditPoints="1" noAdjustHandles="1" noChangeArrowheads="1" noChangeShapeType="1" noTextEdit="1"/>
              </p:cNvSpPr>
              <p:nvPr/>
            </p:nvSpPr>
            <p:spPr>
              <a:xfrm>
                <a:off x="6695075" y="5048379"/>
                <a:ext cx="4293748" cy="95481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7776596" y="4220384"/>
                <a:ext cx="3471430" cy="1013804"/>
              </a:xfrm>
              <a:prstGeom prst="rect">
                <a:avLst/>
              </a:prstGeom>
            </p:spPr>
            <p:txBody>
              <a:bodyPr wrap="square">
                <a:spAutoFit/>
              </a:bodyPr>
              <a:lstStyle/>
              <a:p>
                <a:pPr algn="just">
                  <a:spcAft>
                    <a:spcPts val="800"/>
                  </a:spcAft>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−9.1</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0</m:t>
                          </m:r>
                        </m:e>
                        <m:sup>
                          <m:r>
                            <a:rPr lang="en-US" sz="2600" i="1">
                              <a:latin typeface="Cambria Math" panose="02040503050406030204" pitchFamily="18" charset="0"/>
                              <a:ea typeface="Calibri" panose="020F0502020204030204" pitchFamily="34" charset="0"/>
                              <a:cs typeface="Times New Roman" panose="02020603050405020304" pitchFamily="18" charset="0"/>
                            </a:rPr>
                            <m:t>6</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1,006</m:t>
                                  </m:r>
                                </m:e>
                              </m:d>
                            </m:e>
                            <m:sup>
                              <m:r>
                                <a:rPr lang="en-US" sz="2600" i="1">
                                  <a:latin typeface="Cambria Math" panose="02040503050406030204" pitchFamily="18" charset="0"/>
                                  <a:ea typeface="Calibri" panose="020F0502020204030204" pitchFamily="34" charset="0"/>
                                  <a:cs typeface="Times New Roman" panose="02020603050405020304" pitchFamily="18" charset="0"/>
                                </a:rPr>
                                <m:t>𝑛</m:t>
                              </m:r>
                            </m:sup>
                          </m:sSup>
                          <m:r>
                            <a:rPr lang="en-US" sz="2600" i="1">
                              <a:latin typeface="Cambria Math" panose="02040503050406030204" pitchFamily="18" charset="0"/>
                              <a:ea typeface="Calibri" panose="020F0502020204030204" pitchFamily="34" charset="0"/>
                              <a:cs typeface="Times New Roman" panose="02020603050405020304" pitchFamily="18" charset="0"/>
                            </a:rPr>
                            <m:t>−1</m:t>
                          </m:r>
                        </m:num>
                        <m:den>
                          <m:r>
                            <a:rPr lang="en-US" sz="2600" i="1">
                              <a:latin typeface="Cambria Math" panose="02040503050406030204" pitchFamily="18" charset="0"/>
                              <a:ea typeface="Calibri" panose="020F0502020204030204" pitchFamily="34" charset="0"/>
                              <a:cs typeface="Times New Roman" panose="02020603050405020304" pitchFamily="18" charset="0"/>
                            </a:rPr>
                            <m:t>0,006</m:t>
                          </m:r>
                        </m:den>
                      </m:f>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7776596" y="4220384"/>
                <a:ext cx="3471430" cy="1013804"/>
              </a:xfrm>
              <a:prstGeom prst="rect">
                <a:avLst/>
              </a:prstGeom>
              <a:blipFill>
                <a:blip r:embed="rId9"/>
                <a:stretch>
                  <a:fillRect/>
                </a:stretch>
              </a:blipFill>
            </p:spPr>
            <p:txBody>
              <a:bodyPr/>
              <a:lstStyle/>
              <a:p>
                <a:r>
                  <a:rPr lang="en-US">
                    <a:noFill/>
                  </a:rPr>
                  <a:t> </a:t>
                </a:r>
              </a:p>
            </p:txBody>
          </p:sp>
        </mc:Fallback>
      </mc:AlternateContent>
      <p:sp>
        <p:nvSpPr>
          <p:cNvPr id="93" name="Action Button: Forward or Next 92">
            <a:hlinkClick r:id="rId10" action="ppaction://hlinksldjump" highlightClick="1"/>
          </p:cNvPr>
          <p:cNvSpPr/>
          <p:nvPr/>
        </p:nvSpPr>
        <p:spPr>
          <a:xfrm>
            <a:off x="11513558" y="6257254"/>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CA03555-DDF0-4743-A715-380F9AF6C2C0}"/>
                  </a:ext>
                </a:extLst>
              </p:cNvPr>
              <p:cNvSpPr txBox="1"/>
              <p:nvPr/>
            </p:nvSpPr>
            <p:spPr>
              <a:xfrm>
                <a:off x="6711146" y="5890335"/>
                <a:ext cx="3679763" cy="8522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fr-FR" sz="2600" i="1">
                          <a:latin typeface="Cambria Math"/>
                          <a:ea typeface="Arial"/>
                          <a:cs typeface="Cambria Math"/>
                        </a:rPr>
                        <m:t>⇔</m:t>
                      </m:r>
                      <m:r>
                        <a:rPr lang="en-US" sz="2600" i="1">
                          <a:latin typeface="Cambria Math" panose="02040503050406030204" pitchFamily="18" charset="0"/>
                          <a:ea typeface="Calibri" panose="020F0502020204030204" pitchFamily="34" charset="0"/>
                          <a:cs typeface="Times New Roman" panose="02020603050405020304" pitchFamily="18" charset="0"/>
                        </a:rPr>
                        <m:t>𝑛</m:t>
                      </m:r>
                      <m:r>
                        <a:rPr lang="en-US" sz="26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2600" i="1">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600" i="1">
                                  <a:latin typeface="Cambria Math" panose="02040503050406030204" pitchFamily="18" charset="0"/>
                                  <a:ea typeface="Calibri" panose="020F0502020204030204" pitchFamily="34" charset="0"/>
                                  <a:cs typeface="Times New Roman" panose="02020603050405020304" pitchFamily="18" charset="0"/>
                                </a:rPr>
                              </m:ctrlPr>
                            </m:sSubPr>
                            <m:e>
                              <m:r>
                                <a:rPr lang="en-US" sz="2600" i="1">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600" i="1">
                                  <a:latin typeface="Cambria Math" panose="02040503050406030204" pitchFamily="18" charset="0"/>
                                  <a:ea typeface="Calibri" panose="020F0502020204030204" pitchFamily="34" charset="0"/>
                                  <a:cs typeface="Times New Roman" panose="02020603050405020304" pitchFamily="18" charset="0"/>
                                </a:rPr>
                                <m:t>1,006</m:t>
                              </m:r>
                            </m:sub>
                          </m:sSub>
                        </m:fName>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15</m:t>
                              </m:r>
                            </m:num>
                            <m:den>
                              <m:r>
                                <a:rPr lang="en-US" sz="2600" i="1">
                                  <a:latin typeface="Cambria Math" panose="02040503050406030204" pitchFamily="18" charset="0"/>
                                  <a:ea typeface="Calibri" panose="020F0502020204030204" pitchFamily="34" charset="0"/>
                                  <a:cs typeface="Times New Roman" panose="02020603050405020304" pitchFamily="18" charset="0"/>
                                </a:rPr>
                                <m:t>13</m:t>
                              </m:r>
                            </m:den>
                          </m:f>
                        </m:e>
                      </m:func>
                      <m:r>
                        <a:rPr lang="en-US" sz="2600" i="1">
                          <a:latin typeface="Cambria Math" panose="02040503050406030204" pitchFamily="18" charset="0"/>
                          <a:ea typeface="Calibri" panose="020F0502020204030204" pitchFamily="34" charset="0"/>
                          <a:cs typeface="Times New Roman" panose="02020603050405020304" pitchFamily="18" charset="0"/>
                        </a:rPr>
                        <m:t>≈24</m:t>
                      </m:r>
                    </m:oMath>
                  </m:oMathPara>
                </a14:m>
                <a:endParaRPr lang="en-US" sz="26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6CA03555-DDF0-4743-A715-380F9AF6C2C0}"/>
                  </a:ext>
                </a:extLst>
              </p:cNvPr>
              <p:cNvSpPr txBox="1">
                <a:spLocks noRot="1" noChangeAspect="1" noMove="1" noResize="1" noEditPoints="1" noAdjustHandles="1" noChangeArrowheads="1" noChangeShapeType="1" noTextEdit="1"/>
              </p:cNvSpPr>
              <p:nvPr/>
            </p:nvSpPr>
            <p:spPr>
              <a:xfrm>
                <a:off x="6711146" y="5890335"/>
                <a:ext cx="3679763" cy="852221"/>
              </a:xfrm>
              <a:prstGeom prst="rect">
                <a:avLst/>
              </a:prstGeom>
              <a:blipFill>
                <a:blip r:embed="rId11"/>
                <a:stretch>
                  <a:fillRect/>
                </a:stretch>
              </a:blipFill>
            </p:spPr>
            <p:txBody>
              <a:bodyPr/>
              <a:lstStyle/>
              <a:p>
                <a:r>
                  <a:rPr lang="en-US">
                    <a:noFill/>
                  </a:rPr>
                  <a:t> </a:t>
                </a:r>
              </a:p>
            </p:txBody>
          </p:sp>
        </mc:Fallback>
      </mc:AlternateContent>
      <p:sp>
        <p:nvSpPr>
          <p:cNvPr id="101" name="Oval 100">
            <a:extLst>
              <a:ext uri="{FF2B5EF4-FFF2-40B4-BE49-F238E27FC236}">
                <a16:creationId xmlns:a16="http://schemas.microsoft.com/office/drawing/2014/main" id="{8B5F8305-57F9-435A-AFC4-6BFCAD44B928}"/>
              </a:ext>
            </a:extLst>
          </p:cNvPr>
          <p:cNvSpPr/>
          <p:nvPr/>
        </p:nvSpPr>
        <p:spPr>
          <a:xfrm>
            <a:off x="6551278" y="1140748"/>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317496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left)">
                                      <p:cBhvr>
                                        <p:cTn id="27" dur="500"/>
                                        <p:tgtEl>
                                          <p:spTgt spid="8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left)">
                                      <p:cBhvr>
                                        <p:cTn id="31" dur="500"/>
                                        <p:tgtEl>
                                          <p:spTgt spid="9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wipe(left)">
                                      <p:cBhvr>
                                        <p:cTn id="36" dur="500"/>
                                        <p:tgtEl>
                                          <p:spTgt spid="9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wipe(left)">
                                      <p:cBhvr>
                                        <p:cTn id="46" dur="500"/>
                                        <p:tgtEl>
                                          <p:spTgt spid="101"/>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wipe(left)">
                                      <p:cBhvr>
                                        <p:cTn id="5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4" grpId="0"/>
      <p:bldP spid="87" grpId="0"/>
      <p:bldP spid="92" grpId="0"/>
      <p:bldP spid="94" grpId="0"/>
      <p:bldP spid="93" grpId="0" animBg="1"/>
      <p:bldP spid="15" grpId="0"/>
      <p:bldP spid="1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6039335" y="1831033"/>
            <a:ext cx="6012469" cy="4791440"/>
            <a:chOff x="184495" y="3636273"/>
            <a:chExt cx="6012469" cy="4791440"/>
          </a:xfrm>
        </p:grpSpPr>
        <p:sp>
          <p:nvSpPr>
            <p:cNvPr id="5" name="Rounded Rectangle 4"/>
            <p:cNvSpPr/>
            <p:nvPr/>
          </p:nvSpPr>
          <p:spPr>
            <a:xfrm>
              <a:off x="184495" y="3712618"/>
              <a:ext cx="6012469" cy="471509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5689"/>
            <a:ext cx="11906396" cy="1807291"/>
            <a:chOff x="534987" y="1869705"/>
            <a:chExt cx="23340848" cy="3031158"/>
          </a:xfrm>
        </p:grpSpPr>
        <p:grpSp>
          <p:nvGrpSpPr>
            <p:cNvPr id="21" name="Group 20"/>
            <p:cNvGrpSpPr/>
            <p:nvPr/>
          </p:nvGrpSpPr>
          <p:grpSpPr>
            <a:xfrm>
              <a:off x="534987" y="1869705"/>
              <a:ext cx="23340848" cy="3031158"/>
              <a:chOff x="534987" y="1647866"/>
              <a:chExt cx="23340848" cy="3031158"/>
            </a:xfrm>
          </p:grpSpPr>
          <p:sp>
            <p:nvSpPr>
              <p:cNvPr id="25" name="Rounded Rectangle 24"/>
              <p:cNvSpPr/>
              <p:nvPr/>
            </p:nvSpPr>
            <p:spPr bwMode="auto">
              <a:xfrm>
                <a:off x="755649" y="1720891"/>
                <a:ext cx="23120186" cy="295813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41</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22980" y="1936826"/>
                  <a:ext cx="23056837" cy="2951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623888" indent="1038225">
                    <a:spcBef>
                      <a:spcPts val="600"/>
                    </a:spcBef>
                    <a:buClr>
                      <a:srgbClr val="0000FF"/>
                    </a:buClr>
                    <a:tabLst>
                      <a:tab pos="629920" algn="l"/>
                    </a:tabLst>
                  </a:pPr>
                  <a:r>
                    <a:rPr lang="vi-VN" sz="3000">
                      <a:latin typeface="Cambria" panose="02040503050406030204" pitchFamily="18" charset="0"/>
                      <a:ea typeface="Arial"/>
                      <a:cs typeface="Times New Roman"/>
                    </a:rPr>
                    <a:t>Trong </a:t>
                  </a:r>
                  <a:r>
                    <a:rPr lang="vi-VN" sz="3000" dirty="0">
                      <a:latin typeface="Cambria" panose="02040503050406030204" pitchFamily="18" charset="0"/>
                      <a:ea typeface="Arial"/>
                      <a:cs typeface="Times New Roman"/>
                    </a:rPr>
                    <a:t>không gian với hệ tọa độ Oxyz , cho </a:t>
                  </a:r>
                  <a:r>
                    <a:rPr lang="vi-VN" sz="3000">
                      <a:latin typeface="Cambria" panose="02040503050406030204" pitchFamily="18" charset="0"/>
                      <a:ea typeface="Arial"/>
                      <a:cs typeface="Times New Roman"/>
                    </a:rPr>
                    <a:t>hai điểm</a:t>
                  </a:r>
                  <a:r>
                    <a:rPr lang="en-US" sz="3000">
                      <a:latin typeface="Cambria" panose="02040503050406030204" pitchFamily="18" charset="0"/>
                      <a:ea typeface="Arial"/>
                      <a:cs typeface="Times New Roman"/>
                    </a:rPr>
                    <a:t> </a:t>
                  </a:r>
                  <a14:m>
                    <m:oMath xmlns:m="http://schemas.openxmlformats.org/officeDocument/2006/math">
                      <m:r>
                        <a:rPr lang="vi-VN" sz="3000" i="1">
                          <a:latin typeface="Cambria Math"/>
                          <a:ea typeface="Arial"/>
                          <a:cs typeface="Times New Roman"/>
                        </a:rPr>
                        <m:t>𝑀</m:t>
                      </m:r>
                      <m:d>
                        <m:dPr>
                          <m:ctrlPr>
                            <a:rPr lang="en-US" sz="3000" i="1">
                              <a:latin typeface="Cambria Math" panose="02040503050406030204" pitchFamily="18" charset="0"/>
                              <a:ea typeface="Arial"/>
                              <a:cs typeface="Times New Roman"/>
                            </a:rPr>
                          </m:ctrlPr>
                        </m:dPr>
                        <m:e>
                          <m:r>
                            <a:rPr lang="vi-VN" sz="3000" i="1">
                              <a:latin typeface="Cambria Math"/>
                              <a:ea typeface="Arial"/>
                              <a:cs typeface="Times New Roman"/>
                            </a:rPr>
                            <m:t>2;1;0</m:t>
                          </m:r>
                        </m:e>
                      </m:d>
                      <m:r>
                        <a:rPr lang="vi-VN" sz="3000" i="1">
                          <a:latin typeface="Cambria Math"/>
                          <a:ea typeface="Arial"/>
                          <a:cs typeface="Times New Roman"/>
                        </a:rPr>
                        <m:t>;</m:t>
                      </m:r>
                    </m:oMath>
                  </a14:m>
                  <a:r>
                    <a:rPr lang="vi-VN" sz="3000">
                      <a:latin typeface="Cambria" panose="02040503050406030204" pitchFamily="18" charset="0"/>
                      <a:ea typeface="Arial"/>
                      <a:cs typeface="Times New Roman"/>
                    </a:rPr>
                    <a:t> </a:t>
                  </a:r>
                  <a14:m>
                    <m:oMath xmlns:m="http://schemas.openxmlformats.org/officeDocument/2006/math">
                      <m:r>
                        <a:rPr lang="vi-VN" sz="3000" i="1">
                          <a:latin typeface="Cambria Math"/>
                          <a:ea typeface="Arial"/>
                          <a:cs typeface="Times New Roman"/>
                        </a:rPr>
                        <m:t>𝑁</m:t>
                      </m:r>
                      <m:d>
                        <m:dPr>
                          <m:ctrlPr>
                            <a:rPr lang="en-US" sz="3000" i="1">
                              <a:latin typeface="Cambria Math" panose="02040503050406030204" pitchFamily="18" charset="0"/>
                              <a:ea typeface="Arial"/>
                              <a:cs typeface="Times New Roman"/>
                            </a:rPr>
                          </m:ctrlPr>
                        </m:dPr>
                        <m:e>
                          <m:r>
                            <a:rPr lang="vi-VN" sz="3000" i="1">
                              <a:latin typeface="Cambria Math"/>
                              <a:ea typeface="Arial"/>
                              <a:cs typeface="Times New Roman"/>
                            </a:rPr>
                            <m:t>−2;3;2</m:t>
                          </m:r>
                        </m:e>
                      </m:d>
                    </m:oMath>
                  </a14:m>
                  <a:r>
                    <a:rPr lang="en-US" sz="3000" dirty="0">
                      <a:latin typeface="Cambria" panose="02040503050406030204" pitchFamily="18" charset="0"/>
                      <a:ea typeface="Times New Roman" panose="02020603050405020304" pitchFamily="18" charset="0"/>
                      <a:cs typeface="Times New Roman" panose="02020603050405020304" pitchFamily="18" charset="0"/>
                    </a:rPr>
                    <a:t> v</a:t>
                  </a:r>
                  <a:r>
                    <a:rPr lang="en-US" sz="3000">
                      <a:latin typeface="Cambria" panose="02040503050406030204" pitchFamily="18" charset="0"/>
                      <a:ea typeface="Calibri" panose="020F0502020204030204" pitchFamily="34" charset="0"/>
                      <a:cs typeface="Times New Roman" panose="02020603050405020304" pitchFamily="18" charset="0"/>
                    </a:rPr>
                    <a:t>à cho đường thẳng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𝛥</m:t>
                      </m:r>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i="1">
                              <a:latin typeface="Cambria Math" panose="02040503050406030204" pitchFamily="18" charset="0"/>
                              <a:ea typeface="Calibri" panose="020F0502020204030204" pitchFamily="34" charset="0"/>
                              <a:cs typeface="Times New Roman" panose="02020603050405020304" pitchFamily="18" charset="0"/>
                            </a:rPr>
                            <m:t>𝑥</m:t>
                          </m:r>
                          <m:r>
                            <a:rPr lang="en-US" sz="3000" i="1">
                              <a:latin typeface="Cambria Math" panose="02040503050406030204" pitchFamily="18" charset="0"/>
                              <a:ea typeface="Calibri" panose="020F0502020204030204" pitchFamily="34" charset="0"/>
                              <a:cs typeface="Times New Roman" panose="02020603050405020304" pitchFamily="18" charset="0"/>
                            </a:rPr>
                            <m:t>−1</m:t>
                          </m:r>
                        </m:num>
                        <m:den>
                          <m:r>
                            <a:rPr lang="en-US" sz="3000" i="1">
                              <a:latin typeface="Cambria Math" panose="02040503050406030204" pitchFamily="18" charset="0"/>
                              <a:ea typeface="Calibri" panose="020F0502020204030204" pitchFamily="34" charset="0"/>
                              <a:cs typeface="Times New Roman" panose="02020603050405020304" pitchFamily="18" charset="0"/>
                            </a:rPr>
                            <m:t>2</m:t>
                          </m:r>
                        </m:den>
                      </m:f>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i="1">
                              <a:latin typeface="Cambria Math" panose="02040503050406030204" pitchFamily="18" charset="0"/>
                              <a:ea typeface="Calibri" panose="020F0502020204030204" pitchFamily="34" charset="0"/>
                              <a:cs typeface="Times New Roman" panose="02020603050405020304" pitchFamily="18" charset="0"/>
                            </a:rPr>
                            <m:t>𝑦</m:t>
                          </m:r>
                        </m:num>
                        <m:den>
                          <m:r>
                            <a:rPr lang="en-US" sz="3000" i="1">
                              <a:latin typeface="Cambria Math" panose="02040503050406030204" pitchFamily="18" charset="0"/>
                              <a:ea typeface="Calibri" panose="020F0502020204030204" pitchFamily="34" charset="0"/>
                              <a:cs typeface="Times New Roman" panose="02020603050405020304" pitchFamily="18" charset="0"/>
                            </a:rPr>
                            <m:t>1</m:t>
                          </m:r>
                        </m:den>
                      </m:f>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i="1">
                              <a:latin typeface="Cambria Math" panose="02040503050406030204" pitchFamily="18" charset="0"/>
                              <a:ea typeface="Calibri" panose="020F0502020204030204" pitchFamily="34" charset="0"/>
                              <a:cs typeface="Times New Roman" panose="02020603050405020304" pitchFamily="18" charset="0"/>
                            </a:rPr>
                            <m:t>𝑧</m:t>
                          </m:r>
                        </m:num>
                        <m:den>
                          <m:r>
                            <a:rPr lang="en-US" sz="30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000" dirty="0">
                      <a:latin typeface="Cambria" panose="02040503050406030204" pitchFamily="18" charset="0"/>
                      <a:ea typeface="Times New Roman" panose="02020603050405020304" pitchFamily="18" charset="0"/>
                      <a:cs typeface="Times New Roman" panose="02020603050405020304" pitchFamily="18" charset="0"/>
                    </a:rPr>
                    <a:t> . </a:t>
                  </a:r>
                  <a:r>
                    <a:rPr lang="en-US" sz="3000">
                      <a:latin typeface="Cambria" panose="02040503050406030204" pitchFamily="18" charset="0"/>
                      <a:ea typeface="Calibri" panose="020F0502020204030204" pitchFamily="34" charset="0"/>
                      <a:cs typeface="Times New Roman" panose="02020603050405020304" pitchFamily="18" charset="0"/>
                    </a:rPr>
                    <a:t>Mặt cầu </a:t>
                  </a:r>
                  <a14:m>
                    <m:oMath xmlns:m="http://schemas.openxmlformats.org/officeDocument/2006/math">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𝑆</m:t>
                          </m:r>
                        </m:e>
                      </m:d>
                    </m:oMath>
                  </a14:m>
                  <a:r>
                    <a:rPr lang="en-US" sz="3000">
                      <a:latin typeface="Cambria" panose="02040503050406030204" pitchFamily="18" charset="0"/>
                      <a:ea typeface="Calibri" panose="020F0502020204030204" pitchFamily="34" charset="0"/>
                      <a:cs typeface="Times New Roman" panose="02020603050405020304" pitchFamily="18" charset="0"/>
                    </a:rPr>
                    <a:t> có tâm thuộc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3000">
                      <a:latin typeface="Cambria" panose="02040503050406030204" pitchFamily="18" charset="0"/>
                      <a:ea typeface="Calibri" panose="020F0502020204030204" pitchFamily="34" charset="0"/>
                      <a:cs typeface="Times New Roman" panose="02020603050405020304" pitchFamily="18" charset="0"/>
                    </a:rPr>
                    <a:t> và đi qua hai điểm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𝑀</m:t>
                      </m:r>
                      <m:r>
                        <a:rPr lang="en-US" sz="3000" i="1">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𝑁</m:t>
                      </m:r>
                    </m:oMath>
                  </a14:m>
                  <a:r>
                    <a:rPr lang="en-US" sz="3000">
                      <a:latin typeface="Cambria" panose="02040503050406030204" pitchFamily="18" charset="0"/>
                      <a:ea typeface="Calibri" panose="020F0502020204030204" pitchFamily="34" charset="0"/>
                      <a:cs typeface="Times New Roman" panose="02020603050405020304" pitchFamily="18" charset="0"/>
                    </a:rPr>
                    <a:t> có phương trình là</a:t>
                  </a:r>
                </a:p>
              </p:txBody>
            </p:sp>
          </mc:Choice>
          <mc:Fallback xmlns="">
            <p:sp>
              <p:nvSpPr>
                <p:cNvPr id="23" name="Rectangle 22"/>
                <p:cNvSpPr>
                  <a:spLocks noRot="1" noChangeAspect="1" noMove="1" noResize="1" noEditPoints="1" noAdjustHandles="1" noChangeArrowheads="1" noChangeShapeType="1" noTextEdit="1"/>
                </p:cNvSpPr>
                <p:nvPr/>
              </p:nvSpPr>
              <p:spPr>
                <a:xfrm>
                  <a:off x="722980" y="1936826"/>
                  <a:ext cx="23056837" cy="2951806"/>
                </a:xfrm>
                <a:prstGeom prst="rect">
                  <a:avLst/>
                </a:prstGeom>
                <a:blipFill>
                  <a:blip r:embed="rId2"/>
                  <a:stretch>
                    <a:fillRect t="-2083" b="-7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64" name="Group 63"/>
          <p:cNvGrpSpPr/>
          <p:nvPr/>
        </p:nvGrpSpPr>
        <p:grpSpPr>
          <a:xfrm>
            <a:off x="61931" y="1909232"/>
            <a:ext cx="6048992" cy="4548212"/>
            <a:chOff x="142252" y="1941938"/>
            <a:chExt cx="6048992" cy="4548212"/>
          </a:xfrm>
        </p:grpSpPr>
        <p:sp>
          <p:nvSpPr>
            <p:cNvPr id="65" name="Rectangle 64"/>
            <p:cNvSpPr/>
            <p:nvPr/>
          </p:nvSpPr>
          <p:spPr>
            <a:xfrm>
              <a:off x="455456" y="3139673"/>
              <a:ext cx="5610548" cy="93875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164912" y="333747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697248" y="3311176"/>
                  <a:ext cx="5493996" cy="66543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𝒙</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𝒚</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𝒛</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𝟐</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𝟏𝟕</m:t>
                        </m:r>
                      </m:oMath>
                    </m:oMathPara>
                  </a14:m>
                  <a:endParaRPr lang="en-US" sz="2600"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697248" y="3311176"/>
                  <a:ext cx="5493996" cy="665439"/>
                </a:xfrm>
                <a:prstGeom prst="rect">
                  <a:avLst/>
                </a:prstGeom>
                <a:blipFill>
                  <a:blip r:embed="rId3"/>
                  <a:stretch>
                    <a:fillRect/>
                  </a:stretch>
                </a:blipFill>
              </p:spPr>
              <p:txBody>
                <a:bodyPr/>
                <a:lstStyle/>
                <a:p>
                  <a:r>
                    <a:rPr lang="en-US">
                      <a:noFill/>
                    </a:rPr>
                    <a:t> </a:t>
                  </a:r>
                </a:p>
              </p:txBody>
            </p:sp>
          </mc:Fallback>
        </mc:AlternateContent>
        <p:sp>
          <p:nvSpPr>
            <p:cNvPr id="69" name="Rectangle 68"/>
            <p:cNvSpPr/>
            <p:nvPr/>
          </p:nvSpPr>
          <p:spPr>
            <a:xfrm>
              <a:off x="469644" y="1941938"/>
              <a:ext cx="5568132" cy="99867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179100" y="218130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75996" y="2162685"/>
                  <a:ext cx="5431055" cy="66543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2600" b="1" i="1" smtClean="0">
                                <a:solidFill>
                                  <a:schemeClr val="bg1"/>
                                </a:solidFill>
                                <a:latin typeface="Cambria Math" panose="02040503050406030204" pitchFamily="18" charset="0"/>
                                <a:ea typeface="Calibri" panose="020F0502020204030204" pitchFamily="34" charset="0"/>
                              </a:rPr>
                            </m:ctrlPr>
                          </m:sSupPr>
                          <m:e>
                            <m:d>
                              <m:dPr>
                                <m:ctrlPr>
                                  <a:rPr lang="en-US" sz="2600" b="1" i="1">
                                    <a:solidFill>
                                      <a:schemeClr val="bg1"/>
                                    </a:solidFill>
                                    <a:latin typeface="Cambria Math" panose="02040503050406030204" pitchFamily="18" charset="0"/>
                                    <a:ea typeface="Calibri" panose="020F0502020204030204" pitchFamily="34" charset="0"/>
                                  </a:rPr>
                                </m:ctrlPr>
                              </m:dPr>
                              <m:e>
                                <m:r>
                                  <a:rPr lang="en-US" sz="2600" b="1" i="1">
                                    <a:solidFill>
                                      <a:schemeClr val="bg1"/>
                                    </a:solidFill>
                                    <a:latin typeface="Cambria Math" panose="02040503050406030204" pitchFamily="18" charset="0"/>
                                    <a:ea typeface="Calibri" panose="020F0502020204030204" pitchFamily="34" charset="0"/>
                                  </a:rPr>
                                  <m:t>𝒙</m:t>
                                </m:r>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𝟏</m:t>
                                </m:r>
                              </m:e>
                            </m:d>
                          </m:e>
                          <m:sup>
                            <m:r>
                              <a:rPr lang="en-US" sz="2600" b="1" i="1">
                                <a:solidFill>
                                  <a:schemeClr val="bg1"/>
                                </a:solidFill>
                                <a:latin typeface="Cambria Math" panose="02040503050406030204" pitchFamily="18" charset="0"/>
                                <a:ea typeface="Calibri" panose="020F0502020204030204" pitchFamily="34" charset="0"/>
                              </a:rPr>
                              <m:t>𝟐</m:t>
                            </m:r>
                          </m:sup>
                        </m:sSup>
                        <m:r>
                          <a:rPr lang="en-US" sz="2600" b="1" i="1">
                            <a:solidFill>
                              <a:schemeClr val="bg1"/>
                            </a:solidFill>
                            <a:latin typeface="Cambria Math" panose="02040503050406030204" pitchFamily="18" charset="0"/>
                            <a:ea typeface="Calibri" panose="020F0502020204030204" pitchFamily="34" charset="0"/>
                          </a:rPr>
                          <m:t>+</m:t>
                        </m:r>
                        <m:sSup>
                          <m:sSupPr>
                            <m:ctrlPr>
                              <a:rPr lang="en-US" sz="2600" b="1" i="1">
                                <a:solidFill>
                                  <a:schemeClr val="bg1"/>
                                </a:solidFill>
                                <a:latin typeface="Cambria Math" panose="02040503050406030204" pitchFamily="18" charset="0"/>
                                <a:ea typeface="Calibri" panose="020F0502020204030204" pitchFamily="34" charset="0"/>
                              </a:rPr>
                            </m:ctrlPr>
                          </m:sSupPr>
                          <m:e>
                            <m:d>
                              <m:dPr>
                                <m:ctrlPr>
                                  <a:rPr lang="en-US" sz="2600" b="1" i="1">
                                    <a:solidFill>
                                      <a:schemeClr val="bg1"/>
                                    </a:solidFill>
                                    <a:latin typeface="Cambria Math" panose="02040503050406030204" pitchFamily="18" charset="0"/>
                                    <a:ea typeface="Calibri" panose="020F0502020204030204" pitchFamily="34" charset="0"/>
                                  </a:rPr>
                                </m:ctrlPr>
                              </m:dPr>
                              <m:e>
                                <m:r>
                                  <a:rPr lang="en-US" sz="2600" b="1" i="1">
                                    <a:solidFill>
                                      <a:schemeClr val="bg1"/>
                                    </a:solidFill>
                                    <a:latin typeface="Cambria Math" panose="02040503050406030204" pitchFamily="18" charset="0"/>
                                    <a:ea typeface="Calibri" panose="020F0502020204030204" pitchFamily="34" charset="0"/>
                                  </a:rPr>
                                  <m:t>𝒚</m:t>
                                </m:r>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𝟏</m:t>
                                </m:r>
                              </m:e>
                            </m:d>
                          </m:e>
                          <m:sup>
                            <m:r>
                              <a:rPr lang="en-US" sz="2600" b="1" i="1">
                                <a:solidFill>
                                  <a:schemeClr val="bg1"/>
                                </a:solidFill>
                                <a:latin typeface="Cambria Math" panose="02040503050406030204" pitchFamily="18" charset="0"/>
                                <a:ea typeface="Calibri" panose="020F0502020204030204" pitchFamily="34" charset="0"/>
                              </a:rPr>
                              <m:t>𝟐</m:t>
                            </m:r>
                          </m:sup>
                        </m:sSup>
                        <m:r>
                          <a:rPr lang="en-US" sz="2600" b="1" i="1">
                            <a:solidFill>
                              <a:schemeClr val="bg1"/>
                            </a:solidFill>
                            <a:latin typeface="Cambria Math" panose="02040503050406030204" pitchFamily="18" charset="0"/>
                            <a:ea typeface="Calibri" panose="020F0502020204030204" pitchFamily="34" charset="0"/>
                          </a:rPr>
                          <m:t>+</m:t>
                        </m:r>
                        <m:sSup>
                          <m:sSupPr>
                            <m:ctrlPr>
                              <a:rPr lang="en-US" sz="2600" b="1" i="1">
                                <a:solidFill>
                                  <a:schemeClr val="bg1"/>
                                </a:solidFill>
                                <a:latin typeface="Cambria Math" panose="02040503050406030204" pitchFamily="18" charset="0"/>
                                <a:ea typeface="Calibri" panose="020F0502020204030204" pitchFamily="34" charset="0"/>
                              </a:rPr>
                            </m:ctrlPr>
                          </m:sSupPr>
                          <m:e>
                            <m:d>
                              <m:dPr>
                                <m:ctrlPr>
                                  <a:rPr lang="en-US" sz="2600" b="1" i="1">
                                    <a:solidFill>
                                      <a:schemeClr val="bg1"/>
                                    </a:solidFill>
                                    <a:latin typeface="Cambria Math" panose="02040503050406030204" pitchFamily="18" charset="0"/>
                                    <a:ea typeface="Calibri" panose="020F0502020204030204" pitchFamily="34" charset="0"/>
                                  </a:rPr>
                                </m:ctrlPr>
                              </m:dPr>
                              <m:e>
                                <m:r>
                                  <a:rPr lang="en-US" sz="2600" b="1" i="1">
                                    <a:solidFill>
                                      <a:schemeClr val="bg1"/>
                                    </a:solidFill>
                                    <a:latin typeface="Cambria Math" panose="02040503050406030204" pitchFamily="18" charset="0"/>
                                    <a:ea typeface="Calibri" panose="020F0502020204030204" pitchFamily="34" charset="0"/>
                                  </a:rPr>
                                  <m:t>𝒛</m:t>
                                </m:r>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𝟐</m:t>
                                </m:r>
                              </m:e>
                            </m:d>
                          </m:e>
                          <m:sup>
                            <m:r>
                              <a:rPr lang="en-US" sz="2600" b="1" i="1">
                                <a:solidFill>
                                  <a:schemeClr val="bg1"/>
                                </a:solidFill>
                                <a:latin typeface="Cambria Math" panose="02040503050406030204" pitchFamily="18" charset="0"/>
                                <a:ea typeface="Calibri" panose="020F0502020204030204" pitchFamily="34" charset="0"/>
                              </a:rPr>
                              <m:t>𝟐</m:t>
                            </m:r>
                          </m:sup>
                        </m:sSup>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𝟏𝟕</m:t>
                        </m:r>
                      </m:oMath>
                    </m:oMathPara>
                  </a14:m>
                  <a:endParaRPr lang="en-US" sz="2600"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75996" y="2162685"/>
                  <a:ext cx="5431055" cy="665439"/>
                </a:xfrm>
                <a:prstGeom prst="rect">
                  <a:avLst/>
                </a:prstGeom>
                <a:blipFill>
                  <a:blip r:embed="rId4"/>
                  <a:stretch>
                    <a:fillRect/>
                  </a:stretch>
                </a:blipFill>
              </p:spPr>
              <p:txBody>
                <a:bodyPr/>
                <a:lstStyle/>
                <a:p>
                  <a:r>
                    <a:rPr lang="en-US">
                      <a:noFill/>
                    </a:rPr>
                    <a:t> </a:t>
                  </a:r>
                </a:p>
              </p:txBody>
            </p:sp>
          </mc:Fallback>
        </mc:AlternateContent>
        <p:sp>
          <p:nvSpPr>
            <p:cNvPr id="72" name="Rectangle 71"/>
            <p:cNvSpPr/>
            <p:nvPr/>
          </p:nvSpPr>
          <p:spPr>
            <a:xfrm>
              <a:off x="433631" y="4297549"/>
              <a:ext cx="5622716" cy="98062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143087" y="450921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56770" y="4481447"/>
                  <a:ext cx="5422571" cy="66543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𝒙</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𝒚</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𝒛</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𝟐</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𝟏𝟕</m:t>
                        </m:r>
                      </m:oMath>
                    </m:oMathPara>
                  </a14:m>
                  <a:endParaRPr lang="en-US" sz="26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656770" y="4481447"/>
                  <a:ext cx="5422571" cy="665439"/>
                </a:xfrm>
                <a:prstGeom prst="rect">
                  <a:avLst/>
                </a:prstGeom>
                <a:blipFill>
                  <a:blip r:embed="rId5"/>
                  <a:stretch>
                    <a:fillRect/>
                  </a:stretch>
                </a:blipFill>
              </p:spPr>
              <p:txBody>
                <a:bodyPr/>
                <a:lstStyle/>
                <a:p>
                  <a:r>
                    <a:rPr lang="en-US">
                      <a:noFill/>
                    </a:rPr>
                    <a:t> </a:t>
                  </a:r>
                </a:p>
              </p:txBody>
            </p:sp>
          </mc:Fallback>
        </mc:AlternateContent>
        <p:sp>
          <p:nvSpPr>
            <p:cNvPr id="75" name="Rectangle 74"/>
            <p:cNvSpPr/>
            <p:nvPr/>
          </p:nvSpPr>
          <p:spPr>
            <a:xfrm>
              <a:off x="377376" y="5537597"/>
              <a:ext cx="5660918" cy="95255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142252" y="579082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662821" y="5763060"/>
                  <a:ext cx="5528269" cy="665439"/>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𝒙</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𝒚</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𝒛</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𝟐</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𝟏𝟕</m:t>
                        </m:r>
                      </m:oMath>
                    </m:oMathPara>
                  </a14:m>
                  <a:endParaRPr lang="en-US" sz="2600"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662821" y="5763060"/>
                  <a:ext cx="5528269" cy="665439"/>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 name="Rectangle 50"/>
              <p:cNvSpPr/>
              <p:nvPr/>
            </p:nvSpPr>
            <p:spPr>
              <a:xfrm>
                <a:off x="6061045" y="5681907"/>
                <a:ext cx="2995077" cy="592085"/>
              </a:xfrm>
              <a:prstGeom prst="rect">
                <a:avLst/>
              </a:prstGeom>
              <a:noFill/>
            </p:spPr>
            <p:txBody>
              <a:bodyPr wrap="square" rtlCol="0">
                <a:spAutoFit/>
              </a:bodyPr>
              <a:lstStyle/>
              <a:p>
                <a:pPr algn="just">
                  <a:lnSpc>
                    <a:spcPct val="115000"/>
                  </a:lnSpc>
                  <a:spcAft>
                    <a:spcPts val="800"/>
                  </a:spcAft>
                </a:pPr>
                <a:r>
                  <a:rPr lang="en-US" sz="3000" b="0">
                    <a:ea typeface="Times New Roman" panose="02020603050405020304" pitchFamily="18" charset="0"/>
                    <a:cs typeface="Times New Roman" panose="02020603050405020304" pitchFamily="18" charset="0"/>
                  </a:rPr>
                  <a:t> </a:t>
                </a:r>
                <a14:m>
                  <m:oMath xmlns:m="http://schemas.openxmlformats.org/officeDocument/2006/math">
                    <m:r>
                      <a:rPr lang="vi-VN" sz="2800" i="1">
                        <a:latin typeface="Cambria Math"/>
                        <a:ea typeface="Arial"/>
                        <a:cs typeface="Times New Roman"/>
                      </a:rPr>
                      <m:t>⇔</m:t>
                    </m:r>
                    <m:r>
                      <a:rPr lang="vi-VN" sz="2800" i="1">
                        <a:latin typeface="Cambria Math"/>
                        <a:ea typeface="Arial"/>
                        <a:cs typeface="Times New Roman"/>
                      </a:rPr>
                      <m:t>𝑡</m:t>
                    </m:r>
                    <m:r>
                      <a:rPr lang="vi-VN" sz="2800" i="1">
                        <a:latin typeface="Cambria Math"/>
                        <a:ea typeface="Arial"/>
                        <a:cs typeface="Times New Roman"/>
                      </a:rPr>
                      <m:t>=−1</m:t>
                    </m:r>
                  </m:oMath>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6061045" y="5681907"/>
                <a:ext cx="2995077" cy="592085"/>
              </a:xfrm>
              <a:prstGeom prst="rect">
                <a:avLst/>
              </a:prstGeom>
              <a:blipFill>
                <a:blip r:embed="rId7"/>
                <a:stretch>
                  <a:fillRect/>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C7300664-DF2C-40E4-A014-2B2C48EA2F8C}"/>
              </a:ext>
            </a:extLst>
          </p:cNvPr>
          <p:cNvGrpSpPr/>
          <p:nvPr/>
        </p:nvGrpSpPr>
        <p:grpSpPr>
          <a:xfrm>
            <a:off x="6131604" y="1855300"/>
            <a:ext cx="4748936" cy="1556965"/>
            <a:chOff x="6090039" y="1855300"/>
            <a:chExt cx="4748936" cy="1556965"/>
          </a:xfrm>
        </p:grpSpPr>
        <p:sp>
          <p:nvSpPr>
            <p:cNvPr id="55" name="Rectangle 54"/>
            <p:cNvSpPr/>
            <p:nvPr/>
          </p:nvSpPr>
          <p:spPr>
            <a:xfrm>
              <a:off x="6090039" y="2424784"/>
              <a:ext cx="2268796" cy="545599"/>
            </a:xfrm>
            <a:prstGeom prst="rect">
              <a:avLst/>
            </a:prstGeom>
            <a:noFill/>
          </p:spPr>
          <p:txBody>
            <a:bodyPr wrap="square" rtlCol="0">
              <a:spAutoFit/>
            </a:bodyPr>
            <a:lstStyle/>
            <a:p>
              <a:pPr>
                <a:lnSpc>
                  <a:spcPct val="115000"/>
                </a:lnSpc>
                <a:spcAft>
                  <a:spcPts val="800"/>
                </a:spcAft>
              </a:pPr>
              <a:r>
                <a:rPr lang="en-US" sz="2800">
                  <a:latin typeface="Cambria" panose="02040503050406030204" pitchFamily="18" charset="0"/>
                  <a:ea typeface="Calibri" panose="020F0502020204030204" pitchFamily="34" charset="0"/>
                  <a:cs typeface="Times New Roman" panose="02020603050405020304" pitchFamily="18" charset="0"/>
                </a:rPr>
                <a:t>Ta có ptts của</a:t>
              </a:r>
            </a:p>
          </p:txBody>
        </p:sp>
        <mc:AlternateContent xmlns:mc="http://schemas.openxmlformats.org/markup-compatibility/2006" xmlns:a14="http://schemas.microsoft.com/office/drawing/2010/main">
          <mc:Choice Requires="a14">
            <p:sp>
              <p:nvSpPr>
                <p:cNvPr id="56" name="Rectangle 55"/>
                <p:cNvSpPr/>
                <p:nvPr/>
              </p:nvSpPr>
              <p:spPr>
                <a:xfrm>
                  <a:off x="8310926" y="1855300"/>
                  <a:ext cx="2528049" cy="1556965"/>
                </a:xfrm>
                <a:prstGeom prst="rect">
                  <a:avLst/>
                </a:prstGeom>
                <a:noFill/>
              </p:spPr>
              <p:txBody>
                <a:bodyPr wrap="square" rtlCol="0">
                  <a:spAutoFit/>
                </a:bodyPr>
                <a:lstStyle/>
                <a:p>
                  <a:pPr algn="just">
                    <a:lnSpc>
                      <a:spcPct val="115000"/>
                    </a:lnSpc>
                    <a:spcAft>
                      <a:spcPts val="0"/>
                    </a:spcAft>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libri" panose="020F0502020204030204" pitchFamily="34" charset="0"/>
                            <a:cs typeface="Times New Roman" panose="02020603050405020304" pitchFamily="18" charset="0"/>
                          </a:rPr>
                          <m:t>𝛥</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600" i="1">
                                    <a:latin typeface="Cambria Math" panose="02040503050406030204" pitchFamily="18" charset="0"/>
                                    <a:ea typeface="Calibri" panose="020F0502020204030204" pitchFamily="34" charset="0"/>
                                    <a:cs typeface="Times New Roman" panose="02020603050405020304" pitchFamily="18" charset="0"/>
                                  </a:rPr>
                                </m:ctrlPr>
                              </m:eqArrPr>
                              <m:e>
                                <m:r>
                                  <a:rPr lang="en-US" sz="2600" i="1">
                                    <a:latin typeface="Cambria Math" panose="02040503050406030204" pitchFamily="18" charset="0"/>
                                    <a:ea typeface="Calibri" panose="020F0502020204030204" pitchFamily="34" charset="0"/>
                                    <a:cs typeface="Times New Roman" panose="02020603050405020304" pitchFamily="18" charset="0"/>
                                  </a:rPr>
                                  <m:t>&amp;</m:t>
                                </m:r>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=1+2</m:t>
                                </m:r>
                                <m:r>
                                  <a:rPr lang="en-US" sz="2600" i="1">
                                    <a:latin typeface="Cambria Math" panose="02040503050406030204" pitchFamily="18" charset="0"/>
                                    <a:ea typeface="Calibri" panose="020F0502020204030204" pitchFamily="34" charset="0"/>
                                    <a:cs typeface="Times New Roman" panose="02020603050405020304" pitchFamily="18" charset="0"/>
                                  </a:rPr>
                                  <m:t>𝑡</m:t>
                                </m:r>
                              </m:e>
                              <m:e>
                                <m:r>
                                  <a:rPr lang="en-US" sz="2600" i="1">
                                    <a:latin typeface="Cambria Math" panose="02040503050406030204" pitchFamily="18" charset="0"/>
                                    <a:ea typeface="Calibri" panose="020F0502020204030204" pitchFamily="34" charset="0"/>
                                    <a:cs typeface="Times New Roman" panose="02020603050405020304" pitchFamily="18" charset="0"/>
                                  </a:rPr>
                                  <m:t>&amp;</m:t>
                                </m:r>
                                <m:r>
                                  <a:rPr lang="en-US" sz="2600" i="1">
                                    <a:latin typeface="Cambria Math" panose="02040503050406030204" pitchFamily="18" charset="0"/>
                                    <a:ea typeface="Calibri" panose="020F0502020204030204" pitchFamily="34" charset="0"/>
                                    <a:cs typeface="Times New Roman" panose="02020603050405020304" pitchFamily="18" charset="0"/>
                                  </a:rPr>
                                  <m:t>𝑦</m:t>
                                </m:r>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𝑡</m:t>
                                </m:r>
                              </m:e>
                              <m:e>
                                <m:r>
                                  <a:rPr lang="en-US" sz="2600" i="1">
                                    <a:latin typeface="Cambria Math" panose="02040503050406030204" pitchFamily="18" charset="0"/>
                                    <a:ea typeface="Calibri" panose="020F0502020204030204" pitchFamily="34" charset="0"/>
                                    <a:cs typeface="Times New Roman" panose="02020603050405020304" pitchFamily="18" charset="0"/>
                                  </a:rPr>
                                  <m:t>&amp;</m:t>
                                </m:r>
                                <m:r>
                                  <a:rPr lang="en-US" sz="2600" i="1">
                                    <a:latin typeface="Cambria Math" panose="02040503050406030204" pitchFamily="18" charset="0"/>
                                    <a:ea typeface="Calibri" panose="020F0502020204030204" pitchFamily="34" charset="0"/>
                                    <a:cs typeface="Times New Roman" panose="02020603050405020304" pitchFamily="18" charset="0"/>
                                  </a:rPr>
                                  <m:t>𝑧</m:t>
                                </m:r>
                                <m:r>
                                  <a:rPr lang="en-US" sz="2600" i="1">
                                    <a:latin typeface="Cambria Math" panose="02040503050406030204" pitchFamily="18" charset="0"/>
                                    <a:ea typeface="Calibri" panose="020F0502020204030204" pitchFamily="34" charset="0"/>
                                    <a:cs typeface="Times New Roman" panose="02020603050405020304" pitchFamily="18" charset="0"/>
                                  </a:rPr>
                                  <m:t>=−2</m:t>
                                </m:r>
                                <m:r>
                                  <a:rPr lang="en-US" sz="2600" i="1">
                                    <a:latin typeface="Cambria Math" panose="02040503050406030204" pitchFamily="18" charset="0"/>
                                    <a:ea typeface="Calibri" panose="020F0502020204030204" pitchFamily="34" charset="0"/>
                                    <a:cs typeface="Times New Roman" panose="02020603050405020304" pitchFamily="18" charset="0"/>
                                  </a:rPr>
                                  <m:t>𝑡</m:t>
                                </m:r>
                              </m:e>
                            </m:eqArr>
                          </m:e>
                        </m:d>
                      </m:oMath>
                    </m:oMathPara>
                  </a14:m>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8310926" y="1855300"/>
                  <a:ext cx="2528049" cy="1556965"/>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9" name="Rectangle 58"/>
              <p:cNvSpPr/>
              <p:nvPr/>
            </p:nvSpPr>
            <p:spPr>
              <a:xfrm>
                <a:off x="6039853" y="4597484"/>
                <a:ext cx="5868112" cy="1009122"/>
              </a:xfrm>
              <a:prstGeom prst="rect">
                <a:avLst/>
              </a:prstGeom>
              <a:noFill/>
            </p:spPr>
            <p:txBody>
              <a:bodyPr wrap="square" rtlCol="0">
                <a:spAutoFit/>
              </a:bodyPr>
              <a:lstStyle/>
              <a:p>
                <a:pPr marL="512763" indent="-512763">
                  <a:lnSpc>
                    <a:spcPct val="115000"/>
                  </a:lnSpc>
                  <a:spcAft>
                    <a:spcPts val="0"/>
                  </a:spcAft>
                </a:pPr>
                <a:r>
                  <a:rPr lang="en-US" sz="2700">
                    <a:ea typeface="Times New Roman" panose="02020603050405020304" pitchFamily="18" charset="0"/>
                    <a:cs typeface="Times New Roman" panose="02020603050405020304" pitchFamily="18" charset="0"/>
                  </a:rPr>
                  <a:t> </a:t>
                </a:r>
                <a14:m>
                  <m:oMath xmlns:m="http://schemas.openxmlformats.org/officeDocument/2006/math">
                    <m:r>
                      <a:rPr lang="vi-VN" sz="2700" i="1">
                        <a:latin typeface="Cambria Math"/>
                        <a:ea typeface="Arial"/>
                        <a:cs typeface="Times New Roman"/>
                      </a:rPr>
                      <m:t>⇔</m:t>
                    </m:r>
                    <m:sSup>
                      <m:sSupPr>
                        <m:ctrlPr>
                          <a:rPr lang="en-US" sz="2700" i="1">
                            <a:latin typeface="Cambria Math" panose="02040503050406030204" pitchFamily="18" charset="0"/>
                            <a:cs typeface="Times New Roman"/>
                          </a:rPr>
                        </m:ctrlPr>
                      </m:sSupPr>
                      <m:e>
                        <m:d>
                          <m:dPr>
                            <m:ctrlPr>
                              <a:rPr lang="en-US" sz="2700" i="1">
                                <a:latin typeface="Cambria Math" panose="02040503050406030204" pitchFamily="18" charset="0"/>
                                <a:cs typeface="Times New Roman"/>
                              </a:rPr>
                            </m:ctrlPr>
                          </m:dPr>
                          <m:e>
                            <m:r>
                              <a:rPr lang="vi-VN" sz="2700" i="1">
                                <a:latin typeface="Cambria Math"/>
                                <a:ea typeface="Arial"/>
                                <a:cs typeface="Times New Roman"/>
                              </a:rPr>
                              <m:t>2</m:t>
                            </m:r>
                            <m:r>
                              <a:rPr lang="vi-VN" sz="2700" i="1">
                                <a:latin typeface="Cambria Math"/>
                                <a:ea typeface="Arial"/>
                                <a:cs typeface="Times New Roman"/>
                              </a:rPr>
                              <m:t>𝑡</m:t>
                            </m:r>
                            <m:r>
                              <a:rPr lang="vi-VN" sz="2700" i="1">
                                <a:latin typeface="Cambria Math"/>
                                <a:ea typeface="Arial"/>
                                <a:cs typeface="Times New Roman"/>
                              </a:rPr>
                              <m:t>−1</m:t>
                            </m:r>
                          </m:e>
                        </m:d>
                      </m:e>
                      <m:sup>
                        <m:r>
                          <a:rPr lang="vi-VN" sz="2700" i="1">
                            <a:latin typeface="Cambria Math"/>
                            <a:ea typeface="Arial"/>
                            <a:cs typeface="Times New Roman"/>
                          </a:rPr>
                          <m:t>2</m:t>
                        </m:r>
                      </m:sup>
                    </m:sSup>
                    <m:r>
                      <a:rPr lang="vi-VN" sz="2700" i="1">
                        <a:latin typeface="Cambria Math"/>
                        <a:ea typeface="Arial"/>
                        <a:cs typeface="Times New Roman"/>
                      </a:rPr>
                      <m:t>+</m:t>
                    </m:r>
                    <m:sSup>
                      <m:sSupPr>
                        <m:ctrlPr>
                          <a:rPr lang="en-US" sz="2700" i="1">
                            <a:latin typeface="Cambria Math" panose="02040503050406030204" pitchFamily="18" charset="0"/>
                            <a:cs typeface="Times New Roman"/>
                          </a:rPr>
                        </m:ctrlPr>
                      </m:sSupPr>
                      <m:e>
                        <m:d>
                          <m:dPr>
                            <m:ctrlPr>
                              <a:rPr lang="en-US" sz="2700" i="1">
                                <a:latin typeface="Cambria Math" panose="02040503050406030204" pitchFamily="18" charset="0"/>
                                <a:cs typeface="Times New Roman"/>
                              </a:rPr>
                            </m:ctrlPr>
                          </m:dPr>
                          <m:e>
                            <m:r>
                              <a:rPr lang="vi-VN" sz="2700" i="1">
                                <a:latin typeface="Cambria Math"/>
                                <a:ea typeface="Arial"/>
                                <a:cs typeface="Times New Roman"/>
                              </a:rPr>
                              <m:t>𝑡</m:t>
                            </m:r>
                            <m:r>
                              <a:rPr lang="vi-VN" sz="2700" i="1">
                                <a:latin typeface="Cambria Math"/>
                                <a:ea typeface="Arial"/>
                                <a:cs typeface="Times New Roman"/>
                              </a:rPr>
                              <m:t>−1</m:t>
                            </m:r>
                          </m:e>
                        </m:d>
                      </m:e>
                      <m:sup>
                        <m:r>
                          <a:rPr lang="vi-VN" sz="2700" i="1">
                            <a:latin typeface="Cambria Math"/>
                            <a:ea typeface="Arial"/>
                            <a:cs typeface="Times New Roman"/>
                          </a:rPr>
                          <m:t>2</m:t>
                        </m:r>
                      </m:sup>
                    </m:sSup>
                    <m:r>
                      <a:rPr lang="vi-VN" sz="2700" i="1">
                        <a:latin typeface="Cambria Math"/>
                        <a:ea typeface="Arial"/>
                        <a:cs typeface="Times New Roman"/>
                      </a:rPr>
                      <m:t>+</m:t>
                    </m:r>
                    <m:sSup>
                      <m:sSupPr>
                        <m:ctrlPr>
                          <a:rPr lang="en-US" sz="2700" i="1">
                            <a:latin typeface="Cambria Math" panose="02040503050406030204" pitchFamily="18" charset="0"/>
                            <a:cs typeface="Times New Roman"/>
                          </a:rPr>
                        </m:ctrlPr>
                      </m:sSupPr>
                      <m:e>
                        <m:d>
                          <m:dPr>
                            <m:ctrlPr>
                              <a:rPr lang="en-US" sz="2700" i="1">
                                <a:latin typeface="Cambria Math" panose="02040503050406030204" pitchFamily="18" charset="0"/>
                                <a:cs typeface="Times New Roman"/>
                              </a:rPr>
                            </m:ctrlPr>
                          </m:dPr>
                          <m:e>
                            <m:r>
                              <a:rPr lang="vi-VN" sz="2700" i="1">
                                <a:latin typeface="Cambria Math"/>
                                <a:ea typeface="Arial"/>
                                <a:cs typeface="Times New Roman"/>
                              </a:rPr>
                              <m:t>−2</m:t>
                            </m:r>
                            <m:r>
                              <a:rPr lang="vi-VN" sz="2700" i="1">
                                <a:latin typeface="Cambria Math"/>
                                <a:ea typeface="Arial"/>
                                <a:cs typeface="Times New Roman"/>
                              </a:rPr>
                              <m:t>𝑡</m:t>
                            </m:r>
                          </m:e>
                        </m:d>
                      </m:e>
                      <m:sup>
                        <m:r>
                          <a:rPr lang="vi-VN" sz="2700" i="1">
                            <a:latin typeface="Cambria Math"/>
                            <a:ea typeface="Arial"/>
                            <a:cs typeface="Times New Roman"/>
                          </a:rPr>
                          <m:t>2</m:t>
                        </m:r>
                      </m:sup>
                    </m:sSup>
                    <m:r>
                      <a:rPr lang="vi-VN" sz="2700" i="1">
                        <a:latin typeface="Cambria Math"/>
                        <a:ea typeface="Arial"/>
                        <a:cs typeface="Times New Roman"/>
                      </a:rPr>
                      <m:t>=</m:t>
                    </m:r>
                    <m:sSup>
                      <m:sSupPr>
                        <m:ctrlPr>
                          <a:rPr lang="en-US" sz="2700" i="1">
                            <a:latin typeface="Cambria Math" panose="02040503050406030204" pitchFamily="18" charset="0"/>
                            <a:cs typeface="Times New Roman"/>
                          </a:rPr>
                        </m:ctrlPr>
                      </m:sSupPr>
                      <m:e>
                        <m:d>
                          <m:dPr>
                            <m:ctrlPr>
                              <a:rPr lang="en-US" sz="2700" i="1">
                                <a:latin typeface="Cambria Math" panose="02040503050406030204" pitchFamily="18" charset="0"/>
                                <a:cs typeface="Times New Roman"/>
                              </a:rPr>
                            </m:ctrlPr>
                          </m:dPr>
                          <m:e>
                            <m:r>
                              <a:rPr lang="vi-VN" sz="2700" i="1">
                                <a:latin typeface="Cambria Math"/>
                                <a:ea typeface="Arial"/>
                                <a:cs typeface="Times New Roman"/>
                              </a:rPr>
                              <m:t>2</m:t>
                            </m:r>
                            <m:r>
                              <a:rPr lang="vi-VN" sz="2700" i="1">
                                <a:latin typeface="Cambria Math"/>
                                <a:ea typeface="Arial"/>
                                <a:cs typeface="Times New Roman"/>
                              </a:rPr>
                              <m:t>𝑡</m:t>
                            </m:r>
                            <m:r>
                              <a:rPr lang="vi-VN" sz="2700" i="1">
                                <a:latin typeface="Cambria Math"/>
                                <a:ea typeface="Arial"/>
                                <a:cs typeface="Times New Roman"/>
                              </a:rPr>
                              <m:t>+3</m:t>
                            </m:r>
                          </m:e>
                        </m:d>
                      </m:e>
                      <m:sup>
                        <m:r>
                          <a:rPr lang="vi-VN" sz="2700" i="1">
                            <a:latin typeface="Cambria Math"/>
                            <a:ea typeface="Arial"/>
                            <a:cs typeface="Times New Roman"/>
                          </a:rPr>
                          <m:t>2</m:t>
                        </m:r>
                      </m:sup>
                    </m:sSup>
                    <m:r>
                      <a:rPr lang="vi-VN" sz="2700" i="1">
                        <a:latin typeface="Cambria Math"/>
                        <a:ea typeface="Arial"/>
                        <a:cs typeface="Times New Roman"/>
                      </a:rPr>
                      <m:t>+</m:t>
                    </m:r>
                    <m:sSup>
                      <m:sSupPr>
                        <m:ctrlPr>
                          <a:rPr lang="en-US" sz="2700" i="1">
                            <a:latin typeface="Cambria Math" panose="02040503050406030204" pitchFamily="18" charset="0"/>
                            <a:cs typeface="Times New Roman"/>
                          </a:rPr>
                        </m:ctrlPr>
                      </m:sSupPr>
                      <m:e>
                        <m:d>
                          <m:dPr>
                            <m:ctrlPr>
                              <a:rPr lang="en-US" sz="2700" i="1">
                                <a:latin typeface="Cambria Math" panose="02040503050406030204" pitchFamily="18" charset="0"/>
                                <a:cs typeface="Times New Roman"/>
                              </a:rPr>
                            </m:ctrlPr>
                          </m:dPr>
                          <m:e>
                            <m:r>
                              <a:rPr lang="vi-VN" sz="2700" i="1">
                                <a:latin typeface="Cambria Math"/>
                                <a:ea typeface="Arial"/>
                                <a:cs typeface="Times New Roman"/>
                              </a:rPr>
                              <m:t>𝑡</m:t>
                            </m:r>
                            <m:r>
                              <a:rPr lang="vi-VN" sz="2700" i="1">
                                <a:latin typeface="Cambria Math"/>
                                <a:ea typeface="Arial"/>
                                <a:cs typeface="Times New Roman"/>
                              </a:rPr>
                              <m:t>−3</m:t>
                            </m:r>
                          </m:e>
                        </m:d>
                      </m:e>
                      <m:sup>
                        <m:r>
                          <a:rPr lang="vi-VN" sz="2700" i="1">
                            <a:latin typeface="Cambria Math"/>
                            <a:ea typeface="Arial"/>
                            <a:cs typeface="Times New Roman"/>
                          </a:rPr>
                          <m:t>2</m:t>
                        </m:r>
                      </m:sup>
                    </m:sSup>
                    <m:r>
                      <a:rPr lang="vi-VN" sz="2700" i="1">
                        <a:latin typeface="Cambria Math"/>
                        <a:ea typeface="Arial"/>
                        <a:cs typeface="Times New Roman"/>
                      </a:rPr>
                      <m:t>+</m:t>
                    </m:r>
                    <m:sSup>
                      <m:sSupPr>
                        <m:ctrlPr>
                          <a:rPr lang="en-US" sz="2700" i="1">
                            <a:latin typeface="Cambria Math" panose="02040503050406030204" pitchFamily="18" charset="0"/>
                            <a:cs typeface="Times New Roman"/>
                          </a:rPr>
                        </m:ctrlPr>
                      </m:sSupPr>
                      <m:e>
                        <m:d>
                          <m:dPr>
                            <m:ctrlPr>
                              <a:rPr lang="en-US" sz="2700" i="1">
                                <a:latin typeface="Cambria Math" panose="02040503050406030204" pitchFamily="18" charset="0"/>
                                <a:cs typeface="Times New Roman"/>
                              </a:rPr>
                            </m:ctrlPr>
                          </m:dPr>
                          <m:e>
                            <m:r>
                              <a:rPr lang="vi-VN" sz="2700" i="1">
                                <a:latin typeface="Cambria Math"/>
                                <a:ea typeface="Arial"/>
                                <a:cs typeface="Times New Roman"/>
                              </a:rPr>
                              <m:t>−2</m:t>
                            </m:r>
                            <m:r>
                              <a:rPr lang="vi-VN" sz="2700" i="1">
                                <a:latin typeface="Cambria Math"/>
                                <a:ea typeface="Arial"/>
                                <a:cs typeface="Times New Roman"/>
                              </a:rPr>
                              <m:t>𝑡</m:t>
                            </m:r>
                            <m:r>
                              <a:rPr lang="vi-VN" sz="2700" i="1">
                                <a:latin typeface="Cambria Math"/>
                                <a:ea typeface="Arial"/>
                                <a:cs typeface="Times New Roman"/>
                              </a:rPr>
                              <m:t>−2</m:t>
                            </m:r>
                          </m:e>
                        </m:d>
                      </m:e>
                      <m:sup>
                        <m:r>
                          <a:rPr lang="vi-VN" sz="2700" i="1">
                            <a:latin typeface="Cambria Math"/>
                            <a:ea typeface="Arial"/>
                            <a:cs typeface="Times New Roman"/>
                          </a:rPr>
                          <m:t>2</m:t>
                        </m:r>
                      </m:sup>
                    </m:sSup>
                  </m:oMath>
                </a14:m>
                <a:endParaRPr lang="vi-VN" sz="27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6039853" y="4597484"/>
                <a:ext cx="5868112" cy="100912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5928325" y="4003820"/>
                <a:ext cx="3709305" cy="578043"/>
              </a:xfrm>
              <a:prstGeom prst="rect">
                <a:avLst/>
              </a:prstGeom>
              <a:noFill/>
            </p:spPr>
            <p:txBody>
              <a:bodyPr wrap="square" rtlCol="0">
                <a:spAutoFit/>
              </a:bodyPr>
              <a:lstStyle/>
              <a:p>
                <a:pPr algn="just">
                  <a:lnSpc>
                    <a:spcPct val="115000"/>
                  </a:lnSpc>
                  <a:spcAft>
                    <a:spcPts val="0"/>
                  </a:spcAft>
                </a:pPr>
                <a:r>
                  <a:rPr lang="vi-VN" sz="3000">
                    <a:ea typeface="Times New Roman" panose="02020603050405020304" pitchFamily="18" charset="0"/>
                    <a:cs typeface="Times New Roman" panose="02020603050405020304" pitchFamily="18" charset="0"/>
                  </a:rPr>
                  <a:t> </a:t>
                </a:r>
                <a14:m>
                  <m:oMath xmlns:m="http://schemas.openxmlformats.org/officeDocument/2006/math">
                    <m:r>
                      <a:rPr lang="vi-VN" sz="2800" i="1">
                        <a:latin typeface="Cambria Math"/>
                        <a:ea typeface="Arial"/>
                        <a:cs typeface="Times New Roman"/>
                      </a:rPr>
                      <m:t>𝐼𝐴</m:t>
                    </m:r>
                    <m:r>
                      <a:rPr lang="vi-VN" sz="2800" i="1">
                        <a:latin typeface="Cambria Math"/>
                        <a:ea typeface="Arial"/>
                        <a:cs typeface="Times New Roman"/>
                      </a:rPr>
                      <m:t>=</m:t>
                    </m:r>
                    <m:r>
                      <a:rPr lang="vi-VN" sz="2800" i="1">
                        <a:latin typeface="Cambria Math"/>
                        <a:ea typeface="Arial"/>
                        <a:cs typeface="Times New Roman"/>
                      </a:rPr>
                      <m:t>𝐼𝐵</m:t>
                    </m:r>
                    <m:r>
                      <a:rPr lang="vi-VN" sz="2800" i="1">
                        <a:latin typeface="Cambria Math"/>
                        <a:ea typeface="Arial"/>
                        <a:cs typeface="Times New Roman"/>
                      </a:rPr>
                      <m:t>⇔</m:t>
                    </m:r>
                    <m:r>
                      <a:rPr lang="vi-VN" sz="2800" i="1">
                        <a:latin typeface="Cambria Math"/>
                        <a:ea typeface="Arial"/>
                        <a:cs typeface="Times New Roman"/>
                      </a:rPr>
                      <m:t>𝐼</m:t>
                    </m:r>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𝐴</m:t>
                        </m:r>
                      </m:e>
                      <m:sup>
                        <m:r>
                          <a:rPr lang="vi-VN" sz="2800" i="1">
                            <a:latin typeface="Cambria Math"/>
                            <a:ea typeface="Arial"/>
                            <a:cs typeface="Times New Roman"/>
                          </a:rPr>
                          <m:t>2</m:t>
                        </m:r>
                      </m:sup>
                    </m:sSup>
                    <m:r>
                      <a:rPr lang="vi-VN" sz="2800" i="1">
                        <a:latin typeface="Cambria Math"/>
                        <a:ea typeface="Arial"/>
                        <a:cs typeface="Times New Roman"/>
                      </a:rPr>
                      <m:t>=</m:t>
                    </m:r>
                    <m:r>
                      <a:rPr lang="vi-VN" sz="2800" i="1">
                        <a:latin typeface="Cambria Math"/>
                        <a:ea typeface="Arial"/>
                        <a:cs typeface="Times New Roman"/>
                      </a:rPr>
                      <m:t>𝐼</m:t>
                    </m:r>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𝐵</m:t>
                        </m:r>
                      </m:e>
                      <m:sup>
                        <m:r>
                          <a:rPr lang="vi-VN" sz="2800" i="1">
                            <a:latin typeface="Cambria Math"/>
                            <a:ea typeface="Arial"/>
                            <a:cs typeface="Times New Roman"/>
                          </a:rPr>
                          <m:t>2</m:t>
                        </m:r>
                      </m:sup>
                    </m:sSup>
                  </m:oMath>
                </a14:m>
                <a:endParaRPr lang="vi-VN"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5928325" y="4003820"/>
                <a:ext cx="3709305" cy="578043"/>
              </a:xfrm>
              <a:prstGeom prst="rect">
                <a:avLst/>
              </a:prstGeom>
              <a:blipFill>
                <a:blip r:embed="rId10"/>
                <a:stretch>
                  <a:fillRect/>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F1F2C9EB-ED62-4F8C-8B90-8007B3BD0912}"/>
              </a:ext>
            </a:extLst>
          </p:cNvPr>
          <p:cNvGrpSpPr/>
          <p:nvPr/>
        </p:nvGrpSpPr>
        <p:grpSpPr>
          <a:xfrm>
            <a:off x="6001968" y="3395485"/>
            <a:ext cx="6300868" cy="587853"/>
            <a:chOff x="6001968" y="3395485"/>
            <a:chExt cx="6212818" cy="587853"/>
          </a:xfrm>
        </p:grpSpPr>
        <mc:AlternateContent xmlns:mc="http://schemas.openxmlformats.org/markup-compatibility/2006" xmlns:a14="http://schemas.microsoft.com/office/drawing/2010/main">
          <mc:Choice Requires="a14">
            <p:sp>
              <p:nvSpPr>
                <p:cNvPr id="58" name="Rectangle 57"/>
                <p:cNvSpPr/>
                <p:nvPr/>
              </p:nvSpPr>
              <p:spPr>
                <a:xfrm>
                  <a:off x="9068556" y="3395485"/>
                  <a:ext cx="3146230" cy="587853"/>
                </a:xfrm>
                <a:prstGeom prst="rect">
                  <a:avLst/>
                </a:prstGeom>
                <a:noFill/>
              </p:spPr>
              <p:txBody>
                <a:bodyPr wrap="square" rtlCol="0">
                  <a:spAutoFit/>
                </a:bodyPr>
                <a:lstStyle/>
                <a:p>
                  <a:pPr algn="just">
                    <a:lnSpc>
                      <a:spcPct val="115000"/>
                    </a:lnSpc>
                    <a:spcAft>
                      <a:spcPts val="0"/>
                    </a:spcAft>
                  </a:pPr>
                  <a14:m>
                    <m:oMathPara xmlns:m="http://schemas.openxmlformats.org/officeDocument/2006/math">
                      <m:oMathParaPr>
                        <m:jc m:val="left"/>
                      </m:oMathParaPr>
                      <m:oMath xmlns:m="http://schemas.openxmlformats.org/officeDocument/2006/math">
                        <m:r>
                          <a:rPr lang="vi-VN" sz="2700" i="1">
                            <a:latin typeface="Cambria Math"/>
                            <a:ea typeface="Arial"/>
                            <a:cs typeface="Cambria Math"/>
                          </a:rPr>
                          <m:t>⇒</m:t>
                        </m:r>
                        <m:r>
                          <a:rPr lang="vi-VN" sz="2700" i="1">
                            <a:latin typeface="Cambria Math"/>
                            <a:ea typeface="Arial"/>
                            <a:cs typeface="Times New Roman"/>
                          </a:rPr>
                          <m:t>𝐼</m:t>
                        </m:r>
                        <m:d>
                          <m:dPr>
                            <m:ctrlPr>
                              <a:rPr lang="en-US" sz="2700" i="1">
                                <a:latin typeface="Cambria Math" panose="02040503050406030204" pitchFamily="18" charset="0"/>
                              </a:rPr>
                            </m:ctrlPr>
                          </m:dPr>
                          <m:e>
                            <m:r>
                              <a:rPr lang="vi-VN" sz="2700" i="1">
                                <a:latin typeface="Cambria Math"/>
                                <a:ea typeface="Arial"/>
                                <a:cs typeface="Times New Roman"/>
                              </a:rPr>
                              <m:t>1+2</m:t>
                            </m:r>
                            <m:r>
                              <a:rPr lang="vi-VN" sz="2700" i="1">
                                <a:latin typeface="Cambria Math"/>
                                <a:ea typeface="Arial"/>
                                <a:cs typeface="Times New Roman"/>
                              </a:rPr>
                              <m:t>𝑡</m:t>
                            </m:r>
                            <m:r>
                              <a:rPr lang="vi-VN" sz="2700" i="1">
                                <a:latin typeface="Cambria Math"/>
                                <a:ea typeface="Arial"/>
                                <a:cs typeface="Times New Roman"/>
                              </a:rPr>
                              <m:t>;</m:t>
                            </m:r>
                            <m:func>
                              <m:funcPr>
                                <m:ctrlPr>
                                  <a:rPr lang="en-US" sz="2700" i="1">
                                    <a:latin typeface="Cambria Math" panose="02040503050406030204" pitchFamily="18" charset="0"/>
                                  </a:rPr>
                                </m:ctrlPr>
                              </m:funcPr>
                              <m:fName>
                                <m:r>
                                  <a:rPr lang="vi-VN" sz="2700" i="1">
                                    <a:latin typeface="Cambria Math"/>
                                    <a:ea typeface="Arial"/>
                                    <a:cs typeface="Times New Roman"/>
                                  </a:rPr>
                                  <m:t>𝑡</m:t>
                                </m:r>
                                <m:r>
                                  <a:rPr lang="vi-VN" sz="2700" i="1">
                                    <a:latin typeface="Cambria Math"/>
                                    <a:ea typeface="Arial"/>
                                    <a:cs typeface="Times New Roman"/>
                                  </a:rPr>
                                  <m:t>;</m:t>
                                </m:r>
                              </m:fName>
                              <m:e>
                                <m:r>
                                  <a:rPr lang="vi-VN" sz="2700" i="1">
                                    <a:latin typeface="Cambria Math"/>
                                    <a:ea typeface="Arial"/>
                                    <a:cs typeface="Times New Roman"/>
                                  </a:rPr>
                                  <m:t>−</m:t>
                                </m:r>
                              </m:e>
                            </m:func>
                            <m:r>
                              <a:rPr lang="vi-VN" sz="2700" i="1">
                                <a:latin typeface="Cambria Math"/>
                                <a:ea typeface="Arial"/>
                                <a:cs typeface="Times New Roman"/>
                              </a:rPr>
                              <m:t>2</m:t>
                            </m:r>
                            <m:r>
                              <a:rPr lang="vi-VN" sz="2700" i="1">
                                <a:latin typeface="Cambria Math"/>
                                <a:ea typeface="Arial"/>
                                <a:cs typeface="Times New Roman"/>
                              </a:rPr>
                              <m:t>𝑡</m:t>
                            </m:r>
                          </m:e>
                        </m:d>
                      </m:oMath>
                    </m:oMathPara>
                  </a14:m>
                  <a:endParaRPr lang="vi-VN" sz="27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9068556" y="3395485"/>
                  <a:ext cx="3146230" cy="5878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6001968" y="3395603"/>
                  <a:ext cx="3278549" cy="523220"/>
                </a:xfrm>
                <a:prstGeom prst="rect">
                  <a:avLst/>
                </a:prstGeom>
              </p:spPr>
              <p:txBody>
                <a:bodyPr wrap="square">
                  <a:spAutoFit/>
                </a:bodyPr>
                <a:lstStyle/>
                <a:p>
                  <a:pPr algn="just">
                    <a:spcAft>
                      <a:spcPts val="800"/>
                    </a:spcAft>
                  </a:pPr>
                  <a:r>
                    <a:rPr lang="vi-VN" sz="2800" dirty="0">
                      <a:latin typeface="Cambria" panose="02040503050406030204" pitchFamily="18" charset="0"/>
                      <a:ea typeface="Arial"/>
                      <a:cs typeface="Times New Roman"/>
                    </a:rPr>
                    <a:t>Gọi </a:t>
                  </a:r>
                  <a14:m>
                    <m:oMath xmlns:m="http://schemas.openxmlformats.org/officeDocument/2006/math">
                      <m:r>
                        <a:rPr lang="vi-VN" sz="2800" i="1">
                          <a:latin typeface="Cambria Math"/>
                          <a:ea typeface="Arial"/>
                          <a:cs typeface="Times New Roman"/>
                        </a:rPr>
                        <m:t>𝐼</m:t>
                      </m:r>
                      <m:r>
                        <a:rPr lang="vi-VN" sz="2800" i="1">
                          <a:latin typeface="Cambria Math"/>
                          <a:ea typeface="Arial"/>
                          <a:cs typeface="Times New Roman"/>
                        </a:rPr>
                        <m:t> </m:t>
                      </m:r>
                    </m:oMath>
                  </a14:m>
                  <a:r>
                    <a:rPr lang="vi-VN" sz="2800" dirty="0">
                      <a:latin typeface="Cambria" panose="02040503050406030204" pitchFamily="18" charset="0"/>
                      <a:ea typeface="Arial"/>
                      <a:cs typeface="Times New Roman"/>
                    </a:rPr>
                    <a:t>là tâm </a:t>
                  </a:r>
                  <a:r>
                    <a:rPr lang="vi-VN" sz="2800">
                      <a:latin typeface="Cambria" panose="02040503050406030204" pitchFamily="18" charset="0"/>
                      <a:ea typeface="Arial"/>
                      <a:cs typeface="Times New Roman"/>
                    </a:rPr>
                    <a:t>mặt cầu</a:t>
                  </a:r>
                  <a:endParaRPr lang="vi-VN" sz="2800" i="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82" name="Rectangle 81"/>
                <p:cNvSpPr>
                  <a:spLocks noRot="1" noChangeAspect="1" noMove="1" noResize="1" noEditPoints="1" noAdjustHandles="1" noChangeArrowheads="1" noChangeShapeType="1" noTextEdit="1"/>
                </p:cNvSpPr>
                <p:nvPr/>
              </p:nvSpPr>
              <p:spPr>
                <a:xfrm>
                  <a:off x="6001968" y="3395603"/>
                  <a:ext cx="3278549" cy="523220"/>
                </a:xfrm>
                <a:prstGeom prst="rect">
                  <a:avLst/>
                </a:prstGeom>
                <a:blipFill>
                  <a:blip r:embed="rId12"/>
                  <a:stretch>
                    <a:fillRect l="-3853" t="-11628" b="-31395"/>
                  </a:stretch>
                </a:blipFill>
              </p:spPr>
              <p:txBody>
                <a:bodyPr/>
                <a:lstStyle/>
                <a:p>
                  <a:r>
                    <a:rPr lang="en-US">
                      <a:noFill/>
                    </a:rPr>
                    <a:t> </a:t>
                  </a:r>
                </a:p>
              </p:txBody>
            </p:sp>
          </mc:Fallback>
        </mc:AlternateContent>
      </p:grpSp>
    </p:spTree>
    <p:extLst>
      <p:ext uri="{BB962C8B-B14F-4D97-AF65-F5344CB8AC3E}">
        <p14:creationId xmlns:p14="http://schemas.microsoft.com/office/powerpoint/2010/main" val="25914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p:bldP spid="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6039335" y="1831033"/>
            <a:ext cx="6012469" cy="4791440"/>
            <a:chOff x="184495" y="3636273"/>
            <a:chExt cx="6012469" cy="4791440"/>
          </a:xfrm>
        </p:grpSpPr>
        <p:sp>
          <p:nvSpPr>
            <p:cNvPr id="5" name="Rounded Rectangle 4"/>
            <p:cNvSpPr/>
            <p:nvPr/>
          </p:nvSpPr>
          <p:spPr>
            <a:xfrm>
              <a:off x="184495" y="3712618"/>
              <a:ext cx="6012469" cy="471509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5689"/>
            <a:ext cx="11906396" cy="1807291"/>
            <a:chOff x="534987" y="1869705"/>
            <a:chExt cx="23340848" cy="3031158"/>
          </a:xfrm>
        </p:grpSpPr>
        <p:grpSp>
          <p:nvGrpSpPr>
            <p:cNvPr id="21" name="Group 20"/>
            <p:cNvGrpSpPr/>
            <p:nvPr/>
          </p:nvGrpSpPr>
          <p:grpSpPr>
            <a:xfrm>
              <a:off x="534987" y="1869705"/>
              <a:ext cx="23340848" cy="3031158"/>
              <a:chOff x="534987" y="1647866"/>
              <a:chExt cx="23340848" cy="3031158"/>
            </a:xfrm>
          </p:grpSpPr>
          <p:sp>
            <p:nvSpPr>
              <p:cNvPr id="25" name="Rounded Rectangle 24"/>
              <p:cNvSpPr/>
              <p:nvPr/>
            </p:nvSpPr>
            <p:spPr bwMode="auto">
              <a:xfrm>
                <a:off x="755649" y="1720891"/>
                <a:ext cx="23120186" cy="295813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41</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22980" y="1936826"/>
                  <a:ext cx="23056837" cy="2951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623888" indent="1038225">
                    <a:spcBef>
                      <a:spcPts val="600"/>
                    </a:spcBef>
                    <a:buClr>
                      <a:srgbClr val="0000FF"/>
                    </a:buClr>
                    <a:tabLst>
                      <a:tab pos="629920" algn="l"/>
                    </a:tabLst>
                  </a:pPr>
                  <a:r>
                    <a:rPr lang="vi-VN" sz="3000">
                      <a:latin typeface="Cambria" panose="02040503050406030204" pitchFamily="18" charset="0"/>
                      <a:ea typeface="Arial"/>
                      <a:cs typeface="Times New Roman"/>
                    </a:rPr>
                    <a:t>Trong </a:t>
                  </a:r>
                  <a:r>
                    <a:rPr lang="vi-VN" sz="3000" dirty="0">
                      <a:latin typeface="Cambria" panose="02040503050406030204" pitchFamily="18" charset="0"/>
                      <a:ea typeface="Arial"/>
                      <a:cs typeface="Times New Roman"/>
                    </a:rPr>
                    <a:t>không gian với hệ tọa độ Oxyz , cho </a:t>
                  </a:r>
                  <a:r>
                    <a:rPr lang="vi-VN" sz="3000">
                      <a:latin typeface="Cambria" panose="02040503050406030204" pitchFamily="18" charset="0"/>
                      <a:ea typeface="Arial"/>
                      <a:cs typeface="Times New Roman"/>
                    </a:rPr>
                    <a:t>hai điểm</a:t>
                  </a:r>
                  <a:r>
                    <a:rPr lang="en-US" sz="3000">
                      <a:latin typeface="Cambria" panose="02040503050406030204" pitchFamily="18" charset="0"/>
                      <a:ea typeface="Arial"/>
                      <a:cs typeface="Times New Roman"/>
                    </a:rPr>
                    <a:t> </a:t>
                  </a:r>
                  <a14:m>
                    <m:oMath xmlns:m="http://schemas.openxmlformats.org/officeDocument/2006/math">
                      <m:r>
                        <a:rPr lang="vi-VN" sz="3000" i="1">
                          <a:latin typeface="Cambria Math"/>
                          <a:ea typeface="Arial"/>
                          <a:cs typeface="Times New Roman"/>
                        </a:rPr>
                        <m:t>𝑀</m:t>
                      </m:r>
                      <m:d>
                        <m:dPr>
                          <m:ctrlPr>
                            <a:rPr lang="en-US" sz="3000" i="1">
                              <a:latin typeface="Cambria Math" panose="02040503050406030204" pitchFamily="18" charset="0"/>
                              <a:ea typeface="Arial"/>
                              <a:cs typeface="Times New Roman"/>
                            </a:rPr>
                          </m:ctrlPr>
                        </m:dPr>
                        <m:e>
                          <m:r>
                            <a:rPr lang="vi-VN" sz="3000" i="1">
                              <a:latin typeface="Cambria Math"/>
                              <a:ea typeface="Arial"/>
                              <a:cs typeface="Times New Roman"/>
                            </a:rPr>
                            <m:t>2;1;0</m:t>
                          </m:r>
                        </m:e>
                      </m:d>
                      <m:r>
                        <a:rPr lang="vi-VN" sz="3000" i="1">
                          <a:latin typeface="Cambria Math"/>
                          <a:ea typeface="Arial"/>
                          <a:cs typeface="Times New Roman"/>
                        </a:rPr>
                        <m:t>;</m:t>
                      </m:r>
                    </m:oMath>
                  </a14:m>
                  <a:r>
                    <a:rPr lang="vi-VN" sz="3000">
                      <a:latin typeface="Cambria" panose="02040503050406030204" pitchFamily="18" charset="0"/>
                      <a:ea typeface="Arial"/>
                      <a:cs typeface="Times New Roman"/>
                    </a:rPr>
                    <a:t> </a:t>
                  </a:r>
                  <a14:m>
                    <m:oMath xmlns:m="http://schemas.openxmlformats.org/officeDocument/2006/math">
                      <m:r>
                        <a:rPr lang="vi-VN" sz="3000" i="1">
                          <a:latin typeface="Cambria Math"/>
                          <a:ea typeface="Arial"/>
                          <a:cs typeface="Times New Roman"/>
                        </a:rPr>
                        <m:t>𝑁</m:t>
                      </m:r>
                      <m:d>
                        <m:dPr>
                          <m:ctrlPr>
                            <a:rPr lang="en-US" sz="3000" i="1">
                              <a:latin typeface="Cambria Math" panose="02040503050406030204" pitchFamily="18" charset="0"/>
                              <a:ea typeface="Arial"/>
                              <a:cs typeface="Times New Roman"/>
                            </a:rPr>
                          </m:ctrlPr>
                        </m:dPr>
                        <m:e>
                          <m:r>
                            <a:rPr lang="vi-VN" sz="3000" i="1">
                              <a:latin typeface="Cambria Math"/>
                              <a:ea typeface="Arial"/>
                              <a:cs typeface="Times New Roman"/>
                            </a:rPr>
                            <m:t>−2;3;2</m:t>
                          </m:r>
                        </m:e>
                      </m:d>
                    </m:oMath>
                  </a14:m>
                  <a:r>
                    <a:rPr lang="en-US" sz="3000" dirty="0">
                      <a:latin typeface="Cambria" panose="02040503050406030204" pitchFamily="18" charset="0"/>
                      <a:ea typeface="Times New Roman" panose="02020603050405020304" pitchFamily="18" charset="0"/>
                      <a:cs typeface="Times New Roman" panose="02020603050405020304" pitchFamily="18" charset="0"/>
                    </a:rPr>
                    <a:t> v</a:t>
                  </a:r>
                  <a:r>
                    <a:rPr lang="en-US" sz="3000">
                      <a:latin typeface="Cambria" panose="02040503050406030204" pitchFamily="18" charset="0"/>
                      <a:ea typeface="Calibri" panose="020F0502020204030204" pitchFamily="34" charset="0"/>
                      <a:cs typeface="Times New Roman" panose="02020603050405020304" pitchFamily="18" charset="0"/>
                    </a:rPr>
                    <a:t>à cho đường thẳng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𝛥</m:t>
                      </m:r>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i="1">
                              <a:latin typeface="Cambria Math" panose="02040503050406030204" pitchFamily="18" charset="0"/>
                              <a:ea typeface="Calibri" panose="020F0502020204030204" pitchFamily="34" charset="0"/>
                              <a:cs typeface="Times New Roman" panose="02020603050405020304" pitchFamily="18" charset="0"/>
                            </a:rPr>
                            <m:t>𝑥</m:t>
                          </m:r>
                          <m:r>
                            <a:rPr lang="en-US" sz="3000" i="1">
                              <a:latin typeface="Cambria Math" panose="02040503050406030204" pitchFamily="18" charset="0"/>
                              <a:ea typeface="Calibri" panose="020F0502020204030204" pitchFamily="34" charset="0"/>
                              <a:cs typeface="Times New Roman" panose="02020603050405020304" pitchFamily="18" charset="0"/>
                            </a:rPr>
                            <m:t>−1</m:t>
                          </m:r>
                        </m:num>
                        <m:den>
                          <m:r>
                            <a:rPr lang="en-US" sz="3000" i="1">
                              <a:latin typeface="Cambria Math" panose="02040503050406030204" pitchFamily="18" charset="0"/>
                              <a:ea typeface="Calibri" panose="020F0502020204030204" pitchFamily="34" charset="0"/>
                              <a:cs typeface="Times New Roman" panose="02020603050405020304" pitchFamily="18" charset="0"/>
                            </a:rPr>
                            <m:t>2</m:t>
                          </m:r>
                        </m:den>
                      </m:f>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i="1">
                              <a:latin typeface="Cambria Math" panose="02040503050406030204" pitchFamily="18" charset="0"/>
                              <a:ea typeface="Calibri" panose="020F0502020204030204" pitchFamily="34" charset="0"/>
                              <a:cs typeface="Times New Roman" panose="02020603050405020304" pitchFamily="18" charset="0"/>
                            </a:rPr>
                            <m:t>𝑦</m:t>
                          </m:r>
                        </m:num>
                        <m:den>
                          <m:r>
                            <a:rPr lang="en-US" sz="3000" i="1">
                              <a:latin typeface="Cambria Math" panose="02040503050406030204" pitchFamily="18" charset="0"/>
                              <a:ea typeface="Calibri" panose="020F0502020204030204" pitchFamily="34" charset="0"/>
                              <a:cs typeface="Times New Roman" panose="02020603050405020304" pitchFamily="18" charset="0"/>
                            </a:rPr>
                            <m:t>1</m:t>
                          </m:r>
                        </m:den>
                      </m:f>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i="1">
                              <a:latin typeface="Cambria Math" panose="02040503050406030204" pitchFamily="18" charset="0"/>
                              <a:ea typeface="Calibri" panose="020F0502020204030204" pitchFamily="34" charset="0"/>
                              <a:cs typeface="Times New Roman" panose="02020603050405020304" pitchFamily="18" charset="0"/>
                            </a:rPr>
                            <m:t>𝑧</m:t>
                          </m:r>
                        </m:num>
                        <m:den>
                          <m:r>
                            <a:rPr lang="en-US" sz="30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000" dirty="0">
                      <a:latin typeface="Cambria" panose="02040503050406030204" pitchFamily="18" charset="0"/>
                      <a:ea typeface="Times New Roman" panose="02020603050405020304" pitchFamily="18" charset="0"/>
                      <a:cs typeface="Times New Roman" panose="02020603050405020304" pitchFamily="18" charset="0"/>
                    </a:rPr>
                    <a:t> . </a:t>
                  </a:r>
                  <a:r>
                    <a:rPr lang="en-US" sz="3000">
                      <a:latin typeface="Cambria" panose="02040503050406030204" pitchFamily="18" charset="0"/>
                      <a:ea typeface="Calibri" panose="020F0502020204030204" pitchFamily="34" charset="0"/>
                      <a:cs typeface="Times New Roman" panose="02020603050405020304" pitchFamily="18" charset="0"/>
                    </a:rPr>
                    <a:t>Mặt cầu </a:t>
                  </a:r>
                  <a14:m>
                    <m:oMath xmlns:m="http://schemas.openxmlformats.org/officeDocument/2006/math">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𝑆</m:t>
                          </m:r>
                        </m:e>
                      </m:d>
                    </m:oMath>
                  </a14:m>
                  <a:r>
                    <a:rPr lang="en-US" sz="3000">
                      <a:latin typeface="Cambria" panose="02040503050406030204" pitchFamily="18" charset="0"/>
                      <a:ea typeface="Calibri" panose="020F0502020204030204" pitchFamily="34" charset="0"/>
                      <a:cs typeface="Times New Roman" panose="02020603050405020304" pitchFamily="18" charset="0"/>
                    </a:rPr>
                    <a:t> có tâm thuộc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3000">
                      <a:latin typeface="Cambria" panose="02040503050406030204" pitchFamily="18" charset="0"/>
                      <a:ea typeface="Calibri" panose="020F0502020204030204" pitchFamily="34" charset="0"/>
                      <a:cs typeface="Times New Roman" panose="02020603050405020304" pitchFamily="18" charset="0"/>
                    </a:rPr>
                    <a:t> và đi qua hai điểm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𝑀</m:t>
                      </m:r>
                      <m:r>
                        <a:rPr lang="en-US" sz="3000" i="1">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𝑁</m:t>
                      </m:r>
                    </m:oMath>
                  </a14:m>
                  <a:r>
                    <a:rPr lang="en-US" sz="3000">
                      <a:latin typeface="Cambria" panose="02040503050406030204" pitchFamily="18" charset="0"/>
                      <a:ea typeface="Calibri" panose="020F0502020204030204" pitchFamily="34" charset="0"/>
                      <a:cs typeface="Times New Roman" panose="02020603050405020304" pitchFamily="18" charset="0"/>
                    </a:rPr>
                    <a:t> có phương trình là</a:t>
                  </a:r>
                </a:p>
              </p:txBody>
            </p:sp>
          </mc:Choice>
          <mc:Fallback xmlns="">
            <p:sp>
              <p:nvSpPr>
                <p:cNvPr id="23" name="Rectangle 22"/>
                <p:cNvSpPr>
                  <a:spLocks noRot="1" noChangeAspect="1" noMove="1" noResize="1" noEditPoints="1" noAdjustHandles="1" noChangeArrowheads="1" noChangeShapeType="1" noTextEdit="1"/>
                </p:cNvSpPr>
                <p:nvPr/>
              </p:nvSpPr>
              <p:spPr>
                <a:xfrm>
                  <a:off x="722980" y="1936826"/>
                  <a:ext cx="23056837" cy="2951806"/>
                </a:xfrm>
                <a:prstGeom prst="rect">
                  <a:avLst/>
                </a:prstGeom>
                <a:blipFill>
                  <a:blip r:embed="rId2"/>
                  <a:stretch>
                    <a:fillRect t="-2083" b="-7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64" name="Group 63"/>
          <p:cNvGrpSpPr/>
          <p:nvPr/>
        </p:nvGrpSpPr>
        <p:grpSpPr>
          <a:xfrm>
            <a:off x="61931" y="1909232"/>
            <a:ext cx="6048992" cy="4548212"/>
            <a:chOff x="142252" y="1941938"/>
            <a:chExt cx="6048992" cy="4548212"/>
          </a:xfrm>
        </p:grpSpPr>
        <p:sp>
          <p:nvSpPr>
            <p:cNvPr id="65" name="Rectangle 64"/>
            <p:cNvSpPr/>
            <p:nvPr/>
          </p:nvSpPr>
          <p:spPr>
            <a:xfrm>
              <a:off x="455456" y="3139673"/>
              <a:ext cx="5610548" cy="93875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164912" y="333747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697248" y="3311176"/>
                  <a:ext cx="5493996" cy="66543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𝒙</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𝒚</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𝒛</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𝟐</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𝟏𝟕</m:t>
                        </m:r>
                      </m:oMath>
                    </m:oMathPara>
                  </a14:m>
                  <a:endParaRPr lang="en-US" sz="2600"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697248" y="3311176"/>
                  <a:ext cx="5493996" cy="665439"/>
                </a:xfrm>
                <a:prstGeom prst="rect">
                  <a:avLst/>
                </a:prstGeom>
                <a:blipFill>
                  <a:blip r:embed="rId3"/>
                  <a:stretch>
                    <a:fillRect/>
                  </a:stretch>
                </a:blipFill>
              </p:spPr>
              <p:txBody>
                <a:bodyPr/>
                <a:lstStyle/>
                <a:p>
                  <a:r>
                    <a:rPr lang="en-US">
                      <a:noFill/>
                    </a:rPr>
                    <a:t> </a:t>
                  </a:r>
                </a:p>
              </p:txBody>
            </p:sp>
          </mc:Fallback>
        </mc:AlternateContent>
        <p:sp>
          <p:nvSpPr>
            <p:cNvPr id="69" name="Rectangle 68"/>
            <p:cNvSpPr/>
            <p:nvPr/>
          </p:nvSpPr>
          <p:spPr>
            <a:xfrm>
              <a:off x="469644" y="1941938"/>
              <a:ext cx="5568132" cy="99867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179100" y="218130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75996" y="2162685"/>
                  <a:ext cx="5431055" cy="66543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p>
                          <m:sSupPr>
                            <m:ctrlPr>
                              <a:rPr lang="en-US" sz="2600" b="1" i="1" smtClean="0">
                                <a:solidFill>
                                  <a:schemeClr val="bg1"/>
                                </a:solidFill>
                                <a:latin typeface="Cambria Math" panose="02040503050406030204" pitchFamily="18" charset="0"/>
                                <a:ea typeface="Calibri" panose="020F0502020204030204" pitchFamily="34" charset="0"/>
                              </a:rPr>
                            </m:ctrlPr>
                          </m:sSupPr>
                          <m:e>
                            <m:d>
                              <m:dPr>
                                <m:ctrlPr>
                                  <a:rPr lang="en-US" sz="2600" b="1" i="1">
                                    <a:solidFill>
                                      <a:schemeClr val="bg1"/>
                                    </a:solidFill>
                                    <a:latin typeface="Cambria Math" panose="02040503050406030204" pitchFamily="18" charset="0"/>
                                    <a:ea typeface="Calibri" panose="020F0502020204030204" pitchFamily="34" charset="0"/>
                                  </a:rPr>
                                </m:ctrlPr>
                              </m:dPr>
                              <m:e>
                                <m:r>
                                  <a:rPr lang="en-US" sz="2600" b="1" i="1">
                                    <a:solidFill>
                                      <a:schemeClr val="bg1"/>
                                    </a:solidFill>
                                    <a:latin typeface="Cambria Math" panose="02040503050406030204" pitchFamily="18" charset="0"/>
                                    <a:ea typeface="Calibri" panose="020F0502020204030204" pitchFamily="34" charset="0"/>
                                  </a:rPr>
                                  <m:t>𝒙</m:t>
                                </m:r>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𝟏</m:t>
                                </m:r>
                              </m:e>
                            </m:d>
                          </m:e>
                          <m:sup>
                            <m:r>
                              <a:rPr lang="en-US" sz="2600" b="1" i="1">
                                <a:solidFill>
                                  <a:schemeClr val="bg1"/>
                                </a:solidFill>
                                <a:latin typeface="Cambria Math" panose="02040503050406030204" pitchFamily="18" charset="0"/>
                                <a:ea typeface="Calibri" panose="020F0502020204030204" pitchFamily="34" charset="0"/>
                              </a:rPr>
                              <m:t>𝟐</m:t>
                            </m:r>
                          </m:sup>
                        </m:sSup>
                        <m:r>
                          <a:rPr lang="en-US" sz="2600" b="1" i="1">
                            <a:solidFill>
                              <a:schemeClr val="bg1"/>
                            </a:solidFill>
                            <a:latin typeface="Cambria Math" panose="02040503050406030204" pitchFamily="18" charset="0"/>
                            <a:ea typeface="Calibri" panose="020F0502020204030204" pitchFamily="34" charset="0"/>
                          </a:rPr>
                          <m:t>+</m:t>
                        </m:r>
                        <m:sSup>
                          <m:sSupPr>
                            <m:ctrlPr>
                              <a:rPr lang="en-US" sz="2600" b="1" i="1">
                                <a:solidFill>
                                  <a:schemeClr val="bg1"/>
                                </a:solidFill>
                                <a:latin typeface="Cambria Math" panose="02040503050406030204" pitchFamily="18" charset="0"/>
                                <a:ea typeface="Calibri" panose="020F0502020204030204" pitchFamily="34" charset="0"/>
                              </a:rPr>
                            </m:ctrlPr>
                          </m:sSupPr>
                          <m:e>
                            <m:d>
                              <m:dPr>
                                <m:ctrlPr>
                                  <a:rPr lang="en-US" sz="2600" b="1" i="1">
                                    <a:solidFill>
                                      <a:schemeClr val="bg1"/>
                                    </a:solidFill>
                                    <a:latin typeface="Cambria Math" panose="02040503050406030204" pitchFamily="18" charset="0"/>
                                    <a:ea typeface="Calibri" panose="020F0502020204030204" pitchFamily="34" charset="0"/>
                                  </a:rPr>
                                </m:ctrlPr>
                              </m:dPr>
                              <m:e>
                                <m:r>
                                  <a:rPr lang="en-US" sz="2600" b="1" i="1">
                                    <a:solidFill>
                                      <a:schemeClr val="bg1"/>
                                    </a:solidFill>
                                    <a:latin typeface="Cambria Math" panose="02040503050406030204" pitchFamily="18" charset="0"/>
                                    <a:ea typeface="Calibri" panose="020F0502020204030204" pitchFamily="34" charset="0"/>
                                  </a:rPr>
                                  <m:t>𝒚</m:t>
                                </m:r>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𝟏</m:t>
                                </m:r>
                              </m:e>
                            </m:d>
                          </m:e>
                          <m:sup>
                            <m:r>
                              <a:rPr lang="en-US" sz="2600" b="1" i="1">
                                <a:solidFill>
                                  <a:schemeClr val="bg1"/>
                                </a:solidFill>
                                <a:latin typeface="Cambria Math" panose="02040503050406030204" pitchFamily="18" charset="0"/>
                                <a:ea typeface="Calibri" panose="020F0502020204030204" pitchFamily="34" charset="0"/>
                              </a:rPr>
                              <m:t>𝟐</m:t>
                            </m:r>
                          </m:sup>
                        </m:sSup>
                        <m:r>
                          <a:rPr lang="en-US" sz="2600" b="1" i="1">
                            <a:solidFill>
                              <a:schemeClr val="bg1"/>
                            </a:solidFill>
                            <a:latin typeface="Cambria Math" panose="02040503050406030204" pitchFamily="18" charset="0"/>
                            <a:ea typeface="Calibri" panose="020F0502020204030204" pitchFamily="34" charset="0"/>
                          </a:rPr>
                          <m:t>+</m:t>
                        </m:r>
                        <m:sSup>
                          <m:sSupPr>
                            <m:ctrlPr>
                              <a:rPr lang="en-US" sz="2600" b="1" i="1">
                                <a:solidFill>
                                  <a:schemeClr val="bg1"/>
                                </a:solidFill>
                                <a:latin typeface="Cambria Math" panose="02040503050406030204" pitchFamily="18" charset="0"/>
                                <a:ea typeface="Calibri" panose="020F0502020204030204" pitchFamily="34" charset="0"/>
                              </a:rPr>
                            </m:ctrlPr>
                          </m:sSupPr>
                          <m:e>
                            <m:d>
                              <m:dPr>
                                <m:ctrlPr>
                                  <a:rPr lang="en-US" sz="2600" b="1" i="1">
                                    <a:solidFill>
                                      <a:schemeClr val="bg1"/>
                                    </a:solidFill>
                                    <a:latin typeface="Cambria Math" panose="02040503050406030204" pitchFamily="18" charset="0"/>
                                    <a:ea typeface="Calibri" panose="020F0502020204030204" pitchFamily="34" charset="0"/>
                                  </a:rPr>
                                </m:ctrlPr>
                              </m:dPr>
                              <m:e>
                                <m:r>
                                  <a:rPr lang="en-US" sz="2600" b="1" i="1">
                                    <a:solidFill>
                                      <a:schemeClr val="bg1"/>
                                    </a:solidFill>
                                    <a:latin typeface="Cambria Math" panose="02040503050406030204" pitchFamily="18" charset="0"/>
                                    <a:ea typeface="Calibri" panose="020F0502020204030204" pitchFamily="34" charset="0"/>
                                  </a:rPr>
                                  <m:t>𝒛</m:t>
                                </m:r>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𝟐</m:t>
                                </m:r>
                              </m:e>
                            </m:d>
                          </m:e>
                          <m:sup>
                            <m:r>
                              <a:rPr lang="en-US" sz="2600" b="1" i="1">
                                <a:solidFill>
                                  <a:schemeClr val="bg1"/>
                                </a:solidFill>
                                <a:latin typeface="Cambria Math" panose="02040503050406030204" pitchFamily="18" charset="0"/>
                                <a:ea typeface="Calibri" panose="020F0502020204030204" pitchFamily="34" charset="0"/>
                              </a:rPr>
                              <m:t>𝟐</m:t>
                            </m:r>
                          </m:sup>
                        </m:sSup>
                        <m:r>
                          <a:rPr lang="en-US" sz="2600" b="1" i="1">
                            <a:solidFill>
                              <a:schemeClr val="bg1"/>
                            </a:solidFill>
                            <a:latin typeface="Cambria Math" panose="02040503050406030204" pitchFamily="18" charset="0"/>
                            <a:ea typeface="Calibri" panose="020F0502020204030204" pitchFamily="34" charset="0"/>
                          </a:rPr>
                          <m:t>=</m:t>
                        </m:r>
                        <m:r>
                          <a:rPr lang="en-US" sz="2600" b="1" i="1">
                            <a:solidFill>
                              <a:schemeClr val="bg1"/>
                            </a:solidFill>
                            <a:latin typeface="Cambria Math" panose="02040503050406030204" pitchFamily="18" charset="0"/>
                            <a:ea typeface="Calibri" panose="020F0502020204030204" pitchFamily="34" charset="0"/>
                          </a:rPr>
                          <m:t>𝟏𝟕</m:t>
                        </m:r>
                      </m:oMath>
                    </m:oMathPara>
                  </a14:m>
                  <a:endParaRPr lang="en-US" sz="2600"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75996" y="2162685"/>
                  <a:ext cx="5431055" cy="665439"/>
                </a:xfrm>
                <a:prstGeom prst="rect">
                  <a:avLst/>
                </a:prstGeom>
                <a:blipFill>
                  <a:blip r:embed="rId4"/>
                  <a:stretch>
                    <a:fillRect/>
                  </a:stretch>
                </a:blipFill>
              </p:spPr>
              <p:txBody>
                <a:bodyPr/>
                <a:lstStyle/>
                <a:p>
                  <a:r>
                    <a:rPr lang="en-US">
                      <a:noFill/>
                    </a:rPr>
                    <a:t> </a:t>
                  </a:r>
                </a:p>
              </p:txBody>
            </p:sp>
          </mc:Fallback>
        </mc:AlternateContent>
        <p:sp>
          <p:nvSpPr>
            <p:cNvPr id="72" name="Rectangle 71"/>
            <p:cNvSpPr/>
            <p:nvPr/>
          </p:nvSpPr>
          <p:spPr>
            <a:xfrm>
              <a:off x="433631" y="4297549"/>
              <a:ext cx="5622716" cy="98062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143087" y="450921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56770" y="4481447"/>
                  <a:ext cx="5422571" cy="66543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𝒙</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𝒚</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𝒛</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𝟐</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𝟏𝟕</m:t>
                        </m:r>
                      </m:oMath>
                    </m:oMathPara>
                  </a14:m>
                  <a:endParaRPr lang="en-US" sz="26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656770" y="4481447"/>
                  <a:ext cx="5422571" cy="665439"/>
                </a:xfrm>
                <a:prstGeom prst="rect">
                  <a:avLst/>
                </a:prstGeom>
                <a:blipFill>
                  <a:blip r:embed="rId5"/>
                  <a:stretch>
                    <a:fillRect/>
                  </a:stretch>
                </a:blipFill>
              </p:spPr>
              <p:txBody>
                <a:bodyPr/>
                <a:lstStyle/>
                <a:p>
                  <a:r>
                    <a:rPr lang="en-US">
                      <a:noFill/>
                    </a:rPr>
                    <a:t> </a:t>
                  </a:r>
                </a:p>
              </p:txBody>
            </p:sp>
          </mc:Fallback>
        </mc:AlternateContent>
        <p:sp>
          <p:nvSpPr>
            <p:cNvPr id="75" name="Rectangle 74"/>
            <p:cNvSpPr/>
            <p:nvPr/>
          </p:nvSpPr>
          <p:spPr>
            <a:xfrm>
              <a:off x="377376" y="5537597"/>
              <a:ext cx="5660918" cy="95255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142252" y="579082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662821" y="5763060"/>
                  <a:ext cx="5528269" cy="665439"/>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𝒙</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𝒚</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sSup>
                          <m:sSupPr>
                            <m:ctrlPr>
                              <a:rPr lang="en-US" sz="2600" b="1" i="1">
                                <a:latin typeface="Cambria Math" panose="02040503050406030204" pitchFamily="18" charset="0"/>
                                <a:ea typeface="Calibri" panose="020F0502020204030204" pitchFamily="34" charset="0"/>
                              </a:rPr>
                            </m:ctrlPr>
                          </m:sSupPr>
                          <m:e>
                            <m:d>
                              <m:dPr>
                                <m:ctrlPr>
                                  <a:rPr lang="en-US" sz="2600" b="1" i="1">
                                    <a:latin typeface="Cambria Math" panose="02040503050406030204" pitchFamily="18" charset="0"/>
                                    <a:ea typeface="Calibri" panose="020F0502020204030204" pitchFamily="34" charset="0"/>
                                  </a:rPr>
                                </m:ctrlPr>
                              </m:dPr>
                              <m:e>
                                <m:r>
                                  <a:rPr lang="en-US" sz="2600" b="1" i="1">
                                    <a:latin typeface="Cambria Math" panose="02040503050406030204" pitchFamily="18" charset="0"/>
                                    <a:ea typeface="Calibri" panose="020F0502020204030204" pitchFamily="34" charset="0"/>
                                  </a:rPr>
                                  <m:t>𝒛</m:t>
                                </m:r>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𝟐</m:t>
                                </m:r>
                              </m:e>
                            </m:d>
                          </m:e>
                          <m:sup>
                            <m:r>
                              <a:rPr lang="en-US" sz="2600" b="1" i="1">
                                <a:latin typeface="Cambria Math" panose="02040503050406030204" pitchFamily="18" charset="0"/>
                                <a:ea typeface="Calibri" panose="020F0502020204030204" pitchFamily="34" charset="0"/>
                              </a:rPr>
                              <m:t>𝟐</m:t>
                            </m:r>
                          </m:sup>
                        </m:sSup>
                        <m:r>
                          <a:rPr lang="en-US" sz="2600" b="1">
                            <a:latin typeface="Cambria Math" panose="02040503050406030204" pitchFamily="18" charset="0"/>
                            <a:ea typeface="Calibri" panose="020F0502020204030204" pitchFamily="34" charset="0"/>
                          </a:rPr>
                          <m:t>=</m:t>
                        </m:r>
                        <m:r>
                          <a:rPr lang="en-US" sz="2600" b="1" i="1">
                            <a:latin typeface="Cambria Math" panose="02040503050406030204" pitchFamily="18" charset="0"/>
                            <a:ea typeface="Calibri" panose="020F0502020204030204" pitchFamily="34" charset="0"/>
                          </a:rPr>
                          <m:t>𝟏𝟕</m:t>
                        </m:r>
                      </m:oMath>
                    </m:oMathPara>
                  </a14:m>
                  <a:endParaRPr lang="en-US" sz="2600"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662821" y="5763060"/>
                  <a:ext cx="5528269" cy="665439"/>
                </a:xfrm>
                <a:prstGeom prst="rect">
                  <a:avLst/>
                </a:prstGeom>
                <a:blipFill>
                  <a:blip r:embed="rId6"/>
                  <a:stretch>
                    <a:fillRect/>
                  </a:stretch>
                </a:blipFill>
              </p:spPr>
              <p:txBody>
                <a:bodyPr/>
                <a:lstStyle/>
                <a:p>
                  <a:r>
                    <a:rPr lang="en-US">
                      <a:noFill/>
                    </a:rPr>
                    <a:t> </a:t>
                  </a:r>
                </a:p>
              </p:txBody>
            </p:sp>
          </mc:Fallback>
        </mc:AlternateContent>
      </p:grpSp>
      <p:sp>
        <p:nvSpPr>
          <p:cNvPr id="78" name="Oval 77"/>
          <p:cNvSpPr/>
          <p:nvPr/>
        </p:nvSpPr>
        <p:spPr>
          <a:xfrm>
            <a:off x="41403" y="4463882"/>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51" name="Rectangle 50"/>
              <p:cNvSpPr/>
              <p:nvPr/>
            </p:nvSpPr>
            <p:spPr>
              <a:xfrm>
                <a:off x="5976026" y="4129396"/>
                <a:ext cx="5924367" cy="555793"/>
              </a:xfrm>
              <a:prstGeom prst="rect">
                <a:avLst/>
              </a:prstGeom>
              <a:noFill/>
            </p:spPr>
            <p:txBody>
              <a:bodyPr wrap="square" rtlCol="0">
                <a:spAutoFit/>
              </a:bodyPr>
              <a:lstStyle/>
              <a:p>
                <a:pPr algn="just">
                  <a:lnSpc>
                    <a:spcPct val="115000"/>
                  </a:lnSpc>
                  <a:spcAft>
                    <a:spcPts val="800"/>
                  </a:spcAft>
                </a:pPr>
                <a:r>
                  <a:rPr lang="en-US" sz="2800" b="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a:latin typeface="Cambria Math" panose="02040503050406030204" pitchFamily="18" charset="0"/>
                            <a:ea typeface="Arial"/>
                            <a:cs typeface="Times New Roman"/>
                          </a:rPr>
                        </m:ctrlPr>
                      </m:sSupPr>
                      <m:e>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𝑥</m:t>
                            </m:r>
                            <m:r>
                              <a:rPr lang="vi-VN" sz="2800" i="1">
                                <a:latin typeface="Cambria Math"/>
                                <a:ea typeface="Arial"/>
                                <a:cs typeface="Times New Roman"/>
                              </a:rPr>
                              <m:t>+1</m:t>
                            </m:r>
                          </m:e>
                        </m:d>
                      </m:e>
                      <m:sup>
                        <m:r>
                          <a:rPr lang="vi-VN" sz="2800" i="1">
                            <a:latin typeface="Cambria Math"/>
                            <a:ea typeface="Arial"/>
                            <a:cs typeface="Times New Roman"/>
                          </a:rPr>
                          <m:t>2</m:t>
                        </m:r>
                      </m:sup>
                    </m:sSup>
                    <m:r>
                      <a:rPr lang="vi-VN" sz="2800" i="1">
                        <a:latin typeface="Cambria Math"/>
                        <a:ea typeface="Arial"/>
                        <a:cs typeface="Times New Roman"/>
                      </a:rPr>
                      <m:t>+</m:t>
                    </m:r>
                    <m:sSup>
                      <m:sSupPr>
                        <m:ctrlPr>
                          <a:rPr lang="en-US" sz="2800" i="1">
                            <a:latin typeface="Cambria Math" panose="02040503050406030204" pitchFamily="18" charset="0"/>
                            <a:ea typeface="Arial"/>
                            <a:cs typeface="Times New Roman"/>
                          </a:rPr>
                        </m:ctrlPr>
                      </m:sSupPr>
                      <m:e>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𝑦</m:t>
                            </m:r>
                            <m:r>
                              <a:rPr lang="vi-VN" sz="2800" i="1">
                                <a:latin typeface="Cambria Math"/>
                                <a:ea typeface="Arial"/>
                                <a:cs typeface="Times New Roman"/>
                              </a:rPr>
                              <m:t>+1</m:t>
                            </m:r>
                          </m:e>
                        </m:d>
                      </m:e>
                      <m:sup>
                        <m:r>
                          <a:rPr lang="vi-VN" sz="2800" i="1">
                            <a:latin typeface="Cambria Math"/>
                            <a:ea typeface="Arial"/>
                            <a:cs typeface="Times New Roman"/>
                          </a:rPr>
                          <m:t>2</m:t>
                        </m:r>
                      </m:sup>
                    </m:sSup>
                    <m:r>
                      <a:rPr lang="vi-VN" sz="2800" i="1">
                        <a:latin typeface="Cambria Math"/>
                        <a:ea typeface="Arial"/>
                        <a:cs typeface="Times New Roman"/>
                      </a:rPr>
                      <m:t>+</m:t>
                    </m:r>
                    <m:sSup>
                      <m:sSupPr>
                        <m:ctrlPr>
                          <a:rPr lang="en-US" sz="2800" i="1">
                            <a:latin typeface="Cambria Math" panose="02040503050406030204" pitchFamily="18" charset="0"/>
                            <a:ea typeface="Arial"/>
                            <a:cs typeface="Times New Roman"/>
                          </a:rPr>
                        </m:ctrlPr>
                      </m:sSupPr>
                      <m:e>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𝑧</m:t>
                            </m:r>
                            <m:r>
                              <a:rPr lang="vi-VN" sz="2800" i="1">
                                <a:latin typeface="Cambria Math"/>
                                <a:ea typeface="Arial"/>
                                <a:cs typeface="Times New Roman"/>
                              </a:rPr>
                              <m:t>−2</m:t>
                            </m:r>
                          </m:e>
                        </m:d>
                      </m:e>
                      <m:sup>
                        <m:r>
                          <a:rPr lang="vi-VN" sz="2800" i="1">
                            <a:latin typeface="Cambria Math"/>
                            <a:ea typeface="Arial"/>
                            <a:cs typeface="Times New Roman"/>
                          </a:rPr>
                          <m:t>2</m:t>
                        </m:r>
                      </m:sup>
                    </m:sSup>
                    <m:r>
                      <a:rPr lang="vi-VN" sz="2800" i="1">
                        <a:latin typeface="Cambria Math"/>
                        <a:ea typeface="Arial"/>
                        <a:cs typeface="Times New Roman"/>
                      </a:rPr>
                      <m:t>=17</m:t>
                    </m:r>
                  </m:oMath>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5976026" y="4129396"/>
                <a:ext cx="5924367" cy="55579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5940045" y="3473567"/>
                <a:ext cx="5868112" cy="555986"/>
              </a:xfrm>
              <a:prstGeom prst="rect">
                <a:avLst/>
              </a:prstGeom>
              <a:noFill/>
            </p:spPr>
            <p:txBody>
              <a:bodyPr wrap="square" rtlCol="0">
                <a:spAutoFit/>
              </a:bodyPr>
              <a:lstStyle/>
              <a:p>
                <a:pPr marL="512763" indent="-512763">
                  <a:lnSpc>
                    <a:spcPct val="115000"/>
                  </a:lnSpc>
                  <a:spcAft>
                    <a:spcPts val="0"/>
                  </a:spcAft>
                </a:pPr>
                <a:r>
                  <a:rPr lang="en-US" sz="2800">
                    <a:latin typeface="Cambria" panose="02040503050406030204" pitchFamily="18" charset="0"/>
                    <a:ea typeface="Times New Roman" panose="02020603050405020304" pitchFamily="18" charset="0"/>
                    <a:cs typeface="Times New Roman" panose="02020603050405020304" pitchFamily="18" charset="0"/>
                  </a:rPr>
                  <a:t> </a:t>
                </a:r>
                <a:r>
                  <a:rPr lang="vi-VN" sz="2800" dirty="0">
                    <a:latin typeface="Cambria" panose="02040503050406030204" pitchFamily="18" charset="0"/>
                    <a:ea typeface="Arial"/>
                    <a:cs typeface="Times New Roman"/>
                  </a:rPr>
                  <a:t>Vậy mặt cầu </a:t>
                </a:r>
                <a14:m>
                  <m:oMath xmlns:m="http://schemas.openxmlformats.org/officeDocument/2006/math">
                    <m:d>
                      <m:dPr>
                        <m:ctrlPr>
                          <a:rPr lang="en-US" sz="2800" i="1">
                            <a:latin typeface="Cambria Math" panose="02040503050406030204" pitchFamily="18" charset="0"/>
                            <a:ea typeface="Arial"/>
                            <a:cs typeface="Times New Roman"/>
                          </a:rPr>
                        </m:ctrlPr>
                      </m:dPr>
                      <m:e>
                        <m:r>
                          <a:rPr lang="fr-FR" sz="2800" i="1">
                            <a:latin typeface="Cambria Math"/>
                            <a:ea typeface="Arial"/>
                            <a:cs typeface="Times New Roman"/>
                          </a:rPr>
                          <m:t>𝑆</m:t>
                        </m:r>
                      </m:e>
                    </m:d>
                  </m:oMath>
                </a14:m>
                <a:r>
                  <a:rPr lang="fr-FR" sz="2800" dirty="0">
                    <a:latin typeface="Cambria" panose="02040503050406030204" pitchFamily="18" charset="0"/>
                    <a:ea typeface="Arial"/>
                    <a:cs typeface="Times New Roman"/>
                  </a:rPr>
                  <a:t> </a:t>
                </a:r>
                <a:r>
                  <a:rPr lang="vi-VN" sz="2800" dirty="0">
                    <a:latin typeface="Cambria" panose="02040503050406030204" pitchFamily="18" charset="0"/>
                    <a:ea typeface="Arial"/>
                    <a:cs typeface="Times New Roman"/>
                  </a:rPr>
                  <a:t>có phương trình là</a:t>
                </a:r>
                <a:endParaRPr lang="vi-VN"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5940045" y="3473567"/>
                <a:ext cx="5868112" cy="555986"/>
              </a:xfrm>
              <a:prstGeom prst="rect">
                <a:avLst/>
              </a:prstGeom>
              <a:blipFill>
                <a:blip r:embed="rId8"/>
                <a:stretch>
                  <a:fillRect l="-727" t="-8791" b="-27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026730" y="2314165"/>
                <a:ext cx="5610548" cy="1076449"/>
              </a:xfrm>
              <a:prstGeom prst="rect">
                <a:avLst/>
              </a:prstGeom>
              <a:noFill/>
            </p:spPr>
            <p:txBody>
              <a:bodyPr wrap="square" rtlCol="0">
                <a:spAutoFit/>
              </a:bodyPr>
              <a:lstStyle/>
              <a:p>
                <a:pPr algn="just">
                  <a:lnSpc>
                    <a:spcPct val="115000"/>
                  </a:lnSpc>
                  <a:spcAft>
                    <a:spcPts val="0"/>
                  </a:spcAft>
                </a:pPr>
                <a:r>
                  <a:rPr lang="vi-VN" sz="2800">
                    <a:latin typeface="Cambria" panose="02040503050406030204" pitchFamily="18" charset="0"/>
                    <a:ea typeface="Times New Roman" panose="02020603050405020304" pitchFamily="18" charset="0"/>
                    <a:cs typeface="Times New Roman" panose="02020603050405020304" pitchFamily="18" charset="0"/>
                  </a:rPr>
                  <a:t> </a:t>
                </a:r>
                <a:r>
                  <a:rPr lang="vi-VN" sz="2800" dirty="0">
                    <a:latin typeface="Cambria" panose="02040503050406030204" pitchFamily="18" charset="0"/>
                    <a:ea typeface="Arial"/>
                    <a:cs typeface="Times New Roman"/>
                  </a:rPr>
                  <a:t>Với </a:t>
                </a:r>
                <a14:m>
                  <m:oMath xmlns:m="http://schemas.openxmlformats.org/officeDocument/2006/math">
                    <m:r>
                      <a:rPr lang="vi-VN" sz="2800" i="1">
                        <a:latin typeface="Cambria Math"/>
                        <a:ea typeface="Arial"/>
                        <a:cs typeface="Times New Roman"/>
                      </a:rPr>
                      <m:t>𝑡</m:t>
                    </m:r>
                    <m:r>
                      <a:rPr lang="vi-VN" sz="2800" i="1">
                        <a:latin typeface="Cambria Math"/>
                        <a:ea typeface="Arial"/>
                        <a:cs typeface="Times New Roman"/>
                      </a:rPr>
                      <m:t>=−1</m:t>
                    </m:r>
                  </m:oMath>
                </a14:m>
                <a:r>
                  <a:rPr lang="vi-VN" sz="2800" dirty="0">
                    <a:latin typeface="Cambria" panose="02040503050406030204" pitchFamily="18" charset="0"/>
                    <a:ea typeface="Arial"/>
                    <a:cs typeface="Times New Roman"/>
                  </a:rPr>
                  <a:t> ta có </a:t>
                </a:r>
                <a14:m>
                  <m:oMath xmlns:m="http://schemas.openxmlformats.org/officeDocument/2006/math">
                    <m:r>
                      <a:rPr lang="vi-VN" sz="2800" i="1">
                        <a:latin typeface="Cambria Math"/>
                        <a:ea typeface="Arial"/>
                        <a:cs typeface="Times New Roman"/>
                      </a:rPr>
                      <m:t>𝐼</m:t>
                    </m:r>
                    <m:d>
                      <m:dPr>
                        <m:ctrlPr>
                          <a:rPr lang="en-US" sz="2800" i="1">
                            <a:latin typeface="Cambria Math" panose="02040503050406030204" pitchFamily="18" charset="0"/>
                            <a:ea typeface="Arial"/>
                            <a:cs typeface="Times New Roman"/>
                          </a:rPr>
                        </m:ctrlPr>
                      </m:dPr>
                      <m:e>
                        <m:r>
                          <a:rPr lang="vi-VN" sz="2800" i="1">
                            <a:latin typeface="Cambria Math"/>
                            <a:ea typeface="Arial"/>
                            <a:cs typeface="Times New Roman"/>
                          </a:rPr>
                          <m:t>−1;−1;2</m:t>
                        </m:r>
                      </m:e>
                    </m:d>
                  </m:oMath>
                </a14:m>
                <a:r>
                  <a:rPr lang="vi-VN" sz="2800" dirty="0">
                    <a:latin typeface="Cambria" panose="02040503050406030204" pitchFamily="18" charset="0"/>
                    <a:ea typeface="Arial"/>
                    <a:cs typeface="Times New Roman"/>
                  </a:rPr>
                  <a:t> và </a:t>
                </a:r>
                <a14:m>
                  <m:oMath xmlns:m="http://schemas.openxmlformats.org/officeDocument/2006/math">
                    <m:r>
                      <a:rPr lang="vi-VN" sz="2800" i="1">
                        <a:latin typeface="Cambria Math"/>
                        <a:ea typeface="Arial"/>
                        <a:cs typeface="Times New Roman"/>
                      </a:rPr>
                      <m:t>𝐼𝐴</m:t>
                    </m:r>
                    <m:r>
                      <a:rPr lang="vi-VN" sz="2800" i="1">
                        <a:latin typeface="Cambria Math"/>
                        <a:ea typeface="Arial"/>
                        <a:cs typeface="Times New Roman"/>
                      </a:rPr>
                      <m:t>=</m:t>
                    </m:r>
                    <m:rad>
                      <m:radPr>
                        <m:degHide m:val="on"/>
                        <m:ctrlPr>
                          <a:rPr lang="en-US" sz="2800" i="1">
                            <a:latin typeface="Cambria Math" panose="02040503050406030204" pitchFamily="18" charset="0"/>
                            <a:ea typeface="Arial"/>
                            <a:cs typeface="Times New Roman"/>
                          </a:rPr>
                        </m:ctrlPr>
                      </m:radPr>
                      <m:deg/>
                      <m:e>
                        <m:r>
                          <a:rPr lang="vi-VN" sz="2800" i="1">
                            <a:latin typeface="Cambria Math"/>
                            <a:ea typeface="Arial"/>
                            <a:cs typeface="Times New Roman"/>
                          </a:rPr>
                          <m:t>17</m:t>
                        </m:r>
                      </m:e>
                    </m:rad>
                  </m:oMath>
                </a14:m>
                <a:r>
                  <a:rPr lang="vi-VN" sz="2800" dirty="0">
                    <a:latin typeface="Cambria" panose="02040503050406030204" pitchFamily="18" charset="0"/>
                    <a:ea typeface="Arial"/>
                    <a:cs typeface="Times New Roman"/>
                  </a:rPr>
                  <a:t>.</a:t>
                </a:r>
                <a:endParaRPr lang="vi-VN"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026730" y="2314165"/>
                <a:ext cx="5610548" cy="1076449"/>
              </a:xfrm>
              <a:prstGeom prst="rect">
                <a:avLst/>
              </a:prstGeom>
              <a:blipFill>
                <a:blip r:embed="rId9"/>
                <a:stretch>
                  <a:fillRect l="-870" t="-4545" r="-2174" b="-15341"/>
                </a:stretch>
              </a:blipFill>
            </p:spPr>
            <p:txBody>
              <a:bodyPr/>
              <a:lstStyle/>
              <a:p>
                <a:r>
                  <a:rPr lang="en-US">
                    <a:noFill/>
                  </a:rPr>
                  <a:t> </a:t>
                </a:r>
              </a:p>
            </p:txBody>
          </p:sp>
        </mc:Fallback>
      </mc:AlternateContent>
      <p:sp>
        <p:nvSpPr>
          <p:cNvPr id="57" name="Action Button: Forward or Next 56">
            <a:hlinkClick r:id="rId10" action="ppaction://hlinksldjump" highlightClick="1"/>
          </p:cNvPr>
          <p:cNvSpPr/>
          <p:nvPr/>
        </p:nvSpPr>
        <p:spPr>
          <a:xfrm>
            <a:off x="11418914" y="6033207"/>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51" grpId="0"/>
      <p:bldP spid="59" grpId="0"/>
      <p:bldP spid="60" grpId="0"/>
      <p:bldP spid="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61613" y="2078947"/>
            <a:ext cx="11926984" cy="2744865"/>
            <a:chOff x="184495" y="3636273"/>
            <a:chExt cx="11926984" cy="2744865"/>
          </a:xfrm>
        </p:grpSpPr>
        <p:sp>
          <p:nvSpPr>
            <p:cNvPr id="5" name="Rounded Rectangle 4"/>
            <p:cNvSpPr/>
            <p:nvPr/>
          </p:nvSpPr>
          <p:spPr>
            <a:xfrm>
              <a:off x="184495" y="3865218"/>
              <a:ext cx="11926984" cy="251592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5690"/>
            <a:ext cx="11906396" cy="1450145"/>
            <a:chOff x="534987" y="1869705"/>
            <a:chExt cx="23340848" cy="2432152"/>
          </a:xfrm>
        </p:grpSpPr>
        <p:grpSp>
          <p:nvGrpSpPr>
            <p:cNvPr id="21" name="Group 20"/>
            <p:cNvGrpSpPr/>
            <p:nvPr/>
          </p:nvGrpSpPr>
          <p:grpSpPr>
            <a:xfrm>
              <a:off x="534987" y="1869705"/>
              <a:ext cx="23340848" cy="2432152"/>
              <a:chOff x="534987" y="1647866"/>
              <a:chExt cx="23340848" cy="2432152"/>
            </a:xfrm>
          </p:grpSpPr>
          <p:sp>
            <p:nvSpPr>
              <p:cNvPr id="25" name="Rounded Rectangle 24"/>
              <p:cNvSpPr/>
              <p:nvPr/>
            </p:nvSpPr>
            <p:spPr bwMode="auto">
              <a:xfrm>
                <a:off x="755649" y="1720890"/>
                <a:ext cx="23120186" cy="235912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a:t>
                  </a:r>
                  <a:r>
                    <a:rPr lang="en-US" sz="3000" dirty="0">
                      <a:solidFill>
                        <a:schemeClr val="bg1"/>
                      </a:solidFill>
                      <a:latin typeface="Tahoma" pitchFamily="34" charset="0"/>
                      <a:cs typeface="Tahoma" pitchFamily="34" charset="0"/>
                    </a:rPr>
                    <a:t>2</a:t>
                  </a:r>
                </a:p>
              </p:txBody>
            </p:sp>
          </p:grpSp>
        </p:grpSp>
        <mc:AlternateContent xmlns:mc="http://schemas.openxmlformats.org/markup-compatibility/2006" xmlns:a14="http://schemas.microsoft.com/office/drawing/2010/main">
          <mc:Choice Requires="a14">
            <p:sp>
              <p:nvSpPr>
                <p:cNvPr id="23" name="Rectangle 22"/>
                <p:cNvSpPr/>
                <p:nvPr/>
              </p:nvSpPr>
              <p:spPr>
                <a:xfrm>
                  <a:off x="755647" y="2002026"/>
                  <a:ext cx="22733272" cy="2171465"/>
                </a:xfrm>
                <a:prstGeom prst="rect">
                  <a:avLst/>
                </a:prstGeom>
                <a:noFill/>
              </p:spPr>
              <p:txBody>
                <a:bodyPr wrap="square" rtlCol="0">
                  <a:spAutoFit/>
                </a:bodyPr>
                <a:lstStyle/>
                <a:p>
                  <a:pPr marL="1662113" algn="just">
                    <a:spcAft>
                      <a:spcPts val="800"/>
                    </a:spcAft>
                  </a:pPr>
                  <a:r>
                    <a:rPr lang="vi-VN" sz="3000">
                      <a:latin typeface="Cambria" panose="02040503050406030204" pitchFamily="18" charset="0"/>
                      <a:ea typeface="Arial"/>
                      <a:cs typeface="Times New Roman"/>
                    </a:rPr>
                    <a:t>Cho </a:t>
                  </a:r>
                  <a:r>
                    <a:rPr lang="vi-VN" sz="3000" dirty="0">
                      <a:latin typeface="Cambria" panose="02040503050406030204" pitchFamily="18" charset="0"/>
                      <a:ea typeface="Arial"/>
                      <a:cs typeface="Times New Roman"/>
                    </a:rPr>
                    <a:t>a và b là hai số không </a:t>
                  </a:r>
                  <a:r>
                    <a:rPr lang="vi-VN" sz="3000">
                      <a:latin typeface="Cambria" panose="02040503050406030204" pitchFamily="18" charset="0"/>
                      <a:ea typeface="Arial"/>
                      <a:cs typeface="Times New Roman"/>
                    </a:rPr>
                    <a:t>âm.</a:t>
                  </a:r>
                  <a:r>
                    <a:rPr lang="en-US" sz="3000">
                      <a:latin typeface="Cambria" panose="02040503050406030204" pitchFamily="18" charset="0"/>
                      <a:ea typeface="Arial"/>
                      <a:cs typeface="Times New Roman"/>
                    </a:rPr>
                    <a:t> </a:t>
                  </a:r>
                  <a:r>
                    <a:rPr lang="vi-VN" sz="3000">
                      <a:latin typeface="Cambria" panose="02040503050406030204" pitchFamily="18" charset="0"/>
                      <a:ea typeface="Arial"/>
                      <a:cs typeface="Times New Roman"/>
                    </a:rPr>
                    <a:t>Đặt </a:t>
                  </a:r>
                  <a14:m>
                    <m:oMath xmlns:m="http://schemas.openxmlformats.org/officeDocument/2006/math">
                      <m:r>
                        <a:rPr lang="vi-VN" sz="3000" i="1">
                          <a:latin typeface="Cambria Math"/>
                          <a:ea typeface="Arial"/>
                          <a:cs typeface="Times New Roman"/>
                        </a:rPr>
                        <m:t>𝑋</m:t>
                      </m:r>
                      <m:r>
                        <a:rPr lang="vi-VN" sz="3000" i="1">
                          <a:latin typeface="Cambria Math"/>
                          <a:ea typeface="Arial"/>
                          <a:cs typeface="Times New Roman"/>
                        </a:rPr>
                        <m:t>=</m:t>
                      </m:r>
                      <m:sSup>
                        <m:sSupPr>
                          <m:ctrlPr>
                            <a:rPr lang="en-US" sz="3000" i="1">
                              <a:latin typeface="Cambria Math" panose="02040503050406030204" pitchFamily="18" charset="0"/>
                              <a:ea typeface="Arial"/>
                              <a:cs typeface="Times New Roman"/>
                            </a:rPr>
                          </m:ctrlPr>
                        </m:sSupPr>
                        <m:e>
                          <m:r>
                            <a:rPr lang="vi-VN" sz="3000" i="1">
                              <a:latin typeface="Cambria Math"/>
                              <a:ea typeface="Arial"/>
                              <a:cs typeface="Times New Roman"/>
                            </a:rPr>
                            <m:t>3</m:t>
                          </m:r>
                        </m:e>
                        <m:sup>
                          <m:f>
                            <m:fPr>
                              <m:ctrlPr>
                                <a:rPr lang="en-US" sz="3000" i="1">
                                  <a:latin typeface="Cambria Math" panose="02040503050406030204" pitchFamily="18" charset="0"/>
                                  <a:ea typeface="Arial"/>
                                  <a:cs typeface="Times New Roman"/>
                                </a:rPr>
                              </m:ctrlPr>
                            </m:fPr>
                            <m:num>
                              <m:r>
                                <a:rPr lang="vi-VN" sz="3000" i="1">
                                  <a:latin typeface="Cambria Math"/>
                                  <a:ea typeface="Arial"/>
                                  <a:cs typeface="Times New Roman"/>
                                </a:rPr>
                                <m:t>𝑎</m:t>
                              </m:r>
                              <m:r>
                                <a:rPr lang="vi-VN" sz="3000" i="1">
                                  <a:latin typeface="Cambria Math"/>
                                  <a:ea typeface="Arial"/>
                                  <a:cs typeface="Times New Roman"/>
                                </a:rPr>
                                <m:t>+</m:t>
                              </m:r>
                              <m:r>
                                <a:rPr lang="vi-VN" sz="3000" i="1">
                                  <a:latin typeface="Cambria Math"/>
                                  <a:ea typeface="Arial"/>
                                  <a:cs typeface="Times New Roman"/>
                                </a:rPr>
                                <m:t>𝑏</m:t>
                              </m:r>
                            </m:num>
                            <m:den>
                              <m:r>
                                <a:rPr lang="vi-VN" sz="3000" i="1">
                                  <a:latin typeface="Cambria Math"/>
                                  <a:ea typeface="Arial"/>
                                  <a:cs typeface="Times New Roman"/>
                                </a:rPr>
                                <m:t>2</m:t>
                              </m:r>
                            </m:den>
                          </m:f>
                        </m:sup>
                      </m:sSup>
                    </m:oMath>
                  </a14:m>
                  <a:r>
                    <a:rPr lang="vi-VN" sz="3000" dirty="0">
                      <a:latin typeface="Cambria" panose="02040503050406030204" pitchFamily="18" charset="0"/>
                      <a:ea typeface="Arial"/>
                      <a:cs typeface="Times New Roman"/>
                    </a:rPr>
                    <a:t> và </a:t>
                  </a:r>
                  <a14:m>
                    <m:oMath xmlns:m="http://schemas.openxmlformats.org/officeDocument/2006/math">
                      <m:r>
                        <a:rPr lang="en-US" sz="3000" i="1">
                          <a:latin typeface="Cambria Math"/>
                          <a:ea typeface="Arial"/>
                          <a:cs typeface="Times New Roman"/>
                        </a:rPr>
                        <m:t>𝑌</m:t>
                      </m:r>
                      <m:r>
                        <a:rPr lang="vi-VN" sz="3000" i="1">
                          <a:latin typeface="Cambria Math"/>
                          <a:ea typeface="Arial"/>
                          <a:cs typeface="Times New Roman"/>
                        </a:rPr>
                        <m:t>=</m:t>
                      </m:r>
                      <m:f>
                        <m:fPr>
                          <m:ctrlPr>
                            <a:rPr lang="en-US" sz="3000" i="1">
                              <a:latin typeface="Cambria Math" panose="02040503050406030204" pitchFamily="18" charset="0"/>
                              <a:ea typeface="Arial"/>
                              <a:cs typeface="Times New Roman"/>
                            </a:rPr>
                          </m:ctrlPr>
                        </m:fPr>
                        <m:num>
                          <m:sSup>
                            <m:sSupPr>
                              <m:ctrlPr>
                                <a:rPr lang="en-US" sz="3000" i="1">
                                  <a:latin typeface="Cambria Math" panose="02040503050406030204" pitchFamily="18" charset="0"/>
                                  <a:ea typeface="Arial"/>
                                  <a:cs typeface="Times New Roman"/>
                                </a:rPr>
                              </m:ctrlPr>
                            </m:sSupPr>
                            <m:e>
                              <m:r>
                                <a:rPr lang="vi-VN" sz="3000" i="1">
                                  <a:latin typeface="Cambria Math"/>
                                  <a:ea typeface="Arial"/>
                                  <a:cs typeface="Times New Roman"/>
                                </a:rPr>
                                <m:t>3</m:t>
                              </m:r>
                            </m:e>
                            <m:sup>
                              <m:r>
                                <a:rPr lang="vi-VN" sz="3000" i="1">
                                  <a:latin typeface="Cambria Math"/>
                                  <a:ea typeface="Arial"/>
                                  <a:cs typeface="Times New Roman"/>
                                </a:rPr>
                                <m:t>𝑎</m:t>
                              </m:r>
                            </m:sup>
                          </m:sSup>
                          <m:r>
                            <a:rPr lang="vi-VN" sz="3000" i="1">
                              <a:latin typeface="Cambria Math"/>
                              <a:ea typeface="Arial"/>
                              <a:cs typeface="Times New Roman"/>
                            </a:rPr>
                            <m:t>+</m:t>
                          </m:r>
                          <m:sSup>
                            <m:sSupPr>
                              <m:ctrlPr>
                                <a:rPr lang="en-US" sz="3000" i="1">
                                  <a:latin typeface="Cambria Math" panose="02040503050406030204" pitchFamily="18" charset="0"/>
                                  <a:ea typeface="Arial"/>
                                  <a:cs typeface="Times New Roman"/>
                                </a:rPr>
                              </m:ctrlPr>
                            </m:sSupPr>
                            <m:e>
                              <m:r>
                                <a:rPr lang="vi-VN" sz="3000" i="1">
                                  <a:latin typeface="Cambria Math"/>
                                  <a:ea typeface="Arial"/>
                                  <a:cs typeface="Times New Roman"/>
                                </a:rPr>
                                <m:t>3</m:t>
                              </m:r>
                            </m:e>
                            <m:sup>
                              <m:r>
                                <a:rPr lang="vi-VN" sz="3000" i="1">
                                  <a:latin typeface="Cambria Math"/>
                                  <a:ea typeface="Arial"/>
                                  <a:cs typeface="Times New Roman"/>
                                </a:rPr>
                                <m:t>𝑏</m:t>
                              </m:r>
                            </m:sup>
                          </m:sSup>
                        </m:num>
                        <m:den>
                          <m:r>
                            <a:rPr lang="vi-VN" sz="3000" i="1">
                              <a:latin typeface="Cambria Math"/>
                              <a:ea typeface="Arial"/>
                              <a:cs typeface="Times New Roman"/>
                            </a:rPr>
                            <m:t>2</m:t>
                          </m:r>
                        </m:den>
                      </m:f>
                    </m:oMath>
                  </a14:m>
                  <a:r>
                    <a:rPr lang="vi-VN" sz="3000" dirty="0">
                      <a:latin typeface="Cambria" panose="02040503050406030204" pitchFamily="18" charset="0"/>
                      <a:ea typeface="Arial"/>
                      <a:cs typeface="Times New Roman"/>
                    </a:rPr>
                    <a:t>.   Khẳng định nào sau đây là đúng? </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55647" y="2002026"/>
                  <a:ext cx="22733272" cy="2171465"/>
                </a:xfrm>
                <a:prstGeom prst="rect">
                  <a:avLst/>
                </a:prstGeom>
                <a:blipFill>
                  <a:blip r:embed="rId2"/>
                  <a:stretch>
                    <a:fillRect r="-1209" b="-13679"/>
                  </a:stretch>
                </a:blipFill>
              </p:spPr>
              <p:txBody>
                <a:bodyPr/>
                <a:lstStyle/>
                <a:p>
                  <a:r>
                    <a:rPr lang="en-US">
                      <a:noFill/>
                    </a:rPr>
                    <a:t> </a:t>
                  </a:r>
                </a:p>
              </p:txBody>
            </p:sp>
          </mc:Fallback>
        </mc:AlternateContent>
      </p:grpSp>
      <p:grpSp>
        <p:nvGrpSpPr>
          <p:cNvPr id="64" name="Group 63"/>
          <p:cNvGrpSpPr/>
          <p:nvPr/>
        </p:nvGrpSpPr>
        <p:grpSpPr>
          <a:xfrm>
            <a:off x="145408" y="1473734"/>
            <a:ext cx="11943189" cy="695161"/>
            <a:chOff x="241306" y="2242858"/>
            <a:chExt cx="11943189" cy="695161"/>
          </a:xfrm>
        </p:grpSpPr>
        <p:sp>
          <p:nvSpPr>
            <p:cNvPr id="65" name="Rectangle 64"/>
            <p:cNvSpPr/>
            <p:nvPr/>
          </p:nvSpPr>
          <p:spPr>
            <a:xfrm>
              <a:off x="3538286"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p:sp>
          <p:nvSpPr>
            <p:cNvPr id="68" name="TextBox 67"/>
            <p:cNvSpPr txBox="1"/>
            <p:nvPr/>
          </p:nvSpPr>
          <p:spPr>
            <a:xfrm>
              <a:off x="4168212" y="2247574"/>
              <a:ext cx="1312042" cy="545599"/>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r>
                <a:rPr lang="vi-VN" sz="2800">
                  <a:ea typeface="Arial" panose="020B0604020202020204" pitchFamily="34" charset="0"/>
                  <a:cs typeface="Calibri" panose="020F0502020204030204" pitchFamily="34" charset="0"/>
                </a:rPr>
                <a:t>X &lt; Y</a:t>
              </a:r>
              <a:endParaRPr lang="en-US" dirty="0">
                <a:solidFill>
                  <a:schemeClr val="bg1"/>
                </a:solidFill>
              </a:endParaRPr>
            </a:p>
          </p:txBody>
        </p:sp>
        <p:sp>
          <p:nvSpPr>
            <p:cNvPr id="69" name="Rectangle 68"/>
            <p:cNvSpPr/>
            <p:nvPr/>
          </p:nvSpPr>
          <p:spPr>
            <a:xfrm>
              <a:off x="531850"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6" y="2242858"/>
                  <a:ext cx="2504075"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ea typeface="Arial" panose="020B0604020202020204" pitchFamily="34" charset="0"/>
                            <a:cs typeface="Calibri" panose="020F0502020204030204" pitchFamily="34" charset="0"/>
                          </a:rPr>
                          <m:t>𝑋</m:t>
                        </m:r>
                        <m:r>
                          <a:rPr lang="vi-VN" sz="2800" i="1" smtClean="0">
                            <a:solidFill>
                              <a:schemeClr val="bg1"/>
                            </a:solidFill>
                            <a:latin typeface="Cambria Math"/>
                            <a:ea typeface="Arial" panose="020B0604020202020204" pitchFamily="34" charset="0"/>
                            <a:cs typeface="Calibri" panose="020F0502020204030204" pitchFamily="34" charset="0"/>
                          </a:rPr>
                          <m:t>&gt;</m:t>
                        </m:r>
                        <m:r>
                          <a:rPr lang="vi-VN" sz="2800" i="1" smtClean="0">
                            <a:solidFill>
                              <a:schemeClr val="bg1"/>
                            </a:solidFill>
                            <a:latin typeface="Cambria Math"/>
                            <a:ea typeface="Arial" panose="020B0604020202020204" pitchFamily="34" charset="0"/>
                            <a:cs typeface="Calibri" panose="020F0502020204030204" pitchFamily="34" charset="0"/>
                          </a:rPr>
                          <m:t>𝑌</m:t>
                        </m:r>
                      </m:oMath>
                    </m:oMathPara>
                  </a14:m>
                  <a:endParaRPr lang="en-US" sz="3000"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6" y="2242858"/>
                  <a:ext cx="2504075" cy="690445"/>
                </a:xfrm>
                <a:prstGeom prst="rect">
                  <a:avLst/>
                </a:prstGeom>
                <a:blipFill>
                  <a:blip r:embed="rId3"/>
                  <a:stretch>
                    <a:fillRect/>
                  </a:stretch>
                </a:blipFill>
              </p:spPr>
              <p:txBody>
                <a:bodyPr/>
                <a:lstStyle/>
                <a:p>
                  <a:r>
                    <a:rPr lang="en-US">
                      <a:noFill/>
                    </a:rPr>
                    <a:t> </a:t>
                  </a:r>
                </a:p>
              </p:txBody>
            </p:sp>
          </mc:Fallback>
        </mc:AlternateContent>
        <p:sp>
          <p:nvSpPr>
            <p:cNvPr id="72" name="Rectangle 71"/>
            <p:cNvSpPr/>
            <p:nvPr/>
          </p:nvSpPr>
          <p:spPr>
            <a:xfrm>
              <a:off x="6544722"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6726297" y="2247574"/>
                  <a:ext cx="2462906"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sty m:val="p"/>
                          </m:rPr>
                          <a:rPr lang="vi-VN" sz="2800" i="0" smtClean="0">
                            <a:solidFill>
                              <a:schemeClr val="bg1"/>
                            </a:solidFill>
                            <a:latin typeface="Cambria Math"/>
                            <a:ea typeface="Arial"/>
                            <a:cs typeface="Times New Roman"/>
                          </a:rPr>
                          <m:t>X</m:t>
                        </m:r>
                        <m:r>
                          <a:rPr lang="vi-VN" sz="2800" i="0" smtClean="0">
                            <a:solidFill>
                              <a:schemeClr val="bg1"/>
                            </a:solidFill>
                            <a:latin typeface="Cambria Math"/>
                            <a:ea typeface="Arial"/>
                            <a:cs typeface="Times New Roman"/>
                          </a:rPr>
                          <m:t>≥</m:t>
                        </m:r>
                        <m:r>
                          <m:rPr>
                            <m:sty m:val="p"/>
                          </m:rPr>
                          <a:rPr lang="vi-VN" sz="2800" i="0" smtClean="0">
                            <a:solidFill>
                              <a:schemeClr val="bg1"/>
                            </a:solidFill>
                            <a:latin typeface="Cambria Math"/>
                            <a:ea typeface="Arial"/>
                            <a:cs typeface="Times New Roman"/>
                          </a:rPr>
                          <m:t>Y</m:t>
                        </m:r>
                      </m:oMath>
                    </m:oMathPara>
                  </a14:m>
                  <a:endParaRPr lang="en-US"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6726297" y="2247574"/>
                  <a:ext cx="2462906" cy="690445"/>
                </a:xfrm>
                <a:prstGeom prst="rect">
                  <a:avLst/>
                </a:prstGeom>
                <a:blipFill>
                  <a:blip r:embed="rId4"/>
                  <a:stretch>
                    <a:fillRect/>
                  </a:stretch>
                </a:blipFill>
              </p:spPr>
              <p:txBody>
                <a:bodyPr/>
                <a:lstStyle/>
                <a:p>
                  <a:r>
                    <a:rPr lang="en-US">
                      <a:noFill/>
                    </a:rPr>
                    <a:t> </a:t>
                  </a:r>
                </a:p>
              </p:txBody>
            </p:sp>
          </mc:Fallback>
        </mc:AlternateContent>
        <p:sp>
          <p:nvSpPr>
            <p:cNvPr id="75" name="Rectangle 74"/>
            <p:cNvSpPr/>
            <p:nvPr/>
          </p:nvSpPr>
          <p:spPr>
            <a:xfrm>
              <a:off x="9551159" y="2243792"/>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9753474" y="2247574"/>
                  <a:ext cx="2431021" cy="690445"/>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smtClean="0">
                            <a:solidFill>
                              <a:schemeClr val="bg1"/>
                            </a:solidFill>
                            <a:latin typeface="Cambria Math"/>
                            <a:ea typeface="Arial"/>
                            <a:cs typeface="Times New Roman"/>
                          </a:rPr>
                          <m:t>𝑋</m:t>
                        </m:r>
                        <m:r>
                          <a:rPr lang="vi-VN" sz="2800" smtClean="0">
                            <a:solidFill>
                              <a:schemeClr val="bg1"/>
                            </a:solidFill>
                            <a:latin typeface="Cambria Math"/>
                            <a:ea typeface="Arial"/>
                            <a:cs typeface="Times New Roman"/>
                          </a:rPr>
                          <m:t>≤</m:t>
                        </m:r>
                        <m:r>
                          <a:rPr lang="vi-VN" sz="2800" smtClean="0">
                            <a:solidFill>
                              <a:schemeClr val="bg1"/>
                            </a:solidFill>
                            <a:latin typeface="Cambria Math"/>
                            <a:ea typeface="Arial"/>
                            <a:cs typeface="Times New Roman"/>
                          </a:rPr>
                          <m:t>𝑌</m:t>
                        </m:r>
                      </m:oMath>
                    </m:oMathPara>
                  </a14:m>
                  <a:endParaRPr lang="en-US"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53474" y="2247574"/>
                  <a:ext cx="2431021" cy="690445"/>
                </a:xfrm>
                <a:prstGeom prst="rect">
                  <a:avLst/>
                </a:prstGeom>
                <a:blipFill>
                  <a:blip r:embed="rId5"/>
                  <a:stretch>
                    <a:fillRect/>
                  </a:stretch>
                </a:blipFill>
              </p:spPr>
              <p:txBody>
                <a:bodyPr/>
                <a:lstStyle/>
                <a:p>
                  <a:r>
                    <a:rPr lang="en-US">
                      <a:noFill/>
                    </a:rPr>
                    <a:t> </a:t>
                  </a:r>
                </a:p>
              </p:txBody>
            </p:sp>
          </mc:Fallback>
        </mc:AlternateContent>
      </p:grpSp>
      <p:sp>
        <p:nvSpPr>
          <p:cNvPr id="78" name="Oval 77"/>
          <p:cNvSpPr/>
          <p:nvPr/>
        </p:nvSpPr>
        <p:spPr>
          <a:xfrm>
            <a:off x="9183127" y="1533923"/>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3" name="Rectangle 62"/>
              <p:cNvSpPr/>
              <p:nvPr/>
            </p:nvSpPr>
            <p:spPr>
              <a:xfrm>
                <a:off x="678154" y="3228686"/>
                <a:ext cx="10756095" cy="906210"/>
              </a:xfrm>
              <a:prstGeom prst="rect">
                <a:avLst/>
              </a:prstGeom>
              <a:noFill/>
            </p:spPr>
            <p:txBody>
              <a:bodyPr wrap="square" rtlCol="0">
                <a:spAutoFit/>
              </a:bodyPr>
              <a:lstStyle/>
              <a:p>
                <a:pPr algn="just">
                  <a:spcAft>
                    <a:spcPts val="800"/>
                  </a:spcAft>
                </a:pPr>
                <a:r>
                  <a:rPr lang="vi-VN" sz="3200">
                    <a:latin typeface="Cambria" panose="02040503050406030204" pitchFamily="18" charset="0"/>
                    <a:ea typeface="Arial"/>
                    <a:cs typeface="Times New Roman"/>
                  </a:rPr>
                  <a:t>Ta có</a:t>
                </a:r>
                <a:r>
                  <a:rPr lang="en-US" sz="3200">
                    <a:latin typeface="Cambria" panose="02040503050406030204" pitchFamily="18" charset="0"/>
                    <a:ea typeface="Arial"/>
                    <a:cs typeface="Times New Roman"/>
                  </a:rPr>
                  <a:t>  </a:t>
                </a:r>
                <a:r>
                  <a:rPr lang="vi-VN" sz="3200">
                    <a:latin typeface="Cambria" panose="02040503050406030204" pitchFamily="18" charset="0"/>
                    <a:ea typeface="Arial"/>
                    <a:cs typeface="Times New Roman"/>
                  </a:rPr>
                  <a:t> </a:t>
                </a:r>
                <a14:m>
                  <m:oMath xmlns:m="http://schemas.openxmlformats.org/officeDocument/2006/math">
                    <m:r>
                      <a:rPr lang="en-US" sz="3200" i="1">
                        <a:latin typeface="Cambria Math"/>
                        <a:ea typeface="Arial"/>
                        <a:cs typeface="Times New Roman"/>
                      </a:rPr>
                      <m:t>𝑌</m:t>
                    </m:r>
                    <m:r>
                      <a:rPr lang="vi-VN" sz="3200" i="1">
                        <a:latin typeface="Cambria Math"/>
                        <a:ea typeface="Arial"/>
                        <a:cs typeface="Times New Roman"/>
                      </a:rPr>
                      <m:t>=</m:t>
                    </m:r>
                    <m:f>
                      <m:fPr>
                        <m:ctrlPr>
                          <a:rPr lang="en-US" sz="3200" i="1">
                            <a:latin typeface="Cambria Math" panose="02040503050406030204" pitchFamily="18" charset="0"/>
                            <a:ea typeface="Arial"/>
                            <a:cs typeface="Times New Roman"/>
                          </a:rPr>
                        </m:ctrlPr>
                      </m:fPr>
                      <m:num>
                        <m:sSup>
                          <m:sSupPr>
                            <m:ctrlPr>
                              <a:rPr lang="en-US" sz="3200" i="1">
                                <a:latin typeface="Cambria Math" panose="02040503050406030204" pitchFamily="18" charset="0"/>
                                <a:ea typeface="Arial"/>
                                <a:cs typeface="Times New Roman"/>
                              </a:rPr>
                            </m:ctrlPr>
                          </m:sSupPr>
                          <m:e>
                            <m:r>
                              <a:rPr lang="vi-VN" sz="3200" i="1">
                                <a:latin typeface="Cambria Math"/>
                                <a:ea typeface="Arial"/>
                                <a:cs typeface="Times New Roman"/>
                              </a:rPr>
                              <m:t>3</m:t>
                            </m:r>
                          </m:e>
                          <m:sup>
                            <m:r>
                              <a:rPr lang="vi-VN" sz="3200" i="1">
                                <a:latin typeface="Cambria Math"/>
                                <a:ea typeface="Arial"/>
                                <a:cs typeface="Times New Roman"/>
                              </a:rPr>
                              <m:t>𝑎</m:t>
                            </m:r>
                          </m:sup>
                        </m:sSup>
                        <m:r>
                          <a:rPr lang="vi-VN" sz="3200" i="1">
                            <a:latin typeface="Cambria Math"/>
                            <a:ea typeface="Arial"/>
                            <a:cs typeface="Times New Roman"/>
                          </a:rPr>
                          <m:t>+</m:t>
                        </m:r>
                        <m:sSup>
                          <m:sSupPr>
                            <m:ctrlPr>
                              <a:rPr lang="en-US" sz="3200" i="1">
                                <a:latin typeface="Cambria Math" panose="02040503050406030204" pitchFamily="18" charset="0"/>
                                <a:ea typeface="Arial"/>
                                <a:cs typeface="Times New Roman"/>
                              </a:rPr>
                            </m:ctrlPr>
                          </m:sSupPr>
                          <m:e>
                            <m:r>
                              <a:rPr lang="vi-VN" sz="3200" i="1">
                                <a:latin typeface="Cambria Math"/>
                                <a:ea typeface="Arial"/>
                                <a:cs typeface="Times New Roman"/>
                              </a:rPr>
                              <m:t>3</m:t>
                            </m:r>
                          </m:e>
                          <m:sup>
                            <m:r>
                              <a:rPr lang="vi-VN" sz="3200" i="1">
                                <a:latin typeface="Cambria Math"/>
                                <a:ea typeface="Arial"/>
                                <a:cs typeface="Times New Roman"/>
                              </a:rPr>
                              <m:t>𝑏</m:t>
                            </m:r>
                          </m:sup>
                        </m:sSup>
                      </m:num>
                      <m:den>
                        <m:r>
                          <a:rPr lang="vi-VN" sz="3200" i="1">
                            <a:latin typeface="Cambria Math"/>
                            <a:ea typeface="Arial"/>
                            <a:cs typeface="Times New Roman"/>
                          </a:rPr>
                          <m:t>2</m:t>
                        </m:r>
                      </m:den>
                    </m:f>
                    <m:r>
                      <a:rPr lang="vi-VN" sz="3200" i="1">
                        <a:latin typeface="Cambria Math"/>
                        <a:ea typeface="Arial"/>
                        <a:cs typeface="Times New Roman"/>
                      </a:rPr>
                      <m:t>≥</m:t>
                    </m:r>
                    <m:rad>
                      <m:radPr>
                        <m:degHide m:val="on"/>
                        <m:ctrlPr>
                          <a:rPr lang="en-US" sz="3200" i="1">
                            <a:latin typeface="Cambria Math" panose="02040503050406030204" pitchFamily="18" charset="0"/>
                            <a:ea typeface="Arial"/>
                            <a:cs typeface="Times New Roman"/>
                          </a:rPr>
                        </m:ctrlPr>
                      </m:radPr>
                      <m:deg/>
                      <m:e>
                        <m:sSup>
                          <m:sSupPr>
                            <m:ctrlPr>
                              <a:rPr lang="en-US" sz="3200" i="1">
                                <a:latin typeface="Cambria Math" panose="02040503050406030204" pitchFamily="18" charset="0"/>
                                <a:ea typeface="Arial"/>
                                <a:cs typeface="Times New Roman"/>
                              </a:rPr>
                            </m:ctrlPr>
                          </m:sSupPr>
                          <m:e>
                            <m:r>
                              <a:rPr lang="vi-VN" sz="3200" i="1">
                                <a:latin typeface="Cambria Math"/>
                                <a:ea typeface="Arial"/>
                                <a:cs typeface="Times New Roman"/>
                              </a:rPr>
                              <m:t>3</m:t>
                            </m:r>
                          </m:e>
                          <m:sup>
                            <m:r>
                              <a:rPr lang="vi-VN" sz="3200" i="1">
                                <a:latin typeface="Cambria Math"/>
                                <a:ea typeface="Arial"/>
                                <a:cs typeface="Times New Roman"/>
                              </a:rPr>
                              <m:t>𝑎</m:t>
                            </m:r>
                          </m:sup>
                        </m:sSup>
                        <m:r>
                          <a:rPr lang="vi-VN" sz="3200" i="1">
                            <a:latin typeface="Cambria Math"/>
                            <a:ea typeface="Arial"/>
                            <a:cs typeface="Times New Roman"/>
                          </a:rPr>
                          <m:t>.</m:t>
                        </m:r>
                        <m:sSup>
                          <m:sSupPr>
                            <m:ctrlPr>
                              <a:rPr lang="en-US" sz="3200" i="1">
                                <a:latin typeface="Cambria Math" panose="02040503050406030204" pitchFamily="18" charset="0"/>
                                <a:ea typeface="Arial"/>
                                <a:cs typeface="Times New Roman"/>
                              </a:rPr>
                            </m:ctrlPr>
                          </m:sSupPr>
                          <m:e>
                            <m:r>
                              <a:rPr lang="vi-VN" sz="3200" i="1">
                                <a:latin typeface="Cambria Math"/>
                                <a:ea typeface="Arial"/>
                                <a:cs typeface="Times New Roman"/>
                              </a:rPr>
                              <m:t>3</m:t>
                            </m:r>
                          </m:e>
                          <m:sup>
                            <m:r>
                              <a:rPr lang="vi-VN" sz="3200" i="1">
                                <a:latin typeface="Cambria Math"/>
                                <a:ea typeface="Arial"/>
                                <a:cs typeface="Times New Roman"/>
                              </a:rPr>
                              <m:t>𝑏</m:t>
                            </m:r>
                          </m:sup>
                        </m:sSup>
                      </m:e>
                    </m:rad>
                    <m:r>
                      <a:rPr lang="vi-VN" sz="3200" i="1">
                        <a:latin typeface="Cambria Math"/>
                        <a:ea typeface="Arial"/>
                        <a:cs typeface="Times New Roman"/>
                      </a:rPr>
                      <m:t>=</m:t>
                    </m:r>
                    <m:rad>
                      <m:radPr>
                        <m:degHide m:val="on"/>
                        <m:ctrlPr>
                          <a:rPr lang="en-US" sz="3200" i="1">
                            <a:latin typeface="Cambria Math" panose="02040503050406030204" pitchFamily="18" charset="0"/>
                            <a:ea typeface="Arial"/>
                            <a:cs typeface="Times New Roman"/>
                          </a:rPr>
                        </m:ctrlPr>
                      </m:radPr>
                      <m:deg/>
                      <m:e>
                        <m:sSup>
                          <m:sSupPr>
                            <m:ctrlPr>
                              <a:rPr lang="en-US" sz="3200" i="1">
                                <a:latin typeface="Cambria Math" panose="02040503050406030204" pitchFamily="18" charset="0"/>
                                <a:ea typeface="Arial"/>
                                <a:cs typeface="Times New Roman"/>
                              </a:rPr>
                            </m:ctrlPr>
                          </m:sSupPr>
                          <m:e>
                            <m:r>
                              <a:rPr lang="vi-VN" sz="3200" i="1">
                                <a:latin typeface="Cambria Math"/>
                                <a:ea typeface="Arial"/>
                                <a:cs typeface="Times New Roman"/>
                              </a:rPr>
                              <m:t>3</m:t>
                            </m:r>
                          </m:e>
                          <m:sup>
                            <m:r>
                              <a:rPr lang="vi-VN" sz="3200" i="1">
                                <a:latin typeface="Cambria Math"/>
                                <a:ea typeface="Arial"/>
                                <a:cs typeface="Times New Roman"/>
                              </a:rPr>
                              <m:t>𝑎</m:t>
                            </m:r>
                            <m:r>
                              <a:rPr lang="vi-VN" sz="3200" i="1">
                                <a:latin typeface="Cambria Math"/>
                                <a:ea typeface="Arial"/>
                                <a:cs typeface="Times New Roman"/>
                              </a:rPr>
                              <m:t>+</m:t>
                            </m:r>
                            <m:r>
                              <a:rPr lang="vi-VN" sz="3200" i="1">
                                <a:latin typeface="Cambria Math"/>
                                <a:ea typeface="Arial"/>
                                <a:cs typeface="Times New Roman"/>
                              </a:rPr>
                              <m:t>𝑏</m:t>
                            </m:r>
                          </m:sup>
                        </m:sSup>
                      </m:e>
                    </m:rad>
                    <m:r>
                      <a:rPr lang="vi-VN" sz="3200" i="1">
                        <a:latin typeface="Cambria Math"/>
                        <a:ea typeface="Arial"/>
                        <a:cs typeface="Times New Roman"/>
                      </a:rPr>
                      <m:t>=</m:t>
                    </m:r>
                    <m:sSup>
                      <m:sSupPr>
                        <m:ctrlPr>
                          <a:rPr lang="en-US" sz="3200" i="1">
                            <a:latin typeface="Cambria Math" panose="02040503050406030204" pitchFamily="18" charset="0"/>
                            <a:ea typeface="Arial"/>
                            <a:cs typeface="Times New Roman"/>
                          </a:rPr>
                        </m:ctrlPr>
                      </m:sSupPr>
                      <m:e>
                        <m:r>
                          <a:rPr lang="vi-VN" sz="3200" i="1">
                            <a:latin typeface="Cambria Math"/>
                            <a:ea typeface="Arial"/>
                            <a:cs typeface="Times New Roman"/>
                          </a:rPr>
                          <m:t>3</m:t>
                        </m:r>
                      </m:e>
                      <m:sup>
                        <m:f>
                          <m:fPr>
                            <m:ctrlPr>
                              <a:rPr lang="en-US" sz="3200" i="1">
                                <a:latin typeface="Cambria Math" panose="02040503050406030204" pitchFamily="18" charset="0"/>
                                <a:ea typeface="Arial"/>
                                <a:cs typeface="Times New Roman"/>
                              </a:rPr>
                            </m:ctrlPr>
                          </m:fPr>
                          <m:num>
                            <m:r>
                              <a:rPr lang="vi-VN" sz="3200" i="1">
                                <a:latin typeface="Cambria Math"/>
                                <a:ea typeface="Arial"/>
                                <a:cs typeface="Times New Roman"/>
                              </a:rPr>
                              <m:t>𝑎</m:t>
                            </m:r>
                            <m:r>
                              <a:rPr lang="vi-VN" sz="3200" i="1">
                                <a:latin typeface="Cambria Math"/>
                                <a:ea typeface="Arial"/>
                                <a:cs typeface="Times New Roman"/>
                              </a:rPr>
                              <m:t>+</m:t>
                            </m:r>
                            <m:r>
                              <a:rPr lang="vi-VN" sz="3200" i="1">
                                <a:latin typeface="Cambria Math"/>
                                <a:ea typeface="Arial"/>
                                <a:cs typeface="Times New Roman"/>
                              </a:rPr>
                              <m:t>𝑏</m:t>
                            </m:r>
                          </m:num>
                          <m:den>
                            <m:r>
                              <a:rPr lang="vi-VN" sz="3200" i="1">
                                <a:latin typeface="Cambria Math"/>
                                <a:ea typeface="Arial"/>
                                <a:cs typeface="Times New Roman"/>
                              </a:rPr>
                              <m:t>2</m:t>
                            </m:r>
                          </m:den>
                        </m:f>
                      </m:sup>
                    </m:sSup>
                    <m:r>
                      <a:rPr lang="vi-VN" sz="3200" i="1">
                        <a:latin typeface="Cambria Math"/>
                        <a:ea typeface="Arial"/>
                        <a:cs typeface="Times New Roman"/>
                      </a:rPr>
                      <m:t>=</m:t>
                    </m:r>
                    <m:r>
                      <a:rPr lang="en-US" sz="3200" i="1">
                        <a:latin typeface="Cambria Math"/>
                        <a:ea typeface="Arial"/>
                        <a:cs typeface="Times New Roman"/>
                      </a:rPr>
                      <m:t>𝑋</m:t>
                    </m:r>
                  </m:oMath>
                </a14:m>
                <a:r>
                  <a:rPr lang="vi-VN" sz="3200" dirty="0">
                    <a:latin typeface="Cambria" panose="02040503050406030204" pitchFamily="18" charset="0"/>
                    <a:ea typeface="Arial"/>
                    <a:cs typeface="Times New Roman"/>
                  </a:rPr>
                  <a:t>.</a:t>
                </a:r>
                <a:endParaRPr lang="en-US" sz="3200" dirty="0">
                  <a:latin typeface="Cambria" panose="02040503050406030204" pitchFamily="18" charset="0"/>
                  <a:ea typeface="Arial"/>
                  <a:cs typeface="Times New Roman"/>
                </a:endParaRPr>
              </a:p>
            </p:txBody>
          </p:sp>
        </mc:Choice>
        <mc:Fallback xmlns="">
          <p:sp>
            <p:nvSpPr>
              <p:cNvPr id="63" name="Rectangle 62"/>
              <p:cNvSpPr>
                <a:spLocks noRot="1" noChangeAspect="1" noMove="1" noResize="1" noEditPoints="1" noAdjustHandles="1" noChangeArrowheads="1" noChangeShapeType="1" noTextEdit="1"/>
              </p:cNvSpPr>
              <p:nvPr/>
            </p:nvSpPr>
            <p:spPr>
              <a:xfrm>
                <a:off x="678154" y="3228686"/>
                <a:ext cx="10756095" cy="906210"/>
              </a:xfrm>
              <a:prstGeom prst="rect">
                <a:avLst/>
              </a:prstGeom>
              <a:blipFill>
                <a:blip r:embed="rId6"/>
                <a:stretch>
                  <a:fillRect l="-1416" b="-9459"/>
                </a:stretch>
              </a:blipFill>
            </p:spPr>
            <p:txBody>
              <a:bodyPr/>
              <a:lstStyle/>
              <a:p>
                <a:r>
                  <a:rPr lang="en-US">
                    <a:noFill/>
                  </a:rPr>
                  <a:t> </a:t>
                </a:r>
              </a:p>
            </p:txBody>
          </p:sp>
        </mc:Fallback>
      </mc:AlternateContent>
      <p:sp>
        <p:nvSpPr>
          <p:cNvPr id="48" name="Action Button: Forward or Next 47">
            <a:hlinkClick r:id="rId7" action="ppaction://hlinksldjump" highlightClick="1"/>
          </p:cNvPr>
          <p:cNvSpPr/>
          <p:nvPr/>
        </p:nvSpPr>
        <p:spPr>
          <a:xfrm>
            <a:off x="11134759" y="4134896"/>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9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63" grpId="0"/>
      <p:bldP spid="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20721" y="2332018"/>
            <a:ext cx="12171279" cy="4311667"/>
            <a:chOff x="184494" y="3636273"/>
            <a:chExt cx="12171279" cy="4311667"/>
          </a:xfrm>
        </p:grpSpPr>
        <p:sp>
          <p:nvSpPr>
            <p:cNvPr id="85" name="Rounded Rectangle 84"/>
            <p:cNvSpPr/>
            <p:nvPr/>
          </p:nvSpPr>
          <p:spPr>
            <a:xfrm>
              <a:off x="184494" y="3819169"/>
              <a:ext cx="12171279" cy="412877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86" name="Group 85"/>
            <p:cNvGrpSpPr/>
            <p:nvPr/>
          </p:nvGrpSpPr>
          <p:grpSpPr>
            <a:xfrm>
              <a:off x="203200" y="3636273"/>
              <a:ext cx="1900098" cy="553998"/>
              <a:chOff x="1275608" y="6239450"/>
              <a:chExt cx="3724881" cy="1006588"/>
            </a:xfrm>
          </p:grpSpPr>
          <p:sp>
            <p:nvSpPr>
              <p:cNvPr id="97" name="Freeform 20"/>
              <p:cNvSpPr>
                <a:spLocks/>
              </p:cNvSpPr>
              <p:nvPr/>
            </p:nvSpPr>
            <p:spPr bwMode="auto">
              <a:xfrm rot="16200000" flipV="1">
                <a:off x="2984055" y="5134992"/>
                <a:ext cx="828630" cy="3204234"/>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103" name="TextBox 102"/>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104" name="Round Diagonal Corner Rectangle 103"/>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5" name="Freeform 104"/>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22578" y="-5690"/>
            <a:ext cx="11906396" cy="1436077"/>
            <a:chOff x="534987" y="1869705"/>
            <a:chExt cx="23340849" cy="2408559"/>
          </a:xfrm>
        </p:grpSpPr>
        <p:grpSp>
          <p:nvGrpSpPr>
            <p:cNvPr id="21" name="Group 20"/>
            <p:cNvGrpSpPr/>
            <p:nvPr/>
          </p:nvGrpSpPr>
          <p:grpSpPr>
            <a:xfrm>
              <a:off x="534987" y="1869705"/>
              <a:ext cx="23340849" cy="2408559"/>
              <a:chOff x="534987" y="1647866"/>
              <a:chExt cx="23340849" cy="2408559"/>
            </a:xfrm>
          </p:grpSpPr>
          <p:sp>
            <p:nvSpPr>
              <p:cNvPr id="25" name="Rounded Rectangle 24"/>
              <p:cNvSpPr/>
              <p:nvPr/>
            </p:nvSpPr>
            <p:spPr bwMode="auto">
              <a:xfrm>
                <a:off x="755649" y="1720889"/>
                <a:ext cx="23120187" cy="23355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a:t>
                  </a:r>
                  <a:r>
                    <a:rPr lang="en-US" sz="3000" dirty="0">
                      <a:solidFill>
                        <a:schemeClr val="bg1"/>
                      </a:solidFill>
                      <a:latin typeface="Tahoma" pitchFamily="34" charset="0"/>
                      <a:cs typeface="Tahoma" pitchFamily="34" charset="0"/>
                    </a:rPr>
                    <a:t>3</a:t>
                  </a:r>
                </a:p>
              </p:txBody>
            </p:sp>
          </p:grpSp>
        </p:grpSp>
        <mc:AlternateContent xmlns:mc="http://schemas.openxmlformats.org/markup-compatibility/2006" xmlns:a14="http://schemas.microsoft.com/office/drawing/2010/main">
          <mc:Choice Requires="a14">
            <p:sp>
              <p:nvSpPr>
                <p:cNvPr id="23" name="Rectangle 22"/>
                <p:cNvSpPr/>
                <p:nvPr/>
              </p:nvSpPr>
              <p:spPr>
                <a:xfrm>
                  <a:off x="4102344" y="1958550"/>
                  <a:ext cx="19432971" cy="2210826"/>
                </a:xfrm>
                <a:prstGeom prst="rect">
                  <a:avLst/>
                </a:prstGeom>
                <a:noFill/>
              </p:spPr>
              <p:txBody>
                <a:bodyPr wrap="square" rtlCol="0">
                  <a:spAutoFit/>
                </a:bodyPr>
                <a:lstStyle/>
                <a:p>
                  <a:pPr>
                    <a:spcAft>
                      <a:spcPts val="800"/>
                    </a:spcAft>
                  </a:pPr>
                  <a:r>
                    <a:rPr lang="vi-VN" sz="3200">
                      <a:latin typeface="Cambria" panose="02040503050406030204" pitchFamily="18" charset="0"/>
                      <a:ea typeface="Times New Roman"/>
                    </a:rPr>
                    <a:t>Để </a:t>
                  </a:r>
                  <a:r>
                    <a:rPr lang="vi-VN" sz="3200" dirty="0">
                      <a:latin typeface="Cambria" panose="02040503050406030204" pitchFamily="18" charset="0"/>
                      <a:ea typeface="Times New Roman"/>
                    </a:rPr>
                    <a:t>BPT </a:t>
                  </a:r>
                  <a14:m>
                    <m:oMath xmlns:m="http://schemas.openxmlformats.org/officeDocument/2006/math">
                      <m:d>
                        <m:dPr>
                          <m:ctrlPr>
                            <a:rPr lang="en-US" sz="3200" i="1">
                              <a:latin typeface="Cambria Math" panose="02040503050406030204" pitchFamily="18" charset="0"/>
                              <a:ea typeface="Times New Roman"/>
                              <a:cs typeface="Times New Roman"/>
                            </a:rPr>
                          </m:ctrlPr>
                        </m:dPr>
                        <m:e>
                          <m:r>
                            <a:rPr lang="vi-VN" sz="3200" i="1">
                              <a:latin typeface="Cambria Math"/>
                              <a:ea typeface="Times New Roman"/>
                              <a:cs typeface="Times New Roman"/>
                            </a:rPr>
                            <m:t>𝑥</m:t>
                          </m:r>
                          <m:r>
                            <a:rPr lang="vi-VN" sz="3200" i="1">
                              <a:latin typeface="Cambria Math"/>
                              <a:ea typeface="Times New Roman"/>
                              <a:cs typeface="Times New Roman"/>
                            </a:rPr>
                            <m:t>−</m:t>
                          </m:r>
                          <m:sSup>
                            <m:sSupPr>
                              <m:ctrlPr>
                                <a:rPr lang="en-US" sz="3200" i="1">
                                  <a:latin typeface="Cambria Math" panose="02040503050406030204" pitchFamily="18" charset="0"/>
                                  <a:ea typeface="Times New Roman"/>
                                  <a:cs typeface="Times New Roman"/>
                                </a:rPr>
                              </m:ctrlPr>
                            </m:sSupPr>
                            <m:e>
                              <m:r>
                                <a:rPr lang="vi-VN" sz="3200" i="1">
                                  <a:latin typeface="Cambria Math"/>
                                  <a:ea typeface="Times New Roman"/>
                                  <a:cs typeface="Times New Roman"/>
                                </a:rPr>
                                <m:t>6</m:t>
                              </m:r>
                            </m:e>
                            <m:sup>
                              <m:r>
                                <a:rPr lang="vi-VN" sz="3200" i="1">
                                  <a:latin typeface="Cambria Math"/>
                                  <a:ea typeface="Times New Roman"/>
                                  <a:cs typeface="Times New Roman"/>
                                </a:rPr>
                                <m:t>1−</m:t>
                              </m:r>
                              <m:r>
                                <a:rPr lang="vi-VN" sz="3200" i="1">
                                  <a:latin typeface="Cambria Math"/>
                                  <a:ea typeface="Times New Roman"/>
                                  <a:cs typeface="Times New Roman"/>
                                </a:rPr>
                                <m:t>𝑥</m:t>
                              </m:r>
                            </m:sup>
                          </m:sSup>
                        </m:e>
                      </m:d>
                      <m:d>
                        <m:dPr>
                          <m:begChr m:val="["/>
                          <m:endChr m:val="]"/>
                          <m:ctrlPr>
                            <a:rPr lang="en-US" sz="3200" i="1">
                              <a:latin typeface="Cambria Math" panose="02040503050406030204" pitchFamily="18" charset="0"/>
                              <a:ea typeface="Times New Roman"/>
                              <a:cs typeface="Times New Roman"/>
                            </a:rPr>
                          </m:ctrlPr>
                        </m:dPr>
                        <m:e>
                          <m:d>
                            <m:dPr>
                              <m:ctrlPr>
                                <a:rPr lang="en-US" sz="3200" i="1">
                                  <a:latin typeface="Cambria Math" panose="02040503050406030204" pitchFamily="18" charset="0"/>
                                  <a:ea typeface="Times New Roman"/>
                                  <a:cs typeface="Times New Roman"/>
                                </a:rPr>
                              </m:ctrlPr>
                            </m:dPr>
                            <m:e>
                              <m:r>
                                <a:rPr lang="vi-VN" sz="3200" i="1">
                                  <a:latin typeface="Cambria Math"/>
                                  <a:ea typeface="Times New Roman"/>
                                  <a:cs typeface="Times New Roman"/>
                                </a:rPr>
                                <m:t>𝑚</m:t>
                              </m:r>
                              <m:r>
                                <a:rPr lang="vi-VN" sz="3200" i="1">
                                  <a:latin typeface="Cambria Math"/>
                                  <a:ea typeface="Times New Roman"/>
                                  <a:cs typeface="Times New Roman"/>
                                </a:rPr>
                                <m:t>−1</m:t>
                              </m:r>
                            </m:e>
                          </m:d>
                          <m:r>
                            <a:rPr lang="vi-VN" sz="3200" i="1">
                              <a:latin typeface="Cambria Math"/>
                              <a:ea typeface="Times New Roman"/>
                              <a:cs typeface="Times New Roman"/>
                            </a:rPr>
                            <m:t>.</m:t>
                          </m:r>
                          <m:sSup>
                            <m:sSupPr>
                              <m:ctrlPr>
                                <a:rPr lang="en-US" sz="3200" i="1">
                                  <a:latin typeface="Cambria Math" panose="02040503050406030204" pitchFamily="18" charset="0"/>
                                  <a:ea typeface="Times New Roman"/>
                                  <a:cs typeface="Times New Roman"/>
                                </a:rPr>
                              </m:ctrlPr>
                            </m:sSupPr>
                            <m:e>
                              <m:r>
                                <a:rPr lang="vi-VN" sz="3200" i="1">
                                  <a:latin typeface="Cambria Math"/>
                                  <a:ea typeface="Times New Roman"/>
                                  <a:cs typeface="Times New Roman"/>
                                </a:rPr>
                                <m:t>6</m:t>
                              </m:r>
                            </m:e>
                            <m:sup>
                              <m:r>
                                <a:rPr lang="vi-VN" sz="3200" i="1">
                                  <a:latin typeface="Cambria Math"/>
                                  <a:ea typeface="Times New Roman"/>
                                  <a:cs typeface="Times New Roman"/>
                                </a:rPr>
                                <m:t>𝑥</m:t>
                              </m:r>
                            </m:sup>
                          </m:sSup>
                          <m:r>
                            <a:rPr lang="vi-VN" sz="3200" i="1">
                              <a:latin typeface="Cambria Math"/>
                              <a:ea typeface="Times New Roman"/>
                              <a:cs typeface="Times New Roman"/>
                            </a:rPr>
                            <m:t>−</m:t>
                          </m:r>
                          <m:f>
                            <m:fPr>
                              <m:ctrlPr>
                                <a:rPr lang="en-US" sz="3200" i="1">
                                  <a:latin typeface="Cambria Math" panose="02040503050406030204" pitchFamily="18" charset="0"/>
                                  <a:ea typeface="Times New Roman"/>
                                  <a:cs typeface="Times New Roman"/>
                                </a:rPr>
                              </m:ctrlPr>
                            </m:fPr>
                            <m:num>
                              <m:r>
                                <a:rPr lang="vi-VN" sz="3200" i="1">
                                  <a:latin typeface="Cambria Math"/>
                                  <a:ea typeface="Times New Roman"/>
                                  <a:cs typeface="Times New Roman"/>
                                </a:rPr>
                                <m:t>2</m:t>
                              </m:r>
                            </m:num>
                            <m:den>
                              <m:sSup>
                                <m:sSupPr>
                                  <m:ctrlPr>
                                    <a:rPr lang="en-US" sz="3200" i="1">
                                      <a:latin typeface="Cambria Math" panose="02040503050406030204" pitchFamily="18" charset="0"/>
                                      <a:ea typeface="Times New Roman"/>
                                      <a:cs typeface="Times New Roman"/>
                                    </a:rPr>
                                  </m:ctrlPr>
                                </m:sSupPr>
                                <m:e>
                                  <m:r>
                                    <a:rPr lang="vi-VN" sz="3200" i="1">
                                      <a:latin typeface="Cambria Math"/>
                                      <a:ea typeface="Times New Roman"/>
                                      <a:cs typeface="Times New Roman"/>
                                    </a:rPr>
                                    <m:t>6</m:t>
                                  </m:r>
                                </m:e>
                                <m:sup>
                                  <m:r>
                                    <a:rPr lang="vi-VN" sz="3200" i="1">
                                      <a:latin typeface="Cambria Math"/>
                                      <a:ea typeface="Times New Roman"/>
                                      <a:cs typeface="Times New Roman"/>
                                    </a:rPr>
                                    <m:t>𝑥</m:t>
                                  </m:r>
                                </m:sup>
                              </m:sSup>
                            </m:den>
                          </m:f>
                          <m:r>
                            <a:rPr lang="vi-VN" sz="3200" i="1">
                              <a:latin typeface="Cambria Math"/>
                              <a:ea typeface="Times New Roman"/>
                              <a:cs typeface="Times New Roman"/>
                            </a:rPr>
                            <m:t>+2</m:t>
                          </m:r>
                          <m:r>
                            <a:rPr lang="vi-VN" sz="3200" i="1">
                              <a:latin typeface="Cambria Math"/>
                              <a:ea typeface="Times New Roman"/>
                              <a:cs typeface="Times New Roman"/>
                            </a:rPr>
                            <m:t>𝑚</m:t>
                          </m:r>
                          <m:r>
                            <a:rPr lang="vi-VN" sz="3200" i="1">
                              <a:latin typeface="Cambria Math"/>
                              <a:ea typeface="Times New Roman"/>
                              <a:cs typeface="Times New Roman"/>
                            </a:rPr>
                            <m:t>+1</m:t>
                          </m:r>
                        </m:e>
                      </m:d>
                      <m:r>
                        <a:rPr lang="vi-VN" sz="3200" i="1">
                          <a:latin typeface="Cambria Math"/>
                          <a:ea typeface="Times New Roman"/>
                          <a:cs typeface="Times New Roman"/>
                        </a:rPr>
                        <m:t>≥0</m:t>
                      </m:r>
                    </m:oMath>
                  </a14:m>
                  <a:r>
                    <a:rPr lang="en-US" sz="3200" dirty="0">
                      <a:latin typeface="Cambria" panose="02040503050406030204" pitchFamily="18" charset="0"/>
                      <a:ea typeface="Times New Roman" panose="02020603050405020304" pitchFamily="18" charset="0"/>
                      <a:cs typeface="Times New Roman" panose="02020603050405020304" pitchFamily="18" charset="0"/>
                    </a:rPr>
                    <a:t> </a:t>
                  </a:r>
                  <a:r>
                    <a:rPr lang="vi-VN" sz="3200" dirty="0">
                      <a:latin typeface="Times New Roman"/>
                      <a:ea typeface="Times New Roman"/>
                    </a:rPr>
                    <a:t>thỏa mãn với mọi </a:t>
                  </a:r>
                  <a14:m>
                    <m:oMath xmlns:m="http://schemas.openxmlformats.org/officeDocument/2006/math">
                      <m:r>
                        <a:rPr lang="vi-VN" sz="3200" i="1">
                          <a:latin typeface="Cambria Math"/>
                          <a:ea typeface="Times New Roman"/>
                          <a:cs typeface="Times New Roman"/>
                        </a:rPr>
                        <m:t>𝑥</m:t>
                      </m:r>
                    </m:oMath>
                  </a14:m>
                  <a:r>
                    <a:rPr lang="vi-VN" sz="3200" dirty="0">
                      <a:latin typeface="Times New Roman"/>
                      <a:ea typeface="Times New Roman"/>
                    </a:rPr>
                    <a:t> thuộc đoạn </a:t>
                  </a:r>
                  <a14:m>
                    <m:oMath xmlns:m="http://schemas.openxmlformats.org/officeDocument/2006/math">
                      <m:d>
                        <m:dPr>
                          <m:begChr m:val="["/>
                          <m:endChr m:val="]"/>
                          <m:ctrlPr>
                            <a:rPr lang="en-US" sz="3200" i="1">
                              <a:latin typeface="Cambria Math" panose="02040503050406030204" pitchFamily="18" charset="0"/>
                              <a:ea typeface="Times New Roman"/>
                              <a:cs typeface="Times New Roman"/>
                            </a:rPr>
                          </m:ctrlPr>
                        </m:dPr>
                        <m:e>
                          <m:r>
                            <a:rPr lang="vi-VN" sz="3200" i="1">
                              <a:latin typeface="Cambria Math"/>
                              <a:ea typeface="Times New Roman"/>
                              <a:cs typeface="Times New Roman"/>
                            </a:rPr>
                            <m:t>0;1</m:t>
                          </m:r>
                        </m:e>
                      </m:d>
                    </m:oMath>
                  </a14:m>
                  <a:r>
                    <a:rPr lang="vi-VN" sz="3200" dirty="0">
                      <a:latin typeface="Times New Roman"/>
                      <a:ea typeface="Times New Roman"/>
                    </a:rPr>
                    <a:t> thì</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2344" y="1958550"/>
                  <a:ext cx="19432971" cy="2210826"/>
                </a:xfrm>
                <a:prstGeom prst="rect">
                  <a:avLst/>
                </a:prstGeom>
                <a:blipFill>
                  <a:blip r:embed="rId2"/>
                  <a:stretch>
                    <a:fillRect l="-1538" r="-2276" b="-143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Rectangle 62"/>
              <p:cNvSpPr/>
              <p:nvPr/>
            </p:nvSpPr>
            <p:spPr>
              <a:xfrm>
                <a:off x="35009" y="3005387"/>
                <a:ext cx="6573625" cy="553998"/>
              </a:xfrm>
              <a:prstGeom prst="rect">
                <a:avLst/>
              </a:prstGeom>
              <a:noFill/>
            </p:spPr>
            <p:txBody>
              <a:bodyPr wrap="square" rtlCol="0">
                <a:spAutoFit/>
              </a:bodyPr>
              <a:lstStyle/>
              <a:p>
                <a:pPr algn="just">
                  <a:spcAft>
                    <a:spcPts val="600"/>
                  </a:spcAft>
                </a:pPr>
                <a:r>
                  <a:rPr lang="vi-VN" sz="3000" dirty="0">
                    <a:latin typeface="Cambria" panose="02040503050406030204" pitchFamily="18" charset="0"/>
                  </a:rPr>
                  <a:t>Xét hàm số </a:t>
                </a:r>
                <a14:m>
                  <m:oMath xmlns:m="http://schemas.openxmlformats.org/officeDocument/2006/math">
                    <m:r>
                      <a:rPr lang="vi-VN" sz="3000" i="1">
                        <a:latin typeface="Cambria Math"/>
                      </a:rPr>
                      <m:t>𝑓</m:t>
                    </m:r>
                    <m:r>
                      <a:rPr lang="vi-VN" sz="3000" i="1">
                        <a:latin typeface="Cambria Math"/>
                      </a:rPr>
                      <m:t>(</m:t>
                    </m:r>
                    <m:r>
                      <a:rPr lang="vi-VN" sz="3000" i="1">
                        <a:latin typeface="Cambria Math"/>
                      </a:rPr>
                      <m:t>𝑥</m:t>
                    </m:r>
                    <m:r>
                      <a:rPr lang="vi-VN" sz="3000" i="1">
                        <a:latin typeface="Cambria Math"/>
                      </a:rPr>
                      <m:t>)=</m:t>
                    </m:r>
                    <m:r>
                      <a:rPr lang="vi-VN" sz="3000" i="1">
                        <a:latin typeface="Cambria Math"/>
                      </a:rPr>
                      <m:t>𝑥</m:t>
                    </m:r>
                    <m:r>
                      <a:rPr lang="vi-VN" sz="3000" i="1">
                        <a:latin typeface="Cambria Math"/>
                      </a:rPr>
                      <m:t>−</m:t>
                    </m:r>
                    <m:sSup>
                      <m:sSupPr>
                        <m:ctrlPr>
                          <a:rPr lang="en-US" sz="3000" i="1">
                            <a:latin typeface="Cambria Math" panose="02040503050406030204" pitchFamily="18" charset="0"/>
                          </a:rPr>
                        </m:ctrlPr>
                      </m:sSupPr>
                      <m:e>
                        <m:r>
                          <a:rPr lang="vi-VN" sz="3000" i="1">
                            <a:latin typeface="Cambria Math"/>
                          </a:rPr>
                          <m:t>6</m:t>
                        </m:r>
                      </m:e>
                      <m:sup>
                        <m:r>
                          <a:rPr lang="vi-VN" sz="3000" i="1">
                            <a:latin typeface="Cambria Math"/>
                          </a:rPr>
                          <m:t>1−</m:t>
                        </m:r>
                        <m:r>
                          <a:rPr lang="vi-VN" sz="3000" i="1">
                            <a:latin typeface="Cambria Math"/>
                          </a:rPr>
                          <m:t>𝑥</m:t>
                        </m:r>
                      </m:sup>
                    </m:sSup>
                  </m:oMath>
                </a14:m>
                <a:r>
                  <a:rPr lang="vi-VN" sz="3000" dirty="0">
                    <a:latin typeface="Cambria" panose="02040503050406030204" pitchFamily="18" charset="0"/>
                  </a:rPr>
                  <a:t> trên </a:t>
                </a:r>
                <a14:m>
                  <m:oMath xmlns:m="http://schemas.openxmlformats.org/officeDocument/2006/math">
                    <m:d>
                      <m:dPr>
                        <m:begChr m:val="["/>
                        <m:endChr m:val="]"/>
                        <m:ctrlPr>
                          <a:rPr lang="en-US" sz="3000" i="1">
                            <a:latin typeface="Cambria Math" panose="02040503050406030204" pitchFamily="18" charset="0"/>
                          </a:rPr>
                        </m:ctrlPr>
                      </m:dPr>
                      <m:e>
                        <m:r>
                          <a:rPr lang="vi-VN" sz="3000" i="1">
                            <a:latin typeface="Cambria Math"/>
                          </a:rPr>
                          <m:t>0;1</m:t>
                        </m:r>
                      </m:e>
                    </m:d>
                  </m:oMath>
                </a14:m>
                <a:endParaRPr lang="en-US" sz="3000" b="1" dirty="0">
                  <a:solidFill>
                    <a:srgbClr val="0000CC"/>
                  </a:solidFill>
                  <a:latin typeface="Cambria" panose="02040503050406030204" pitchFamily="18" charset="0"/>
                  <a:ea typeface="Arial" panose="020B0604020202020204" pitchFamily="34" charset="0"/>
                  <a:cs typeface="Calibri" panose="020F0502020204030204" pitchFamily="34"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35009" y="3005387"/>
                <a:ext cx="6573625" cy="553998"/>
              </a:xfrm>
              <a:prstGeom prst="rect">
                <a:avLst/>
              </a:prstGeom>
              <a:blipFill>
                <a:blip r:embed="rId3"/>
                <a:stretch>
                  <a:fillRect l="-2226" t="-14286" b="-32967"/>
                </a:stretch>
              </a:blipFill>
            </p:spPr>
            <p:txBody>
              <a:bodyPr/>
              <a:lstStyle/>
              <a:p>
                <a:r>
                  <a:rPr lang="en-US">
                    <a:noFill/>
                  </a:rPr>
                  <a:t> </a:t>
                </a:r>
              </a:p>
            </p:txBody>
          </p:sp>
        </mc:Fallback>
      </mc:AlternateContent>
      <p:grpSp>
        <p:nvGrpSpPr>
          <p:cNvPr id="3" name="Group 2"/>
          <p:cNvGrpSpPr/>
          <p:nvPr/>
        </p:nvGrpSpPr>
        <p:grpSpPr>
          <a:xfrm>
            <a:off x="241306" y="1333705"/>
            <a:ext cx="11418844" cy="1125821"/>
            <a:chOff x="241306" y="1333705"/>
            <a:chExt cx="11418844" cy="1125821"/>
          </a:xfrm>
        </p:grpSpPr>
        <p:grpSp>
          <p:nvGrpSpPr>
            <p:cNvPr id="13" name="Group 12"/>
            <p:cNvGrpSpPr/>
            <p:nvPr/>
          </p:nvGrpSpPr>
          <p:grpSpPr>
            <a:xfrm>
              <a:off x="241306" y="1335887"/>
              <a:ext cx="2729263" cy="1122551"/>
              <a:chOff x="241306" y="4597702"/>
              <a:chExt cx="2729263" cy="1122551"/>
            </a:xfrm>
          </p:grpSpPr>
          <p:sp>
            <p:nvSpPr>
              <p:cNvPr id="69" name="Rectangle 68"/>
              <p:cNvSpPr/>
              <p:nvPr/>
            </p:nvSpPr>
            <p:spPr>
              <a:xfrm>
                <a:off x="531850" y="4727225"/>
                <a:ext cx="2438719" cy="88593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49293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7" y="4597702"/>
                    <a:ext cx="2103066"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rPr>
                            <m:t>𝑚</m:t>
                          </m:r>
                          <m:r>
                            <a:rPr lang="vi-VN" sz="2800" i="1">
                              <a:solidFill>
                                <a:schemeClr val="bg1"/>
                              </a:solidFill>
                              <a:latin typeface="Cambria Math"/>
                              <a:ea typeface="Times New Roman"/>
                              <a:cs typeface="Times New Roman"/>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4</m:t>
                              </m:r>
                            </m:den>
                          </m:f>
                        </m:oMath>
                      </m:oMathPara>
                    </a14:m>
                    <a:endParaRPr lang="en-US" sz="3000"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7" y="4597702"/>
                    <a:ext cx="2103066" cy="1122551"/>
                  </a:xfrm>
                  <a:prstGeom prst="rect">
                    <a:avLst/>
                  </a:prstGeom>
                  <a:blipFill>
                    <a:blip r:embed="rId4"/>
                    <a:stretch>
                      <a:fillRect/>
                    </a:stretch>
                  </a:blipFill>
                </p:spPr>
                <p:txBody>
                  <a:bodyPr/>
                  <a:lstStyle/>
                  <a:p>
                    <a:r>
                      <a:rPr lang="en-US">
                        <a:noFill/>
                      </a:rPr>
                      <a:t> </a:t>
                    </a:r>
                  </a:p>
                </p:txBody>
              </p:sp>
            </mc:Fallback>
          </mc:AlternateContent>
        </p:grpSp>
        <p:sp>
          <p:nvSpPr>
            <p:cNvPr id="60" name="Rectangle 59"/>
            <p:cNvSpPr/>
            <p:nvPr/>
          </p:nvSpPr>
          <p:spPr>
            <a:xfrm>
              <a:off x="3488402" y="1479385"/>
              <a:ext cx="2348682" cy="87196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3197858" y="166723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3529529" y="1335569"/>
                  <a:ext cx="2018892"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rPr>
                          <m:t>𝑚</m:t>
                        </m:r>
                        <m:r>
                          <a:rPr lang="vi-VN" sz="2800" i="1" smtClean="0">
                            <a:solidFill>
                              <a:schemeClr val="bg1"/>
                            </a:solidFill>
                            <a:latin typeface="Cambria Math"/>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2</m:t>
                            </m:r>
                          </m:den>
                        </m:f>
                      </m:oMath>
                    </m:oMathPara>
                  </a14:m>
                  <a:endParaRPr lang="en-US" sz="3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3529529" y="1335569"/>
                  <a:ext cx="2018892" cy="1122551"/>
                </a:xfrm>
                <a:prstGeom prst="rect">
                  <a:avLst/>
                </a:prstGeom>
                <a:blipFill>
                  <a:blip r:embed="rId5"/>
                  <a:stretch>
                    <a:fillRect/>
                  </a:stretch>
                </a:blipFill>
              </p:spPr>
              <p:txBody>
                <a:bodyPr/>
                <a:lstStyle/>
                <a:p>
                  <a:r>
                    <a:rPr lang="en-US">
                      <a:noFill/>
                    </a:rPr>
                    <a:t> </a:t>
                  </a:r>
                </a:p>
              </p:txBody>
            </p:sp>
          </mc:Fallback>
        </mc:AlternateContent>
        <p:grpSp>
          <p:nvGrpSpPr>
            <p:cNvPr id="79" name="Group 78"/>
            <p:cNvGrpSpPr/>
            <p:nvPr/>
          </p:nvGrpSpPr>
          <p:grpSpPr>
            <a:xfrm>
              <a:off x="6064373" y="1333707"/>
              <a:ext cx="2909131" cy="1122551"/>
              <a:chOff x="3473593" y="4595522"/>
              <a:chExt cx="2909131" cy="1122551"/>
            </a:xfrm>
          </p:grpSpPr>
          <p:sp>
            <p:nvSpPr>
              <p:cNvPr id="81" name="Rectangle 80"/>
              <p:cNvSpPr/>
              <p:nvPr/>
            </p:nvSpPr>
            <p:spPr>
              <a:xfrm>
                <a:off x="3764137" y="4753622"/>
                <a:ext cx="2489046" cy="85953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3473593" y="492717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3" name="TextBox 82"/>
                  <p:cNvSpPr txBox="1"/>
                  <p:nvPr/>
                </p:nvSpPr>
                <p:spPr>
                  <a:xfrm>
                    <a:off x="3816352" y="4595522"/>
                    <a:ext cx="2566372"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4</m:t>
                              </m:r>
                            </m:den>
                          </m:f>
                          <m:r>
                            <a:rPr lang="vi-VN" sz="2800" i="1">
                              <a:solidFill>
                                <a:schemeClr val="bg1"/>
                              </a:solidFill>
                              <a:latin typeface="Cambria Math"/>
                            </a:rPr>
                            <m:t>≤</m:t>
                          </m:r>
                          <m:r>
                            <a:rPr lang="vi-VN" sz="2800" i="1">
                              <a:solidFill>
                                <a:schemeClr val="bg1"/>
                              </a:solidFill>
                              <a:latin typeface="Cambria Math"/>
                            </a:rPr>
                            <m:t>𝑚</m:t>
                          </m:r>
                          <m:r>
                            <a:rPr lang="vi-VN" sz="2800" i="1">
                              <a:solidFill>
                                <a:schemeClr val="bg1"/>
                              </a:solidFill>
                              <a:latin typeface="Cambria Math"/>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2</m:t>
                              </m:r>
                            </m:den>
                          </m:f>
                        </m:oMath>
                      </m:oMathPara>
                    </a14:m>
                    <a:endParaRPr lang="en-US" sz="3000" dirty="0">
                      <a:solidFill>
                        <a:schemeClr val="bg1"/>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3816352" y="4595522"/>
                    <a:ext cx="2566372" cy="1122551"/>
                  </a:xfrm>
                  <a:prstGeom prst="rect">
                    <a:avLst/>
                  </a:prstGeom>
                  <a:blipFill>
                    <a:blip r:embed="rId6"/>
                    <a:stretch>
                      <a:fillRect/>
                    </a:stretch>
                  </a:blipFill>
                </p:spPr>
                <p:txBody>
                  <a:bodyPr/>
                  <a:lstStyle/>
                  <a:p>
                    <a:r>
                      <a:rPr lang="en-US">
                        <a:noFill/>
                      </a:rPr>
                      <a:t> </a:t>
                    </a:r>
                  </a:p>
                </p:txBody>
              </p:sp>
            </mc:Fallback>
          </mc:AlternateContent>
        </p:grpSp>
        <p:grpSp>
          <p:nvGrpSpPr>
            <p:cNvPr id="87" name="Group 86"/>
            <p:cNvGrpSpPr/>
            <p:nvPr/>
          </p:nvGrpSpPr>
          <p:grpSpPr>
            <a:xfrm>
              <a:off x="9069371" y="1333705"/>
              <a:ext cx="2590779" cy="1125821"/>
              <a:chOff x="5193407" y="4595520"/>
              <a:chExt cx="2590779" cy="1125821"/>
            </a:xfrm>
          </p:grpSpPr>
          <p:sp>
            <p:nvSpPr>
              <p:cNvPr id="88" name="Rectangle 87"/>
              <p:cNvSpPr/>
              <p:nvPr/>
            </p:nvSpPr>
            <p:spPr>
              <a:xfrm>
                <a:off x="5483951" y="4753621"/>
                <a:ext cx="2300235" cy="85953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0" name="Oval 89"/>
              <p:cNvSpPr/>
              <p:nvPr/>
            </p:nvSpPr>
            <p:spPr>
              <a:xfrm>
                <a:off x="5193407" y="492718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91" name="TextBox 90"/>
                  <p:cNvSpPr txBox="1"/>
                  <p:nvPr/>
                </p:nvSpPr>
                <p:spPr>
                  <a:xfrm>
                    <a:off x="5593318" y="4595520"/>
                    <a:ext cx="1736086" cy="112582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rPr>
                            <m:t>𝑚</m:t>
                          </m:r>
                          <m:r>
                            <a:rPr lang="vi-VN" sz="2800" i="1" smtClean="0">
                              <a:solidFill>
                                <a:schemeClr val="bg1"/>
                              </a:solidFill>
                              <a:latin typeface="Cambria Math"/>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3</m:t>
                              </m:r>
                            </m:den>
                          </m:f>
                        </m:oMath>
                      </m:oMathPara>
                    </a14:m>
                    <a:endParaRPr lang="en-US" sz="3000" dirty="0">
                      <a:solidFill>
                        <a:schemeClr val="bg1"/>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593318" y="4595520"/>
                    <a:ext cx="1736086" cy="1125821"/>
                  </a:xfrm>
                  <a:prstGeom prst="rect">
                    <a:avLst/>
                  </a:prstGeom>
                  <a:blipFill>
                    <a:blip r:embed="rId7"/>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64" name="Rectangle 63"/>
              <p:cNvSpPr/>
              <p:nvPr/>
            </p:nvSpPr>
            <p:spPr>
              <a:xfrm>
                <a:off x="69722" y="3663640"/>
                <a:ext cx="5588111" cy="630942"/>
              </a:xfrm>
              <a:prstGeom prst="rect">
                <a:avLst/>
              </a:prstGeom>
              <a:noFill/>
            </p:spPr>
            <p:txBody>
              <a:bodyPr wrap="square" rtlCol="0">
                <a:spAutoFit/>
              </a:bodyPr>
              <a:lstStyle/>
              <a:p>
                <a:pPr algn="just">
                  <a:spcAft>
                    <a:spcPts val="600"/>
                  </a:spcAft>
                </a:pPr>
                <a14:m>
                  <m:oMathPara xmlns:m="http://schemas.openxmlformats.org/officeDocument/2006/math">
                    <m:oMathParaPr>
                      <m:jc m:val="left"/>
                    </m:oMathParaPr>
                    <m:oMath xmlns:m="http://schemas.openxmlformats.org/officeDocument/2006/math">
                      <m:r>
                        <a:rPr lang="vi-VN" sz="3000" i="1">
                          <a:latin typeface="Cambria Math"/>
                          <a:ea typeface="Arial"/>
                          <a:cs typeface="Times New Roman"/>
                        </a:rPr>
                        <m:t>𝑓</m:t>
                      </m:r>
                      <m:r>
                        <a:rPr lang="vi-VN" sz="3000" i="1">
                          <a:latin typeface="Cambria Math"/>
                          <a:ea typeface="Arial"/>
                          <a:cs typeface="Times New Roman"/>
                        </a:rPr>
                        <m:t>′(</m:t>
                      </m:r>
                      <m:r>
                        <a:rPr lang="vi-VN" sz="3000" i="1">
                          <a:latin typeface="Cambria Math"/>
                          <a:ea typeface="Arial"/>
                          <a:cs typeface="Times New Roman"/>
                        </a:rPr>
                        <m:t>𝑥</m:t>
                      </m:r>
                      <m:r>
                        <a:rPr lang="vi-VN" sz="3000" i="1">
                          <a:latin typeface="Cambria Math"/>
                          <a:ea typeface="Arial"/>
                          <a:cs typeface="Times New Roman"/>
                        </a:rPr>
                        <m:t>)=1+</m:t>
                      </m:r>
                      <m:sSup>
                        <m:sSupPr>
                          <m:ctrlPr>
                            <a:rPr lang="en-US" sz="3000" i="1">
                              <a:latin typeface="Cambria Math" panose="02040503050406030204" pitchFamily="18" charset="0"/>
                              <a:cs typeface="Times New Roman"/>
                            </a:rPr>
                          </m:ctrlPr>
                        </m:sSupPr>
                        <m:e>
                          <m:r>
                            <a:rPr lang="vi-VN" sz="3000" i="1">
                              <a:latin typeface="Cambria Math"/>
                              <a:ea typeface="Arial"/>
                              <a:cs typeface="Times New Roman"/>
                            </a:rPr>
                            <m:t>6</m:t>
                          </m:r>
                        </m:e>
                        <m:sup>
                          <m:r>
                            <a:rPr lang="vi-VN" sz="3000" i="1">
                              <a:latin typeface="Cambria Math"/>
                              <a:ea typeface="Arial"/>
                              <a:cs typeface="Times New Roman"/>
                            </a:rPr>
                            <m:t>1−</m:t>
                          </m:r>
                          <m:r>
                            <a:rPr lang="vi-VN" sz="3000" i="1">
                              <a:latin typeface="Cambria Math"/>
                              <a:ea typeface="Arial"/>
                              <a:cs typeface="Times New Roman"/>
                            </a:rPr>
                            <m:t>𝑥</m:t>
                          </m:r>
                        </m:sup>
                      </m:sSup>
                      <m:r>
                        <a:rPr lang="vi-VN" sz="3000" i="1">
                          <a:latin typeface="Cambria Math"/>
                          <a:ea typeface="Arial"/>
                          <a:cs typeface="Times New Roman"/>
                        </a:rPr>
                        <m:t>&gt;0,∀</m:t>
                      </m:r>
                      <m:r>
                        <a:rPr lang="vi-VN" sz="3000" i="1">
                          <a:latin typeface="Cambria Math"/>
                          <a:ea typeface="Arial"/>
                          <a:cs typeface="Times New Roman"/>
                        </a:rPr>
                        <m:t>𝑥</m:t>
                      </m:r>
                      <m:r>
                        <a:rPr lang="vi-VN" sz="3000" i="1">
                          <a:latin typeface="Cambria Math"/>
                          <a:ea typeface="Arial"/>
                          <a:cs typeface="Times New Roman"/>
                        </a:rPr>
                        <m:t>∈</m:t>
                      </m:r>
                      <m:d>
                        <m:dPr>
                          <m:begChr m:val="["/>
                          <m:endChr m:val="]"/>
                          <m:ctrlPr>
                            <a:rPr lang="en-US" sz="3000" i="1">
                              <a:latin typeface="Cambria Math" panose="02040503050406030204" pitchFamily="18" charset="0"/>
                              <a:cs typeface="Times New Roman"/>
                            </a:rPr>
                          </m:ctrlPr>
                        </m:dPr>
                        <m:e>
                          <m:r>
                            <a:rPr lang="vi-VN" sz="3000" i="1">
                              <a:latin typeface="Cambria Math"/>
                              <a:ea typeface="Arial"/>
                              <a:cs typeface="Times New Roman"/>
                            </a:rPr>
                            <m:t>0;1</m:t>
                          </m:r>
                        </m:e>
                      </m:d>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4" name="Rectangle 63"/>
              <p:cNvSpPr>
                <a:spLocks noRot="1" noChangeAspect="1" noMove="1" noResize="1" noEditPoints="1" noAdjustHandles="1" noChangeArrowheads="1" noChangeShapeType="1" noTextEdit="1"/>
              </p:cNvSpPr>
              <p:nvPr/>
            </p:nvSpPr>
            <p:spPr>
              <a:xfrm>
                <a:off x="69722" y="3663640"/>
                <a:ext cx="5588111" cy="63094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20721" y="4357377"/>
                <a:ext cx="4770855" cy="553998"/>
              </a:xfrm>
              <a:prstGeom prst="rect">
                <a:avLst/>
              </a:prstGeom>
              <a:noFill/>
            </p:spPr>
            <p:txBody>
              <a:bodyPr wrap="square" rtlCol="0">
                <a:spAutoFit/>
              </a:bodyPr>
              <a:lstStyle/>
              <a:p>
                <a:pPr algn="just">
                  <a:spcAft>
                    <a:spcPts val="600"/>
                  </a:spcAft>
                </a:pPr>
                <a:r>
                  <a:rPr lang="vi-VN" sz="3000" dirty="0">
                    <a:latin typeface="Cambria" panose="02040503050406030204" pitchFamily="18" charset="0"/>
                    <a:ea typeface="Arial"/>
                  </a:rPr>
                  <a:t>Từ đó </a:t>
                </a:r>
                <a14:m>
                  <m:oMath xmlns:m="http://schemas.openxmlformats.org/officeDocument/2006/math">
                    <m:r>
                      <a:rPr lang="vi-VN" sz="3000" i="1">
                        <a:latin typeface="Cambria Math"/>
                        <a:ea typeface="Arial"/>
                        <a:cs typeface="Times New Roman"/>
                      </a:rPr>
                      <m:t>𝑓</m:t>
                    </m:r>
                    <m:r>
                      <a:rPr lang="vi-VN" sz="3000" i="1">
                        <a:latin typeface="Cambria Math"/>
                        <a:ea typeface="Arial"/>
                        <a:cs typeface="Times New Roman"/>
                      </a:rPr>
                      <m:t>(</m:t>
                    </m:r>
                    <m:r>
                      <a:rPr lang="vi-VN" sz="3000" i="1">
                        <a:latin typeface="Cambria Math"/>
                        <a:ea typeface="Arial"/>
                        <a:cs typeface="Times New Roman"/>
                      </a:rPr>
                      <m:t>𝑥</m:t>
                    </m:r>
                    <m:r>
                      <a:rPr lang="vi-VN" sz="3000" i="1">
                        <a:latin typeface="Cambria Math"/>
                        <a:ea typeface="Arial"/>
                        <a:cs typeface="Times New Roman"/>
                      </a:rPr>
                      <m:t>)≤</m:t>
                    </m:r>
                    <m:r>
                      <a:rPr lang="vi-VN" sz="3000" i="1">
                        <a:latin typeface="Cambria Math"/>
                        <a:ea typeface="Arial"/>
                        <a:cs typeface="Times New Roman"/>
                      </a:rPr>
                      <m:t>𝑓</m:t>
                    </m:r>
                    <m:r>
                      <a:rPr lang="vi-VN" sz="3000" i="1">
                        <a:latin typeface="Cambria Math"/>
                        <a:ea typeface="Arial"/>
                        <a:cs typeface="Times New Roman"/>
                      </a:rPr>
                      <m:t>(1)=0.</m:t>
                    </m:r>
                  </m:oMath>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20721" y="4357377"/>
                <a:ext cx="4770855" cy="553998"/>
              </a:xfrm>
              <a:prstGeom prst="rect">
                <a:avLst/>
              </a:prstGeom>
              <a:blipFill>
                <a:blip r:embed="rId9"/>
                <a:stretch>
                  <a:fillRect l="-2937" t="-14286" b="-32967"/>
                </a:stretch>
              </a:blipFill>
            </p:spPr>
            <p:txBody>
              <a:bodyPr/>
              <a:lstStyle/>
              <a:p>
                <a:r>
                  <a:rPr lang="en-US">
                    <a:noFill/>
                  </a:rPr>
                  <a:t> </a:t>
                </a:r>
              </a:p>
            </p:txBody>
          </p:sp>
        </mc:Fallback>
      </mc:AlternateContent>
      <p:cxnSp>
        <p:nvCxnSpPr>
          <p:cNvPr id="75" name="Straight Connector 74"/>
          <p:cNvCxnSpPr>
            <a:cxnSpLocks/>
          </p:cNvCxnSpPr>
          <p:nvPr/>
        </p:nvCxnSpPr>
        <p:spPr>
          <a:xfrm>
            <a:off x="6813834" y="2514914"/>
            <a:ext cx="0" cy="412740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E62E17-4038-4EA0-91BC-03B315DA4F4B}"/>
                  </a:ext>
                </a:extLst>
              </p:cNvPr>
              <p:cNvSpPr txBox="1"/>
              <p:nvPr/>
            </p:nvSpPr>
            <p:spPr>
              <a:xfrm>
                <a:off x="0" y="5023915"/>
                <a:ext cx="6975492" cy="55399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vi-VN" sz="3000">
                          <a:latin typeface="Cambria" panose="02040503050406030204" pitchFamily="18" charset="0"/>
                          <a:ea typeface="Arial"/>
                        </a:rPr>
                        <m:t>Do</m:t>
                      </m:r>
                      <m:r>
                        <m:rPr>
                          <m:nor/>
                        </m:rPr>
                        <a:rPr lang="vi-VN" sz="3000">
                          <a:latin typeface="Cambria" panose="02040503050406030204" pitchFamily="18" charset="0"/>
                          <a:ea typeface="Arial"/>
                        </a:rPr>
                        <m:t> đó </m:t>
                      </m:r>
                      <m:r>
                        <m:rPr>
                          <m:nor/>
                        </m:rPr>
                        <a:rPr lang="vi-VN" sz="3000">
                          <a:latin typeface="Cambria" panose="02040503050406030204" pitchFamily="18" charset="0"/>
                          <a:ea typeface="Arial"/>
                        </a:rPr>
                        <m:t>b</m:t>
                      </m:r>
                      <m:r>
                        <m:rPr>
                          <m:nor/>
                        </m:rPr>
                        <a:rPr lang="vi-VN" sz="3000">
                          <a:latin typeface="Cambria" panose="02040503050406030204" pitchFamily="18" charset="0"/>
                          <a:ea typeface="Arial"/>
                        </a:rPr>
                        <m:t>ấ</m:t>
                      </m:r>
                      <m:r>
                        <m:rPr>
                          <m:nor/>
                        </m:rPr>
                        <a:rPr lang="vi-VN" sz="3000">
                          <a:latin typeface="Cambria" panose="02040503050406030204" pitchFamily="18" charset="0"/>
                          <a:ea typeface="Arial"/>
                        </a:rPr>
                        <m:t>t</m:t>
                      </m:r>
                      <m:r>
                        <m:rPr>
                          <m:nor/>
                        </m:rPr>
                        <a:rPr lang="vi-VN" sz="3000">
                          <a:latin typeface="Cambria" panose="02040503050406030204" pitchFamily="18" charset="0"/>
                          <a:ea typeface="Arial"/>
                        </a:rPr>
                        <m:t> </m:t>
                      </m:r>
                      <m:r>
                        <m:rPr>
                          <m:nor/>
                        </m:rPr>
                        <a:rPr lang="vi-VN" sz="3000">
                          <a:latin typeface="Cambria" panose="02040503050406030204" pitchFamily="18" charset="0"/>
                          <a:ea typeface="Arial"/>
                        </a:rPr>
                        <m:t>ph</m:t>
                      </m:r>
                      <m:r>
                        <m:rPr>
                          <m:nor/>
                        </m:rPr>
                        <a:rPr lang="vi-VN" sz="3000">
                          <a:latin typeface="Cambria" panose="02040503050406030204" pitchFamily="18" charset="0"/>
                          <a:ea typeface="Arial"/>
                        </a:rPr>
                        <m:t>ươ</m:t>
                      </m:r>
                      <m:r>
                        <m:rPr>
                          <m:nor/>
                        </m:rPr>
                        <a:rPr lang="vi-VN" sz="3000">
                          <a:latin typeface="Cambria" panose="02040503050406030204" pitchFamily="18" charset="0"/>
                          <a:ea typeface="Arial"/>
                        </a:rPr>
                        <m:t>ng</m:t>
                      </m:r>
                      <m:r>
                        <m:rPr>
                          <m:nor/>
                        </m:rPr>
                        <a:rPr lang="vi-VN" sz="3000">
                          <a:latin typeface="Cambria" panose="02040503050406030204" pitchFamily="18" charset="0"/>
                          <a:ea typeface="Arial"/>
                        </a:rPr>
                        <m:t> </m:t>
                      </m:r>
                      <m:r>
                        <m:rPr>
                          <m:nor/>
                        </m:rPr>
                        <a:rPr lang="vi-VN" sz="3000">
                          <a:latin typeface="Cambria" panose="02040503050406030204" pitchFamily="18" charset="0"/>
                          <a:ea typeface="Arial"/>
                        </a:rPr>
                        <m:t>tr</m:t>
                      </m:r>
                      <m:r>
                        <m:rPr>
                          <m:nor/>
                        </m:rPr>
                        <a:rPr lang="vi-VN" sz="3000">
                          <a:latin typeface="Cambria" panose="02040503050406030204" pitchFamily="18" charset="0"/>
                          <a:ea typeface="Arial"/>
                        </a:rPr>
                        <m:t>ì</m:t>
                      </m:r>
                      <m:r>
                        <m:rPr>
                          <m:nor/>
                        </m:rPr>
                        <a:rPr lang="vi-VN" sz="3000">
                          <a:latin typeface="Cambria" panose="02040503050406030204" pitchFamily="18" charset="0"/>
                          <a:ea typeface="Arial"/>
                        </a:rPr>
                        <m:t>nh</m:t>
                      </m:r>
                      <m:r>
                        <m:rPr>
                          <m:nor/>
                        </m:rPr>
                        <a:rPr lang="vi-VN" sz="3000">
                          <a:latin typeface="Cambria" panose="02040503050406030204" pitchFamily="18" charset="0"/>
                          <a:ea typeface="Arial"/>
                        </a:rPr>
                        <m:t> đã </m:t>
                      </m:r>
                      <m:r>
                        <m:rPr>
                          <m:nor/>
                        </m:rPr>
                        <a:rPr lang="vi-VN" sz="3000">
                          <a:latin typeface="Cambria" panose="02040503050406030204" pitchFamily="18" charset="0"/>
                          <a:ea typeface="Arial"/>
                        </a:rPr>
                        <m:t>cho</m:t>
                      </m:r>
                      <m:r>
                        <m:rPr>
                          <m:nor/>
                        </m:rPr>
                        <a:rPr lang="vi-VN" sz="3000">
                          <a:latin typeface="Cambria" panose="02040503050406030204" pitchFamily="18" charset="0"/>
                          <a:ea typeface="Arial"/>
                        </a:rPr>
                        <m:t> </m:t>
                      </m:r>
                      <m:r>
                        <m:rPr>
                          <m:nor/>
                        </m:rPr>
                        <a:rPr lang="vi-VN" sz="3000">
                          <a:latin typeface="Cambria" panose="02040503050406030204" pitchFamily="18" charset="0"/>
                          <a:ea typeface="Arial"/>
                        </a:rPr>
                        <m:t>tr</m:t>
                      </m:r>
                      <m:r>
                        <m:rPr>
                          <m:nor/>
                        </m:rPr>
                        <a:rPr lang="vi-VN" sz="3000">
                          <a:latin typeface="Cambria" panose="02040503050406030204" pitchFamily="18" charset="0"/>
                          <a:ea typeface="Arial"/>
                        </a:rPr>
                        <m:t>ở </m:t>
                      </m:r>
                      <m:r>
                        <m:rPr>
                          <m:nor/>
                        </m:rPr>
                        <a:rPr lang="vi-VN" sz="3000">
                          <a:latin typeface="Cambria" panose="02040503050406030204" pitchFamily="18" charset="0"/>
                          <a:ea typeface="Arial"/>
                        </a:rPr>
                        <m:t>th</m:t>
                      </m:r>
                      <m:r>
                        <m:rPr>
                          <m:nor/>
                        </m:rPr>
                        <a:rPr lang="vi-VN" sz="3000">
                          <a:latin typeface="Cambria" panose="02040503050406030204" pitchFamily="18" charset="0"/>
                          <a:ea typeface="Arial"/>
                        </a:rPr>
                        <m:t>à</m:t>
                      </m:r>
                      <m:r>
                        <m:rPr>
                          <m:nor/>
                        </m:rPr>
                        <a:rPr lang="vi-VN" sz="3000">
                          <a:latin typeface="Cambria" panose="02040503050406030204" pitchFamily="18" charset="0"/>
                          <a:ea typeface="Arial"/>
                        </a:rPr>
                        <m:t>nh</m:t>
                      </m:r>
                      <m:r>
                        <m:rPr>
                          <m:nor/>
                        </m:rPr>
                        <a:rPr lang="vi-VN" sz="3000">
                          <a:latin typeface="Cambria" panose="02040503050406030204" pitchFamily="18" charset="0"/>
                          <a:ea typeface="Arial"/>
                        </a:rPr>
                        <m:t>: </m:t>
                      </m:r>
                    </m:oMath>
                  </m:oMathPara>
                </a14:m>
                <a:endParaRPr lang="vi-VN" sz="3000" dirty="0">
                  <a:latin typeface="Cambria" panose="02040503050406030204" pitchFamily="18" charset="0"/>
                  <a:ea typeface="Arial"/>
                </a:endParaRPr>
              </a:p>
            </p:txBody>
          </p:sp>
        </mc:Choice>
        <mc:Fallback xmlns="">
          <p:sp>
            <p:nvSpPr>
              <p:cNvPr id="5" name="TextBox 4">
                <a:extLst>
                  <a:ext uri="{FF2B5EF4-FFF2-40B4-BE49-F238E27FC236}">
                    <a16:creationId xmlns:a16="http://schemas.microsoft.com/office/drawing/2014/main" id="{F4E62E17-4038-4EA0-91BC-03B315DA4F4B}"/>
                  </a:ext>
                </a:extLst>
              </p:cNvPr>
              <p:cNvSpPr txBox="1">
                <a:spLocks noRot="1" noChangeAspect="1" noMove="1" noResize="1" noEditPoints="1" noAdjustHandles="1" noChangeArrowheads="1" noChangeShapeType="1" noTextEdit="1"/>
              </p:cNvSpPr>
              <p:nvPr/>
            </p:nvSpPr>
            <p:spPr>
              <a:xfrm>
                <a:off x="0" y="5023915"/>
                <a:ext cx="6975492"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B86988-3CF5-439C-B33E-F5929F4E5D88}"/>
                  </a:ext>
                </a:extLst>
              </p:cNvPr>
              <p:cNvSpPr txBox="1"/>
              <p:nvPr/>
            </p:nvSpPr>
            <p:spPr>
              <a:xfrm>
                <a:off x="-14668" y="5567994"/>
                <a:ext cx="6931394" cy="9017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2800" i="1">
                              <a:latin typeface="Cambria Math" panose="02040503050406030204" pitchFamily="18" charset="0"/>
                              <a:cs typeface="Times New Roman"/>
                            </a:rPr>
                          </m:ctrlPr>
                        </m:dPr>
                        <m:e>
                          <m:r>
                            <a:rPr lang="vi-VN" sz="2800" i="1">
                              <a:latin typeface="Cambria Math"/>
                              <a:ea typeface="Arial"/>
                              <a:cs typeface="Times New Roman"/>
                            </a:rPr>
                            <m:t>𝑚</m:t>
                          </m:r>
                          <m:r>
                            <a:rPr lang="vi-VN" sz="2800" i="1">
                              <a:latin typeface="Cambria Math"/>
                              <a:ea typeface="Arial"/>
                              <a:cs typeface="Times New Roman"/>
                            </a:rPr>
                            <m:t>−1</m:t>
                          </m:r>
                        </m:e>
                      </m:d>
                      <m:r>
                        <a:rPr lang="vi-VN" sz="2800" i="1">
                          <a:latin typeface="Cambria Math"/>
                          <a:ea typeface="Arial"/>
                          <a:cs typeface="Times New Roman"/>
                        </a:rPr>
                        <m:t>.</m:t>
                      </m:r>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6</m:t>
                          </m:r>
                        </m:e>
                        <m:sup>
                          <m:r>
                            <a:rPr lang="vi-VN" sz="2800" i="1">
                              <a:latin typeface="Cambria Math"/>
                              <a:ea typeface="Arial"/>
                              <a:cs typeface="Times New Roman"/>
                            </a:rPr>
                            <m:t>𝑥</m:t>
                          </m:r>
                        </m:sup>
                      </m:sSup>
                      <m:r>
                        <a:rPr lang="vi-VN" sz="2800" i="1">
                          <a:latin typeface="Cambria Math"/>
                          <a:ea typeface="Arial"/>
                          <a:cs typeface="Times New Roman"/>
                        </a:rPr>
                        <m:t>−</m:t>
                      </m:r>
                      <m:f>
                        <m:fPr>
                          <m:ctrlPr>
                            <a:rPr lang="en-US" sz="2800" i="1">
                              <a:latin typeface="Cambria Math" panose="02040503050406030204" pitchFamily="18" charset="0"/>
                              <a:cs typeface="Times New Roman"/>
                            </a:rPr>
                          </m:ctrlPr>
                        </m:fPr>
                        <m:num>
                          <m:r>
                            <a:rPr lang="vi-VN" sz="2800" i="1">
                              <a:latin typeface="Cambria Math"/>
                              <a:ea typeface="Arial"/>
                              <a:cs typeface="Times New Roman"/>
                            </a:rPr>
                            <m:t>2</m:t>
                          </m:r>
                        </m:num>
                        <m:den>
                          <m:sSup>
                            <m:sSupPr>
                              <m:ctrlPr>
                                <a:rPr lang="en-US" sz="2800" i="1">
                                  <a:latin typeface="Cambria Math" panose="02040503050406030204" pitchFamily="18" charset="0"/>
                                  <a:cs typeface="Times New Roman"/>
                                </a:rPr>
                              </m:ctrlPr>
                            </m:sSupPr>
                            <m:e>
                              <m:r>
                                <a:rPr lang="vi-VN" sz="2800" i="1">
                                  <a:latin typeface="Cambria Math"/>
                                  <a:ea typeface="Arial"/>
                                  <a:cs typeface="Times New Roman"/>
                                </a:rPr>
                                <m:t>6</m:t>
                              </m:r>
                            </m:e>
                            <m:sup>
                              <m:r>
                                <a:rPr lang="vi-VN" sz="2800" i="1">
                                  <a:latin typeface="Cambria Math"/>
                                  <a:ea typeface="Arial"/>
                                  <a:cs typeface="Times New Roman"/>
                                </a:rPr>
                                <m:t>𝑥</m:t>
                              </m:r>
                            </m:sup>
                          </m:sSup>
                        </m:den>
                      </m:f>
                      <m:r>
                        <a:rPr lang="vi-VN" sz="2800" i="1">
                          <a:latin typeface="Cambria Math"/>
                          <a:ea typeface="Arial"/>
                          <a:cs typeface="Times New Roman"/>
                        </a:rPr>
                        <m:t>+2</m:t>
                      </m:r>
                      <m:r>
                        <a:rPr lang="vi-VN" sz="2800" i="1">
                          <a:latin typeface="Cambria Math"/>
                          <a:ea typeface="Arial"/>
                          <a:cs typeface="Times New Roman"/>
                        </a:rPr>
                        <m:t>𝑚</m:t>
                      </m:r>
                      <m:r>
                        <a:rPr lang="vi-VN" sz="2800" i="1">
                          <a:latin typeface="Cambria Math"/>
                          <a:ea typeface="Arial"/>
                          <a:cs typeface="Times New Roman"/>
                        </a:rPr>
                        <m:t>+1≤0,∀</m:t>
                      </m:r>
                      <m:r>
                        <a:rPr lang="vi-VN" sz="2800" i="1">
                          <a:latin typeface="Cambria Math"/>
                          <a:ea typeface="Arial"/>
                          <a:cs typeface="Times New Roman"/>
                        </a:rPr>
                        <m:t>𝑥</m:t>
                      </m:r>
                      <m:r>
                        <a:rPr lang="vi-VN" sz="2800" i="1">
                          <a:latin typeface="Cambria Math"/>
                          <a:ea typeface="Arial"/>
                          <a:cs typeface="Times New Roman"/>
                        </a:rPr>
                        <m:t>∈</m:t>
                      </m:r>
                      <m:d>
                        <m:dPr>
                          <m:begChr m:val="["/>
                          <m:endChr m:val="]"/>
                          <m:ctrlPr>
                            <a:rPr lang="en-US" sz="2800" i="1">
                              <a:latin typeface="Cambria Math" panose="02040503050406030204" pitchFamily="18" charset="0"/>
                              <a:cs typeface="Times New Roman"/>
                            </a:rPr>
                          </m:ctrlPr>
                        </m:dPr>
                        <m:e>
                          <m:r>
                            <a:rPr lang="vi-VN" sz="2800" i="1">
                              <a:latin typeface="Cambria Math"/>
                              <a:ea typeface="Arial"/>
                              <a:cs typeface="Times New Roman"/>
                            </a:rPr>
                            <m:t>0;1</m:t>
                          </m:r>
                        </m:e>
                      </m:d>
                      <m:r>
                        <a:rPr lang="vi-VN" sz="2800" i="1">
                          <a:latin typeface="Cambria Math"/>
                          <a:ea typeface="Arial"/>
                          <a:cs typeface="Times New Roman"/>
                        </a:rPr>
                        <m:t>.</m:t>
                      </m:r>
                    </m:oMath>
                  </m:oMathPara>
                </a14:m>
                <a:endParaRPr lang="vi-VN" sz="2800" dirty="0">
                  <a:ea typeface="Arial"/>
                  <a:cs typeface="Times New Roman"/>
                </a:endParaRPr>
              </a:p>
            </p:txBody>
          </p:sp>
        </mc:Choice>
        <mc:Fallback xmlns="">
          <p:sp>
            <p:nvSpPr>
              <p:cNvPr id="6" name="TextBox 5">
                <a:extLst>
                  <a:ext uri="{FF2B5EF4-FFF2-40B4-BE49-F238E27FC236}">
                    <a16:creationId xmlns:a16="http://schemas.microsoft.com/office/drawing/2014/main" id="{6BB86988-3CF5-439C-B33E-F5929F4E5D88}"/>
                  </a:ext>
                </a:extLst>
              </p:cNvPr>
              <p:cNvSpPr txBox="1">
                <a:spLocks noRot="1" noChangeAspect="1" noMove="1" noResize="1" noEditPoints="1" noAdjustHandles="1" noChangeArrowheads="1" noChangeShapeType="1" noTextEdit="1"/>
              </p:cNvSpPr>
              <p:nvPr/>
            </p:nvSpPr>
            <p:spPr>
              <a:xfrm>
                <a:off x="-14668" y="5567994"/>
                <a:ext cx="6931394" cy="90178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888F1D-D42E-420D-AB16-8F287C88D4DF}"/>
                  </a:ext>
                </a:extLst>
              </p:cNvPr>
              <p:cNvSpPr txBox="1"/>
              <p:nvPr/>
            </p:nvSpPr>
            <p:spPr>
              <a:xfrm>
                <a:off x="6953187" y="2542799"/>
                <a:ext cx="4727697" cy="11124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den>
                          </m:f>
                          <m:r>
                            <a:rPr lang="en-US" sz="26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+2</m:t>
                          </m:r>
                        </m:den>
                      </m:f>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0;1</m:t>
                          </m:r>
                        </m:e>
                      </m:d>
                    </m:oMath>
                  </m:oMathPara>
                </a14:m>
                <a:endParaRPr lang="en-US" sz="2600"/>
              </a:p>
            </p:txBody>
          </p:sp>
        </mc:Choice>
        <mc:Fallback xmlns="">
          <p:sp>
            <p:nvSpPr>
              <p:cNvPr id="10" name="TextBox 9">
                <a:extLst>
                  <a:ext uri="{FF2B5EF4-FFF2-40B4-BE49-F238E27FC236}">
                    <a16:creationId xmlns:a16="http://schemas.microsoft.com/office/drawing/2014/main" id="{36888F1D-D42E-420D-AB16-8F287C88D4DF}"/>
                  </a:ext>
                </a:extLst>
              </p:cNvPr>
              <p:cNvSpPr txBox="1">
                <a:spLocks noRot="1" noChangeAspect="1" noMove="1" noResize="1" noEditPoints="1" noAdjustHandles="1" noChangeArrowheads="1" noChangeShapeType="1" noTextEdit="1"/>
              </p:cNvSpPr>
              <p:nvPr/>
            </p:nvSpPr>
            <p:spPr>
              <a:xfrm>
                <a:off x="6953187" y="2542799"/>
                <a:ext cx="4727697" cy="11124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18E4FF-229A-44DC-B560-81135E7FF37C}"/>
                  </a:ext>
                </a:extLst>
              </p:cNvPr>
              <p:cNvSpPr txBox="1"/>
              <p:nvPr/>
            </p:nvSpPr>
            <p:spPr>
              <a:xfrm>
                <a:off x="6920533" y="3724689"/>
                <a:ext cx="4192806" cy="11402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2600" i="1">
                              <a:latin typeface="Cambria Math" panose="02040503050406030204" pitchFamily="18" charset="0"/>
                              <a:ea typeface="Calibri" panose="020F0502020204030204" pitchFamily="34" charset="0"/>
                              <a:cs typeface="Times New Roman" panose="02020603050405020304" pitchFamily="18" charset="0"/>
                            </a:rPr>
                          </m:ctrlPr>
                        </m:limLowPr>
                        <m:e>
                          <m:r>
                            <a:rPr lang="en-US" sz="2600" i="1">
                              <a:latin typeface="Cambria Math" panose="02040503050406030204" pitchFamily="18" charset="0"/>
                              <a:ea typeface="Calibri" panose="020F0502020204030204" pitchFamily="34" charset="0"/>
                              <a:cs typeface="Times New Roman" panose="02020603050405020304" pitchFamily="18" charset="0"/>
                            </a:rPr>
                            <m:t>𝑚𝑖𝑛</m:t>
                          </m:r>
                        </m:e>
                        <m:lim>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0;1</m:t>
                              </m:r>
                            </m:e>
                          </m:d>
                        </m:lim>
                      </m:limLow>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den>
                              </m:f>
                              <m:r>
                                <a:rPr lang="en-US" sz="26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en-US" sz="2600"/>
              </a:p>
            </p:txBody>
          </p:sp>
        </mc:Choice>
        <mc:Fallback xmlns="">
          <p:sp>
            <p:nvSpPr>
              <p:cNvPr id="11" name="TextBox 10">
                <a:extLst>
                  <a:ext uri="{FF2B5EF4-FFF2-40B4-BE49-F238E27FC236}">
                    <a16:creationId xmlns:a16="http://schemas.microsoft.com/office/drawing/2014/main" id="{8C18E4FF-229A-44DC-B560-81135E7FF37C}"/>
                  </a:ext>
                </a:extLst>
              </p:cNvPr>
              <p:cNvSpPr txBox="1">
                <a:spLocks noRot="1" noChangeAspect="1" noMove="1" noResize="1" noEditPoints="1" noAdjustHandles="1" noChangeArrowheads="1" noChangeShapeType="1" noTextEdit="1"/>
              </p:cNvSpPr>
              <p:nvPr/>
            </p:nvSpPr>
            <p:spPr>
              <a:xfrm>
                <a:off x="6920533" y="3724689"/>
                <a:ext cx="4192806" cy="114024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4939AC-C003-45D8-8A79-FB6C06010232}"/>
                  </a:ext>
                </a:extLst>
              </p:cNvPr>
              <p:cNvSpPr txBox="1"/>
              <p:nvPr/>
            </p:nvSpPr>
            <p:spPr>
              <a:xfrm>
                <a:off x="6831146" y="4955036"/>
                <a:ext cx="4921662" cy="492443"/>
              </a:xfrm>
              <a:prstGeom prst="rect">
                <a:avLst/>
              </a:prstGeom>
              <a:noFill/>
            </p:spPr>
            <p:txBody>
              <a:bodyPr wrap="square" rtlCol="0">
                <a:spAutoFit/>
              </a:bodyPr>
              <a:lstStyle/>
              <a:p>
                <a:r>
                  <a:rPr lang="en-US" sz="2600">
                    <a:latin typeface="Cambria" panose="02040503050406030204" pitchFamily="18" charset="0"/>
                    <a:ea typeface="Calibri" panose="020F0502020204030204" pitchFamily="34" charset="0"/>
                    <a:cs typeface="Times New Roman" panose="02020603050405020304" pitchFamily="18" charset="0"/>
                  </a:rPr>
                  <a:t>Đặt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oMath>
                </a14:m>
                <a:r>
                  <a:rPr lang="en-US" sz="2600">
                    <a:latin typeface="Cambria" panose="02040503050406030204" pitchFamily="18" charset="0"/>
                  </a:rPr>
                  <a:t>,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0;1</m:t>
                        </m:r>
                      </m:e>
                    </m:d>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1;6</m:t>
                        </m:r>
                      </m:e>
                    </m:d>
                  </m:oMath>
                </a14:m>
                <a:endParaRPr lang="en-US" sz="26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74939AC-C003-45D8-8A79-FB6C06010232}"/>
                  </a:ext>
                </a:extLst>
              </p:cNvPr>
              <p:cNvSpPr txBox="1">
                <a:spLocks noRot="1" noChangeAspect="1" noMove="1" noResize="1" noEditPoints="1" noAdjustHandles="1" noChangeArrowheads="1" noChangeShapeType="1" noTextEdit="1"/>
              </p:cNvSpPr>
              <p:nvPr/>
            </p:nvSpPr>
            <p:spPr>
              <a:xfrm>
                <a:off x="6831146" y="4955036"/>
                <a:ext cx="4921662" cy="492443"/>
              </a:xfrm>
              <a:prstGeom prst="rect">
                <a:avLst/>
              </a:prstGeom>
              <a:blipFill>
                <a:blip r:embed="rId14"/>
                <a:stretch>
                  <a:fillRect l="-2230"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B672FF-D001-4502-A4DE-70A94988ADAE}"/>
                  </a:ext>
                </a:extLst>
              </p:cNvPr>
              <p:cNvSpPr txBox="1"/>
              <p:nvPr/>
            </p:nvSpPr>
            <p:spPr>
              <a:xfrm>
                <a:off x="6800785" y="5413454"/>
                <a:ext cx="5391215" cy="916085"/>
              </a:xfrm>
              <a:prstGeom prst="rect">
                <a:avLst/>
              </a:prstGeom>
              <a:noFill/>
            </p:spPr>
            <p:txBody>
              <a:bodyPr wrap="square" rtlCol="0">
                <a:spAutoFit/>
              </a:bodyPr>
              <a:lstStyle/>
              <a:p>
                <a:pPr>
                  <a:lnSpc>
                    <a:spcPct val="115000"/>
                  </a:lnSpc>
                  <a:spcAft>
                    <a:spcPts val="600"/>
                  </a:spcAft>
                </a:pPr>
                <a:r>
                  <a:rPr lang="en-US" sz="2600">
                    <a:latin typeface="Cambria" panose="02040503050406030204" pitchFamily="18" charset="0"/>
                    <a:ea typeface="Calibri" panose="020F0502020204030204" pitchFamily="34" charset="0"/>
                    <a:cs typeface="Times New Roman" panose="02020603050405020304" pitchFamily="18" charset="0"/>
                  </a:rPr>
                  <a:t>Xét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𝑡</m:t>
                        </m:r>
                      </m:e>
                    </m:d>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𝑡</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𝑡</m:t>
                        </m:r>
                        <m:r>
                          <a:rPr lang="en-US" sz="2800" i="1">
                            <a:latin typeface="Cambria Math" panose="02040503050406030204" pitchFamily="18" charset="0"/>
                            <a:ea typeface="Calibri" panose="020F0502020204030204" pitchFamily="34" charset="0"/>
                            <a:cs typeface="Times New Roman" panose="02020603050405020304" pitchFamily="18" charset="0"/>
                          </a:rPr>
                          <m:t>+2</m:t>
                        </m:r>
                      </m:num>
                      <m:den>
                        <m:r>
                          <a:rPr lang="en-US" sz="2800" i="1">
                            <a:latin typeface="Cambria Math" panose="02040503050406030204" pitchFamily="18" charset="0"/>
                            <a:ea typeface="Calibri" panose="020F0502020204030204" pitchFamily="34" charset="0"/>
                            <a:cs typeface="Times New Roman" panose="02020603050405020304" pitchFamily="18" charset="0"/>
                          </a:rPr>
                          <m:t>𝑡</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𝑡</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den>
                    </m:f>
                  </m:oMath>
                </a14:m>
                <a:r>
                  <a:rPr lang="en-US" sz="2600">
                    <a:latin typeface="Cambria" panose="02040503050406030204" pitchFamily="18" charset="0"/>
                    <a:ea typeface="Calibri" panose="020F0502020204030204" pitchFamily="34" charset="0"/>
                    <a:cs typeface="Times New Roman" panose="02020603050405020304" pitchFamily="18" charset="0"/>
                  </a:rPr>
                  <a:t> trên </a:t>
                </a:r>
                <a14:m>
                  <m:oMath xmlns:m="http://schemas.openxmlformats.org/officeDocument/2006/math">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1;6</m:t>
                        </m:r>
                      </m:e>
                    </m:d>
                  </m:oMath>
                </a14:m>
                <a:endParaRPr lang="en-US" sz="26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4B672FF-D001-4502-A4DE-70A94988ADAE}"/>
                  </a:ext>
                </a:extLst>
              </p:cNvPr>
              <p:cNvSpPr txBox="1">
                <a:spLocks noRot="1" noChangeAspect="1" noMove="1" noResize="1" noEditPoints="1" noAdjustHandles="1" noChangeArrowheads="1" noChangeShapeType="1" noTextEdit="1"/>
              </p:cNvSpPr>
              <p:nvPr/>
            </p:nvSpPr>
            <p:spPr>
              <a:xfrm>
                <a:off x="6800785" y="5413454"/>
                <a:ext cx="5391215" cy="916085"/>
              </a:xfrm>
              <a:prstGeom prst="rect">
                <a:avLst/>
              </a:prstGeom>
              <a:blipFill>
                <a:blip r:embed="rId15"/>
                <a:stretch>
                  <a:fillRect l="-2036"/>
                </a:stretch>
              </a:blipFill>
            </p:spPr>
            <p:txBody>
              <a:bodyPr/>
              <a:lstStyle/>
              <a:p>
                <a:r>
                  <a:rPr lang="en-US">
                    <a:noFill/>
                  </a:rPr>
                  <a:t> </a:t>
                </a:r>
              </a:p>
            </p:txBody>
          </p:sp>
        </mc:Fallback>
      </mc:AlternateContent>
    </p:spTree>
    <p:extLst>
      <p:ext uri="{BB962C8B-B14F-4D97-AF65-F5344CB8AC3E}">
        <p14:creationId xmlns:p14="http://schemas.microsoft.com/office/powerpoint/2010/main" val="39248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2" grpId="0"/>
      <p:bldP spid="5" grpId="0"/>
      <p:bldP spid="6" grpId="0"/>
      <p:bldP spid="10" grpId="0"/>
      <p:bldP spid="11" grpId="0"/>
      <p:bldP spid="4"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48431" y="2332018"/>
            <a:ext cx="12066511" cy="4418958"/>
            <a:chOff x="184494" y="3636273"/>
            <a:chExt cx="12066511" cy="4418958"/>
          </a:xfrm>
        </p:grpSpPr>
        <p:sp>
          <p:nvSpPr>
            <p:cNvPr id="85" name="Rounded Rectangle 84"/>
            <p:cNvSpPr/>
            <p:nvPr/>
          </p:nvSpPr>
          <p:spPr>
            <a:xfrm>
              <a:off x="184494" y="3819169"/>
              <a:ext cx="12066511" cy="42360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86" name="Group 85"/>
            <p:cNvGrpSpPr/>
            <p:nvPr/>
          </p:nvGrpSpPr>
          <p:grpSpPr>
            <a:xfrm>
              <a:off x="203200" y="3636273"/>
              <a:ext cx="1900098" cy="553998"/>
              <a:chOff x="1275608" y="6239450"/>
              <a:chExt cx="3724881" cy="1006588"/>
            </a:xfrm>
          </p:grpSpPr>
          <p:sp>
            <p:nvSpPr>
              <p:cNvPr id="97" name="Freeform 20"/>
              <p:cNvSpPr>
                <a:spLocks/>
              </p:cNvSpPr>
              <p:nvPr/>
            </p:nvSpPr>
            <p:spPr bwMode="auto">
              <a:xfrm rot="16200000" flipV="1">
                <a:off x="2984055" y="5134992"/>
                <a:ext cx="828630" cy="3204234"/>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103" name="TextBox 102"/>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104" name="Round Diagonal Corner Rectangle 103"/>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5" name="Freeform 104"/>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22578" y="-5690"/>
            <a:ext cx="11906396" cy="1436077"/>
            <a:chOff x="534987" y="1869705"/>
            <a:chExt cx="23340849" cy="2408559"/>
          </a:xfrm>
        </p:grpSpPr>
        <p:grpSp>
          <p:nvGrpSpPr>
            <p:cNvPr id="21" name="Group 20"/>
            <p:cNvGrpSpPr/>
            <p:nvPr/>
          </p:nvGrpSpPr>
          <p:grpSpPr>
            <a:xfrm>
              <a:off x="534987" y="1869705"/>
              <a:ext cx="23340849" cy="2408559"/>
              <a:chOff x="534987" y="1647866"/>
              <a:chExt cx="23340849" cy="2408559"/>
            </a:xfrm>
          </p:grpSpPr>
          <p:sp>
            <p:nvSpPr>
              <p:cNvPr id="25" name="Rounded Rectangle 24"/>
              <p:cNvSpPr/>
              <p:nvPr/>
            </p:nvSpPr>
            <p:spPr bwMode="auto">
              <a:xfrm>
                <a:off x="755649" y="1720889"/>
                <a:ext cx="23120187" cy="23355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a:t>
                  </a:r>
                  <a:r>
                    <a:rPr lang="en-US" sz="3000" dirty="0">
                      <a:solidFill>
                        <a:schemeClr val="bg1"/>
                      </a:solidFill>
                      <a:latin typeface="Tahoma" pitchFamily="34" charset="0"/>
                      <a:cs typeface="Tahoma" pitchFamily="34" charset="0"/>
                    </a:rPr>
                    <a:t>3</a:t>
                  </a:r>
                </a:p>
              </p:txBody>
            </p:sp>
          </p:grpSp>
        </p:grpSp>
        <mc:AlternateContent xmlns:mc="http://schemas.openxmlformats.org/markup-compatibility/2006" xmlns:a14="http://schemas.microsoft.com/office/drawing/2010/main">
          <mc:Choice Requires="a14">
            <p:sp>
              <p:nvSpPr>
                <p:cNvPr id="23" name="Rectangle 22"/>
                <p:cNvSpPr/>
                <p:nvPr/>
              </p:nvSpPr>
              <p:spPr>
                <a:xfrm>
                  <a:off x="4102344" y="1958550"/>
                  <a:ext cx="19432971" cy="2210826"/>
                </a:xfrm>
                <a:prstGeom prst="rect">
                  <a:avLst/>
                </a:prstGeom>
                <a:noFill/>
              </p:spPr>
              <p:txBody>
                <a:bodyPr wrap="square" rtlCol="0">
                  <a:spAutoFit/>
                </a:bodyPr>
                <a:lstStyle/>
                <a:p>
                  <a:pPr>
                    <a:spcAft>
                      <a:spcPts val="800"/>
                    </a:spcAft>
                  </a:pPr>
                  <a:r>
                    <a:rPr lang="vi-VN" sz="3200">
                      <a:latin typeface="Cambria" panose="02040503050406030204" pitchFamily="18" charset="0"/>
                      <a:ea typeface="Times New Roman"/>
                    </a:rPr>
                    <a:t>Để </a:t>
                  </a:r>
                  <a:r>
                    <a:rPr lang="vi-VN" sz="3200" dirty="0">
                      <a:latin typeface="Cambria" panose="02040503050406030204" pitchFamily="18" charset="0"/>
                      <a:ea typeface="Times New Roman"/>
                    </a:rPr>
                    <a:t>BPT </a:t>
                  </a:r>
                  <a14:m>
                    <m:oMath xmlns:m="http://schemas.openxmlformats.org/officeDocument/2006/math">
                      <m:d>
                        <m:dPr>
                          <m:ctrlPr>
                            <a:rPr lang="en-US" sz="3200" i="1">
                              <a:latin typeface="Cambria Math" panose="02040503050406030204" pitchFamily="18" charset="0"/>
                              <a:ea typeface="Times New Roman"/>
                              <a:cs typeface="Times New Roman"/>
                            </a:rPr>
                          </m:ctrlPr>
                        </m:dPr>
                        <m:e>
                          <m:r>
                            <a:rPr lang="vi-VN" sz="3200" i="1">
                              <a:latin typeface="Cambria Math"/>
                              <a:ea typeface="Times New Roman"/>
                              <a:cs typeface="Times New Roman"/>
                            </a:rPr>
                            <m:t>𝑥</m:t>
                          </m:r>
                          <m:r>
                            <a:rPr lang="vi-VN" sz="3200" i="1">
                              <a:latin typeface="Cambria Math"/>
                              <a:ea typeface="Times New Roman"/>
                              <a:cs typeface="Times New Roman"/>
                            </a:rPr>
                            <m:t>−</m:t>
                          </m:r>
                          <m:sSup>
                            <m:sSupPr>
                              <m:ctrlPr>
                                <a:rPr lang="en-US" sz="3200" i="1">
                                  <a:latin typeface="Cambria Math" panose="02040503050406030204" pitchFamily="18" charset="0"/>
                                  <a:ea typeface="Times New Roman"/>
                                  <a:cs typeface="Times New Roman"/>
                                </a:rPr>
                              </m:ctrlPr>
                            </m:sSupPr>
                            <m:e>
                              <m:r>
                                <a:rPr lang="vi-VN" sz="3200" i="1">
                                  <a:latin typeface="Cambria Math"/>
                                  <a:ea typeface="Times New Roman"/>
                                  <a:cs typeface="Times New Roman"/>
                                </a:rPr>
                                <m:t>6</m:t>
                              </m:r>
                            </m:e>
                            <m:sup>
                              <m:r>
                                <a:rPr lang="vi-VN" sz="3200" i="1">
                                  <a:latin typeface="Cambria Math"/>
                                  <a:ea typeface="Times New Roman"/>
                                  <a:cs typeface="Times New Roman"/>
                                </a:rPr>
                                <m:t>1−</m:t>
                              </m:r>
                              <m:r>
                                <a:rPr lang="vi-VN" sz="3200" i="1">
                                  <a:latin typeface="Cambria Math"/>
                                  <a:ea typeface="Times New Roman"/>
                                  <a:cs typeface="Times New Roman"/>
                                </a:rPr>
                                <m:t>𝑥</m:t>
                              </m:r>
                            </m:sup>
                          </m:sSup>
                        </m:e>
                      </m:d>
                      <m:d>
                        <m:dPr>
                          <m:begChr m:val="["/>
                          <m:endChr m:val="]"/>
                          <m:ctrlPr>
                            <a:rPr lang="en-US" sz="3200" i="1">
                              <a:latin typeface="Cambria Math" panose="02040503050406030204" pitchFamily="18" charset="0"/>
                              <a:ea typeface="Times New Roman"/>
                              <a:cs typeface="Times New Roman"/>
                            </a:rPr>
                          </m:ctrlPr>
                        </m:dPr>
                        <m:e>
                          <m:d>
                            <m:dPr>
                              <m:ctrlPr>
                                <a:rPr lang="en-US" sz="3200" i="1">
                                  <a:latin typeface="Cambria Math" panose="02040503050406030204" pitchFamily="18" charset="0"/>
                                  <a:ea typeface="Times New Roman"/>
                                  <a:cs typeface="Times New Roman"/>
                                </a:rPr>
                              </m:ctrlPr>
                            </m:dPr>
                            <m:e>
                              <m:r>
                                <a:rPr lang="vi-VN" sz="3200" i="1">
                                  <a:latin typeface="Cambria Math"/>
                                  <a:ea typeface="Times New Roman"/>
                                  <a:cs typeface="Times New Roman"/>
                                </a:rPr>
                                <m:t>𝑚</m:t>
                              </m:r>
                              <m:r>
                                <a:rPr lang="vi-VN" sz="3200" i="1">
                                  <a:latin typeface="Cambria Math"/>
                                  <a:ea typeface="Times New Roman"/>
                                  <a:cs typeface="Times New Roman"/>
                                </a:rPr>
                                <m:t>−1</m:t>
                              </m:r>
                            </m:e>
                          </m:d>
                          <m:r>
                            <a:rPr lang="vi-VN" sz="3200" i="1">
                              <a:latin typeface="Cambria Math"/>
                              <a:ea typeface="Times New Roman"/>
                              <a:cs typeface="Times New Roman"/>
                            </a:rPr>
                            <m:t>.</m:t>
                          </m:r>
                          <m:sSup>
                            <m:sSupPr>
                              <m:ctrlPr>
                                <a:rPr lang="en-US" sz="3200" i="1">
                                  <a:latin typeface="Cambria Math" panose="02040503050406030204" pitchFamily="18" charset="0"/>
                                  <a:ea typeface="Times New Roman"/>
                                  <a:cs typeface="Times New Roman"/>
                                </a:rPr>
                              </m:ctrlPr>
                            </m:sSupPr>
                            <m:e>
                              <m:r>
                                <a:rPr lang="vi-VN" sz="3200" i="1">
                                  <a:latin typeface="Cambria Math"/>
                                  <a:ea typeface="Times New Roman"/>
                                  <a:cs typeface="Times New Roman"/>
                                </a:rPr>
                                <m:t>6</m:t>
                              </m:r>
                            </m:e>
                            <m:sup>
                              <m:r>
                                <a:rPr lang="vi-VN" sz="3200" i="1">
                                  <a:latin typeface="Cambria Math"/>
                                  <a:ea typeface="Times New Roman"/>
                                  <a:cs typeface="Times New Roman"/>
                                </a:rPr>
                                <m:t>𝑥</m:t>
                              </m:r>
                            </m:sup>
                          </m:sSup>
                          <m:r>
                            <a:rPr lang="vi-VN" sz="3200" i="1">
                              <a:latin typeface="Cambria Math"/>
                              <a:ea typeface="Times New Roman"/>
                              <a:cs typeface="Times New Roman"/>
                            </a:rPr>
                            <m:t>−</m:t>
                          </m:r>
                          <m:f>
                            <m:fPr>
                              <m:ctrlPr>
                                <a:rPr lang="en-US" sz="3200" i="1">
                                  <a:latin typeface="Cambria Math" panose="02040503050406030204" pitchFamily="18" charset="0"/>
                                  <a:ea typeface="Times New Roman"/>
                                  <a:cs typeface="Times New Roman"/>
                                </a:rPr>
                              </m:ctrlPr>
                            </m:fPr>
                            <m:num>
                              <m:r>
                                <a:rPr lang="vi-VN" sz="3200" i="1">
                                  <a:latin typeface="Cambria Math"/>
                                  <a:ea typeface="Times New Roman"/>
                                  <a:cs typeface="Times New Roman"/>
                                </a:rPr>
                                <m:t>2</m:t>
                              </m:r>
                            </m:num>
                            <m:den>
                              <m:sSup>
                                <m:sSupPr>
                                  <m:ctrlPr>
                                    <a:rPr lang="en-US" sz="3200" i="1">
                                      <a:latin typeface="Cambria Math" panose="02040503050406030204" pitchFamily="18" charset="0"/>
                                      <a:ea typeface="Times New Roman"/>
                                      <a:cs typeface="Times New Roman"/>
                                    </a:rPr>
                                  </m:ctrlPr>
                                </m:sSupPr>
                                <m:e>
                                  <m:r>
                                    <a:rPr lang="vi-VN" sz="3200" i="1">
                                      <a:latin typeface="Cambria Math"/>
                                      <a:ea typeface="Times New Roman"/>
                                      <a:cs typeface="Times New Roman"/>
                                    </a:rPr>
                                    <m:t>6</m:t>
                                  </m:r>
                                </m:e>
                                <m:sup>
                                  <m:r>
                                    <a:rPr lang="vi-VN" sz="3200" i="1">
                                      <a:latin typeface="Cambria Math"/>
                                      <a:ea typeface="Times New Roman"/>
                                      <a:cs typeface="Times New Roman"/>
                                    </a:rPr>
                                    <m:t>𝑥</m:t>
                                  </m:r>
                                </m:sup>
                              </m:sSup>
                            </m:den>
                          </m:f>
                          <m:r>
                            <a:rPr lang="vi-VN" sz="3200" i="1">
                              <a:latin typeface="Cambria Math"/>
                              <a:ea typeface="Times New Roman"/>
                              <a:cs typeface="Times New Roman"/>
                            </a:rPr>
                            <m:t>+2</m:t>
                          </m:r>
                          <m:r>
                            <a:rPr lang="vi-VN" sz="3200" i="1">
                              <a:latin typeface="Cambria Math"/>
                              <a:ea typeface="Times New Roman"/>
                              <a:cs typeface="Times New Roman"/>
                            </a:rPr>
                            <m:t>𝑚</m:t>
                          </m:r>
                          <m:r>
                            <a:rPr lang="vi-VN" sz="3200" i="1">
                              <a:latin typeface="Cambria Math"/>
                              <a:ea typeface="Times New Roman"/>
                              <a:cs typeface="Times New Roman"/>
                            </a:rPr>
                            <m:t>+1</m:t>
                          </m:r>
                        </m:e>
                      </m:d>
                      <m:r>
                        <a:rPr lang="vi-VN" sz="3200" i="1">
                          <a:latin typeface="Cambria Math"/>
                          <a:ea typeface="Times New Roman"/>
                          <a:cs typeface="Times New Roman"/>
                        </a:rPr>
                        <m:t>≥0</m:t>
                      </m:r>
                    </m:oMath>
                  </a14:m>
                  <a:r>
                    <a:rPr lang="en-US" sz="3200" dirty="0">
                      <a:latin typeface="Cambria" panose="02040503050406030204" pitchFamily="18" charset="0"/>
                      <a:ea typeface="Times New Roman" panose="02020603050405020304" pitchFamily="18" charset="0"/>
                      <a:cs typeface="Times New Roman" panose="02020603050405020304" pitchFamily="18" charset="0"/>
                    </a:rPr>
                    <a:t> </a:t>
                  </a:r>
                  <a:r>
                    <a:rPr lang="vi-VN" sz="3200" dirty="0">
                      <a:latin typeface="Times New Roman"/>
                      <a:ea typeface="Times New Roman"/>
                    </a:rPr>
                    <a:t>thỏa mãn với mọi </a:t>
                  </a:r>
                  <a14:m>
                    <m:oMath xmlns:m="http://schemas.openxmlformats.org/officeDocument/2006/math">
                      <m:r>
                        <a:rPr lang="vi-VN" sz="3200" i="1">
                          <a:latin typeface="Cambria Math"/>
                          <a:ea typeface="Times New Roman"/>
                          <a:cs typeface="Times New Roman"/>
                        </a:rPr>
                        <m:t>𝑥</m:t>
                      </m:r>
                    </m:oMath>
                  </a14:m>
                  <a:r>
                    <a:rPr lang="vi-VN" sz="3200" dirty="0">
                      <a:latin typeface="Times New Roman"/>
                      <a:ea typeface="Times New Roman"/>
                    </a:rPr>
                    <a:t> thuộc đoạn </a:t>
                  </a:r>
                  <a14:m>
                    <m:oMath xmlns:m="http://schemas.openxmlformats.org/officeDocument/2006/math">
                      <m:d>
                        <m:dPr>
                          <m:begChr m:val="["/>
                          <m:endChr m:val="]"/>
                          <m:ctrlPr>
                            <a:rPr lang="en-US" sz="3200" i="1">
                              <a:latin typeface="Cambria Math" panose="02040503050406030204" pitchFamily="18" charset="0"/>
                              <a:ea typeface="Times New Roman"/>
                              <a:cs typeface="Times New Roman"/>
                            </a:rPr>
                          </m:ctrlPr>
                        </m:dPr>
                        <m:e>
                          <m:r>
                            <a:rPr lang="vi-VN" sz="3200" i="1">
                              <a:latin typeface="Cambria Math"/>
                              <a:ea typeface="Times New Roman"/>
                              <a:cs typeface="Times New Roman"/>
                            </a:rPr>
                            <m:t>0;1</m:t>
                          </m:r>
                        </m:e>
                      </m:d>
                    </m:oMath>
                  </a14:m>
                  <a:r>
                    <a:rPr lang="vi-VN" sz="3200" dirty="0">
                      <a:latin typeface="Times New Roman"/>
                      <a:ea typeface="Times New Roman"/>
                    </a:rPr>
                    <a:t> thì</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2344" y="1958550"/>
                  <a:ext cx="19432971" cy="2210826"/>
                </a:xfrm>
                <a:prstGeom prst="rect">
                  <a:avLst/>
                </a:prstGeom>
                <a:blipFill>
                  <a:blip r:embed="rId2"/>
                  <a:stretch>
                    <a:fillRect l="-1538" r="-2276" b="-143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Rectangle 62"/>
              <p:cNvSpPr/>
              <p:nvPr/>
            </p:nvSpPr>
            <p:spPr>
              <a:xfrm>
                <a:off x="95057" y="2950303"/>
                <a:ext cx="3393337" cy="1028808"/>
              </a:xfrm>
              <a:prstGeom prst="rect">
                <a:avLst/>
              </a:prstGeom>
              <a:noFill/>
            </p:spPr>
            <p:txBody>
              <a:bodyPr wrap="square" rtlCol="0">
                <a:spAutoFit/>
              </a:bodyPr>
              <a:lstStyle/>
              <a:p>
                <a:pPr algn="just">
                  <a:spcAft>
                    <a:spcPts val="600"/>
                  </a:spcAft>
                </a:pPr>
                <a14:m>
                  <m:oMathPara xmlns:m="http://schemas.openxmlformats.org/officeDocument/2006/math">
                    <m:oMathParaPr>
                      <m:jc m:val="left"/>
                    </m:oMathParaPr>
                    <m:oMath xmlns:m="http://schemas.openxmlformats.org/officeDocument/2006/math">
                      <m:sSup>
                        <m:sSupPr>
                          <m:ctrlPr>
                            <a:rPr lang="en-US" sz="2600" i="1" smtClean="0">
                              <a:latin typeface="Cambria Math" panose="02040503050406030204" pitchFamily="18" charset="0"/>
                            </a:rPr>
                          </m:ctrlPr>
                        </m:sSupPr>
                        <m:e>
                          <m:r>
                            <a:rPr lang="en-US" sz="2600" i="1">
                              <a:latin typeface="Cambria Math" panose="02040503050406030204" pitchFamily="18" charset="0"/>
                            </a:rPr>
                            <m:t>𝑓</m:t>
                          </m:r>
                        </m:e>
                        <m:sup>
                          <m:r>
                            <a:rPr lang="en-US" sz="2600" i="1">
                              <a:latin typeface="Cambria Math" panose="02040503050406030204" pitchFamily="18" charset="0"/>
                            </a:rPr>
                            <m:t>′</m:t>
                          </m:r>
                        </m:sup>
                      </m:sSup>
                      <m:d>
                        <m:dPr>
                          <m:ctrlPr>
                            <a:rPr lang="en-US" sz="2600" i="1">
                              <a:latin typeface="Cambria Math" panose="02040503050406030204" pitchFamily="18" charset="0"/>
                            </a:rPr>
                          </m:ctrlPr>
                        </m:dPr>
                        <m:e>
                          <m:r>
                            <a:rPr lang="en-US" sz="2600" i="1">
                              <a:latin typeface="Cambria Math" panose="02040503050406030204" pitchFamily="18" charset="0"/>
                            </a:rPr>
                            <m:t>𝑡</m:t>
                          </m:r>
                        </m:e>
                      </m:d>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3</m:t>
                          </m:r>
                          <m:sSup>
                            <m:sSupPr>
                              <m:ctrlPr>
                                <a:rPr lang="en-US" sz="2600" i="1">
                                  <a:latin typeface="Cambria Math" panose="02040503050406030204" pitchFamily="18" charset="0"/>
                                </a:rPr>
                              </m:ctrlPr>
                            </m:sSupPr>
                            <m:e>
                              <m:r>
                                <a:rPr lang="en-US" sz="2600" i="1">
                                  <a:latin typeface="Cambria Math" panose="02040503050406030204" pitchFamily="18" charset="0"/>
                                </a:rPr>
                                <m:t>𝑡</m:t>
                              </m:r>
                            </m:e>
                            <m:sup>
                              <m:r>
                                <a:rPr lang="en-US" sz="2600" i="1">
                                  <a:latin typeface="Cambria Math" panose="02040503050406030204" pitchFamily="18" charset="0"/>
                                </a:rPr>
                                <m:t>2</m:t>
                              </m:r>
                            </m:sup>
                          </m:sSup>
                          <m:r>
                            <a:rPr lang="en-US" sz="2600" i="1">
                              <a:latin typeface="Cambria Math" panose="02040503050406030204" pitchFamily="18" charset="0"/>
                            </a:rPr>
                            <m:t>−4</m:t>
                          </m:r>
                          <m:r>
                            <a:rPr lang="en-US" sz="2600" i="1">
                              <a:latin typeface="Cambria Math" panose="02040503050406030204" pitchFamily="18" charset="0"/>
                            </a:rPr>
                            <m:t>𝑡</m:t>
                          </m:r>
                          <m:r>
                            <a:rPr lang="en-US" sz="2600" i="1">
                              <a:latin typeface="Cambria Math" panose="02040503050406030204" pitchFamily="18" charset="0"/>
                            </a:rPr>
                            <m:t>−4</m:t>
                          </m:r>
                        </m:num>
                        <m:den>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r>
                                        <a:rPr lang="en-US" sz="2600" i="1">
                                          <a:latin typeface="Cambria Math" panose="02040503050406030204" pitchFamily="18" charset="0"/>
                                        </a:rPr>
                                        <m:t>𝑡</m:t>
                                      </m:r>
                                    </m:e>
                                    <m:sup>
                                      <m:r>
                                        <a:rPr lang="en-US" sz="2600" i="1">
                                          <a:latin typeface="Cambria Math" panose="02040503050406030204" pitchFamily="18" charset="0"/>
                                        </a:rPr>
                                        <m:t>2</m:t>
                                      </m:r>
                                    </m:sup>
                                  </m:sSup>
                                  <m:r>
                                    <a:rPr lang="en-US" sz="2600" i="1">
                                      <a:latin typeface="Cambria Math" panose="02040503050406030204" pitchFamily="18" charset="0"/>
                                    </a:rPr>
                                    <m:t>+2</m:t>
                                  </m:r>
                                  <m:r>
                                    <a:rPr lang="en-US" sz="2600" i="1">
                                      <a:latin typeface="Cambria Math" panose="02040503050406030204" pitchFamily="18" charset="0"/>
                                    </a:rPr>
                                    <m:t>𝑡</m:t>
                                  </m:r>
                                </m:e>
                              </m:d>
                            </m:e>
                            <m:sup>
                              <m:r>
                                <a:rPr lang="en-US" sz="2600" i="1">
                                  <a:latin typeface="Cambria Math" panose="02040503050406030204" pitchFamily="18" charset="0"/>
                                </a:rPr>
                                <m:t>2</m:t>
                              </m:r>
                            </m:sup>
                          </m:sSup>
                        </m:den>
                      </m:f>
                      <m:r>
                        <a:rPr lang="en-US" sz="2600" b="0" i="1" smtClean="0">
                          <a:latin typeface="Cambria Math" panose="02040503050406030204" pitchFamily="18" charset="0"/>
                        </a:rPr>
                        <m:t> ,</m:t>
                      </m:r>
                    </m:oMath>
                  </m:oMathPara>
                </a14:m>
                <a:endParaRPr lang="en-US" sz="2600" b="1" dirty="0">
                  <a:solidFill>
                    <a:srgbClr val="0000CC"/>
                  </a:solidFill>
                  <a:latin typeface="Cambria" panose="02040503050406030204" pitchFamily="18" charset="0"/>
                  <a:ea typeface="Arial" panose="020B0604020202020204" pitchFamily="34" charset="0"/>
                  <a:cs typeface="Calibri" panose="020F0502020204030204" pitchFamily="34"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95057" y="2950303"/>
                <a:ext cx="3393337" cy="1028808"/>
              </a:xfrm>
              <a:prstGeom prst="rect">
                <a:avLst/>
              </a:prstGeom>
              <a:blipFill>
                <a:blip r:embed="rId3"/>
                <a:stretch>
                  <a:fillRect/>
                </a:stretch>
              </a:blipFill>
            </p:spPr>
            <p:txBody>
              <a:bodyPr/>
              <a:lstStyle/>
              <a:p>
                <a:r>
                  <a:rPr lang="en-US">
                    <a:noFill/>
                  </a:rPr>
                  <a:t> </a:t>
                </a:r>
              </a:p>
            </p:txBody>
          </p:sp>
        </mc:Fallback>
      </mc:AlternateContent>
      <p:grpSp>
        <p:nvGrpSpPr>
          <p:cNvPr id="3" name="Group 2"/>
          <p:cNvGrpSpPr/>
          <p:nvPr/>
        </p:nvGrpSpPr>
        <p:grpSpPr>
          <a:xfrm>
            <a:off x="241306" y="1333705"/>
            <a:ext cx="11418844" cy="1125821"/>
            <a:chOff x="241306" y="1333705"/>
            <a:chExt cx="11418844" cy="1125821"/>
          </a:xfrm>
        </p:grpSpPr>
        <p:grpSp>
          <p:nvGrpSpPr>
            <p:cNvPr id="13" name="Group 12"/>
            <p:cNvGrpSpPr/>
            <p:nvPr/>
          </p:nvGrpSpPr>
          <p:grpSpPr>
            <a:xfrm>
              <a:off x="241306" y="1335887"/>
              <a:ext cx="2729263" cy="1122551"/>
              <a:chOff x="241306" y="4597702"/>
              <a:chExt cx="2729263" cy="1122551"/>
            </a:xfrm>
          </p:grpSpPr>
          <p:sp>
            <p:nvSpPr>
              <p:cNvPr id="69" name="Rectangle 68"/>
              <p:cNvSpPr/>
              <p:nvPr/>
            </p:nvSpPr>
            <p:spPr>
              <a:xfrm>
                <a:off x="531850" y="4727225"/>
                <a:ext cx="2438719" cy="88593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49293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641217" y="4597702"/>
                    <a:ext cx="2103066"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rPr>
                            <m:t>𝑚</m:t>
                          </m:r>
                          <m:r>
                            <a:rPr lang="vi-VN" sz="2800" i="1">
                              <a:solidFill>
                                <a:schemeClr val="bg1"/>
                              </a:solidFill>
                              <a:latin typeface="Cambria Math"/>
                              <a:ea typeface="Times New Roman"/>
                              <a:cs typeface="Times New Roman"/>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4</m:t>
                              </m:r>
                            </m:den>
                          </m:f>
                        </m:oMath>
                      </m:oMathPara>
                    </a14:m>
                    <a:endParaRPr lang="en-US" sz="3000"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1217" y="4597702"/>
                    <a:ext cx="2103066" cy="1122551"/>
                  </a:xfrm>
                  <a:prstGeom prst="rect">
                    <a:avLst/>
                  </a:prstGeom>
                  <a:blipFill>
                    <a:blip r:embed="rId4"/>
                    <a:stretch>
                      <a:fillRect/>
                    </a:stretch>
                  </a:blipFill>
                </p:spPr>
                <p:txBody>
                  <a:bodyPr/>
                  <a:lstStyle/>
                  <a:p>
                    <a:r>
                      <a:rPr lang="en-US">
                        <a:noFill/>
                      </a:rPr>
                      <a:t> </a:t>
                    </a:r>
                  </a:p>
                </p:txBody>
              </p:sp>
            </mc:Fallback>
          </mc:AlternateContent>
        </p:grpSp>
        <p:sp>
          <p:nvSpPr>
            <p:cNvPr id="60" name="Rectangle 59"/>
            <p:cNvSpPr/>
            <p:nvPr/>
          </p:nvSpPr>
          <p:spPr>
            <a:xfrm>
              <a:off x="3488402" y="1479385"/>
              <a:ext cx="2348682" cy="87196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3197858" y="166723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3529529" y="1335569"/>
                  <a:ext cx="2018892"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rPr>
                          <m:t>𝑚</m:t>
                        </m:r>
                        <m:r>
                          <a:rPr lang="vi-VN" sz="2800" i="1" smtClean="0">
                            <a:solidFill>
                              <a:schemeClr val="bg1"/>
                            </a:solidFill>
                            <a:latin typeface="Cambria Math"/>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2</m:t>
                            </m:r>
                          </m:den>
                        </m:f>
                      </m:oMath>
                    </m:oMathPara>
                  </a14:m>
                  <a:endParaRPr lang="en-US" sz="3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3529529" y="1335569"/>
                  <a:ext cx="2018892" cy="1122551"/>
                </a:xfrm>
                <a:prstGeom prst="rect">
                  <a:avLst/>
                </a:prstGeom>
                <a:blipFill>
                  <a:blip r:embed="rId5"/>
                  <a:stretch>
                    <a:fillRect/>
                  </a:stretch>
                </a:blipFill>
              </p:spPr>
              <p:txBody>
                <a:bodyPr/>
                <a:lstStyle/>
                <a:p>
                  <a:r>
                    <a:rPr lang="en-US">
                      <a:noFill/>
                    </a:rPr>
                    <a:t> </a:t>
                  </a:r>
                </a:p>
              </p:txBody>
            </p:sp>
          </mc:Fallback>
        </mc:AlternateContent>
        <p:grpSp>
          <p:nvGrpSpPr>
            <p:cNvPr id="79" name="Group 78"/>
            <p:cNvGrpSpPr/>
            <p:nvPr/>
          </p:nvGrpSpPr>
          <p:grpSpPr>
            <a:xfrm>
              <a:off x="6064373" y="1333707"/>
              <a:ext cx="2909131" cy="1122551"/>
              <a:chOff x="3473593" y="4595522"/>
              <a:chExt cx="2909131" cy="1122551"/>
            </a:xfrm>
          </p:grpSpPr>
          <p:sp>
            <p:nvSpPr>
              <p:cNvPr id="81" name="Rectangle 80"/>
              <p:cNvSpPr/>
              <p:nvPr/>
            </p:nvSpPr>
            <p:spPr>
              <a:xfrm>
                <a:off x="3764137" y="4753622"/>
                <a:ext cx="2489046" cy="85953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3473593" y="492717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3" name="TextBox 82"/>
                  <p:cNvSpPr txBox="1"/>
                  <p:nvPr/>
                </p:nvSpPr>
                <p:spPr>
                  <a:xfrm>
                    <a:off x="3816352" y="4595522"/>
                    <a:ext cx="2566372"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4</m:t>
                              </m:r>
                            </m:den>
                          </m:f>
                          <m:r>
                            <a:rPr lang="vi-VN" sz="2800" i="1">
                              <a:solidFill>
                                <a:schemeClr val="bg1"/>
                              </a:solidFill>
                              <a:latin typeface="Cambria Math"/>
                            </a:rPr>
                            <m:t>≤</m:t>
                          </m:r>
                          <m:r>
                            <a:rPr lang="vi-VN" sz="2800" i="1">
                              <a:solidFill>
                                <a:schemeClr val="bg1"/>
                              </a:solidFill>
                              <a:latin typeface="Cambria Math"/>
                            </a:rPr>
                            <m:t>𝑚</m:t>
                          </m:r>
                          <m:r>
                            <a:rPr lang="vi-VN" sz="2800" i="1">
                              <a:solidFill>
                                <a:schemeClr val="bg1"/>
                              </a:solidFill>
                              <a:latin typeface="Cambria Math"/>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2</m:t>
                              </m:r>
                            </m:den>
                          </m:f>
                        </m:oMath>
                      </m:oMathPara>
                    </a14:m>
                    <a:endParaRPr lang="en-US" sz="3000" dirty="0">
                      <a:solidFill>
                        <a:schemeClr val="bg1"/>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3816352" y="4595522"/>
                    <a:ext cx="2566372" cy="1122551"/>
                  </a:xfrm>
                  <a:prstGeom prst="rect">
                    <a:avLst/>
                  </a:prstGeom>
                  <a:blipFill>
                    <a:blip r:embed="rId6"/>
                    <a:stretch>
                      <a:fillRect/>
                    </a:stretch>
                  </a:blipFill>
                </p:spPr>
                <p:txBody>
                  <a:bodyPr/>
                  <a:lstStyle/>
                  <a:p>
                    <a:r>
                      <a:rPr lang="en-US">
                        <a:noFill/>
                      </a:rPr>
                      <a:t> </a:t>
                    </a:r>
                  </a:p>
                </p:txBody>
              </p:sp>
            </mc:Fallback>
          </mc:AlternateContent>
        </p:grpSp>
        <p:grpSp>
          <p:nvGrpSpPr>
            <p:cNvPr id="87" name="Group 86"/>
            <p:cNvGrpSpPr/>
            <p:nvPr/>
          </p:nvGrpSpPr>
          <p:grpSpPr>
            <a:xfrm>
              <a:off x="9069371" y="1333705"/>
              <a:ext cx="2590779" cy="1125821"/>
              <a:chOff x="5193407" y="4595520"/>
              <a:chExt cx="2590779" cy="1125821"/>
            </a:xfrm>
          </p:grpSpPr>
          <p:sp>
            <p:nvSpPr>
              <p:cNvPr id="88" name="Rectangle 87"/>
              <p:cNvSpPr/>
              <p:nvPr/>
            </p:nvSpPr>
            <p:spPr>
              <a:xfrm>
                <a:off x="5483951" y="4753621"/>
                <a:ext cx="2300235" cy="85953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0" name="Oval 89"/>
              <p:cNvSpPr/>
              <p:nvPr/>
            </p:nvSpPr>
            <p:spPr>
              <a:xfrm>
                <a:off x="5193407" y="492718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91" name="TextBox 90"/>
                  <p:cNvSpPr txBox="1"/>
                  <p:nvPr/>
                </p:nvSpPr>
                <p:spPr>
                  <a:xfrm>
                    <a:off x="5593318" y="4595520"/>
                    <a:ext cx="1736086" cy="112582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rPr>
                            <m:t>𝑚</m:t>
                          </m:r>
                          <m:r>
                            <a:rPr lang="vi-VN" sz="2800" i="1" smtClean="0">
                              <a:solidFill>
                                <a:schemeClr val="bg1"/>
                              </a:solidFill>
                              <a:latin typeface="Cambria Math"/>
                            </a:rPr>
                            <m:t>≤</m:t>
                          </m:r>
                          <m:f>
                            <m:fPr>
                              <m:ctrlPr>
                                <a:rPr lang="en-US" sz="2800" i="1">
                                  <a:solidFill>
                                    <a:schemeClr val="bg1"/>
                                  </a:solidFill>
                                  <a:latin typeface="Cambria Math" panose="02040503050406030204" pitchFamily="18" charset="0"/>
                                </a:rPr>
                              </m:ctrlPr>
                            </m:fPr>
                            <m:num>
                              <m:r>
                                <a:rPr lang="vi-VN" sz="2800" i="1">
                                  <a:solidFill>
                                    <a:schemeClr val="bg1"/>
                                  </a:solidFill>
                                  <a:latin typeface="Cambria Math"/>
                                </a:rPr>
                                <m:t>1</m:t>
                              </m:r>
                            </m:num>
                            <m:den>
                              <m:r>
                                <a:rPr lang="vi-VN" sz="2800" i="1">
                                  <a:solidFill>
                                    <a:schemeClr val="bg1"/>
                                  </a:solidFill>
                                  <a:latin typeface="Cambria Math"/>
                                </a:rPr>
                                <m:t>3</m:t>
                              </m:r>
                            </m:den>
                          </m:f>
                        </m:oMath>
                      </m:oMathPara>
                    </a14:m>
                    <a:endParaRPr lang="en-US" sz="3000" dirty="0">
                      <a:solidFill>
                        <a:schemeClr val="bg1"/>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593318" y="4595520"/>
                    <a:ext cx="1736086" cy="1125821"/>
                  </a:xfrm>
                  <a:prstGeom prst="rect">
                    <a:avLst/>
                  </a:prstGeom>
                  <a:blipFill>
                    <a:blip r:embed="rId7"/>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64" name="Rectangle 63"/>
              <p:cNvSpPr/>
              <p:nvPr/>
            </p:nvSpPr>
            <p:spPr>
              <a:xfrm>
                <a:off x="3324991" y="2707328"/>
                <a:ext cx="3283644" cy="1440972"/>
              </a:xfrm>
              <a:prstGeom prst="rect">
                <a:avLst/>
              </a:prstGeom>
              <a:noFill/>
            </p:spPr>
            <p:txBody>
              <a:bodyPr wrap="square" rtlCol="0">
                <a:spAutoFit/>
              </a:bodyPr>
              <a:lstStyle/>
              <a:p>
                <a:pPr algn="just">
                  <a:spcAft>
                    <a:spcPts val="600"/>
                  </a:spcAft>
                </a:pPr>
                <a14:m>
                  <m:oMathPara xmlns:m="http://schemas.openxmlformats.org/officeDocument/2006/math">
                    <m:oMathParaPr>
                      <m:jc m:val="left"/>
                    </m:oMathParaPr>
                    <m:oMath xmlns:m="http://schemas.openxmlformats.org/officeDocument/2006/math">
                      <m:sSup>
                        <m:sSupPr>
                          <m:ctrlPr>
                            <a:rPr lang="en-US" sz="2600" i="1">
                              <a:latin typeface="Cambria Math" panose="02040503050406030204" pitchFamily="18" charset="0"/>
                            </a:rPr>
                          </m:ctrlPr>
                        </m:sSupPr>
                        <m:e>
                          <m:r>
                            <a:rPr lang="en-US" sz="2600" i="1">
                              <a:latin typeface="Cambria Math" panose="02040503050406030204" pitchFamily="18" charset="0"/>
                            </a:rPr>
                            <m:t>𝑓</m:t>
                          </m:r>
                        </m:e>
                        <m:sup>
                          <m:r>
                            <a:rPr lang="en-US" sz="2600" i="1">
                              <a:latin typeface="Cambria Math" panose="02040503050406030204" pitchFamily="18" charset="0"/>
                            </a:rPr>
                            <m:t>′</m:t>
                          </m:r>
                        </m:sup>
                      </m:sSup>
                      <m:d>
                        <m:dPr>
                          <m:ctrlPr>
                            <a:rPr lang="en-US" sz="2600" i="1">
                              <a:latin typeface="Cambria Math" panose="02040503050406030204" pitchFamily="18" charset="0"/>
                            </a:rPr>
                          </m:ctrlPr>
                        </m:dPr>
                        <m:e>
                          <m:r>
                            <a:rPr lang="en-US" sz="2600" i="1">
                              <a:latin typeface="Cambria Math" panose="02040503050406030204" pitchFamily="18" charset="0"/>
                            </a:rPr>
                            <m:t>𝑡</m:t>
                          </m:r>
                        </m:e>
                      </m:d>
                      <m:r>
                        <a:rPr lang="en-US" sz="2600" i="1">
                          <a:latin typeface="Cambria Math" panose="02040503050406030204" pitchFamily="18" charset="0"/>
                        </a:rPr>
                        <m:t>=0⇔</m:t>
                      </m:r>
                      <m:d>
                        <m:dPr>
                          <m:begChr m:val="["/>
                          <m:endChr m:val=""/>
                          <m:ctrlPr>
                            <a:rPr lang="en-US" sz="2600" i="1">
                              <a:latin typeface="Cambria Math" panose="02040503050406030204" pitchFamily="18" charset="0"/>
                            </a:rPr>
                          </m:ctrlPr>
                        </m:dPr>
                        <m:e>
                          <m:eqArr>
                            <m:eqArrPr>
                              <m:ctrlPr>
                                <a:rPr lang="en-US" sz="2600" i="1">
                                  <a:latin typeface="Cambria Math" panose="02040503050406030204" pitchFamily="18" charset="0"/>
                                </a:rPr>
                              </m:ctrlPr>
                            </m:eqArrPr>
                            <m:e>
                              <m:r>
                                <a:rPr lang="en-US" sz="2600" i="1">
                                  <a:latin typeface="Cambria Math" panose="02040503050406030204" pitchFamily="18" charset="0"/>
                                </a:rPr>
                                <m:t>&amp;</m:t>
                              </m:r>
                              <m:r>
                                <a:rPr lang="en-US" sz="2600" i="1">
                                  <a:latin typeface="Cambria Math" panose="02040503050406030204" pitchFamily="18" charset="0"/>
                                </a:rPr>
                                <m:t>𝑡</m:t>
                              </m:r>
                              <m:r>
                                <a:rPr lang="en-US" sz="2600" i="1">
                                  <a:latin typeface="Cambria Math" panose="02040503050406030204" pitchFamily="18" charset="0"/>
                                </a:rPr>
                                <m:t>=2</m:t>
                              </m:r>
                            </m:e>
                            <m:e>
                              <m:r>
                                <a:rPr lang="en-US" sz="2600" i="1">
                                  <a:latin typeface="Cambria Math" panose="02040503050406030204" pitchFamily="18" charset="0"/>
                                </a:rPr>
                                <m:t>&amp;</m:t>
                              </m:r>
                              <m:r>
                                <a:rPr lang="en-US" sz="2600" i="1">
                                  <a:latin typeface="Cambria Math" panose="02040503050406030204" pitchFamily="18" charset="0"/>
                                </a:rPr>
                                <m:t>𝑡</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num>
                                <m:den>
                                  <m:r>
                                    <a:rPr lang="en-US" sz="2600" i="1">
                                      <a:latin typeface="Cambria Math" panose="02040503050406030204" pitchFamily="18" charset="0"/>
                                    </a:rPr>
                                    <m:t>3</m:t>
                                  </m:r>
                                </m:den>
                              </m:f>
                            </m:e>
                          </m:eqArr>
                        </m:e>
                      </m:d>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4" name="Rectangle 63"/>
              <p:cNvSpPr>
                <a:spLocks noRot="1" noChangeAspect="1" noMove="1" noResize="1" noEditPoints="1" noAdjustHandles="1" noChangeArrowheads="1" noChangeShapeType="1" noTextEdit="1"/>
              </p:cNvSpPr>
              <p:nvPr/>
            </p:nvSpPr>
            <p:spPr>
              <a:xfrm>
                <a:off x="3324991" y="2707328"/>
                <a:ext cx="3283644" cy="1440972"/>
              </a:xfrm>
              <a:prstGeom prst="rect">
                <a:avLst/>
              </a:prstGeom>
              <a:blipFill>
                <a:blip r:embed="rId8"/>
                <a:stretch>
                  <a:fillRect/>
                </a:stretch>
              </a:blipFill>
            </p:spPr>
            <p:txBody>
              <a:bodyPr/>
              <a:lstStyle/>
              <a:p>
                <a:r>
                  <a:rPr lang="en-US">
                    <a:noFill/>
                  </a:rPr>
                  <a:t> </a:t>
                </a:r>
              </a:p>
            </p:txBody>
          </p:sp>
        </mc:Fallback>
      </mc:AlternateContent>
      <p:cxnSp>
        <p:nvCxnSpPr>
          <p:cNvPr id="75" name="Straight Connector 74"/>
          <p:cNvCxnSpPr>
            <a:cxnSpLocks/>
          </p:cNvCxnSpPr>
          <p:nvPr/>
        </p:nvCxnSpPr>
        <p:spPr>
          <a:xfrm>
            <a:off x="6813834" y="2514914"/>
            <a:ext cx="17312" cy="42360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E62E17-4038-4EA0-91BC-03B315DA4F4B}"/>
                  </a:ext>
                </a:extLst>
              </p:cNvPr>
              <p:cNvSpPr txBox="1"/>
              <p:nvPr/>
            </p:nvSpPr>
            <p:spPr>
              <a:xfrm>
                <a:off x="0" y="3833859"/>
                <a:ext cx="274427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2800" b="0" i="0" smtClean="0">
                          <a:latin typeface="Cambria" panose="02040503050406030204" pitchFamily="18" charset="0"/>
                          <a:ea typeface="Arial"/>
                        </a:rPr>
                        <m:t>B</m:t>
                      </m:r>
                      <m:r>
                        <m:rPr>
                          <m:nor/>
                        </m:rPr>
                        <a:rPr lang="en-US" sz="2800" b="0" i="0" smtClean="0">
                          <a:latin typeface="Cambria" panose="02040503050406030204" pitchFamily="18" charset="0"/>
                          <a:ea typeface="Arial"/>
                        </a:rPr>
                        <m:t>ả</m:t>
                      </m:r>
                      <m:r>
                        <m:rPr>
                          <m:nor/>
                        </m:rPr>
                        <a:rPr lang="en-US" sz="2800" b="0" i="0" smtClean="0">
                          <a:latin typeface="Cambria" panose="02040503050406030204" pitchFamily="18" charset="0"/>
                          <a:ea typeface="Arial"/>
                        </a:rPr>
                        <m:t>ng</m:t>
                      </m:r>
                      <m:r>
                        <m:rPr>
                          <m:nor/>
                        </m:rPr>
                        <a:rPr lang="en-US" sz="2800" b="0" i="0" smtClean="0">
                          <a:latin typeface="Cambria" panose="02040503050406030204" pitchFamily="18" charset="0"/>
                          <a:ea typeface="Arial"/>
                        </a:rPr>
                        <m:t> </m:t>
                      </m:r>
                      <m:r>
                        <m:rPr>
                          <m:nor/>
                        </m:rPr>
                        <a:rPr lang="en-US" sz="2800" b="0" i="0" smtClean="0">
                          <a:latin typeface="Cambria" panose="02040503050406030204" pitchFamily="18" charset="0"/>
                          <a:ea typeface="Arial"/>
                        </a:rPr>
                        <m:t>bi</m:t>
                      </m:r>
                      <m:r>
                        <m:rPr>
                          <m:nor/>
                        </m:rPr>
                        <a:rPr lang="en-US" sz="2800" b="0" i="0" smtClean="0">
                          <a:latin typeface="Cambria" panose="02040503050406030204" pitchFamily="18" charset="0"/>
                          <a:ea typeface="Arial"/>
                        </a:rPr>
                        <m:t>ế</m:t>
                      </m:r>
                      <m:r>
                        <m:rPr>
                          <m:nor/>
                        </m:rPr>
                        <a:rPr lang="en-US" sz="2800" b="0" i="0" smtClean="0">
                          <a:latin typeface="Cambria" panose="02040503050406030204" pitchFamily="18" charset="0"/>
                          <a:ea typeface="Arial"/>
                        </a:rPr>
                        <m:t>n</m:t>
                      </m:r>
                      <m:r>
                        <m:rPr>
                          <m:nor/>
                        </m:rPr>
                        <a:rPr lang="en-US" sz="2800" b="0" i="0" smtClean="0">
                          <a:latin typeface="Cambria" panose="02040503050406030204" pitchFamily="18" charset="0"/>
                          <a:ea typeface="Arial"/>
                        </a:rPr>
                        <m:t> </m:t>
                      </m:r>
                      <m:r>
                        <m:rPr>
                          <m:nor/>
                        </m:rPr>
                        <a:rPr lang="en-US" sz="2800" b="0" i="0" smtClean="0">
                          <a:latin typeface="Cambria" panose="02040503050406030204" pitchFamily="18" charset="0"/>
                          <a:ea typeface="Arial"/>
                        </a:rPr>
                        <m:t>thi</m:t>
                      </m:r>
                      <m:r>
                        <m:rPr>
                          <m:nor/>
                        </m:rPr>
                        <a:rPr lang="en-US" sz="2800" b="0" i="0" smtClean="0">
                          <a:latin typeface="Cambria" panose="02040503050406030204" pitchFamily="18" charset="0"/>
                          <a:ea typeface="Arial"/>
                        </a:rPr>
                        <m:t>ê</m:t>
                      </m:r>
                      <m:r>
                        <m:rPr>
                          <m:nor/>
                        </m:rPr>
                        <a:rPr lang="en-US" sz="2800" b="0" i="0" smtClean="0">
                          <a:latin typeface="Cambria" panose="02040503050406030204" pitchFamily="18" charset="0"/>
                          <a:ea typeface="Arial"/>
                        </a:rPr>
                        <m:t>n</m:t>
                      </m:r>
                      <m:r>
                        <m:rPr>
                          <m:nor/>
                        </m:rPr>
                        <a:rPr lang="vi-VN" sz="2800">
                          <a:latin typeface="Cambria" panose="02040503050406030204" pitchFamily="18" charset="0"/>
                          <a:ea typeface="Arial"/>
                        </a:rPr>
                        <m:t> </m:t>
                      </m:r>
                    </m:oMath>
                  </m:oMathPara>
                </a14:m>
                <a:endParaRPr lang="vi-VN" sz="2800" dirty="0">
                  <a:latin typeface="Cambria" panose="02040503050406030204" pitchFamily="18" charset="0"/>
                  <a:ea typeface="Arial"/>
                </a:endParaRPr>
              </a:p>
            </p:txBody>
          </p:sp>
        </mc:Choice>
        <mc:Fallback xmlns="">
          <p:sp>
            <p:nvSpPr>
              <p:cNvPr id="5" name="TextBox 4">
                <a:extLst>
                  <a:ext uri="{FF2B5EF4-FFF2-40B4-BE49-F238E27FC236}">
                    <a16:creationId xmlns:a16="http://schemas.microsoft.com/office/drawing/2014/main" id="{F4E62E17-4038-4EA0-91BC-03B315DA4F4B}"/>
                  </a:ext>
                </a:extLst>
              </p:cNvPr>
              <p:cNvSpPr txBox="1">
                <a:spLocks noRot="1" noChangeAspect="1" noMove="1" noResize="1" noEditPoints="1" noAdjustHandles="1" noChangeArrowheads="1" noChangeShapeType="1" noTextEdit="1"/>
              </p:cNvSpPr>
              <p:nvPr/>
            </p:nvSpPr>
            <p:spPr>
              <a:xfrm>
                <a:off x="0" y="3833859"/>
                <a:ext cx="2744272"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888F1D-D42E-420D-AB16-8F287C88D4DF}"/>
                  </a:ext>
                </a:extLst>
              </p:cNvPr>
              <p:cNvSpPr txBox="1"/>
              <p:nvPr/>
            </p:nvSpPr>
            <p:spPr>
              <a:xfrm>
                <a:off x="6953187" y="2542799"/>
                <a:ext cx="4727697" cy="11124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den>
                          </m:f>
                          <m:r>
                            <a:rPr lang="en-US" sz="26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+2</m:t>
                          </m:r>
                        </m:den>
                      </m:f>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0;1</m:t>
                          </m:r>
                        </m:e>
                      </m:d>
                    </m:oMath>
                  </m:oMathPara>
                </a14:m>
                <a:endParaRPr lang="en-US" sz="2600"/>
              </a:p>
            </p:txBody>
          </p:sp>
        </mc:Choice>
        <mc:Fallback xmlns="">
          <p:sp>
            <p:nvSpPr>
              <p:cNvPr id="10" name="TextBox 9">
                <a:extLst>
                  <a:ext uri="{FF2B5EF4-FFF2-40B4-BE49-F238E27FC236}">
                    <a16:creationId xmlns:a16="http://schemas.microsoft.com/office/drawing/2014/main" id="{36888F1D-D42E-420D-AB16-8F287C88D4DF}"/>
                  </a:ext>
                </a:extLst>
              </p:cNvPr>
              <p:cNvSpPr txBox="1">
                <a:spLocks noRot="1" noChangeAspect="1" noMove="1" noResize="1" noEditPoints="1" noAdjustHandles="1" noChangeArrowheads="1" noChangeShapeType="1" noTextEdit="1"/>
              </p:cNvSpPr>
              <p:nvPr/>
            </p:nvSpPr>
            <p:spPr>
              <a:xfrm>
                <a:off x="6953187" y="2542799"/>
                <a:ext cx="4727697" cy="11124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18E4FF-229A-44DC-B560-81135E7FF37C}"/>
                  </a:ext>
                </a:extLst>
              </p:cNvPr>
              <p:cNvSpPr txBox="1"/>
              <p:nvPr/>
            </p:nvSpPr>
            <p:spPr>
              <a:xfrm>
                <a:off x="6920533" y="3724689"/>
                <a:ext cx="4192806" cy="11402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2600" i="1">
                              <a:latin typeface="Cambria Math" panose="02040503050406030204" pitchFamily="18" charset="0"/>
                              <a:ea typeface="Calibri" panose="020F0502020204030204" pitchFamily="34" charset="0"/>
                              <a:cs typeface="Times New Roman" panose="02020603050405020304" pitchFamily="18" charset="0"/>
                            </a:rPr>
                          </m:ctrlPr>
                        </m:limLowPr>
                        <m:e>
                          <m:r>
                            <a:rPr lang="en-US" sz="2600" i="1">
                              <a:latin typeface="Cambria Math" panose="02040503050406030204" pitchFamily="18" charset="0"/>
                              <a:ea typeface="Calibri" panose="020F0502020204030204" pitchFamily="34" charset="0"/>
                              <a:cs typeface="Times New Roman" panose="02020603050405020304" pitchFamily="18" charset="0"/>
                            </a:rPr>
                            <m:t>𝑚𝑖𝑛</m:t>
                          </m:r>
                        </m:e>
                        <m:lim>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0;1</m:t>
                              </m:r>
                            </m:e>
                          </m:d>
                        </m:lim>
                      </m:limLow>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den>
                              </m:f>
                              <m:r>
                                <a:rPr lang="en-US" sz="26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r>
                                <a:rPr lang="en-US" sz="2600" i="1">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en-US" sz="2600"/>
              </a:p>
            </p:txBody>
          </p:sp>
        </mc:Choice>
        <mc:Fallback xmlns="">
          <p:sp>
            <p:nvSpPr>
              <p:cNvPr id="11" name="TextBox 10">
                <a:extLst>
                  <a:ext uri="{FF2B5EF4-FFF2-40B4-BE49-F238E27FC236}">
                    <a16:creationId xmlns:a16="http://schemas.microsoft.com/office/drawing/2014/main" id="{8C18E4FF-229A-44DC-B560-81135E7FF37C}"/>
                  </a:ext>
                </a:extLst>
              </p:cNvPr>
              <p:cNvSpPr txBox="1">
                <a:spLocks noRot="1" noChangeAspect="1" noMove="1" noResize="1" noEditPoints="1" noAdjustHandles="1" noChangeArrowheads="1" noChangeShapeType="1" noTextEdit="1"/>
              </p:cNvSpPr>
              <p:nvPr/>
            </p:nvSpPr>
            <p:spPr>
              <a:xfrm>
                <a:off x="6920533" y="3724689"/>
                <a:ext cx="4192806" cy="1140249"/>
              </a:xfrm>
              <a:prstGeom prst="rect">
                <a:avLst/>
              </a:prstGeom>
              <a:blipFill>
                <a:blip r:embed="rId11"/>
                <a:stretch>
                  <a:fillRect/>
                </a:stretch>
              </a:blipFill>
            </p:spPr>
            <p:txBody>
              <a:bodyPr/>
              <a:lstStyle/>
              <a:p>
                <a:r>
                  <a:rPr lang="en-US">
                    <a:noFill/>
                  </a:rPr>
                  <a:t> </a:t>
                </a:r>
              </a:p>
            </p:txBody>
          </p:sp>
        </mc:Fallback>
      </mc:AlternateContent>
      <p:sp>
        <p:nvSpPr>
          <p:cNvPr id="89" name="Oval 88">
            <a:extLst>
              <a:ext uri="{FF2B5EF4-FFF2-40B4-BE49-F238E27FC236}">
                <a16:creationId xmlns:a16="http://schemas.microsoft.com/office/drawing/2014/main" id="{419DA257-5073-45E5-BBB4-EF8C9446A769}"/>
              </a:ext>
            </a:extLst>
          </p:cNvPr>
          <p:cNvSpPr/>
          <p:nvPr/>
        </p:nvSpPr>
        <p:spPr>
          <a:xfrm>
            <a:off x="3199309" y="1667429"/>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4939AC-C003-45D8-8A79-FB6C06010232}"/>
                  </a:ext>
                </a:extLst>
              </p:cNvPr>
              <p:cNvSpPr txBox="1"/>
              <p:nvPr/>
            </p:nvSpPr>
            <p:spPr>
              <a:xfrm>
                <a:off x="6831146" y="4955036"/>
                <a:ext cx="4921662" cy="492443"/>
              </a:xfrm>
              <a:prstGeom prst="rect">
                <a:avLst/>
              </a:prstGeom>
              <a:noFill/>
            </p:spPr>
            <p:txBody>
              <a:bodyPr wrap="square" rtlCol="0">
                <a:spAutoFit/>
              </a:bodyPr>
              <a:lstStyle/>
              <a:p>
                <a:r>
                  <a:rPr lang="en-US" sz="2600">
                    <a:latin typeface="Cambria" panose="02040503050406030204" pitchFamily="18" charset="0"/>
                    <a:ea typeface="Calibri" panose="020F0502020204030204" pitchFamily="34" charset="0"/>
                    <a:cs typeface="Times New Roman" panose="02020603050405020304" pitchFamily="18" charset="0"/>
                  </a:rPr>
                  <a:t>Đặt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6</m:t>
                        </m:r>
                      </m:e>
                      <m:sup>
                        <m:r>
                          <a:rPr lang="en-US" sz="2600" i="1">
                            <a:latin typeface="Cambria Math" panose="02040503050406030204" pitchFamily="18" charset="0"/>
                            <a:ea typeface="Calibri" panose="020F0502020204030204" pitchFamily="34" charset="0"/>
                            <a:cs typeface="Times New Roman" panose="02020603050405020304" pitchFamily="18" charset="0"/>
                          </a:rPr>
                          <m:t>𝑥</m:t>
                        </m:r>
                      </m:sup>
                    </m:sSup>
                  </m:oMath>
                </a14:m>
                <a:r>
                  <a:rPr lang="en-US" sz="2600">
                    <a:latin typeface="Cambria" panose="02040503050406030204" pitchFamily="18" charset="0"/>
                  </a:rPr>
                  <a:t>,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0;1</m:t>
                        </m:r>
                      </m:e>
                    </m:d>
                    <m:r>
                      <a:rPr lang="en-US" sz="2600" i="1">
                        <a:latin typeface="Cambria Math" panose="02040503050406030204" pitchFamily="18" charset="0"/>
                        <a:ea typeface="Calibri" panose="020F0502020204030204" pitchFamily="34" charset="0"/>
                        <a:cs typeface="Cambria Math" panose="020405030504060302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𝑡</m:t>
                    </m:r>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1;6</m:t>
                        </m:r>
                      </m:e>
                    </m:d>
                  </m:oMath>
                </a14:m>
                <a:endParaRPr lang="en-US" sz="26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74939AC-C003-45D8-8A79-FB6C06010232}"/>
                  </a:ext>
                </a:extLst>
              </p:cNvPr>
              <p:cNvSpPr txBox="1">
                <a:spLocks noRot="1" noChangeAspect="1" noMove="1" noResize="1" noEditPoints="1" noAdjustHandles="1" noChangeArrowheads="1" noChangeShapeType="1" noTextEdit="1"/>
              </p:cNvSpPr>
              <p:nvPr/>
            </p:nvSpPr>
            <p:spPr>
              <a:xfrm>
                <a:off x="6831146" y="4955036"/>
                <a:ext cx="4921662" cy="492443"/>
              </a:xfrm>
              <a:prstGeom prst="rect">
                <a:avLst/>
              </a:prstGeom>
              <a:blipFill>
                <a:blip r:embed="rId12"/>
                <a:stretch>
                  <a:fillRect l="-2230"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B672FF-D001-4502-A4DE-70A94988ADAE}"/>
                  </a:ext>
                </a:extLst>
              </p:cNvPr>
              <p:cNvSpPr txBox="1"/>
              <p:nvPr/>
            </p:nvSpPr>
            <p:spPr>
              <a:xfrm>
                <a:off x="6800785" y="5413454"/>
                <a:ext cx="5391215" cy="916085"/>
              </a:xfrm>
              <a:prstGeom prst="rect">
                <a:avLst/>
              </a:prstGeom>
              <a:noFill/>
            </p:spPr>
            <p:txBody>
              <a:bodyPr wrap="square" rtlCol="0">
                <a:spAutoFit/>
              </a:bodyPr>
              <a:lstStyle/>
              <a:p>
                <a:pPr>
                  <a:lnSpc>
                    <a:spcPct val="115000"/>
                  </a:lnSpc>
                  <a:spcAft>
                    <a:spcPts val="600"/>
                  </a:spcAft>
                </a:pPr>
                <a:r>
                  <a:rPr lang="en-US" sz="2600">
                    <a:latin typeface="Cambria" panose="02040503050406030204" pitchFamily="18" charset="0"/>
                    <a:ea typeface="Calibri" panose="020F0502020204030204" pitchFamily="34" charset="0"/>
                    <a:cs typeface="Times New Roman" panose="02020603050405020304" pitchFamily="18" charset="0"/>
                  </a:rPr>
                  <a:t>Xét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𝑡</m:t>
                        </m:r>
                      </m:e>
                    </m:d>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𝑡</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𝑡</m:t>
                        </m:r>
                        <m:r>
                          <a:rPr lang="en-US" sz="2800" i="1">
                            <a:latin typeface="Cambria Math" panose="02040503050406030204" pitchFamily="18" charset="0"/>
                            <a:ea typeface="Calibri" panose="020F0502020204030204" pitchFamily="34" charset="0"/>
                            <a:cs typeface="Times New Roman" panose="02020603050405020304" pitchFamily="18" charset="0"/>
                          </a:rPr>
                          <m:t>+2</m:t>
                        </m:r>
                      </m:num>
                      <m:den>
                        <m:r>
                          <a:rPr lang="en-US" sz="2800" i="1">
                            <a:latin typeface="Cambria Math" panose="02040503050406030204" pitchFamily="18" charset="0"/>
                            <a:ea typeface="Calibri" panose="020F0502020204030204" pitchFamily="34" charset="0"/>
                            <a:cs typeface="Times New Roman" panose="02020603050405020304" pitchFamily="18" charset="0"/>
                          </a:rPr>
                          <m:t>𝑡</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𝑡</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den>
                    </m:f>
                  </m:oMath>
                </a14:m>
                <a:r>
                  <a:rPr lang="en-US" sz="2600">
                    <a:latin typeface="Cambria" panose="02040503050406030204" pitchFamily="18" charset="0"/>
                    <a:ea typeface="Calibri" panose="020F0502020204030204" pitchFamily="34" charset="0"/>
                    <a:cs typeface="Times New Roman" panose="02020603050405020304" pitchFamily="18" charset="0"/>
                  </a:rPr>
                  <a:t> trên </a:t>
                </a:r>
                <a14:m>
                  <m:oMath xmlns:m="http://schemas.openxmlformats.org/officeDocument/2006/math">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1;6</m:t>
                        </m:r>
                      </m:e>
                    </m:d>
                  </m:oMath>
                </a14:m>
                <a:endParaRPr lang="en-US" sz="26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4B672FF-D001-4502-A4DE-70A94988ADAE}"/>
                  </a:ext>
                </a:extLst>
              </p:cNvPr>
              <p:cNvSpPr txBox="1">
                <a:spLocks noRot="1" noChangeAspect="1" noMove="1" noResize="1" noEditPoints="1" noAdjustHandles="1" noChangeArrowheads="1" noChangeShapeType="1" noTextEdit="1"/>
              </p:cNvSpPr>
              <p:nvPr/>
            </p:nvSpPr>
            <p:spPr>
              <a:xfrm>
                <a:off x="6800785" y="5413454"/>
                <a:ext cx="5391215" cy="916085"/>
              </a:xfrm>
              <a:prstGeom prst="rect">
                <a:avLst/>
              </a:prstGeom>
              <a:blipFill>
                <a:blip r:embed="rId13"/>
                <a:stretch>
                  <a:fillRect l="-2036"/>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86B858DF-2622-4B0D-B523-79D139891ECC}"/>
              </a:ext>
            </a:extLst>
          </p:cNvPr>
          <p:cNvGrpSpPr/>
          <p:nvPr/>
        </p:nvGrpSpPr>
        <p:grpSpPr>
          <a:xfrm>
            <a:off x="175274" y="4605625"/>
            <a:ext cx="1897546" cy="1122551"/>
            <a:chOff x="135140" y="4765751"/>
            <a:chExt cx="1897546" cy="1122551"/>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3DE640-4CDD-40A6-BC2E-AF360E325F99}"/>
                    </a:ext>
                  </a:extLst>
                </p:cNvPr>
                <p:cNvSpPr txBox="1"/>
                <p:nvPr/>
              </p:nvSpPr>
              <p:spPr>
                <a:xfrm>
                  <a:off x="858979" y="4765751"/>
                  <a:ext cx="1173707" cy="112255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tx1"/>
                            </a:solidFill>
                            <a:latin typeface="Cambria Math"/>
                          </a:rPr>
                          <m:t>𝑚</m:t>
                        </m:r>
                        <m:r>
                          <a:rPr lang="vi-VN" sz="2800" i="1" smtClean="0">
                            <a:solidFill>
                              <a:schemeClr val="tx1"/>
                            </a:solidFill>
                            <a:latin typeface="Cambria Math"/>
                          </a:rPr>
                          <m:t>≤</m:t>
                        </m:r>
                        <m:f>
                          <m:fPr>
                            <m:ctrlPr>
                              <a:rPr lang="en-US" sz="2800" i="1">
                                <a:solidFill>
                                  <a:schemeClr val="tx1"/>
                                </a:solidFill>
                                <a:latin typeface="Cambria Math" panose="02040503050406030204" pitchFamily="18" charset="0"/>
                              </a:rPr>
                            </m:ctrlPr>
                          </m:fPr>
                          <m:num>
                            <m:r>
                              <a:rPr lang="vi-VN" sz="2800" i="1">
                                <a:solidFill>
                                  <a:schemeClr val="tx1"/>
                                </a:solidFill>
                                <a:latin typeface="Cambria Math"/>
                              </a:rPr>
                              <m:t>1</m:t>
                            </m:r>
                          </m:num>
                          <m:den>
                            <m:r>
                              <a:rPr lang="vi-VN" sz="2800" i="1">
                                <a:solidFill>
                                  <a:schemeClr val="tx1"/>
                                </a:solidFill>
                                <a:latin typeface="Cambria Math"/>
                              </a:rPr>
                              <m:t>2</m:t>
                            </m:r>
                          </m:den>
                        </m:f>
                      </m:oMath>
                    </m:oMathPara>
                  </a14:m>
                  <a:endParaRPr lang="en-US" sz="3000" dirty="0">
                    <a:solidFill>
                      <a:schemeClr val="tx1"/>
                    </a:solidFill>
                  </a:endParaRPr>
                </a:p>
              </p:txBody>
            </p:sp>
          </mc:Choice>
          <mc:Fallback xmlns="">
            <p:sp>
              <p:nvSpPr>
                <p:cNvPr id="59" name="TextBox 58">
                  <a:extLst>
                    <a:ext uri="{FF2B5EF4-FFF2-40B4-BE49-F238E27FC236}">
                      <a16:creationId xmlns:a16="http://schemas.microsoft.com/office/drawing/2014/main" id="{3A3DE640-4CDD-40A6-BC2E-AF360E325F99}"/>
                    </a:ext>
                  </a:extLst>
                </p:cNvPr>
                <p:cNvSpPr txBox="1">
                  <a:spLocks noRot="1" noChangeAspect="1" noMove="1" noResize="1" noEditPoints="1" noAdjustHandles="1" noChangeArrowheads="1" noChangeShapeType="1" noTextEdit="1"/>
                </p:cNvSpPr>
                <p:nvPr/>
              </p:nvSpPr>
              <p:spPr>
                <a:xfrm>
                  <a:off x="858979" y="4765751"/>
                  <a:ext cx="1173707" cy="1122551"/>
                </a:xfrm>
                <a:prstGeom prst="rect">
                  <a:avLst/>
                </a:prstGeom>
                <a:blipFill>
                  <a:blip r:embed="rId15"/>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1179866-B911-41A1-9493-6EEEF8D3DA64}"/>
                </a:ext>
              </a:extLst>
            </p:cNvPr>
            <p:cNvSpPr txBox="1"/>
            <p:nvPr/>
          </p:nvSpPr>
          <p:spPr>
            <a:xfrm>
              <a:off x="135140" y="5063638"/>
              <a:ext cx="761948" cy="523220"/>
            </a:xfrm>
            <a:prstGeom prst="rect">
              <a:avLst/>
            </a:prstGeom>
            <a:noFill/>
          </p:spPr>
          <p:txBody>
            <a:bodyPr wrap="square" rtlCol="0">
              <a:spAutoFit/>
            </a:bodyPr>
            <a:lstStyle/>
            <a:p>
              <a:r>
                <a:rPr lang="en-US" sz="2800">
                  <a:latin typeface="Cambria" panose="02040503050406030204" pitchFamily="18" charset="0"/>
                </a:rPr>
                <a:t>Vậy</a:t>
              </a:r>
            </a:p>
          </p:txBody>
        </p:sp>
      </p:grpSp>
      <p:sp>
        <p:nvSpPr>
          <p:cNvPr id="58" name="Action Button: Forward or Next 52">
            <a:hlinkClick r:id="rId16" action="ppaction://hlinksldjump" highlightClick="1"/>
            <a:extLst>
              <a:ext uri="{FF2B5EF4-FFF2-40B4-BE49-F238E27FC236}">
                <a16:creationId xmlns:a16="http://schemas.microsoft.com/office/drawing/2014/main" id="{388B351F-5BDF-4F66-8146-3EA7A4A38E9B}"/>
              </a:ext>
            </a:extLst>
          </p:cNvPr>
          <p:cNvSpPr/>
          <p:nvPr/>
        </p:nvSpPr>
        <p:spPr>
          <a:xfrm>
            <a:off x="11441786" y="6208128"/>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B31D89-A852-4739-8171-9EC596BB1690}"/>
              </a:ext>
            </a:extLst>
          </p:cNvPr>
          <p:cNvGrpSpPr/>
          <p:nvPr/>
        </p:nvGrpSpPr>
        <p:grpSpPr>
          <a:xfrm>
            <a:off x="2811298" y="4095469"/>
            <a:ext cx="3770862" cy="2099980"/>
            <a:chOff x="6773427" y="3390194"/>
            <a:chExt cx="3770862" cy="2099980"/>
          </a:xfrm>
        </p:grpSpPr>
        <p:grpSp>
          <p:nvGrpSpPr>
            <p:cNvPr id="65" name="Group 64">
              <a:extLst>
                <a:ext uri="{FF2B5EF4-FFF2-40B4-BE49-F238E27FC236}">
                  <a16:creationId xmlns:a16="http://schemas.microsoft.com/office/drawing/2014/main" id="{40E23081-51F5-4F40-BB23-E0B15A999F59}"/>
                </a:ext>
              </a:extLst>
            </p:cNvPr>
            <p:cNvGrpSpPr/>
            <p:nvPr/>
          </p:nvGrpSpPr>
          <p:grpSpPr>
            <a:xfrm>
              <a:off x="6773427" y="3390194"/>
              <a:ext cx="3770862" cy="2084251"/>
              <a:chOff x="6327358" y="4691437"/>
              <a:chExt cx="5427914" cy="2084251"/>
            </a:xfrm>
          </p:grpSpPr>
          <p:sp>
            <p:nvSpPr>
              <p:cNvPr id="66" name="Rounded Rectangle 54">
                <a:extLst>
                  <a:ext uri="{FF2B5EF4-FFF2-40B4-BE49-F238E27FC236}">
                    <a16:creationId xmlns:a16="http://schemas.microsoft.com/office/drawing/2014/main" id="{835B1ED4-2818-4312-9E22-6AA5BA2CD7EF}"/>
                  </a:ext>
                </a:extLst>
              </p:cNvPr>
              <p:cNvSpPr/>
              <p:nvPr/>
            </p:nvSpPr>
            <p:spPr>
              <a:xfrm>
                <a:off x="6417294" y="4691437"/>
                <a:ext cx="5337978" cy="2084251"/>
              </a:xfrm>
              <a:prstGeom prst="roundRect">
                <a:avLst>
                  <a:gd name="adj" fmla="val 3818"/>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67" name="Straight Connector 66">
                <a:extLst>
                  <a:ext uri="{FF2B5EF4-FFF2-40B4-BE49-F238E27FC236}">
                    <a16:creationId xmlns:a16="http://schemas.microsoft.com/office/drawing/2014/main" id="{93D9F2F9-B7B4-4A23-AA6D-6DD11100A89A}"/>
                  </a:ext>
                </a:extLst>
              </p:cNvPr>
              <p:cNvCxnSpPr>
                <a:cxnSpLocks/>
              </p:cNvCxnSpPr>
              <p:nvPr/>
            </p:nvCxnSpPr>
            <p:spPr>
              <a:xfrm>
                <a:off x="6392709" y="5156658"/>
                <a:ext cx="52953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ACAE29C-E4A8-48FC-85B6-04E233B71DC4}"/>
                  </a:ext>
                </a:extLst>
              </p:cNvPr>
              <p:cNvCxnSpPr>
                <a:cxnSpLocks/>
              </p:cNvCxnSpPr>
              <p:nvPr/>
            </p:nvCxnSpPr>
            <p:spPr>
              <a:xfrm flipV="1">
                <a:off x="6417294" y="5636577"/>
                <a:ext cx="533797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08452FC-65BD-44E1-B4D7-AAA16090FA76}"/>
                  </a:ext>
                </a:extLst>
              </p:cNvPr>
              <p:cNvCxnSpPr/>
              <p:nvPr/>
            </p:nvCxnSpPr>
            <p:spPr>
              <a:xfrm>
                <a:off x="7291541" y="4717978"/>
                <a:ext cx="0" cy="2057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B6A27B05-DD4F-4569-AACE-20A6E5DE2F6F}"/>
                      </a:ext>
                    </a:extLst>
                  </p:cNvPr>
                  <p:cNvSpPr txBox="1"/>
                  <p:nvPr/>
                </p:nvSpPr>
                <p:spPr>
                  <a:xfrm>
                    <a:off x="6476571" y="4718174"/>
                    <a:ext cx="46040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libri" panose="020F0502020204030204" pitchFamily="34" charset="0"/>
                              <a:cs typeface="Times New Roman" panose="02020603050405020304" pitchFamily="18" charset="0"/>
                            </a:rPr>
                            <m:t>𝒕</m:t>
                          </m:r>
                        </m:oMath>
                      </m:oMathPara>
                    </a14:m>
                    <a:endParaRPr lang="en-US" sz="24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3" name="TextBox 72">
                    <a:extLst>
                      <a:ext uri="{FF2B5EF4-FFF2-40B4-BE49-F238E27FC236}">
                        <a16:creationId xmlns:a16="http://schemas.microsoft.com/office/drawing/2014/main" id="{B6A27B05-DD4F-4569-AACE-20A6E5DE2F6F}"/>
                      </a:ext>
                    </a:extLst>
                  </p:cNvPr>
                  <p:cNvSpPr txBox="1">
                    <a:spLocks noRot="1" noChangeAspect="1" noMove="1" noResize="1" noEditPoints="1" noAdjustHandles="1" noChangeArrowheads="1" noChangeShapeType="1" noTextEdit="1"/>
                  </p:cNvSpPr>
                  <p:nvPr/>
                </p:nvSpPr>
                <p:spPr>
                  <a:xfrm>
                    <a:off x="6476571" y="4718174"/>
                    <a:ext cx="460402"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9418C0C1-26A7-455E-8B92-655F78D6020C}"/>
                      </a:ext>
                    </a:extLst>
                  </p:cNvPr>
                  <p:cNvSpPr txBox="1"/>
                  <p:nvPr/>
                </p:nvSpPr>
                <p:spPr>
                  <a:xfrm>
                    <a:off x="6327358" y="5219250"/>
                    <a:ext cx="89404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latin typeface="Cambria Math" panose="02040503050406030204" pitchFamily="18" charset="0"/>
                                  <a:ea typeface="Calibri" panose="020F0502020204030204" pitchFamily="34" charset="0"/>
                                  <a:cs typeface="Times New Roman" panose="02020603050405020304" pitchFamily="18" charset="0"/>
                                </a:rPr>
                                <m:t>𝒇</m:t>
                              </m:r>
                            </m:e>
                            <m:sup>
                              <m:r>
                                <a:rPr lang="en-US" sz="2000" b="1"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smtClean="0">
                                  <a:latin typeface="Cambria Math" panose="02040503050406030204" pitchFamily="18" charset="0"/>
                                  <a:ea typeface="Calibri" panose="020F0502020204030204" pitchFamily="34" charset="0"/>
                                  <a:cs typeface="Times New Roman" panose="02020603050405020304" pitchFamily="18" charset="0"/>
                                </a:rPr>
                                <m:t>𝒕</m:t>
                              </m:r>
                            </m:e>
                          </m:d>
                        </m:oMath>
                      </m:oMathPara>
                    </a14:m>
                    <a:endParaRPr lang="en-US" sz="2000" b="1"/>
                  </a:p>
                </p:txBody>
              </p:sp>
            </mc:Choice>
            <mc:Fallback>
              <p:sp>
                <p:nvSpPr>
                  <p:cNvPr id="76" name="TextBox 75">
                    <a:extLst>
                      <a:ext uri="{FF2B5EF4-FFF2-40B4-BE49-F238E27FC236}">
                        <a16:creationId xmlns:a16="http://schemas.microsoft.com/office/drawing/2014/main" id="{9418C0C1-26A7-455E-8B92-655F78D6020C}"/>
                      </a:ext>
                    </a:extLst>
                  </p:cNvPr>
                  <p:cNvSpPr txBox="1">
                    <a:spLocks noRot="1" noChangeAspect="1" noMove="1" noResize="1" noEditPoints="1" noAdjustHandles="1" noChangeArrowheads="1" noChangeShapeType="1" noTextEdit="1"/>
                  </p:cNvSpPr>
                  <p:nvPr/>
                </p:nvSpPr>
                <p:spPr>
                  <a:xfrm>
                    <a:off x="6327358" y="5219250"/>
                    <a:ext cx="894047" cy="400110"/>
                  </a:xfrm>
                  <a:prstGeom prst="rect">
                    <a:avLst/>
                  </a:prstGeom>
                  <a:blipFill>
                    <a:blip r:embed="rId18"/>
                    <a:stretch>
                      <a:fillRect l="-3922" b="-1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F0D60701-011C-43C6-9338-2EA62369075B}"/>
                      </a:ext>
                    </a:extLst>
                  </p:cNvPr>
                  <p:cNvSpPr txBox="1"/>
                  <p:nvPr/>
                </p:nvSpPr>
                <p:spPr>
                  <a:xfrm>
                    <a:off x="6369816" y="5882528"/>
                    <a:ext cx="734080"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𝒇</m:t>
                          </m:r>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smtClean="0">
                                  <a:latin typeface="Cambria Math" panose="02040503050406030204" pitchFamily="18" charset="0"/>
                                  <a:ea typeface="Calibri" panose="020F0502020204030204" pitchFamily="34" charset="0"/>
                                  <a:cs typeface="Times New Roman" panose="02020603050405020304" pitchFamily="18" charset="0"/>
                                </a:rPr>
                                <m:t>𝒕</m:t>
                              </m:r>
                            </m:e>
                          </m:d>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7" name="TextBox 76">
                    <a:extLst>
                      <a:ext uri="{FF2B5EF4-FFF2-40B4-BE49-F238E27FC236}">
                        <a16:creationId xmlns:a16="http://schemas.microsoft.com/office/drawing/2014/main" id="{F0D60701-011C-43C6-9338-2EA62369075B}"/>
                      </a:ext>
                    </a:extLst>
                  </p:cNvPr>
                  <p:cNvSpPr txBox="1">
                    <a:spLocks noRot="1" noChangeAspect="1" noMove="1" noResize="1" noEditPoints="1" noAdjustHandles="1" noChangeArrowheads="1" noChangeShapeType="1" noTextEdit="1"/>
                  </p:cNvSpPr>
                  <p:nvPr/>
                </p:nvSpPr>
                <p:spPr>
                  <a:xfrm>
                    <a:off x="6369816" y="5882528"/>
                    <a:ext cx="734080" cy="400110"/>
                  </a:xfrm>
                  <a:prstGeom prst="rect">
                    <a:avLst/>
                  </a:prstGeom>
                  <a:blipFill>
                    <a:blip r:embed="rId19"/>
                    <a:stretch>
                      <a:fillRect l="-4762" r="-4762" b="-151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E703BB06-70D4-40B7-BECC-E43D33B2A152}"/>
                      </a:ext>
                    </a:extLst>
                  </p:cNvPr>
                  <p:cNvSpPr txBox="1"/>
                  <p:nvPr/>
                </p:nvSpPr>
                <p:spPr>
                  <a:xfrm>
                    <a:off x="7262298" y="4766112"/>
                    <a:ext cx="6523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𝟏</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8" name="TextBox 77">
                    <a:extLst>
                      <a:ext uri="{FF2B5EF4-FFF2-40B4-BE49-F238E27FC236}">
                        <a16:creationId xmlns:a16="http://schemas.microsoft.com/office/drawing/2014/main" id="{E703BB06-70D4-40B7-BECC-E43D33B2A152}"/>
                      </a:ext>
                    </a:extLst>
                  </p:cNvPr>
                  <p:cNvSpPr txBox="1">
                    <a:spLocks noRot="1" noChangeAspect="1" noMove="1" noResize="1" noEditPoints="1" noAdjustHandles="1" noChangeArrowheads="1" noChangeShapeType="1" noTextEdit="1"/>
                  </p:cNvSpPr>
                  <p:nvPr/>
                </p:nvSpPr>
                <p:spPr>
                  <a:xfrm>
                    <a:off x="7262298" y="4766112"/>
                    <a:ext cx="652380" cy="40011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TextBox 91">
                    <a:extLst>
                      <a:ext uri="{FF2B5EF4-FFF2-40B4-BE49-F238E27FC236}">
                        <a16:creationId xmlns:a16="http://schemas.microsoft.com/office/drawing/2014/main" id="{577628BC-98B1-43CD-A753-117498ABF71D}"/>
                      </a:ext>
                    </a:extLst>
                  </p:cNvPr>
                  <p:cNvSpPr txBox="1"/>
                  <p:nvPr/>
                </p:nvSpPr>
                <p:spPr>
                  <a:xfrm>
                    <a:off x="9154518" y="4767973"/>
                    <a:ext cx="5104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2" name="TextBox 91">
                    <a:extLst>
                      <a:ext uri="{FF2B5EF4-FFF2-40B4-BE49-F238E27FC236}">
                        <a16:creationId xmlns:a16="http://schemas.microsoft.com/office/drawing/2014/main" id="{577628BC-98B1-43CD-A753-117498ABF71D}"/>
                      </a:ext>
                    </a:extLst>
                  </p:cNvPr>
                  <p:cNvSpPr txBox="1">
                    <a:spLocks noRot="1" noChangeAspect="1" noMove="1" noResize="1" noEditPoints="1" noAdjustHandles="1" noChangeArrowheads="1" noChangeShapeType="1" noTextEdit="1"/>
                  </p:cNvSpPr>
                  <p:nvPr/>
                </p:nvSpPr>
                <p:spPr>
                  <a:xfrm>
                    <a:off x="9154518" y="4767973"/>
                    <a:ext cx="510448" cy="40011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AFF5940-6F2E-4B95-80DF-AFDD47FF7A47}"/>
                      </a:ext>
                    </a:extLst>
                  </p:cNvPr>
                  <p:cNvSpPr txBox="1"/>
                  <p:nvPr/>
                </p:nvSpPr>
                <p:spPr>
                  <a:xfrm>
                    <a:off x="11080706" y="4740282"/>
                    <a:ext cx="4830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2A9D526F-96FA-465E-85D9-CBF93ADDC59D}"/>
                      </a:ext>
                    </a:extLst>
                  </p:cNvPr>
                  <p:cNvSpPr txBox="1">
                    <a:spLocks noRot="1" noChangeAspect="1" noMove="1" noResize="1" noEditPoints="1" noAdjustHandles="1" noChangeArrowheads="1" noChangeShapeType="1" noTextEdit="1"/>
                  </p:cNvSpPr>
                  <p:nvPr/>
                </p:nvSpPr>
                <p:spPr>
                  <a:xfrm>
                    <a:off x="11080706" y="4740282"/>
                    <a:ext cx="483080" cy="40011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8" name="TextBox 97">
                    <a:extLst>
                      <a:ext uri="{FF2B5EF4-FFF2-40B4-BE49-F238E27FC236}">
                        <a16:creationId xmlns:a16="http://schemas.microsoft.com/office/drawing/2014/main" id="{52C142C2-3711-4A83-A21A-A014DEFC214C}"/>
                      </a:ext>
                    </a:extLst>
                  </p:cNvPr>
                  <p:cNvSpPr txBox="1"/>
                  <p:nvPr/>
                </p:nvSpPr>
                <p:spPr>
                  <a:xfrm>
                    <a:off x="9150264"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8" name="TextBox 97">
                    <a:extLst>
                      <a:ext uri="{FF2B5EF4-FFF2-40B4-BE49-F238E27FC236}">
                        <a16:creationId xmlns:a16="http://schemas.microsoft.com/office/drawing/2014/main" id="{52C142C2-3711-4A83-A21A-A014DEFC214C}"/>
                      </a:ext>
                    </a:extLst>
                  </p:cNvPr>
                  <p:cNvSpPr txBox="1">
                    <a:spLocks noRot="1" noChangeAspect="1" noMove="1" noResize="1" noEditPoints="1" noAdjustHandles="1" noChangeArrowheads="1" noChangeShapeType="1" noTextEdit="1"/>
                  </p:cNvSpPr>
                  <p:nvPr/>
                </p:nvSpPr>
                <p:spPr>
                  <a:xfrm>
                    <a:off x="9150264" y="5207987"/>
                    <a:ext cx="483076" cy="40011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2" name="TextBox 101">
                    <a:extLst>
                      <a:ext uri="{FF2B5EF4-FFF2-40B4-BE49-F238E27FC236}">
                        <a16:creationId xmlns:a16="http://schemas.microsoft.com/office/drawing/2014/main" id="{FDB34411-66A1-4EB5-BC95-A0D5065E6008}"/>
                      </a:ext>
                    </a:extLst>
                  </p:cNvPr>
                  <p:cNvSpPr txBox="1"/>
                  <p:nvPr/>
                </p:nvSpPr>
                <p:spPr>
                  <a:xfrm>
                    <a:off x="8203644" y="5194474"/>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2" name="TextBox 101">
                    <a:extLst>
                      <a:ext uri="{FF2B5EF4-FFF2-40B4-BE49-F238E27FC236}">
                        <a16:creationId xmlns:a16="http://schemas.microsoft.com/office/drawing/2014/main" id="{FDB34411-66A1-4EB5-BC95-A0D5065E6008}"/>
                      </a:ext>
                    </a:extLst>
                  </p:cNvPr>
                  <p:cNvSpPr txBox="1">
                    <a:spLocks noRot="1" noChangeAspect="1" noMove="1" noResize="1" noEditPoints="1" noAdjustHandles="1" noChangeArrowheads="1" noChangeShapeType="1" noTextEdit="1"/>
                  </p:cNvSpPr>
                  <p:nvPr/>
                </p:nvSpPr>
                <p:spPr>
                  <a:xfrm>
                    <a:off x="8203644" y="5194474"/>
                    <a:ext cx="483076" cy="40011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6" name="TextBox 105">
                    <a:extLst>
                      <a:ext uri="{FF2B5EF4-FFF2-40B4-BE49-F238E27FC236}">
                        <a16:creationId xmlns:a16="http://schemas.microsoft.com/office/drawing/2014/main" id="{D3D91C6E-D6FA-4106-A34D-A43B9091F086}"/>
                      </a:ext>
                    </a:extLst>
                  </p:cNvPr>
                  <p:cNvSpPr txBox="1"/>
                  <p:nvPr/>
                </p:nvSpPr>
                <p:spPr>
                  <a:xfrm>
                    <a:off x="10139620"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6" name="TextBox 105">
                    <a:extLst>
                      <a:ext uri="{FF2B5EF4-FFF2-40B4-BE49-F238E27FC236}">
                        <a16:creationId xmlns:a16="http://schemas.microsoft.com/office/drawing/2014/main" id="{D3D91C6E-D6FA-4106-A34D-A43B9091F086}"/>
                      </a:ext>
                    </a:extLst>
                  </p:cNvPr>
                  <p:cNvSpPr txBox="1">
                    <a:spLocks noRot="1" noChangeAspect="1" noMove="1" noResize="1" noEditPoints="1" noAdjustHandles="1" noChangeArrowheads="1" noChangeShapeType="1" noTextEdit="1"/>
                  </p:cNvSpPr>
                  <p:nvPr/>
                </p:nvSpPr>
                <p:spPr>
                  <a:xfrm>
                    <a:off x="10139620" y="5207987"/>
                    <a:ext cx="483076" cy="400110"/>
                  </a:xfrm>
                  <a:prstGeom prst="rect">
                    <a:avLst/>
                  </a:prstGeom>
                  <a:blipFill>
                    <a:blip r:embed="rId25"/>
                    <a:stretch>
                      <a:fillRect r="-9091"/>
                    </a:stretch>
                  </a:blipFill>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372CD0B8-BDBF-48BF-AFE6-AB3458E7276C}"/>
                  </a:ext>
                </a:extLst>
              </p:cNvPr>
              <p:cNvCxnSpPr>
                <a:cxnSpLocks/>
              </p:cNvCxnSpPr>
              <p:nvPr/>
            </p:nvCxnSpPr>
            <p:spPr>
              <a:xfrm>
                <a:off x="7809326" y="5941803"/>
                <a:ext cx="1076825" cy="457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DB62C560-2F1E-48B3-94D3-07F973C83D00}"/>
                  </a:ext>
                </a:extLst>
              </p:cNvPr>
              <p:cNvCxnSpPr>
                <a:cxnSpLocks/>
              </p:cNvCxnSpPr>
              <p:nvPr/>
            </p:nvCxnSpPr>
            <p:spPr>
              <a:xfrm flipV="1">
                <a:off x="9962479" y="5910225"/>
                <a:ext cx="1118227" cy="4551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13" name="TextBox 112">
                  <a:extLst>
                    <a:ext uri="{FF2B5EF4-FFF2-40B4-BE49-F238E27FC236}">
                      <a16:creationId xmlns:a16="http://schemas.microsoft.com/office/drawing/2014/main" id="{4DBFE419-9908-473B-94BE-CBF8D43BE6EC}"/>
                    </a:ext>
                  </a:extLst>
                </p:cNvPr>
                <p:cNvSpPr txBox="1"/>
                <p:nvPr/>
              </p:nvSpPr>
              <p:spPr>
                <a:xfrm>
                  <a:off x="7492819" y="4321355"/>
                  <a:ext cx="434845" cy="67056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𝟐</m:t>
                            </m:r>
                          </m:num>
                          <m:den>
                            <m:r>
                              <a:rPr lang="en-US" sz="2000" b="1" i="1">
                                <a:latin typeface="Cambria Math" panose="02040503050406030204" pitchFamily="18" charset="0"/>
                              </a:rPr>
                              <m:t>𝟑</m:t>
                            </m:r>
                          </m:den>
                        </m:f>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3" name="TextBox 112">
                  <a:extLst>
                    <a:ext uri="{FF2B5EF4-FFF2-40B4-BE49-F238E27FC236}">
                      <a16:creationId xmlns:a16="http://schemas.microsoft.com/office/drawing/2014/main" id="{4DBFE419-9908-473B-94BE-CBF8D43BE6EC}"/>
                    </a:ext>
                  </a:extLst>
                </p:cNvPr>
                <p:cNvSpPr txBox="1">
                  <a:spLocks noRot="1" noChangeAspect="1" noMove="1" noResize="1" noEditPoints="1" noAdjustHandles="1" noChangeArrowheads="1" noChangeShapeType="1" noTextEdit="1"/>
                </p:cNvSpPr>
                <p:nvPr/>
              </p:nvSpPr>
              <p:spPr>
                <a:xfrm>
                  <a:off x="7492819" y="4321355"/>
                  <a:ext cx="434845" cy="67056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4" name="TextBox 113">
                  <a:extLst>
                    <a:ext uri="{FF2B5EF4-FFF2-40B4-BE49-F238E27FC236}">
                      <a16:creationId xmlns:a16="http://schemas.microsoft.com/office/drawing/2014/main" id="{CA697FA3-2DBB-479D-893F-28CB434D3C6E}"/>
                    </a:ext>
                  </a:extLst>
                </p:cNvPr>
                <p:cNvSpPr txBox="1"/>
                <p:nvPr/>
              </p:nvSpPr>
              <p:spPr>
                <a:xfrm>
                  <a:off x="8749407" y="4793060"/>
                  <a:ext cx="434845" cy="6971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a:latin typeface="Cambria Math" panose="02040503050406030204" pitchFamily="18" charset="0"/>
                              </a:rPr>
                              <m:t>𝟑</m:t>
                            </m:r>
                          </m:den>
                        </m:f>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4" name="TextBox 113">
                  <a:extLst>
                    <a:ext uri="{FF2B5EF4-FFF2-40B4-BE49-F238E27FC236}">
                      <a16:creationId xmlns:a16="http://schemas.microsoft.com/office/drawing/2014/main" id="{CA697FA3-2DBB-479D-893F-28CB434D3C6E}"/>
                    </a:ext>
                  </a:extLst>
                </p:cNvPr>
                <p:cNvSpPr txBox="1">
                  <a:spLocks noRot="1" noChangeAspect="1" noMove="1" noResize="1" noEditPoints="1" noAdjustHandles="1" noChangeArrowheads="1" noChangeShapeType="1" noTextEdit="1"/>
                </p:cNvSpPr>
                <p:nvPr/>
              </p:nvSpPr>
              <p:spPr>
                <a:xfrm>
                  <a:off x="8749407" y="4793060"/>
                  <a:ext cx="434845" cy="697114"/>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5" name="TextBox 114">
                  <a:extLst>
                    <a:ext uri="{FF2B5EF4-FFF2-40B4-BE49-F238E27FC236}">
                      <a16:creationId xmlns:a16="http://schemas.microsoft.com/office/drawing/2014/main" id="{AE684CD9-0912-4E04-987A-E1EADC3332E1}"/>
                    </a:ext>
                  </a:extLst>
                </p:cNvPr>
                <p:cNvSpPr txBox="1"/>
                <p:nvPr/>
              </p:nvSpPr>
              <p:spPr>
                <a:xfrm>
                  <a:off x="10071878" y="4305246"/>
                  <a:ext cx="434845" cy="67056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𝟐</m:t>
                            </m:r>
                          </m:num>
                          <m:den>
                            <m:r>
                              <a:rPr lang="en-US" sz="2000" b="1" i="1">
                                <a:latin typeface="Cambria Math" panose="02040503050406030204" pitchFamily="18" charset="0"/>
                              </a:rPr>
                              <m:t>𝟑</m:t>
                            </m:r>
                          </m:den>
                        </m:f>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5" name="TextBox 114">
                  <a:extLst>
                    <a:ext uri="{FF2B5EF4-FFF2-40B4-BE49-F238E27FC236}">
                      <a16:creationId xmlns:a16="http://schemas.microsoft.com/office/drawing/2014/main" id="{AE684CD9-0912-4E04-987A-E1EADC3332E1}"/>
                    </a:ext>
                  </a:extLst>
                </p:cNvPr>
                <p:cNvSpPr txBox="1">
                  <a:spLocks noRot="1" noChangeAspect="1" noMove="1" noResize="1" noEditPoints="1" noAdjustHandles="1" noChangeArrowheads="1" noChangeShapeType="1" noTextEdit="1"/>
                </p:cNvSpPr>
                <p:nvPr/>
              </p:nvSpPr>
              <p:spPr>
                <a:xfrm>
                  <a:off x="10071878" y="4305246"/>
                  <a:ext cx="434845" cy="670568"/>
                </a:xfrm>
                <a:prstGeom prst="rect">
                  <a:avLst/>
                </a:prstGeom>
                <a:blipFill>
                  <a:blip r:embed="rId2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24356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left)">
                                      <p:cBhvr>
                                        <p:cTn id="31" dur="500"/>
                                        <p:tgtEl>
                                          <p:spTgt spid="8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5" grpId="0"/>
      <p:bldP spid="89"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3949" y="2842009"/>
            <a:ext cx="3851072" cy="759812"/>
            <a:chOff x="1126674" y="2284436"/>
            <a:chExt cx="3516481" cy="759812"/>
          </a:xfrm>
        </p:grpSpPr>
        <p:grpSp>
          <p:nvGrpSpPr>
            <p:cNvPr id="55" name="Group 54"/>
            <p:cNvGrpSpPr/>
            <p:nvPr/>
          </p:nvGrpSpPr>
          <p:grpSpPr>
            <a:xfrm>
              <a:off x="1126674" y="2284436"/>
              <a:ext cx="3292381" cy="759812"/>
              <a:chOff x="1380347" y="3163074"/>
              <a:chExt cx="4361590" cy="1006564"/>
            </a:xfrm>
          </p:grpSpPr>
          <p:sp>
            <p:nvSpPr>
              <p:cNvPr id="57" name="Rectangle 56"/>
              <p:cNvSpPr/>
              <p:nvPr/>
            </p:nvSpPr>
            <p:spPr>
              <a:xfrm>
                <a:off x="1765246" y="3163074"/>
                <a:ext cx="3976691" cy="10065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3" name="Oval 62"/>
              <p:cNvSpPr/>
              <p:nvPr/>
            </p:nvSpPr>
            <p:spPr>
              <a:xfrm>
                <a:off x="1380347" y="3388403"/>
                <a:ext cx="721016" cy="66272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grpSp>
        <mc:AlternateContent xmlns:mc="http://schemas.openxmlformats.org/markup-compatibility/2006" xmlns:a14="http://schemas.microsoft.com/office/drawing/2010/main">
          <mc:Choice Requires="a14">
            <p:sp>
              <p:nvSpPr>
                <p:cNvPr id="56" name="TextBox 55"/>
                <p:cNvSpPr txBox="1"/>
                <p:nvPr/>
              </p:nvSpPr>
              <p:spPr>
                <a:xfrm>
                  <a:off x="1199661" y="2338577"/>
                  <a:ext cx="3443494" cy="658642"/>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left"/>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vi-VN">
                                    <a:latin typeface="Cambria Math"/>
                                  </a:rPr>
                                  <m:t>𝑛</m:t>
                                </m:r>
                              </m:e>
                              <m:sub>
                                <m:r>
                                  <a:rPr lang="vi-VN">
                                    <a:latin typeface="Cambria Math"/>
                                  </a:rPr>
                                  <m:t>3</m:t>
                                </m:r>
                              </m:sub>
                            </m:sSub>
                          </m:e>
                        </m:acc>
                        <m:r>
                          <a:rPr lang="vi-VN">
                            <a:latin typeface="Cambria Math"/>
                          </a:rPr>
                          <m:t>=</m:t>
                        </m:r>
                        <m:d>
                          <m:dPr>
                            <m:ctrlPr>
                              <a:rPr lang="en-US" i="1">
                                <a:latin typeface="Cambria Math" panose="02040503050406030204" pitchFamily="18" charset="0"/>
                              </a:rPr>
                            </m:ctrlPr>
                          </m:dPr>
                          <m:e>
                            <m:r>
                              <a:rPr lang="vi-VN">
                                <a:latin typeface="Cambria Math"/>
                              </a:rPr>
                              <m:t>−1;3;8</m:t>
                            </m:r>
                          </m:e>
                        </m:d>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199661" y="2338577"/>
                  <a:ext cx="3443494" cy="658642"/>
                </a:xfrm>
                <a:prstGeom prst="rect">
                  <a:avLst/>
                </a:prstGeom>
                <a:blipFill>
                  <a:blip r:embed="rId2"/>
                  <a:stretch>
                    <a:fillRect/>
                  </a:stretch>
                </a:blipFill>
              </p:spPr>
              <p:txBody>
                <a:bodyPr/>
                <a:lstStyle/>
                <a:p>
                  <a:r>
                    <a:rPr lang="en-US">
                      <a:noFill/>
                    </a:rPr>
                    <a:t> </a:t>
                  </a:r>
                </a:p>
              </p:txBody>
            </p:sp>
          </mc:Fallback>
        </mc:AlternateContent>
      </p:grpSp>
      <p:grpSp>
        <p:nvGrpSpPr>
          <p:cNvPr id="4" name="Group 3"/>
          <p:cNvGrpSpPr/>
          <p:nvPr/>
        </p:nvGrpSpPr>
        <p:grpSpPr>
          <a:xfrm>
            <a:off x="7107468" y="2868329"/>
            <a:ext cx="4031555" cy="722605"/>
            <a:chOff x="6635805" y="2284437"/>
            <a:chExt cx="3935568" cy="722605"/>
          </a:xfrm>
        </p:grpSpPr>
        <p:sp>
          <p:nvSpPr>
            <p:cNvPr id="67" name="Rectangle 66"/>
            <p:cNvSpPr/>
            <p:nvPr/>
          </p:nvSpPr>
          <p:spPr>
            <a:xfrm>
              <a:off x="6964981" y="2284437"/>
              <a:ext cx="3453638" cy="7226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8" name="Oval 67"/>
            <p:cNvSpPr/>
            <p:nvPr/>
          </p:nvSpPr>
          <p:spPr>
            <a:xfrm>
              <a:off x="6635805" y="2399450"/>
              <a:ext cx="544265" cy="500265"/>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6" name="TextBox 65"/>
                <p:cNvSpPr txBox="1"/>
                <p:nvPr/>
              </p:nvSpPr>
              <p:spPr>
                <a:xfrm>
                  <a:off x="6664198" y="2301640"/>
                  <a:ext cx="3907175" cy="658642"/>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left"/>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vi-VN">
                                    <a:latin typeface="Cambria Math"/>
                                  </a:rPr>
                                  <m:t>𝑛</m:t>
                                </m:r>
                              </m:e>
                              <m:sub>
                                <m:r>
                                  <a:rPr lang="vi-VN">
                                    <a:latin typeface="Cambria Math"/>
                                  </a:rPr>
                                  <m:t>4</m:t>
                                </m:r>
                              </m:sub>
                            </m:sSub>
                          </m:e>
                        </m:acc>
                        <m:r>
                          <a:rPr lang="vi-VN">
                            <a:latin typeface="Cambria Math"/>
                          </a:rPr>
                          <m:t>=</m:t>
                        </m:r>
                        <m:d>
                          <m:dPr>
                            <m:ctrlPr>
                              <a:rPr lang="en-US" i="1">
                                <a:latin typeface="Cambria Math" panose="02040503050406030204" pitchFamily="18" charset="0"/>
                              </a:rPr>
                            </m:ctrlPr>
                          </m:dPr>
                          <m:e>
                            <m:r>
                              <a:rPr lang="vi-VN">
                                <a:latin typeface="Cambria Math"/>
                              </a:rPr>
                              <m:t>7;−11;5</m:t>
                            </m:r>
                          </m:e>
                        </m:d>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664198" y="2301640"/>
                  <a:ext cx="3907175" cy="658642"/>
                </a:xfrm>
                <a:prstGeom prst="rect">
                  <a:avLst/>
                </a:prstGeom>
                <a:blipFill>
                  <a:blip r:embed="rId3"/>
                  <a:stretch>
                    <a:fillRect/>
                  </a:stretch>
                </a:blipFill>
              </p:spPr>
              <p:txBody>
                <a:bodyPr/>
                <a:lstStyle/>
                <a:p>
                  <a:r>
                    <a:rPr lang="en-US">
                      <a:noFill/>
                    </a:rPr>
                    <a:t> </a:t>
                  </a:r>
                </a:p>
              </p:txBody>
            </p:sp>
          </mc:Fallback>
        </mc:AlternateContent>
      </p:grpSp>
      <p:grpSp>
        <p:nvGrpSpPr>
          <p:cNvPr id="89" name="Group 88"/>
          <p:cNvGrpSpPr/>
          <p:nvPr/>
        </p:nvGrpSpPr>
        <p:grpSpPr>
          <a:xfrm>
            <a:off x="176729" y="3453954"/>
            <a:ext cx="11834900" cy="3284431"/>
            <a:chOff x="184495" y="3636273"/>
            <a:chExt cx="11834900" cy="3284431"/>
          </a:xfrm>
        </p:grpSpPr>
        <p:sp>
          <p:nvSpPr>
            <p:cNvPr id="5" name="Rounded Rectangle 4"/>
            <p:cNvSpPr/>
            <p:nvPr/>
          </p:nvSpPr>
          <p:spPr>
            <a:xfrm>
              <a:off x="184495" y="3865217"/>
              <a:ext cx="11834900" cy="305548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5820"/>
            <a:ext cx="11939058" cy="1948202"/>
            <a:chOff x="534987" y="1869705"/>
            <a:chExt cx="23404876" cy="3267494"/>
          </a:xfrm>
        </p:grpSpPr>
        <p:grpSp>
          <p:nvGrpSpPr>
            <p:cNvPr id="21" name="Group 20"/>
            <p:cNvGrpSpPr/>
            <p:nvPr/>
          </p:nvGrpSpPr>
          <p:grpSpPr>
            <a:xfrm>
              <a:off x="534987" y="1869705"/>
              <a:ext cx="23340848" cy="3195241"/>
              <a:chOff x="534987" y="1647866"/>
              <a:chExt cx="23340848" cy="3195241"/>
            </a:xfrm>
          </p:grpSpPr>
          <p:sp>
            <p:nvSpPr>
              <p:cNvPr id="25" name="Rounded Rectangle 24"/>
              <p:cNvSpPr/>
              <p:nvPr/>
            </p:nvSpPr>
            <p:spPr bwMode="auto">
              <a:xfrm>
                <a:off x="755649" y="1720891"/>
                <a:ext cx="23120186" cy="31222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23" name="Rectangle 22"/>
                <p:cNvSpPr/>
                <p:nvPr/>
              </p:nvSpPr>
              <p:spPr>
                <a:xfrm>
                  <a:off x="4104214" y="2054189"/>
                  <a:ext cx="19835649" cy="30830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Trong không gian với hệ tọa độ </a:t>
                  </a:r>
                  <a14:m>
                    <m:oMath xmlns:m="http://schemas.openxmlformats.org/officeDocument/2006/math">
                      <m:r>
                        <a:rPr lang="vi-VN" sz="3200" i="1">
                          <a:latin typeface="Cambria Math"/>
                        </a:rPr>
                        <m:t>𝑂𝑥𝑦𝑧</m:t>
                      </m:r>
                    </m:oMath>
                  </a14:m>
                  <a:r>
                    <a:rPr lang="vi-VN" sz="3200" dirty="0">
                      <a:latin typeface="Cambria" panose="02040503050406030204" pitchFamily="18" charset="0"/>
                    </a:rPr>
                    <a:t>, cho hai điểm </a:t>
                  </a:r>
                  <a14:m>
                    <m:oMath xmlns:m="http://schemas.openxmlformats.org/officeDocument/2006/math">
                      <m:r>
                        <a:rPr lang="vi-VN" sz="3200" i="1">
                          <a:latin typeface="Cambria Math"/>
                        </a:rPr>
                        <m:t>𝐴</m:t>
                      </m:r>
                      <m:d>
                        <m:dPr>
                          <m:ctrlPr>
                            <a:rPr lang="en-US" sz="3200" i="1">
                              <a:latin typeface="Cambria Math" panose="02040503050406030204" pitchFamily="18" charset="0"/>
                            </a:rPr>
                          </m:ctrlPr>
                        </m:dPr>
                        <m:e>
                          <m:r>
                            <a:rPr lang="vi-VN" sz="3200" i="1">
                              <a:latin typeface="Cambria Math"/>
                            </a:rPr>
                            <m:t>1;2;3</m:t>
                          </m:r>
                        </m:e>
                      </m:d>
                    </m:oMath>
                  </a14:m>
                  <a:r>
                    <a:rPr lang="vi-VN" sz="3200" dirty="0">
                      <a:latin typeface="Cambria" panose="02040503050406030204" pitchFamily="18" charset="0"/>
                    </a:rPr>
                    <a:t>, </a:t>
                  </a:r>
                  <a14:m>
                    <m:oMath xmlns:m="http://schemas.openxmlformats.org/officeDocument/2006/math">
                      <m:r>
                        <a:rPr lang="vi-VN" sz="3200" i="1">
                          <a:latin typeface="Cambria Math"/>
                        </a:rPr>
                        <m:t>𝐵</m:t>
                      </m:r>
                      <m:d>
                        <m:dPr>
                          <m:ctrlPr>
                            <a:rPr lang="en-US" sz="3200" i="1">
                              <a:latin typeface="Cambria Math" panose="02040503050406030204" pitchFamily="18" charset="0"/>
                            </a:rPr>
                          </m:ctrlPr>
                        </m:dPr>
                        <m:e>
                          <m:r>
                            <a:rPr lang="vi-VN" sz="3200" i="1">
                              <a:latin typeface="Cambria Math"/>
                            </a:rPr>
                            <m:t>−2;1;5</m:t>
                          </m:r>
                        </m:e>
                      </m:d>
                    </m:oMath>
                  </a14:m>
                  <a:r>
                    <a:rPr lang="vi-VN" sz="3200" dirty="0">
                      <a:latin typeface="Cambria" panose="02040503050406030204" pitchFamily="18" charset="0"/>
                    </a:rPr>
                    <a:t>. Vectơ nào dưới đây là vectơ pháp tuyến của mặt phẳng </a:t>
                  </a:r>
                  <a14:m>
                    <m:oMath xmlns:m="http://schemas.openxmlformats.org/officeDocument/2006/math">
                      <m:d>
                        <m:dPr>
                          <m:ctrlPr>
                            <a:rPr lang="en-US" sz="3200" i="1">
                              <a:latin typeface="Cambria Math" panose="02040503050406030204" pitchFamily="18" charset="0"/>
                            </a:rPr>
                          </m:ctrlPr>
                        </m:dPr>
                        <m:e>
                          <m:r>
                            <a:rPr lang="vi-VN" sz="3200" i="1">
                              <a:latin typeface="Cambria Math"/>
                            </a:rPr>
                            <m:t>𝑂𝐴𝐵</m:t>
                          </m:r>
                        </m:e>
                      </m:d>
                    </m:oMath>
                  </a14:m>
                  <a:r>
                    <a:rPr lang="vi-VN" sz="3200">
                      <a:latin typeface="Cambria" panose="02040503050406030204" pitchFamily="18" charset="0"/>
                    </a:rPr>
                    <a:t>?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2054189"/>
                  <a:ext cx="19835649" cy="3083010"/>
                </a:xfrm>
                <a:prstGeom prst="rect">
                  <a:avLst/>
                </a:prstGeom>
                <a:blipFill>
                  <a:blip r:embed="rId4"/>
                  <a:stretch>
                    <a:fillRect l="-663" t="-664" r="-602" b="-73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73" name="Group 72"/>
          <p:cNvGrpSpPr/>
          <p:nvPr/>
        </p:nvGrpSpPr>
        <p:grpSpPr>
          <a:xfrm>
            <a:off x="625355" y="1990869"/>
            <a:ext cx="3609967" cy="793013"/>
            <a:chOff x="379852" y="1529691"/>
            <a:chExt cx="3313991" cy="793013"/>
          </a:xfrm>
        </p:grpSpPr>
        <p:grpSp>
          <p:nvGrpSpPr>
            <p:cNvPr id="74" name="Group 73"/>
            <p:cNvGrpSpPr/>
            <p:nvPr/>
          </p:nvGrpSpPr>
          <p:grpSpPr>
            <a:xfrm>
              <a:off x="379852" y="1529691"/>
              <a:ext cx="3292381" cy="793013"/>
              <a:chOff x="1380347" y="3163073"/>
              <a:chExt cx="4361590" cy="1050547"/>
            </a:xfrm>
          </p:grpSpPr>
          <p:sp>
            <p:nvSpPr>
              <p:cNvPr id="76" name="Rectangle 75"/>
              <p:cNvSpPr/>
              <p:nvPr/>
            </p:nvSpPr>
            <p:spPr>
              <a:xfrm>
                <a:off x="1765246" y="3163073"/>
                <a:ext cx="3976691" cy="105054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1380347" y="3388410"/>
                <a:ext cx="721016" cy="66272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p:grpSp>
        <mc:AlternateContent xmlns:mc="http://schemas.openxmlformats.org/markup-compatibility/2006" xmlns:a14="http://schemas.microsoft.com/office/drawing/2010/main">
          <mc:Choice Requires="a14">
            <p:sp>
              <p:nvSpPr>
                <p:cNvPr id="75" name="TextBox 74"/>
                <p:cNvSpPr txBox="1"/>
                <p:nvPr/>
              </p:nvSpPr>
              <p:spPr>
                <a:xfrm>
                  <a:off x="546946" y="1595144"/>
                  <a:ext cx="3146897" cy="658642"/>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center"/>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vi-VN">
                                    <a:latin typeface="Cambria Math"/>
                                  </a:rPr>
                                  <m:t>𝑛</m:t>
                                </m:r>
                              </m:e>
                              <m:sub>
                                <m:r>
                                  <a:rPr lang="vi-VN">
                                    <a:latin typeface="Cambria Math"/>
                                  </a:rPr>
                                  <m:t>1</m:t>
                                </m:r>
                              </m:sub>
                            </m:sSub>
                          </m:e>
                        </m:acc>
                        <m:r>
                          <a:rPr lang="vi-VN">
                            <a:latin typeface="Cambria Math"/>
                          </a:rPr>
                          <m:t>=</m:t>
                        </m:r>
                        <m:d>
                          <m:dPr>
                            <m:ctrlPr>
                              <a:rPr lang="en-US" i="1">
                                <a:latin typeface="Cambria Math" panose="02040503050406030204" pitchFamily="18" charset="0"/>
                              </a:rPr>
                            </m:ctrlPr>
                          </m:dPr>
                          <m:e>
                            <m:r>
                              <a:rPr lang="vi-VN">
                                <a:latin typeface="Cambria Math"/>
                              </a:rPr>
                              <m:t>7;8;5</m:t>
                            </m:r>
                          </m:e>
                        </m:d>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546946" y="1595144"/>
                  <a:ext cx="3146897" cy="65864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91886" y="4020707"/>
                <a:ext cx="6852174" cy="6478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Ta</m:t>
                      </m:r>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ó </m:t>
                      </m:r>
                      <m:acc>
                        <m:accPr>
                          <m:chr m:val="⃗"/>
                          <m:ctrlPr>
                            <a:rPr lang="en-US" sz="3200" i="1">
                              <a:latin typeface="Cambria Math" panose="02040503050406030204" pitchFamily="18" charset="0"/>
                            </a:rPr>
                          </m:ctrlPr>
                        </m:accPr>
                        <m:e>
                          <m:r>
                            <a:rPr lang="vi-VN" sz="3200" i="1">
                              <a:latin typeface="Cambria Math"/>
                            </a:rPr>
                            <m:t>𝑂𝐴</m:t>
                          </m:r>
                        </m:e>
                      </m:acc>
                      <m:d>
                        <m:dPr>
                          <m:ctrlPr>
                            <a:rPr lang="en-US" sz="3200" i="1">
                              <a:latin typeface="Cambria Math" panose="02040503050406030204" pitchFamily="18" charset="0"/>
                            </a:rPr>
                          </m:ctrlPr>
                        </m:dPr>
                        <m:e>
                          <m:r>
                            <a:rPr lang="vi-VN" sz="3200" i="1">
                              <a:latin typeface="Cambria Math"/>
                            </a:rPr>
                            <m:t>1;2;3</m:t>
                          </m:r>
                        </m:e>
                      </m:d>
                      <m:r>
                        <m:rPr>
                          <m:nor/>
                        </m:rPr>
                        <a:rPr lang="vi-VN" sz="3200" dirty="0">
                          <a:latin typeface="Cambria" panose="02040503050406030204" pitchFamily="18" charset="0"/>
                        </a:rPr>
                        <m:t>, </m:t>
                      </m:r>
                      <m:acc>
                        <m:accPr>
                          <m:chr m:val="⃗"/>
                          <m:ctrlPr>
                            <a:rPr lang="en-US" sz="3200" i="1">
                              <a:latin typeface="Cambria Math" panose="02040503050406030204" pitchFamily="18" charset="0"/>
                            </a:rPr>
                          </m:ctrlPr>
                        </m:accPr>
                        <m:e>
                          <m:r>
                            <a:rPr lang="vi-VN" sz="3200" i="1">
                              <a:latin typeface="Cambria Math"/>
                            </a:rPr>
                            <m:t>𝑂𝐵</m:t>
                          </m:r>
                        </m:e>
                      </m:acc>
                      <m:d>
                        <m:dPr>
                          <m:ctrlPr>
                            <a:rPr lang="en-US" sz="3200" i="1">
                              <a:latin typeface="Cambria Math" panose="02040503050406030204" pitchFamily="18" charset="0"/>
                            </a:rPr>
                          </m:ctrlPr>
                        </m:dPr>
                        <m:e>
                          <m:r>
                            <a:rPr lang="vi-VN" sz="3200" i="1">
                              <a:latin typeface="Cambria Math"/>
                            </a:rPr>
                            <m:t>−2;1;5</m:t>
                          </m:r>
                        </m:e>
                      </m:d>
                      <m:r>
                        <m:rPr>
                          <m:nor/>
                        </m:rPr>
                        <a:rPr lang="vi-VN" sz="3200" dirty="0">
                          <a:latin typeface="Cambria" panose="02040503050406030204" pitchFamily="18" charset="0"/>
                        </a:rPr>
                        <m:t> </m:t>
                      </m:r>
                    </m:oMath>
                  </m:oMathPara>
                </a14:m>
                <a:endParaRPr lang="en-US" sz="32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91886" y="4020707"/>
                <a:ext cx="6852174" cy="647870"/>
              </a:xfrm>
              <a:prstGeom prst="rect">
                <a:avLst/>
              </a:prstGeom>
              <a:blipFill>
                <a:blip r:embed="rId6"/>
                <a:stretch>
                  <a:fillRect/>
                </a:stretch>
              </a:blipFill>
            </p:spPr>
            <p:txBody>
              <a:bodyPr/>
              <a:lstStyle/>
              <a:p>
                <a:r>
                  <a:rPr lang="en-US">
                    <a:noFill/>
                  </a:rPr>
                  <a:t> </a:t>
                </a:r>
              </a:p>
            </p:txBody>
          </p:sp>
        </mc:Fallback>
      </mc:AlternateContent>
      <p:grpSp>
        <p:nvGrpSpPr>
          <p:cNvPr id="49" name="Group 48"/>
          <p:cNvGrpSpPr/>
          <p:nvPr/>
        </p:nvGrpSpPr>
        <p:grpSpPr>
          <a:xfrm>
            <a:off x="7124335" y="2018269"/>
            <a:ext cx="3858210" cy="793012"/>
            <a:chOff x="352142" y="1529692"/>
            <a:chExt cx="3771892" cy="793012"/>
          </a:xfrm>
        </p:grpSpPr>
        <p:grpSp>
          <p:nvGrpSpPr>
            <p:cNvPr id="50" name="Group 49"/>
            <p:cNvGrpSpPr/>
            <p:nvPr/>
          </p:nvGrpSpPr>
          <p:grpSpPr>
            <a:xfrm>
              <a:off x="379852" y="1529692"/>
              <a:ext cx="3744182" cy="793012"/>
              <a:chOff x="1380347" y="3163073"/>
              <a:chExt cx="4960112" cy="1050545"/>
            </a:xfrm>
          </p:grpSpPr>
          <p:sp>
            <p:nvSpPr>
              <p:cNvPr id="52" name="Rectangle 51"/>
              <p:cNvSpPr/>
              <p:nvPr/>
            </p:nvSpPr>
            <p:spPr>
              <a:xfrm>
                <a:off x="1765247" y="3163073"/>
                <a:ext cx="4575212" cy="10505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1380347" y="3388402"/>
                <a:ext cx="721016" cy="66272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p:grpSp>
        <mc:AlternateContent xmlns:mc="http://schemas.openxmlformats.org/markup-compatibility/2006" xmlns:a14="http://schemas.microsoft.com/office/drawing/2010/main">
          <mc:Choice Requires="a14">
            <p:sp>
              <p:nvSpPr>
                <p:cNvPr id="51" name="TextBox 50"/>
                <p:cNvSpPr txBox="1"/>
                <p:nvPr/>
              </p:nvSpPr>
              <p:spPr>
                <a:xfrm>
                  <a:off x="352142" y="1553003"/>
                  <a:ext cx="3744182" cy="658642"/>
                </a:xfrm>
                <a:prstGeom prst="rect">
                  <a:avLst/>
                </a:prstGeom>
                <a:noFill/>
              </p:spPr>
              <p:txBody>
                <a:bodyPr wrap="square" rtlCol="0">
                  <a:spAutoFit/>
                </a:bodyPr>
                <a:lstStyle>
                  <a:defPPr>
                    <a:defRPr lang="vi-VN"/>
                  </a:defPPr>
                  <a:lvl1pPr>
                    <a:defRPr sz="3200" i="1">
                      <a:solidFill>
                        <a:schemeClr val="bg1"/>
                      </a:solidFill>
                    </a:defRPr>
                  </a:lvl1pPr>
                </a:lstStyle>
                <a:p>
                  <a:pPr marL="629920" algn="just">
                    <a:lnSpc>
                      <a:spcPct val="115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vi-VN">
                                    <a:latin typeface="Cambria Math"/>
                                  </a:rPr>
                                  <m:t>𝑛</m:t>
                                </m:r>
                              </m:e>
                              <m:sub>
                                <m:r>
                                  <a:rPr lang="vi-VN">
                                    <a:latin typeface="Cambria Math"/>
                                  </a:rPr>
                                  <m:t>2</m:t>
                                </m:r>
                              </m:sub>
                            </m:sSub>
                          </m:e>
                        </m:acc>
                        <m:r>
                          <a:rPr lang="vi-VN">
                            <a:latin typeface="Cambria Math"/>
                          </a:rPr>
                          <m:t>=</m:t>
                        </m:r>
                        <m:d>
                          <m:dPr>
                            <m:ctrlPr>
                              <a:rPr lang="en-US" i="1">
                                <a:latin typeface="Cambria Math" panose="02040503050406030204" pitchFamily="18" charset="0"/>
                              </a:rPr>
                            </m:ctrlPr>
                          </m:dPr>
                          <m:e>
                            <m:r>
                              <a:rPr lang="vi-VN">
                                <a:latin typeface="Cambria Math"/>
                              </a:rPr>
                              <m:t>−3;−2;1</m:t>
                            </m:r>
                          </m:e>
                        </m:d>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52142" y="1553003"/>
                  <a:ext cx="3744182" cy="658642"/>
                </a:xfrm>
                <a:prstGeom prst="rect">
                  <a:avLst/>
                </a:prstGeom>
                <a:blipFill>
                  <a:blip r:embed="rId7"/>
                  <a:stretch>
                    <a:fillRect/>
                  </a:stretch>
                </a:blipFill>
              </p:spPr>
              <p:txBody>
                <a:bodyPr/>
                <a:lstStyle/>
                <a:p>
                  <a:r>
                    <a:rPr lang="en-US">
                      <a:noFill/>
                    </a:rPr>
                    <a:t> </a:t>
                  </a:r>
                </a:p>
              </p:txBody>
            </p:sp>
          </mc:Fallback>
        </mc:AlternateContent>
      </p:grpSp>
      <p:sp>
        <p:nvSpPr>
          <p:cNvPr id="54" name="Oval 53"/>
          <p:cNvSpPr/>
          <p:nvPr/>
        </p:nvSpPr>
        <p:spPr>
          <a:xfrm>
            <a:off x="7096217" y="2991618"/>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p>
        </p:txBody>
      </p:sp>
      <mc:AlternateContent xmlns:mc="http://schemas.openxmlformats.org/markup-compatibility/2006" xmlns:a14="http://schemas.microsoft.com/office/drawing/2010/main">
        <mc:Choice Requires="a14">
          <p:sp>
            <p:nvSpPr>
              <p:cNvPr id="17" name="Rectangle 16"/>
              <p:cNvSpPr/>
              <p:nvPr/>
            </p:nvSpPr>
            <p:spPr>
              <a:xfrm>
                <a:off x="432608" y="4653673"/>
                <a:ext cx="9030047"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a:latin typeface="Cambria Math"/>
                        </a:rPr>
                        <m:t>⇒</m:t>
                      </m:r>
                      <m:r>
                        <m:rPr>
                          <m:nor/>
                        </m:rPr>
                        <a:rPr lang="vi-VN" sz="3200" dirty="0">
                          <a:latin typeface="Cambria" panose="02040503050406030204" pitchFamily="18" charset="0"/>
                        </a:rPr>
                        <m:t> </m:t>
                      </m:r>
                      <m:r>
                        <m:rPr>
                          <m:nor/>
                        </m:rPr>
                        <a:rPr lang="vi-VN" sz="3200" dirty="0">
                          <a:latin typeface="Cambria" panose="02040503050406030204" pitchFamily="18" charset="0"/>
                        </a:rPr>
                        <m:t>m</m:t>
                      </m:r>
                      <m:r>
                        <m:rPr>
                          <m:nor/>
                        </m:rPr>
                        <a:rPr lang="vi-VN" sz="3200" dirty="0">
                          <a:latin typeface="Cambria" panose="02040503050406030204" pitchFamily="18" charset="0"/>
                        </a:rPr>
                        <m:t>ặ</m:t>
                      </m:r>
                      <m:r>
                        <m:rPr>
                          <m:nor/>
                        </m:rPr>
                        <a:rPr lang="vi-VN" sz="3200" dirty="0">
                          <a:latin typeface="Cambria" panose="02040503050406030204" pitchFamily="18" charset="0"/>
                        </a:rPr>
                        <m:t>t</m:t>
                      </m:r>
                      <m:r>
                        <m:rPr>
                          <m:nor/>
                        </m:rPr>
                        <a:rPr lang="vi-VN" sz="3200" dirty="0">
                          <a:latin typeface="Cambria" panose="02040503050406030204" pitchFamily="18" charset="0"/>
                        </a:rPr>
                        <m:t> </m:t>
                      </m:r>
                      <m:r>
                        <m:rPr>
                          <m:nor/>
                        </m:rPr>
                        <a:rPr lang="vi-VN" sz="3200" dirty="0">
                          <a:latin typeface="Cambria" panose="02040503050406030204" pitchFamily="18" charset="0"/>
                        </a:rPr>
                        <m:t>ph</m:t>
                      </m:r>
                      <m:r>
                        <m:rPr>
                          <m:nor/>
                        </m:rPr>
                        <a:rPr lang="vi-VN" sz="3200" dirty="0">
                          <a:latin typeface="Cambria" panose="02040503050406030204" pitchFamily="18" charset="0"/>
                        </a:rPr>
                        <m:t>ẳ</m:t>
                      </m:r>
                      <m:r>
                        <m:rPr>
                          <m:nor/>
                        </m:rPr>
                        <a:rPr lang="vi-VN" sz="3200" dirty="0">
                          <a:latin typeface="Cambria" panose="02040503050406030204" pitchFamily="18" charset="0"/>
                        </a:rPr>
                        <m:t>ng</m:t>
                      </m:r>
                      <m:r>
                        <m:rPr>
                          <m:nor/>
                        </m:rPr>
                        <a:rPr lang="vi-VN" sz="3200" dirty="0">
                          <a:latin typeface="Cambria" panose="02040503050406030204" pitchFamily="18" charset="0"/>
                        </a:rPr>
                        <m:t> </m:t>
                      </m:r>
                      <m:d>
                        <m:dPr>
                          <m:ctrlPr>
                            <a:rPr lang="en-US" sz="3200" i="1">
                              <a:latin typeface="Cambria Math" panose="02040503050406030204" pitchFamily="18" charset="0"/>
                            </a:rPr>
                          </m:ctrlPr>
                        </m:dPr>
                        <m:e>
                          <m:r>
                            <a:rPr lang="vi-VN" sz="3200" i="1">
                              <a:latin typeface="Cambria Math"/>
                            </a:rPr>
                            <m:t>𝑂𝐴𝐵</m:t>
                          </m:r>
                        </m:e>
                      </m:d>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ó </m:t>
                      </m:r>
                      <m:r>
                        <m:rPr>
                          <m:nor/>
                        </m:rPr>
                        <a:rPr lang="vi-VN" sz="3200" dirty="0">
                          <a:latin typeface="Cambria" panose="02040503050406030204" pitchFamily="18" charset="0"/>
                        </a:rPr>
                        <m:t>vect</m:t>
                      </m:r>
                      <m:r>
                        <m:rPr>
                          <m:nor/>
                        </m:rPr>
                        <a:rPr lang="vi-VN" sz="3200" dirty="0">
                          <a:latin typeface="Cambria" panose="02040503050406030204" pitchFamily="18" charset="0"/>
                        </a:rPr>
                        <m:t>ơ </m:t>
                      </m:r>
                      <m:r>
                        <m:rPr>
                          <m:nor/>
                        </m:rPr>
                        <a:rPr lang="vi-VN" sz="3200" dirty="0">
                          <a:latin typeface="Cambria" panose="02040503050406030204" pitchFamily="18" charset="0"/>
                        </a:rPr>
                        <m:t>ph</m:t>
                      </m:r>
                      <m:r>
                        <m:rPr>
                          <m:nor/>
                        </m:rPr>
                        <a:rPr lang="vi-VN" sz="3200" dirty="0">
                          <a:latin typeface="Cambria" panose="02040503050406030204" pitchFamily="18" charset="0"/>
                        </a:rPr>
                        <m:t>á</m:t>
                      </m:r>
                      <m:r>
                        <m:rPr>
                          <m:nor/>
                        </m:rPr>
                        <a:rPr lang="vi-VN" sz="3200" dirty="0">
                          <a:latin typeface="Cambria" panose="02040503050406030204" pitchFamily="18" charset="0"/>
                        </a:rPr>
                        <m:t>p</m:t>
                      </m:r>
                      <m:r>
                        <m:rPr>
                          <m:nor/>
                        </m:rPr>
                        <a:rPr lang="vi-VN" sz="3200" dirty="0">
                          <a:latin typeface="Cambria" panose="02040503050406030204" pitchFamily="18" charset="0"/>
                        </a:rPr>
                        <m:t> </m:t>
                      </m:r>
                      <m:r>
                        <m:rPr>
                          <m:nor/>
                        </m:rPr>
                        <a:rPr lang="vi-VN" sz="3200" dirty="0">
                          <a:latin typeface="Cambria" panose="02040503050406030204" pitchFamily="18" charset="0"/>
                        </a:rPr>
                        <m:t>tuy</m:t>
                      </m:r>
                      <m:r>
                        <m:rPr>
                          <m:nor/>
                        </m:rPr>
                        <a:rPr lang="vi-VN" sz="3200" dirty="0">
                          <a:latin typeface="Cambria" panose="02040503050406030204" pitchFamily="18" charset="0"/>
                        </a:rPr>
                        <m:t>ế</m:t>
                      </m:r>
                      <m:r>
                        <m:rPr>
                          <m:nor/>
                        </m:rPr>
                        <a:rPr lang="vi-VN" sz="3200" dirty="0">
                          <a:latin typeface="Cambria" panose="02040503050406030204" pitchFamily="18" charset="0"/>
                        </a:rPr>
                        <m:t>n</m:t>
                      </m:r>
                      <m:r>
                        <m:rPr>
                          <m:nor/>
                        </m:rPr>
                        <a:rPr lang="vi-VN" sz="3200" dirty="0">
                          <a:latin typeface="Cambria" panose="02040503050406030204" pitchFamily="18" charset="0"/>
                        </a:rPr>
                        <m:t>  </m:t>
                      </m:r>
                      <m:r>
                        <m:rPr>
                          <m:nor/>
                        </m:rPr>
                        <a:rPr lang="vi-VN" sz="3200" dirty="0">
                          <a:latin typeface="Cambria" panose="02040503050406030204" pitchFamily="18" charset="0"/>
                        </a:rPr>
                        <m:t>l</m:t>
                      </m:r>
                      <m:r>
                        <m:rPr>
                          <m:nor/>
                        </m:rPr>
                        <a:rPr lang="vi-VN" sz="3200" dirty="0">
                          <a:latin typeface="Cambria" panose="02040503050406030204" pitchFamily="18" charset="0"/>
                        </a:rPr>
                        <m:t>à</m:t>
                      </m:r>
                    </m:oMath>
                  </m:oMathPara>
                </a14:m>
                <a:endParaRPr lang="en-US" sz="3200" dirty="0">
                  <a:latin typeface="Cambria" panose="020405030504060302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32608" y="4653673"/>
                <a:ext cx="9030047" cy="584775"/>
              </a:xfrm>
              <a:prstGeom prst="rect">
                <a:avLst/>
              </a:prstGeom>
              <a:blipFill>
                <a:blip r:embed="rId8"/>
                <a:stretch>
                  <a:fillRect/>
                </a:stretch>
              </a:blipFill>
            </p:spPr>
            <p:txBody>
              <a:bodyPr/>
              <a:lstStyle/>
              <a:p>
                <a:r>
                  <a:rPr lang="en-US">
                    <a:noFill/>
                  </a:rPr>
                  <a:t> </a:t>
                </a:r>
              </a:p>
            </p:txBody>
          </p:sp>
        </mc:Fallback>
      </mc:AlternateContent>
      <p:sp>
        <p:nvSpPr>
          <p:cNvPr id="79" name="Action Button: Forward or Next 78">
            <a:hlinkClick r:id="rId9" action="ppaction://hlinksldjump" highlightClick="1"/>
          </p:cNvPr>
          <p:cNvSpPr/>
          <p:nvPr/>
        </p:nvSpPr>
        <p:spPr>
          <a:xfrm>
            <a:off x="11355222" y="609982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4711AE-C6B1-405C-9DAE-E02531746BB3}"/>
                  </a:ext>
                </a:extLst>
              </p:cNvPr>
              <p:cNvSpPr txBox="1"/>
              <p:nvPr/>
            </p:nvSpPr>
            <p:spPr>
              <a:xfrm>
                <a:off x="461021" y="5332042"/>
                <a:ext cx="5017577" cy="68736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𝑛</m:t>
                          </m:r>
                        </m:e>
                      </m:acc>
                      <m:r>
                        <a:rPr lang="en-US" sz="3200" b="0" i="1" smtClean="0">
                          <a:latin typeface="Cambria Math" panose="02040503050406030204" pitchFamily="18" charset="0"/>
                        </a:rPr>
                        <m:t>=</m:t>
                      </m:r>
                      <m:d>
                        <m:dPr>
                          <m:begChr m:val="["/>
                          <m:endChr m:val="]"/>
                          <m:ctrlPr>
                            <a:rPr lang="en-US" sz="3200" i="1">
                              <a:latin typeface="Cambria Math" panose="02040503050406030204" pitchFamily="18" charset="0"/>
                            </a:rPr>
                          </m:ctrlPr>
                        </m:dPr>
                        <m:e>
                          <m:acc>
                            <m:accPr>
                              <m:chr m:val="⃗"/>
                              <m:ctrlPr>
                                <a:rPr lang="en-US" sz="3200" i="1">
                                  <a:latin typeface="Cambria Math" panose="02040503050406030204" pitchFamily="18" charset="0"/>
                                </a:rPr>
                              </m:ctrlPr>
                            </m:accPr>
                            <m:e>
                              <m:r>
                                <a:rPr lang="fr-FR" sz="3200" i="1">
                                  <a:latin typeface="Cambria Math"/>
                                </a:rPr>
                                <m:t>𝑂𝐴</m:t>
                              </m:r>
                            </m:e>
                          </m:acc>
                          <m:r>
                            <a:rPr lang="fr-FR" sz="3200" i="1">
                              <a:latin typeface="Cambria Math"/>
                            </a:rPr>
                            <m:t>,</m:t>
                          </m:r>
                          <m:acc>
                            <m:accPr>
                              <m:chr m:val="⃗"/>
                              <m:ctrlPr>
                                <a:rPr lang="en-US" sz="3200" i="1">
                                  <a:latin typeface="Cambria Math" panose="02040503050406030204" pitchFamily="18" charset="0"/>
                                </a:rPr>
                              </m:ctrlPr>
                            </m:accPr>
                            <m:e>
                              <m:r>
                                <a:rPr lang="fr-FR" sz="3200" i="1">
                                  <a:latin typeface="Cambria Math"/>
                                </a:rPr>
                                <m:t>𝑂𝐵</m:t>
                              </m:r>
                            </m:e>
                          </m:acc>
                        </m:e>
                      </m:d>
                      <m:r>
                        <a:rPr lang="fr-FR" sz="3200" i="1">
                          <a:latin typeface="Cambria Math"/>
                        </a:rPr>
                        <m:t>=</m:t>
                      </m:r>
                      <m:d>
                        <m:dPr>
                          <m:ctrlPr>
                            <a:rPr lang="en-US" sz="3200" i="1">
                              <a:latin typeface="Cambria Math" panose="02040503050406030204" pitchFamily="18" charset="0"/>
                            </a:rPr>
                          </m:ctrlPr>
                        </m:dPr>
                        <m:e>
                          <m:r>
                            <a:rPr lang="fr-FR" sz="3200" i="1">
                              <a:latin typeface="Cambria Math"/>
                            </a:rPr>
                            <m:t>7;−11;5</m:t>
                          </m:r>
                        </m:e>
                      </m:d>
                      <m:r>
                        <m:rPr>
                          <m:nor/>
                        </m:rPr>
                        <a:rPr lang="vi-VN" sz="3200" dirty="0">
                          <a:latin typeface="Cambria" panose="02040503050406030204" pitchFamily="18" charset="0"/>
                        </a:rPr>
                        <m:t>.</m:t>
                      </m:r>
                    </m:oMath>
                  </m:oMathPara>
                </a14:m>
                <a:endParaRPr lang="en-US" sz="3200">
                  <a:latin typeface="Cambria" panose="02040503050406030204" pitchFamily="18" charset="0"/>
                </a:endParaRPr>
              </a:p>
            </p:txBody>
          </p:sp>
        </mc:Choice>
        <mc:Fallback xmlns="">
          <p:sp>
            <p:nvSpPr>
              <p:cNvPr id="3" name="TextBox 2">
                <a:extLst>
                  <a:ext uri="{FF2B5EF4-FFF2-40B4-BE49-F238E27FC236}">
                    <a16:creationId xmlns:a16="http://schemas.microsoft.com/office/drawing/2014/main" id="{B84711AE-C6B1-405C-9DAE-E02531746BB3}"/>
                  </a:ext>
                </a:extLst>
              </p:cNvPr>
              <p:cNvSpPr txBox="1">
                <a:spLocks noRot="1" noChangeAspect="1" noMove="1" noResize="1" noEditPoints="1" noAdjustHandles="1" noChangeArrowheads="1" noChangeShapeType="1" noTextEdit="1"/>
              </p:cNvSpPr>
              <p:nvPr/>
            </p:nvSpPr>
            <p:spPr>
              <a:xfrm>
                <a:off x="461021" y="5332042"/>
                <a:ext cx="5017577" cy="68736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30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left)">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54" grpId="0" animBg="1"/>
      <p:bldP spid="17" grpId="0"/>
      <p:bldP spid="79"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77998" y="2826705"/>
            <a:ext cx="12062797" cy="3984011"/>
            <a:chOff x="198349" y="3636273"/>
            <a:chExt cx="12062797" cy="3984011"/>
          </a:xfrm>
        </p:grpSpPr>
        <p:sp>
          <p:nvSpPr>
            <p:cNvPr id="5" name="Rounded Rectangle 4"/>
            <p:cNvSpPr/>
            <p:nvPr/>
          </p:nvSpPr>
          <p:spPr>
            <a:xfrm>
              <a:off x="198349" y="3688811"/>
              <a:ext cx="12062797" cy="393147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1900098" cy="553998"/>
              <a:chOff x="1275608" y="6239450"/>
              <a:chExt cx="3724881" cy="1006588"/>
            </a:xfrm>
          </p:grpSpPr>
          <p:sp>
            <p:nvSpPr>
              <p:cNvPr id="7" name="Freeform 20"/>
              <p:cNvSpPr>
                <a:spLocks/>
              </p:cNvSpPr>
              <p:nvPr/>
            </p:nvSpPr>
            <p:spPr bwMode="auto">
              <a:xfrm rot="16200000" flipV="1">
                <a:off x="2984055" y="5134992"/>
                <a:ext cx="828630" cy="3204234"/>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22578" y="-5690"/>
            <a:ext cx="8455698" cy="2851533"/>
            <a:chOff x="534987" y="1869705"/>
            <a:chExt cx="16576230" cy="4782530"/>
          </a:xfrm>
        </p:grpSpPr>
        <p:grpSp>
          <p:nvGrpSpPr>
            <p:cNvPr id="21" name="Group 20"/>
            <p:cNvGrpSpPr/>
            <p:nvPr/>
          </p:nvGrpSpPr>
          <p:grpSpPr>
            <a:xfrm>
              <a:off x="534987" y="1869705"/>
              <a:ext cx="16576230" cy="4755232"/>
              <a:chOff x="534987" y="1647866"/>
              <a:chExt cx="16576230" cy="4755232"/>
            </a:xfrm>
          </p:grpSpPr>
          <p:sp>
            <p:nvSpPr>
              <p:cNvPr id="25" name="Rounded Rectangle 24"/>
              <p:cNvSpPr/>
              <p:nvPr/>
            </p:nvSpPr>
            <p:spPr bwMode="auto">
              <a:xfrm>
                <a:off x="755649" y="1720889"/>
                <a:ext cx="16355568" cy="468220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err="1">
                      <a:solidFill>
                        <a:schemeClr val="bg1"/>
                      </a:solidFill>
                      <a:latin typeface="Tahoma" pitchFamily="34" charset="0"/>
                      <a:cs typeface="Tahoma" pitchFamily="34" charset="0"/>
                    </a:rPr>
                    <a:t>Câu</a:t>
                  </a:r>
                  <a:r>
                    <a:rPr lang="en-US" sz="3000">
                      <a:solidFill>
                        <a:schemeClr val="bg1"/>
                      </a:solidFill>
                      <a:latin typeface="Tahoma" pitchFamily="34" charset="0"/>
                      <a:cs typeface="Tahoma" pitchFamily="34" charset="0"/>
                    </a:rPr>
                    <a:t> </a:t>
                  </a:r>
                  <a:r>
                    <a:rPr lang="vi-VN" sz="3000">
                      <a:solidFill>
                        <a:schemeClr val="bg1"/>
                      </a:solidFill>
                      <a:latin typeface="Tahoma" pitchFamily="34" charset="0"/>
                      <a:cs typeface="Tahoma" pitchFamily="34" charset="0"/>
                    </a:rPr>
                    <a:t>4</a:t>
                  </a:r>
                  <a:r>
                    <a:rPr lang="en-US" sz="3000" dirty="0">
                      <a:solidFill>
                        <a:schemeClr val="bg1"/>
                      </a:solidFill>
                      <a:latin typeface="Tahoma" pitchFamily="34" charset="0"/>
                      <a:cs typeface="Tahoma" pitchFamily="34" charset="0"/>
                    </a:rPr>
                    <a:t>4</a:t>
                  </a:r>
                </a:p>
              </p:txBody>
            </p:sp>
          </p:grpSp>
        </p:grpSp>
        <mc:AlternateContent xmlns:mc="http://schemas.openxmlformats.org/markup-compatibility/2006" xmlns:a14="http://schemas.microsoft.com/office/drawing/2010/main">
          <mc:Choice Requires="a14">
            <p:sp>
              <p:nvSpPr>
                <p:cNvPr id="23" name="Rectangle 22"/>
                <p:cNvSpPr/>
                <p:nvPr/>
              </p:nvSpPr>
              <p:spPr>
                <a:xfrm>
                  <a:off x="772263" y="2006471"/>
                  <a:ext cx="16015764" cy="4645764"/>
                </a:xfrm>
                <a:prstGeom prst="rect">
                  <a:avLst/>
                </a:prstGeom>
                <a:noFill/>
              </p:spPr>
              <p:txBody>
                <a:bodyPr wrap="square" rtlCol="0">
                  <a:spAutoFit/>
                </a:bodyPr>
                <a:lstStyle/>
                <a:p>
                  <a:pPr indent="1773238" algn="just">
                    <a:spcAft>
                      <a:spcPts val="800"/>
                    </a:spcAft>
                  </a:pPr>
                  <a:r>
                    <a:rPr lang="vi-VN" sz="2900">
                      <a:latin typeface="Cambria" panose="02040503050406030204" pitchFamily="18" charset="0"/>
                      <a:ea typeface="Times New Roman" panose="02020603050405020304" pitchFamily="18" charset="0"/>
                      <a:cs typeface="Times New Roman" panose="02020603050405020304" pitchFamily="18" charset="0"/>
                    </a:rPr>
                    <a:t>	</a:t>
                  </a:r>
                  <a:r>
                    <a:rPr lang="vi-VN" sz="2900">
                      <a:latin typeface="Cambria" panose="02040503050406030204" pitchFamily="18" charset="0"/>
                      <a:ea typeface="Times New Roman"/>
                    </a:rPr>
                    <a:t>Có </a:t>
                  </a:r>
                  <a:r>
                    <a:rPr lang="vi-VN" sz="2900" dirty="0">
                      <a:latin typeface="Cambria" panose="02040503050406030204" pitchFamily="18" charset="0"/>
                      <a:ea typeface="Times New Roman"/>
                    </a:rPr>
                    <a:t>2 dãy ghế đối diện nhau, mỗi dãy có </a:t>
                  </a:r>
                  <a14:m>
                    <m:oMath xmlns:m="http://schemas.openxmlformats.org/officeDocument/2006/math">
                      <m:r>
                        <a:rPr lang="vi-VN" sz="2900" i="1">
                          <a:latin typeface="Cambria Math"/>
                          <a:ea typeface="Times New Roman"/>
                          <a:cs typeface="Times New Roman"/>
                        </a:rPr>
                        <m:t>6</m:t>
                      </m:r>
                    </m:oMath>
                  </a14:m>
                  <a:r>
                    <a:rPr lang="vi-VN" sz="2900" dirty="0">
                      <a:latin typeface="Cambria" panose="02040503050406030204" pitchFamily="18" charset="0"/>
                      <a:ea typeface="Times New Roman"/>
                    </a:rPr>
                    <a:t> ghế. Xếp ngẫu nhiên 12 học sinh gồm 6 nam và 6 nữ ngồi vào 2 dãy ghế đó sao cho mỗi ghế có đúng một học sinh ngồi. Xác xuất để mỗi học sinh nam đều ngồi đối diện với 1 học sinh nữ và không có 2 học sinh cùng giới ngồi cạnh nhau bằng</a:t>
                  </a:r>
                  <a:r>
                    <a:rPr lang="pt-BR" sz="2900">
                      <a:latin typeface="Cambria" panose="02040503050406030204" pitchFamily="18" charset="0"/>
                      <a:ea typeface="Times New Roman" panose="02020603050405020304" pitchFamily="18" charset="0"/>
                      <a:cs typeface="Times New Roman" panose="02020603050405020304" pitchFamily="18" charset="0"/>
                    </a:rPr>
                    <a:t>.</a:t>
                  </a:r>
                  <a:endParaRPr lang="en-US" sz="29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72263" y="2006471"/>
                  <a:ext cx="16015764" cy="4645764"/>
                </a:xfrm>
                <a:prstGeom prst="rect">
                  <a:avLst/>
                </a:prstGeom>
                <a:blipFill>
                  <a:blip r:embed="rId2"/>
                  <a:stretch>
                    <a:fillRect l="-1642" t="-2418" r="-1567" b="-5055"/>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D267BFE8-0862-4960-823A-C460A6BA3560}"/>
              </a:ext>
            </a:extLst>
          </p:cNvPr>
          <p:cNvGrpSpPr/>
          <p:nvPr/>
        </p:nvGrpSpPr>
        <p:grpSpPr>
          <a:xfrm>
            <a:off x="8469125" y="206095"/>
            <a:ext cx="3168693" cy="2403329"/>
            <a:chOff x="8469125" y="206095"/>
            <a:chExt cx="3168693" cy="2403329"/>
          </a:xfrm>
        </p:grpSpPr>
        <p:grpSp>
          <p:nvGrpSpPr>
            <p:cNvPr id="13" name="Group 12"/>
            <p:cNvGrpSpPr/>
            <p:nvPr/>
          </p:nvGrpSpPr>
          <p:grpSpPr>
            <a:xfrm>
              <a:off x="8469125" y="232666"/>
              <a:ext cx="1519916" cy="1125821"/>
              <a:chOff x="241306" y="5141935"/>
              <a:chExt cx="1519916" cy="1125821"/>
            </a:xfrm>
          </p:grpSpPr>
          <p:sp>
            <p:nvSpPr>
              <p:cNvPr id="69" name="Rectangle 68"/>
              <p:cNvSpPr/>
              <p:nvPr/>
            </p:nvSpPr>
            <p:spPr>
              <a:xfrm>
                <a:off x="531850" y="5184433"/>
                <a:ext cx="1229372" cy="105835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54653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793622" y="5141935"/>
                    <a:ext cx="732164" cy="112582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rPr>
                              </m:ctrlPr>
                            </m:fPr>
                            <m:num>
                              <m:r>
                                <a:rPr lang="vi-VN" sz="2800" b="1" i="1">
                                  <a:solidFill>
                                    <a:schemeClr val="bg1"/>
                                  </a:solidFill>
                                  <a:latin typeface="Cambria Math"/>
                                </a:rPr>
                                <m:t>𝟏𝟏</m:t>
                              </m:r>
                            </m:num>
                            <m:den>
                              <m:r>
                                <a:rPr lang="vi-VN" sz="2800" b="1" i="1">
                                  <a:solidFill>
                                    <a:schemeClr val="bg1"/>
                                  </a:solidFill>
                                  <a:latin typeface="Cambria Math"/>
                                </a:rPr>
                                <m:t>𝟒𝟔𝟐</m:t>
                              </m:r>
                            </m:den>
                          </m:f>
                        </m:oMath>
                      </m:oMathPara>
                    </a14:m>
                    <a:endParaRPr lang="en-US" sz="3000"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93622" y="5141935"/>
                    <a:ext cx="732164" cy="1125821"/>
                  </a:xfrm>
                  <a:prstGeom prst="rect">
                    <a:avLst/>
                  </a:prstGeom>
                  <a:blipFill>
                    <a:blip r:embed="rId3"/>
                    <a:stretch>
                      <a:fillRect/>
                    </a:stretch>
                  </a:blipFill>
                </p:spPr>
                <p:txBody>
                  <a:bodyPr/>
                  <a:lstStyle/>
                  <a:p>
                    <a:r>
                      <a:rPr lang="en-US">
                        <a:noFill/>
                      </a:rPr>
                      <a:t> </a:t>
                    </a:r>
                  </a:p>
                </p:txBody>
              </p:sp>
            </mc:Fallback>
          </mc:AlternateContent>
        </p:grpSp>
        <p:sp>
          <p:nvSpPr>
            <p:cNvPr id="60" name="Rectangle 59"/>
            <p:cNvSpPr/>
            <p:nvPr/>
          </p:nvSpPr>
          <p:spPr>
            <a:xfrm>
              <a:off x="10408446" y="290161"/>
              <a:ext cx="1229372" cy="104336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10117902" y="55723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10726667" y="206095"/>
                  <a:ext cx="769402" cy="112582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rPr>
                            </m:ctrlPr>
                          </m:fPr>
                          <m:num>
                            <m:r>
                              <a:rPr lang="vi-VN" sz="2800" b="1" i="1">
                                <a:solidFill>
                                  <a:schemeClr val="bg1"/>
                                </a:solidFill>
                                <a:latin typeface="Cambria Math"/>
                              </a:rPr>
                              <m:t>𝟏</m:t>
                            </m:r>
                          </m:num>
                          <m:den>
                            <m:r>
                              <a:rPr lang="vi-VN" sz="2800" b="1" i="1">
                                <a:solidFill>
                                  <a:schemeClr val="bg1"/>
                                </a:solidFill>
                                <a:latin typeface="Cambria Math"/>
                              </a:rPr>
                              <m:t>𝟒𝟔𝟐</m:t>
                            </m:r>
                          </m:den>
                        </m:f>
                      </m:oMath>
                    </m:oMathPara>
                  </a14:m>
                  <a:endParaRPr lang="en-US" sz="3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0726667" y="206095"/>
                  <a:ext cx="769402" cy="1125821"/>
                </a:xfrm>
                <a:prstGeom prst="rect">
                  <a:avLst/>
                </a:prstGeom>
                <a:blipFill>
                  <a:blip r:embed="rId4"/>
                  <a:stretch>
                    <a:fillRect/>
                  </a:stretch>
                </a:blipFill>
              </p:spPr>
              <p:txBody>
                <a:bodyPr/>
                <a:lstStyle/>
                <a:p>
                  <a:r>
                    <a:rPr lang="en-US">
                      <a:noFill/>
                    </a:rPr>
                    <a:t> </a:t>
                  </a:r>
                </a:p>
              </p:txBody>
            </p:sp>
          </mc:Fallback>
        </mc:AlternateContent>
        <p:grpSp>
          <p:nvGrpSpPr>
            <p:cNvPr id="79" name="Group 78"/>
            <p:cNvGrpSpPr/>
            <p:nvPr/>
          </p:nvGrpSpPr>
          <p:grpSpPr>
            <a:xfrm>
              <a:off x="8478275" y="1483603"/>
              <a:ext cx="1510766" cy="1125821"/>
              <a:chOff x="172031" y="5155790"/>
              <a:chExt cx="1510766" cy="1125821"/>
            </a:xfrm>
          </p:grpSpPr>
          <p:sp>
            <p:nvSpPr>
              <p:cNvPr id="81" name="Rectangle 80"/>
              <p:cNvSpPr/>
              <p:nvPr/>
            </p:nvSpPr>
            <p:spPr>
              <a:xfrm>
                <a:off x="462575" y="5184434"/>
                <a:ext cx="1220222" cy="105835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2" name="Oval 81"/>
              <p:cNvSpPr/>
              <p:nvPr/>
            </p:nvSpPr>
            <p:spPr>
              <a:xfrm>
                <a:off x="172031" y="547922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3" name="TextBox 82"/>
                  <p:cNvSpPr txBox="1"/>
                  <p:nvPr/>
                </p:nvSpPr>
                <p:spPr>
                  <a:xfrm>
                    <a:off x="765907" y="5155790"/>
                    <a:ext cx="723343" cy="112582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rPr>
                              </m:ctrlPr>
                            </m:fPr>
                            <m:num>
                              <m:r>
                                <a:rPr lang="vi-VN" sz="2800" b="1" i="1">
                                  <a:solidFill>
                                    <a:schemeClr val="bg1"/>
                                  </a:solidFill>
                                  <a:latin typeface="Cambria Math"/>
                                </a:rPr>
                                <m:t>𝟏𝟕</m:t>
                              </m:r>
                            </m:num>
                            <m:den>
                              <m:r>
                                <a:rPr lang="vi-VN" sz="2800" b="1" i="1">
                                  <a:solidFill>
                                    <a:schemeClr val="bg1"/>
                                  </a:solidFill>
                                  <a:latin typeface="Cambria Math"/>
                                </a:rPr>
                                <m:t>𝟒𝟔𝟐</m:t>
                              </m:r>
                            </m:den>
                          </m:f>
                        </m:oMath>
                      </m:oMathPara>
                    </a14:m>
                    <a:endParaRPr lang="en-US" sz="3000" dirty="0">
                      <a:solidFill>
                        <a:schemeClr val="bg1"/>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65907" y="5155790"/>
                    <a:ext cx="723343" cy="1125821"/>
                  </a:xfrm>
                  <a:prstGeom prst="rect">
                    <a:avLst/>
                  </a:prstGeom>
                  <a:blipFill>
                    <a:blip r:embed="rId5"/>
                    <a:stretch>
                      <a:fillRect r="-1681"/>
                    </a:stretch>
                  </a:blipFill>
                </p:spPr>
                <p:txBody>
                  <a:bodyPr/>
                  <a:lstStyle/>
                  <a:p>
                    <a:r>
                      <a:rPr lang="en-US">
                        <a:noFill/>
                      </a:rPr>
                      <a:t> </a:t>
                    </a:r>
                  </a:p>
                </p:txBody>
              </p:sp>
            </mc:Fallback>
          </mc:AlternateContent>
        </p:grpSp>
        <p:grpSp>
          <p:nvGrpSpPr>
            <p:cNvPr id="87" name="Group 86"/>
            <p:cNvGrpSpPr/>
            <p:nvPr/>
          </p:nvGrpSpPr>
          <p:grpSpPr>
            <a:xfrm>
              <a:off x="10117902" y="1442972"/>
              <a:ext cx="1519916" cy="1125821"/>
              <a:chOff x="241306" y="5114225"/>
              <a:chExt cx="1519916" cy="1125821"/>
            </a:xfrm>
          </p:grpSpPr>
          <p:sp>
            <p:nvSpPr>
              <p:cNvPr id="88" name="Rectangle 87"/>
              <p:cNvSpPr/>
              <p:nvPr/>
            </p:nvSpPr>
            <p:spPr>
              <a:xfrm>
                <a:off x="531850" y="5184433"/>
                <a:ext cx="1229372" cy="104335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90" name="Oval 89"/>
              <p:cNvSpPr/>
              <p:nvPr/>
            </p:nvSpPr>
            <p:spPr>
              <a:xfrm>
                <a:off x="241306" y="549307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91" name="TextBox 90"/>
                  <p:cNvSpPr txBox="1"/>
                  <p:nvPr/>
                </p:nvSpPr>
                <p:spPr>
                  <a:xfrm>
                    <a:off x="835187" y="5114225"/>
                    <a:ext cx="761401" cy="1125821"/>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rPr>
                              </m:ctrlPr>
                            </m:fPr>
                            <m:num>
                              <m:r>
                                <a:rPr lang="vi-VN" sz="2800" b="1" i="1">
                                  <a:solidFill>
                                    <a:schemeClr val="bg1"/>
                                  </a:solidFill>
                                  <a:latin typeface="Cambria Math"/>
                                </a:rPr>
                                <m:t>𝟏</m:t>
                              </m:r>
                              <m:r>
                                <a:rPr lang="en-US" sz="2800" b="1" i="1" smtClean="0">
                                  <a:solidFill>
                                    <a:schemeClr val="bg1"/>
                                  </a:solidFill>
                                  <a:latin typeface="Cambria Math" panose="02040503050406030204" pitchFamily="18" charset="0"/>
                                </a:rPr>
                                <m:t>𝟓</m:t>
                              </m:r>
                            </m:num>
                            <m:den>
                              <m:r>
                                <a:rPr lang="vi-VN" sz="2800" b="1" i="1">
                                  <a:solidFill>
                                    <a:schemeClr val="bg1"/>
                                  </a:solidFill>
                                  <a:latin typeface="Cambria Math"/>
                                </a:rPr>
                                <m:t>𝟒𝟔𝟐</m:t>
                              </m:r>
                            </m:den>
                          </m:f>
                        </m:oMath>
                      </m:oMathPara>
                    </a14:m>
                    <a:endParaRPr lang="en-US" sz="3000" dirty="0">
                      <a:solidFill>
                        <a:schemeClr val="bg1"/>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835187" y="5114225"/>
                    <a:ext cx="761401" cy="1125821"/>
                  </a:xfrm>
                  <a:prstGeom prst="rect">
                    <a:avLst/>
                  </a:prstGeom>
                  <a:blipFill>
                    <a:blip r:embed="rId6"/>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 name="Rectangle 2"/>
              <p:cNvSpPr/>
              <p:nvPr/>
            </p:nvSpPr>
            <p:spPr>
              <a:xfrm>
                <a:off x="6924685" y="4372083"/>
                <a:ext cx="4311347" cy="523220"/>
              </a:xfrm>
              <a:prstGeom prst="rect">
                <a:avLst/>
              </a:prstGeom>
              <a:noFill/>
            </p:spPr>
            <p:txBody>
              <a:bodyPr wrap="square" rtlCol="0">
                <a:spAutoFit/>
              </a:bodyPr>
              <a:lstStyle/>
              <a:p>
                <a:pPr algn="just">
                  <a:spcAft>
                    <a:spcPts val="600"/>
                  </a:spcAft>
                </a:pPr>
                <a:r>
                  <a:rPr lang="vi-VN" sz="2800" dirty="0">
                    <a:latin typeface="Cambria" panose="02040503050406030204" pitchFamily="18" charset="0"/>
                  </a:rPr>
                  <a:t>Suy ra </a:t>
                </a:r>
                <a14:m>
                  <m:oMath xmlns:m="http://schemas.openxmlformats.org/officeDocument/2006/math">
                    <m:d>
                      <m:dPr>
                        <m:begChr m:val="|"/>
                        <m:endChr m:val="|"/>
                        <m:ctrlPr>
                          <a:rPr lang="en-US" sz="2800" i="1">
                            <a:latin typeface="Cambria Math" panose="02040503050406030204" pitchFamily="18" charset="0"/>
                          </a:rPr>
                        </m:ctrlPr>
                      </m:dPr>
                      <m:e>
                        <m:r>
                          <a:rPr lang="vi-VN" sz="2800" i="1">
                            <a:latin typeface="Cambria Math"/>
                          </a:rPr>
                          <m:t>𝐴</m:t>
                        </m:r>
                      </m:e>
                    </m:d>
                    <m:r>
                      <a:rPr lang="vi-VN" sz="2800" i="1">
                        <a:latin typeface="Cambria Math"/>
                      </a:rPr>
                      <m:t>=2.6!.6!.</m:t>
                    </m:r>
                  </m:oMath>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24685" y="4372083"/>
                <a:ext cx="4311347" cy="523220"/>
              </a:xfrm>
              <a:prstGeom prst="rect">
                <a:avLst/>
              </a:prstGeom>
              <a:blipFill>
                <a:blip r:embed="rId7"/>
                <a:stretch>
                  <a:fillRect l="-2970" t="-11628" b="-31395"/>
                </a:stretch>
              </a:blipFill>
            </p:spPr>
            <p:txBody>
              <a:bodyPr/>
              <a:lstStyle/>
              <a:p>
                <a:r>
                  <a:rPr lang="en-US">
                    <a:noFill/>
                  </a:rPr>
                  <a:t> </a:t>
                </a:r>
              </a:p>
            </p:txBody>
          </p:sp>
        </mc:Fallback>
      </mc:AlternateContent>
      <p:sp>
        <p:nvSpPr>
          <p:cNvPr id="78" name="Rectangle 77"/>
          <p:cNvSpPr/>
          <p:nvPr/>
        </p:nvSpPr>
        <p:spPr>
          <a:xfrm>
            <a:off x="77998" y="3390787"/>
            <a:ext cx="3844343" cy="523220"/>
          </a:xfrm>
          <a:prstGeom prst="rect">
            <a:avLst/>
          </a:prstGeom>
          <a:noFill/>
        </p:spPr>
        <p:txBody>
          <a:bodyPr wrap="square" rtlCol="0">
            <a:spAutoFit/>
          </a:bodyPr>
          <a:lstStyle/>
          <a:p>
            <a:pPr algn="just">
              <a:spcAft>
                <a:spcPts val="600"/>
              </a:spcAft>
            </a:pPr>
            <a:r>
              <a:rPr lang="vi-VN" sz="2800">
                <a:latin typeface="Cambria" panose="02040503050406030204" pitchFamily="18" charset="0"/>
                <a:ea typeface="Arial"/>
              </a:rPr>
              <a:t>Ta đánh số cho các ghế.</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 name="Rectangle 102"/>
              <p:cNvSpPr/>
              <p:nvPr/>
            </p:nvSpPr>
            <p:spPr>
              <a:xfrm>
                <a:off x="81594" y="5761542"/>
                <a:ext cx="6710160" cy="954107"/>
              </a:xfrm>
              <a:prstGeom prst="rect">
                <a:avLst/>
              </a:prstGeom>
              <a:noFill/>
            </p:spPr>
            <p:txBody>
              <a:bodyPr wrap="square" rtlCol="0">
                <a:spAutoFit/>
              </a:bodyPr>
              <a:lstStyle/>
              <a:p>
                <a:pPr>
                  <a:spcAft>
                    <a:spcPts val="600"/>
                  </a:spcAft>
                </a:pPr>
                <a:r>
                  <a:rPr lang="vi-VN" sz="2800" b="1" dirty="0">
                    <a:latin typeface="Cambria" panose="02040503050406030204" pitchFamily="18" charset="0"/>
                    <a:ea typeface="Arial"/>
                  </a:rPr>
                  <a:t>TH1. </a:t>
                </a:r>
                <a:r>
                  <a:rPr lang="vi-VN" sz="2800" dirty="0">
                    <a:latin typeface="Cambria" panose="02040503050406030204" pitchFamily="18" charset="0"/>
                    <a:ea typeface="Arial"/>
                  </a:rPr>
                  <a:t>Xếp 6 nam vào 6 ghế được đánh số lẻ và xếp 6 nữ vào 6 ghế còn lại có </a:t>
                </a:r>
                <a14:m>
                  <m:oMath xmlns:m="http://schemas.openxmlformats.org/officeDocument/2006/math">
                    <m:r>
                      <a:rPr lang="vi-VN" sz="2800" i="1">
                        <a:latin typeface="Cambria Math"/>
                        <a:ea typeface="Arial"/>
                        <a:cs typeface="Times New Roman"/>
                      </a:rPr>
                      <m:t>6!.6!</m:t>
                    </m:r>
                  </m:oMath>
                </a14:m>
                <a:r>
                  <a:rPr lang="vi-VN" sz="2800" dirty="0">
                    <a:latin typeface="Cambria" panose="02040503050406030204" pitchFamily="18" charset="0"/>
                    <a:ea typeface="Arial"/>
                  </a:rPr>
                  <a:t> cách</a:t>
                </a:r>
                <a:endParaRPr lang="en-US" sz="2800" dirty="0">
                  <a:latin typeface="Cambria" panose="02040503050406030204" pitchFamily="18" charset="0"/>
                </a:endParaRPr>
              </a:p>
            </p:txBody>
          </p:sp>
        </mc:Choice>
        <mc:Fallback xmlns="">
          <p:sp>
            <p:nvSpPr>
              <p:cNvPr id="103" name="Rectangle 102"/>
              <p:cNvSpPr>
                <a:spLocks noRot="1" noChangeAspect="1" noMove="1" noResize="1" noEditPoints="1" noAdjustHandles="1" noChangeArrowheads="1" noChangeShapeType="1" noTextEdit="1"/>
              </p:cNvSpPr>
              <p:nvPr/>
            </p:nvSpPr>
            <p:spPr>
              <a:xfrm>
                <a:off x="81594" y="5761542"/>
                <a:ext cx="6710160" cy="954107"/>
              </a:xfrm>
              <a:prstGeom prst="rect">
                <a:avLst/>
              </a:prstGeom>
              <a:blipFill>
                <a:blip r:embed="rId8"/>
                <a:stretch>
                  <a:fillRect l="-1817" t="-6369" r="-1453"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66404" y="3909750"/>
                <a:ext cx="6943993" cy="523220"/>
              </a:xfrm>
              <a:prstGeom prst="rect">
                <a:avLst/>
              </a:prstGeom>
              <a:noFill/>
            </p:spPr>
            <p:txBody>
              <a:bodyPr wrap="square" rtlCol="0">
                <a:spAutoFit/>
              </a:bodyPr>
              <a:lstStyle/>
              <a:p>
                <a:pPr>
                  <a:spcAft>
                    <a:spcPts val="600"/>
                  </a:spcAft>
                </a:pPr>
                <a:r>
                  <a:rPr lang="vi-VN" sz="2800" dirty="0">
                    <a:latin typeface="Cambria" panose="02040503050406030204" pitchFamily="18" charset="0"/>
                    <a:ea typeface="Arial"/>
                  </a:rPr>
                  <a:t>Số phần tử của không gian mẫu là </a:t>
                </a:r>
                <a14:m>
                  <m:oMath xmlns:m="http://schemas.openxmlformats.org/officeDocument/2006/math">
                    <m:d>
                      <m:dPr>
                        <m:begChr m:val="|"/>
                        <m:endChr m:val="|"/>
                        <m:ctrlPr>
                          <a:rPr lang="en-US" sz="2800" i="1">
                            <a:latin typeface="Cambria Math" panose="02040503050406030204" pitchFamily="18" charset="0"/>
                            <a:cs typeface="Times New Roman"/>
                          </a:rPr>
                        </m:ctrlPr>
                      </m:dPr>
                      <m:e>
                        <m:r>
                          <a:rPr lang="vi-VN" sz="2800" i="1">
                            <a:latin typeface="Cambria Math"/>
                            <a:ea typeface="Arial"/>
                            <a:cs typeface="Times New Roman"/>
                          </a:rPr>
                          <m:t>𝛺</m:t>
                        </m:r>
                      </m:e>
                    </m:d>
                    <m:r>
                      <a:rPr lang="vi-VN" sz="2800" i="1">
                        <a:latin typeface="Cambria Math"/>
                        <a:ea typeface="Arial"/>
                        <a:cs typeface="Times New Roman"/>
                      </a:rPr>
                      <m:t>=12!.</m:t>
                    </m:r>
                  </m:oMath>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4" name="Rectangle 103"/>
              <p:cNvSpPr>
                <a:spLocks noRot="1" noChangeAspect="1" noMove="1" noResize="1" noEditPoints="1" noAdjustHandles="1" noChangeArrowheads="1" noChangeShapeType="1" noTextEdit="1"/>
              </p:cNvSpPr>
              <p:nvPr/>
            </p:nvSpPr>
            <p:spPr>
              <a:xfrm>
                <a:off x="66404" y="3909750"/>
                <a:ext cx="6943993" cy="523220"/>
              </a:xfrm>
              <a:prstGeom prst="rect">
                <a:avLst/>
              </a:prstGeom>
              <a:blipFill>
                <a:blip r:embed="rId9"/>
                <a:stretch>
                  <a:fillRect l="-1844"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46301" y="4432970"/>
                <a:ext cx="6745453" cy="1384995"/>
              </a:xfrm>
              <a:prstGeom prst="rect">
                <a:avLst/>
              </a:prstGeom>
              <a:noFill/>
            </p:spPr>
            <p:txBody>
              <a:bodyPr wrap="square" rtlCol="0">
                <a:spAutoFit/>
              </a:bodyPr>
              <a:lstStyle/>
              <a:p>
                <a:pPr>
                  <a:spcAft>
                    <a:spcPts val="600"/>
                  </a:spcAft>
                </a:pPr>
                <a:r>
                  <a:rPr lang="vi-VN" sz="2800" dirty="0">
                    <a:latin typeface="Cambria" panose="02040503050406030204" pitchFamily="18" charset="0"/>
                    <a:ea typeface="Arial"/>
                  </a:rPr>
                  <a:t>Gọi </a:t>
                </a:r>
                <a14:m>
                  <m:oMath xmlns:m="http://schemas.openxmlformats.org/officeDocument/2006/math">
                    <m:r>
                      <a:rPr lang="vi-VN" sz="2800" i="1">
                        <a:latin typeface="Cambria Math"/>
                        <a:ea typeface="Arial"/>
                        <a:cs typeface="Times New Roman"/>
                      </a:rPr>
                      <m:t>𝐴</m:t>
                    </m:r>
                  </m:oMath>
                </a14:m>
                <a:r>
                  <a:rPr lang="vi-VN" sz="2800" dirty="0">
                    <a:latin typeface="Cambria" panose="02040503050406030204" pitchFamily="18" charset="0"/>
                    <a:ea typeface="Arial"/>
                  </a:rPr>
                  <a:t> là biến cố </a:t>
                </a:r>
                <a:r>
                  <a:rPr lang="vi-VN" sz="2800" dirty="0">
                    <a:latin typeface="Cambria" panose="02040503050406030204" pitchFamily="18" charset="0"/>
                    <a:ea typeface="Times New Roman"/>
                  </a:rPr>
                  <a:t>mỗi học sinh nam đều ngồi đối diện với 1 học sinh nữ và không có 2 học sinh cùng giới ngồi cạnh </a:t>
                </a:r>
                <a:r>
                  <a:rPr lang="vi-VN" sz="2800">
                    <a:latin typeface="Cambria" panose="02040503050406030204" pitchFamily="18" charset="0"/>
                    <a:ea typeface="Times New Roman"/>
                  </a:rPr>
                  <a:t>nhau.</a:t>
                </a:r>
                <a:endParaRPr lang="en-US" sz="2800" dirty="0">
                  <a:latin typeface="Cambria" panose="02040503050406030204" pitchFamily="18" charset="0"/>
                </a:endParaRPr>
              </a:p>
            </p:txBody>
          </p:sp>
        </mc:Choice>
        <mc:Fallback xmlns="">
          <p:sp>
            <p:nvSpPr>
              <p:cNvPr id="106" name="Rectangle 105"/>
              <p:cNvSpPr>
                <a:spLocks noRot="1" noChangeAspect="1" noMove="1" noResize="1" noEditPoints="1" noAdjustHandles="1" noChangeArrowheads="1" noChangeShapeType="1" noTextEdit="1"/>
              </p:cNvSpPr>
              <p:nvPr/>
            </p:nvSpPr>
            <p:spPr>
              <a:xfrm>
                <a:off x="46301" y="4432970"/>
                <a:ext cx="6745453" cy="1384995"/>
              </a:xfrm>
              <a:prstGeom prst="rect">
                <a:avLst/>
              </a:prstGeom>
              <a:blipFill>
                <a:blip r:embed="rId10"/>
                <a:stretch>
                  <a:fillRect l="-1899" t="-4405" r="-1537"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6899772" y="2927486"/>
                <a:ext cx="5144035" cy="1384995"/>
              </a:xfrm>
              <a:prstGeom prst="rect">
                <a:avLst/>
              </a:prstGeom>
              <a:noFill/>
            </p:spPr>
            <p:txBody>
              <a:bodyPr wrap="square" rtlCol="0">
                <a:spAutoFit/>
              </a:bodyPr>
              <a:lstStyle/>
              <a:p>
                <a:pPr algn="just">
                  <a:spcAft>
                    <a:spcPts val="600"/>
                  </a:spcAft>
                </a:pPr>
                <a:r>
                  <a:rPr lang="vi-VN" sz="2800" b="1" dirty="0">
                    <a:latin typeface="Cambria" panose="02040503050406030204" pitchFamily="18" charset="0"/>
                    <a:ea typeface="Arial"/>
                    <a:cs typeface="Times New Roman"/>
                  </a:rPr>
                  <a:t>TH2. </a:t>
                </a:r>
                <a:r>
                  <a:rPr lang="vi-VN" sz="2800" dirty="0">
                    <a:latin typeface="Cambria" panose="02040503050406030204" pitchFamily="18" charset="0"/>
                    <a:ea typeface="Arial"/>
                    <a:cs typeface="Times New Roman"/>
                  </a:rPr>
                  <a:t>Xếp 6 nam vào 6 ghế được đánh số chẵn và xếp 6 nữ vào 6 ghế còn lại có </a:t>
                </a:r>
                <a14:m>
                  <m:oMath xmlns:m="http://schemas.openxmlformats.org/officeDocument/2006/math">
                    <m:r>
                      <a:rPr lang="vi-VN" sz="2800" i="1">
                        <a:latin typeface="Cambria Math"/>
                        <a:ea typeface="Arial"/>
                        <a:cs typeface="Times New Roman"/>
                      </a:rPr>
                      <m:t>6!.6!</m:t>
                    </m:r>
                  </m:oMath>
                </a14:m>
                <a:r>
                  <a:rPr lang="vi-VN" sz="2800" dirty="0">
                    <a:latin typeface="Cambria" panose="02040503050406030204" pitchFamily="18" charset="0"/>
                    <a:ea typeface="Arial"/>
                    <a:cs typeface="Times New Roman"/>
                  </a:rPr>
                  <a:t> </a:t>
                </a:r>
                <a:r>
                  <a:rPr lang="vi-VN" sz="2800">
                    <a:latin typeface="Cambria" panose="02040503050406030204" pitchFamily="18" charset="0"/>
                    <a:ea typeface="Arial"/>
                    <a:cs typeface="Times New Roman"/>
                  </a:rPr>
                  <a:t>cách.</a:t>
                </a:r>
                <a:endParaRPr lang="en-US" sz="2800" dirty="0">
                  <a:latin typeface="Cambria" panose="02040503050406030204" pitchFamily="18" charset="0"/>
                  <a:ea typeface="Arial"/>
                  <a:cs typeface="Times New Roman"/>
                </a:endParaRPr>
              </a:p>
            </p:txBody>
          </p:sp>
        </mc:Choice>
        <mc:Fallback xmlns="">
          <p:sp>
            <p:nvSpPr>
              <p:cNvPr id="107" name="Rectangle 106"/>
              <p:cNvSpPr>
                <a:spLocks noRot="1" noChangeAspect="1" noMove="1" noResize="1" noEditPoints="1" noAdjustHandles="1" noChangeArrowheads="1" noChangeShapeType="1" noTextEdit="1"/>
              </p:cNvSpPr>
              <p:nvPr/>
            </p:nvSpPr>
            <p:spPr>
              <a:xfrm>
                <a:off x="6899772" y="2927486"/>
                <a:ext cx="5144035" cy="1384995"/>
              </a:xfrm>
              <a:prstGeom prst="rect">
                <a:avLst/>
              </a:prstGeom>
              <a:blipFill>
                <a:blip r:embed="rId11"/>
                <a:stretch>
                  <a:fillRect l="-2488" t="-4405" r="-2370" b="-11454"/>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B2A544E7-8148-4B3D-BEB0-D4ADB905F8F7}"/>
              </a:ext>
            </a:extLst>
          </p:cNvPr>
          <p:cNvGrpSpPr/>
          <p:nvPr/>
        </p:nvGrpSpPr>
        <p:grpSpPr>
          <a:xfrm>
            <a:off x="6968835" y="4923042"/>
            <a:ext cx="2958744" cy="901785"/>
            <a:chOff x="7121237" y="4992317"/>
            <a:chExt cx="2958744" cy="901785"/>
          </a:xfrm>
        </p:grpSpPr>
        <p:sp>
          <p:nvSpPr>
            <p:cNvPr id="15" name="TextBox 14">
              <a:extLst>
                <a:ext uri="{FF2B5EF4-FFF2-40B4-BE49-F238E27FC236}">
                  <a16:creationId xmlns:a16="http://schemas.microsoft.com/office/drawing/2014/main" id="{D6D6E396-FD92-4582-A62B-7FB5C9AFD7E4}"/>
                </a:ext>
              </a:extLst>
            </p:cNvPr>
            <p:cNvSpPr txBox="1"/>
            <p:nvPr/>
          </p:nvSpPr>
          <p:spPr>
            <a:xfrm>
              <a:off x="7121237" y="5181600"/>
              <a:ext cx="872836" cy="523220"/>
            </a:xfrm>
            <a:prstGeom prst="rect">
              <a:avLst/>
            </a:prstGeom>
            <a:noFill/>
          </p:spPr>
          <p:txBody>
            <a:bodyPr wrap="square" rtlCol="0">
              <a:spAutoFit/>
            </a:bodyPr>
            <a:lstStyle/>
            <a:p>
              <a:r>
                <a:rPr lang="vi-VN" sz="2800">
                  <a:latin typeface="Cambria" panose="02040503050406030204" pitchFamily="18" charset="0"/>
                </a:rPr>
                <a:t>Vậy</a:t>
              </a:r>
              <a:endParaRPr lang="en-US" sz="2800">
                <a:latin typeface="Cambria" panose="020405030504060302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80C032D-190D-4E6D-BDDA-083847A3579A}"/>
                    </a:ext>
                  </a:extLst>
                </p:cNvPr>
                <p:cNvSpPr txBox="1"/>
                <p:nvPr/>
              </p:nvSpPr>
              <p:spPr>
                <a:xfrm>
                  <a:off x="7666731" y="4992317"/>
                  <a:ext cx="241325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800" i="1">
                            <a:latin typeface="Cambria Math"/>
                          </a:rPr>
                          <m:t>𝑃</m:t>
                        </m:r>
                        <m:r>
                          <a:rPr lang="vi-VN" sz="2800" i="1">
                            <a:latin typeface="Cambria Math"/>
                          </a:rPr>
                          <m:t>(</m:t>
                        </m:r>
                        <m:r>
                          <a:rPr lang="vi-VN" sz="2800" i="1">
                            <a:latin typeface="Cambria Math"/>
                          </a:rPr>
                          <m:t>𝐴</m:t>
                        </m:r>
                        <m:r>
                          <a:rPr lang="vi-VN" sz="2800" i="1">
                            <a:latin typeface="Cambria Math"/>
                          </a:rPr>
                          <m:t>)=</m:t>
                        </m:r>
                        <m:f>
                          <m:fPr>
                            <m:ctrlPr>
                              <a:rPr lang="en-US" sz="2800" i="1">
                                <a:latin typeface="Cambria Math" panose="02040503050406030204" pitchFamily="18" charset="0"/>
                              </a:rPr>
                            </m:ctrlPr>
                          </m:fPr>
                          <m:num>
                            <m:r>
                              <a:rPr lang="vi-VN" sz="2800" i="1">
                                <a:latin typeface="Cambria Math"/>
                              </a:rPr>
                              <m:t>1</m:t>
                            </m:r>
                          </m:num>
                          <m:den>
                            <m:r>
                              <a:rPr lang="vi-VN" sz="2800" i="1">
                                <a:latin typeface="Cambria Math"/>
                              </a:rPr>
                              <m:t>462</m:t>
                            </m:r>
                          </m:den>
                        </m:f>
                        <m:r>
                          <a:rPr lang="vi-VN" sz="2800" i="1">
                            <a:latin typeface="Cambria Math"/>
                          </a:rPr>
                          <m:t>.</m:t>
                        </m:r>
                      </m:oMath>
                    </m:oMathPara>
                  </a14:m>
                  <a:endParaRPr lang="en-US" sz="2800"/>
                </a:p>
              </p:txBody>
            </p:sp>
          </mc:Choice>
          <mc:Fallback xmlns="">
            <p:sp>
              <p:nvSpPr>
                <p:cNvPr id="16" name="TextBox 15">
                  <a:extLst>
                    <a:ext uri="{FF2B5EF4-FFF2-40B4-BE49-F238E27FC236}">
                      <a16:creationId xmlns:a16="http://schemas.microsoft.com/office/drawing/2014/main" id="{280C032D-190D-4E6D-BDDA-083847A3579A}"/>
                    </a:ext>
                  </a:extLst>
                </p:cNvPr>
                <p:cNvSpPr txBox="1">
                  <a:spLocks noRot="1" noChangeAspect="1" noMove="1" noResize="1" noEditPoints="1" noAdjustHandles="1" noChangeArrowheads="1" noChangeShapeType="1" noTextEdit="1"/>
                </p:cNvSpPr>
                <p:nvPr/>
              </p:nvSpPr>
              <p:spPr>
                <a:xfrm>
                  <a:off x="7666731" y="4992317"/>
                  <a:ext cx="2413250" cy="901785"/>
                </a:xfrm>
                <a:prstGeom prst="rect">
                  <a:avLst/>
                </a:prstGeom>
                <a:blipFill>
                  <a:blip r:embed="rId13"/>
                  <a:stretch>
                    <a:fillRect/>
                  </a:stretch>
                </a:blipFill>
              </p:spPr>
              <p:txBody>
                <a:bodyPr/>
                <a:lstStyle/>
                <a:p>
                  <a:r>
                    <a:rPr lang="en-US">
                      <a:noFill/>
                    </a:rPr>
                    <a:t> </a:t>
                  </a:r>
                </a:p>
              </p:txBody>
            </p:sp>
          </mc:Fallback>
        </mc:AlternateContent>
      </p:grpSp>
      <p:sp>
        <p:nvSpPr>
          <p:cNvPr id="67" name="Oval 66"/>
          <p:cNvSpPr/>
          <p:nvPr/>
        </p:nvSpPr>
        <p:spPr>
          <a:xfrm>
            <a:off x="10117901" y="571107"/>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p:cxnSp>
        <p:nvCxnSpPr>
          <p:cNvPr id="24" name="Straight Connector 23">
            <a:extLst>
              <a:ext uri="{FF2B5EF4-FFF2-40B4-BE49-F238E27FC236}">
                <a16:creationId xmlns:a16="http://schemas.microsoft.com/office/drawing/2014/main" id="{6ACAA175-4306-41EA-8404-916ACD6580B7}"/>
              </a:ext>
            </a:extLst>
          </p:cNvPr>
          <p:cNvCxnSpPr/>
          <p:nvPr/>
        </p:nvCxnSpPr>
        <p:spPr>
          <a:xfrm>
            <a:off x="6863194" y="2888761"/>
            <a:ext cx="0" cy="3907667"/>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54" name="Action Button: Forward or Next 52">
            <a:hlinkClick r:id="rId14" action="ppaction://hlinksldjump" highlightClick="1"/>
            <a:extLst>
              <a:ext uri="{FF2B5EF4-FFF2-40B4-BE49-F238E27FC236}">
                <a16:creationId xmlns:a16="http://schemas.microsoft.com/office/drawing/2014/main" id="{28B474AB-A6FC-4D9C-A83B-FF2E2C149D06}"/>
              </a:ext>
            </a:extLst>
          </p:cNvPr>
          <p:cNvSpPr/>
          <p:nvPr/>
        </p:nvSpPr>
        <p:spPr>
          <a:xfrm>
            <a:off x="11473184" y="627767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3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left)">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left)">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wipe(left)">
                                      <p:cBhvr>
                                        <p:cTn id="32" dur="500"/>
                                        <p:tgtEl>
                                          <p:spTgt spid="103"/>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wipe(left)">
                                      <p:cBhvr>
                                        <p:cTn id="41" dur="500"/>
                                        <p:tgtEl>
                                          <p:spTgt spid="10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500"/>
                                        <p:tgtEl>
                                          <p:spTgt spid="67"/>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8" grpId="0"/>
      <p:bldP spid="103" grpId="0"/>
      <p:bldP spid="104" grpId="0"/>
      <p:bldP spid="106" grpId="0"/>
      <p:bldP spid="107" grpId="0"/>
      <p:bldP spid="67" grpId="0" animBg="1"/>
      <p:bldP spid="5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37952" y="123632"/>
            <a:ext cx="4963575" cy="2661170"/>
            <a:chOff x="1794151" y="1688708"/>
            <a:chExt cx="4963575" cy="2661170"/>
          </a:xfrm>
        </p:grpSpPr>
        <p:grpSp>
          <p:nvGrpSpPr>
            <p:cNvPr id="61" name="Group 60"/>
            <p:cNvGrpSpPr/>
            <p:nvPr/>
          </p:nvGrpSpPr>
          <p:grpSpPr>
            <a:xfrm>
              <a:off x="1794151" y="1688708"/>
              <a:ext cx="4960230" cy="690445"/>
              <a:chOff x="241306" y="5183500"/>
              <a:chExt cx="4960230" cy="690445"/>
            </a:xfrm>
          </p:grpSpPr>
          <p:sp>
            <p:nvSpPr>
              <p:cNvPr id="62" name="Rectangle 61"/>
              <p:cNvSpPr/>
              <p:nvPr/>
            </p:nvSpPr>
            <p:spPr>
              <a:xfrm>
                <a:off x="531850" y="5184434"/>
                <a:ext cx="4669686"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3" name="Oval 62"/>
              <p:cNvSpPr/>
              <p:nvPr/>
            </p:nvSpPr>
            <p:spPr>
              <a:xfrm>
                <a:off x="241306" y="524368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67" name="TextBox 66"/>
                  <p:cNvSpPr txBox="1"/>
                  <p:nvPr/>
                </p:nvSpPr>
                <p:spPr>
                  <a:xfrm>
                    <a:off x="726945" y="5183500"/>
                    <a:ext cx="4435072"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0" i="1" smtClean="0">
                              <a:solidFill>
                                <a:schemeClr val="bg1"/>
                              </a:solidFill>
                              <a:latin typeface="Cambria Math"/>
                              <a:ea typeface="Arial"/>
                              <a:cs typeface="Times New Roman"/>
                            </a:rPr>
                            <m:t>(</m:t>
                          </m:r>
                          <m:r>
                            <a:rPr lang="vi-VN" sz="2800" b="0" i="1" smtClean="0">
                              <a:solidFill>
                                <a:schemeClr val="bg1"/>
                              </a:solidFill>
                              <a:latin typeface="Cambria Math"/>
                              <a:ea typeface="Arial"/>
                              <a:cs typeface="Times New Roman"/>
                            </a:rPr>
                            <m:t>𝑃</m:t>
                          </m:r>
                          <m:r>
                            <a:rPr lang="vi-VN" sz="2800" b="0" i="1" smtClean="0">
                              <a:solidFill>
                                <a:schemeClr val="bg1"/>
                              </a:solidFill>
                              <a:latin typeface="Cambria Math"/>
                              <a:ea typeface="Arial"/>
                              <a:cs typeface="Times New Roman"/>
                            </a:rPr>
                            <m:t>):6</m:t>
                          </m:r>
                          <m:r>
                            <a:rPr lang="vi-VN" sz="2800" b="0" i="1" smtClean="0">
                              <a:solidFill>
                                <a:schemeClr val="bg1"/>
                              </a:solidFill>
                              <a:latin typeface="Cambria Math"/>
                              <a:ea typeface="Arial"/>
                              <a:cs typeface="Times New Roman"/>
                            </a:rPr>
                            <m:t>𝑥</m:t>
                          </m:r>
                          <m:r>
                            <a:rPr lang="vi-VN" sz="2800" b="0" i="1" smtClean="0">
                              <a:solidFill>
                                <a:schemeClr val="bg1"/>
                              </a:solidFill>
                              <a:latin typeface="Cambria Math"/>
                              <a:ea typeface="Arial"/>
                              <a:cs typeface="Times New Roman"/>
                            </a:rPr>
                            <m:t>+3</m:t>
                          </m:r>
                          <m:r>
                            <a:rPr lang="vi-VN" sz="2800" b="0" i="1" smtClean="0">
                              <a:solidFill>
                                <a:schemeClr val="bg1"/>
                              </a:solidFill>
                              <a:latin typeface="Cambria Math"/>
                              <a:ea typeface="Arial"/>
                              <a:cs typeface="Times New Roman"/>
                            </a:rPr>
                            <m:t>𝑦</m:t>
                          </m:r>
                          <m:r>
                            <a:rPr lang="vi-VN" sz="2800" b="0" i="1" smtClean="0">
                              <a:solidFill>
                                <a:schemeClr val="bg1"/>
                              </a:solidFill>
                              <a:latin typeface="Cambria Math"/>
                              <a:ea typeface="Arial"/>
                              <a:cs typeface="Times New Roman"/>
                            </a:rPr>
                            <m:t>+4</m:t>
                          </m:r>
                          <m:r>
                            <a:rPr lang="vi-VN" sz="2800" b="0" i="1" smtClean="0">
                              <a:solidFill>
                                <a:schemeClr val="bg1"/>
                              </a:solidFill>
                              <a:latin typeface="Cambria Math"/>
                              <a:ea typeface="Arial"/>
                              <a:cs typeface="Times New Roman"/>
                            </a:rPr>
                            <m:t>𝑧</m:t>
                          </m:r>
                          <m:r>
                            <a:rPr lang="vi-VN" sz="2800" b="0" i="1" smtClean="0">
                              <a:solidFill>
                                <a:schemeClr val="bg1"/>
                              </a:solidFill>
                              <a:latin typeface="Cambria Math"/>
                              <a:ea typeface="Arial"/>
                              <a:cs typeface="Times New Roman"/>
                            </a:rPr>
                            <m:t>−12=0</m:t>
                          </m:r>
                        </m:oMath>
                      </m:oMathPara>
                    </a14:m>
                    <a:endParaRPr lang="en-US" sz="3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26945" y="5183500"/>
                    <a:ext cx="4435072" cy="690445"/>
                  </a:xfrm>
                  <a:prstGeom prst="rect">
                    <a:avLst/>
                  </a:prstGeom>
                  <a:blipFill>
                    <a:blip r:embed="rId2"/>
                    <a:stretch>
                      <a:fillRect/>
                    </a:stretch>
                  </a:blipFill>
                </p:spPr>
                <p:txBody>
                  <a:bodyPr/>
                  <a:lstStyle/>
                  <a:p>
                    <a:r>
                      <a:rPr lang="en-US">
                        <a:noFill/>
                      </a:rPr>
                      <a:t> </a:t>
                    </a:r>
                  </a:p>
                </p:txBody>
              </p:sp>
            </mc:Fallback>
          </mc:AlternateContent>
        </p:grpSp>
        <p:grpSp>
          <p:nvGrpSpPr>
            <p:cNvPr id="11" name="Group 10"/>
            <p:cNvGrpSpPr/>
            <p:nvPr/>
          </p:nvGrpSpPr>
          <p:grpSpPr>
            <a:xfrm>
              <a:off x="1822510" y="2359909"/>
              <a:ext cx="4935216" cy="690445"/>
              <a:chOff x="1822510" y="2040595"/>
              <a:chExt cx="4935216" cy="690445"/>
            </a:xfrm>
          </p:grpSpPr>
          <p:sp>
            <p:nvSpPr>
              <p:cNvPr id="79" name="Rectangle 78"/>
              <p:cNvSpPr/>
              <p:nvPr/>
            </p:nvSpPr>
            <p:spPr>
              <a:xfrm>
                <a:off x="2113054" y="2041531"/>
                <a:ext cx="464132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0" name="Oval 79"/>
              <p:cNvSpPr/>
              <p:nvPr/>
            </p:nvSpPr>
            <p:spPr>
              <a:xfrm>
                <a:off x="1822510" y="210078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81" name="TextBox 80"/>
                  <p:cNvSpPr txBox="1"/>
                  <p:nvPr/>
                </p:nvSpPr>
                <p:spPr>
                  <a:xfrm>
                    <a:off x="2282773" y="2040595"/>
                    <a:ext cx="4474953"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ea typeface="Arial"/>
                              <a:cs typeface="Times New Roman"/>
                            </a:rPr>
                            <m:t>(</m:t>
                          </m:r>
                          <m:r>
                            <a:rPr lang="vi-VN" sz="2800" i="1" smtClean="0">
                              <a:solidFill>
                                <a:schemeClr val="bg1"/>
                              </a:solidFill>
                              <a:latin typeface="Cambria Math"/>
                              <a:ea typeface="Arial"/>
                              <a:cs typeface="Times New Roman"/>
                            </a:rPr>
                            <m:t>𝑃</m:t>
                          </m:r>
                          <m:r>
                            <a:rPr lang="vi-VN" sz="2800" i="1" smtClean="0">
                              <a:solidFill>
                                <a:schemeClr val="bg1"/>
                              </a:solidFill>
                              <a:latin typeface="Cambria Math"/>
                              <a:ea typeface="Arial"/>
                              <a:cs typeface="Times New Roman"/>
                            </a:rPr>
                            <m:t>):6</m:t>
                          </m:r>
                          <m:r>
                            <a:rPr lang="vi-VN" sz="2800" i="1" smtClean="0">
                              <a:solidFill>
                                <a:schemeClr val="bg1"/>
                              </a:solidFill>
                              <a:latin typeface="Cambria Math"/>
                              <a:ea typeface="Arial"/>
                              <a:cs typeface="Times New Roman"/>
                            </a:rPr>
                            <m:t>𝑥</m:t>
                          </m:r>
                          <m:r>
                            <a:rPr lang="vi-VN" sz="2800" i="1" smtClean="0">
                              <a:solidFill>
                                <a:schemeClr val="bg1"/>
                              </a:solidFill>
                              <a:latin typeface="Cambria Math"/>
                              <a:ea typeface="Arial"/>
                              <a:cs typeface="Times New Roman"/>
                            </a:rPr>
                            <m:t>+3</m:t>
                          </m:r>
                          <m:r>
                            <a:rPr lang="vi-VN" sz="2800" i="1" smtClean="0">
                              <a:solidFill>
                                <a:schemeClr val="bg1"/>
                              </a:solidFill>
                              <a:latin typeface="Cambria Math"/>
                              <a:ea typeface="Arial"/>
                              <a:cs typeface="Times New Roman"/>
                            </a:rPr>
                            <m:t>𝑦</m:t>
                          </m:r>
                          <m:r>
                            <a:rPr lang="vi-VN" sz="2800" i="1" smtClean="0">
                              <a:solidFill>
                                <a:schemeClr val="bg1"/>
                              </a:solidFill>
                              <a:latin typeface="Cambria Math"/>
                              <a:ea typeface="Arial"/>
                              <a:cs typeface="Times New Roman"/>
                            </a:rPr>
                            <m:t>+4</m:t>
                          </m:r>
                          <m:r>
                            <a:rPr lang="vi-VN" sz="2800" i="1" smtClean="0">
                              <a:solidFill>
                                <a:schemeClr val="bg1"/>
                              </a:solidFill>
                              <a:latin typeface="Cambria Math"/>
                              <a:ea typeface="Arial"/>
                              <a:cs typeface="Times New Roman"/>
                            </a:rPr>
                            <m:t>𝑧</m:t>
                          </m:r>
                          <m:r>
                            <a:rPr lang="vi-VN" sz="2800" i="1" smtClean="0">
                              <a:solidFill>
                                <a:schemeClr val="bg1"/>
                              </a:solidFill>
                              <a:latin typeface="Cambria Math"/>
                              <a:ea typeface="Arial"/>
                              <a:cs typeface="Times New Roman"/>
                            </a:rPr>
                            <m:t>+12=0</m:t>
                          </m:r>
                        </m:oMath>
                      </m:oMathPara>
                    </a14:m>
                    <a:endParaRPr lang="en-US" sz="3000" dirty="0">
                      <a:solidFill>
                        <a:schemeClr val="bg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2282773" y="2040595"/>
                    <a:ext cx="4474953" cy="690445"/>
                  </a:xfrm>
                  <a:prstGeom prst="rect">
                    <a:avLst/>
                  </a:prstGeom>
                  <a:blipFill>
                    <a:blip r:embed="rId3"/>
                    <a:stretch>
                      <a:fillRect/>
                    </a:stretch>
                  </a:blipFill>
                </p:spPr>
                <p:txBody>
                  <a:bodyPr/>
                  <a:lstStyle/>
                  <a:p>
                    <a:r>
                      <a:rPr lang="en-US">
                        <a:noFill/>
                      </a:rPr>
                      <a:t> </a:t>
                    </a:r>
                  </a:p>
                </p:txBody>
              </p:sp>
            </mc:Fallback>
          </mc:AlternateContent>
        </p:grpSp>
        <p:grpSp>
          <p:nvGrpSpPr>
            <p:cNvPr id="83" name="Group 82"/>
            <p:cNvGrpSpPr/>
            <p:nvPr/>
          </p:nvGrpSpPr>
          <p:grpSpPr>
            <a:xfrm>
              <a:off x="1818360" y="3016821"/>
              <a:ext cx="4931871" cy="690445"/>
              <a:chOff x="-4078387" y="6511612"/>
              <a:chExt cx="4931871" cy="690445"/>
            </a:xfrm>
          </p:grpSpPr>
          <p:sp>
            <p:nvSpPr>
              <p:cNvPr id="84" name="Rectangle 83"/>
              <p:cNvSpPr/>
              <p:nvPr/>
            </p:nvSpPr>
            <p:spPr>
              <a:xfrm>
                <a:off x="-3787843" y="6512546"/>
                <a:ext cx="464132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5" name="Oval 84"/>
              <p:cNvSpPr/>
              <p:nvPr/>
            </p:nvSpPr>
            <p:spPr>
              <a:xfrm>
                <a:off x="-4078387" y="657180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6" name="TextBox 85"/>
                  <p:cNvSpPr txBox="1"/>
                  <p:nvPr/>
                </p:nvSpPr>
                <p:spPr>
                  <a:xfrm>
                    <a:off x="-3564173" y="6511612"/>
                    <a:ext cx="4410863"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ea typeface="Arial"/>
                              <a:cs typeface="Times New Roman"/>
                            </a:rPr>
                            <m:t>(</m:t>
                          </m:r>
                          <m:r>
                            <a:rPr lang="vi-VN" sz="2800" i="1" smtClean="0">
                              <a:solidFill>
                                <a:schemeClr val="bg1"/>
                              </a:solidFill>
                              <a:latin typeface="Cambria Math"/>
                              <a:ea typeface="Arial"/>
                              <a:cs typeface="Times New Roman"/>
                            </a:rPr>
                            <m:t>𝑃</m:t>
                          </m:r>
                          <m:r>
                            <a:rPr lang="vi-VN" sz="2800" i="1" smtClean="0">
                              <a:solidFill>
                                <a:schemeClr val="bg1"/>
                              </a:solidFill>
                              <a:latin typeface="Cambria Math"/>
                              <a:ea typeface="Arial"/>
                              <a:cs typeface="Times New Roman"/>
                            </a:rPr>
                            <m:t>):6</m:t>
                          </m:r>
                          <m:r>
                            <a:rPr lang="vi-VN" sz="2800" i="1" smtClean="0">
                              <a:solidFill>
                                <a:schemeClr val="bg1"/>
                              </a:solidFill>
                              <a:latin typeface="Cambria Math"/>
                              <a:ea typeface="Arial"/>
                              <a:cs typeface="Times New Roman"/>
                            </a:rPr>
                            <m:t>𝑥</m:t>
                          </m:r>
                          <m:r>
                            <a:rPr lang="vi-VN" sz="2800" i="1" smtClean="0">
                              <a:solidFill>
                                <a:schemeClr val="bg1"/>
                              </a:solidFill>
                              <a:latin typeface="Cambria Math"/>
                              <a:ea typeface="Arial"/>
                              <a:cs typeface="Times New Roman"/>
                            </a:rPr>
                            <m:t>+3</m:t>
                          </m:r>
                          <m:r>
                            <a:rPr lang="vi-VN" sz="2800" i="1" smtClean="0">
                              <a:solidFill>
                                <a:schemeClr val="bg1"/>
                              </a:solidFill>
                              <a:latin typeface="Cambria Math"/>
                              <a:ea typeface="Arial"/>
                              <a:cs typeface="Times New Roman"/>
                            </a:rPr>
                            <m:t>𝑦</m:t>
                          </m:r>
                          <m:r>
                            <a:rPr lang="vi-VN" sz="2800" i="1" smtClean="0">
                              <a:solidFill>
                                <a:schemeClr val="bg1"/>
                              </a:solidFill>
                              <a:latin typeface="Cambria Math"/>
                              <a:ea typeface="Arial"/>
                              <a:cs typeface="Times New Roman"/>
                            </a:rPr>
                            <m:t>+4</m:t>
                          </m:r>
                          <m:r>
                            <a:rPr lang="vi-VN" sz="2800" i="1" smtClean="0">
                              <a:solidFill>
                                <a:schemeClr val="bg1"/>
                              </a:solidFill>
                              <a:latin typeface="Cambria Math"/>
                              <a:ea typeface="Arial"/>
                              <a:cs typeface="Times New Roman"/>
                            </a:rPr>
                            <m:t>𝑧</m:t>
                          </m:r>
                          <m:r>
                            <a:rPr lang="vi-VN" sz="2800" i="1" smtClean="0">
                              <a:solidFill>
                                <a:schemeClr val="bg1"/>
                              </a:solidFill>
                              <a:latin typeface="Cambria Math"/>
                              <a:ea typeface="Arial"/>
                              <a:cs typeface="Times New Roman"/>
                            </a:rPr>
                            <m:t>−2=0</m:t>
                          </m:r>
                        </m:oMath>
                      </m:oMathPara>
                    </a14:m>
                    <a:endParaRPr lang="en-US" sz="3000" dirty="0">
                      <a:solidFill>
                        <a:schemeClr val="bg1"/>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3564173" y="6511612"/>
                    <a:ext cx="4410863" cy="690445"/>
                  </a:xfrm>
                  <a:prstGeom prst="rect">
                    <a:avLst/>
                  </a:prstGeom>
                  <a:blipFill>
                    <a:blip r:embed="rId4"/>
                    <a:stretch>
                      <a:fillRect/>
                    </a:stretch>
                  </a:blipFill>
                </p:spPr>
                <p:txBody>
                  <a:bodyPr/>
                  <a:lstStyle/>
                  <a:p>
                    <a:r>
                      <a:rPr lang="en-US">
                        <a:noFill/>
                      </a:rPr>
                      <a:t> </a:t>
                    </a:r>
                  </a:p>
                </p:txBody>
              </p:sp>
            </mc:Fallback>
          </mc:AlternateContent>
        </p:grpSp>
        <p:grpSp>
          <p:nvGrpSpPr>
            <p:cNvPr id="87" name="Group 86"/>
            <p:cNvGrpSpPr/>
            <p:nvPr/>
          </p:nvGrpSpPr>
          <p:grpSpPr>
            <a:xfrm>
              <a:off x="1811843" y="3659433"/>
              <a:ext cx="4931871" cy="690445"/>
              <a:chOff x="-6287594" y="7154224"/>
              <a:chExt cx="4931871" cy="690445"/>
            </a:xfrm>
          </p:grpSpPr>
          <p:sp>
            <p:nvSpPr>
              <p:cNvPr id="88" name="Rectangle 87"/>
              <p:cNvSpPr/>
              <p:nvPr/>
            </p:nvSpPr>
            <p:spPr>
              <a:xfrm>
                <a:off x="-5997050" y="7155158"/>
                <a:ext cx="464132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06" name="Oval 105"/>
              <p:cNvSpPr/>
              <p:nvPr/>
            </p:nvSpPr>
            <p:spPr>
              <a:xfrm>
                <a:off x="-6287594" y="7214413"/>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107" name="TextBox 106"/>
                  <p:cNvSpPr txBox="1"/>
                  <p:nvPr/>
                </p:nvSpPr>
                <p:spPr>
                  <a:xfrm>
                    <a:off x="-5816244" y="7154224"/>
                    <a:ext cx="4410849"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i="1" smtClean="0">
                              <a:solidFill>
                                <a:schemeClr val="bg1"/>
                              </a:solidFill>
                              <a:latin typeface="Cambria Math"/>
                              <a:ea typeface="Arial"/>
                              <a:cs typeface="Times New Roman"/>
                            </a:rPr>
                            <m:t>(</m:t>
                          </m:r>
                          <m:r>
                            <a:rPr lang="vi-VN" sz="2800" i="1" smtClean="0">
                              <a:solidFill>
                                <a:schemeClr val="bg1"/>
                              </a:solidFill>
                              <a:latin typeface="Cambria Math"/>
                              <a:ea typeface="Arial"/>
                              <a:cs typeface="Times New Roman"/>
                            </a:rPr>
                            <m:t>𝑃</m:t>
                          </m:r>
                          <m:r>
                            <a:rPr lang="vi-VN" sz="2800" i="1" smtClean="0">
                              <a:solidFill>
                                <a:schemeClr val="bg1"/>
                              </a:solidFill>
                              <a:latin typeface="Cambria Math"/>
                              <a:ea typeface="Arial"/>
                              <a:cs typeface="Times New Roman"/>
                            </a:rPr>
                            <m:t>):6</m:t>
                          </m:r>
                          <m:r>
                            <a:rPr lang="vi-VN" sz="2800" i="1" smtClean="0">
                              <a:solidFill>
                                <a:schemeClr val="bg1"/>
                              </a:solidFill>
                              <a:latin typeface="Cambria Math"/>
                              <a:ea typeface="Arial"/>
                              <a:cs typeface="Times New Roman"/>
                            </a:rPr>
                            <m:t>𝑥</m:t>
                          </m:r>
                          <m:r>
                            <a:rPr lang="vi-VN" sz="2800" i="1" smtClean="0">
                              <a:solidFill>
                                <a:schemeClr val="bg1"/>
                              </a:solidFill>
                              <a:latin typeface="Cambria Math"/>
                              <a:ea typeface="Arial"/>
                              <a:cs typeface="Times New Roman"/>
                            </a:rPr>
                            <m:t>+3</m:t>
                          </m:r>
                          <m:r>
                            <a:rPr lang="vi-VN" sz="2800" i="1" smtClean="0">
                              <a:solidFill>
                                <a:schemeClr val="bg1"/>
                              </a:solidFill>
                              <a:latin typeface="Cambria Math"/>
                              <a:ea typeface="Arial"/>
                              <a:cs typeface="Times New Roman"/>
                            </a:rPr>
                            <m:t>𝑦</m:t>
                          </m:r>
                          <m:r>
                            <a:rPr lang="vi-VN" sz="2800" i="1" smtClean="0">
                              <a:solidFill>
                                <a:schemeClr val="bg1"/>
                              </a:solidFill>
                              <a:latin typeface="Cambria Math"/>
                              <a:ea typeface="Arial"/>
                              <a:cs typeface="Times New Roman"/>
                            </a:rPr>
                            <m:t>+4</m:t>
                          </m:r>
                          <m:r>
                            <a:rPr lang="vi-VN" sz="2800" i="1" smtClean="0">
                              <a:solidFill>
                                <a:schemeClr val="bg1"/>
                              </a:solidFill>
                              <a:latin typeface="Cambria Math"/>
                              <a:ea typeface="Arial"/>
                              <a:cs typeface="Times New Roman"/>
                            </a:rPr>
                            <m:t>𝑧</m:t>
                          </m:r>
                          <m:r>
                            <a:rPr lang="vi-VN" sz="2800" i="1" smtClean="0">
                              <a:solidFill>
                                <a:schemeClr val="bg1"/>
                              </a:solidFill>
                              <a:latin typeface="Cambria Math"/>
                              <a:ea typeface="Arial"/>
                              <a:cs typeface="Times New Roman"/>
                            </a:rPr>
                            <m:t>+2=0</m:t>
                          </m:r>
                        </m:oMath>
                      </m:oMathPara>
                    </a14:m>
                    <a:endParaRPr lang="en-US" sz="3000" dirty="0">
                      <a:solidFill>
                        <a:schemeClr val="bg1"/>
                      </a:solidFill>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5816244" y="7154224"/>
                    <a:ext cx="4410849" cy="690445"/>
                  </a:xfrm>
                  <a:prstGeom prst="rect">
                    <a:avLst/>
                  </a:prstGeom>
                  <a:blipFill>
                    <a:blip r:embed="rId5"/>
                    <a:stretch>
                      <a:fillRect/>
                    </a:stretch>
                  </a:blipFill>
                </p:spPr>
                <p:txBody>
                  <a:bodyPr/>
                  <a:lstStyle/>
                  <a:p>
                    <a:r>
                      <a:rPr lang="en-US">
                        <a:noFill/>
                      </a:rPr>
                      <a:t> </a:t>
                    </a:r>
                  </a:p>
                </p:txBody>
              </p:sp>
            </mc:Fallback>
          </mc:AlternateContent>
        </p:grpSp>
      </p:grpSp>
      <p:grpSp>
        <p:nvGrpSpPr>
          <p:cNvPr id="89" name="Group 88"/>
          <p:cNvGrpSpPr/>
          <p:nvPr/>
        </p:nvGrpSpPr>
        <p:grpSpPr>
          <a:xfrm>
            <a:off x="91979" y="2712838"/>
            <a:ext cx="12064839" cy="4020595"/>
            <a:chOff x="184494" y="3636273"/>
            <a:chExt cx="12064839" cy="4020595"/>
          </a:xfrm>
        </p:grpSpPr>
        <p:sp>
          <p:nvSpPr>
            <p:cNvPr id="5" name="Rounded Rectangle 4"/>
            <p:cNvSpPr/>
            <p:nvPr/>
          </p:nvSpPr>
          <p:spPr>
            <a:xfrm>
              <a:off x="184494" y="3865217"/>
              <a:ext cx="12064839" cy="379165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20583" y="-11411"/>
            <a:ext cx="7104235" cy="2769999"/>
            <a:chOff x="534987" y="1832255"/>
            <a:chExt cx="13926872" cy="4645795"/>
          </a:xfrm>
        </p:grpSpPr>
        <p:grpSp>
          <p:nvGrpSpPr>
            <p:cNvPr id="21" name="Group 20"/>
            <p:cNvGrpSpPr/>
            <p:nvPr/>
          </p:nvGrpSpPr>
          <p:grpSpPr>
            <a:xfrm>
              <a:off x="534987" y="1869705"/>
              <a:ext cx="13926872" cy="4531144"/>
              <a:chOff x="534987" y="1647866"/>
              <a:chExt cx="13926872" cy="4531144"/>
            </a:xfrm>
          </p:grpSpPr>
          <p:sp>
            <p:nvSpPr>
              <p:cNvPr id="25" name="Rounded Rectangle 24"/>
              <p:cNvSpPr/>
              <p:nvPr/>
            </p:nvSpPr>
            <p:spPr bwMode="auto">
              <a:xfrm>
                <a:off x="755649" y="1720889"/>
                <a:ext cx="13706210" cy="445812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err="1">
                      <a:solidFill>
                        <a:schemeClr val="bg1"/>
                      </a:solidFill>
                      <a:latin typeface="Tahoma" pitchFamily="34" charset="0"/>
                      <a:cs typeface="Tahoma" pitchFamily="34" charset="0"/>
                    </a:rPr>
                    <a:t>Câu</a:t>
                  </a:r>
                  <a:r>
                    <a:rPr lang="en-US" sz="3000">
                      <a:solidFill>
                        <a:schemeClr val="bg1"/>
                      </a:solidFill>
                      <a:latin typeface="Tahoma" pitchFamily="34" charset="0"/>
                      <a:cs typeface="Tahoma" pitchFamily="34" charset="0"/>
                    </a:rPr>
                    <a:t> 45</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76264" y="1832255"/>
                  <a:ext cx="13652227" cy="4645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indent="1538288" algn="just">
                    <a:spcBef>
                      <a:spcPts val="1200"/>
                    </a:spcBef>
                    <a:buClr>
                      <a:srgbClr val="0000FF"/>
                    </a:buClr>
                    <a:tabLst>
                      <a:tab pos="629920" algn="l"/>
                    </a:tabLst>
                  </a:pPr>
                  <a:r>
                    <a:rPr lang="en-US" sz="2800">
                      <a:latin typeface="Cambria" panose="02040503050406030204" pitchFamily="18" charset="0"/>
                      <a:ea typeface="Times New Roman" panose="02020603050405020304" pitchFamily="18" charset="0"/>
                      <a:cs typeface="Times New Roman" panose="02020603050405020304" pitchFamily="18" charset="0"/>
                    </a:rPr>
                    <a:t>	</a:t>
                  </a:r>
                  <a:r>
                    <a:rPr lang="vi-VN" sz="2800" dirty="0">
                      <a:latin typeface="Cambria" panose="02040503050406030204" pitchFamily="18" charset="0"/>
                      <a:ea typeface="Times New Roman"/>
                    </a:rPr>
                    <a:t> Trong không gian với hệ trục </a:t>
                  </a:r>
                  <a:r>
                    <a:rPr lang="vi-VN" sz="2800">
                      <a:latin typeface="Cambria" panose="02040503050406030204" pitchFamily="18" charset="0"/>
                      <a:ea typeface="Times New Roman"/>
                    </a:rPr>
                    <a:t>tọa độ</a:t>
                  </a:r>
                  <a:r>
                    <a:rPr lang="en-US" sz="2800">
                      <a:latin typeface="Cambria" panose="02040503050406030204" pitchFamily="18" charset="0"/>
                      <a:ea typeface="Times New Roman"/>
                    </a:rPr>
                    <a:t> </a:t>
                  </a:r>
                  <a14:m>
                    <m:oMath xmlns:m="http://schemas.openxmlformats.org/officeDocument/2006/math">
                      <m:r>
                        <a:rPr lang="vi-VN" sz="2800" i="1">
                          <a:latin typeface="Cambria Math"/>
                          <a:ea typeface="Times New Roman"/>
                          <a:cs typeface="Times New Roman"/>
                        </a:rPr>
                        <m:t>𝑂𝑥𝑦</m:t>
                      </m:r>
                    </m:oMath>
                  </a14:m>
                  <a:r>
                    <a:rPr lang="vi-VN" sz="2800" dirty="0">
                      <a:latin typeface="Cambria" panose="02040503050406030204" pitchFamily="18" charset="0"/>
                      <a:ea typeface="Times New Roman"/>
                    </a:rPr>
                    <a:t>cho </a:t>
                  </a:r>
                  <a:r>
                    <a:rPr lang="vi-VN" sz="2800">
                      <a:latin typeface="Cambria" panose="02040503050406030204" pitchFamily="18" charset="0"/>
                      <a:ea typeface="Times New Roman"/>
                    </a:rPr>
                    <a:t>hai điểm</a:t>
                  </a:r>
                  <a:r>
                    <a:rPr lang="en-US" sz="2800">
                      <a:latin typeface="Cambria" panose="02040503050406030204" pitchFamily="18" charset="0"/>
                      <a:ea typeface="Times New Roman"/>
                    </a:rPr>
                    <a:t> </a:t>
                  </a:r>
                  <a14:m>
                    <m:oMath xmlns:m="http://schemas.openxmlformats.org/officeDocument/2006/math">
                      <m:r>
                        <a:rPr lang="vi-VN" sz="2800" i="1">
                          <a:latin typeface="Cambria Math"/>
                          <a:ea typeface="Times New Roman"/>
                          <a:cs typeface="Times New Roman"/>
                        </a:rPr>
                        <m:t>𝐴</m:t>
                      </m:r>
                      <m:r>
                        <a:rPr lang="vi-VN" sz="2800" i="1">
                          <a:latin typeface="Cambria Math"/>
                          <a:ea typeface="Times New Roman"/>
                          <a:cs typeface="Times New Roman"/>
                        </a:rPr>
                        <m:t>(0;0;3),</m:t>
                      </m:r>
                    </m:oMath>
                  </a14:m>
                  <a:r>
                    <a:rPr lang="en-US" sz="2800">
                      <a:latin typeface="Cambria" panose="02040503050406030204" pitchFamily="18" charset="0"/>
                      <a:ea typeface="Times New Roman"/>
                    </a:rPr>
                    <a:t> </a:t>
                  </a:r>
                  <a:r>
                    <a:rPr lang="vi-VN" sz="2800">
                      <a:latin typeface="Cambria" panose="02040503050406030204" pitchFamily="18" charset="0"/>
                      <a:ea typeface="Times New Roman"/>
                    </a:rPr>
                    <a:t> </a:t>
                  </a:r>
                  <a14:m>
                    <m:oMath xmlns:m="http://schemas.openxmlformats.org/officeDocument/2006/math">
                      <m:r>
                        <a:rPr lang="vi-VN" sz="2800" i="1">
                          <a:latin typeface="Cambria Math"/>
                          <a:ea typeface="Times New Roman"/>
                          <a:cs typeface="Times New Roman"/>
                        </a:rPr>
                        <m:t>𝑀</m:t>
                      </m:r>
                      <m:r>
                        <a:rPr lang="vi-VN" sz="2800" i="1">
                          <a:latin typeface="Cambria Math"/>
                          <a:ea typeface="Times New Roman"/>
                          <a:cs typeface="Times New Roman"/>
                        </a:rPr>
                        <m:t>(1;2;0).</m:t>
                      </m:r>
                    </m:oMath>
                  </a14:m>
                  <a:r>
                    <a:rPr lang="vi-VN" sz="2800" dirty="0">
                      <a:latin typeface="Cambria" panose="02040503050406030204" pitchFamily="18" charset="0"/>
                      <a:ea typeface="Times New Roman"/>
                    </a:rPr>
                    <a:t> Viết phương trình mặt phẳng </a:t>
                  </a:r>
                  <a14:m>
                    <m:oMath xmlns:m="http://schemas.openxmlformats.org/officeDocument/2006/math">
                      <m:d>
                        <m:dPr>
                          <m:ctrlPr>
                            <a:rPr lang="en-US" sz="2800" i="1">
                              <a:latin typeface="Cambria Math" panose="02040503050406030204" pitchFamily="18" charset="0"/>
                              <a:ea typeface="Times New Roman"/>
                              <a:cs typeface="Times New Roman"/>
                            </a:rPr>
                          </m:ctrlPr>
                        </m:dPr>
                        <m:e>
                          <m:r>
                            <a:rPr lang="vi-VN" sz="2800" i="1">
                              <a:latin typeface="Cambria Math"/>
                              <a:ea typeface="Times New Roman"/>
                              <a:cs typeface="Times New Roman"/>
                            </a:rPr>
                            <m:t>𝑃</m:t>
                          </m:r>
                        </m:e>
                      </m:d>
                    </m:oMath>
                  </a14:m>
                  <a:r>
                    <a:rPr lang="vi-VN" sz="2800" dirty="0">
                      <a:latin typeface="Cambria" panose="02040503050406030204" pitchFamily="18" charset="0"/>
                      <a:ea typeface="Times New Roman"/>
                    </a:rPr>
                    <a:t> đi qua </a:t>
                  </a:r>
                  <a14:m>
                    <m:oMath xmlns:m="http://schemas.openxmlformats.org/officeDocument/2006/math">
                      <m:r>
                        <a:rPr lang="vi-VN" sz="2800" i="1">
                          <a:latin typeface="Cambria Math"/>
                          <a:ea typeface="Times New Roman"/>
                          <a:cs typeface="Times New Roman"/>
                        </a:rPr>
                        <m:t>𝐴</m:t>
                      </m:r>
                    </m:oMath>
                  </a14:m>
                  <a:r>
                    <a:rPr lang="vi-VN" sz="2800" dirty="0">
                      <a:latin typeface="Cambria" panose="02040503050406030204" pitchFamily="18" charset="0"/>
                      <a:ea typeface="Times New Roman"/>
                    </a:rPr>
                    <a:t> và cắt </a:t>
                  </a:r>
                  <a14:m>
                    <m:oMath xmlns:m="http://schemas.openxmlformats.org/officeDocument/2006/math">
                      <m:r>
                        <a:rPr lang="vi-VN" sz="2800" i="1">
                          <a:latin typeface="Cambria Math"/>
                          <a:ea typeface="Times New Roman"/>
                          <a:cs typeface="Times New Roman"/>
                        </a:rPr>
                        <m:t>𝑂𝑥</m:t>
                      </m:r>
                      <m:r>
                        <a:rPr lang="vi-VN" sz="2800" i="1">
                          <a:latin typeface="Cambria Math"/>
                          <a:ea typeface="Times New Roman"/>
                          <a:cs typeface="Times New Roman"/>
                        </a:rPr>
                        <m:t>,</m:t>
                      </m:r>
                      <m:r>
                        <a:rPr lang="vi-VN" sz="2800" i="1">
                          <a:latin typeface="Cambria Math"/>
                          <a:ea typeface="Times New Roman"/>
                          <a:cs typeface="Times New Roman"/>
                        </a:rPr>
                        <m:t>𝑂𝑦</m:t>
                      </m:r>
                    </m:oMath>
                  </a14:m>
                  <a:r>
                    <a:rPr lang="vi-VN" sz="2800" dirty="0">
                      <a:latin typeface="Cambria" panose="02040503050406030204" pitchFamily="18" charset="0"/>
                      <a:ea typeface="Times New Roman"/>
                    </a:rPr>
                    <a:t> lần lượt tại </a:t>
                  </a:r>
                  <a14:m>
                    <m:oMath xmlns:m="http://schemas.openxmlformats.org/officeDocument/2006/math">
                      <m:r>
                        <a:rPr lang="vi-VN" sz="2800" i="1">
                          <a:latin typeface="Cambria Math"/>
                          <a:ea typeface="Times New Roman"/>
                          <a:cs typeface="Times New Roman"/>
                        </a:rPr>
                        <m:t>𝐵</m:t>
                      </m:r>
                      <m:r>
                        <a:rPr lang="vi-VN" sz="2800" i="1">
                          <a:latin typeface="Cambria Math"/>
                          <a:ea typeface="Times New Roman"/>
                          <a:cs typeface="Times New Roman"/>
                        </a:rPr>
                        <m:t>,</m:t>
                      </m:r>
                      <m:r>
                        <a:rPr lang="vi-VN" sz="2800" i="1">
                          <a:latin typeface="Cambria Math"/>
                          <a:ea typeface="Times New Roman"/>
                          <a:cs typeface="Times New Roman"/>
                        </a:rPr>
                        <m:t>𝐶</m:t>
                      </m:r>
                    </m:oMath>
                  </a14:m>
                  <a:r>
                    <a:rPr lang="vi-VN" sz="2800" dirty="0">
                      <a:latin typeface="Cambria" panose="02040503050406030204" pitchFamily="18" charset="0"/>
                      <a:ea typeface="Times New Roman"/>
                    </a:rPr>
                    <a:t> sao cho tam giác </a:t>
                  </a:r>
                  <a14:m>
                    <m:oMath xmlns:m="http://schemas.openxmlformats.org/officeDocument/2006/math">
                      <m:r>
                        <a:rPr lang="vi-VN" sz="2800" b="0" i="1">
                          <a:latin typeface="Cambria Math"/>
                          <a:ea typeface="Times New Roman"/>
                          <a:cs typeface="Times New Roman"/>
                        </a:rPr>
                        <m:t>𝐴𝐵𝐶</m:t>
                      </m:r>
                    </m:oMath>
                  </a14:m>
                  <a:r>
                    <a:rPr lang="vi-VN" sz="2800" dirty="0">
                      <a:latin typeface="Cambria" panose="02040503050406030204" pitchFamily="18" charset="0"/>
                      <a:ea typeface="Times New Roman"/>
                    </a:rPr>
                    <a:t> có trọng tâm thuộc đường thẳng </a:t>
                  </a:r>
                  <a14:m>
                    <m:oMath xmlns:m="http://schemas.openxmlformats.org/officeDocument/2006/math">
                      <m:r>
                        <a:rPr lang="vi-VN" sz="2800" b="0" i="1">
                          <a:latin typeface="Cambria Math"/>
                          <a:ea typeface="Times New Roman"/>
                          <a:cs typeface="Times New Roman"/>
                        </a:rPr>
                        <m:t>𝐴𝑀</m:t>
                      </m:r>
                      <m:r>
                        <a:rPr lang="vi-VN" sz="2800" b="0" i="1">
                          <a:latin typeface="Cambria Math"/>
                          <a:ea typeface="Times New Roman"/>
                          <a:cs typeface="Times New Roman"/>
                        </a:rPr>
                        <m:t>.</m:t>
                      </m:r>
                    </m:oMath>
                  </a14:m>
                  <a:r>
                    <a:rPr lang="vi-VN" sz="2800" dirty="0">
                      <a:latin typeface="Cambria" panose="02040503050406030204" pitchFamily="18" charset="0"/>
                      <a:ea typeface="Times New Roman"/>
                    </a:rPr>
                    <a:t> </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76264" y="1832255"/>
                  <a:ext cx="13652227" cy="4645795"/>
                </a:xfrm>
                <a:prstGeom prst="rect">
                  <a:avLst/>
                </a:prstGeom>
                <a:blipFill>
                  <a:blip r:embed="rId6"/>
                  <a:stretch>
                    <a:fillRect l="-525" t="-659" r="-438" b="-35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80424" y="3321069"/>
                <a:ext cx="7009825" cy="547586"/>
              </a:xfrm>
              <a:prstGeom prst="rect">
                <a:avLst/>
              </a:prstGeom>
              <a:noFill/>
            </p:spPr>
            <p:txBody>
              <a:bodyPr wrap="square" rtlCol="0">
                <a:spAutoFit/>
              </a:bodyPr>
              <a:lstStyle/>
              <a:p>
                <a:pPr algn="just">
                  <a:lnSpc>
                    <a:spcPct val="115000"/>
                  </a:lnSpc>
                  <a:spcAft>
                    <a:spcPts val="800"/>
                  </a:spcAft>
                </a:pPr>
                <a:r>
                  <a:rPr lang="vi-VN" sz="2800" dirty="0">
                    <a:latin typeface="Cambria" panose="02040503050406030204" pitchFamily="18" charset="0"/>
                    <a:ea typeface="Arial"/>
                    <a:cs typeface="Times New Roman"/>
                  </a:rPr>
                  <a:t>Gọi </a:t>
                </a:r>
                <a14:m>
                  <m:oMath xmlns:m="http://schemas.openxmlformats.org/officeDocument/2006/math">
                    <m:r>
                      <a:rPr lang="vi-VN" sz="2800" i="1">
                        <a:latin typeface="Cambria Math"/>
                        <a:ea typeface="Arial"/>
                        <a:cs typeface="Times New Roman"/>
                      </a:rPr>
                      <m:t>𝐵</m:t>
                    </m:r>
                    <m:r>
                      <a:rPr lang="vi-VN" sz="2800" i="1">
                        <a:latin typeface="Cambria Math"/>
                        <a:ea typeface="Arial"/>
                        <a:cs typeface="Times New Roman"/>
                      </a:rPr>
                      <m:t>(</m:t>
                    </m:r>
                    <m:r>
                      <a:rPr lang="vi-VN" sz="2800" i="1">
                        <a:latin typeface="Cambria Math"/>
                        <a:ea typeface="Arial"/>
                        <a:cs typeface="Times New Roman"/>
                      </a:rPr>
                      <m:t>𝑏</m:t>
                    </m:r>
                    <m:r>
                      <a:rPr lang="vi-VN" sz="2800" i="1">
                        <a:latin typeface="Cambria Math"/>
                        <a:ea typeface="Arial"/>
                        <a:cs typeface="Times New Roman"/>
                      </a:rPr>
                      <m:t>;0;0),</m:t>
                    </m:r>
                    <m:r>
                      <a:rPr lang="vi-VN" sz="2800" i="1">
                        <a:latin typeface="Cambria Math"/>
                        <a:ea typeface="Arial"/>
                        <a:cs typeface="Times New Roman"/>
                      </a:rPr>
                      <m:t>𝐶</m:t>
                    </m:r>
                    <m:r>
                      <a:rPr lang="vi-VN" sz="2800" i="1">
                        <a:latin typeface="Cambria Math"/>
                        <a:ea typeface="Arial"/>
                        <a:cs typeface="Times New Roman"/>
                      </a:rPr>
                      <m:t>(0;</m:t>
                    </m:r>
                    <m:r>
                      <a:rPr lang="vi-VN" sz="2800" i="1">
                        <a:latin typeface="Cambria Math"/>
                        <a:ea typeface="Arial"/>
                        <a:cs typeface="Times New Roman"/>
                      </a:rPr>
                      <m:t>𝑐</m:t>
                    </m:r>
                    <m:r>
                      <a:rPr lang="vi-VN" sz="2800" i="1">
                        <a:latin typeface="Cambria Math"/>
                        <a:ea typeface="Arial"/>
                        <a:cs typeface="Times New Roman"/>
                      </a:rPr>
                      <m:t>;0)</m:t>
                    </m:r>
                  </m:oMath>
                </a14:m>
                <a:r>
                  <a:rPr lang="vi-VN" sz="2800" dirty="0">
                    <a:latin typeface="Cambria" panose="02040503050406030204" pitchFamily="18" charset="0"/>
                    <a:ea typeface="Arial"/>
                    <a:cs typeface="Times New Roman"/>
                  </a:rPr>
                  <a:t> </a:t>
                </a:r>
                <a:r>
                  <a:rPr lang="vi-VN" sz="2800">
                    <a:latin typeface="Cambria" panose="02040503050406030204" pitchFamily="18" charset="0"/>
                    <a:ea typeface="Arial"/>
                    <a:cs typeface="Times New Roman"/>
                  </a:rPr>
                  <a:t>lần lượt</a:t>
                </a:r>
                <a:r>
                  <a:rPr lang="en-US" sz="2800">
                    <a:latin typeface="Cambria" panose="02040503050406030204" pitchFamily="18" charset="0"/>
                    <a:ea typeface="Arial"/>
                    <a:cs typeface="Times New Roman"/>
                  </a:rPr>
                  <a:t> </a:t>
                </a:r>
                <a:r>
                  <a:rPr lang="vi-VN" sz="2800">
                    <a:latin typeface="Cambria" panose="02040503050406030204" pitchFamily="18" charset="0"/>
                    <a:ea typeface="Arial"/>
                    <a:cs typeface="Times New Roman"/>
                  </a:rPr>
                  <a:t>là giao điểm </a:t>
                </a:r>
                <a:endParaRPr lang="en-US" sz="2800" i="1"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0424" y="3321069"/>
                <a:ext cx="7009825" cy="547586"/>
              </a:xfrm>
              <a:prstGeom prst="rect">
                <a:avLst/>
              </a:prstGeom>
              <a:blipFill>
                <a:blip r:embed="rId7"/>
                <a:stretch>
                  <a:fillRect l="-1739" t="-8889" r="-261" b="-28889"/>
                </a:stretch>
              </a:blipFill>
            </p:spPr>
            <p:txBody>
              <a:bodyPr/>
              <a:lstStyle/>
              <a:p>
                <a:r>
                  <a:rPr lang="en-US">
                    <a:noFill/>
                  </a:rPr>
                  <a:t> </a:t>
                </a:r>
              </a:p>
            </p:txBody>
          </p:sp>
        </mc:Fallback>
      </mc:AlternateContent>
      <p:sp>
        <p:nvSpPr>
          <p:cNvPr id="82" name="Oval 81"/>
          <p:cNvSpPr/>
          <p:nvPr/>
        </p:nvSpPr>
        <p:spPr>
          <a:xfrm>
            <a:off x="7162160" y="187358"/>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108" name="Rectangle 107"/>
              <p:cNvSpPr/>
              <p:nvPr/>
            </p:nvSpPr>
            <p:spPr>
              <a:xfrm>
                <a:off x="124973" y="3964642"/>
                <a:ext cx="3205292" cy="547586"/>
              </a:xfrm>
              <a:prstGeom prst="rect">
                <a:avLst/>
              </a:prstGeom>
              <a:noFill/>
            </p:spPr>
            <p:txBody>
              <a:bodyPr wrap="square" rtlCol="0">
                <a:spAutoFit/>
              </a:bodyPr>
              <a:lstStyle/>
              <a:p>
                <a:pPr algn="just">
                  <a:lnSpc>
                    <a:spcPct val="115000"/>
                  </a:lnSpc>
                  <a:spcAft>
                    <a:spcPts val="800"/>
                  </a:spcAft>
                </a:pPr>
                <a:r>
                  <a:rPr lang="vi-VN" sz="2800" dirty="0">
                    <a:latin typeface="Cambria" panose="02040503050406030204" pitchFamily="18" charset="0"/>
                    <a:ea typeface="Arial"/>
                    <a:cs typeface="Times New Roman"/>
                  </a:rPr>
                  <a:t>của </a:t>
                </a:r>
                <a14:m>
                  <m:oMath xmlns:m="http://schemas.openxmlformats.org/officeDocument/2006/math">
                    <m:r>
                      <a:rPr lang="vi-VN" sz="2800" i="1">
                        <a:latin typeface="Cambria Math"/>
                        <a:ea typeface="Arial"/>
                        <a:cs typeface="Times New Roman"/>
                      </a:rPr>
                      <m:t>(</m:t>
                    </m:r>
                    <m:r>
                      <a:rPr lang="vi-VN" sz="2800" i="1">
                        <a:latin typeface="Cambria Math"/>
                        <a:ea typeface="Arial"/>
                        <a:cs typeface="Times New Roman"/>
                      </a:rPr>
                      <m:t>𝑃</m:t>
                    </m:r>
                    <m:r>
                      <a:rPr lang="vi-VN" sz="2800" i="1">
                        <a:latin typeface="Cambria Math"/>
                        <a:ea typeface="Arial"/>
                        <a:cs typeface="Times New Roman"/>
                      </a:rPr>
                      <m:t>)</m:t>
                    </m:r>
                  </m:oMath>
                </a14:m>
                <a:r>
                  <a:rPr lang="vi-VN" sz="2800" dirty="0">
                    <a:latin typeface="Cambria" panose="02040503050406030204" pitchFamily="18" charset="0"/>
                    <a:ea typeface="Arial"/>
                    <a:cs typeface="Times New Roman"/>
                  </a:rPr>
                  <a:t> với </a:t>
                </a:r>
                <a14:m>
                  <m:oMath xmlns:m="http://schemas.openxmlformats.org/officeDocument/2006/math">
                    <m:r>
                      <a:rPr lang="vi-VN" sz="2800" i="1">
                        <a:latin typeface="Cambria Math"/>
                        <a:ea typeface="Arial"/>
                        <a:cs typeface="Times New Roman"/>
                      </a:rPr>
                      <m:t>𝑂𝑥</m:t>
                    </m:r>
                    <m:r>
                      <a:rPr lang="vi-VN" sz="2800" i="1">
                        <a:latin typeface="Cambria Math"/>
                        <a:ea typeface="Arial"/>
                        <a:cs typeface="Times New Roman"/>
                      </a:rPr>
                      <m:t>,</m:t>
                    </m:r>
                    <m:r>
                      <a:rPr lang="vi-VN" sz="2800" i="1">
                        <a:latin typeface="Cambria Math"/>
                        <a:ea typeface="Arial"/>
                        <a:cs typeface="Times New Roman"/>
                      </a:rPr>
                      <m:t>𝑂𝑦</m:t>
                    </m:r>
                    <m:r>
                      <a:rPr lang="vi-VN" sz="2800" i="1">
                        <a:latin typeface="Cambria Math"/>
                        <a:ea typeface="Arial"/>
                        <a:cs typeface="Times New Roman"/>
                      </a:rPr>
                      <m:t>.</m:t>
                    </m:r>
                  </m:oMath>
                </a14:m>
                <a:endParaRPr lang="en-US" sz="2800" i="1"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124973" y="3964642"/>
                <a:ext cx="3205292" cy="547586"/>
              </a:xfrm>
              <a:prstGeom prst="rect">
                <a:avLst/>
              </a:prstGeom>
              <a:blipFill>
                <a:blip r:embed="rId8"/>
                <a:stretch>
                  <a:fillRect l="-4000" t="-7778" b="-28889"/>
                </a:stretch>
              </a:blipFill>
            </p:spPr>
            <p:txBody>
              <a:bodyPr/>
              <a:lstStyle/>
              <a:p>
                <a:r>
                  <a:rPr lang="en-US">
                    <a:noFill/>
                  </a:rPr>
                  <a:t> </a:t>
                </a:r>
              </a:p>
            </p:txBody>
          </p:sp>
        </mc:Fallback>
      </mc:AlternateContent>
      <p:cxnSp>
        <p:nvCxnSpPr>
          <p:cNvPr id="13" name="Straight Connector 12"/>
          <p:cNvCxnSpPr>
            <a:cxnSpLocks/>
          </p:cNvCxnSpPr>
          <p:nvPr/>
        </p:nvCxnSpPr>
        <p:spPr>
          <a:xfrm>
            <a:off x="7120151" y="2933937"/>
            <a:ext cx="0" cy="3791651"/>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F3F68B7-3201-41FB-A81E-95A474FDEB5B}"/>
              </a:ext>
            </a:extLst>
          </p:cNvPr>
          <p:cNvGrpSpPr/>
          <p:nvPr/>
        </p:nvGrpSpPr>
        <p:grpSpPr>
          <a:xfrm>
            <a:off x="121879" y="4472764"/>
            <a:ext cx="6407501" cy="1228798"/>
            <a:chOff x="121881" y="4429905"/>
            <a:chExt cx="2776443" cy="1228798"/>
          </a:xfrm>
        </p:grpSpPr>
        <mc:AlternateContent xmlns:mc="http://schemas.openxmlformats.org/markup-compatibility/2006" xmlns:a14="http://schemas.microsoft.com/office/drawing/2010/main">
          <mc:Choice Requires="a14">
            <p:sp>
              <p:nvSpPr>
                <p:cNvPr id="109" name="Rectangle 108"/>
                <p:cNvSpPr/>
                <p:nvPr/>
              </p:nvSpPr>
              <p:spPr>
                <a:xfrm>
                  <a:off x="121881" y="4749375"/>
                  <a:ext cx="1859130" cy="545599"/>
                </a:xfrm>
                <a:prstGeom prst="rect">
                  <a:avLst/>
                </a:prstGeom>
                <a:noFill/>
              </p:spPr>
              <p:txBody>
                <a:bodyPr wrap="square" rtlCol="0">
                  <a:spAutoFit/>
                </a:bodyPr>
                <a:lstStyle/>
                <a:p>
                  <a:pPr algn="just">
                    <a:lnSpc>
                      <a:spcPct val="115000"/>
                    </a:lnSpc>
                    <a:spcAft>
                      <a:spcPts val="800"/>
                    </a:spcAft>
                  </a:pPr>
                  <a:r>
                    <a:rPr lang="vi-VN" sz="2800">
                      <a:latin typeface="Cambria" panose="02040503050406030204" pitchFamily="18" charset="0"/>
                      <a:ea typeface="Arial"/>
                    </a:rPr>
                    <a:t>Trọng tâm</a:t>
                  </a:r>
                  <a:r>
                    <a:rPr lang="en-US" sz="2800">
                      <a:latin typeface="Cambria" panose="02040503050406030204" pitchFamily="18" charset="0"/>
                      <a:ea typeface="Arial"/>
                    </a:rPr>
                    <a:t> tam giác </a:t>
                  </a:r>
                  <a14:m>
                    <m:oMath xmlns:m="http://schemas.openxmlformats.org/officeDocument/2006/math">
                      <m:r>
                        <a:rPr lang="vi-VN" sz="2800" i="1">
                          <a:latin typeface="Cambria Math"/>
                          <a:ea typeface="Times New Roman"/>
                          <a:cs typeface="Times New Roman"/>
                        </a:rPr>
                        <m:t>𝐴</m:t>
                      </m:r>
                      <m:r>
                        <a:rPr lang="en-US" sz="2800" b="0" i="1" smtClean="0">
                          <a:latin typeface="Cambria Math" panose="02040503050406030204" pitchFamily="18" charset="0"/>
                          <a:ea typeface="Times New Roman"/>
                          <a:cs typeface="Times New Roman"/>
                        </a:rPr>
                        <m:t>𝐵𝐶</m:t>
                      </m:r>
                    </m:oMath>
                  </a14:m>
                  <a:r>
                    <a:rPr lang="en-US" sz="2800">
                      <a:latin typeface="Cambria" panose="02040503050406030204" pitchFamily="18" charset="0"/>
                      <a:ea typeface="Arial"/>
                    </a:rPr>
                    <a:t> là </a:t>
                  </a:r>
                  <a:endParaRPr lang="en-US" sz="2800" i="1"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121881" y="4749375"/>
                  <a:ext cx="1859130" cy="545599"/>
                </a:xfrm>
                <a:prstGeom prst="rect">
                  <a:avLst/>
                </a:prstGeom>
                <a:blipFill>
                  <a:blip r:embed="rId9"/>
                  <a:stretch>
                    <a:fillRect l="-2983" t="-7778" r="-1136"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940947" y="4429905"/>
                  <a:ext cx="957377" cy="1228798"/>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600" i="1">
                            <a:latin typeface="Cambria Math"/>
                            <a:ea typeface="Arial"/>
                            <a:cs typeface="Times New Roman"/>
                          </a:rPr>
                          <m:t>𝐺</m:t>
                        </m:r>
                        <m:d>
                          <m:dPr>
                            <m:ctrlPr>
                              <a:rPr lang="en-US" sz="2600" i="1">
                                <a:latin typeface="Cambria Math" panose="02040503050406030204" pitchFamily="18" charset="0"/>
                                <a:cs typeface="Times New Roman"/>
                              </a:rPr>
                            </m:ctrlPr>
                          </m:dPr>
                          <m:e>
                            <m:f>
                              <m:fPr>
                                <m:ctrlPr>
                                  <a:rPr lang="en-US" sz="2600" i="1">
                                    <a:latin typeface="Cambria Math" panose="02040503050406030204" pitchFamily="18" charset="0"/>
                                    <a:cs typeface="Times New Roman"/>
                                  </a:rPr>
                                </m:ctrlPr>
                              </m:fPr>
                              <m:num>
                                <m:r>
                                  <a:rPr lang="vi-VN" sz="2600" i="1">
                                    <a:latin typeface="Cambria Math"/>
                                    <a:ea typeface="Arial"/>
                                    <a:cs typeface="Times New Roman"/>
                                  </a:rPr>
                                  <m:t>𝑏</m:t>
                                </m:r>
                              </m:num>
                              <m:den>
                                <m:r>
                                  <a:rPr lang="vi-VN" sz="2600" i="1">
                                    <a:latin typeface="Cambria Math"/>
                                    <a:ea typeface="Arial"/>
                                    <a:cs typeface="Times New Roman"/>
                                  </a:rPr>
                                  <m:t>3</m:t>
                                </m:r>
                              </m:den>
                            </m:f>
                            <m:r>
                              <a:rPr lang="vi-VN" sz="2600" i="1">
                                <a:latin typeface="Cambria Math"/>
                                <a:ea typeface="Arial"/>
                                <a:cs typeface="Times New Roman"/>
                              </a:rPr>
                              <m:t>;</m:t>
                            </m:r>
                            <m:f>
                              <m:fPr>
                                <m:ctrlPr>
                                  <a:rPr lang="en-US" sz="2600" i="1">
                                    <a:latin typeface="Cambria Math" panose="02040503050406030204" pitchFamily="18" charset="0"/>
                                    <a:cs typeface="Times New Roman"/>
                                  </a:rPr>
                                </m:ctrlPr>
                              </m:fPr>
                              <m:num>
                                <m:r>
                                  <a:rPr lang="vi-VN" sz="2600" i="1">
                                    <a:latin typeface="Cambria Math"/>
                                    <a:ea typeface="Arial"/>
                                    <a:cs typeface="Times New Roman"/>
                                  </a:rPr>
                                  <m:t>𝑐</m:t>
                                </m:r>
                              </m:num>
                              <m:den>
                                <m:r>
                                  <a:rPr lang="vi-VN" sz="2600" i="1">
                                    <a:latin typeface="Cambria Math"/>
                                    <a:ea typeface="Arial"/>
                                    <a:cs typeface="Times New Roman"/>
                                  </a:rPr>
                                  <m:t>3</m:t>
                                </m:r>
                              </m:den>
                            </m:f>
                            <m:r>
                              <a:rPr lang="vi-VN" sz="2600" i="1">
                                <a:latin typeface="Cambria Math"/>
                                <a:ea typeface="Arial"/>
                                <a:cs typeface="Times New Roman"/>
                              </a:rPr>
                              <m:t>;1</m:t>
                            </m:r>
                          </m:e>
                        </m:d>
                        <m:r>
                          <a:rPr lang="vi-VN" sz="2600" i="1">
                            <a:latin typeface="Cambria Math"/>
                            <a:ea typeface="Arial"/>
                            <a:cs typeface="Times New Roman"/>
                          </a:rPr>
                          <m:t>.</m:t>
                        </m:r>
                      </m:oMath>
                    </m:oMathPara>
                  </a14:m>
                  <a:endParaRPr lang="en-US" sz="26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940947" y="4429905"/>
                  <a:ext cx="957377" cy="1228798"/>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3" name="Rectangle 112"/>
              <p:cNvSpPr/>
              <p:nvPr/>
            </p:nvSpPr>
            <p:spPr>
              <a:xfrm>
                <a:off x="7105632" y="3019665"/>
                <a:ext cx="3467114" cy="690445"/>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2800">
                          <a:latin typeface="Cambria" panose="02040503050406030204" pitchFamily="18" charset="0"/>
                        </a:rPr>
                        <m:t>V</m:t>
                      </m:r>
                      <m:r>
                        <m:rPr>
                          <m:nor/>
                        </m:rPr>
                        <a:rPr lang="vi-VN" sz="2800">
                          <a:latin typeface="Cambria" panose="02040503050406030204" pitchFamily="18" charset="0"/>
                        </a:rPr>
                        <m:t>ì </m:t>
                      </m:r>
                      <m:r>
                        <a:rPr lang="vi-VN" sz="2800" i="1">
                          <a:latin typeface="Cambria Math"/>
                        </a:rPr>
                        <m:t>𝐺</m:t>
                      </m:r>
                      <m:r>
                        <a:rPr lang="vi-VN" sz="2800" i="1">
                          <a:latin typeface="Cambria Math"/>
                        </a:rPr>
                        <m:t>∈</m:t>
                      </m:r>
                      <m:r>
                        <a:rPr lang="vi-VN" sz="2800" i="1">
                          <a:latin typeface="Cambria Math"/>
                        </a:rPr>
                        <m:t>𝐴𝑀</m:t>
                      </m:r>
                      <m:r>
                        <m:rPr>
                          <m:nor/>
                        </m:rPr>
                        <a:rPr lang="vi-VN" sz="2800">
                          <a:latin typeface="Cambria" panose="02040503050406030204" pitchFamily="18" charset="0"/>
                        </a:rPr>
                        <m:t> </m:t>
                      </m:r>
                      <m:r>
                        <m:rPr>
                          <m:nor/>
                        </m:rPr>
                        <a:rPr lang="vi-VN" sz="2800">
                          <a:latin typeface="Cambria" panose="02040503050406030204" pitchFamily="18" charset="0"/>
                        </a:rPr>
                        <m:t>n</m:t>
                      </m:r>
                      <m:r>
                        <m:rPr>
                          <m:nor/>
                        </m:rPr>
                        <a:rPr lang="vi-VN" sz="2800">
                          <a:latin typeface="Cambria" panose="02040503050406030204" pitchFamily="18" charset="0"/>
                        </a:rPr>
                        <m:t>ê</m:t>
                      </m:r>
                      <m:r>
                        <m:rPr>
                          <m:nor/>
                        </m:rPr>
                        <a:rPr lang="vi-VN" sz="2800">
                          <a:latin typeface="Cambria" panose="02040503050406030204" pitchFamily="18" charset="0"/>
                        </a:rPr>
                        <m:t>n</m:t>
                      </m:r>
                      <m:r>
                        <m:rPr>
                          <m:nor/>
                        </m:rPr>
                        <a:rPr lang="vi-VN" sz="2800">
                          <a:latin typeface="Cambria" panose="02040503050406030204" pitchFamily="18" charset="0"/>
                        </a:rPr>
                        <m:t> </m:t>
                      </m:r>
                      <m:r>
                        <m:rPr>
                          <m:nor/>
                        </m:rPr>
                        <a:rPr lang="vi-VN" sz="2800">
                          <a:latin typeface="Cambria" panose="02040503050406030204" pitchFamily="18" charset="0"/>
                        </a:rPr>
                        <m:t>ta</m:t>
                      </m:r>
                      <m:r>
                        <m:rPr>
                          <m:nor/>
                        </m:rPr>
                        <a:rPr lang="vi-VN" sz="2800">
                          <a:latin typeface="Cambria" panose="02040503050406030204" pitchFamily="18" charset="0"/>
                        </a:rPr>
                        <m:t> </m:t>
                      </m:r>
                      <m:r>
                        <m:rPr>
                          <m:nor/>
                        </m:rPr>
                        <a:rPr lang="vi-VN" sz="2800">
                          <a:latin typeface="Cambria" panose="02040503050406030204" pitchFamily="18" charset="0"/>
                        </a:rPr>
                        <m:t>c</m:t>
                      </m:r>
                      <m:r>
                        <m:rPr>
                          <m:nor/>
                        </m:rPr>
                        <a:rPr lang="vi-VN" sz="2800">
                          <a:latin typeface="Cambria" panose="02040503050406030204" pitchFamily="18" charset="0"/>
                        </a:rPr>
                        <m:t>ó</m:t>
                      </m:r>
                    </m:oMath>
                  </m:oMathPara>
                </a14:m>
                <a:endParaRPr lang="en-US" sz="2800" i="1"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3" name="Rectangle 112"/>
              <p:cNvSpPr>
                <a:spLocks noRot="1" noChangeAspect="1" noMove="1" noResize="1" noEditPoints="1" noAdjustHandles="1" noChangeArrowheads="1" noChangeShapeType="1" noTextEdit="1"/>
              </p:cNvSpPr>
              <p:nvPr/>
            </p:nvSpPr>
            <p:spPr>
              <a:xfrm>
                <a:off x="7105632" y="3019665"/>
                <a:ext cx="3467114" cy="69044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Rectangle 113"/>
              <p:cNvSpPr/>
              <p:nvPr/>
            </p:nvSpPr>
            <p:spPr>
              <a:xfrm>
                <a:off x="7234224" y="3544899"/>
                <a:ext cx="3904571" cy="1135696"/>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f>
                        <m:fPr>
                          <m:ctrlPr>
                            <a:rPr lang="en-US" sz="2800" i="1">
                              <a:latin typeface="Cambria Math" panose="02040503050406030204" pitchFamily="18" charset="0"/>
                            </a:rPr>
                          </m:ctrlPr>
                        </m:fPr>
                        <m:num>
                          <m:r>
                            <a:rPr lang="vi-VN" sz="2800" i="1">
                              <a:latin typeface="Cambria Math"/>
                            </a:rPr>
                            <m:t>𝑏</m:t>
                          </m:r>
                        </m:num>
                        <m:den>
                          <m:r>
                            <a:rPr lang="vi-VN" sz="2800" i="1">
                              <a:latin typeface="Cambria Math"/>
                            </a:rPr>
                            <m:t>3</m:t>
                          </m:r>
                        </m:den>
                      </m:f>
                      <m:r>
                        <a:rPr lang="vi-VN" sz="2800" i="1">
                          <a:latin typeface="Cambria Math"/>
                        </a:rPr>
                        <m:t>=</m:t>
                      </m:r>
                      <m:f>
                        <m:fPr>
                          <m:ctrlPr>
                            <a:rPr lang="en-US" sz="2800" i="1">
                              <a:latin typeface="Cambria Math" panose="02040503050406030204" pitchFamily="18" charset="0"/>
                            </a:rPr>
                          </m:ctrlPr>
                        </m:fPr>
                        <m:num>
                          <m:r>
                            <a:rPr lang="vi-VN" sz="2800" i="1">
                              <a:latin typeface="Cambria Math"/>
                            </a:rPr>
                            <m:t>𝑐</m:t>
                          </m:r>
                        </m:num>
                        <m:den>
                          <m:r>
                            <a:rPr lang="vi-VN" sz="2800" i="1">
                              <a:latin typeface="Cambria Math"/>
                            </a:rPr>
                            <m:t>6</m:t>
                          </m:r>
                        </m:den>
                      </m:f>
                      <m:r>
                        <a:rPr lang="vi-VN" sz="2800" i="1">
                          <a:latin typeface="Cambria Math"/>
                        </a:rPr>
                        <m:t>=</m:t>
                      </m:r>
                      <m:f>
                        <m:fPr>
                          <m:ctrlPr>
                            <a:rPr lang="en-US" sz="2800" i="1">
                              <a:latin typeface="Cambria Math" panose="02040503050406030204" pitchFamily="18" charset="0"/>
                            </a:rPr>
                          </m:ctrlPr>
                        </m:fPr>
                        <m:num>
                          <m:r>
                            <a:rPr lang="vi-VN" sz="2800" i="1">
                              <a:latin typeface="Cambria Math"/>
                            </a:rPr>
                            <m:t>2</m:t>
                          </m:r>
                        </m:num>
                        <m:den>
                          <m:r>
                            <a:rPr lang="vi-VN" sz="2800" i="1">
                              <a:latin typeface="Cambria Math"/>
                            </a:rPr>
                            <m:t>3</m:t>
                          </m:r>
                        </m:den>
                      </m:f>
                      <m:r>
                        <a:rPr lang="vi-VN" sz="2800" i="1">
                          <a:latin typeface="Cambria Math"/>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vi-VN" sz="2800" i="1">
                                    <a:latin typeface="Cambria Math"/>
                                  </a:rPr>
                                  <m:t>𝑏</m:t>
                                </m:r>
                                <m:r>
                                  <a:rPr lang="vi-VN" sz="2800" i="1">
                                    <a:latin typeface="Cambria Math"/>
                                  </a:rPr>
                                  <m:t>=2</m:t>
                                </m:r>
                              </m:e>
                            </m:mr>
                            <m:mr>
                              <m:e>
                                <m:r>
                                  <a:rPr lang="vi-VN" sz="2800" i="1">
                                    <a:latin typeface="Cambria Math"/>
                                  </a:rPr>
                                  <m:t>𝑐</m:t>
                                </m:r>
                                <m:r>
                                  <a:rPr lang="vi-VN" sz="2800" i="1">
                                    <a:latin typeface="Cambria Math"/>
                                  </a:rPr>
                                  <m:t>=4</m:t>
                                </m:r>
                              </m:e>
                            </m:mr>
                          </m:m>
                          <m:r>
                            <a:rPr lang="vi-VN" sz="2800" i="1">
                              <a:latin typeface="Cambria Math"/>
                            </a:rPr>
                            <m:t>.</m:t>
                          </m:r>
                        </m:e>
                      </m:d>
                    </m:oMath>
                  </m:oMathPara>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4" name="Rectangle 113"/>
              <p:cNvSpPr>
                <a:spLocks noRot="1" noChangeAspect="1" noMove="1" noResize="1" noEditPoints="1" noAdjustHandles="1" noChangeArrowheads="1" noChangeShapeType="1" noTextEdit="1"/>
              </p:cNvSpPr>
              <p:nvPr/>
            </p:nvSpPr>
            <p:spPr>
              <a:xfrm>
                <a:off x="7234224" y="3544899"/>
                <a:ext cx="3904571" cy="1135696"/>
              </a:xfrm>
              <a:prstGeom prst="rect">
                <a:avLst/>
              </a:prstGeom>
              <a:blipFill>
                <a:blip r:embed="rId12"/>
                <a:stretch>
                  <a:fillRect/>
                </a:stretch>
              </a:blipFill>
            </p:spPr>
            <p:txBody>
              <a:bodyPr/>
              <a:lstStyle/>
              <a:p>
                <a:r>
                  <a:rPr lang="en-US">
                    <a:noFill/>
                  </a:rPr>
                  <a:t> </a:t>
                </a:r>
              </a:p>
            </p:txBody>
          </p:sp>
        </mc:Fallback>
      </mc:AlternateContent>
      <p:sp>
        <p:nvSpPr>
          <p:cNvPr id="55" name="Action Button: Forward or Next 54">
            <a:hlinkClick r:id="rId13" action="ppaction://hlinksldjump" highlightClick="1"/>
          </p:cNvPr>
          <p:cNvSpPr/>
          <p:nvPr/>
        </p:nvSpPr>
        <p:spPr>
          <a:xfrm>
            <a:off x="11504908" y="6139728"/>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54C5576-CB1F-4BFE-8C56-7CF4E782102E}"/>
              </a:ext>
            </a:extLst>
          </p:cNvPr>
          <p:cNvGrpSpPr/>
          <p:nvPr/>
        </p:nvGrpSpPr>
        <p:grpSpPr>
          <a:xfrm>
            <a:off x="81451" y="5574075"/>
            <a:ext cx="7045065" cy="844077"/>
            <a:chOff x="81451" y="5302609"/>
            <a:chExt cx="7045065" cy="844077"/>
          </a:xfrm>
        </p:grpSpPr>
        <p:sp>
          <p:nvSpPr>
            <p:cNvPr id="111" name="Rectangle 110"/>
            <p:cNvSpPr/>
            <p:nvPr/>
          </p:nvSpPr>
          <p:spPr>
            <a:xfrm>
              <a:off x="81451" y="5420754"/>
              <a:ext cx="4290518" cy="545599"/>
            </a:xfrm>
            <a:prstGeom prst="rect">
              <a:avLst/>
            </a:prstGeom>
            <a:noFill/>
          </p:spPr>
          <p:txBody>
            <a:bodyPr wrap="square" rtlCol="0">
              <a:spAutoFit/>
            </a:bodyPr>
            <a:lstStyle/>
            <a:p>
              <a:pPr algn="just">
                <a:lnSpc>
                  <a:spcPct val="115000"/>
                </a:lnSpc>
                <a:spcAft>
                  <a:spcPts val="800"/>
                </a:spcAft>
              </a:pPr>
              <a:r>
                <a:rPr lang="vi-VN" sz="2800" dirty="0">
                  <a:latin typeface="Cambria" panose="02040503050406030204" pitchFamily="18" charset="0"/>
                  <a:ea typeface="Arial"/>
                </a:rPr>
                <a:t>Phương trình </a:t>
              </a:r>
              <a:r>
                <a:rPr lang="vi-VN" sz="2800">
                  <a:latin typeface="Cambria" panose="02040503050406030204" pitchFamily="18" charset="0"/>
                  <a:ea typeface="Arial"/>
                </a:rPr>
                <a:t>đường thẳng</a:t>
              </a:r>
              <a:endParaRPr lang="en-US" sz="2800" i="1" dirty="0">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D10570-F31F-40B0-B300-79D43835B30C}"/>
                    </a:ext>
                  </a:extLst>
                </p:cNvPr>
                <p:cNvSpPr txBox="1"/>
                <p:nvPr/>
              </p:nvSpPr>
              <p:spPr>
                <a:xfrm>
                  <a:off x="4240687" y="5302609"/>
                  <a:ext cx="2885829" cy="8440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a:latin typeface="Cambria Math"/>
                            <a:ea typeface="Arial"/>
                            <a:cs typeface="Times New Roman"/>
                          </a:rPr>
                          <m:t>𝐴𝑀</m:t>
                        </m:r>
                        <m:r>
                          <a:rPr lang="vi-VN" sz="2600" i="1">
                            <a:latin typeface="Cambria Math"/>
                            <a:ea typeface="Arial"/>
                            <a:cs typeface="Times New Roman"/>
                          </a:rPr>
                          <m:t>:</m:t>
                        </m:r>
                        <m:f>
                          <m:fPr>
                            <m:ctrlPr>
                              <a:rPr lang="en-US" sz="2600" i="1">
                                <a:latin typeface="Cambria Math" panose="02040503050406030204" pitchFamily="18" charset="0"/>
                                <a:cs typeface="Times New Roman"/>
                              </a:rPr>
                            </m:ctrlPr>
                          </m:fPr>
                          <m:num>
                            <m:r>
                              <a:rPr lang="vi-VN" sz="2600" i="1">
                                <a:latin typeface="Cambria Math"/>
                                <a:ea typeface="Arial"/>
                                <a:cs typeface="Times New Roman"/>
                              </a:rPr>
                              <m:t>𝑥</m:t>
                            </m:r>
                          </m:num>
                          <m:den>
                            <m:r>
                              <a:rPr lang="vi-VN" sz="2600" i="1">
                                <a:latin typeface="Cambria Math"/>
                                <a:ea typeface="Arial"/>
                                <a:cs typeface="Times New Roman"/>
                              </a:rPr>
                              <m:t>1</m:t>
                            </m:r>
                          </m:den>
                        </m:f>
                        <m:r>
                          <a:rPr lang="vi-VN" sz="2600" i="1">
                            <a:latin typeface="Cambria Math"/>
                            <a:ea typeface="Arial"/>
                            <a:cs typeface="Times New Roman"/>
                          </a:rPr>
                          <m:t>=</m:t>
                        </m:r>
                        <m:f>
                          <m:fPr>
                            <m:ctrlPr>
                              <a:rPr lang="en-US" sz="2600" i="1">
                                <a:latin typeface="Cambria Math" panose="02040503050406030204" pitchFamily="18" charset="0"/>
                                <a:cs typeface="Times New Roman"/>
                              </a:rPr>
                            </m:ctrlPr>
                          </m:fPr>
                          <m:num>
                            <m:r>
                              <a:rPr lang="vi-VN" sz="2600" i="1">
                                <a:latin typeface="Cambria Math"/>
                                <a:ea typeface="Arial"/>
                                <a:cs typeface="Times New Roman"/>
                              </a:rPr>
                              <m:t>𝑦</m:t>
                            </m:r>
                          </m:num>
                          <m:den>
                            <m:r>
                              <a:rPr lang="vi-VN" sz="2600" i="1">
                                <a:latin typeface="Cambria Math"/>
                                <a:ea typeface="Arial"/>
                                <a:cs typeface="Times New Roman"/>
                              </a:rPr>
                              <m:t>2</m:t>
                            </m:r>
                          </m:den>
                        </m:f>
                        <m:r>
                          <a:rPr lang="vi-VN" sz="2600" i="1">
                            <a:latin typeface="Cambria Math"/>
                            <a:ea typeface="Arial"/>
                            <a:cs typeface="Times New Roman"/>
                          </a:rPr>
                          <m:t>=</m:t>
                        </m:r>
                        <m:f>
                          <m:fPr>
                            <m:ctrlPr>
                              <a:rPr lang="en-US" sz="2600" i="1">
                                <a:latin typeface="Cambria Math" panose="02040503050406030204" pitchFamily="18" charset="0"/>
                                <a:cs typeface="Times New Roman"/>
                              </a:rPr>
                            </m:ctrlPr>
                          </m:fPr>
                          <m:num>
                            <m:r>
                              <a:rPr lang="vi-VN" sz="2600" i="1">
                                <a:latin typeface="Cambria Math"/>
                                <a:ea typeface="Arial"/>
                                <a:cs typeface="Times New Roman"/>
                              </a:rPr>
                              <m:t>𝑧</m:t>
                            </m:r>
                            <m:r>
                              <a:rPr lang="vi-VN" sz="2600" i="1">
                                <a:latin typeface="Cambria Math"/>
                                <a:ea typeface="Arial"/>
                                <a:cs typeface="Times New Roman"/>
                              </a:rPr>
                              <m:t>−3</m:t>
                            </m:r>
                          </m:num>
                          <m:den>
                            <m:r>
                              <a:rPr lang="vi-VN" sz="2600" i="1">
                                <a:latin typeface="Cambria Math"/>
                                <a:ea typeface="Arial"/>
                                <a:cs typeface="Times New Roman"/>
                              </a:rPr>
                              <m:t>−3</m:t>
                            </m:r>
                          </m:den>
                        </m:f>
                      </m:oMath>
                    </m:oMathPara>
                  </a14:m>
                  <a:endParaRPr lang="en-US" sz="2600"/>
                </a:p>
              </p:txBody>
            </p:sp>
          </mc:Choice>
          <mc:Fallback xmlns="">
            <p:sp>
              <p:nvSpPr>
                <p:cNvPr id="4" name="TextBox 3">
                  <a:extLst>
                    <a:ext uri="{FF2B5EF4-FFF2-40B4-BE49-F238E27FC236}">
                      <a16:creationId xmlns:a16="http://schemas.microsoft.com/office/drawing/2014/main" id="{6DD10570-F31F-40B0-B300-79D43835B30C}"/>
                    </a:ext>
                  </a:extLst>
                </p:cNvPr>
                <p:cNvSpPr txBox="1">
                  <a:spLocks noRot="1" noChangeAspect="1" noMove="1" noResize="1" noEditPoints="1" noAdjustHandles="1" noChangeArrowheads="1" noChangeShapeType="1" noTextEdit="1"/>
                </p:cNvSpPr>
                <p:nvPr/>
              </p:nvSpPr>
              <p:spPr>
                <a:xfrm>
                  <a:off x="4240687" y="5302609"/>
                  <a:ext cx="2885829" cy="844077"/>
                </a:xfrm>
                <a:prstGeom prst="rect">
                  <a:avLst/>
                </a:prstGeom>
                <a:blipFill>
                  <a:blip r:embed="rId14"/>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93A92695-7EA1-40C4-9474-E968E36C66B9}"/>
              </a:ext>
            </a:extLst>
          </p:cNvPr>
          <p:cNvGrpSpPr/>
          <p:nvPr/>
        </p:nvGrpSpPr>
        <p:grpSpPr>
          <a:xfrm>
            <a:off x="7180669" y="4766542"/>
            <a:ext cx="3958129" cy="830292"/>
            <a:chOff x="7623591" y="4798385"/>
            <a:chExt cx="3958129" cy="830292"/>
          </a:xfrm>
        </p:grpSpPr>
        <p:sp>
          <p:nvSpPr>
            <p:cNvPr id="115" name="Rectangle 114"/>
            <p:cNvSpPr/>
            <p:nvPr/>
          </p:nvSpPr>
          <p:spPr>
            <a:xfrm>
              <a:off x="7623591" y="4914441"/>
              <a:ext cx="1108769" cy="545599"/>
            </a:xfrm>
            <a:prstGeom prst="rect">
              <a:avLst/>
            </a:prstGeom>
            <a:noFill/>
          </p:spPr>
          <p:txBody>
            <a:bodyPr wrap="square" rtlCol="0">
              <a:spAutoFit/>
            </a:bodyPr>
            <a:lstStyle/>
            <a:p>
              <a:pPr algn="just">
                <a:lnSpc>
                  <a:spcPct val="115000"/>
                </a:lnSpc>
                <a:spcAft>
                  <a:spcPts val="800"/>
                </a:spcAft>
              </a:pPr>
              <a:r>
                <a:rPr lang="vi-VN" sz="2800">
                  <a:latin typeface="Cambria" panose="02040503050406030204" pitchFamily="18" charset="0"/>
                  <a:ea typeface="Arial"/>
                </a:rPr>
                <a:t>Từ đó</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DE1123-3F4F-4DA3-9D6E-B85F04C885E3}"/>
                    </a:ext>
                  </a:extLst>
                </p:cNvPr>
                <p:cNvSpPr txBox="1"/>
                <p:nvPr/>
              </p:nvSpPr>
              <p:spPr>
                <a:xfrm>
                  <a:off x="8613262" y="4798385"/>
                  <a:ext cx="2968458" cy="8302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Times New Roman"/>
                          </a:rPr>
                          <m:t>(</m:t>
                        </m:r>
                        <m:r>
                          <a:rPr lang="vi-VN" sz="2800" i="1">
                            <a:latin typeface="Cambria Math"/>
                            <a:ea typeface="Arial"/>
                            <a:cs typeface="Times New Roman"/>
                          </a:rPr>
                          <m:t>𝑃</m:t>
                        </m:r>
                        <m:r>
                          <a:rPr lang="vi-VN" sz="2800" i="1">
                            <a:latin typeface="Cambria Math"/>
                            <a:ea typeface="Arial"/>
                            <a:cs typeface="Times New Roman"/>
                          </a:rPr>
                          <m:t>):</m:t>
                        </m:r>
                        <m:f>
                          <m:fPr>
                            <m:ctrlPr>
                              <a:rPr lang="en-US" sz="2800" i="1">
                                <a:latin typeface="Cambria Math" panose="02040503050406030204" pitchFamily="18" charset="0"/>
                                <a:cs typeface="Times New Roman"/>
                              </a:rPr>
                            </m:ctrlPr>
                          </m:fPr>
                          <m:num>
                            <m:r>
                              <a:rPr lang="vi-VN" sz="2800" i="1">
                                <a:latin typeface="Cambria Math"/>
                                <a:ea typeface="Arial"/>
                                <a:cs typeface="Times New Roman"/>
                              </a:rPr>
                              <m:t>𝑥</m:t>
                            </m:r>
                          </m:num>
                          <m:den>
                            <m:r>
                              <a:rPr lang="vi-VN" sz="2800" i="1">
                                <a:latin typeface="Cambria Math"/>
                                <a:ea typeface="Arial"/>
                                <a:cs typeface="Times New Roman"/>
                              </a:rPr>
                              <m:t>2</m:t>
                            </m:r>
                          </m:den>
                        </m:f>
                        <m:r>
                          <a:rPr lang="vi-VN" sz="2800" i="1">
                            <a:latin typeface="Cambria Math"/>
                            <a:ea typeface="Arial"/>
                            <a:cs typeface="Times New Roman"/>
                          </a:rPr>
                          <m:t>+</m:t>
                        </m:r>
                        <m:f>
                          <m:fPr>
                            <m:ctrlPr>
                              <a:rPr lang="en-US" sz="2800" i="1">
                                <a:latin typeface="Cambria Math" panose="02040503050406030204" pitchFamily="18" charset="0"/>
                                <a:cs typeface="Times New Roman"/>
                              </a:rPr>
                            </m:ctrlPr>
                          </m:fPr>
                          <m:num>
                            <m:r>
                              <a:rPr lang="vi-VN" sz="2800" i="1">
                                <a:latin typeface="Cambria Math"/>
                                <a:ea typeface="Arial"/>
                                <a:cs typeface="Times New Roman"/>
                              </a:rPr>
                              <m:t>𝑦</m:t>
                            </m:r>
                          </m:num>
                          <m:den>
                            <m:r>
                              <a:rPr lang="vi-VN" sz="2800" i="1">
                                <a:latin typeface="Cambria Math"/>
                                <a:ea typeface="Arial"/>
                                <a:cs typeface="Times New Roman"/>
                              </a:rPr>
                              <m:t>4</m:t>
                            </m:r>
                          </m:den>
                        </m:f>
                        <m:r>
                          <a:rPr lang="vi-VN" sz="2800" i="1">
                            <a:latin typeface="Cambria Math"/>
                            <a:ea typeface="Arial"/>
                            <a:cs typeface="Times New Roman"/>
                          </a:rPr>
                          <m:t>+</m:t>
                        </m:r>
                        <m:f>
                          <m:fPr>
                            <m:ctrlPr>
                              <a:rPr lang="en-US" sz="2800" i="1">
                                <a:latin typeface="Cambria Math" panose="02040503050406030204" pitchFamily="18" charset="0"/>
                                <a:cs typeface="Times New Roman"/>
                              </a:rPr>
                            </m:ctrlPr>
                          </m:fPr>
                          <m:num>
                            <m:r>
                              <a:rPr lang="vi-VN" sz="2800" i="1">
                                <a:latin typeface="Cambria Math"/>
                                <a:ea typeface="Arial"/>
                                <a:cs typeface="Times New Roman"/>
                              </a:rPr>
                              <m:t>𝑧</m:t>
                            </m:r>
                          </m:num>
                          <m:den>
                            <m:r>
                              <a:rPr lang="vi-VN" sz="2800" i="1">
                                <a:latin typeface="Cambria Math"/>
                                <a:ea typeface="Arial"/>
                                <a:cs typeface="Times New Roman"/>
                              </a:rPr>
                              <m:t>3</m:t>
                            </m:r>
                          </m:den>
                        </m:f>
                        <m:r>
                          <a:rPr lang="vi-VN" sz="2800" i="1">
                            <a:latin typeface="Cambria Math"/>
                            <a:ea typeface="Arial"/>
                            <a:cs typeface="Times New Roman"/>
                          </a:rPr>
                          <m:t>=1</m:t>
                        </m:r>
                      </m:oMath>
                    </m:oMathPara>
                  </a14:m>
                  <a:endParaRPr lang="en-US" sz="2800"/>
                </a:p>
              </p:txBody>
            </p:sp>
          </mc:Choice>
          <mc:Fallback xmlns="">
            <p:sp>
              <p:nvSpPr>
                <p:cNvPr id="15" name="TextBox 14">
                  <a:extLst>
                    <a:ext uri="{FF2B5EF4-FFF2-40B4-BE49-F238E27FC236}">
                      <a16:creationId xmlns:a16="http://schemas.microsoft.com/office/drawing/2014/main" id="{62DE1123-3F4F-4DA3-9D6E-B85F04C885E3}"/>
                    </a:ext>
                  </a:extLst>
                </p:cNvPr>
                <p:cNvSpPr txBox="1">
                  <a:spLocks noRot="1" noChangeAspect="1" noMove="1" noResize="1" noEditPoints="1" noAdjustHandles="1" noChangeArrowheads="1" noChangeShapeType="1" noTextEdit="1"/>
                </p:cNvSpPr>
                <p:nvPr/>
              </p:nvSpPr>
              <p:spPr>
                <a:xfrm>
                  <a:off x="8613262" y="4798385"/>
                  <a:ext cx="2968458" cy="830292"/>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BCFAD4-5DAC-426F-8245-6FFA8CE39CB9}"/>
                  </a:ext>
                </a:extLst>
              </p:cNvPr>
              <p:cNvSpPr txBox="1"/>
              <p:nvPr/>
            </p:nvSpPr>
            <p:spPr>
              <a:xfrm>
                <a:off x="7267206" y="5776316"/>
                <a:ext cx="4319956"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800" i="1">
                          <a:latin typeface="Cambria Math"/>
                          <a:ea typeface="Arial"/>
                          <a:cs typeface="Times New Roman"/>
                        </a:rPr>
                        <m:t>⇔6</m:t>
                      </m:r>
                      <m:r>
                        <a:rPr lang="vi-VN" sz="2800" i="1">
                          <a:latin typeface="Cambria Math"/>
                          <a:ea typeface="Arial"/>
                          <a:cs typeface="Times New Roman"/>
                        </a:rPr>
                        <m:t>𝑥</m:t>
                      </m:r>
                      <m:r>
                        <a:rPr lang="vi-VN" sz="2800" i="1">
                          <a:latin typeface="Cambria Math"/>
                          <a:ea typeface="Arial"/>
                          <a:cs typeface="Times New Roman"/>
                        </a:rPr>
                        <m:t>+3</m:t>
                      </m:r>
                      <m:r>
                        <a:rPr lang="vi-VN" sz="2800" i="1">
                          <a:latin typeface="Cambria Math"/>
                          <a:ea typeface="Arial"/>
                          <a:cs typeface="Times New Roman"/>
                        </a:rPr>
                        <m:t>𝑦</m:t>
                      </m:r>
                      <m:r>
                        <a:rPr lang="vi-VN" sz="2800" i="1">
                          <a:latin typeface="Cambria Math"/>
                          <a:ea typeface="Arial"/>
                          <a:cs typeface="Times New Roman"/>
                        </a:rPr>
                        <m:t>+4</m:t>
                      </m:r>
                      <m:r>
                        <a:rPr lang="vi-VN" sz="2800" i="1">
                          <a:latin typeface="Cambria Math"/>
                          <a:ea typeface="Arial"/>
                          <a:cs typeface="Times New Roman"/>
                        </a:rPr>
                        <m:t>𝑧</m:t>
                      </m:r>
                      <m:r>
                        <a:rPr lang="vi-VN" sz="2800" i="1">
                          <a:latin typeface="Cambria Math"/>
                          <a:ea typeface="Arial"/>
                          <a:cs typeface="Times New Roman"/>
                        </a:rPr>
                        <m:t>−12=0</m:t>
                      </m:r>
                    </m:oMath>
                  </m:oMathPara>
                </a14:m>
                <a:endParaRPr lang="en-US" sz="2800"/>
              </a:p>
            </p:txBody>
          </p:sp>
        </mc:Choice>
        <mc:Fallback xmlns="">
          <p:sp>
            <p:nvSpPr>
              <p:cNvPr id="17" name="TextBox 16">
                <a:extLst>
                  <a:ext uri="{FF2B5EF4-FFF2-40B4-BE49-F238E27FC236}">
                    <a16:creationId xmlns:a16="http://schemas.microsoft.com/office/drawing/2014/main" id="{53BCFAD4-5DAC-426F-8245-6FFA8CE39CB9}"/>
                  </a:ext>
                </a:extLst>
              </p:cNvPr>
              <p:cNvSpPr txBox="1">
                <a:spLocks noRot="1" noChangeAspect="1" noMove="1" noResize="1" noEditPoints="1" noAdjustHandles="1" noChangeArrowheads="1" noChangeShapeType="1" noTextEdit="1"/>
              </p:cNvSpPr>
              <p:nvPr/>
            </p:nvSpPr>
            <p:spPr>
              <a:xfrm>
                <a:off x="7267206" y="5776316"/>
                <a:ext cx="4319956" cy="523220"/>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164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left)">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wipe(left)">
                                      <p:cBhvr>
                                        <p:cTn id="40" dur="500"/>
                                        <p:tgtEl>
                                          <p:spTgt spid="11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wipe(left)">
                                      <p:cBhvr>
                                        <p:cTn id="44" dur="500"/>
                                        <p:tgtEl>
                                          <p:spTgt spid="1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left)">
                                      <p:cBhvr>
                                        <p:cTn id="59" dur="500"/>
                                        <p:tgtEl>
                                          <p:spTgt spid="8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2" grpId="0" animBg="1"/>
      <p:bldP spid="108" grpId="0"/>
      <p:bldP spid="113" grpId="0"/>
      <p:bldP spid="114" grpId="0"/>
      <p:bldP spid="55" grpId="0" animBg="1"/>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4176" y="4459888"/>
            <a:ext cx="11926984" cy="2315693"/>
            <a:chOff x="198350" y="3636273"/>
            <a:chExt cx="11926984" cy="2315693"/>
          </a:xfrm>
        </p:grpSpPr>
        <p:sp>
          <p:nvSpPr>
            <p:cNvPr id="5" name="Rounded Rectangle 4"/>
            <p:cNvSpPr/>
            <p:nvPr/>
          </p:nvSpPr>
          <p:spPr>
            <a:xfrm>
              <a:off x="198350" y="3865218"/>
              <a:ext cx="11926984" cy="20867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5" y="4701165"/>
                <a:ext cx="82863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4"/>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0" y="6378162"/>
                <a:ext cx="545196" cy="73911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5231"/>
            <a:ext cx="8623146" cy="4472781"/>
            <a:chOff x="534987" y="1869705"/>
            <a:chExt cx="16904489" cy="7501674"/>
          </a:xfrm>
        </p:grpSpPr>
        <p:grpSp>
          <p:nvGrpSpPr>
            <p:cNvPr id="21" name="Group 20"/>
            <p:cNvGrpSpPr/>
            <p:nvPr/>
          </p:nvGrpSpPr>
          <p:grpSpPr>
            <a:xfrm>
              <a:off x="534987" y="1869705"/>
              <a:ext cx="16899709" cy="7443918"/>
              <a:chOff x="534987" y="1647866"/>
              <a:chExt cx="16899709" cy="7443918"/>
            </a:xfrm>
          </p:grpSpPr>
          <p:sp>
            <p:nvSpPr>
              <p:cNvPr id="25" name="Rounded Rectangle 24"/>
              <p:cNvSpPr/>
              <p:nvPr/>
            </p:nvSpPr>
            <p:spPr bwMode="auto">
              <a:xfrm>
                <a:off x="755649" y="1720889"/>
                <a:ext cx="16679047" cy="737089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46</a:t>
                  </a:r>
                  <a:endParaRPr lang="en-US" sz="3000" dirty="0">
                    <a:solidFill>
                      <a:schemeClr val="bg1"/>
                    </a:solidFill>
                    <a:latin typeface="Tahoma" pitchFamily="34" charset="0"/>
                    <a:cs typeface="Tahoma" pitchFamily="34" charset="0"/>
                  </a:endParaRPr>
                </a:p>
              </p:txBody>
            </p:sp>
          </p:grpSp>
        </p:grpSp>
        <p:sp>
          <p:nvSpPr>
            <p:cNvPr id="23" name="Rectangle 22"/>
            <p:cNvSpPr/>
            <p:nvPr/>
          </p:nvSpPr>
          <p:spPr>
            <a:xfrm>
              <a:off x="683069" y="1938131"/>
              <a:ext cx="16756407" cy="7433248"/>
            </a:xfrm>
            <a:prstGeom prst="rect">
              <a:avLst/>
            </a:prstGeom>
            <a:noFill/>
          </p:spPr>
          <p:txBody>
            <a:bodyPr wrap="square" rtlCol="0">
              <a:spAutoFit/>
            </a:bodyPr>
            <a:lstStyle/>
            <a:p>
              <a:pPr lvl="0" algn="just" eaLnBrk="0" fontAlgn="base" hangingPunct="0">
                <a:spcBef>
                  <a:spcPct val="0"/>
                </a:spcBef>
                <a:spcAft>
                  <a:spcPct val="0"/>
                </a:spcAft>
              </a:pPr>
              <a:r>
                <a:rPr lang="en-US" sz="3000">
                  <a:latin typeface="Cambria" panose="02040503050406030204" pitchFamily="18" charset="0"/>
                  <a:ea typeface="Times New Roman" panose="02020603050405020304" pitchFamily="18" charset="0"/>
                  <a:cs typeface="Times New Roman" panose="02020603050405020304" pitchFamily="18" charset="0"/>
                </a:rPr>
                <a:t>                     </a:t>
              </a:r>
              <a:r>
                <a:rPr lang="vi-VN" altLang="en-US" sz="2800">
                  <a:latin typeface="Cambria" panose="02040503050406030204" pitchFamily="18" charset="0"/>
                  <a:ea typeface="Arial" panose="020B0604020202020204" pitchFamily="34" charset="0"/>
                  <a:cs typeface="Times New Roman" panose="02020603050405020304" pitchFamily="18" charset="0"/>
                </a:rPr>
                <a:t>Trong sân trường của một trường học, người ta dự định làm một vườn hoa hình elip và được chia ra làm 4 phần bởi 2 đường parabol có chung đỉnh, đối xứng nhau qua trục của elip (hình vẽ)</a:t>
              </a:r>
              <a:r>
                <a:rPr lang="vi-VN" altLang="en-US" sz="2800" i="1">
                  <a:latin typeface="Cambria" panose="02040503050406030204" pitchFamily="18" charset="0"/>
                  <a:ea typeface="Arial" panose="020B0604020202020204" pitchFamily="34" charset="0"/>
                  <a:cs typeface="Times New Roman" panose="02020603050405020304" pitchFamily="18" charset="0"/>
                </a:rPr>
                <a:t>. </a:t>
              </a:r>
              <a:r>
                <a:rPr lang="vi-VN" altLang="en-US" sz="2800">
                  <a:latin typeface="Cambria" panose="02040503050406030204" pitchFamily="18" charset="0"/>
                  <a:ea typeface="Arial" panose="020B0604020202020204" pitchFamily="34" charset="0"/>
                  <a:cs typeface="Times New Roman" panose="02020603050405020304" pitchFamily="18" charset="0"/>
                </a:rPr>
                <a:t>Biết độ dài trục lớn và độ dài trục nhỏ của elip lần lượt là </a:t>
              </a:r>
              <a:r>
                <a:rPr lang="vi-VN" altLang="en-US" sz="2800" i="1">
                  <a:latin typeface="Cambria" panose="02040503050406030204" pitchFamily="18" charset="0"/>
                  <a:ea typeface="Arial" panose="020B0604020202020204" pitchFamily="34" charset="0"/>
                  <a:cs typeface="Times New Roman" panose="02020603050405020304" pitchFamily="18" charset="0"/>
                </a:rPr>
                <a:t>8m</a:t>
              </a:r>
              <a:r>
                <a:rPr lang="vi-VN" altLang="en-US" sz="2800">
                  <a:latin typeface="Cambria" panose="02040503050406030204" pitchFamily="18" charset="0"/>
                  <a:ea typeface="Arial" panose="020B0604020202020204" pitchFamily="34" charset="0"/>
                  <a:cs typeface="Times New Roman" panose="02020603050405020304" pitchFamily="18" charset="0"/>
                </a:rPr>
                <a:t> và </a:t>
              </a:r>
              <a:r>
                <a:rPr lang="vi-VN" altLang="en-US" sz="2800" i="1">
                  <a:latin typeface="Cambria" panose="02040503050406030204" pitchFamily="18" charset="0"/>
                  <a:ea typeface="Arial" panose="020B0604020202020204" pitchFamily="34" charset="0"/>
                  <a:cs typeface="Times New Roman" panose="02020603050405020304" pitchFamily="18" charset="0"/>
                </a:rPr>
                <a:t>4m;</a:t>
              </a:r>
              <a:r>
                <a:rPr lang="en-US" altLang="en-US" sz="2800" i="1">
                  <a:latin typeface="Cambria" panose="02040503050406030204" pitchFamily="18" charset="0"/>
                  <a:ea typeface="Arial" panose="020B0604020202020204" pitchFamily="34" charset="0"/>
                  <a:cs typeface="Times New Roman" panose="02020603050405020304" pitchFamily="18" charset="0"/>
                </a:rPr>
                <a:t> </a:t>
              </a:r>
              <a:r>
                <a:rPr lang="vi-VN" altLang="en-US" sz="2800" i="1">
                  <a:latin typeface="Cambria" panose="02040503050406030204" pitchFamily="18" charset="0"/>
                  <a:ea typeface="Arial" panose="020B0604020202020204" pitchFamily="34" charset="0"/>
                  <a:cs typeface="Times New Roman" panose="02020603050405020304" pitchFamily="18" charset="0"/>
                </a:rPr>
                <a:t>F1,F2</a:t>
              </a:r>
              <a:r>
                <a:rPr lang="vi-VN" altLang="en-US" sz="2800">
                  <a:latin typeface="Cambria" panose="02040503050406030204" pitchFamily="18" charset="0"/>
                  <a:ea typeface="Arial" panose="020B0604020202020204" pitchFamily="34" charset="0"/>
                  <a:cs typeface="Times New Roman" panose="02020603050405020304" pitchFamily="18" charset="0"/>
                </a:rPr>
                <a:t> là hai tiêu điểm</a:t>
              </a:r>
              <a:r>
                <a:rPr lang="vi-VN" altLang="en-US" sz="2800" i="1">
                  <a:latin typeface="Cambria" panose="02040503050406030204" pitchFamily="18" charset="0"/>
                  <a:ea typeface="Arial" panose="020B0604020202020204" pitchFamily="34" charset="0"/>
                  <a:cs typeface="Times New Roman" panose="02020603050405020304" pitchFamily="18" charset="0"/>
                </a:rPr>
                <a:t>. </a:t>
              </a:r>
              <a:r>
                <a:rPr lang="vi-VN" altLang="en-US" sz="2800">
                  <a:latin typeface="Cambria" panose="02040503050406030204" pitchFamily="18" charset="0"/>
                  <a:ea typeface="Arial" panose="020B0604020202020204" pitchFamily="34" charset="0"/>
                  <a:cs typeface="Times New Roman" panose="02020603050405020304" pitchFamily="18" charset="0"/>
                </a:rPr>
                <a:t>Phần </a:t>
              </a:r>
              <a:r>
                <a:rPr lang="vi-VN" altLang="en-US" sz="2800" i="1">
                  <a:latin typeface="Cambria" panose="02040503050406030204" pitchFamily="18" charset="0"/>
                  <a:ea typeface="Arial" panose="020B0604020202020204" pitchFamily="34" charset="0"/>
                  <a:cs typeface="Times New Roman" panose="02020603050405020304" pitchFamily="18" charset="0"/>
                </a:rPr>
                <a:t>A,B</a:t>
              </a:r>
              <a:r>
                <a:rPr lang="vi-VN" altLang="en-US" sz="2800">
                  <a:latin typeface="Cambria" panose="02040503050406030204" pitchFamily="18" charset="0"/>
                  <a:ea typeface="Arial" panose="020B0604020202020204" pitchFamily="34" charset="0"/>
                  <a:cs typeface="Times New Roman" panose="02020603050405020304" pitchFamily="18" charset="0"/>
                </a:rPr>
                <a:t> để trồng hoa, phần </a:t>
              </a:r>
              <a:r>
                <a:rPr lang="vi-VN" altLang="en-US" sz="2800" i="1">
                  <a:latin typeface="Cambria" panose="02040503050406030204" pitchFamily="18" charset="0"/>
                  <a:ea typeface="Arial" panose="020B0604020202020204" pitchFamily="34" charset="0"/>
                  <a:cs typeface="Times New Roman" panose="02020603050405020304" pitchFamily="18" charset="0"/>
                </a:rPr>
                <a:t>C,D</a:t>
              </a:r>
              <a:r>
                <a:rPr lang="vi-VN" altLang="en-US" sz="2800">
                  <a:latin typeface="Cambria" panose="02040503050406030204" pitchFamily="18" charset="0"/>
                  <a:ea typeface="Arial" panose="020B0604020202020204" pitchFamily="34" charset="0"/>
                  <a:cs typeface="Times New Roman" panose="02020603050405020304" pitchFamily="18" charset="0"/>
                </a:rPr>
                <a:t> sẽ trồng cỏ</a:t>
              </a:r>
              <a:r>
                <a:rPr lang="vi-VN" altLang="en-US" sz="2800" i="1">
                  <a:latin typeface="Cambria" panose="02040503050406030204" pitchFamily="18" charset="0"/>
                  <a:ea typeface="Arial" panose="020B0604020202020204" pitchFamily="34" charset="0"/>
                  <a:cs typeface="Times New Roman" panose="02020603050405020304" pitchFamily="18" charset="0"/>
                </a:rPr>
                <a:t>. </a:t>
              </a:r>
              <a:r>
                <a:rPr lang="vi-VN" altLang="en-US" sz="2800">
                  <a:latin typeface="Cambria" panose="02040503050406030204" pitchFamily="18" charset="0"/>
                  <a:ea typeface="Arial" panose="020B0604020202020204" pitchFamily="34" charset="0"/>
                  <a:cs typeface="Times New Roman" panose="02020603050405020304" pitchFamily="18" charset="0"/>
                </a:rPr>
                <a:t>Kinh phí để trồng mỗi mét vuông hoa và cỏ lần lượt là </a:t>
              </a:r>
              <a:r>
                <a:rPr lang="vi-VN" altLang="en-US" sz="2800" i="1">
                  <a:latin typeface="Cambria" panose="02040503050406030204" pitchFamily="18" charset="0"/>
                  <a:ea typeface="Arial" panose="020B0604020202020204" pitchFamily="34" charset="0"/>
                  <a:cs typeface="Times New Roman" panose="02020603050405020304" pitchFamily="18" charset="0"/>
                </a:rPr>
                <a:t>250.000</a:t>
              </a:r>
              <a:r>
                <a:rPr lang="vi-VN" altLang="en-US" sz="2800">
                  <a:latin typeface="Cambria" panose="02040503050406030204" pitchFamily="18" charset="0"/>
                  <a:ea typeface="Arial" panose="020B0604020202020204" pitchFamily="34" charset="0"/>
                  <a:cs typeface="Times New Roman" panose="02020603050405020304" pitchFamily="18" charset="0"/>
                </a:rPr>
                <a:t> đồng và </a:t>
              </a:r>
              <a:r>
                <a:rPr lang="vi-VN" altLang="en-US" sz="2800" i="1">
                  <a:latin typeface="Cambria" panose="02040503050406030204" pitchFamily="18" charset="0"/>
                  <a:ea typeface="Arial" panose="020B0604020202020204" pitchFamily="34" charset="0"/>
                  <a:cs typeface="Times New Roman" panose="02020603050405020304" pitchFamily="18" charset="0"/>
                </a:rPr>
                <a:t>150.000</a:t>
              </a:r>
              <a:r>
                <a:rPr lang="vi-VN" altLang="en-US" sz="2800">
                  <a:latin typeface="Cambria" panose="02040503050406030204" pitchFamily="18" charset="0"/>
                  <a:ea typeface="Arial" panose="020B0604020202020204" pitchFamily="34" charset="0"/>
                  <a:cs typeface="Times New Roman" panose="02020603050405020304" pitchFamily="18" charset="0"/>
                </a:rPr>
                <a:t> đồng</a:t>
              </a:r>
              <a:r>
                <a:rPr lang="vi-VN" altLang="en-US" sz="2800" i="1">
                  <a:latin typeface="Cambria" panose="02040503050406030204" pitchFamily="18" charset="0"/>
                  <a:ea typeface="Arial" panose="020B0604020202020204" pitchFamily="34" charset="0"/>
                  <a:cs typeface="Times New Roman" panose="02020603050405020304" pitchFamily="18" charset="0"/>
                </a:rPr>
                <a:t>. </a:t>
              </a:r>
              <a:r>
                <a:rPr lang="vi-VN" altLang="en-US" sz="2800">
                  <a:latin typeface="Cambria" panose="02040503050406030204" pitchFamily="18" charset="0"/>
                  <a:ea typeface="Arial" panose="020B0604020202020204" pitchFamily="34" charset="0"/>
                  <a:cs typeface="Times New Roman" panose="02020603050405020304" pitchFamily="18" charset="0"/>
                </a:rPr>
                <a:t>Tổng số tiền để hoàn thành vườn hoa (làm tròn đến hàng nghìn) gần nhất với số tiền nào dưới đây?</a:t>
              </a:r>
              <a:endParaRPr lang="en-US" altLang="en-US" sz="2800">
                <a:latin typeface="Cambria" panose="02040503050406030204" pitchFamily="18" charset="0"/>
              </a:endParaRPr>
            </a:p>
          </p:txBody>
        </p:sp>
      </p:grpSp>
      <p:sp>
        <p:nvSpPr>
          <p:cNvPr id="86" name="Rectangle 85"/>
          <p:cNvSpPr/>
          <p:nvPr/>
        </p:nvSpPr>
        <p:spPr>
          <a:xfrm>
            <a:off x="2578701" y="4700204"/>
            <a:ext cx="5373577" cy="523220"/>
          </a:xfrm>
          <a:prstGeom prst="rect">
            <a:avLst/>
          </a:prstGeom>
          <a:noFill/>
        </p:spPr>
        <p:txBody>
          <a:bodyPr wrap="square" rtlCol="0">
            <a:spAutoFit/>
          </a:bodyPr>
          <a:lstStyle/>
          <a:p>
            <a:pPr algn="just">
              <a:spcAft>
                <a:spcPts val="800"/>
              </a:spcAft>
            </a:pPr>
            <a:r>
              <a:rPr lang="vi-VN" sz="2800">
                <a:latin typeface="Cambria" panose="02040503050406030204" pitchFamily="18" charset="0"/>
                <a:ea typeface="Arial" panose="020B0604020202020204" pitchFamily="34" charset="0"/>
                <a:cs typeface="Times New Roman" panose="02020603050405020304" pitchFamily="18" charset="0"/>
              </a:rPr>
              <a:t>Chọn hệ tọa độ như hình vẽ. Ta có:</a:t>
            </a:r>
            <a:endParaRPr lang="en-US" sz="2800">
              <a:latin typeface="Cambria" panose="02040503050406030204" pitchFamily="18" charset="0"/>
              <a:ea typeface="Arial" panose="020B06040202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D54D1ABA-5FFE-45A0-8A6F-2562D2AF9A81}"/>
              </a:ext>
            </a:extLst>
          </p:cNvPr>
          <p:cNvGrpSpPr/>
          <p:nvPr/>
        </p:nvGrpSpPr>
        <p:grpSpPr>
          <a:xfrm>
            <a:off x="8826337" y="1732870"/>
            <a:ext cx="3365662" cy="2664909"/>
            <a:chOff x="8826337" y="1732870"/>
            <a:chExt cx="3365662" cy="2664909"/>
          </a:xfrm>
        </p:grpSpPr>
        <p:grpSp>
          <p:nvGrpSpPr>
            <p:cNvPr id="105" name="Group 104"/>
            <p:cNvGrpSpPr/>
            <p:nvPr/>
          </p:nvGrpSpPr>
          <p:grpSpPr>
            <a:xfrm>
              <a:off x="8847745" y="1732870"/>
              <a:ext cx="3344254" cy="617268"/>
              <a:chOff x="241306" y="5184434"/>
              <a:chExt cx="3344254" cy="617268"/>
            </a:xfrm>
          </p:grpSpPr>
          <p:sp>
            <p:nvSpPr>
              <p:cNvPr id="106" name="Rectangle 105"/>
              <p:cNvSpPr/>
              <p:nvPr/>
            </p:nvSpPr>
            <p:spPr>
              <a:xfrm>
                <a:off x="531849" y="5184434"/>
                <a:ext cx="305371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07" name="Oval 106"/>
              <p:cNvSpPr/>
              <p:nvPr/>
            </p:nvSpPr>
            <p:spPr>
              <a:xfrm>
                <a:off x="241306" y="524368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108" name="TextBox 107"/>
                  <p:cNvSpPr txBox="1"/>
                  <p:nvPr/>
                </p:nvSpPr>
                <p:spPr>
                  <a:xfrm>
                    <a:off x="779768" y="5252775"/>
                    <a:ext cx="2802786" cy="490712"/>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35" smtClean="0">
                            <a:solidFill>
                              <a:schemeClr val="bg1"/>
                            </a:solidFill>
                            <a:latin typeface="Cambria Math" panose="02040503050406030204" pitchFamily="18" charset="0"/>
                            <a:ea typeface="Arial" panose="020B0604020202020204" pitchFamily="34" charset="0"/>
                          </a:rPr>
                          <m:t>𝟒</m:t>
                        </m:r>
                        <m:r>
                          <a:rPr lang="en-US" sz="2400" b="1" i="1" spc="235" smtClean="0">
                            <a:solidFill>
                              <a:schemeClr val="bg1"/>
                            </a:solidFill>
                            <a:latin typeface="Cambria Math" panose="02040503050406030204" pitchFamily="18" charset="0"/>
                            <a:ea typeface="Arial" panose="020B0604020202020204" pitchFamily="34" charset="0"/>
                          </a:rPr>
                          <m:t>.</m:t>
                        </m:r>
                        <m:r>
                          <a:rPr lang="vi-VN" sz="2400" b="1" i="1" spc="235" smtClean="0">
                            <a:solidFill>
                              <a:schemeClr val="bg1"/>
                            </a:solidFill>
                            <a:latin typeface="Cambria Math" panose="02040503050406030204" pitchFamily="18" charset="0"/>
                            <a:ea typeface="Arial" panose="020B0604020202020204" pitchFamily="34" charset="0"/>
                          </a:rPr>
                          <m:t>𝟔𝟓𝟔</m:t>
                        </m:r>
                        <m:r>
                          <a:rPr lang="vi-VN" sz="2400" b="1" i="1" spc="235" smtClean="0">
                            <a:solidFill>
                              <a:schemeClr val="bg1"/>
                            </a:solidFill>
                            <a:latin typeface="Cambria Math" panose="02040503050406030204" pitchFamily="18" charset="0"/>
                            <a:ea typeface="Arial" panose="020B0604020202020204" pitchFamily="34" charset="0"/>
                          </a:rPr>
                          <m:t>.</m:t>
                        </m:r>
                        <m:r>
                          <a:rPr lang="vi-VN" sz="2400" b="1" i="1" spc="235" smtClean="0">
                            <a:solidFill>
                              <a:schemeClr val="bg1"/>
                            </a:solidFill>
                            <a:latin typeface="Cambria Math" panose="02040503050406030204" pitchFamily="18" charset="0"/>
                            <a:ea typeface="Arial" panose="020B0604020202020204" pitchFamily="34" charset="0"/>
                          </a:rPr>
                          <m:t>𝟎𝟎𝟎</m:t>
                        </m:r>
                      </m:oMath>
                    </a14:m>
                    <a:r>
                      <a:rPr lang="vi-VN" sz="2400" b="1" i="1" spc="235">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779768" y="5252775"/>
                    <a:ext cx="2802786" cy="490712"/>
                  </a:xfrm>
                  <a:prstGeom prst="rect">
                    <a:avLst/>
                  </a:prstGeom>
                  <a:blipFill>
                    <a:blip r:embed="rId3"/>
                    <a:stretch>
                      <a:fillRect l="-652" t="-6173" b="-24691"/>
                    </a:stretch>
                  </a:blipFill>
                </p:spPr>
                <p:txBody>
                  <a:bodyPr/>
                  <a:lstStyle/>
                  <a:p>
                    <a:r>
                      <a:rPr lang="en-US">
                        <a:noFill/>
                      </a:rPr>
                      <a:t> </a:t>
                    </a:r>
                  </a:p>
                </p:txBody>
              </p:sp>
            </mc:Fallback>
          </mc:AlternateContent>
        </p:grpSp>
        <p:grpSp>
          <p:nvGrpSpPr>
            <p:cNvPr id="19" name="Group 18"/>
            <p:cNvGrpSpPr/>
            <p:nvPr/>
          </p:nvGrpSpPr>
          <p:grpSpPr>
            <a:xfrm>
              <a:off x="8826337" y="2433309"/>
              <a:ext cx="3365662" cy="617268"/>
              <a:chOff x="1546901" y="2024219"/>
              <a:chExt cx="3365662" cy="617268"/>
            </a:xfrm>
          </p:grpSpPr>
          <p:sp>
            <p:nvSpPr>
              <p:cNvPr id="109" name="Rectangle 108"/>
              <p:cNvSpPr/>
              <p:nvPr/>
            </p:nvSpPr>
            <p:spPr>
              <a:xfrm>
                <a:off x="1837444" y="2024219"/>
                <a:ext cx="307511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0" name="Oval 109"/>
              <p:cNvSpPr/>
              <p:nvPr/>
            </p:nvSpPr>
            <p:spPr>
              <a:xfrm>
                <a:off x="1546901" y="208347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11" name="TextBox 110"/>
                  <p:cNvSpPr txBox="1"/>
                  <p:nvPr/>
                </p:nvSpPr>
                <p:spPr>
                  <a:xfrm>
                    <a:off x="2100251" y="2064848"/>
                    <a:ext cx="2767742"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10" smtClean="0">
                            <a:solidFill>
                              <a:schemeClr val="bg1"/>
                            </a:solidFill>
                            <a:latin typeface="Cambria Math" panose="02040503050406030204" pitchFamily="18" charset="0"/>
                            <a:ea typeface="Arial" panose="020B0604020202020204" pitchFamily="34" charset="0"/>
                          </a:rPr>
                          <m:t>𝟓</m:t>
                        </m:r>
                        <m:r>
                          <a:rPr lang="vi-VN" sz="2400" b="1" i="1" spc="210" smtClean="0">
                            <a:solidFill>
                              <a:schemeClr val="bg1"/>
                            </a:solidFill>
                            <a:latin typeface="Cambria Math" panose="02040503050406030204" pitchFamily="18" charset="0"/>
                            <a:ea typeface="Arial" panose="020B0604020202020204" pitchFamily="34" charset="0"/>
                          </a:rPr>
                          <m:t>.</m:t>
                        </m:r>
                        <m:r>
                          <a:rPr lang="vi-VN" sz="2400" b="1" i="1" spc="210" smtClean="0">
                            <a:solidFill>
                              <a:schemeClr val="bg1"/>
                            </a:solidFill>
                            <a:latin typeface="Cambria Math" panose="02040503050406030204" pitchFamily="18" charset="0"/>
                            <a:ea typeface="Arial" panose="020B0604020202020204" pitchFamily="34" charset="0"/>
                          </a:rPr>
                          <m:t>𝟒𝟓𝟓</m:t>
                        </m:r>
                        <m:r>
                          <a:rPr lang="vi-VN" sz="2400" b="1" i="1" spc="210" smtClean="0">
                            <a:solidFill>
                              <a:schemeClr val="bg1"/>
                            </a:solidFill>
                            <a:latin typeface="Cambria Math" panose="02040503050406030204" pitchFamily="18" charset="0"/>
                            <a:ea typeface="Arial" panose="020B0604020202020204" pitchFamily="34" charset="0"/>
                          </a:rPr>
                          <m:t>.</m:t>
                        </m:r>
                        <m:r>
                          <a:rPr lang="vi-VN" sz="2400" b="1" i="1" spc="210" smtClean="0">
                            <a:solidFill>
                              <a:schemeClr val="bg1"/>
                            </a:solidFill>
                            <a:latin typeface="Cambria Math" panose="02040503050406030204" pitchFamily="18" charset="0"/>
                            <a:ea typeface="Arial" panose="020B0604020202020204" pitchFamily="34" charset="0"/>
                          </a:rPr>
                          <m:t>𝟎𝟎𝟎</m:t>
                        </m:r>
                      </m:oMath>
                    </a14:m>
                    <a:r>
                      <a:rPr lang="vi-VN" sz="2400" b="1" i="1" spc="210">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2100251" y="2064848"/>
                    <a:ext cx="2767742" cy="480837"/>
                  </a:xfrm>
                  <a:prstGeom prst="rect">
                    <a:avLst/>
                  </a:prstGeom>
                  <a:blipFill>
                    <a:blip r:embed="rId4"/>
                    <a:stretch>
                      <a:fillRect l="-881" t="-6329" b="-27848"/>
                    </a:stretch>
                  </a:blipFill>
                </p:spPr>
                <p:txBody>
                  <a:bodyPr/>
                  <a:lstStyle/>
                  <a:p>
                    <a:r>
                      <a:rPr lang="en-US">
                        <a:noFill/>
                      </a:rPr>
                      <a:t> </a:t>
                    </a:r>
                  </a:p>
                </p:txBody>
              </p:sp>
            </mc:Fallback>
          </mc:AlternateContent>
        </p:grpSp>
        <p:grpSp>
          <p:nvGrpSpPr>
            <p:cNvPr id="112" name="Group 111"/>
            <p:cNvGrpSpPr/>
            <p:nvPr/>
          </p:nvGrpSpPr>
          <p:grpSpPr>
            <a:xfrm>
              <a:off x="8826337" y="3115674"/>
              <a:ext cx="3365662" cy="617268"/>
              <a:chOff x="241306" y="5184434"/>
              <a:chExt cx="3365662" cy="617268"/>
            </a:xfrm>
          </p:grpSpPr>
          <p:sp>
            <p:nvSpPr>
              <p:cNvPr id="113" name="Rectangle 112"/>
              <p:cNvSpPr/>
              <p:nvPr/>
            </p:nvSpPr>
            <p:spPr>
              <a:xfrm>
                <a:off x="531850" y="5184434"/>
                <a:ext cx="307511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4" name="Oval 113"/>
              <p:cNvSpPr/>
              <p:nvPr/>
            </p:nvSpPr>
            <p:spPr>
              <a:xfrm>
                <a:off x="241306" y="524368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115" name="TextBox 114"/>
                  <p:cNvSpPr txBox="1"/>
                  <p:nvPr/>
                </p:nvSpPr>
                <p:spPr>
                  <a:xfrm>
                    <a:off x="835187" y="5225065"/>
                    <a:ext cx="2727212"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00" smtClean="0">
                            <a:solidFill>
                              <a:schemeClr val="bg1"/>
                            </a:solidFill>
                            <a:latin typeface="Cambria Math" panose="02040503050406030204" pitchFamily="18" charset="0"/>
                            <a:ea typeface="Arial" panose="020B0604020202020204" pitchFamily="34" charset="0"/>
                          </a:rPr>
                          <m:t>𝟓</m:t>
                        </m:r>
                        <m:r>
                          <a:rPr lang="vi-VN" sz="2400" b="1" i="1" spc="200" smtClean="0">
                            <a:solidFill>
                              <a:schemeClr val="bg1"/>
                            </a:solidFill>
                            <a:latin typeface="Cambria Math" panose="02040503050406030204" pitchFamily="18" charset="0"/>
                            <a:ea typeface="Arial" panose="020B0604020202020204" pitchFamily="34" charset="0"/>
                          </a:rPr>
                          <m:t>.</m:t>
                        </m:r>
                        <m:r>
                          <a:rPr lang="vi-VN" sz="2400" b="1" i="1" spc="200" smtClean="0">
                            <a:solidFill>
                              <a:schemeClr val="bg1"/>
                            </a:solidFill>
                            <a:latin typeface="Cambria Math" panose="02040503050406030204" pitchFamily="18" charset="0"/>
                            <a:ea typeface="Arial" panose="020B0604020202020204" pitchFamily="34" charset="0"/>
                          </a:rPr>
                          <m:t>𝟔𝟕𝟔</m:t>
                        </m:r>
                        <m:r>
                          <a:rPr lang="vi-VN" sz="2400" b="1" i="1" spc="200" smtClean="0">
                            <a:solidFill>
                              <a:schemeClr val="bg1"/>
                            </a:solidFill>
                            <a:latin typeface="Cambria Math" panose="02040503050406030204" pitchFamily="18" charset="0"/>
                            <a:ea typeface="Arial" panose="020B0604020202020204" pitchFamily="34" charset="0"/>
                          </a:rPr>
                          <m:t>.</m:t>
                        </m:r>
                        <m:r>
                          <a:rPr lang="vi-VN" sz="2400" b="1" i="1" spc="200" smtClean="0">
                            <a:solidFill>
                              <a:schemeClr val="bg1"/>
                            </a:solidFill>
                            <a:latin typeface="Cambria Math" panose="02040503050406030204" pitchFamily="18" charset="0"/>
                            <a:ea typeface="Arial" panose="020B0604020202020204" pitchFamily="34" charset="0"/>
                          </a:rPr>
                          <m:t>𝟎𝟎𝟎</m:t>
                        </m:r>
                      </m:oMath>
                    </a14:m>
                    <a:r>
                      <a:rPr lang="vi-VN" sz="2400" b="1" i="1" spc="200">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835187" y="5225065"/>
                    <a:ext cx="2727212" cy="480837"/>
                  </a:xfrm>
                  <a:prstGeom prst="rect">
                    <a:avLst/>
                  </a:prstGeom>
                  <a:blipFill>
                    <a:blip r:embed="rId5"/>
                    <a:stretch>
                      <a:fillRect l="-670" t="-6329" r="-1116" b="-27848"/>
                    </a:stretch>
                  </a:blipFill>
                </p:spPr>
                <p:txBody>
                  <a:bodyPr/>
                  <a:lstStyle/>
                  <a:p>
                    <a:r>
                      <a:rPr lang="en-US">
                        <a:noFill/>
                      </a:rPr>
                      <a:t> </a:t>
                    </a:r>
                  </a:p>
                </p:txBody>
              </p:sp>
            </mc:Fallback>
          </mc:AlternateContent>
        </p:grpSp>
        <p:grpSp>
          <p:nvGrpSpPr>
            <p:cNvPr id="116" name="Group 115"/>
            <p:cNvGrpSpPr/>
            <p:nvPr/>
          </p:nvGrpSpPr>
          <p:grpSpPr>
            <a:xfrm>
              <a:off x="8904990" y="3780511"/>
              <a:ext cx="3287009" cy="617268"/>
              <a:chOff x="241306" y="5184434"/>
              <a:chExt cx="3287009" cy="617268"/>
            </a:xfrm>
          </p:grpSpPr>
          <p:sp>
            <p:nvSpPr>
              <p:cNvPr id="117" name="Rectangle 116"/>
              <p:cNvSpPr/>
              <p:nvPr/>
            </p:nvSpPr>
            <p:spPr>
              <a:xfrm>
                <a:off x="531850" y="5184434"/>
                <a:ext cx="299646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8" name="Oval 117"/>
              <p:cNvSpPr/>
              <p:nvPr/>
            </p:nvSpPr>
            <p:spPr>
              <a:xfrm>
                <a:off x="241306" y="524368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119" name="TextBox 118"/>
                  <p:cNvSpPr txBox="1"/>
                  <p:nvPr/>
                </p:nvSpPr>
                <p:spPr>
                  <a:xfrm>
                    <a:off x="793618" y="5225065"/>
                    <a:ext cx="2551984"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mtClean="0">
                            <a:solidFill>
                              <a:schemeClr val="bg1"/>
                            </a:solidFill>
                            <a:latin typeface="Cambria Math" panose="02040503050406030204" pitchFamily="18" charset="0"/>
                            <a:ea typeface="Arial" panose="020B0604020202020204" pitchFamily="34" charset="0"/>
                          </a:rPr>
                          <m:t>𝟒</m:t>
                        </m:r>
                        <m:r>
                          <a:rPr lang="vi-VN" sz="2400" b="1" i="1" smtClean="0">
                            <a:solidFill>
                              <a:schemeClr val="bg1"/>
                            </a:solidFill>
                            <a:latin typeface="Cambria Math" panose="02040503050406030204" pitchFamily="18" charset="0"/>
                            <a:ea typeface="Arial" panose="020B0604020202020204" pitchFamily="34" charset="0"/>
                          </a:rPr>
                          <m:t>.</m:t>
                        </m:r>
                        <m:r>
                          <a:rPr lang="vi-VN" sz="2400" b="1" i="1" smtClean="0">
                            <a:solidFill>
                              <a:schemeClr val="bg1"/>
                            </a:solidFill>
                            <a:latin typeface="Cambria Math" panose="02040503050406030204" pitchFamily="18" charset="0"/>
                            <a:ea typeface="Arial" panose="020B0604020202020204" pitchFamily="34" charset="0"/>
                          </a:rPr>
                          <m:t>𝟕𝟔𝟔</m:t>
                        </m:r>
                        <m:r>
                          <a:rPr lang="vi-VN" sz="2400" b="1" i="1" smtClean="0">
                            <a:solidFill>
                              <a:schemeClr val="bg1"/>
                            </a:solidFill>
                            <a:latin typeface="Cambria Math" panose="02040503050406030204" pitchFamily="18" charset="0"/>
                            <a:ea typeface="Arial" panose="020B0604020202020204" pitchFamily="34" charset="0"/>
                          </a:rPr>
                          <m:t>.</m:t>
                        </m:r>
                        <m:r>
                          <a:rPr lang="vi-VN" sz="2400" b="1" i="1" smtClean="0">
                            <a:solidFill>
                              <a:schemeClr val="bg1"/>
                            </a:solidFill>
                            <a:latin typeface="Cambria Math" panose="02040503050406030204" pitchFamily="18" charset="0"/>
                            <a:ea typeface="Arial" panose="020B0604020202020204" pitchFamily="34" charset="0"/>
                          </a:rPr>
                          <m:t>𝟎𝟎𝟎</m:t>
                        </m:r>
                      </m:oMath>
                    </a14:m>
                    <a:r>
                      <a:rPr lang="vi-VN" sz="2400" b="1" i="1">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793618" y="5225065"/>
                    <a:ext cx="2551984" cy="480837"/>
                  </a:xfrm>
                  <a:prstGeom prst="rect">
                    <a:avLst/>
                  </a:prstGeom>
                  <a:blipFill>
                    <a:blip r:embed="rId6"/>
                    <a:stretch>
                      <a:fillRect l="-477" t="-6329" b="-27848"/>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53" name="Rectangle 152"/>
              <p:cNvSpPr/>
              <p:nvPr/>
            </p:nvSpPr>
            <p:spPr>
              <a:xfrm>
                <a:off x="2452518" y="5623380"/>
                <a:ext cx="2147192" cy="1189236"/>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num>
                        <m:den>
                          <m:r>
                            <a:rPr lang="vi-VN" sz="2800" i="1">
                              <a:latin typeface="Cambria Math" panose="02040503050406030204" pitchFamily="18" charset="0"/>
                              <a:ea typeface="Arial" panose="020B0604020202020204" pitchFamily="34" charset="0"/>
                              <a:cs typeface="Times New Roman" panose="02020603050405020304" pitchFamily="18" charset="0"/>
                            </a:rPr>
                            <m:t>16</m:t>
                          </m:r>
                        </m:den>
                      </m:f>
                      <m:r>
                        <a:rPr lang="vi-VN"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𝑦</m:t>
                              </m:r>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num>
                        <m:den>
                          <m:r>
                            <a:rPr lang="vi-VN" sz="2800" i="1">
                              <a:latin typeface="Cambria Math" panose="02040503050406030204" pitchFamily="18" charset="0"/>
                              <a:ea typeface="Arial" panose="020B0604020202020204" pitchFamily="34" charset="0"/>
                              <a:cs typeface="Times New Roman" panose="02020603050405020304" pitchFamily="18" charset="0"/>
                            </a:rPr>
                            <m:t>4</m:t>
                          </m:r>
                        </m:den>
                      </m:f>
                      <m:r>
                        <a:rPr lang="vi-VN" sz="2800" i="1">
                          <a:latin typeface="Cambria Math" panose="02040503050406030204" pitchFamily="18" charset="0"/>
                          <a:ea typeface="Arial" panose="020B0604020202020204" pitchFamily="34" charset="0"/>
                          <a:cs typeface="Times New Roman" panose="02020603050405020304" pitchFamily="18" charset="0"/>
                        </a:rPr>
                        <m:t>=1</m:t>
                      </m:r>
                    </m:oMath>
                  </m:oMathPara>
                </a14:m>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53" name="Rectangle 152"/>
              <p:cNvSpPr>
                <a:spLocks noRot="1" noChangeAspect="1" noMove="1" noResize="1" noEditPoints="1" noAdjustHandles="1" noChangeArrowheads="1" noChangeShapeType="1" noTextEdit="1"/>
              </p:cNvSpPr>
              <p:nvPr/>
            </p:nvSpPr>
            <p:spPr>
              <a:xfrm>
                <a:off x="2452518" y="5623380"/>
                <a:ext cx="2147192" cy="1189236"/>
              </a:xfrm>
              <a:prstGeom prst="rect">
                <a:avLst/>
              </a:prstGeom>
              <a:blipFill>
                <a:blip r:embed="rId7"/>
                <a:stretch>
                  <a:fillRect/>
                </a:stretch>
              </a:blipFill>
            </p:spPr>
            <p:txBody>
              <a:bodyPr/>
              <a:lstStyle/>
              <a:p>
                <a:r>
                  <a:rPr lang="en-US">
                    <a:noFill/>
                  </a:rPr>
                  <a:t> </a:t>
                </a:r>
              </a:p>
            </p:txBody>
          </p:sp>
        </mc:Fallback>
      </mc:AlternateContent>
      <p:sp>
        <p:nvSpPr>
          <p:cNvPr id="170" name="Rectangle 169"/>
          <p:cNvSpPr/>
          <p:nvPr/>
        </p:nvSpPr>
        <p:spPr>
          <a:xfrm>
            <a:off x="244155" y="5202402"/>
            <a:ext cx="8193370" cy="1052596"/>
          </a:xfrm>
          <a:prstGeom prst="rect">
            <a:avLst/>
          </a:prstGeom>
          <a:noFill/>
        </p:spPr>
        <p:txBody>
          <a:bodyPr wrap="square" rtlCol="0">
            <a:spAutoFit/>
          </a:bodyPr>
          <a:lstStyle/>
          <a:p>
            <a:pPr algn="just">
              <a:lnSpc>
                <a:spcPct val="115000"/>
              </a:lnSpc>
              <a:spcAft>
                <a:spcPts val="800"/>
              </a:spcAft>
            </a:pPr>
            <a:r>
              <a:rPr lang="vi-VN" sz="2800">
                <a:latin typeface="Cambria" panose="02040503050406030204" pitchFamily="18" charset="0"/>
                <a:ea typeface="Arial" panose="020B0604020202020204" pitchFamily="34" charset="0"/>
                <a:cs typeface="Times New Roman" panose="02020603050405020304" pitchFamily="18" charset="0"/>
              </a:rPr>
              <a:t>Phương trình chính tắc của đường elip giới hạn vườn hoa là</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99" name="Picture 98">
            <a:extLst>
              <a:ext uri="{FF2B5EF4-FFF2-40B4-BE49-F238E27FC236}">
                <a16:creationId xmlns:a16="http://schemas.microsoft.com/office/drawing/2014/main" id="{F0C980C3-7815-455E-8174-17410662B3C8}"/>
              </a:ext>
            </a:extLst>
          </p:cNvPr>
          <p:cNvPicPr>
            <a:picLocks noChangeAspect="1"/>
          </p:cNvPicPr>
          <p:nvPr/>
        </p:nvPicPr>
        <p:blipFill>
          <a:blip r:embed="rId8"/>
          <a:stretch>
            <a:fillRect/>
          </a:stretch>
        </p:blipFill>
        <p:spPr>
          <a:xfrm>
            <a:off x="8778279" y="35567"/>
            <a:ext cx="3295066" cy="1661788"/>
          </a:xfrm>
          <a:prstGeom prst="rect">
            <a:avLst/>
          </a:prstGeom>
        </p:spPr>
      </p:pic>
      <p:pic>
        <p:nvPicPr>
          <p:cNvPr id="48" name="Picture 19">
            <a:extLst>
              <a:ext uri="{FF2B5EF4-FFF2-40B4-BE49-F238E27FC236}">
                <a16:creationId xmlns:a16="http://schemas.microsoft.com/office/drawing/2014/main" id="{958F9D49-FB73-4B98-9B71-357CB62A5D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7568" y="4732291"/>
            <a:ext cx="3574973" cy="196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circle(in)">
                                      <p:cBhvr>
                                        <p:cTn id="21" dur="20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left)">
                                      <p:cBhvr>
                                        <p:cTn id="26" dur="500"/>
                                        <p:tgtEl>
                                          <p:spTgt spid="17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wipe(left)">
                                      <p:cBhvr>
                                        <p:cTn id="3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53" grpId="0"/>
      <p:bldP spid="17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26055" y="1838663"/>
            <a:ext cx="11926984" cy="4946561"/>
            <a:chOff x="198350" y="3636273"/>
            <a:chExt cx="11926984" cy="4946561"/>
          </a:xfrm>
        </p:grpSpPr>
        <p:sp>
          <p:nvSpPr>
            <p:cNvPr id="5" name="Rounded Rectangle 4"/>
            <p:cNvSpPr/>
            <p:nvPr/>
          </p:nvSpPr>
          <p:spPr>
            <a:xfrm>
              <a:off x="198350" y="3865218"/>
              <a:ext cx="11926984" cy="471761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mbria" panose="02040503050406030204" pitchFamily="18" charset="0"/>
              </a:endParaRPr>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5" y="4701165"/>
                <a:ext cx="82863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latin typeface="Cambria" panose="02040503050406030204" pitchFamily="18" charset="0"/>
                </a:endParaRPr>
              </a:p>
            </p:txBody>
          </p:sp>
          <p:sp>
            <p:nvSpPr>
              <p:cNvPr id="8" name="TextBox 7"/>
              <p:cNvSpPr txBox="1"/>
              <p:nvPr/>
            </p:nvSpPr>
            <p:spPr>
              <a:xfrm>
                <a:off x="2187353" y="6239450"/>
                <a:ext cx="2847705" cy="1006588"/>
              </a:xfrm>
              <a:prstGeom prst="rect">
                <a:avLst/>
              </a:prstGeom>
              <a:noFill/>
            </p:spPr>
            <p:txBody>
              <a:bodyPr wrap="none" rtlCol="0">
                <a:spAutoFit/>
              </a:bodyPr>
              <a:lstStyle/>
              <a:p>
                <a:r>
                  <a:rPr lang="vi-VN" sz="3000" dirty="0">
                    <a:solidFill>
                      <a:srgbClr val="FF0000"/>
                    </a:solidFill>
                    <a:latin typeface="Cambria" panose="02040503050406030204" pitchFamily="18" charset="0"/>
                    <a:ea typeface="Tahoma" pitchFamily="34" charset="0"/>
                    <a:cs typeface="Tahoma" pitchFamily="34" charset="0"/>
                  </a:rPr>
                  <a:t>Lời Giải</a:t>
                </a:r>
                <a:endParaRPr lang="en-US" sz="3000" dirty="0">
                  <a:solidFill>
                    <a:srgbClr val="FF0000"/>
                  </a:solidFill>
                  <a:latin typeface="Cambria" panose="02040503050406030204" pitchFamily="18" charset="0"/>
                  <a:ea typeface="Tahoma" pitchFamily="34" charset="0"/>
                  <a:cs typeface="Tahoma" pitchFamily="34" charset="0"/>
                </a:endParaRPr>
              </a:p>
            </p:txBody>
          </p:sp>
          <p:sp>
            <p:nvSpPr>
              <p:cNvPr id="9" name="Round Diagonal Corner Rectangle 8"/>
              <p:cNvSpPr/>
              <p:nvPr/>
            </p:nvSpPr>
            <p:spPr>
              <a:xfrm flipV="1">
                <a:off x="1275608" y="6330944"/>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mbria" panose="02040503050406030204" pitchFamily="18" charset="0"/>
                </a:endParaRPr>
              </a:p>
            </p:txBody>
          </p:sp>
          <p:sp>
            <p:nvSpPr>
              <p:cNvPr id="10" name="Freeform 9"/>
              <p:cNvSpPr>
                <a:spLocks noEditPoints="1"/>
              </p:cNvSpPr>
              <p:nvPr/>
            </p:nvSpPr>
            <p:spPr bwMode="auto">
              <a:xfrm>
                <a:off x="1403700" y="6378162"/>
                <a:ext cx="545196" cy="73911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latin typeface="Cambria" panose="02040503050406030204" pitchFamily="18" charset="0"/>
                </a:endParaRPr>
              </a:p>
            </p:txBody>
          </p:sp>
        </p:grpSp>
      </p:grpSp>
      <p:grpSp>
        <p:nvGrpSpPr>
          <p:cNvPr id="21" name="Group 20"/>
          <p:cNvGrpSpPr/>
          <p:nvPr/>
        </p:nvGrpSpPr>
        <p:grpSpPr>
          <a:xfrm>
            <a:off x="147057" y="-5231"/>
            <a:ext cx="5186349" cy="1795678"/>
            <a:chOff x="534987" y="1647866"/>
            <a:chExt cx="10167120" cy="3011682"/>
          </a:xfrm>
        </p:grpSpPr>
        <p:sp>
          <p:nvSpPr>
            <p:cNvPr id="25" name="Rounded Rectangle 24"/>
            <p:cNvSpPr/>
            <p:nvPr/>
          </p:nvSpPr>
          <p:spPr bwMode="auto">
            <a:xfrm>
              <a:off x="755651" y="1720891"/>
              <a:ext cx="9946456" cy="293865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46</a:t>
                </a:r>
                <a:endParaRPr lang="en-US" sz="3000" dirty="0">
                  <a:solidFill>
                    <a:schemeClr val="bg1"/>
                  </a:solidFill>
                  <a:latin typeface="Tahoma" pitchFamily="34" charset="0"/>
                  <a:cs typeface="Tahoma" pitchFamily="34" charset="0"/>
                </a:endParaRPr>
              </a:p>
            </p:txBody>
          </p:sp>
        </p:grpSp>
      </p:grpSp>
      <p:sp>
        <p:nvSpPr>
          <p:cNvPr id="86" name="Rectangle 85"/>
          <p:cNvSpPr/>
          <p:nvPr/>
        </p:nvSpPr>
        <p:spPr>
          <a:xfrm>
            <a:off x="82719" y="2423970"/>
            <a:ext cx="6013281" cy="492443"/>
          </a:xfrm>
          <a:prstGeom prst="rect">
            <a:avLst/>
          </a:prstGeom>
          <a:noFill/>
        </p:spPr>
        <p:txBody>
          <a:bodyPr wrap="square" rtlCol="0">
            <a:spAutoFit/>
          </a:bodyPr>
          <a:lstStyle/>
          <a:p>
            <a:pPr algn="just">
              <a:spcAft>
                <a:spcPts val="800"/>
              </a:spcAft>
            </a:pPr>
            <a:r>
              <a:rPr lang="vi-VN" sz="2600">
                <a:latin typeface="Cambria" panose="02040503050406030204" pitchFamily="18" charset="0"/>
                <a:ea typeface="Arial" panose="020B0604020202020204" pitchFamily="34" charset="0"/>
                <a:cs typeface="Times New Roman" panose="02020603050405020304" pitchFamily="18" charset="0"/>
              </a:rPr>
              <a:t>Nửa đường elip nằm phía trên trục Ox</a:t>
            </a:r>
            <a:endParaRPr lang="en-US" sz="2600">
              <a:latin typeface="Cambria" panose="02040503050406030204" pitchFamily="18" charset="0"/>
              <a:ea typeface="Arial" panose="020B06040202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FFD2532-EEAE-4F94-82E9-A4E6C5916B5A}"/>
              </a:ext>
            </a:extLst>
          </p:cNvPr>
          <p:cNvGrpSpPr/>
          <p:nvPr/>
        </p:nvGrpSpPr>
        <p:grpSpPr>
          <a:xfrm>
            <a:off x="5361982" y="94785"/>
            <a:ext cx="6735627" cy="1388524"/>
            <a:chOff x="8831200" y="1732870"/>
            <a:chExt cx="6735627" cy="1388524"/>
          </a:xfrm>
        </p:grpSpPr>
        <p:grpSp>
          <p:nvGrpSpPr>
            <p:cNvPr id="105" name="Group 104"/>
            <p:cNvGrpSpPr/>
            <p:nvPr/>
          </p:nvGrpSpPr>
          <p:grpSpPr>
            <a:xfrm>
              <a:off x="8847745" y="1732870"/>
              <a:ext cx="3344254" cy="617268"/>
              <a:chOff x="241306" y="5184434"/>
              <a:chExt cx="3344254" cy="617268"/>
            </a:xfrm>
          </p:grpSpPr>
          <p:sp>
            <p:nvSpPr>
              <p:cNvPr id="106" name="Rectangle 105"/>
              <p:cNvSpPr/>
              <p:nvPr/>
            </p:nvSpPr>
            <p:spPr>
              <a:xfrm>
                <a:off x="531849" y="5184434"/>
                <a:ext cx="305371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07" name="Oval 106"/>
              <p:cNvSpPr/>
              <p:nvPr/>
            </p:nvSpPr>
            <p:spPr>
              <a:xfrm>
                <a:off x="241306" y="524368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108" name="TextBox 107"/>
                  <p:cNvSpPr txBox="1"/>
                  <p:nvPr/>
                </p:nvSpPr>
                <p:spPr>
                  <a:xfrm>
                    <a:off x="779768" y="5252775"/>
                    <a:ext cx="2802786" cy="490712"/>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35" smtClean="0">
                            <a:solidFill>
                              <a:schemeClr val="bg1"/>
                            </a:solidFill>
                            <a:latin typeface="Cambria Math" panose="02040503050406030204" pitchFamily="18" charset="0"/>
                            <a:ea typeface="Arial" panose="020B0604020202020204" pitchFamily="34" charset="0"/>
                          </a:rPr>
                          <m:t>𝟒</m:t>
                        </m:r>
                        <m:r>
                          <a:rPr lang="en-US" sz="2400" b="1" i="1" spc="235" smtClean="0">
                            <a:solidFill>
                              <a:schemeClr val="bg1"/>
                            </a:solidFill>
                            <a:latin typeface="Cambria Math" panose="02040503050406030204" pitchFamily="18" charset="0"/>
                            <a:ea typeface="Arial" panose="020B0604020202020204" pitchFamily="34" charset="0"/>
                          </a:rPr>
                          <m:t>.</m:t>
                        </m:r>
                        <m:r>
                          <a:rPr lang="vi-VN" sz="2400" b="1" i="1" spc="235" smtClean="0">
                            <a:solidFill>
                              <a:schemeClr val="bg1"/>
                            </a:solidFill>
                            <a:latin typeface="Cambria Math" panose="02040503050406030204" pitchFamily="18" charset="0"/>
                            <a:ea typeface="Arial" panose="020B0604020202020204" pitchFamily="34" charset="0"/>
                          </a:rPr>
                          <m:t>𝟔𝟓𝟔</m:t>
                        </m:r>
                        <m:r>
                          <a:rPr lang="vi-VN" sz="2400" b="1" i="1" spc="235" smtClean="0">
                            <a:solidFill>
                              <a:schemeClr val="bg1"/>
                            </a:solidFill>
                            <a:latin typeface="Cambria Math" panose="02040503050406030204" pitchFamily="18" charset="0"/>
                            <a:ea typeface="Arial" panose="020B0604020202020204" pitchFamily="34" charset="0"/>
                          </a:rPr>
                          <m:t>.</m:t>
                        </m:r>
                        <m:r>
                          <a:rPr lang="vi-VN" sz="2400" b="1" i="1" spc="235" smtClean="0">
                            <a:solidFill>
                              <a:schemeClr val="bg1"/>
                            </a:solidFill>
                            <a:latin typeface="Cambria Math" panose="02040503050406030204" pitchFamily="18" charset="0"/>
                            <a:ea typeface="Arial" panose="020B0604020202020204" pitchFamily="34" charset="0"/>
                          </a:rPr>
                          <m:t>𝟎𝟎𝟎</m:t>
                        </m:r>
                      </m:oMath>
                    </a14:m>
                    <a:r>
                      <a:rPr lang="vi-VN" sz="2400" b="1" i="1" spc="235">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779768" y="5252775"/>
                    <a:ext cx="2802786" cy="490712"/>
                  </a:xfrm>
                  <a:prstGeom prst="rect">
                    <a:avLst/>
                  </a:prstGeom>
                  <a:blipFill>
                    <a:blip r:embed="rId3"/>
                    <a:stretch>
                      <a:fillRect l="-652" t="-6173" b="-24691"/>
                    </a:stretch>
                  </a:blipFill>
                </p:spPr>
                <p:txBody>
                  <a:bodyPr/>
                  <a:lstStyle/>
                  <a:p>
                    <a:r>
                      <a:rPr lang="en-US">
                        <a:noFill/>
                      </a:rPr>
                      <a:t> </a:t>
                    </a:r>
                  </a:p>
                </p:txBody>
              </p:sp>
            </mc:Fallback>
          </mc:AlternateContent>
        </p:grpSp>
        <p:grpSp>
          <p:nvGrpSpPr>
            <p:cNvPr id="19" name="Group 18"/>
            <p:cNvGrpSpPr/>
            <p:nvPr/>
          </p:nvGrpSpPr>
          <p:grpSpPr>
            <a:xfrm>
              <a:off x="12201165" y="1747292"/>
              <a:ext cx="3365662" cy="617268"/>
              <a:chOff x="4921729" y="1338202"/>
              <a:chExt cx="3365662" cy="617268"/>
            </a:xfrm>
          </p:grpSpPr>
          <p:sp>
            <p:nvSpPr>
              <p:cNvPr id="109" name="Rectangle 108"/>
              <p:cNvSpPr/>
              <p:nvPr/>
            </p:nvSpPr>
            <p:spPr>
              <a:xfrm>
                <a:off x="5212272" y="1338202"/>
                <a:ext cx="307511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0" name="Oval 109"/>
              <p:cNvSpPr/>
              <p:nvPr/>
            </p:nvSpPr>
            <p:spPr>
              <a:xfrm>
                <a:off x="4921729" y="139745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11" name="TextBox 110"/>
                  <p:cNvSpPr txBox="1"/>
                  <p:nvPr/>
                </p:nvSpPr>
                <p:spPr>
                  <a:xfrm>
                    <a:off x="5475079" y="1378831"/>
                    <a:ext cx="2767742"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10" smtClean="0">
                            <a:solidFill>
                              <a:schemeClr val="bg1"/>
                            </a:solidFill>
                            <a:latin typeface="Cambria Math" panose="02040503050406030204" pitchFamily="18" charset="0"/>
                            <a:ea typeface="Arial" panose="020B0604020202020204" pitchFamily="34" charset="0"/>
                          </a:rPr>
                          <m:t>𝟓</m:t>
                        </m:r>
                        <m:r>
                          <a:rPr lang="vi-VN" sz="2400" b="1" i="1" spc="210" smtClean="0">
                            <a:solidFill>
                              <a:schemeClr val="bg1"/>
                            </a:solidFill>
                            <a:latin typeface="Cambria Math" panose="02040503050406030204" pitchFamily="18" charset="0"/>
                            <a:ea typeface="Arial" panose="020B0604020202020204" pitchFamily="34" charset="0"/>
                          </a:rPr>
                          <m:t>.</m:t>
                        </m:r>
                        <m:r>
                          <a:rPr lang="vi-VN" sz="2400" b="1" i="1" spc="210" smtClean="0">
                            <a:solidFill>
                              <a:schemeClr val="bg1"/>
                            </a:solidFill>
                            <a:latin typeface="Cambria Math" panose="02040503050406030204" pitchFamily="18" charset="0"/>
                            <a:ea typeface="Arial" panose="020B0604020202020204" pitchFamily="34" charset="0"/>
                          </a:rPr>
                          <m:t>𝟒𝟓𝟓</m:t>
                        </m:r>
                        <m:r>
                          <a:rPr lang="vi-VN" sz="2400" b="1" i="1" spc="210" smtClean="0">
                            <a:solidFill>
                              <a:schemeClr val="bg1"/>
                            </a:solidFill>
                            <a:latin typeface="Cambria Math" panose="02040503050406030204" pitchFamily="18" charset="0"/>
                            <a:ea typeface="Arial" panose="020B0604020202020204" pitchFamily="34" charset="0"/>
                          </a:rPr>
                          <m:t>.</m:t>
                        </m:r>
                        <m:r>
                          <a:rPr lang="vi-VN" sz="2400" b="1" i="1" spc="210" smtClean="0">
                            <a:solidFill>
                              <a:schemeClr val="bg1"/>
                            </a:solidFill>
                            <a:latin typeface="Cambria Math" panose="02040503050406030204" pitchFamily="18" charset="0"/>
                            <a:ea typeface="Arial" panose="020B0604020202020204" pitchFamily="34" charset="0"/>
                          </a:rPr>
                          <m:t>𝟎𝟎𝟎</m:t>
                        </m:r>
                      </m:oMath>
                    </a14:m>
                    <a:r>
                      <a:rPr lang="vi-VN" sz="2400" b="1" i="1" spc="210">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5475079" y="1378831"/>
                    <a:ext cx="2767742" cy="480837"/>
                  </a:xfrm>
                  <a:prstGeom prst="rect">
                    <a:avLst/>
                  </a:prstGeom>
                  <a:blipFill>
                    <a:blip r:embed="rId4"/>
                    <a:stretch>
                      <a:fillRect l="-661" t="-6410" r="-220" b="-29487"/>
                    </a:stretch>
                  </a:blipFill>
                </p:spPr>
                <p:txBody>
                  <a:bodyPr/>
                  <a:lstStyle/>
                  <a:p>
                    <a:r>
                      <a:rPr lang="en-US">
                        <a:noFill/>
                      </a:rPr>
                      <a:t> </a:t>
                    </a:r>
                  </a:p>
                </p:txBody>
              </p:sp>
            </mc:Fallback>
          </mc:AlternateContent>
        </p:grpSp>
        <p:grpSp>
          <p:nvGrpSpPr>
            <p:cNvPr id="112" name="Group 111"/>
            <p:cNvGrpSpPr/>
            <p:nvPr/>
          </p:nvGrpSpPr>
          <p:grpSpPr>
            <a:xfrm>
              <a:off x="8831200" y="2502740"/>
              <a:ext cx="3365662" cy="617268"/>
              <a:chOff x="246169" y="4571500"/>
              <a:chExt cx="3365662" cy="617268"/>
            </a:xfrm>
          </p:grpSpPr>
          <p:sp>
            <p:nvSpPr>
              <p:cNvPr id="113" name="Rectangle 112"/>
              <p:cNvSpPr/>
              <p:nvPr/>
            </p:nvSpPr>
            <p:spPr>
              <a:xfrm>
                <a:off x="536713" y="4571500"/>
                <a:ext cx="307511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4" name="Oval 113"/>
              <p:cNvSpPr/>
              <p:nvPr/>
            </p:nvSpPr>
            <p:spPr>
              <a:xfrm>
                <a:off x="246169" y="463075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115" name="TextBox 114"/>
                  <p:cNvSpPr txBox="1"/>
                  <p:nvPr/>
                </p:nvSpPr>
                <p:spPr>
                  <a:xfrm>
                    <a:off x="840050" y="4612131"/>
                    <a:ext cx="2727212"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00" smtClean="0">
                            <a:solidFill>
                              <a:schemeClr val="bg1"/>
                            </a:solidFill>
                            <a:latin typeface="Cambria Math" panose="02040503050406030204" pitchFamily="18" charset="0"/>
                            <a:ea typeface="Arial" panose="020B0604020202020204" pitchFamily="34" charset="0"/>
                          </a:rPr>
                          <m:t>𝟓</m:t>
                        </m:r>
                        <m:r>
                          <a:rPr lang="vi-VN" sz="2400" b="1" i="1" spc="200" smtClean="0">
                            <a:solidFill>
                              <a:schemeClr val="bg1"/>
                            </a:solidFill>
                            <a:latin typeface="Cambria Math" panose="02040503050406030204" pitchFamily="18" charset="0"/>
                            <a:ea typeface="Arial" panose="020B0604020202020204" pitchFamily="34" charset="0"/>
                          </a:rPr>
                          <m:t>.</m:t>
                        </m:r>
                        <m:r>
                          <a:rPr lang="vi-VN" sz="2400" b="1" i="1" spc="200" smtClean="0">
                            <a:solidFill>
                              <a:schemeClr val="bg1"/>
                            </a:solidFill>
                            <a:latin typeface="Cambria Math" panose="02040503050406030204" pitchFamily="18" charset="0"/>
                            <a:ea typeface="Arial" panose="020B0604020202020204" pitchFamily="34" charset="0"/>
                          </a:rPr>
                          <m:t>𝟔𝟕𝟔</m:t>
                        </m:r>
                        <m:r>
                          <a:rPr lang="vi-VN" sz="2400" b="1" i="1" spc="200" smtClean="0">
                            <a:solidFill>
                              <a:schemeClr val="bg1"/>
                            </a:solidFill>
                            <a:latin typeface="Cambria Math" panose="02040503050406030204" pitchFamily="18" charset="0"/>
                            <a:ea typeface="Arial" panose="020B0604020202020204" pitchFamily="34" charset="0"/>
                          </a:rPr>
                          <m:t>.</m:t>
                        </m:r>
                        <m:r>
                          <a:rPr lang="vi-VN" sz="2400" b="1" i="1" spc="200" smtClean="0">
                            <a:solidFill>
                              <a:schemeClr val="bg1"/>
                            </a:solidFill>
                            <a:latin typeface="Cambria Math" panose="02040503050406030204" pitchFamily="18" charset="0"/>
                            <a:ea typeface="Arial" panose="020B0604020202020204" pitchFamily="34" charset="0"/>
                          </a:rPr>
                          <m:t>𝟎𝟎𝟎</m:t>
                        </m:r>
                      </m:oMath>
                    </a14:m>
                    <a:r>
                      <a:rPr lang="vi-VN" sz="2400" b="1" i="1" spc="200">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840050" y="4612131"/>
                    <a:ext cx="2727212" cy="480837"/>
                  </a:xfrm>
                  <a:prstGeom prst="rect">
                    <a:avLst/>
                  </a:prstGeom>
                  <a:blipFill>
                    <a:blip r:embed="rId5"/>
                    <a:stretch>
                      <a:fillRect l="-671" t="-6410" r="-1342" b="-29487"/>
                    </a:stretch>
                  </a:blipFill>
                </p:spPr>
                <p:txBody>
                  <a:bodyPr/>
                  <a:lstStyle/>
                  <a:p>
                    <a:r>
                      <a:rPr lang="en-US">
                        <a:noFill/>
                      </a:rPr>
                      <a:t> </a:t>
                    </a:r>
                  </a:p>
                </p:txBody>
              </p:sp>
            </mc:Fallback>
          </mc:AlternateContent>
        </p:grpSp>
        <p:grpSp>
          <p:nvGrpSpPr>
            <p:cNvPr id="116" name="Group 115"/>
            <p:cNvGrpSpPr/>
            <p:nvPr/>
          </p:nvGrpSpPr>
          <p:grpSpPr>
            <a:xfrm>
              <a:off x="12193118" y="2504126"/>
              <a:ext cx="3361918" cy="617268"/>
              <a:chOff x="3529434" y="3908049"/>
              <a:chExt cx="3361918" cy="617268"/>
            </a:xfrm>
          </p:grpSpPr>
          <p:sp>
            <p:nvSpPr>
              <p:cNvPr id="117" name="Rectangle 116"/>
              <p:cNvSpPr/>
              <p:nvPr/>
            </p:nvSpPr>
            <p:spPr>
              <a:xfrm>
                <a:off x="3819978" y="3908049"/>
                <a:ext cx="3071374"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8" name="Oval 117"/>
              <p:cNvSpPr/>
              <p:nvPr/>
            </p:nvSpPr>
            <p:spPr>
              <a:xfrm>
                <a:off x="3529434" y="396730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119" name="TextBox 118"/>
                  <p:cNvSpPr txBox="1"/>
                  <p:nvPr/>
                </p:nvSpPr>
                <p:spPr>
                  <a:xfrm>
                    <a:off x="4081746" y="3948680"/>
                    <a:ext cx="2551984"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mtClean="0">
                            <a:solidFill>
                              <a:schemeClr val="bg1"/>
                            </a:solidFill>
                            <a:latin typeface="Cambria Math" panose="02040503050406030204" pitchFamily="18" charset="0"/>
                            <a:ea typeface="Arial" panose="020B0604020202020204" pitchFamily="34" charset="0"/>
                          </a:rPr>
                          <m:t>𝟒</m:t>
                        </m:r>
                        <m:r>
                          <a:rPr lang="vi-VN" sz="2400" b="1" i="1" smtClean="0">
                            <a:solidFill>
                              <a:schemeClr val="bg1"/>
                            </a:solidFill>
                            <a:latin typeface="Cambria Math" panose="02040503050406030204" pitchFamily="18" charset="0"/>
                            <a:ea typeface="Arial" panose="020B0604020202020204" pitchFamily="34" charset="0"/>
                          </a:rPr>
                          <m:t>.</m:t>
                        </m:r>
                        <m:r>
                          <a:rPr lang="vi-VN" sz="2400" b="1" i="1" smtClean="0">
                            <a:solidFill>
                              <a:schemeClr val="bg1"/>
                            </a:solidFill>
                            <a:latin typeface="Cambria Math" panose="02040503050406030204" pitchFamily="18" charset="0"/>
                            <a:ea typeface="Arial" panose="020B0604020202020204" pitchFamily="34" charset="0"/>
                          </a:rPr>
                          <m:t>𝟕𝟔𝟔</m:t>
                        </m:r>
                        <m:r>
                          <a:rPr lang="vi-VN" sz="2400" b="1" i="1" smtClean="0">
                            <a:solidFill>
                              <a:schemeClr val="bg1"/>
                            </a:solidFill>
                            <a:latin typeface="Cambria Math" panose="02040503050406030204" pitchFamily="18" charset="0"/>
                            <a:ea typeface="Arial" panose="020B0604020202020204" pitchFamily="34" charset="0"/>
                          </a:rPr>
                          <m:t>.</m:t>
                        </m:r>
                        <m:r>
                          <a:rPr lang="vi-VN" sz="2400" b="1" i="1" smtClean="0">
                            <a:solidFill>
                              <a:schemeClr val="bg1"/>
                            </a:solidFill>
                            <a:latin typeface="Cambria Math" panose="02040503050406030204" pitchFamily="18" charset="0"/>
                            <a:ea typeface="Arial" panose="020B0604020202020204" pitchFamily="34" charset="0"/>
                          </a:rPr>
                          <m:t>𝟎𝟎𝟎</m:t>
                        </m:r>
                      </m:oMath>
                    </a14:m>
                    <a:r>
                      <a:rPr lang="vi-VN" sz="2400" b="1" i="1">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4081746" y="3948680"/>
                    <a:ext cx="2551984" cy="480837"/>
                  </a:xfrm>
                  <a:prstGeom prst="rect">
                    <a:avLst/>
                  </a:prstGeom>
                  <a:blipFill>
                    <a:blip r:embed="rId6"/>
                    <a:stretch>
                      <a:fillRect l="-718" t="-6329" b="-27848"/>
                    </a:stretch>
                  </a:blipFill>
                </p:spPr>
                <p:txBody>
                  <a:bodyPr/>
                  <a:lstStyle/>
                  <a:p>
                    <a:r>
                      <a:rPr lang="en-US">
                        <a:noFill/>
                      </a:rPr>
                      <a:t> </a:t>
                    </a:r>
                  </a:p>
                </p:txBody>
              </p:sp>
            </mc:Fallback>
          </mc:AlternateContent>
        </p:grpSp>
      </p:grpSp>
      <p:grpSp>
        <p:nvGrpSpPr>
          <p:cNvPr id="3" name="Group 2">
            <a:extLst>
              <a:ext uri="{FF2B5EF4-FFF2-40B4-BE49-F238E27FC236}">
                <a16:creationId xmlns:a16="http://schemas.microsoft.com/office/drawing/2014/main" id="{FF9C5832-CFC7-4821-B3D9-3F0E54EDF761}"/>
              </a:ext>
            </a:extLst>
          </p:cNvPr>
          <p:cNvGrpSpPr/>
          <p:nvPr/>
        </p:nvGrpSpPr>
        <p:grpSpPr>
          <a:xfrm>
            <a:off x="154839" y="2768574"/>
            <a:ext cx="5622820" cy="1056379"/>
            <a:chOff x="583466" y="2924876"/>
            <a:chExt cx="5047709" cy="1056379"/>
          </a:xfrm>
        </p:grpSpPr>
        <p:sp>
          <p:nvSpPr>
            <p:cNvPr id="153" name="Rectangle 152"/>
            <p:cNvSpPr/>
            <p:nvPr/>
          </p:nvSpPr>
          <p:spPr>
            <a:xfrm>
              <a:off x="583466" y="3241431"/>
              <a:ext cx="3574974" cy="513217"/>
            </a:xfrm>
            <a:prstGeom prst="rect">
              <a:avLst/>
            </a:prstGeom>
            <a:noFill/>
          </p:spPr>
          <p:txBody>
            <a:bodyPr wrap="square" rtlCol="0">
              <a:spAutoFit/>
            </a:bodyPr>
            <a:lstStyle/>
            <a:p>
              <a:pPr algn="just">
                <a:lnSpc>
                  <a:spcPct val="115000"/>
                </a:lnSpc>
                <a:spcAft>
                  <a:spcPts val="800"/>
                </a:spcAft>
              </a:pPr>
              <a:r>
                <a:rPr lang="vi-VN" sz="2600">
                  <a:latin typeface="Cambria" panose="02040503050406030204" pitchFamily="18" charset="0"/>
                  <a:ea typeface="Arial" panose="020B0604020202020204" pitchFamily="34" charset="0"/>
                  <a:cs typeface="Times New Roman" panose="02020603050405020304" pitchFamily="18" charset="0"/>
                </a:rPr>
                <a:t>là đồ thị hàm số</a:t>
              </a:r>
              <a:endParaRPr lang="en-US" sz="2600" dirty="0">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0" name="Rectangle 169"/>
                <p:cNvSpPr/>
                <p:nvPr/>
              </p:nvSpPr>
              <p:spPr>
                <a:xfrm>
                  <a:off x="2679707" y="2924876"/>
                  <a:ext cx="2951468" cy="1056379"/>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𝑦</m:t>
                        </m:r>
                        <m:r>
                          <a:rPr lang="vi-VN"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1</m:t>
                            </m:r>
                          </m:num>
                          <m:den>
                            <m:r>
                              <a:rPr lang="vi-VN" sz="2600" i="1">
                                <a:latin typeface="Cambria Math" panose="02040503050406030204" pitchFamily="18" charset="0"/>
                                <a:ea typeface="Arial" panose="020B0604020202020204" pitchFamily="34" charset="0"/>
                                <a:cs typeface="Times New Roman" panose="02020603050405020304" pitchFamily="18" charset="0"/>
                              </a:rPr>
                              <m:t>2</m:t>
                            </m:r>
                          </m:den>
                        </m:f>
                        <m:rad>
                          <m:radPr>
                            <m:degHide m:val="on"/>
                            <m:ctrlPr>
                              <a:rPr lang="en-US" sz="2600" i="1">
                                <a:latin typeface="Cambria Math" panose="02040503050406030204" pitchFamily="18" charset="0"/>
                                <a:ea typeface="Arial" panose="020B0604020202020204" pitchFamily="34" charset="0"/>
                                <a:cs typeface="Times New Roman" panose="02020603050405020304" pitchFamily="18" charset="0"/>
                              </a:rPr>
                            </m:ctrlPr>
                          </m:radPr>
                          <m:deg/>
                          <m:e>
                            <m:r>
                              <a:rPr lang="vi-VN" sz="2600" i="1">
                                <a:latin typeface="Cambria Math" panose="02040503050406030204" pitchFamily="18" charset="0"/>
                                <a:ea typeface="Arial" panose="020B0604020202020204" pitchFamily="34" charset="0"/>
                                <a:cs typeface="Times New Roman" panose="02020603050405020304" pitchFamily="18" charset="0"/>
                              </a:rPr>
                              <m:t>16−</m:t>
                            </m:r>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p>
                                <m:r>
                                  <a:rPr lang="vi-VN" sz="2600" i="1">
                                    <a:latin typeface="Cambria Math" panose="02040503050406030204" pitchFamily="18" charset="0"/>
                                    <a:ea typeface="Arial" panose="020B0604020202020204" pitchFamily="34" charset="0"/>
                                    <a:cs typeface="Times New Roman" panose="02020603050405020304" pitchFamily="18" charset="0"/>
                                  </a:rPr>
                                  <m:t>2</m:t>
                                </m:r>
                              </m:sup>
                            </m:sSup>
                          </m:e>
                        </m:rad>
                        <m:r>
                          <a:rPr lang="vi-VN" sz="2600" i="1">
                            <a:latin typeface="Cambria Math" panose="02040503050406030204" pitchFamily="18" charset="0"/>
                            <a:ea typeface="Arial" panose="020B0604020202020204" pitchFamily="34" charset="0"/>
                            <a:cs typeface="Times New Roman" panose="02020603050405020304" pitchFamily="18" charset="0"/>
                          </a:rPr>
                          <m:t> </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𝐺</m:t>
                            </m:r>
                          </m:e>
                        </m:d>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0" name="Rectangle 169"/>
                <p:cNvSpPr>
                  <a:spLocks noRot="1" noChangeAspect="1" noMove="1" noResize="1" noEditPoints="1" noAdjustHandles="1" noChangeArrowheads="1" noChangeShapeType="1" noTextEdit="1"/>
                </p:cNvSpPr>
                <p:nvPr/>
              </p:nvSpPr>
              <p:spPr>
                <a:xfrm>
                  <a:off x="2679707" y="2924876"/>
                  <a:ext cx="2951468" cy="1056379"/>
                </a:xfrm>
                <a:prstGeom prst="rect">
                  <a:avLst/>
                </a:prstGeom>
                <a:blipFill>
                  <a:blip r:embed="rId7"/>
                  <a:stretch>
                    <a:fillRect/>
                  </a:stretch>
                </a:blipFill>
              </p:spPr>
              <p:txBody>
                <a:bodyPr/>
                <a:lstStyle/>
                <a:p>
                  <a:r>
                    <a:rPr lang="en-US">
                      <a:noFill/>
                    </a:rPr>
                    <a:t> </a:t>
                  </a:r>
                </a:p>
              </p:txBody>
            </p:sp>
          </mc:Fallback>
        </mc:AlternateContent>
      </p:grpSp>
      <p:pic>
        <p:nvPicPr>
          <p:cNvPr id="48" name="Picture 19">
            <a:extLst>
              <a:ext uri="{FF2B5EF4-FFF2-40B4-BE49-F238E27FC236}">
                <a16:creationId xmlns:a16="http://schemas.microsoft.com/office/drawing/2014/main" id="{18B9327A-8E9B-42A4-AFDE-5304C8DE9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848" y="72776"/>
            <a:ext cx="3303958" cy="16289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57206A-CFA9-4E28-9375-EEF7E667595A}"/>
              </a:ext>
            </a:extLst>
          </p:cNvPr>
          <p:cNvSpPr txBox="1"/>
          <p:nvPr/>
        </p:nvSpPr>
        <p:spPr>
          <a:xfrm>
            <a:off x="95517" y="3735911"/>
            <a:ext cx="3906240"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Hai tiêu điểm của elip là</a:t>
            </a:r>
            <a:endParaRPr lang="en-US" sz="2600">
              <a:latin typeface="Cambria" panose="020405030504060302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F1A1FA-973F-4592-A7BD-5379DC616B5E}"/>
                  </a:ext>
                </a:extLst>
              </p:cNvPr>
              <p:cNvSpPr txBox="1"/>
              <p:nvPr/>
            </p:nvSpPr>
            <p:spPr>
              <a:xfrm>
                <a:off x="147057" y="4238356"/>
                <a:ext cx="3667126" cy="571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a:latin typeface="Cambria Math" panose="02040503050406030204" pitchFamily="18" charset="0"/>
                              <a:ea typeface="Arial" panose="020B0604020202020204" pitchFamily="34" charset="0"/>
                              <a:cs typeface="Times New Roman" panose="020206030504050203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𝐹</m:t>
                          </m:r>
                        </m:e>
                        <m:sub>
                          <m:r>
                            <a:rPr lang="vi-VN" sz="2600" i="1">
                              <a:latin typeface="Cambria Math" panose="02040503050406030204" pitchFamily="18" charset="0"/>
                              <a:ea typeface="Arial" panose="020B0604020202020204" pitchFamily="34" charset="0"/>
                              <a:cs typeface="Times New Roman" panose="02020603050405020304" pitchFamily="18" charset="0"/>
                            </a:rPr>
                            <m:t>1</m:t>
                          </m:r>
                        </m:sub>
                      </m:sSub>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600" i="1">
                                  <a:latin typeface="Cambria Math" panose="02040503050406030204" pitchFamily="18" charset="0"/>
                                  <a:ea typeface="Arial" panose="020B0604020202020204" pitchFamily="34" charset="0"/>
                                  <a:cs typeface="Times New Roman" panose="02020603050405020304" pitchFamily="18" charset="0"/>
                                </a:rPr>
                              </m:ctrlPr>
                            </m:radPr>
                            <m:deg/>
                            <m:e>
                              <m:r>
                                <a:rPr lang="vi-VN" sz="2600" i="1">
                                  <a:latin typeface="Cambria Math" panose="02040503050406030204" pitchFamily="18" charset="0"/>
                                  <a:ea typeface="Arial" panose="020B0604020202020204" pitchFamily="34" charset="0"/>
                                  <a:cs typeface="Times New Roman" panose="02020603050405020304" pitchFamily="18" charset="0"/>
                                </a:rPr>
                                <m:t>12</m:t>
                              </m:r>
                            </m:e>
                          </m:rad>
                          <m:r>
                            <a:rPr lang="vi-VN" sz="2600" i="1">
                              <a:latin typeface="Cambria Math" panose="02040503050406030204" pitchFamily="18" charset="0"/>
                              <a:ea typeface="Arial" panose="020B0604020202020204" pitchFamily="34" charset="0"/>
                              <a:cs typeface="Times New Roman" panose="02020603050405020304" pitchFamily="18" charset="0"/>
                            </a:rPr>
                            <m:t>;0</m:t>
                          </m:r>
                        </m:e>
                      </m:d>
                      <m:r>
                        <a:rPr lang="vi-VN" sz="2600" i="1">
                          <a:latin typeface="Cambria Math" panose="02040503050406030204" pitchFamily="18" charset="0"/>
                          <a:ea typeface="Arial" panose="020B0604020202020204" pitchFamily="34" charset="0"/>
                          <a:cs typeface="Times New Roman" panose="02020603050405020304" pitchFamily="18" charset="0"/>
                        </a:rPr>
                        <m:t>, </m:t>
                      </m:r>
                      <m:sSub>
                        <m:sSubPr>
                          <m:ctrlPr>
                            <a:rPr lang="en-US" sz="2600" i="1">
                              <a:latin typeface="Cambria Math" panose="02040503050406030204" pitchFamily="18" charset="0"/>
                              <a:ea typeface="Arial" panose="020B0604020202020204" pitchFamily="34" charset="0"/>
                              <a:cs typeface="Times New Roman" panose="020206030504050203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𝐹</m:t>
                          </m:r>
                        </m:e>
                        <m:sub>
                          <m:r>
                            <a:rPr lang="vi-VN" sz="2600" i="1">
                              <a:latin typeface="Cambria Math" panose="02040503050406030204" pitchFamily="18" charset="0"/>
                              <a:ea typeface="Arial" panose="020B0604020202020204" pitchFamily="34" charset="0"/>
                              <a:cs typeface="Times New Roman" panose="02020603050405020304" pitchFamily="18" charset="0"/>
                            </a:rPr>
                            <m:t>2</m:t>
                          </m:r>
                        </m:sub>
                      </m:sSub>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2600" i="1">
                                  <a:latin typeface="Cambria Math" panose="02040503050406030204" pitchFamily="18" charset="0"/>
                                  <a:ea typeface="Arial" panose="020B0604020202020204" pitchFamily="34" charset="0"/>
                                  <a:cs typeface="Times New Roman" panose="02020603050405020304" pitchFamily="18" charset="0"/>
                                </a:rPr>
                              </m:ctrlPr>
                            </m:radPr>
                            <m:deg/>
                            <m:e>
                              <m:r>
                                <a:rPr lang="vi-VN" sz="2600" i="1">
                                  <a:latin typeface="Cambria Math" panose="02040503050406030204" pitchFamily="18" charset="0"/>
                                  <a:ea typeface="Arial" panose="020B0604020202020204" pitchFamily="34" charset="0"/>
                                  <a:cs typeface="Times New Roman" panose="02020603050405020304" pitchFamily="18" charset="0"/>
                                </a:rPr>
                                <m:t>12</m:t>
                              </m:r>
                            </m:e>
                          </m:rad>
                          <m:r>
                            <a:rPr lang="vi-VN" sz="2600" i="1">
                              <a:latin typeface="Cambria Math" panose="02040503050406030204" pitchFamily="18" charset="0"/>
                              <a:ea typeface="Arial" panose="020B0604020202020204" pitchFamily="34" charset="0"/>
                              <a:cs typeface="Times New Roman" panose="02020603050405020304" pitchFamily="18" charset="0"/>
                            </a:rPr>
                            <m:t>;0</m:t>
                          </m:r>
                        </m:e>
                      </m:d>
                    </m:oMath>
                  </m:oMathPara>
                </a14:m>
                <a:endParaRPr lang="en-US" sz="2600"/>
              </a:p>
            </p:txBody>
          </p:sp>
        </mc:Choice>
        <mc:Fallback xmlns="">
          <p:sp>
            <p:nvSpPr>
              <p:cNvPr id="11" name="TextBox 10">
                <a:extLst>
                  <a:ext uri="{FF2B5EF4-FFF2-40B4-BE49-F238E27FC236}">
                    <a16:creationId xmlns:a16="http://schemas.microsoft.com/office/drawing/2014/main" id="{86F1A1FA-973F-4592-A7BD-5379DC616B5E}"/>
                  </a:ext>
                </a:extLst>
              </p:cNvPr>
              <p:cNvSpPr txBox="1">
                <a:spLocks noRot="1" noChangeAspect="1" noMove="1" noResize="1" noEditPoints="1" noAdjustHandles="1" noChangeArrowheads="1" noChangeShapeType="1" noTextEdit="1"/>
              </p:cNvSpPr>
              <p:nvPr/>
            </p:nvSpPr>
            <p:spPr>
              <a:xfrm>
                <a:off x="147057" y="4238356"/>
                <a:ext cx="3667126" cy="571695"/>
              </a:xfrm>
              <a:prstGeom prst="rect">
                <a:avLst/>
              </a:prstGeom>
              <a:blipFill>
                <a:blip r:embed="rId9"/>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BF63D5E1-C204-43C4-8D1F-A0EA8FD9D5D1}"/>
              </a:ext>
            </a:extLst>
          </p:cNvPr>
          <p:cNvGrpSpPr/>
          <p:nvPr/>
        </p:nvGrpSpPr>
        <p:grpSpPr>
          <a:xfrm>
            <a:off x="70551" y="4595625"/>
            <a:ext cx="5152253" cy="841449"/>
            <a:chOff x="70551" y="4595625"/>
            <a:chExt cx="5152253" cy="841449"/>
          </a:xfrm>
        </p:grpSpPr>
        <p:sp>
          <p:nvSpPr>
            <p:cNvPr id="12" name="TextBox 11">
              <a:extLst>
                <a:ext uri="{FF2B5EF4-FFF2-40B4-BE49-F238E27FC236}">
                  <a16:creationId xmlns:a16="http://schemas.microsoft.com/office/drawing/2014/main" id="{8F824402-70D4-462C-B32C-EC90A8FB3323}"/>
                </a:ext>
              </a:extLst>
            </p:cNvPr>
            <p:cNvSpPr txBox="1"/>
            <p:nvPr/>
          </p:nvSpPr>
          <p:spPr>
            <a:xfrm>
              <a:off x="70551" y="4835231"/>
              <a:ext cx="3667126"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P</a:t>
              </a:r>
              <a:r>
                <a:rPr lang="en-US" sz="2600">
                  <a:latin typeface="Cambria" panose="02040503050406030204" pitchFamily="18" charset="0"/>
                  <a:ea typeface="Arial" panose="020B0604020202020204" pitchFamily="34" charset="0"/>
                  <a:cs typeface="Times New Roman" panose="02020603050405020304" pitchFamily="18" charset="0"/>
                </a:rPr>
                <a:t>T</a:t>
              </a:r>
              <a:r>
                <a:rPr lang="vi-VN" sz="2600">
                  <a:latin typeface="Cambria" panose="02040503050406030204" pitchFamily="18" charset="0"/>
                  <a:ea typeface="Arial" panose="020B0604020202020204" pitchFamily="34" charset="0"/>
                  <a:cs typeface="Times New Roman" panose="02020603050405020304" pitchFamily="18" charset="0"/>
                </a:rPr>
                <a:t> của đường parabol là</a:t>
              </a:r>
              <a:endParaRPr lang="en-US" sz="2600">
                <a:latin typeface="Cambria" panose="020405030504060302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44EFF5E-7E22-4386-A113-0EDD78B06243}"/>
                    </a:ext>
                  </a:extLst>
                </p:cNvPr>
                <p:cNvSpPr txBox="1"/>
                <p:nvPr/>
              </p:nvSpPr>
              <p:spPr>
                <a:xfrm>
                  <a:off x="3538552" y="4595625"/>
                  <a:ext cx="1684252" cy="8414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𝑦</m:t>
                        </m:r>
                        <m:r>
                          <a:rPr lang="vi-VN"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1</m:t>
                            </m:r>
                          </m:num>
                          <m:den>
                            <m:r>
                              <a:rPr lang="vi-VN" sz="2600" i="1">
                                <a:latin typeface="Cambria Math" panose="02040503050406030204" pitchFamily="18" charset="0"/>
                                <a:ea typeface="Arial" panose="020B0604020202020204" pitchFamily="34" charset="0"/>
                                <a:cs typeface="Times New Roman" panose="02020603050405020304" pitchFamily="18" charset="0"/>
                              </a:rPr>
                              <m:t>12</m:t>
                            </m:r>
                          </m:den>
                        </m:f>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p>
                            <m:r>
                              <a:rPr lang="vi-VN" sz="2600" i="1">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2600"/>
                </a:p>
              </p:txBody>
            </p:sp>
          </mc:Choice>
          <mc:Fallback xmlns="">
            <p:sp>
              <p:nvSpPr>
                <p:cNvPr id="13" name="TextBox 12">
                  <a:extLst>
                    <a:ext uri="{FF2B5EF4-FFF2-40B4-BE49-F238E27FC236}">
                      <a16:creationId xmlns:a16="http://schemas.microsoft.com/office/drawing/2014/main" id="{B44EFF5E-7E22-4386-A113-0EDD78B06243}"/>
                    </a:ext>
                  </a:extLst>
                </p:cNvPr>
                <p:cNvSpPr txBox="1">
                  <a:spLocks noRot="1" noChangeAspect="1" noMove="1" noResize="1" noEditPoints="1" noAdjustHandles="1" noChangeArrowheads="1" noChangeShapeType="1" noTextEdit="1"/>
                </p:cNvSpPr>
                <p:nvPr/>
              </p:nvSpPr>
              <p:spPr>
                <a:xfrm>
                  <a:off x="3538552" y="4595625"/>
                  <a:ext cx="1684252" cy="841449"/>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8D5A961-7B08-4B80-8EA3-DD749A1B22B3}"/>
                  </a:ext>
                </a:extLst>
              </p:cNvPr>
              <p:cNvSpPr txBox="1"/>
              <p:nvPr/>
            </p:nvSpPr>
            <p:spPr>
              <a:xfrm>
                <a:off x="138106" y="5435362"/>
                <a:ext cx="5514420"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Đồ thị  hàm số </a:t>
                </a:r>
                <a14:m>
                  <m:oMath xmlns:m="http://schemas.openxmlformats.org/officeDocument/2006/math">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𝐺</m:t>
                        </m:r>
                      </m:e>
                    </m:d>
                  </m:oMath>
                </a14:m>
                <a:r>
                  <a:rPr lang="en-US" sz="2600">
                    <a:latin typeface="Cambria" panose="02040503050406030204" pitchFamily="18" charset="0"/>
                    <a:ea typeface="Arial" panose="020B0604020202020204" pitchFamily="34" charset="0"/>
                    <a:cs typeface="Times New Roman" panose="02020603050405020304" pitchFamily="18" charset="0"/>
                  </a:rPr>
                  <a:t> </a:t>
                </a:r>
                <a:r>
                  <a:rPr lang="vi-VN" sz="2600">
                    <a:latin typeface="Cambria" panose="02040503050406030204" pitchFamily="18" charset="0"/>
                    <a:ea typeface="Arial" panose="020B0604020202020204" pitchFamily="34" charset="0"/>
                    <a:cs typeface="Times New Roman" panose="02020603050405020304" pitchFamily="18" charset="0"/>
                  </a:rPr>
                  <a:t>và parabol nói</a:t>
                </a:r>
                <a:r>
                  <a:rPr lang="en-US" sz="2600">
                    <a:latin typeface="Cambria" panose="02040503050406030204" pitchFamily="18" charset="0"/>
                    <a:ea typeface="Arial" panose="020B0604020202020204" pitchFamily="34" charset="0"/>
                    <a:cs typeface="Times New Roman" panose="02020603050405020304" pitchFamily="18" charset="0"/>
                  </a:rPr>
                  <a:t> </a:t>
                </a:r>
                <a:r>
                  <a:rPr lang="vi-VN" sz="2600">
                    <a:latin typeface="Cambria" panose="02040503050406030204" pitchFamily="18" charset="0"/>
                    <a:ea typeface="Arial" panose="020B0604020202020204" pitchFamily="34" charset="0"/>
                    <a:cs typeface="Times New Roman" panose="02020603050405020304" pitchFamily="18" charset="0"/>
                  </a:rPr>
                  <a:t>trên</a:t>
                </a:r>
                <a:endParaRPr lang="en-US" sz="2600">
                  <a:latin typeface="Cambria" panose="02040503050406030204" pitchFamily="18" charset="0"/>
                </a:endParaRPr>
              </a:p>
            </p:txBody>
          </p:sp>
        </mc:Choice>
        <mc:Fallback xmlns="">
          <p:sp>
            <p:nvSpPr>
              <p:cNvPr id="15" name="TextBox 14">
                <a:extLst>
                  <a:ext uri="{FF2B5EF4-FFF2-40B4-BE49-F238E27FC236}">
                    <a16:creationId xmlns:a16="http://schemas.microsoft.com/office/drawing/2014/main" id="{18D5A961-7B08-4B80-8EA3-DD749A1B22B3}"/>
                  </a:ext>
                </a:extLst>
              </p:cNvPr>
              <p:cNvSpPr txBox="1">
                <a:spLocks noRot="1" noChangeAspect="1" noMove="1" noResize="1" noEditPoints="1" noAdjustHandles="1" noChangeArrowheads="1" noChangeShapeType="1" noTextEdit="1"/>
              </p:cNvSpPr>
              <p:nvPr/>
            </p:nvSpPr>
            <p:spPr>
              <a:xfrm>
                <a:off x="138106" y="5435362"/>
                <a:ext cx="5514420" cy="492443"/>
              </a:xfrm>
              <a:prstGeom prst="rect">
                <a:avLst/>
              </a:prstGeom>
              <a:blipFill>
                <a:blip r:embed="rId11"/>
                <a:stretch>
                  <a:fillRect l="-1991" t="-12500" r="-1438" b="-31250"/>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36FE760B-03C9-4C6E-88CC-AEDA65AF7D05}"/>
              </a:ext>
            </a:extLst>
          </p:cNvPr>
          <p:cNvGrpSpPr/>
          <p:nvPr/>
        </p:nvGrpSpPr>
        <p:grpSpPr>
          <a:xfrm>
            <a:off x="93366" y="6058672"/>
            <a:ext cx="6307434" cy="534826"/>
            <a:chOff x="218056" y="6058672"/>
            <a:chExt cx="6275724" cy="534826"/>
          </a:xfrm>
        </p:grpSpPr>
        <p:sp>
          <p:nvSpPr>
            <p:cNvPr id="16" name="TextBox 15">
              <a:extLst>
                <a:ext uri="{FF2B5EF4-FFF2-40B4-BE49-F238E27FC236}">
                  <a16:creationId xmlns:a16="http://schemas.microsoft.com/office/drawing/2014/main" id="{C50CF8F6-1D4B-47A4-93D6-C68BE6B6C805}"/>
                </a:ext>
              </a:extLst>
            </p:cNvPr>
            <p:cNvSpPr txBox="1"/>
            <p:nvPr/>
          </p:nvSpPr>
          <p:spPr>
            <a:xfrm>
              <a:off x="218056" y="6082144"/>
              <a:ext cx="3162454"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cắt nhau tại hai điểm</a:t>
              </a:r>
              <a:endParaRPr lang="en-US" sz="260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E77D36-5F02-463D-96AC-06F43279C33E}"/>
                    </a:ext>
                  </a:extLst>
                </p:cNvPr>
                <p:cNvSpPr txBox="1"/>
                <p:nvPr/>
              </p:nvSpPr>
              <p:spPr>
                <a:xfrm>
                  <a:off x="3206038" y="6058672"/>
                  <a:ext cx="3287742" cy="5348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400" i="1">
                            <a:latin typeface="Cambria Math" panose="02040503050406030204" pitchFamily="18" charset="0"/>
                            <a:ea typeface="Arial" panose="020B0604020202020204" pitchFamily="34" charset="0"/>
                            <a:cs typeface="Times New Roman" panose="02020603050405020304" pitchFamily="18" charset="0"/>
                          </a:rPr>
                          <m:t>𝑀</m:t>
                        </m:r>
                        <m:d>
                          <m:dPr>
                            <m:ctrlPr>
                              <a:rPr lang="en-US" sz="2400" i="1">
                                <a:latin typeface="Cambria Math" panose="02040503050406030204" pitchFamily="18" charset="0"/>
                                <a:ea typeface="Arial" panose="020B0604020202020204" pitchFamily="34" charset="0"/>
                                <a:cs typeface="Times New Roman" panose="02020603050405020304" pitchFamily="18" charset="0"/>
                              </a:rPr>
                            </m:ctrlPr>
                          </m:dPr>
                          <m:e>
                            <m:r>
                              <a:rPr lang="vi-VN" sz="2400" i="1">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12</m:t>
                                </m:r>
                              </m:e>
                            </m:rad>
                            <m:r>
                              <a:rPr lang="vi-VN" sz="2400" i="1">
                                <a:latin typeface="Cambria Math" panose="02040503050406030204" pitchFamily="18" charset="0"/>
                                <a:ea typeface="Arial" panose="020B0604020202020204" pitchFamily="34" charset="0"/>
                                <a:cs typeface="Times New Roman" panose="02020603050405020304" pitchFamily="18" charset="0"/>
                              </a:rPr>
                              <m:t>;1</m:t>
                            </m:r>
                          </m:e>
                        </m:d>
                        <m:r>
                          <a:rPr lang="vi-VN" sz="2400" i="1">
                            <a:latin typeface="Cambria Math" panose="02040503050406030204" pitchFamily="18" charset="0"/>
                            <a:ea typeface="Arial" panose="020B0604020202020204" pitchFamily="34" charset="0"/>
                            <a:cs typeface="Times New Roman" panose="02020603050405020304" pitchFamily="18" charset="0"/>
                          </a:rPr>
                          <m:t>, </m:t>
                        </m:r>
                        <m:r>
                          <a:rPr lang="vi-VN" sz="2400" i="1">
                            <a:latin typeface="Cambria Math" panose="02040503050406030204" pitchFamily="18" charset="0"/>
                            <a:ea typeface="Arial" panose="020B0604020202020204" pitchFamily="34" charset="0"/>
                            <a:cs typeface="Times New Roman" panose="02020603050405020304" pitchFamily="18" charset="0"/>
                          </a:rPr>
                          <m:t>𝑁</m:t>
                        </m:r>
                        <m:d>
                          <m:dPr>
                            <m:ctrlPr>
                              <a:rPr lang="en-US" sz="2400" i="1">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12</m:t>
                                </m:r>
                              </m:e>
                            </m:rad>
                            <m:r>
                              <a:rPr lang="vi-VN" sz="2400" i="1">
                                <a:latin typeface="Cambria Math" panose="02040503050406030204" pitchFamily="18" charset="0"/>
                                <a:ea typeface="Arial" panose="020B0604020202020204" pitchFamily="34" charset="0"/>
                                <a:cs typeface="Times New Roman" panose="02020603050405020304" pitchFamily="18" charset="0"/>
                              </a:rPr>
                              <m:t>;1</m:t>
                            </m:r>
                          </m:e>
                        </m:d>
                      </m:oMath>
                    </m:oMathPara>
                  </a14:m>
                  <a:endParaRPr lang="en-US" sz="2400"/>
                </a:p>
              </p:txBody>
            </p:sp>
          </mc:Choice>
          <mc:Fallback xmlns="">
            <p:sp>
              <p:nvSpPr>
                <p:cNvPr id="17" name="TextBox 16">
                  <a:extLst>
                    <a:ext uri="{FF2B5EF4-FFF2-40B4-BE49-F238E27FC236}">
                      <a16:creationId xmlns:a16="http://schemas.microsoft.com/office/drawing/2014/main" id="{01E77D36-5F02-463D-96AC-06F43279C33E}"/>
                    </a:ext>
                  </a:extLst>
                </p:cNvPr>
                <p:cNvSpPr txBox="1">
                  <a:spLocks noRot="1" noChangeAspect="1" noMove="1" noResize="1" noEditPoints="1" noAdjustHandles="1" noChangeArrowheads="1" noChangeShapeType="1" noTextEdit="1"/>
                </p:cNvSpPr>
                <p:nvPr/>
              </p:nvSpPr>
              <p:spPr>
                <a:xfrm>
                  <a:off x="3206038" y="6058672"/>
                  <a:ext cx="3287742" cy="534826"/>
                </a:xfrm>
                <a:prstGeom prst="rect">
                  <a:avLst/>
                </a:prstGeom>
                <a:blipFill>
                  <a:blip r:embed="rId12"/>
                  <a:stretch>
                    <a:fillRect/>
                  </a:stretch>
                </a:blipFill>
              </p:spPr>
              <p:txBody>
                <a:bodyPr/>
                <a:lstStyle/>
                <a:p>
                  <a:r>
                    <a:rPr lang="en-US">
                      <a:noFill/>
                    </a:rPr>
                    <a:t> </a:t>
                  </a:r>
                </a:p>
              </p:txBody>
            </p:sp>
          </mc:Fallback>
        </mc:AlternateContent>
      </p:grpSp>
      <p:cxnSp>
        <p:nvCxnSpPr>
          <p:cNvPr id="24" name="Straight Connector 23">
            <a:extLst>
              <a:ext uri="{FF2B5EF4-FFF2-40B4-BE49-F238E27FC236}">
                <a16:creationId xmlns:a16="http://schemas.microsoft.com/office/drawing/2014/main" id="{586B44F0-E4CD-496E-A1E5-C96869AAFA48}"/>
              </a:ext>
            </a:extLst>
          </p:cNvPr>
          <p:cNvCxnSpPr/>
          <p:nvPr/>
        </p:nvCxnSpPr>
        <p:spPr>
          <a:xfrm>
            <a:off x="6262255" y="2037057"/>
            <a:ext cx="0" cy="4762455"/>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grpSp>
        <p:nvGrpSpPr>
          <p:cNvPr id="41" name="Group 40">
            <a:extLst>
              <a:ext uri="{FF2B5EF4-FFF2-40B4-BE49-F238E27FC236}">
                <a16:creationId xmlns:a16="http://schemas.microsoft.com/office/drawing/2014/main" id="{3ACFA372-C0D7-4BC8-B897-77D024EA4CB9}"/>
              </a:ext>
            </a:extLst>
          </p:cNvPr>
          <p:cNvGrpSpPr/>
          <p:nvPr/>
        </p:nvGrpSpPr>
        <p:grpSpPr>
          <a:xfrm>
            <a:off x="6252809" y="2146439"/>
            <a:ext cx="5274177" cy="492443"/>
            <a:chOff x="6238951" y="2146439"/>
            <a:chExt cx="5274177" cy="492443"/>
          </a:xfrm>
        </p:grpSpPr>
        <p:sp>
          <p:nvSpPr>
            <p:cNvPr id="39" name="TextBox 38">
              <a:extLst>
                <a:ext uri="{FF2B5EF4-FFF2-40B4-BE49-F238E27FC236}">
                  <a16:creationId xmlns:a16="http://schemas.microsoft.com/office/drawing/2014/main" id="{2BD74AD1-A686-462D-A511-0C9CB2C967C8}"/>
                </a:ext>
              </a:extLst>
            </p:cNvPr>
            <p:cNvSpPr txBox="1"/>
            <p:nvPr/>
          </p:nvSpPr>
          <p:spPr>
            <a:xfrm>
              <a:off x="6238951" y="2146439"/>
              <a:ext cx="3483851"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Diện tích hình elip là</a:t>
              </a:r>
              <a:endParaRPr lang="en-US" sz="2600">
                <a:latin typeface="Cambria" panose="02040503050406030204" pitchFamily="18"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AE86F74-5952-4498-8D45-F7C2E49FB25A}"/>
                    </a:ext>
                  </a:extLst>
                </p:cNvPr>
                <p:cNvSpPr txBox="1"/>
                <p:nvPr/>
              </p:nvSpPr>
              <p:spPr>
                <a:xfrm>
                  <a:off x="9247957" y="2172675"/>
                  <a:ext cx="2265171"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400" i="1">
                            <a:latin typeface="Cambria Math" panose="02040503050406030204" pitchFamily="18" charset="0"/>
                            <a:ea typeface="Arial" panose="020B0604020202020204" pitchFamily="34" charset="0"/>
                            <a:cs typeface="Times New Roman" panose="02020603050405020304" pitchFamily="18" charset="0"/>
                          </a:rPr>
                          <m:t>𝑆</m:t>
                        </m:r>
                        <m:r>
                          <a:rPr lang="vi-VN" sz="2400" i="1">
                            <a:latin typeface="Cambria Math" panose="02040503050406030204" pitchFamily="18" charset="0"/>
                            <a:ea typeface="Arial" panose="020B0604020202020204" pitchFamily="34" charset="0"/>
                            <a:cs typeface="Times New Roman" panose="02020603050405020304" pitchFamily="18" charset="0"/>
                          </a:rPr>
                          <m:t>=</m:t>
                        </m:r>
                        <m:r>
                          <a:rPr lang="vi-VN" sz="2400" i="1">
                            <a:latin typeface="Cambria Math" panose="02040503050406030204" pitchFamily="18" charset="0"/>
                            <a:ea typeface="Arial" panose="020B0604020202020204" pitchFamily="34" charset="0"/>
                            <a:cs typeface="Times New Roman" panose="02020603050405020304" pitchFamily="18" charset="0"/>
                          </a:rPr>
                          <m:t>𝜋</m:t>
                        </m:r>
                        <m:r>
                          <a:rPr lang="vi-VN" sz="2400" i="1">
                            <a:latin typeface="Cambria Math" panose="02040503050406030204" pitchFamily="18" charset="0"/>
                            <a:ea typeface="Arial" panose="020B0604020202020204" pitchFamily="34" charset="0"/>
                            <a:cs typeface="Times New Roman" panose="02020603050405020304" pitchFamily="18" charset="0"/>
                          </a:rPr>
                          <m:t>𝑎𝑏</m:t>
                        </m:r>
                        <m:r>
                          <a:rPr lang="vi-VN" sz="2400" i="1">
                            <a:latin typeface="Cambria Math" panose="02040503050406030204" pitchFamily="18" charset="0"/>
                            <a:ea typeface="Arial" panose="020B0604020202020204" pitchFamily="34" charset="0"/>
                            <a:cs typeface="Times New Roman" panose="02020603050405020304" pitchFamily="18" charset="0"/>
                          </a:rPr>
                          <m:t>=8</m:t>
                        </m:r>
                        <m:r>
                          <a:rPr lang="vi-VN" sz="2400" i="1">
                            <a:latin typeface="Cambria Math" panose="02040503050406030204" pitchFamily="18" charset="0"/>
                            <a:ea typeface="Arial" panose="020B0604020202020204" pitchFamily="34" charset="0"/>
                            <a:cs typeface="Times New Roman" panose="02020603050405020304" pitchFamily="18" charset="0"/>
                          </a:rPr>
                          <m:t>𝜋</m:t>
                        </m:r>
                      </m:oMath>
                    </m:oMathPara>
                  </a14:m>
                  <a:endParaRPr lang="en-US" sz="2400"/>
                </a:p>
              </p:txBody>
            </p:sp>
          </mc:Choice>
          <mc:Fallback xmlns="">
            <p:sp>
              <p:nvSpPr>
                <p:cNvPr id="40" name="TextBox 39">
                  <a:extLst>
                    <a:ext uri="{FF2B5EF4-FFF2-40B4-BE49-F238E27FC236}">
                      <a16:creationId xmlns:a16="http://schemas.microsoft.com/office/drawing/2014/main" id="{1AE86F74-5952-4498-8D45-F7C2E49FB25A}"/>
                    </a:ext>
                  </a:extLst>
                </p:cNvPr>
                <p:cNvSpPr txBox="1">
                  <a:spLocks noRot="1" noChangeAspect="1" noMove="1" noResize="1" noEditPoints="1" noAdjustHandles="1" noChangeArrowheads="1" noChangeShapeType="1" noTextEdit="1"/>
                </p:cNvSpPr>
                <p:nvPr/>
              </p:nvSpPr>
              <p:spPr>
                <a:xfrm>
                  <a:off x="9247957" y="2172675"/>
                  <a:ext cx="2265171" cy="461665"/>
                </a:xfrm>
                <a:prstGeom prst="rect">
                  <a:avLst/>
                </a:prstGeom>
                <a:blipFill>
                  <a:blip r:embed="rId13"/>
                  <a:stretch>
                    <a:fillRect l="-538"/>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097EC0A4-37A1-4F50-A08C-944211818B8A}"/>
              </a:ext>
            </a:extLst>
          </p:cNvPr>
          <p:cNvSpPr txBox="1"/>
          <p:nvPr/>
        </p:nvSpPr>
        <p:spPr>
          <a:xfrm>
            <a:off x="6262253" y="2657301"/>
            <a:ext cx="4017818"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Diện tích phần trồng hoa là</a:t>
            </a:r>
            <a:endParaRPr lang="en-US" sz="2600">
              <a:latin typeface="Cambria" panose="02040503050406030204" pitchFamily="18"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F8B2366-40BA-4FFC-AE8E-499BB907AA07}"/>
                  </a:ext>
                </a:extLst>
              </p:cNvPr>
              <p:cNvSpPr txBox="1"/>
              <p:nvPr/>
            </p:nvSpPr>
            <p:spPr>
              <a:xfrm>
                <a:off x="6449829" y="3085129"/>
                <a:ext cx="5031976" cy="10091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ea typeface="Arial" panose="020B0604020202020204" pitchFamily="34" charset="0"/>
                              <a:cs typeface="Times New Roman" panose="02020603050405020304" pitchFamily="18" charset="0"/>
                            </a:rPr>
                          </m:ctrlPr>
                        </m:sSubPr>
                        <m:e>
                          <m:r>
                            <a:rPr lang="vi-VN" sz="2400" i="1">
                              <a:latin typeface="Cambria Math" panose="02040503050406030204" pitchFamily="18" charset="0"/>
                              <a:ea typeface="Arial" panose="020B0604020202020204" pitchFamily="34" charset="0"/>
                              <a:cs typeface="Times New Roman" panose="02020603050405020304" pitchFamily="18" charset="0"/>
                            </a:rPr>
                            <m:t>𝑆</m:t>
                          </m:r>
                        </m:e>
                        <m:sub>
                          <m:r>
                            <a:rPr lang="vi-VN" sz="2400" i="1">
                              <a:latin typeface="Cambria Math" panose="02040503050406030204" pitchFamily="18" charset="0"/>
                              <a:ea typeface="Arial" panose="020B0604020202020204" pitchFamily="34" charset="0"/>
                              <a:cs typeface="Times New Roman" panose="02020603050405020304" pitchFamily="18" charset="0"/>
                            </a:rPr>
                            <m:t>1</m:t>
                          </m:r>
                        </m:sub>
                      </m:sSub>
                      <m:r>
                        <a:rPr lang="en-US" sz="2400" i="1">
                          <a:latin typeface="Cambria Math" panose="02040503050406030204" pitchFamily="18" charset="0"/>
                          <a:ea typeface="Arial" panose="020B0604020202020204" pitchFamily="34" charset="0"/>
                          <a:cs typeface="Times New Roman" panose="02020603050405020304" pitchFamily="18" charset="0"/>
                        </a:rPr>
                        <m:t>=</m:t>
                      </m:r>
                      <m:r>
                        <a:rPr lang="vi-VN" sz="2400" i="1">
                          <a:latin typeface="Cambria Math" panose="02040503050406030204" pitchFamily="18" charset="0"/>
                          <a:ea typeface="Arial" panose="020B0604020202020204" pitchFamily="34" charset="0"/>
                          <a:cs typeface="Times New Roman" panose="02020603050405020304" pitchFamily="18" charset="0"/>
                        </a:rPr>
                        <m:t>2</m:t>
                      </m:r>
                      <m:nary>
                        <m:naryPr>
                          <m:ctrlPr>
                            <a:rPr lang="en-US" sz="2400" i="1">
                              <a:latin typeface="Cambria Math" panose="02040503050406030204" pitchFamily="18" charset="0"/>
                              <a:ea typeface="Arial" panose="020B0604020202020204" pitchFamily="34" charset="0"/>
                              <a:cs typeface="Times New Roman" panose="02020603050405020304" pitchFamily="18" charset="0"/>
                            </a:rPr>
                          </m:ctrlPr>
                        </m:naryPr>
                        <m:sub>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b>
                        <m:sup>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p>
                        <m:e>
                          <m:d>
                            <m:dPr>
                              <m:begChr m:val="|"/>
                              <m:endChr m:val="|"/>
                              <m:ctrlPr>
                                <a:rPr lang="en-US" sz="24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2</m:t>
                                  </m:r>
                                </m:den>
                              </m:f>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16−</m:t>
                                  </m:r>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rad>
                              <m:r>
                                <m:rPr>
                                  <m:nor/>
                                </m:rPr>
                                <a:rPr lang="vi-VN" sz="2400">
                                  <a:latin typeface="Cambria Math" panose="02040503050406030204" pitchFamily="18" charset="0"/>
                                  <a:ea typeface="Arial" panose="020B0604020202020204" pitchFamily="34" charset="0"/>
                                  <a:cs typeface="Times New Roman" panose="02020603050405020304" pitchFamily="18" charset="0"/>
                                </a:rPr>
                                <m:t> </m:t>
                              </m:r>
                              <m:r>
                                <m:rPr>
                                  <m:nor/>
                                </m:rP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12</m:t>
                                  </m:r>
                                </m:den>
                              </m:f>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d>
                        </m:e>
                      </m:nary>
                      <m:r>
                        <a:rPr lang="vi-VN" sz="2400" i="1">
                          <a:latin typeface="Cambria Math" panose="02040503050406030204" pitchFamily="18" charset="0"/>
                          <a:ea typeface="Arial" panose="020B0604020202020204" pitchFamily="34" charset="0"/>
                          <a:cs typeface="Times New Roman" panose="02020603050405020304" pitchFamily="18" charset="0"/>
                        </a:rPr>
                        <m:t>𝑑𝑥</m:t>
                      </m:r>
                    </m:oMath>
                  </m:oMathPara>
                </a14:m>
                <a:endParaRPr lang="en-US" sz="2400"/>
              </a:p>
            </p:txBody>
          </p:sp>
        </mc:Choice>
        <mc:Fallback xmlns="">
          <p:sp>
            <p:nvSpPr>
              <p:cNvPr id="43" name="TextBox 42">
                <a:extLst>
                  <a:ext uri="{FF2B5EF4-FFF2-40B4-BE49-F238E27FC236}">
                    <a16:creationId xmlns:a16="http://schemas.microsoft.com/office/drawing/2014/main" id="{7F8B2366-40BA-4FFC-AE8E-499BB907AA07}"/>
                  </a:ext>
                </a:extLst>
              </p:cNvPr>
              <p:cNvSpPr txBox="1">
                <a:spLocks noRot="1" noChangeAspect="1" noMove="1" noResize="1" noEditPoints="1" noAdjustHandles="1" noChangeArrowheads="1" noChangeShapeType="1" noTextEdit="1"/>
              </p:cNvSpPr>
              <p:nvPr/>
            </p:nvSpPr>
            <p:spPr>
              <a:xfrm>
                <a:off x="6449829" y="3085129"/>
                <a:ext cx="5031976" cy="100912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6354916-B124-419F-BF8F-38CB2D18A46E}"/>
                  </a:ext>
                </a:extLst>
              </p:cNvPr>
              <p:cNvSpPr txBox="1"/>
              <p:nvPr/>
            </p:nvSpPr>
            <p:spPr>
              <a:xfrm>
                <a:off x="6807912" y="4099200"/>
                <a:ext cx="4840145" cy="10091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400" i="1">
                          <a:latin typeface="Cambria Math" panose="02040503050406030204" pitchFamily="18" charset="0"/>
                          <a:ea typeface="Arial" panose="020B0604020202020204" pitchFamily="34" charset="0"/>
                          <a:cs typeface="Times New Roman" panose="02020603050405020304" pitchFamily="18" charset="0"/>
                        </a:rPr>
                        <m:t>=2</m:t>
                      </m:r>
                      <m:nary>
                        <m:naryPr>
                          <m:ctrlPr>
                            <a:rPr lang="en-US" sz="2400" i="1">
                              <a:latin typeface="Cambria Math" panose="02040503050406030204" pitchFamily="18" charset="0"/>
                              <a:ea typeface="Arial" panose="020B0604020202020204" pitchFamily="34" charset="0"/>
                              <a:cs typeface="Times New Roman" panose="02020603050405020304" pitchFamily="18" charset="0"/>
                            </a:rPr>
                          </m:ctrlPr>
                        </m:naryPr>
                        <m:sub>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b>
                        <m:sup>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p>
                        <m:e>
                          <m:d>
                            <m:dPr>
                              <m:ctrlPr>
                                <a:rPr lang="en-US" sz="24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2</m:t>
                                  </m:r>
                                </m:den>
                              </m:f>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16−</m:t>
                                  </m:r>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rad>
                              <m:r>
                                <m:rPr>
                                  <m:nor/>
                                </m:rPr>
                                <a:rPr lang="vi-VN" sz="2400">
                                  <a:latin typeface="Cambria Math" panose="02040503050406030204" pitchFamily="18" charset="0"/>
                                  <a:ea typeface="Arial" panose="020B0604020202020204" pitchFamily="34" charset="0"/>
                                  <a:cs typeface="Times New Roman" panose="02020603050405020304" pitchFamily="18" charset="0"/>
                                </a:rPr>
                                <m:t> </m:t>
                              </m:r>
                              <m:r>
                                <m:rPr>
                                  <m:nor/>
                                </m:rP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12</m:t>
                                  </m:r>
                                </m:den>
                              </m:f>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d>
                        </m:e>
                      </m:nary>
                      <m:r>
                        <a:rPr lang="vi-VN" sz="2400" i="1">
                          <a:latin typeface="Cambria Math" panose="02040503050406030204" pitchFamily="18" charset="0"/>
                          <a:ea typeface="Arial" panose="020B0604020202020204" pitchFamily="34" charset="0"/>
                          <a:cs typeface="Times New Roman" panose="02020603050405020304" pitchFamily="18" charset="0"/>
                        </a:rPr>
                        <m:t>𝑑𝑥</m:t>
                      </m:r>
                    </m:oMath>
                  </m:oMathPara>
                </a14:m>
                <a:endParaRPr lang="en-US" sz="2400"/>
              </a:p>
            </p:txBody>
          </p:sp>
        </mc:Choice>
        <mc:Fallback xmlns="">
          <p:sp>
            <p:nvSpPr>
              <p:cNvPr id="44" name="TextBox 43">
                <a:extLst>
                  <a:ext uri="{FF2B5EF4-FFF2-40B4-BE49-F238E27FC236}">
                    <a16:creationId xmlns:a16="http://schemas.microsoft.com/office/drawing/2014/main" id="{16354916-B124-419F-BF8F-38CB2D18A46E}"/>
                  </a:ext>
                </a:extLst>
              </p:cNvPr>
              <p:cNvSpPr txBox="1">
                <a:spLocks noRot="1" noChangeAspect="1" noMove="1" noResize="1" noEditPoints="1" noAdjustHandles="1" noChangeArrowheads="1" noChangeShapeType="1" noTextEdit="1"/>
              </p:cNvSpPr>
              <p:nvPr/>
            </p:nvSpPr>
            <p:spPr>
              <a:xfrm>
                <a:off x="6807912" y="4099200"/>
                <a:ext cx="4840145" cy="1009122"/>
              </a:xfrm>
              <a:prstGeom prst="rect">
                <a:avLst/>
              </a:prstGeom>
              <a:blipFill>
                <a:blip r:embed="rId15"/>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5E48C653-0416-49E6-A3F6-A2336B4CBE8E}"/>
              </a:ext>
            </a:extLst>
          </p:cNvPr>
          <p:cNvSpPr txBox="1"/>
          <p:nvPr/>
        </p:nvSpPr>
        <p:spPr>
          <a:xfrm>
            <a:off x="6297424" y="5161418"/>
            <a:ext cx="1033467" cy="492443"/>
          </a:xfrm>
          <a:prstGeom prst="rect">
            <a:avLst/>
          </a:prstGeom>
          <a:noFill/>
        </p:spPr>
        <p:txBody>
          <a:bodyPr wrap="square" rtlCol="0">
            <a:spAutoFit/>
          </a:bodyPr>
          <a:lstStyle/>
          <a:p>
            <a:r>
              <a:rPr lang="en-US" sz="2600">
                <a:latin typeface="Cambria" panose="02040503050406030204" pitchFamily="18" charset="0"/>
              </a:rPr>
              <a:t>Ta có</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ACDC802-D4C3-4FFF-A27B-D11C0E17E414}"/>
                  </a:ext>
                </a:extLst>
              </p:cNvPr>
              <p:cNvSpPr txBox="1"/>
              <p:nvPr/>
            </p:nvSpPr>
            <p:spPr>
              <a:xfrm>
                <a:off x="6871985" y="5525535"/>
                <a:ext cx="4609818" cy="10091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US" sz="2400" i="1">
                              <a:latin typeface="Cambria Math" panose="02040503050406030204" pitchFamily="18" charset="0"/>
                              <a:ea typeface="Arial" panose="020B0604020202020204" pitchFamily="34" charset="0"/>
                              <a:cs typeface="Times New Roman" panose="02020603050405020304" pitchFamily="18" charset="0"/>
                            </a:rPr>
                          </m:ctrlPr>
                        </m:naryPr>
                        <m:sub>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b>
                        <m:sup>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p>
                        <m:e>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16−</m:t>
                              </m:r>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rad>
                        </m:e>
                      </m:nary>
                      <m:r>
                        <a:rPr lang="vi-VN" sz="2400" i="1">
                          <a:latin typeface="Cambria Math" panose="02040503050406030204" pitchFamily="18" charset="0"/>
                          <a:ea typeface="Arial" panose="020B0604020202020204" pitchFamily="34" charset="0"/>
                          <a:cs typeface="Times New Roman" panose="02020603050405020304" pitchFamily="18" charset="0"/>
                        </a:rPr>
                        <m:t>𝑑𝑥</m:t>
                      </m:r>
                      <m:r>
                        <a:rPr lang="vi-VN" sz="2400" i="1">
                          <a:latin typeface="Cambria Math" panose="02040503050406030204" pitchFamily="18" charset="0"/>
                          <a:ea typeface="Arial" panose="020B0604020202020204" pitchFamily="34" charset="0"/>
                          <a:cs typeface="Times New Roman" panose="02020603050405020304" pitchFamily="18" charset="0"/>
                        </a:rPr>
                        <m:t>=4</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16</m:t>
                          </m:r>
                          <m:r>
                            <a:rPr lang="vi-VN" sz="2400" i="1">
                              <a:latin typeface="Cambria Math" panose="02040503050406030204" pitchFamily="18" charset="0"/>
                              <a:ea typeface="Arial" panose="020B0604020202020204" pitchFamily="34" charset="0"/>
                              <a:cs typeface="Times New Roman" panose="02020603050405020304" pitchFamily="18" charset="0"/>
                            </a:rPr>
                            <m:t>𝜋</m:t>
                          </m:r>
                        </m:num>
                        <m:den>
                          <m:r>
                            <a:rPr lang="vi-VN" sz="2400" i="1">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sz="2400"/>
              </a:p>
            </p:txBody>
          </p:sp>
        </mc:Choice>
        <mc:Fallback xmlns="">
          <p:sp>
            <p:nvSpPr>
              <p:cNvPr id="46" name="TextBox 45">
                <a:extLst>
                  <a:ext uri="{FF2B5EF4-FFF2-40B4-BE49-F238E27FC236}">
                    <a16:creationId xmlns:a16="http://schemas.microsoft.com/office/drawing/2014/main" id="{3ACDC802-D4C3-4FFF-A27B-D11C0E17E414}"/>
                  </a:ext>
                </a:extLst>
              </p:cNvPr>
              <p:cNvSpPr txBox="1">
                <a:spLocks noRot="1" noChangeAspect="1" noMove="1" noResize="1" noEditPoints="1" noAdjustHandles="1" noChangeArrowheads="1" noChangeShapeType="1" noTextEdit="1"/>
              </p:cNvSpPr>
              <p:nvPr/>
            </p:nvSpPr>
            <p:spPr>
              <a:xfrm>
                <a:off x="6871985" y="5525535"/>
                <a:ext cx="4609818" cy="10091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40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left)">
                                      <p:cBhvr>
                                        <p:cTn id="12" dur="500"/>
                                        <p:tgtEl>
                                          <p:spTgt spid="8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4" grpId="0"/>
      <p:bldP spid="11" grpId="0"/>
      <p:bldP spid="15" grpId="0"/>
      <p:bldP spid="42" grpId="0"/>
      <p:bldP spid="43" grpId="0"/>
      <p:bldP spid="44" grpId="0"/>
      <p:bldP spid="45" grpId="0"/>
      <p:bldP spid="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26055" y="1838663"/>
            <a:ext cx="11926984" cy="4946561"/>
            <a:chOff x="198350" y="3636273"/>
            <a:chExt cx="11926984" cy="4946561"/>
          </a:xfrm>
        </p:grpSpPr>
        <p:sp>
          <p:nvSpPr>
            <p:cNvPr id="5" name="Rounded Rectangle 4"/>
            <p:cNvSpPr/>
            <p:nvPr/>
          </p:nvSpPr>
          <p:spPr>
            <a:xfrm>
              <a:off x="198350" y="3865218"/>
              <a:ext cx="11926984" cy="471761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mbria" panose="02040503050406030204" pitchFamily="18" charset="0"/>
              </a:endParaRPr>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5" y="4701165"/>
                <a:ext cx="82863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latin typeface="Cambria" panose="02040503050406030204" pitchFamily="18" charset="0"/>
                </a:endParaRPr>
              </a:p>
            </p:txBody>
          </p:sp>
          <p:sp>
            <p:nvSpPr>
              <p:cNvPr id="8" name="TextBox 7"/>
              <p:cNvSpPr txBox="1"/>
              <p:nvPr/>
            </p:nvSpPr>
            <p:spPr>
              <a:xfrm>
                <a:off x="2187353" y="6239450"/>
                <a:ext cx="2847705" cy="1006588"/>
              </a:xfrm>
              <a:prstGeom prst="rect">
                <a:avLst/>
              </a:prstGeom>
              <a:noFill/>
            </p:spPr>
            <p:txBody>
              <a:bodyPr wrap="none" rtlCol="0">
                <a:spAutoFit/>
              </a:bodyPr>
              <a:lstStyle/>
              <a:p>
                <a:r>
                  <a:rPr lang="vi-VN" sz="3000" dirty="0">
                    <a:solidFill>
                      <a:srgbClr val="FF0000"/>
                    </a:solidFill>
                    <a:latin typeface="Cambria" panose="02040503050406030204" pitchFamily="18" charset="0"/>
                    <a:ea typeface="Tahoma" pitchFamily="34" charset="0"/>
                    <a:cs typeface="Tahoma" pitchFamily="34" charset="0"/>
                  </a:rPr>
                  <a:t>Lời Giải</a:t>
                </a:r>
                <a:endParaRPr lang="en-US" sz="3000" dirty="0">
                  <a:solidFill>
                    <a:srgbClr val="FF0000"/>
                  </a:solidFill>
                  <a:latin typeface="Cambria" panose="02040503050406030204" pitchFamily="18" charset="0"/>
                  <a:ea typeface="Tahoma" pitchFamily="34" charset="0"/>
                  <a:cs typeface="Tahoma" pitchFamily="34" charset="0"/>
                </a:endParaRPr>
              </a:p>
            </p:txBody>
          </p:sp>
          <p:sp>
            <p:nvSpPr>
              <p:cNvPr id="9" name="Round Diagonal Corner Rectangle 8"/>
              <p:cNvSpPr/>
              <p:nvPr/>
            </p:nvSpPr>
            <p:spPr>
              <a:xfrm flipV="1">
                <a:off x="1275608" y="6330944"/>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mbria" panose="02040503050406030204" pitchFamily="18" charset="0"/>
                </a:endParaRPr>
              </a:p>
            </p:txBody>
          </p:sp>
          <p:sp>
            <p:nvSpPr>
              <p:cNvPr id="10" name="Freeform 9"/>
              <p:cNvSpPr>
                <a:spLocks noEditPoints="1"/>
              </p:cNvSpPr>
              <p:nvPr/>
            </p:nvSpPr>
            <p:spPr bwMode="auto">
              <a:xfrm>
                <a:off x="1403700" y="6378162"/>
                <a:ext cx="545196" cy="73911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latin typeface="Cambria" panose="02040503050406030204" pitchFamily="18" charset="0"/>
                </a:endParaRPr>
              </a:p>
            </p:txBody>
          </p:sp>
        </p:grpSp>
      </p:grpSp>
      <p:grpSp>
        <p:nvGrpSpPr>
          <p:cNvPr id="21" name="Group 20"/>
          <p:cNvGrpSpPr/>
          <p:nvPr/>
        </p:nvGrpSpPr>
        <p:grpSpPr>
          <a:xfrm>
            <a:off x="147057" y="-5231"/>
            <a:ext cx="5186349" cy="1795678"/>
            <a:chOff x="534987" y="1647866"/>
            <a:chExt cx="10167120" cy="3011682"/>
          </a:xfrm>
        </p:grpSpPr>
        <p:sp>
          <p:nvSpPr>
            <p:cNvPr id="25" name="Rounded Rectangle 24"/>
            <p:cNvSpPr/>
            <p:nvPr/>
          </p:nvSpPr>
          <p:spPr bwMode="auto">
            <a:xfrm>
              <a:off x="755651" y="1720891"/>
              <a:ext cx="9946456" cy="293865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86" name="Rectangle 85"/>
              <p:cNvSpPr/>
              <p:nvPr/>
            </p:nvSpPr>
            <p:spPr>
              <a:xfrm>
                <a:off x="280116" y="2537832"/>
                <a:ext cx="2615483" cy="1111715"/>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6</m:t>
                          </m:r>
                        </m:den>
                      </m:f>
                      <m:nary>
                        <m:naryPr>
                          <m:ctrlPr>
                            <a:rPr lang="en-US" sz="2400" i="1">
                              <a:latin typeface="Cambria Math" panose="02040503050406030204" pitchFamily="18" charset="0"/>
                              <a:ea typeface="Arial" panose="020B0604020202020204" pitchFamily="34" charset="0"/>
                              <a:cs typeface="Times New Roman" panose="02020603050405020304" pitchFamily="18" charset="0"/>
                            </a:rPr>
                          </m:ctrlPr>
                        </m:naryPr>
                        <m:sub>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b>
                        <m:sup>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p>
                        <m:e>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nary>
                      <m:r>
                        <a:rPr lang="vi-VN" sz="2400" i="1">
                          <a:latin typeface="Cambria Math" panose="02040503050406030204" pitchFamily="18" charset="0"/>
                          <a:ea typeface="Arial" panose="020B0604020202020204" pitchFamily="34" charset="0"/>
                          <a:cs typeface="Times New Roman" panose="02020603050405020304" pitchFamily="18" charset="0"/>
                        </a:rPr>
                        <m:t>𝑑𝑥</m:t>
                      </m:r>
                      <m: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8</m:t>
                          </m:r>
                        </m:num>
                        <m:den>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den>
                      </m:f>
                    </m:oMath>
                  </m:oMathPara>
                </a14:m>
                <a:endParaRPr lang="en-US" sz="24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86" name="Rectangle 85"/>
              <p:cNvSpPr>
                <a:spLocks noRot="1" noChangeAspect="1" noMove="1" noResize="1" noEditPoints="1" noAdjustHandles="1" noChangeArrowheads="1" noChangeShapeType="1" noTextEdit="1"/>
              </p:cNvSpPr>
              <p:nvPr/>
            </p:nvSpPr>
            <p:spPr>
              <a:xfrm>
                <a:off x="280116" y="2537832"/>
                <a:ext cx="2615483" cy="1111715"/>
              </a:xfrm>
              <a:prstGeom prst="rect">
                <a:avLst/>
              </a:prstGeom>
              <a:blipFill>
                <a:blip r:embed="rId2"/>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8FFD2532-EEAE-4F94-82E9-A4E6C5916B5A}"/>
              </a:ext>
            </a:extLst>
          </p:cNvPr>
          <p:cNvGrpSpPr/>
          <p:nvPr/>
        </p:nvGrpSpPr>
        <p:grpSpPr>
          <a:xfrm>
            <a:off x="5361982" y="94785"/>
            <a:ext cx="6735627" cy="1388524"/>
            <a:chOff x="8831200" y="1732870"/>
            <a:chExt cx="6735627" cy="1388524"/>
          </a:xfrm>
        </p:grpSpPr>
        <p:grpSp>
          <p:nvGrpSpPr>
            <p:cNvPr id="105" name="Group 104"/>
            <p:cNvGrpSpPr/>
            <p:nvPr/>
          </p:nvGrpSpPr>
          <p:grpSpPr>
            <a:xfrm>
              <a:off x="8847745" y="1732870"/>
              <a:ext cx="3344254" cy="617268"/>
              <a:chOff x="241306" y="5184434"/>
              <a:chExt cx="3344254" cy="617268"/>
            </a:xfrm>
          </p:grpSpPr>
          <p:sp>
            <p:nvSpPr>
              <p:cNvPr id="106" name="Rectangle 105"/>
              <p:cNvSpPr/>
              <p:nvPr/>
            </p:nvSpPr>
            <p:spPr>
              <a:xfrm>
                <a:off x="531849" y="5184434"/>
                <a:ext cx="305371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07" name="Oval 106"/>
              <p:cNvSpPr/>
              <p:nvPr/>
            </p:nvSpPr>
            <p:spPr>
              <a:xfrm>
                <a:off x="241306" y="524368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108" name="TextBox 107"/>
                  <p:cNvSpPr txBox="1"/>
                  <p:nvPr/>
                </p:nvSpPr>
                <p:spPr>
                  <a:xfrm>
                    <a:off x="779768" y="5252775"/>
                    <a:ext cx="2802786" cy="490712"/>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35" smtClean="0">
                            <a:solidFill>
                              <a:schemeClr val="bg1"/>
                            </a:solidFill>
                            <a:latin typeface="Cambria Math" panose="02040503050406030204" pitchFamily="18" charset="0"/>
                            <a:ea typeface="Arial" panose="020B0604020202020204" pitchFamily="34" charset="0"/>
                          </a:rPr>
                          <m:t>𝟒</m:t>
                        </m:r>
                        <m:r>
                          <a:rPr lang="en-US" sz="2400" b="1" i="1" spc="235" smtClean="0">
                            <a:solidFill>
                              <a:schemeClr val="bg1"/>
                            </a:solidFill>
                            <a:latin typeface="Cambria Math" panose="02040503050406030204" pitchFamily="18" charset="0"/>
                            <a:ea typeface="Arial" panose="020B0604020202020204" pitchFamily="34" charset="0"/>
                          </a:rPr>
                          <m:t>.</m:t>
                        </m:r>
                        <m:r>
                          <a:rPr lang="vi-VN" sz="2400" b="1" i="1" spc="235" smtClean="0">
                            <a:solidFill>
                              <a:schemeClr val="bg1"/>
                            </a:solidFill>
                            <a:latin typeface="Cambria Math" panose="02040503050406030204" pitchFamily="18" charset="0"/>
                            <a:ea typeface="Arial" panose="020B0604020202020204" pitchFamily="34" charset="0"/>
                          </a:rPr>
                          <m:t>𝟔𝟓𝟔</m:t>
                        </m:r>
                        <m:r>
                          <a:rPr lang="vi-VN" sz="2400" b="1" i="1" spc="235" smtClean="0">
                            <a:solidFill>
                              <a:schemeClr val="bg1"/>
                            </a:solidFill>
                            <a:latin typeface="Cambria Math" panose="02040503050406030204" pitchFamily="18" charset="0"/>
                            <a:ea typeface="Arial" panose="020B0604020202020204" pitchFamily="34" charset="0"/>
                          </a:rPr>
                          <m:t>.</m:t>
                        </m:r>
                        <m:r>
                          <a:rPr lang="vi-VN" sz="2400" b="1" i="1" spc="235" smtClean="0">
                            <a:solidFill>
                              <a:schemeClr val="bg1"/>
                            </a:solidFill>
                            <a:latin typeface="Cambria Math" panose="02040503050406030204" pitchFamily="18" charset="0"/>
                            <a:ea typeface="Arial" panose="020B0604020202020204" pitchFamily="34" charset="0"/>
                          </a:rPr>
                          <m:t>𝟎𝟎𝟎</m:t>
                        </m:r>
                      </m:oMath>
                    </a14:m>
                    <a:r>
                      <a:rPr lang="vi-VN" sz="2400" b="1" i="1" spc="235">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779768" y="5252775"/>
                    <a:ext cx="2802786" cy="490712"/>
                  </a:xfrm>
                  <a:prstGeom prst="rect">
                    <a:avLst/>
                  </a:prstGeom>
                  <a:blipFill>
                    <a:blip r:embed="rId3"/>
                    <a:stretch>
                      <a:fillRect l="-652" t="-6173" b="-24691"/>
                    </a:stretch>
                  </a:blipFill>
                </p:spPr>
                <p:txBody>
                  <a:bodyPr/>
                  <a:lstStyle/>
                  <a:p>
                    <a:r>
                      <a:rPr lang="en-US">
                        <a:noFill/>
                      </a:rPr>
                      <a:t> </a:t>
                    </a:r>
                  </a:p>
                </p:txBody>
              </p:sp>
            </mc:Fallback>
          </mc:AlternateContent>
        </p:grpSp>
        <p:grpSp>
          <p:nvGrpSpPr>
            <p:cNvPr id="19" name="Group 18"/>
            <p:cNvGrpSpPr/>
            <p:nvPr/>
          </p:nvGrpSpPr>
          <p:grpSpPr>
            <a:xfrm>
              <a:off x="12201165" y="1747292"/>
              <a:ext cx="3365662" cy="617268"/>
              <a:chOff x="4921729" y="1338202"/>
              <a:chExt cx="3365662" cy="617268"/>
            </a:xfrm>
          </p:grpSpPr>
          <p:sp>
            <p:nvSpPr>
              <p:cNvPr id="109" name="Rectangle 108"/>
              <p:cNvSpPr/>
              <p:nvPr/>
            </p:nvSpPr>
            <p:spPr>
              <a:xfrm>
                <a:off x="5212272" y="1338202"/>
                <a:ext cx="307511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0" name="Oval 109"/>
              <p:cNvSpPr/>
              <p:nvPr/>
            </p:nvSpPr>
            <p:spPr>
              <a:xfrm>
                <a:off x="4921729" y="139745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11" name="TextBox 110"/>
                  <p:cNvSpPr txBox="1"/>
                  <p:nvPr/>
                </p:nvSpPr>
                <p:spPr>
                  <a:xfrm>
                    <a:off x="5475079" y="1378831"/>
                    <a:ext cx="2767742"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10" smtClean="0">
                            <a:solidFill>
                              <a:schemeClr val="bg1"/>
                            </a:solidFill>
                            <a:latin typeface="Cambria Math" panose="02040503050406030204" pitchFamily="18" charset="0"/>
                            <a:ea typeface="Arial" panose="020B0604020202020204" pitchFamily="34" charset="0"/>
                          </a:rPr>
                          <m:t>𝟓</m:t>
                        </m:r>
                        <m:r>
                          <a:rPr lang="vi-VN" sz="2400" b="1" i="1" spc="210" smtClean="0">
                            <a:solidFill>
                              <a:schemeClr val="bg1"/>
                            </a:solidFill>
                            <a:latin typeface="Cambria Math" panose="02040503050406030204" pitchFamily="18" charset="0"/>
                            <a:ea typeface="Arial" panose="020B0604020202020204" pitchFamily="34" charset="0"/>
                          </a:rPr>
                          <m:t>.</m:t>
                        </m:r>
                        <m:r>
                          <a:rPr lang="vi-VN" sz="2400" b="1" i="1" spc="210" smtClean="0">
                            <a:solidFill>
                              <a:schemeClr val="bg1"/>
                            </a:solidFill>
                            <a:latin typeface="Cambria Math" panose="02040503050406030204" pitchFamily="18" charset="0"/>
                            <a:ea typeface="Arial" panose="020B0604020202020204" pitchFamily="34" charset="0"/>
                          </a:rPr>
                          <m:t>𝟒𝟓𝟓</m:t>
                        </m:r>
                        <m:r>
                          <a:rPr lang="vi-VN" sz="2400" b="1" i="1" spc="210" smtClean="0">
                            <a:solidFill>
                              <a:schemeClr val="bg1"/>
                            </a:solidFill>
                            <a:latin typeface="Cambria Math" panose="02040503050406030204" pitchFamily="18" charset="0"/>
                            <a:ea typeface="Arial" panose="020B0604020202020204" pitchFamily="34" charset="0"/>
                          </a:rPr>
                          <m:t>.</m:t>
                        </m:r>
                        <m:r>
                          <a:rPr lang="vi-VN" sz="2400" b="1" i="1" spc="210" smtClean="0">
                            <a:solidFill>
                              <a:schemeClr val="bg1"/>
                            </a:solidFill>
                            <a:latin typeface="Cambria Math" panose="02040503050406030204" pitchFamily="18" charset="0"/>
                            <a:ea typeface="Arial" panose="020B0604020202020204" pitchFamily="34" charset="0"/>
                          </a:rPr>
                          <m:t>𝟎𝟎𝟎</m:t>
                        </m:r>
                      </m:oMath>
                    </a14:m>
                    <a:r>
                      <a:rPr lang="vi-VN" sz="2400" b="1" i="1" spc="210">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5475079" y="1378831"/>
                    <a:ext cx="2767742" cy="480837"/>
                  </a:xfrm>
                  <a:prstGeom prst="rect">
                    <a:avLst/>
                  </a:prstGeom>
                  <a:blipFill>
                    <a:blip r:embed="rId4"/>
                    <a:stretch>
                      <a:fillRect l="-661" t="-6410" r="-220" b="-29487"/>
                    </a:stretch>
                  </a:blipFill>
                </p:spPr>
                <p:txBody>
                  <a:bodyPr/>
                  <a:lstStyle/>
                  <a:p>
                    <a:r>
                      <a:rPr lang="en-US">
                        <a:noFill/>
                      </a:rPr>
                      <a:t> </a:t>
                    </a:r>
                  </a:p>
                </p:txBody>
              </p:sp>
            </mc:Fallback>
          </mc:AlternateContent>
        </p:grpSp>
        <p:grpSp>
          <p:nvGrpSpPr>
            <p:cNvPr id="112" name="Group 111"/>
            <p:cNvGrpSpPr/>
            <p:nvPr/>
          </p:nvGrpSpPr>
          <p:grpSpPr>
            <a:xfrm>
              <a:off x="8831200" y="2502740"/>
              <a:ext cx="3365662" cy="617268"/>
              <a:chOff x="246169" y="4571500"/>
              <a:chExt cx="3365662" cy="617268"/>
            </a:xfrm>
          </p:grpSpPr>
          <p:sp>
            <p:nvSpPr>
              <p:cNvPr id="113" name="Rectangle 112"/>
              <p:cNvSpPr/>
              <p:nvPr/>
            </p:nvSpPr>
            <p:spPr>
              <a:xfrm>
                <a:off x="536713" y="4571500"/>
                <a:ext cx="307511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4" name="Oval 113"/>
              <p:cNvSpPr/>
              <p:nvPr/>
            </p:nvSpPr>
            <p:spPr>
              <a:xfrm>
                <a:off x="246169" y="463075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115" name="TextBox 114"/>
                  <p:cNvSpPr txBox="1"/>
                  <p:nvPr/>
                </p:nvSpPr>
                <p:spPr>
                  <a:xfrm>
                    <a:off x="840050" y="4612131"/>
                    <a:ext cx="2727212"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pc="200" smtClean="0">
                            <a:solidFill>
                              <a:schemeClr val="bg1"/>
                            </a:solidFill>
                            <a:latin typeface="Cambria Math" panose="02040503050406030204" pitchFamily="18" charset="0"/>
                            <a:ea typeface="Arial" panose="020B0604020202020204" pitchFamily="34" charset="0"/>
                          </a:rPr>
                          <m:t>𝟓</m:t>
                        </m:r>
                        <m:r>
                          <a:rPr lang="vi-VN" sz="2400" b="1" i="1" spc="200" smtClean="0">
                            <a:solidFill>
                              <a:schemeClr val="bg1"/>
                            </a:solidFill>
                            <a:latin typeface="Cambria Math" panose="02040503050406030204" pitchFamily="18" charset="0"/>
                            <a:ea typeface="Arial" panose="020B0604020202020204" pitchFamily="34" charset="0"/>
                          </a:rPr>
                          <m:t>.</m:t>
                        </m:r>
                        <m:r>
                          <a:rPr lang="vi-VN" sz="2400" b="1" i="1" spc="200" smtClean="0">
                            <a:solidFill>
                              <a:schemeClr val="bg1"/>
                            </a:solidFill>
                            <a:latin typeface="Cambria Math" panose="02040503050406030204" pitchFamily="18" charset="0"/>
                            <a:ea typeface="Arial" panose="020B0604020202020204" pitchFamily="34" charset="0"/>
                          </a:rPr>
                          <m:t>𝟔𝟕𝟔</m:t>
                        </m:r>
                        <m:r>
                          <a:rPr lang="vi-VN" sz="2400" b="1" i="1" spc="200" smtClean="0">
                            <a:solidFill>
                              <a:schemeClr val="bg1"/>
                            </a:solidFill>
                            <a:latin typeface="Cambria Math" panose="02040503050406030204" pitchFamily="18" charset="0"/>
                            <a:ea typeface="Arial" panose="020B0604020202020204" pitchFamily="34" charset="0"/>
                          </a:rPr>
                          <m:t>.</m:t>
                        </m:r>
                        <m:r>
                          <a:rPr lang="vi-VN" sz="2400" b="1" i="1" spc="200" smtClean="0">
                            <a:solidFill>
                              <a:schemeClr val="bg1"/>
                            </a:solidFill>
                            <a:latin typeface="Cambria Math" panose="02040503050406030204" pitchFamily="18" charset="0"/>
                            <a:ea typeface="Arial" panose="020B0604020202020204" pitchFamily="34" charset="0"/>
                          </a:rPr>
                          <m:t>𝟎𝟎𝟎</m:t>
                        </m:r>
                      </m:oMath>
                    </a14:m>
                    <a:r>
                      <a:rPr lang="vi-VN" sz="2400" b="1" i="1" spc="200">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840050" y="4612131"/>
                    <a:ext cx="2727212" cy="480837"/>
                  </a:xfrm>
                  <a:prstGeom prst="rect">
                    <a:avLst/>
                  </a:prstGeom>
                  <a:blipFill>
                    <a:blip r:embed="rId5"/>
                    <a:stretch>
                      <a:fillRect l="-671" t="-6410" r="-1342" b="-29487"/>
                    </a:stretch>
                  </a:blipFill>
                </p:spPr>
                <p:txBody>
                  <a:bodyPr/>
                  <a:lstStyle/>
                  <a:p>
                    <a:r>
                      <a:rPr lang="en-US">
                        <a:noFill/>
                      </a:rPr>
                      <a:t> </a:t>
                    </a:r>
                  </a:p>
                </p:txBody>
              </p:sp>
            </mc:Fallback>
          </mc:AlternateContent>
        </p:grpSp>
        <p:grpSp>
          <p:nvGrpSpPr>
            <p:cNvPr id="116" name="Group 115"/>
            <p:cNvGrpSpPr/>
            <p:nvPr/>
          </p:nvGrpSpPr>
          <p:grpSpPr>
            <a:xfrm>
              <a:off x="12193118" y="2504126"/>
              <a:ext cx="3361918" cy="617268"/>
              <a:chOff x="3529434" y="3908049"/>
              <a:chExt cx="3361918" cy="617268"/>
            </a:xfrm>
          </p:grpSpPr>
          <p:sp>
            <p:nvSpPr>
              <p:cNvPr id="117" name="Rectangle 116"/>
              <p:cNvSpPr/>
              <p:nvPr/>
            </p:nvSpPr>
            <p:spPr>
              <a:xfrm>
                <a:off x="3819978" y="3908049"/>
                <a:ext cx="3071374"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8" name="Oval 117"/>
              <p:cNvSpPr/>
              <p:nvPr/>
            </p:nvSpPr>
            <p:spPr>
              <a:xfrm>
                <a:off x="3529434" y="396730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119" name="TextBox 118"/>
                  <p:cNvSpPr txBox="1"/>
                  <p:nvPr/>
                </p:nvSpPr>
                <p:spPr>
                  <a:xfrm>
                    <a:off x="4081746" y="3948680"/>
                    <a:ext cx="2551984" cy="480837"/>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14:m>
                      <m:oMath xmlns:m="http://schemas.openxmlformats.org/officeDocument/2006/math">
                        <m:r>
                          <a:rPr lang="vi-VN" sz="2400" b="1" i="1" smtClean="0">
                            <a:solidFill>
                              <a:schemeClr val="bg1"/>
                            </a:solidFill>
                            <a:latin typeface="Cambria Math" panose="02040503050406030204" pitchFamily="18" charset="0"/>
                            <a:ea typeface="Arial" panose="020B0604020202020204" pitchFamily="34" charset="0"/>
                          </a:rPr>
                          <m:t>𝟒</m:t>
                        </m:r>
                        <m:r>
                          <a:rPr lang="vi-VN" sz="2400" b="1" i="1" smtClean="0">
                            <a:solidFill>
                              <a:schemeClr val="bg1"/>
                            </a:solidFill>
                            <a:latin typeface="Cambria Math" panose="02040503050406030204" pitchFamily="18" charset="0"/>
                            <a:ea typeface="Arial" panose="020B0604020202020204" pitchFamily="34" charset="0"/>
                          </a:rPr>
                          <m:t>.</m:t>
                        </m:r>
                        <m:r>
                          <a:rPr lang="vi-VN" sz="2400" b="1" i="1" smtClean="0">
                            <a:solidFill>
                              <a:schemeClr val="bg1"/>
                            </a:solidFill>
                            <a:latin typeface="Cambria Math" panose="02040503050406030204" pitchFamily="18" charset="0"/>
                            <a:ea typeface="Arial" panose="020B0604020202020204" pitchFamily="34" charset="0"/>
                          </a:rPr>
                          <m:t>𝟕𝟔𝟔</m:t>
                        </m:r>
                        <m:r>
                          <a:rPr lang="vi-VN" sz="2400" b="1" i="1" smtClean="0">
                            <a:solidFill>
                              <a:schemeClr val="bg1"/>
                            </a:solidFill>
                            <a:latin typeface="Cambria Math" panose="02040503050406030204" pitchFamily="18" charset="0"/>
                            <a:ea typeface="Arial" panose="020B0604020202020204" pitchFamily="34" charset="0"/>
                          </a:rPr>
                          <m:t>.</m:t>
                        </m:r>
                        <m:r>
                          <a:rPr lang="vi-VN" sz="2400" b="1" i="1" smtClean="0">
                            <a:solidFill>
                              <a:schemeClr val="bg1"/>
                            </a:solidFill>
                            <a:latin typeface="Cambria Math" panose="02040503050406030204" pitchFamily="18" charset="0"/>
                            <a:ea typeface="Arial" panose="020B0604020202020204" pitchFamily="34" charset="0"/>
                          </a:rPr>
                          <m:t>𝟎𝟎𝟎</m:t>
                        </m:r>
                      </m:oMath>
                    </a14:m>
                    <a:r>
                      <a:rPr lang="vi-VN" sz="2400" b="1" i="1">
                        <a:solidFill>
                          <a:schemeClr val="bg1"/>
                        </a:solidFill>
                        <a:latin typeface="Cambria" panose="02040503050406030204" pitchFamily="18" charset="0"/>
                        <a:ea typeface="Arial" panose="020B0604020202020204" pitchFamily="34" charset="0"/>
                      </a:rPr>
                      <a:t> </a:t>
                    </a:r>
                    <a:r>
                      <a:rPr lang="vi-VN" sz="2400">
                        <a:solidFill>
                          <a:schemeClr val="bg1"/>
                        </a:solidFill>
                        <a:latin typeface="Cambria" panose="02040503050406030204" pitchFamily="18" charset="0"/>
                        <a:ea typeface="Arial" panose="020B0604020202020204" pitchFamily="34" charset="0"/>
                      </a:rPr>
                      <a:t>đồng</a:t>
                    </a:r>
                    <a:endParaRPr lang="en-US" sz="2400" dirty="0">
                      <a:solidFill>
                        <a:schemeClr val="bg1"/>
                      </a:solidFill>
                      <a:latin typeface="Cambria" panose="02040503050406030204" pitchFamily="18" charset="0"/>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4081746" y="3948680"/>
                    <a:ext cx="2551984" cy="480837"/>
                  </a:xfrm>
                  <a:prstGeom prst="rect">
                    <a:avLst/>
                  </a:prstGeom>
                  <a:blipFill>
                    <a:blip r:embed="rId6"/>
                    <a:stretch>
                      <a:fillRect l="-718" t="-6329" b="-27848"/>
                    </a:stretch>
                  </a:blipFill>
                </p:spPr>
                <p:txBody>
                  <a:bodyPr/>
                  <a:lstStyle/>
                  <a:p>
                    <a:r>
                      <a:rPr lang="en-US">
                        <a:noFill/>
                      </a:rPr>
                      <a:t> </a:t>
                    </a:r>
                  </a:p>
                </p:txBody>
              </p:sp>
            </mc:Fallback>
          </mc:AlternateContent>
        </p:grpSp>
      </p:grpSp>
      <p:sp>
        <p:nvSpPr>
          <p:cNvPr id="78" name="Oval 77"/>
          <p:cNvSpPr/>
          <p:nvPr/>
        </p:nvSpPr>
        <p:spPr>
          <a:xfrm>
            <a:off x="5372935" y="925453"/>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sp>
        <p:nvSpPr>
          <p:cNvPr id="191" name="Action Button: Forward or Next 190">
            <a:hlinkClick r:id="rId7" action="ppaction://hlinksldjump" highlightClick="1"/>
          </p:cNvPr>
          <p:cNvSpPr/>
          <p:nvPr/>
        </p:nvSpPr>
        <p:spPr>
          <a:xfrm>
            <a:off x="5538247" y="6120797"/>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19">
            <a:extLst>
              <a:ext uri="{FF2B5EF4-FFF2-40B4-BE49-F238E27FC236}">
                <a16:creationId xmlns:a16="http://schemas.microsoft.com/office/drawing/2014/main" id="{18B9327A-8E9B-42A4-AFDE-5304C8DE9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848" y="72776"/>
            <a:ext cx="3303958" cy="16289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57206A-CFA9-4E28-9375-EEF7E667595A}"/>
                  </a:ext>
                </a:extLst>
              </p:cNvPr>
              <p:cNvSpPr txBox="1"/>
              <p:nvPr/>
            </p:nvSpPr>
            <p:spPr>
              <a:xfrm>
                <a:off x="2876604" y="2663511"/>
                <a:ext cx="3489674" cy="7848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400" i="1">
                          <a:latin typeface="Cambria Math" panose="02040503050406030204" pitchFamily="18" charset="0"/>
                          <a:ea typeface="Arial" panose="020B0604020202020204" pitchFamily="34" charset="0"/>
                          <a:cs typeface="Cambria Math" panose="02040503050406030204" pitchFamily="18" charset="0"/>
                        </a:rPr>
                        <m:t>⇒</m:t>
                      </m:r>
                      <m:sSub>
                        <m:sSubPr>
                          <m:ctrlPr>
                            <a:rPr lang="en-US" sz="2400" i="1">
                              <a:latin typeface="Cambria Math" panose="02040503050406030204" pitchFamily="18" charset="0"/>
                              <a:ea typeface="Arial" panose="020B0604020202020204" pitchFamily="34" charset="0"/>
                              <a:cs typeface="Times New Roman" panose="02020603050405020304" pitchFamily="18" charset="0"/>
                            </a:rPr>
                          </m:ctrlPr>
                        </m:sSubPr>
                        <m:e>
                          <m:r>
                            <a:rPr lang="vi-VN" sz="2400" i="1">
                              <a:latin typeface="Cambria Math" panose="02040503050406030204" pitchFamily="18" charset="0"/>
                              <a:ea typeface="Arial" panose="020B0604020202020204" pitchFamily="34" charset="0"/>
                              <a:cs typeface="Times New Roman" panose="02020603050405020304" pitchFamily="18" charset="0"/>
                            </a:rPr>
                            <m:t>𝑆</m:t>
                          </m:r>
                        </m:e>
                        <m:sub>
                          <m:r>
                            <a:rPr lang="vi-VN" sz="2400" i="1">
                              <a:latin typeface="Cambria Math" panose="02040503050406030204" pitchFamily="18" charset="0"/>
                              <a:ea typeface="Arial" panose="020B0604020202020204" pitchFamily="34" charset="0"/>
                              <a:cs typeface="Times New Roman" panose="02020603050405020304" pitchFamily="18" charset="0"/>
                            </a:rPr>
                            <m:t>1</m:t>
                          </m:r>
                        </m:sub>
                      </m:sSub>
                      <m: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4</m:t>
                          </m:r>
                        </m:num>
                        <m:den>
                          <m:r>
                            <a:rPr lang="vi-VN" sz="2400" i="1">
                              <a:latin typeface="Cambria Math" panose="02040503050406030204" pitchFamily="18" charset="0"/>
                              <a:ea typeface="Arial" panose="020B0604020202020204" pitchFamily="34" charset="0"/>
                              <a:cs typeface="Times New Roman" panose="02020603050405020304" pitchFamily="18" charset="0"/>
                            </a:rPr>
                            <m:t>3</m:t>
                          </m:r>
                        </m:den>
                      </m:f>
                      <m:r>
                        <a:rPr lang="vi-VN" sz="2400" i="1">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r>
                        <a:rPr lang="vi-VN" sz="2400" i="1">
                          <a:latin typeface="Cambria Math" panose="02040503050406030204" pitchFamily="18" charset="0"/>
                          <a:ea typeface="Arial" panose="020B0604020202020204" pitchFamily="34" charset="0"/>
                          <a:cs typeface="Times New Roman" panose="02020603050405020304" pitchFamily="18" charset="0"/>
                        </a:rPr>
                        <m:t>+4</m:t>
                      </m:r>
                      <m:r>
                        <a:rPr lang="vi-VN" sz="2400" i="1">
                          <a:latin typeface="Cambria Math" panose="02040503050406030204" pitchFamily="18" charset="0"/>
                          <a:ea typeface="Arial" panose="020B0604020202020204" pitchFamily="34" charset="0"/>
                          <a:cs typeface="Times New Roman" panose="02020603050405020304" pitchFamily="18" charset="0"/>
                        </a:rPr>
                        <m:t>𝜋</m:t>
                      </m:r>
                      <m:r>
                        <a:rPr lang="vi-VN" sz="2400" i="1">
                          <a:latin typeface="Cambria Math" panose="02040503050406030204" pitchFamily="18" charset="0"/>
                          <a:ea typeface="Arial" panose="020B0604020202020204" pitchFamily="34" charset="0"/>
                          <a:cs typeface="Times New Roman" panose="02020603050405020304" pitchFamily="18" charset="0"/>
                        </a:rPr>
                        <m:t>)</m:t>
                      </m:r>
                      <m:d>
                        <m:dPr>
                          <m:ctrlPr>
                            <a:rPr lang="en-US" sz="2400" i="1">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𝑚</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d>
                    </m:oMath>
                  </m:oMathPara>
                </a14:m>
                <a:endParaRPr lang="en-US" sz="2400">
                  <a:latin typeface="Cambria" panose="02040503050406030204" pitchFamily="18" charset="0"/>
                </a:endParaRPr>
              </a:p>
            </p:txBody>
          </p:sp>
        </mc:Choice>
        <mc:Fallback xmlns="">
          <p:sp>
            <p:nvSpPr>
              <p:cNvPr id="4" name="TextBox 3">
                <a:extLst>
                  <a:ext uri="{FF2B5EF4-FFF2-40B4-BE49-F238E27FC236}">
                    <a16:creationId xmlns:a16="http://schemas.microsoft.com/office/drawing/2014/main" id="{A457206A-CFA9-4E28-9375-EEF7E667595A}"/>
                  </a:ext>
                </a:extLst>
              </p:cNvPr>
              <p:cNvSpPr txBox="1">
                <a:spLocks noRot="1" noChangeAspect="1" noMove="1" noResize="1" noEditPoints="1" noAdjustHandles="1" noChangeArrowheads="1" noChangeShapeType="1" noTextEdit="1"/>
              </p:cNvSpPr>
              <p:nvPr/>
            </p:nvSpPr>
            <p:spPr>
              <a:xfrm>
                <a:off x="2876604" y="2663511"/>
                <a:ext cx="3489674" cy="784830"/>
              </a:xfrm>
              <a:prstGeom prst="rect">
                <a:avLst/>
              </a:prstGeom>
              <a:blipFill>
                <a:blip r:embed="rId9"/>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6F1A1FA-973F-4592-A7BD-5379DC616B5E}"/>
              </a:ext>
            </a:extLst>
          </p:cNvPr>
          <p:cNvSpPr txBox="1"/>
          <p:nvPr/>
        </p:nvSpPr>
        <p:spPr>
          <a:xfrm>
            <a:off x="138961" y="3749380"/>
            <a:ext cx="3272932"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Diện tích trồng cỏ là</a:t>
            </a:r>
            <a:endParaRPr lang="en-US" sz="2600">
              <a:latin typeface="Cambria" panose="02040503050406030204" pitchFamily="18" charset="0"/>
            </a:endParaRPr>
          </a:p>
        </p:txBody>
      </p:sp>
      <p:cxnSp>
        <p:nvCxnSpPr>
          <p:cNvPr id="24" name="Straight Connector 23">
            <a:extLst>
              <a:ext uri="{FF2B5EF4-FFF2-40B4-BE49-F238E27FC236}">
                <a16:creationId xmlns:a16="http://schemas.microsoft.com/office/drawing/2014/main" id="{586B44F0-E4CD-496E-A1E5-C96869AAFA48}"/>
              </a:ext>
            </a:extLst>
          </p:cNvPr>
          <p:cNvCxnSpPr/>
          <p:nvPr/>
        </p:nvCxnSpPr>
        <p:spPr>
          <a:xfrm>
            <a:off x="6262255" y="2022769"/>
            <a:ext cx="0" cy="4762455"/>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grpSp>
        <p:nvGrpSpPr>
          <p:cNvPr id="41" name="Group 40">
            <a:extLst>
              <a:ext uri="{FF2B5EF4-FFF2-40B4-BE49-F238E27FC236}">
                <a16:creationId xmlns:a16="http://schemas.microsoft.com/office/drawing/2014/main" id="{3ACFA372-C0D7-4BC8-B897-77D024EA4CB9}"/>
              </a:ext>
            </a:extLst>
          </p:cNvPr>
          <p:cNvGrpSpPr/>
          <p:nvPr/>
        </p:nvGrpSpPr>
        <p:grpSpPr>
          <a:xfrm>
            <a:off x="6252809" y="2146439"/>
            <a:ext cx="5274177" cy="492443"/>
            <a:chOff x="6238951" y="2146439"/>
            <a:chExt cx="5274177" cy="492443"/>
          </a:xfrm>
        </p:grpSpPr>
        <p:sp>
          <p:nvSpPr>
            <p:cNvPr id="39" name="TextBox 38">
              <a:extLst>
                <a:ext uri="{FF2B5EF4-FFF2-40B4-BE49-F238E27FC236}">
                  <a16:creationId xmlns:a16="http://schemas.microsoft.com/office/drawing/2014/main" id="{2BD74AD1-A686-462D-A511-0C9CB2C967C8}"/>
                </a:ext>
              </a:extLst>
            </p:cNvPr>
            <p:cNvSpPr txBox="1"/>
            <p:nvPr/>
          </p:nvSpPr>
          <p:spPr>
            <a:xfrm>
              <a:off x="6238951" y="2146439"/>
              <a:ext cx="3483851"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Diện tích hình elip là</a:t>
              </a:r>
              <a:endParaRPr lang="en-US" sz="2600">
                <a:latin typeface="Cambria" panose="02040503050406030204" pitchFamily="18"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AE86F74-5952-4498-8D45-F7C2E49FB25A}"/>
                    </a:ext>
                  </a:extLst>
                </p:cNvPr>
                <p:cNvSpPr txBox="1"/>
                <p:nvPr/>
              </p:nvSpPr>
              <p:spPr>
                <a:xfrm>
                  <a:off x="9247957" y="2172675"/>
                  <a:ext cx="2265171"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400" i="1">
                            <a:latin typeface="Cambria Math" panose="02040503050406030204" pitchFamily="18" charset="0"/>
                            <a:ea typeface="Arial" panose="020B0604020202020204" pitchFamily="34" charset="0"/>
                            <a:cs typeface="Times New Roman" panose="02020603050405020304" pitchFamily="18" charset="0"/>
                          </a:rPr>
                          <m:t>𝑆</m:t>
                        </m:r>
                        <m:r>
                          <a:rPr lang="vi-VN" sz="2400" i="1">
                            <a:latin typeface="Cambria Math" panose="02040503050406030204" pitchFamily="18" charset="0"/>
                            <a:ea typeface="Arial" panose="020B0604020202020204" pitchFamily="34" charset="0"/>
                            <a:cs typeface="Times New Roman" panose="02020603050405020304" pitchFamily="18" charset="0"/>
                          </a:rPr>
                          <m:t>=</m:t>
                        </m:r>
                        <m:r>
                          <a:rPr lang="vi-VN" sz="2400" i="1">
                            <a:latin typeface="Cambria Math" panose="02040503050406030204" pitchFamily="18" charset="0"/>
                            <a:ea typeface="Arial" panose="020B0604020202020204" pitchFamily="34" charset="0"/>
                            <a:cs typeface="Times New Roman" panose="02020603050405020304" pitchFamily="18" charset="0"/>
                          </a:rPr>
                          <m:t>𝜋</m:t>
                        </m:r>
                        <m:r>
                          <a:rPr lang="vi-VN" sz="2400" i="1">
                            <a:latin typeface="Cambria Math" panose="02040503050406030204" pitchFamily="18" charset="0"/>
                            <a:ea typeface="Arial" panose="020B0604020202020204" pitchFamily="34" charset="0"/>
                            <a:cs typeface="Times New Roman" panose="02020603050405020304" pitchFamily="18" charset="0"/>
                          </a:rPr>
                          <m:t>𝑎𝑏</m:t>
                        </m:r>
                        <m:r>
                          <a:rPr lang="vi-VN" sz="2400" i="1">
                            <a:latin typeface="Cambria Math" panose="02040503050406030204" pitchFamily="18" charset="0"/>
                            <a:ea typeface="Arial" panose="020B0604020202020204" pitchFamily="34" charset="0"/>
                            <a:cs typeface="Times New Roman" panose="02020603050405020304" pitchFamily="18" charset="0"/>
                          </a:rPr>
                          <m:t>=8</m:t>
                        </m:r>
                        <m:r>
                          <a:rPr lang="vi-VN" sz="2400" i="1">
                            <a:latin typeface="Cambria Math" panose="02040503050406030204" pitchFamily="18" charset="0"/>
                            <a:ea typeface="Arial" panose="020B0604020202020204" pitchFamily="34" charset="0"/>
                            <a:cs typeface="Times New Roman" panose="02020603050405020304" pitchFamily="18" charset="0"/>
                          </a:rPr>
                          <m:t>𝜋</m:t>
                        </m:r>
                      </m:oMath>
                    </m:oMathPara>
                  </a14:m>
                  <a:endParaRPr lang="en-US" sz="2400"/>
                </a:p>
              </p:txBody>
            </p:sp>
          </mc:Choice>
          <mc:Fallback xmlns="">
            <p:sp>
              <p:nvSpPr>
                <p:cNvPr id="40" name="TextBox 39">
                  <a:extLst>
                    <a:ext uri="{FF2B5EF4-FFF2-40B4-BE49-F238E27FC236}">
                      <a16:creationId xmlns:a16="http://schemas.microsoft.com/office/drawing/2014/main" id="{1AE86F74-5952-4498-8D45-F7C2E49FB25A}"/>
                    </a:ext>
                  </a:extLst>
                </p:cNvPr>
                <p:cNvSpPr txBox="1">
                  <a:spLocks noRot="1" noChangeAspect="1" noMove="1" noResize="1" noEditPoints="1" noAdjustHandles="1" noChangeArrowheads="1" noChangeShapeType="1" noTextEdit="1"/>
                </p:cNvSpPr>
                <p:nvPr/>
              </p:nvSpPr>
              <p:spPr>
                <a:xfrm>
                  <a:off x="9247957" y="2172675"/>
                  <a:ext cx="2265171" cy="461665"/>
                </a:xfrm>
                <a:prstGeom prst="rect">
                  <a:avLst/>
                </a:prstGeom>
                <a:blipFill>
                  <a:blip r:embed="rId10"/>
                  <a:stretch>
                    <a:fillRect l="-538"/>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097EC0A4-37A1-4F50-A08C-944211818B8A}"/>
              </a:ext>
            </a:extLst>
          </p:cNvPr>
          <p:cNvSpPr txBox="1"/>
          <p:nvPr/>
        </p:nvSpPr>
        <p:spPr>
          <a:xfrm>
            <a:off x="6262253" y="2657301"/>
            <a:ext cx="4017818"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Diện tích phần trồng hoa là</a:t>
            </a:r>
            <a:endParaRPr lang="en-US" sz="2600">
              <a:latin typeface="Cambria" panose="02040503050406030204" pitchFamily="18"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F8B2366-40BA-4FFC-AE8E-499BB907AA07}"/>
                  </a:ext>
                </a:extLst>
              </p:cNvPr>
              <p:cNvSpPr txBox="1"/>
              <p:nvPr/>
            </p:nvSpPr>
            <p:spPr>
              <a:xfrm>
                <a:off x="6449829" y="3085129"/>
                <a:ext cx="5031976" cy="10091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ea typeface="Arial" panose="020B0604020202020204" pitchFamily="34" charset="0"/>
                              <a:cs typeface="Times New Roman" panose="02020603050405020304" pitchFamily="18" charset="0"/>
                            </a:rPr>
                          </m:ctrlPr>
                        </m:sSubPr>
                        <m:e>
                          <m:r>
                            <a:rPr lang="vi-VN" sz="2400" i="1">
                              <a:latin typeface="Cambria Math" panose="02040503050406030204" pitchFamily="18" charset="0"/>
                              <a:ea typeface="Arial" panose="020B0604020202020204" pitchFamily="34" charset="0"/>
                              <a:cs typeface="Times New Roman" panose="02020603050405020304" pitchFamily="18" charset="0"/>
                            </a:rPr>
                            <m:t>𝑆</m:t>
                          </m:r>
                        </m:e>
                        <m:sub>
                          <m:r>
                            <a:rPr lang="vi-VN" sz="2400" i="1">
                              <a:latin typeface="Cambria Math" panose="02040503050406030204" pitchFamily="18" charset="0"/>
                              <a:ea typeface="Arial" panose="020B0604020202020204" pitchFamily="34" charset="0"/>
                              <a:cs typeface="Times New Roman" panose="02020603050405020304" pitchFamily="18" charset="0"/>
                            </a:rPr>
                            <m:t>1</m:t>
                          </m:r>
                        </m:sub>
                      </m:sSub>
                      <m:r>
                        <a:rPr lang="en-US" sz="2400" i="1">
                          <a:latin typeface="Cambria Math" panose="02040503050406030204" pitchFamily="18" charset="0"/>
                          <a:ea typeface="Arial" panose="020B0604020202020204" pitchFamily="34" charset="0"/>
                          <a:cs typeface="Times New Roman" panose="02020603050405020304" pitchFamily="18" charset="0"/>
                        </a:rPr>
                        <m:t>=</m:t>
                      </m:r>
                      <m:r>
                        <a:rPr lang="vi-VN" sz="2400" i="1">
                          <a:latin typeface="Cambria Math" panose="02040503050406030204" pitchFamily="18" charset="0"/>
                          <a:ea typeface="Arial" panose="020B0604020202020204" pitchFamily="34" charset="0"/>
                          <a:cs typeface="Times New Roman" panose="02020603050405020304" pitchFamily="18" charset="0"/>
                        </a:rPr>
                        <m:t>2</m:t>
                      </m:r>
                      <m:nary>
                        <m:naryPr>
                          <m:ctrlPr>
                            <a:rPr lang="en-US" sz="2400" i="1">
                              <a:latin typeface="Cambria Math" panose="02040503050406030204" pitchFamily="18" charset="0"/>
                              <a:ea typeface="Arial" panose="020B0604020202020204" pitchFamily="34" charset="0"/>
                              <a:cs typeface="Times New Roman" panose="02020603050405020304" pitchFamily="18" charset="0"/>
                            </a:rPr>
                          </m:ctrlPr>
                        </m:naryPr>
                        <m:sub>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b>
                        <m:sup>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p>
                        <m:e>
                          <m:d>
                            <m:dPr>
                              <m:begChr m:val="|"/>
                              <m:endChr m:val="|"/>
                              <m:ctrlPr>
                                <a:rPr lang="en-US" sz="24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2</m:t>
                                  </m:r>
                                </m:den>
                              </m:f>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16−</m:t>
                                  </m:r>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rad>
                              <m:r>
                                <m:rPr>
                                  <m:nor/>
                                </m:rPr>
                                <a:rPr lang="vi-VN" sz="2400">
                                  <a:latin typeface="Cambria Math" panose="02040503050406030204" pitchFamily="18" charset="0"/>
                                  <a:ea typeface="Arial" panose="020B0604020202020204" pitchFamily="34" charset="0"/>
                                  <a:cs typeface="Times New Roman" panose="02020603050405020304" pitchFamily="18" charset="0"/>
                                </a:rPr>
                                <m:t> </m:t>
                              </m:r>
                              <m:r>
                                <m:rPr>
                                  <m:nor/>
                                </m:rP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12</m:t>
                                  </m:r>
                                </m:den>
                              </m:f>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d>
                        </m:e>
                      </m:nary>
                      <m:r>
                        <a:rPr lang="vi-VN" sz="2400" i="1">
                          <a:latin typeface="Cambria Math" panose="02040503050406030204" pitchFamily="18" charset="0"/>
                          <a:ea typeface="Arial" panose="020B0604020202020204" pitchFamily="34" charset="0"/>
                          <a:cs typeface="Times New Roman" panose="02020603050405020304" pitchFamily="18" charset="0"/>
                        </a:rPr>
                        <m:t>𝑑𝑥</m:t>
                      </m:r>
                    </m:oMath>
                  </m:oMathPara>
                </a14:m>
                <a:endParaRPr lang="en-US" sz="2400"/>
              </a:p>
            </p:txBody>
          </p:sp>
        </mc:Choice>
        <mc:Fallback xmlns="">
          <p:sp>
            <p:nvSpPr>
              <p:cNvPr id="43" name="TextBox 42">
                <a:extLst>
                  <a:ext uri="{FF2B5EF4-FFF2-40B4-BE49-F238E27FC236}">
                    <a16:creationId xmlns:a16="http://schemas.microsoft.com/office/drawing/2014/main" id="{7F8B2366-40BA-4FFC-AE8E-499BB907AA07}"/>
                  </a:ext>
                </a:extLst>
              </p:cNvPr>
              <p:cNvSpPr txBox="1">
                <a:spLocks noRot="1" noChangeAspect="1" noMove="1" noResize="1" noEditPoints="1" noAdjustHandles="1" noChangeArrowheads="1" noChangeShapeType="1" noTextEdit="1"/>
              </p:cNvSpPr>
              <p:nvPr/>
            </p:nvSpPr>
            <p:spPr>
              <a:xfrm>
                <a:off x="6449829" y="3085129"/>
                <a:ext cx="5031976" cy="100912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6354916-B124-419F-BF8F-38CB2D18A46E}"/>
                  </a:ext>
                </a:extLst>
              </p:cNvPr>
              <p:cNvSpPr txBox="1"/>
              <p:nvPr/>
            </p:nvSpPr>
            <p:spPr>
              <a:xfrm>
                <a:off x="6807912" y="4099200"/>
                <a:ext cx="4840145" cy="10091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400" i="1">
                          <a:latin typeface="Cambria Math" panose="02040503050406030204" pitchFamily="18" charset="0"/>
                          <a:ea typeface="Arial" panose="020B0604020202020204" pitchFamily="34" charset="0"/>
                          <a:cs typeface="Times New Roman" panose="02020603050405020304" pitchFamily="18" charset="0"/>
                        </a:rPr>
                        <m:t>=2</m:t>
                      </m:r>
                      <m:nary>
                        <m:naryPr>
                          <m:ctrlPr>
                            <a:rPr lang="en-US" sz="2400" i="1">
                              <a:latin typeface="Cambria Math" panose="02040503050406030204" pitchFamily="18" charset="0"/>
                              <a:ea typeface="Arial" panose="020B0604020202020204" pitchFamily="34" charset="0"/>
                              <a:cs typeface="Times New Roman" panose="02020603050405020304" pitchFamily="18" charset="0"/>
                            </a:rPr>
                          </m:ctrlPr>
                        </m:naryPr>
                        <m:sub>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b>
                        <m:sup>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p>
                        <m:e>
                          <m:d>
                            <m:dPr>
                              <m:ctrlPr>
                                <a:rPr lang="en-US" sz="24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2</m:t>
                                  </m:r>
                                </m:den>
                              </m:f>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16−</m:t>
                                  </m:r>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rad>
                              <m:r>
                                <m:rPr>
                                  <m:nor/>
                                </m:rPr>
                                <a:rPr lang="vi-VN" sz="2400">
                                  <a:latin typeface="Cambria Math" panose="02040503050406030204" pitchFamily="18" charset="0"/>
                                  <a:ea typeface="Arial" panose="020B0604020202020204" pitchFamily="34" charset="0"/>
                                  <a:cs typeface="Times New Roman" panose="02020603050405020304" pitchFamily="18" charset="0"/>
                                </a:rPr>
                                <m:t> </m:t>
                              </m:r>
                              <m:r>
                                <m:rPr>
                                  <m:nor/>
                                </m:rP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m:t>
                                  </m:r>
                                </m:num>
                                <m:den>
                                  <m:r>
                                    <a:rPr lang="vi-VN" sz="2400" i="1">
                                      <a:latin typeface="Cambria Math" panose="02040503050406030204" pitchFamily="18" charset="0"/>
                                      <a:ea typeface="Arial" panose="020B0604020202020204" pitchFamily="34" charset="0"/>
                                      <a:cs typeface="Times New Roman" panose="02020603050405020304" pitchFamily="18" charset="0"/>
                                    </a:rPr>
                                    <m:t>12</m:t>
                                  </m:r>
                                </m:den>
                              </m:f>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d>
                        </m:e>
                      </m:nary>
                      <m:r>
                        <a:rPr lang="vi-VN" sz="2400" i="1">
                          <a:latin typeface="Cambria Math" panose="02040503050406030204" pitchFamily="18" charset="0"/>
                          <a:ea typeface="Arial" panose="020B0604020202020204" pitchFamily="34" charset="0"/>
                          <a:cs typeface="Times New Roman" panose="02020603050405020304" pitchFamily="18" charset="0"/>
                        </a:rPr>
                        <m:t>𝑑𝑥</m:t>
                      </m:r>
                    </m:oMath>
                  </m:oMathPara>
                </a14:m>
                <a:endParaRPr lang="en-US" sz="2400"/>
              </a:p>
            </p:txBody>
          </p:sp>
        </mc:Choice>
        <mc:Fallback xmlns="">
          <p:sp>
            <p:nvSpPr>
              <p:cNvPr id="44" name="TextBox 43">
                <a:extLst>
                  <a:ext uri="{FF2B5EF4-FFF2-40B4-BE49-F238E27FC236}">
                    <a16:creationId xmlns:a16="http://schemas.microsoft.com/office/drawing/2014/main" id="{16354916-B124-419F-BF8F-38CB2D18A46E}"/>
                  </a:ext>
                </a:extLst>
              </p:cNvPr>
              <p:cNvSpPr txBox="1">
                <a:spLocks noRot="1" noChangeAspect="1" noMove="1" noResize="1" noEditPoints="1" noAdjustHandles="1" noChangeArrowheads="1" noChangeShapeType="1" noTextEdit="1"/>
              </p:cNvSpPr>
              <p:nvPr/>
            </p:nvSpPr>
            <p:spPr>
              <a:xfrm>
                <a:off x="6807912" y="4099200"/>
                <a:ext cx="4840145" cy="1009122"/>
              </a:xfrm>
              <a:prstGeom prst="rect">
                <a:avLst/>
              </a:prstGeom>
              <a:blipFill>
                <a:blip r:embed="rId12"/>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5E48C653-0416-49E6-A3F6-A2336B4CBE8E}"/>
              </a:ext>
            </a:extLst>
          </p:cNvPr>
          <p:cNvSpPr txBox="1"/>
          <p:nvPr/>
        </p:nvSpPr>
        <p:spPr>
          <a:xfrm>
            <a:off x="6297424" y="5161418"/>
            <a:ext cx="1033467" cy="492443"/>
          </a:xfrm>
          <a:prstGeom prst="rect">
            <a:avLst/>
          </a:prstGeom>
          <a:noFill/>
        </p:spPr>
        <p:txBody>
          <a:bodyPr wrap="square" rtlCol="0">
            <a:spAutoFit/>
          </a:bodyPr>
          <a:lstStyle/>
          <a:p>
            <a:r>
              <a:rPr lang="en-US" sz="2600">
                <a:latin typeface="Cambria" panose="02040503050406030204" pitchFamily="18" charset="0"/>
              </a:rPr>
              <a:t>Ta có</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ACDC802-D4C3-4FFF-A27B-D11C0E17E414}"/>
                  </a:ext>
                </a:extLst>
              </p:cNvPr>
              <p:cNvSpPr txBox="1"/>
              <p:nvPr/>
            </p:nvSpPr>
            <p:spPr>
              <a:xfrm>
                <a:off x="6871985" y="5525535"/>
                <a:ext cx="4609818" cy="10091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US" sz="2400" i="1">
                              <a:latin typeface="Cambria Math" panose="02040503050406030204" pitchFamily="18" charset="0"/>
                              <a:ea typeface="Arial" panose="020B0604020202020204" pitchFamily="34" charset="0"/>
                              <a:cs typeface="Times New Roman" panose="02020603050405020304" pitchFamily="18" charset="0"/>
                            </a:rPr>
                          </m:ctrlPr>
                        </m:naryPr>
                        <m:sub>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b>
                        <m:sup>
                          <m:r>
                            <a:rPr lang="vi-VN" sz="2400" i="1">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sup>
                        <m:e>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16−</m:t>
                              </m:r>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𝑥</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rad>
                        </m:e>
                      </m:nary>
                      <m:r>
                        <a:rPr lang="vi-VN" sz="2400" i="1">
                          <a:latin typeface="Cambria Math" panose="02040503050406030204" pitchFamily="18" charset="0"/>
                          <a:ea typeface="Arial" panose="020B0604020202020204" pitchFamily="34" charset="0"/>
                          <a:cs typeface="Times New Roman" panose="02020603050405020304" pitchFamily="18" charset="0"/>
                        </a:rPr>
                        <m:t>𝑑𝑥</m:t>
                      </m:r>
                      <m:r>
                        <a:rPr lang="vi-VN" sz="2400" i="1">
                          <a:latin typeface="Cambria Math" panose="02040503050406030204" pitchFamily="18" charset="0"/>
                          <a:ea typeface="Arial" panose="020B0604020202020204" pitchFamily="34" charset="0"/>
                          <a:cs typeface="Times New Roman" panose="02020603050405020304" pitchFamily="18" charset="0"/>
                        </a:rPr>
                        <m:t>=4</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16</m:t>
                          </m:r>
                          <m:r>
                            <a:rPr lang="vi-VN" sz="2400" i="1">
                              <a:latin typeface="Cambria Math" panose="02040503050406030204" pitchFamily="18" charset="0"/>
                              <a:ea typeface="Arial" panose="020B0604020202020204" pitchFamily="34" charset="0"/>
                              <a:cs typeface="Times New Roman" panose="02020603050405020304" pitchFamily="18" charset="0"/>
                            </a:rPr>
                            <m:t>𝜋</m:t>
                          </m:r>
                        </m:num>
                        <m:den>
                          <m:r>
                            <a:rPr lang="vi-VN" sz="2400" i="1">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sz="2400"/>
              </a:p>
            </p:txBody>
          </p:sp>
        </mc:Choice>
        <mc:Fallback xmlns="">
          <p:sp>
            <p:nvSpPr>
              <p:cNvPr id="46" name="TextBox 45">
                <a:extLst>
                  <a:ext uri="{FF2B5EF4-FFF2-40B4-BE49-F238E27FC236}">
                    <a16:creationId xmlns:a16="http://schemas.microsoft.com/office/drawing/2014/main" id="{3ACDC802-D4C3-4FFF-A27B-D11C0E17E414}"/>
                  </a:ext>
                </a:extLst>
              </p:cNvPr>
              <p:cNvSpPr txBox="1">
                <a:spLocks noRot="1" noChangeAspect="1" noMove="1" noResize="1" noEditPoints="1" noAdjustHandles="1" noChangeArrowheads="1" noChangeShapeType="1" noTextEdit="1"/>
              </p:cNvSpPr>
              <p:nvPr/>
            </p:nvSpPr>
            <p:spPr>
              <a:xfrm>
                <a:off x="6871985" y="5525535"/>
                <a:ext cx="4609818" cy="100912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1F2088-D2EC-4A43-8031-B59914B8AA86}"/>
                  </a:ext>
                </a:extLst>
              </p:cNvPr>
              <p:cNvSpPr txBox="1"/>
              <p:nvPr/>
            </p:nvSpPr>
            <p:spPr>
              <a:xfrm>
                <a:off x="597443" y="4216804"/>
                <a:ext cx="5330505" cy="7848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ea typeface="Arial" panose="020B0604020202020204" pitchFamily="34" charset="0"/>
                              <a:cs typeface="Times New Roman" panose="02020603050405020304" pitchFamily="18" charset="0"/>
                            </a:rPr>
                          </m:ctrlPr>
                        </m:sSubPr>
                        <m:e>
                          <m:r>
                            <a:rPr lang="vi-VN" sz="2400" i="1">
                              <a:latin typeface="Cambria Math" panose="02040503050406030204" pitchFamily="18" charset="0"/>
                              <a:ea typeface="Arial" panose="020B0604020202020204" pitchFamily="34" charset="0"/>
                              <a:cs typeface="Times New Roman" panose="02020603050405020304" pitchFamily="18" charset="0"/>
                            </a:rPr>
                            <m:t>𝑆</m:t>
                          </m:r>
                        </m:e>
                        <m:sub>
                          <m:r>
                            <a:rPr lang="vi-VN" sz="2400" i="1">
                              <a:latin typeface="Cambria Math" panose="02040503050406030204" pitchFamily="18" charset="0"/>
                              <a:ea typeface="Arial" panose="020B0604020202020204" pitchFamily="34" charset="0"/>
                              <a:cs typeface="Times New Roman" panose="02020603050405020304" pitchFamily="18" charset="0"/>
                            </a:rPr>
                            <m:t>2</m:t>
                          </m:r>
                        </m:sub>
                      </m:sSub>
                      <m:r>
                        <a:rPr lang="vi-VN" sz="2400" i="1">
                          <a:latin typeface="Cambria Math" panose="02040503050406030204" pitchFamily="18" charset="0"/>
                          <a:ea typeface="Arial" panose="020B0604020202020204" pitchFamily="34" charset="0"/>
                          <a:cs typeface="Times New Roman" panose="02020603050405020304" pitchFamily="18" charset="0"/>
                        </a:rPr>
                        <m:t>=</m:t>
                      </m:r>
                      <m:r>
                        <a:rPr lang="vi-VN" sz="2400" i="1">
                          <a:latin typeface="Cambria Math" panose="02040503050406030204" pitchFamily="18" charset="0"/>
                          <a:ea typeface="Arial" panose="020B0604020202020204" pitchFamily="34" charset="0"/>
                          <a:cs typeface="Times New Roman" panose="02020603050405020304" pitchFamily="18" charset="0"/>
                        </a:rPr>
                        <m:t>𝑆</m:t>
                      </m:r>
                      <m:r>
                        <a:rPr lang="vi-VN" sz="24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400" i="1">
                              <a:latin typeface="Cambria Math" panose="02040503050406030204" pitchFamily="18" charset="0"/>
                              <a:ea typeface="Arial" panose="020B0604020202020204" pitchFamily="34" charset="0"/>
                              <a:cs typeface="Times New Roman" panose="02020603050405020304" pitchFamily="18" charset="0"/>
                            </a:rPr>
                          </m:ctrlPr>
                        </m:sSubPr>
                        <m:e>
                          <m:r>
                            <a:rPr lang="vi-VN" sz="2400" i="1">
                              <a:latin typeface="Cambria Math" panose="02040503050406030204" pitchFamily="18" charset="0"/>
                              <a:ea typeface="Arial" panose="020B0604020202020204" pitchFamily="34" charset="0"/>
                              <a:cs typeface="Times New Roman" panose="02020603050405020304" pitchFamily="18" charset="0"/>
                            </a:rPr>
                            <m:t>𝑆</m:t>
                          </m:r>
                        </m:e>
                        <m:sub>
                          <m:r>
                            <a:rPr lang="vi-VN" sz="2400" i="1">
                              <a:latin typeface="Cambria Math" panose="02040503050406030204" pitchFamily="18" charset="0"/>
                              <a:ea typeface="Arial" panose="020B0604020202020204" pitchFamily="34" charset="0"/>
                              <a:cs typeface="Times New Roman" panose="02020603050405020304" pitchFamily="18" charset="0"/>
                            </a:rPr>
                            <m:t>1</m:t>
                          </m:r>
                        </m:sub>
                      </m:sSub>
                      <m:r>
                        <a:rPr lang="vi-VN" sz="2400" i="1">
                          <a:latin typeface="Cambria Math" panose="02040503050406030204" pitchFamily="18" charset="0"/>
                          <a:ea typeface="Arial" panose="020B0604020202020204" pitchFamily="34" charset="0"/>
                          <a:cs typeface="Times New Roman" panose="02020603050405020304" pitchFamily="18" charset="0"/>
                        </a:rPr>
                        <m:t>=8</m:t>
                      </m:r>
                      <m:r>
                        <a:rPr lang="vi-VN" sz="2400" i="1">
                          <a:latin typeface="Cambria Math" panose="02040503050406030204" pitchFamily="18" charset="0"/>
                          <a:ea typeface="Arial" panose="020B0604020202020204" pitchFamily="34" charset="0"/>
                          <a:cs typeface="Times New Roman" panose="02020603050405020304" pitchFamily="18" charset="0"/>
                        </a:rPr>
                        <m:t>𝜋</m:t>
                      </m:r>
                      <m:r>
                        <a:rPr lang="vi-VN"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ea typeface="Arial" panose="020B0604020202020204" pitchFamily="34" charset="0"/>
                              <a:cs typeface="Times New Roman" panose="02020603050405020304" pitchFamily="18" charset="0"/>
                            </a:rPr>
                          </m:ctrlPr>
                        </m:fPr>
                        <m:num>
                          <m:r>
                            <a:rPr lang="vi-VN" sz="2400" i="1">
                              <a:latin typeface="Cambria Math" panose="02040503050406030204" pitchFamily="18" charset="0"/>
                              <a:ea typeface="Arial" panose="020B0604020202020204" pitchFamily="34" charset="0"/>
                              <a:cs typeface="Times New Roman" panose="02020603050405020304" pitchFamily="18" charset="0"/>
                            </a:rPr>
                            <m:t>4</m:t>
                          </m:r>
                        </m:num>
                        <m:den>
                          <m:r>
                            <a:rPr lang="vi-VN" sz="2400" i="1">
                              <a:latin typeface="Cambria Math" panose="02040503050406030204" pitchFamily="18" charset="0"/>
                              <a:ea typeface="Arial" panose="020B0604020202020204" pitchFamily="34" charset="0"/>
                              <a:cs typeface="Times New Roman" panose="02020603050405020304" pitchFamily="18" charset="0"/>
                            </a:rPr>
                            <m:t>3</m:t>
                          </m:r>
                        </m:den>
                      </m:f>
                      <m:r>
                        <a:rPr lang="vi-VN" sz="2400" i="1">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400" i="1">
                              <a:latin typeface="Cambria Math" panose="02040503050406030204" pitchFamily="18" charset="0"/>
                              <a:ea typeface="Arial" panose="020B0604020202020204" pitchFamily="34" charset="0"/>
                              <a:cs typeface="Times New Roman" panose="02020603050405020304" pitchFamily="18" charset="0"/>
                            </a:rPr>
                          </m:ctrlPr>
                        </m:radPr>
                        <m:deg/>
                        <m:e>
                          <m:r>
                            <a:rPr lang="vi-VN" sz="2400" i="1">
                              <a:latin typeface="Cambria Math" panose="02040503050406030204" pitchFamily="18" charset="0"/>
                              <a:ea typeface="Arial" panose="020B0604020202020204" pitchFamily="34" charset="0"/>
                              <a:cs typeface="Times New Roman" panose="02020603050405020304" pitchFamily="18" charset="0"/>
                            </a:rPr>
                            <m:t>3</m:t>
                          </m:r>
                        </m:e>
                      </m:rad>
                      <m:r>
                        <a:rPr lang="vi-VN" sz="2400" i="1">
                          <a:latin typeface="Cambria Math" panose="02040503050406030204" pitchFamily="18" charset="0"/>
                          <a:ea typeface="Arial" panose="020B0604020202020204" pitchFamily="34" charset="0"/>
                          <a:cs typeface="Times New Roman" panose="02020603050405020304" pitchFamily="18" charset="0"/>
                        </a:rPr>
                        <m:t>+4</m:t>
                      </m:r>
                      <m:r>
                        <a:rPr lang="vi-VN" sz="2400" i="1">
                          <a:latin typeface="Cambria Math" panose="02040503050406030204" pitchFamily="18" charset="0"/>
                          <a:ea typeface="Arial" panose="020B0604020202020204" pitchFamily="34" charset="0"/>
                          <a:cs typeface="Times New Roman" panose="02020603050405020304" pitchFamily="18" charset="0"/>
                        </a:rPr>
                        <m:t>𝜋</m:t>
                      </m:r>
                      <m:r>
                        <a:rPr lang="vi-VN" sz="2400" i="1">
                          <a:latin typeface="Cambria Math" panose="02040503050406030204" pitchFamily="18" charset="0"/>
                          <a:ea typeface="Arial" panose="020B0604020202020204" pitchFamily="34" charset="0"/>
                          <a:cs typeface="Times New Roman" panose="02020603050405020304" pitchFamily="18" charset="0"/>
                        </a:rPr>
                        <m:t>)</m:t>
                      </m:r>
                      <m:d>
                        <m:dPr>
                          <m:ctrlPr>
                            <a:rPr lang="en-US" sz="2400" i="1">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2400" i="1">
                                  <a:latin typeface="Cambria Math" panose="02040503050406030204" pitchFamily="18" charset="0"/>
                                  <a:ea typeface="Arial" panose="020B0604020202020204" pitchFamily="34" charset="0"/>
                                  <a:cs typeface="Times New Roman" panose="02020603050405020304" pitchFamily="18" charset="0"/>
                                </a:rPr>
                              </m:ctrlPr>
                            </m:sSupPr>
                            <m:e>
                              <m:r>
                                <a:rPr lang="vi-VN" sz="2400" i="1">
                                  <a:latin typeface="Cambria Math" panose="02040503050406030204" pitchFamily="18" charset="0"/>
                                  <a:ea typeface="Arial" panose="020B0604020202020204" pitchFamily="34" charset="0"/>
                                  <a:cs typeface="Times New Roman" panose="02020603050405020304" pitchFamily="18" charset="0"/>
                                </a:rPr>
                                <m:t>𝑚</m:t>
                              </m:r>
                            </m:e>
                            <m:sup>
                              <m:r>
                                <a:rPr lang="vi-VN" sz="2400" i="1">
                                  <a:latin typeface="Cambria Math" panose="02040503050406030204" pitchFamily="18" charset="0"/>
                                  <a:ea typeface="Arial" panose="020B0604020202020204" pitchFamily="34" charset="0"/>
                                  <a:cs typeface="Times New Roman" panose="02020603050405020304" pitchFamily="18" charset="0"/>
                                </a:rPr>
                                <m:t>2</m:t>
                              </m:r>
                            </m:sup>
                          </m:sSup>
                        </m:e>
                      </m:d>
                    </m:oMath>
                  </m:oMathPara>
                </a14:m>
                <a:endParaRPr lang="en-US" sz="2400"/>
              </a:p>
            </p:txBody>
          </p:sp>
        </mc:Choice>
        <mc:Fallback xmlns="">
          <p:sp>
            <p:nvSpPr>
              <p:cNvPr id="20" name="TextBox 19">
                <a:extLst>
                  <a:ext uri="{FF2B5EF4-FFF2-40B4-BE49-F238E27FC236}">
                    <a16:creationId xmlns:a16="http://schemas.microsoft.com/office/drawing/2014/main" id="{A71F2088-D2EC-4A43-8031-B59914B8AA86}"/>
                  </a:ext>
                </a:extLst>
              </p:cNvPr>
              <p:cNvSpPr txBox="1">
                <a:spLocks noRot="1" noChangeAspect="1" noMove="1" noResize="1" noEditPoints="1" noAdjustHandles="1" noChangeArrowheads="1" noChangeShapeType="1" noTextEdit="1"/>
              </p:cNvSpPr>
              <p:nvPr/>
            </p:nvSpPr>
            <p:spPr>
              <a:xfrm>
                <a:off x="597443" y="4216804"/>
                <a:ext cx="5330505" cy="784830"/>
              </a:xfrm>
              <a:prstGeom prst="rect">
                <a:avLst/>
              </a:prstGeom>
              <a:blipFill>
                <a:blip r:embed="rId14"/>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F213908-9B80-4A50-8EEF-5BFE6E3E801C}"/>
              </a:ext>
            </a:extLst>
          </p:cNvPr>
          <p:cNvSpPr txBox="1"/>
          <p:nvPr/>
        </p:nvSpPr>
        <p:spPr>
          <a:xfrm>
            <a:off x="68201" y="5044055"/>
            <a:ext cx="6296129" cy="492443"/>
          </a:xfrm>
          <a:prstGeom prst="rect">
            <a:avLst/>
          </a:prstGeom>
          <a:noFill/>
        </p:spPr>
        <p:txBody>
          <a:bodyPr wrap="square" rtlCol="0">
            <a:spAutoFit/>
          </a:bodyPr>
          <a:lstStyle/>
          <a:p>
            <a:r>
              <a:rPr lang="vi-VN" sz="2600">
                <a:latin typeface="Cambria" panose="02040503050406030204" pitchFamily="18" charset="0"/>
                <a:ea typeface="Arial" panose="020B0604020202020204" pitchFamily="34" charset="0"/>
                <a:cs typeface="Times New Roman" panose="02020603050405020304" pitchFamily="18" charset="0"/>
              </a:rPr>
              <a:t>Vậy tổng số tiền để hoàn thành vườn hoa là</a:t>
            </a:r>
            <a:endParaRPr lang="en-US" sz="2600">
              <a:latin typeface="Cambria" panose="020405030504060302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8828B8-33F6-445C-96B0-402FEA62DFB6}"/>
                  </a:ext>
                </a:extLst>
              </p:cNvPr>
              <p:cNvSpPr txBox="1"/>
              <p:nvPr/>
            </p:nvSpPr>
            <p:spPr>
              <a:xfrm>
                <a:off x="153764" y="5619629"/>
                <a:ext cx="6101032" cy="461665"/>
              </a:xfrm>
              <a:prstGeom prst="rect">
                <a:avLst/>
              </a:prstGeom>
              <a:noFill/>
            </p:spPr>
            <p:txBody>
              <a:bodyPr wrap="square" rtlCol="0">
                <a:spAutoFit/>
              </a:bodyPr>
              <a:lstStyle/>
              <a:p>
                <a14:m>
                  <m:oMath xmlns:m="http://schemas.openxmlformats.org/officeDocument/2006/math">
                    <m:r>
                      <a:rPr lang="vi-VN" sz="2400" i="1">
                        <a:latin typeface="Cambria Math" panose="02040503050406030204" pitchFamily="18" charset="0"/>
                        <a:ea typeface="Arial" panose="020B0604020202020204" pitchFamily="34" charset="0"/>
                        <a:cs typeface="Times New Roman" panose="02020603050405020304" pitchFamily="18" charset="0"/>
                      </a:rPr>
                      <m:t>250.000∗</m:t>
                    </m:r>
                    <m:sSub>
                      <m:sSubPr>
                        <m:ctrlPr>
                          <a:rPr lang="en-US" sz="2400" i="1">
                            <a:latin typeface="Cambria Math" panose="02040503050406030204" pitchFamily="18" charset="0"/>
                            <a:ea typeface="Arial" panose="020B0604020202020204" pitchFamily="34" charset="0"/>
                            <a:cs typeface="Times New Roman" panose="02020603050405020304" pitchFamily="18" charset="0"/>
                          </a:rPr>
                        </m:ctrlPr>
                      </m:sSubPr>
                      <m:e>
                        <m:r>
                          <a:rPr lang="vi-VN" sz="2400" i="1">
                            <a:latin typeface="Cambria Math" panose="02040503050406030204" pitchFamily="18" charset="0"/>
                            <a:ea typeface="Arial" panose="020B0604020202020204" pitchFamily="34" charset="0"/>
                            <a:cs typeface="Times New Roman" panose="02020603050405020304" pitchFamily="18" charset="0"/>
                          </a:rPr>
                          <m:t>𝑆</m:t>
                        </m:r>
                      </m:e>
                      <m:sub>
                        <m:r>
                          <a:rPr lang="vi-VN" sz="2400" i="1">
                            <a:latin typeface="Cambria Math" panose="02040503050406030204" pitchFamily="18" charset="0"/>
                            <a:ea typeface="Arial" panose="020B0604020202020204" pitchFamily="34" charset="0"/>
                            <a:cs typeface="Times New Roman" panose="02020603050405020304" pitchFamily="18" charset="0"/>
                          </a:rPr>
                          <m:t>1</m:t>
                        </m:r>
                      </m:sub>
                    </m:sSub>
                    <m:r>
                      <a:rPr lang="vi-VN" sz="2400" i="1">
                        <a:latin typeface="Cambria Math" panose="02040503050406030204" pitchFamily="18" charset="0"/>
                        <a:ea typeface="Arial" panose="020B0604020202020204" pitchFamily="34" charset="0"/>
                        <a:cs typeface="Times New Roman" panose="02020603050405020304" pitchFamily="18" charset="0"/>
                      </a:rPr>
                      <m:t>+150.000∗</m:t>
                    </m:r>
                    <m:sSub>
                      <m:sSubPr>
                        <m:ctrlPr>
                          <a:rPr lang="en-US" sz="2400" i="1">
                            <a:latin typeface="Cambria Math" panose="02040503050406030204" pitchFamily="18" charset="0"/>
                            <a:ea typeface="Arial" panose="020B0604020202020204" pitchFamily="34" charset="0"/>
                            <a:cs typeface="Times New Roman" panose="02020603050405020304" pitchFamily="18" charset="0"/>
                          </a:rPr>
                        </m:ctrlPr>
                      </m:sSubPr>
                      <m:e>
                        <m:r>
                          <a:rPr lang="vi-VN" sz="2400" i="1">
                            <a:latin typeface="Cambria Math" panose="02040503050406030204" pitchFamily="18" charset="0"/>
                            <a:ea typeface="Arial" panose="020B0604020202020204" pitchFamily="34" charset="0"/>
                            <a:cs typeface="Times New Roman" panose="02020603050405020304" pitchFamily="18" charset="0"/>
                          </a:rPr>
                          <m:t>𝑆</m:t>
                        </m:r>
                      </m:e>
                      <m:sub>
                        <m:r>
                          <a:rPr lang="vi-VN" sz="2400" i="1">
                            <a:latin typeface="Cambria Math" panose="02040503050406030204" pitchFamily="18" charset="0"/>
                            <a:ea typeface="Arial" panose="020B0604020202020204" pitchFamily="34" charset="0"/>
                            <a:cs typeface="Times New Roman" panose="02020603050405020304" pitchFamily="18" charset="0"/>
                          </a:rPr>
                          <m:t>2</m:t>
                        </m:r>
                      </m:sub>
                    </m:sSub>
                    <m:r>
                      <a:rPr lang="vi-VN" sz="2400" i="1">
                        <a:latin typeface="Cambria Math" panose="02040503050406030204" pitchFamily="18" charset="0"/>
                        <a:ea typeface="Arial" panose="020B0604020202020204" pitchFamily="34" charset="0"/>
                        <a:cs typeface="Times New Roman" panose="02020603050405020304" pitchFamily="18" charset="0"/>
                      </a:rPr>
                      <m:t>≈</m:t>
                    </m:r>
                    <m:r>
                      <m:rPr>
                        <m:nor/>
                      </m:rPr>
                      <a:rPr lang="vi-VN" sz="2400">
                        <a:latin typeface="Cambria Math" panose="02040503050406030204" pitchFamily="18" charset="0"/>
                        <a:ea typeface="Arial" panose="020B0604020202020204" pitchFamily="34" charset="0"/>
                        <a:cs typeface="Times New Roman" panose="02020603050405020304" pitchFamily="18" charset="0"/>
                      </a:rPr>
                      <m:t>5.676.367 </m:t>
                    </m:r>
                  </m:oMath>
                </a14:m>
                <a:r>
                  <a:rPr lang="vi-VN" sz="2400">
                    <a:latin typeface="Palatino Linotype" panose="02040502050505030304" pitchFamily="18" charset="0"/>
                    <a:ea typeface="Arial" panose="020B0604020202020204" pitchFamily="34" charset="0"/>
                    <a:cs typeface="Times New Roman" panose="02020603050405020304" pitchFamily="18" charset="0"/>
                  </a:rPr>
                  <a:t>(đ).</a:t>
                </a:r>
                <a:endParaRPr lang="en-US" sz="2400"/>
              </a:p>
            </p:txBody>
          </p:sp>
        </mc:Choice>
        <mc:Fallback xmlns="">
          <p:sp>
            <p:nvSpPr>
              <p:cNvPr id="23" name="TextBox 22">
                <a:extLst>
                  <a:ext uri="{FF2B5EF4-FFF2-40B4-BE49-F238E27FC236}">
                    <a16:creationId xmlns:a16="http://schemas.microsoft.com/office/drawing/2014/main" id="{718828B8-33F6-445C-96B0-402FEA62DFB6}"/>
                  </a:ext>
                </a:extLst>
              </p:cNvPr>
              <p:cNvSpPr txBox="1">
                <a:spLocks noRot="1" noChangeAspect="1" noMove="1" noResize="1" noEditPoints="1" noAdjustHandles="1" noChangeArrowheads="1" noChangeShapeType="1" noTextEdit="1"/>
              </p:cNvSpPr>
              <p:nvPr/>
            </p:nvSpPr>
            <p:spPr>
              <a:xfrm>
                <a:off x="153764" y="5619629"/>
                <a:ext cx="6101032" cy="461665"/>
              </a:xfrm>
              <a:prstGeom prst="rect">
                <a:avLst/>
              </a:prstGeom>
              <a:blipFill>
                <a:blip r:embed="rId15"/>
                <a:stretch>
                  <a:fillRect l="-300" t="-10526" r="-899" b="-28947"/>
                </a:stretch>
              </a:blipFill>
            </p:spPr>
            <p:txBody>
              <a:bodyPr/>
              <a:lstStyle/>
              <a:p>
                <a:r>
                  <a:rPr lang="en-US">
                    <a:noFill/>
                  </a:rPr>
                  <a:t> </a:t>
                </a:r>
              </a:p>
            </p:txBody>
          </p:sp>
        </mc:Fallback>
      </mc:AlternateContent>
    </p:spTree>
    <p:extLst>
      <p:ext uri="{BB962C8B-B14F-4D97-AF65-F5344CB8AC3E}">
        <p14:creationId xmlns:p14="http://schemas.microsoft.com/office/powerpoint/2010/main" val="39087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500"/>
                                        <p:tgtEl>
                                          <p:spTgt spid="7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91"/>
                                        </p:tgtEl>
                                        <p:attrNameLst>
                                          <p:attrName>style.visibility</p:attrName>
                                        </p:attrNameLst>
                                      </p:cBhvr>
                                      <p:to>
                                        <p:strVal val="visible"/>
                                      </p:to>
                                    </p:set>
                                    <p:animEffect transition="in" filter="wipe(left)">
                                      <p:cBhvr>
                                        <p:cTn id="4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78" grpId="0" animBg="1"/>
      <p:bldP spid="191" grpId="0" animBg="1"/>
      <p:bldP spid="4" grpId="0"/>
      <p:bldP spid="11" grpId="0"/>
      <p:bldP spid="20" grpId="0"/>
      <p:bldP spid="22"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720173"/>
            <a:ext cx="11926984" cy="4137826"/>
            <a:chOff x="184495" y="3636273"/>
            <a:chExt cx="11926984" cy="4137826"/>
          </a:xfrm>
        </p:grpSpPr>
        <p:sp>
          <p:nvSpPr>
            <p:cNvPr id="5" name="Rounded Rectangle 4"/>
            <p:cNvSpPr/>
            <p:nvPr/>
          </p:nvSpPr>
          <p:spPr>
            <a:xfrm>
              <a:off x="184495" y="3865216"/>
              <a:ext cx="11926984" cy="390888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1900098" cy="553998"/>
              <a:chOff x="1275608" y="6239450"/>
              <a:chExt cx="3724881" cy="1006588"/>
            </a:xfrm>
          </p:grpSpPr>
          <p:sp>
            <p:nvSpPr>
              <p:cNvPr id="7" name="Freeform 20"/>
              <p:cNvSpPr>
                <a:spLocks/>
              </p:cNvSpPr>
              <p:nvPr/>
            </p:nvSpPr>
            <p:spPr bwMode="auto">
              <a:xfrm rot="16200000" flipV="1">
                <a:off x="2984055" y="5134992"/>
                <a:ext cx="828630" cy="3204234"/>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0" y="6378163"/>
                <a:ext cx="545196" cy="73911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5690"/>
            <a:ext cx="7336774" cy="2748998"/>
            <a:chOff x="534987" y="1869705"/>
            <a:chExt cx="14382734" cy="4610563"/>
          </a:xfrm>
        </p:grpSpPr>
        <p:grpSp>
          <p:nvGrpSpPr>
            <p:cNvPr id="21" name="Group 20"/>
            <p:cNvGrpSpPr/>
            <p:nvPr/>
          </p:nvGrpSpPr>
          <p:grpSpPr>
            <a:xfrm>
              <a:off x="534987" y="1869705"/>
              <a:ext cx="14382734" cy="4610563"/>
              <a:chOff x="534987" y="1647866"/>
              <a:chExt cx="14382734" cy="4610563"/>
            </a:xfrm>
          </p:grpSpPr>
          <p:sp>
            <p:nvSpPr>
              <p:cNvPr id="25" name="Rounded Rectangle 24"/>
              <p:cNvSpPr/>
              <p:nvPr/>
            </p:nvSpPr>
            <p:spPr bwMode="auto">
              <a:xfrm>
                <a:off x="755649" y="1789760"/>
                <a:ext cx="14162072" cy="446866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47</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969244" y="1956246"/>
                  <a:ext cx="13729316" cy="4490911"/>
                </a:xfrm>
                <a:prstGeom prst="rect">
                  <a:avLst/>
                </a:prstGeom>
                <a:noFill/>
              </p:spPr>
              <p:txBody>
                <a:bodyPr wrap="square" rtlCol="0">
                  <a:spAutoFit/>
                </a:bodyPr>
                <a:lstStyle/>
                <a:p>
                  <a:pPr algn="just">
                    <a:spcAft>
                      <a:spcPts val="800"/>
                    </a:spcAft>
                  </a:pPr>
                  <a:r>
                    <a:rPr lang="pt-BR" sz="2800" i="1">
                      <a:latin typeface="Cambria" panose="02040503050406030204" pitchFamily="18" charset="0"/>
                      <a:ea typeface="Calibri" panose="020F0502020204030204" pitchFamily="34" charset="0"/>
                      <a:cs typeface="Cambria Math" panose="02040503050406030204" pitchFamily="18" charset="0"/>
                    </a:rPr>
                    <a:t>	        </a:t>
                  </a:r>
                  <a:r>
                    <a:rPr lang="vi-VN" sz="2800">
                      <a:latin typeface="Cambria" panose="02040503050406030204" pitchFamily="18" charset="0"/>
                      <a:ea typeface="Arial" panose="020B0604020202020204" pitchFamily="34" charset="0"/>
                      <a:cs typeface="Times New Roman" panose="02020603050405020304" pitchFamily="18" charset="0"/>
                    </a:rPr>
                    <a:t> Trong không gian với hệ tọa độ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𝑂𝑥𝑦𝑧</m:t>
                      </m:r>
                    </m:oMath>
                  </a14:m>
                  <a:r>
                    <a:rPr lang="vi-VN" sz="2800">
                      <a:latin typeface="Cambria" panose="02040503050406030204" pitchFamily="18" charset="0"/>
                      <a:ea typeface="Arial" panose="020B0604020202020204" pitchFamily="34" charset="0"/>
                      <a:cs typeface="Times New Roman" panose="02020603050405020304" pitchFamily="18" charset="0"/>
                    </a:rPr>
                    <a:t>, cho hai điểm</a:t>
                  </a:r>
                  <a:r>
                    <a:rPr lang="en-US" sz="2800">
                      <a:latin typeface="Cambria" panose="02040503050406030204" pitchFamily="18" charset="0"/>
                      <a:ea typeface="Arial" panose="020B0604020202020204" pitchFamily="34"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𝐴</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1;2;1</m:t>
                          </m:r>
                        </m:e>
                      </m:d>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𝐵</m:t>
                      </m:r>
                      <m:r>
                        <a:rPr lang="vi-VN" sz="2800" i="1">
                          <a:latin typeface="Cambria Math" panose="02040503050406030204" pitchFamily="18" charset="0"/>
                          <a:ea typeface="Arial" panose="020B0604020202020204" pitchFamily="34" charset="0"/>
                          <a:cs typeface="Times New Roman" panose="02020603050405020304" pitchFamily="18" charset="0"/>
                        </a:rPr>
                        <m:t>(2;−1;3)</m:t>
                      </m:r>
                    </m:oMath>
                  </a14:m>
                  <a:r>
                    <a:rPr lang="vi-VN" sz="2800" i="1">
                      <a:latin typeface="Cambria" panose="02040503050406030204" pitchFamily="18" charset="0"/>
                      <a:ea typeface="Arial" panose="020B0604020202020204" pitchFamily="34" charset="0"/>
                      <a:cs typeface="Times New Roman" panose="02020603050405020304" pitchFamily="18" charset="0"/>
                    </a:rPr>
                    <a:t>.</a:t>
                  </a:r>
                  <a:r>
                    <a:rPr lang="en-US" sz="2800" i="1">
                      <a:latin typeface="Cambria" panose="02040503050406030204" pitchFamily="18" charset="0"/>
                      <a:ea typeface="Arial" panose="020B0604020202020204" pitchFamily="34" charset="0"/>
                      <a:cs typeface="Times New Roman" panose="02020603050405020304" pitchFamily="18" charset="0"/>
                    </a:rPr>
                    <a:t> </a:t>
                  </a:r>
                  <a:r>
                    <a:rPr lang="vi-VN" sz="2800">
                      <a:latin typeface="Cambria" panose="02040503050406030204" pitchFamily="18" charset="0"/>
                      <a:ea typeface="Arial" panose="020B0604020202020204" pitchFamily="34" charset="0"/>
                      <a:cs typeface="Times New Roman" panose="02020603050405020304" pitchFamily="18" charset="0"/>
                    </a:rPr>
                    <a:t>Gọi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𝑀</m:t>
                      </m:r>
                    </m:oMath>
                  </a14:m>
                  <a:r>
                    <a:rPr lang="vi-VN" sz="2800">
                      <a:latin typeface="Cambria" panose="02040503050406030204" pitchFamily="18" charset="0"/>
                      <a:ea typeface="Arial" panose="020B0604020202020204" pitchFamily="34" charset="0"/>
                      <a:cs typeface="Times New Roman" panose="02020603050405020304" pitchFamily="18" charset="0"/>
                    </a:rPr>
                    <a:t> là điểm thuộc mặt phẳng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𝑂𝑥𝑦</m:t>
                      </m:r>
                      <m:r>
                        <a:rPr lang="vi-VN" sz="2800" i="1">
                          <a:latin typeface="Cambria Math" panose="02040503050406030204" pitchFamily="18" charset="0"/>
                          <a:ea typeface="Arial" panose="020B0604020202020204" pitchFamily="34" charset="0"/>
                          <a:cs typeface="Times New Roman" panose="02020603050405020304" pitchFamily="18" charset="0"/>
                        </a:rPr>
                        <m:t>)</m:t>
                      </m:r>
                    </m:oMath>
                  </a14:m>
                  <a:r>
                    <a:rPr lang="vi-VN" sz="2800">
                      <a:latin typeface="Cambria" panose="02040503050406030204" pitchFamily="18" charset="0"/>
                      <a:ea typeface="Arial" panose="020B0604020202020204" pitchFamily="34" charset="0"/>
                      <a:cs typeface="Times New Roman" panose="02020603050405020304" pitchFamily="18" charset="0"/>
                    </a:rPr>
                    <a:t> sao </a:t>
                  </a:r>
                  <a:r>
                    <a:rPr lang="vi-VN" sz="2800" spc="-15">
                      <a:latin typeface="Cambria" panose="02040503050406030204" pitchFamily="18" charset="0"/>
                      <a:ea typeface="Arial" panose="020B0604020202020204" pitchFamily="34" charset="0"/>
                      <a:cs typeface="Times New Roman" panose="02020603050405020304" pitchFamily="18" charset="0"/>
                    </a:rPr>
                    <a:t>cho</a:t>
                  </a:r>
                  <a:r>
                    <a:rPr lang="en-US" sz="2800" spc="-15">
                      <a:latin typeface="Cambria" panose="02040503050406030204" pitchFamily="18" charset="0"/>
                      <a:ea typeface="Arial" panose="020B0604020202020204" pitchFamily="34" charset="0"/>
                      <a:cs typeface="Times New Roman" panose="02020603050405020304" pitchFamily="18" charset="0"/>
                    </a:rPr>
                    <a:t> </a:t>
                  </a:r>
                  <a14:m>
                    <m:oMath xmlns:m="http://schemas.openxmlformats.org/officeDocument/2006/math">
                      <m:r>
                        <a:rPr lang="vi-VN" sz="2800" i="1" spc="-15">
                          <a:latin typeface="Cambria Math" panose="02040503050406030204" pitchFamily="18" charset="0"/>
                          <a:ea typeface="Arial" panose="020B0604020202020204" pitchFamily="34" charset="0"/>
                          <a:cs typeface="Times New Roman" panose="02020603050405020304" pitchFamily="18" charset="0"/>
                        </a:rPr>
                        <m:t>𝑀</m:t>
                      </m:r>
                      <m:sSup>
                        <m:sSupPr>
                          <m:ctrlPr>
                            <a:rPr lang="en-US" sz="28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800" i="1" spc="-15">
                              <a:latin typeface="Cambria Math" panose="02040503050406030204" pitchFamily="18" charset="0"/>
                              <a:ea typeface="Arial" panose="020B0604020202020204" pitchFamily="34" charset="0"/>
                              <a:cs typeface="Times New Roman" panose="02020603050405020304" pitchFamily="18" charset="0"/>
                            </a:rPr>
                            <m:t>𝐴</m:t>
                          </m:r>
                        </m:e>
                        <m:sup>
                          <m:r>
                            <a:rPr lang="vi-VN" sz="28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800" i="1" spc="-15">
                          <a:latin typeface="Cambria Math" panose="02040503050406030204" pitchFamily="18" charset="0"/>
                          <a:ea typeface="Arial" panose="020B0604020202020204" pitchFamily="34" charset="0"/>
                          <a:cs typeface="Times New Roman" panose="02020603050405020304" pitchFamily="18" charset="0"/>
                        </a:rPr>
                        <m:t>−2</m:t>
                      </m:r>
                      <m:r>
                        <a:rPr lang="vi-VN" sz="2800" i="1" spc="-15">
                          <a:latin typeface="Cambria Math" panose="02040503050406030204" pitchFamily="18" charset="0"/>
                          <a:ea typeface="Arial" panose="020B0604020202020204" pitchFamily="34" charset="0"/>
                          <a:cs typeface="Times New Roman" panose="02020603050405020304" pitchFamily="18" charset="0"/>
                        </a:rPr>
                        <m:t>𝑀</m:t>
                      </m:r>
                      <m:sSup>
                        <m:sSupPr>
                          <m:ctrlPr>
                            <a:rPr lang="en-US" sz="28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800" i="1" spc="-15">
                              <a:latin typeface="Cambria Math" panose="02040503050406030204" pitchFamily="18" charset="0"/>
                              <a:ea typeface="Arial" panose="020B0604020202020204" pitchFamily="34" charset="0"/>
                              <a:cs typeface="Times New Roman" panose="02020603050405020304" pitchFamily="18" charset="0"/>
                            </a:rPr>
                            <m:t>𝐵</m:t>
                          </m:r>
                        </m:e>
                        <m:sup>
                          <m:r>
                            <a:rPr lang="vi-VN" sz="2800" i="1" spc="-15">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800" spc="-15">
                      <a:latin typeface="Cambria" panose="02040503050406030204" pitchFamily="18" charset="0"/>
                      <a:ea typeface="Arial" panose="020B0604020202020204" pitchFamily="34" charset="0"/>
                      <a:cs typeface="Times New Roman" panose="02020603050405020304" pitchFamily="18" charset="0"/>
                    </a:rPr>
                    <a:t> l</a:t>
                  </a:r>
                  <a:r>
                    <a:rPr lang="vi-VN" sz="2800">
                      <a:latin typeface="Cambria" panose="02040503050406030204" pitchFamily="18" charset="0"/>
                      <a:ea typeface="Arial" panose="020B0604020202020204" pitchFamily="34" charset="0"/>
                      <a:cs typeface="Times New Roman" panose="02020603050405020304" pitchFamily="18" charset="0"/>
                    </a:rPr>
                    <a:t>ớn nhất</a:t>
                  </a:r>
                  <a:r>
                    <a:rPr lang="vi-VN" sz="2800" i="1">
                      <a:latin typeface="Cambria" panose="02040503050406030204" pitchFamily="18" charset="0"/>
                      <a:ea typeface="Arial" panose="020B0604020202020204" pitchFamily="34" charset="0"/>
                      <a:cs typeface="Times New Roman" panose="02020603050405020304" pitchFamily="18" charset="0"/>
                    </a:rPr>
                    <a:t>. </a:t>
                  </a:r>
                  <a:r>
                    <a:rPr lang="vi-VN" sz="2800">
                      <a:latin typeface="Cambria" panose="02040503050406030204" pitchFamily="18" charset="0"/>
                      <a:ea typeface="Arial" panose="020B0604020202020204" pitchFamily="34" charset="0"/>
                      <a:cs typeface="Times New Roman" panose="02020603050405020304" pitchFamily="18" charset="0"/>
                    </a:rPr>
                    <a:t>Phương trình nào dưới đây là phương trình mặt phẳng đi qua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𝑀</m:t>
                      </m:r>
                    </m:oMath>
                  </a14:m>
                  <a:r>
                    <a:rPr lang="vi-VN" sz="2800">
                      <a:latin typeface="Cambria" panose="02040503050406030204" pitchFamily="18" charset="0"/>
                      <a:ea typeface="Arial" panose="020B0604020202020204" pitchFamily="34" charset="0"/>
                      <a:cs typeface="Times New Roman" panose="02020603050405020304" pitchFamily="18" charset="0"/>
                    </a:rPr>
                    <a:t> và vuông góc với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𝐴𝐵</m:t>
                      </m:r>
                      <m:r>
                        <a:rPr lang="vi-VN" sz="2800" i="1">
                          <a:latin typeface="Cambria Math" panose="02040503050406030204" pitchFamily="18" charset="0"/>
                          <a:ea typeface="Arial" panose="020B0604020202020204" pitchFamily="34" charset="0"/>
                          <a:cs typeface="Times New Roman" panose="02020603050405020304" pitchFamily="18" charset="0"/>
                        </a:rPr>
                        <m:t>.</m:t>
                      </m:r>
                    </m:oMath>
                  </a14:m>
                  <a:endParaRPr lang="en-US" sz="28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69244" y="1956246"/>
                  <a:ext cx="13729316" cy="4490911"/>
                </a:xfrm>
                <a:prstGeom prst="rect">
                  <a:avLst/>
                </a:prstGeom>
                <a:blipFill>
                  <a:blip r:embed="rId2"/>
                  <a:stretch>
                    <a:fillRect l="-1741" t="-2506" r="-1828" b="-5467"/>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47F4FDFD-FE11-4CE1-91C5-852F53CB8C02}"/>
              </a:ext>
            </a:extLst>
          </p:cNvPr>
          <p:cNvGrpSpPr/>
          <p:nvPr/>
        </p:nvGrpSpPr>
        <p:grpSpPr>
          <a:xfrm>
            <a:off x="7485287" y="91757"/>
            <a:ext cx="4658858" cy="2739994"/>
            <a:chOff x="7485287" y="91757"/>
            <a:chExt cx="4658858" cy="2739994"/>
          </a:xfrm>
        </p:grpSpPr>
        <p:grpSp>
          <p:nvGrpSpPr>
            <p:cNvPr id="49" name="Group 48"/>
            <p:cNvGrpSpPr/>
            <p:nvPr/>
          </p:nvGrpSpPr>
          <p:grpSpPr>
            <a:xfrm>
              <a:off x="7485287" y="91757"/>
              <a:ext cx="4626192" cy="690445"/>
              <a:chOff x="5495780" y="-524666"/>
              <a:chExt cx="4626192" cy="690445"/>
            </a:xfrm>
          </p:grpSpPr>
          <p:sp>
            <p:nvSpPr>
              <p:cNvPr id="55" name="Rectangle 54"/>
              <p:cNvSpPr/>
              <p:nvPr/>
            </p:nvSpPr>
            <p:spPr>
              <a:xfrm>
                <a:off x="5786324" y="-518224"/>
                <a:ext cx="433564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6" name="Oval 55"/>
              <p:cNvSpPr/>
              <p:nvPr/>
            </p:nvSpPr>
            <p:spPr>
              <a:xfrm>
                <a:off x="5495780" y="-458969"/>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7" name="TextBox 56"/>
                  <p:cNvSpPr txBox="1"/>
                  <p:nvPr/>
                </p:nvSpPr>
                <p:spPr>
                  <a:xfrm>
                    <a:off x="6040045" y="-524666"/>
                    <a:ext cx="4014610" cy="69044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lgn="ctr"/>
                    <a14:m>
                      <m:oMathPara xmlns:m="http://schemas.openxmlformats.org/officeDocument/2006/math">
                        <m:oMathParaPr>
                          <m:jc m:val="centerGroup"/>
                        </m:oMathParaPr>
                        <m:oMath xmlns:m="http://schemas.openxmlformats.org/officeDocument/2006/math">
                          <m:r>
                            <a:rPr lang="vi-VN" smtClean="0">
                              <a:solidFill>
                                <a:schemeClr val="bg1"/>
                              </a:solidFill>
                              <a:latin typeface="Cambria Math" panose="02040503050406030204" pitchFamily="18" charset="0"/>
                              <a:ea typeface="Arial" panose="020B0604020202020204" pitchFamily="34" charset="0"/>
                            </a:rPr>
                            <m:t>2</m:t>
                          </m:r>
                          <m:r>
                            <a:rPr lang="vi-VN" smtClean="0">
                              <a:solidFill>
                                <a:schemeClr val="bg1"/>
                              </a:solidFill>
                              <a:latin typeface="Cambria Math" panose="02040503050406030204" pitchFamily="18" charset="0"/>
                              <a:ea typeface="Arial" panose="020B0604020202020204" pitchFamily="34" charset="0"/>
                            </a:rPr>
                            <m:t>𝑥</m:t>
                          </m:r>
                          <m:r>
                            <a:rPr lang="vi-VN" smtClean="0">
                              <a:solidFill>
                                <a:schemeClr val="bg1"/>
                              </a:solidFill>
                              <a:latin typeface="Cambria Math" panose="02040503050406030204" pitchFamily="18" charset="0"/>
                              <a:ea typeface="Arial" panose="020B0604020202020204" pitchFamily="34" charset="0"/>
                            </a:rPr>
                            <m:t>−3</m:t>
                          </m:r>
                          <m:r>
                            <a:rPr lang="vi-VN" smtClean="0">
                              <a:solidFill>
                                <a:schemeClr val="bg1"/>
                              </a:solidFill>
                              <a:latin typeface="Cambria Math" panose="02040503050406030204" pitchFamily="18" charset="0"/>
                              <a:ea typeface="Arial" panose="020B0604020202020204" pitchFamily="34" charset="0"/>
                            </a:rPr>
                            <m:t>𝑦</m:t>
                          </m:r>
                          <m:r>
                            <a:rPr lang="vi-VN" smtClean="0">
                              <a:solidFill>
                                <a:schemeClr val="bg1"/>
                              </a:solidFill>
                              <a:latin typeface="Cambria Math" panose="02040503050406030204" pitchFamily="18" charset="0"/>
                              <a:ea typeface="Arial" panose="020B0604020202020204" pitchFamily="34" charset="0"/>
                            </a:rPr>
                            <m:t>+2</m:t>
                          </m:r>
                          <m:r>
                            <a:rPr lang="vi-VN" smtClean="0">
                              <a:solidFill>
                                <a:schemeClr val="bg1"/>
                              </a:solidFill>
                              <a:latin typeface="Cambria Math" panose="02040503050406030204" pitchFamily="18" charset="0"/>
                              <a:ea typeface="Arial" panose="020B0604020202020204" pitchFamily="34" charset="0"/>
                            </a:rPr>
                            <m:t>𝑧</m:t>
                          </m:r>
                          <m:r>
                            <a:rPr lang="vi-VN" smtClean="0">
                              <a:solidFill>
                                <a:schemeClr val="bg1"/>
                              </a:solidFill>
                              <a:latin typeface="Cambria Math" panose="02040503050406030204" pitchFamily="18" charset="0"/>
                              <a:ea typeface="Arial" panose="020B0604020202020204" pitchFamily="34" charset="0"/>
                            </a:rPr>
                            <m:t>−5=0</m:t>
                          </m:r>
                        </m:oMath>
                      </m:oMathPara>
                    </a14:m>
                    <a:endParaRPr lang="en-US" dirty="0">
                      <a:solidFill>
                        <a:schemeClr val="bg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6040045" y="-524666"/>
                    <a:ext cx="4014610" cy="690445"/>
                  </a:xfrm>
                  <a:prstGeom prst="rect">
                    <a:avLst/>
                  </a:prstGeom>
                  <a:blipFill>
                    <a:blip r:embed="rId3"/>
                    <a:stretch>
                      <a:fillRect/>
                    </a:stretch>
                  </a:blipFill>
                </p:spPr>
                <p:txBody>
                  <a:bodyPr/>
                  <a:lstStyle/>
                  <a:p>
                    <a:r>
                      <a:rPr lang="en-US">
                        <a:noFill/>
                      </a:rPr>
                      <a:t> </a:t>
                    </a:r>
                  </a:p>
                </p:txBody>
              </p:sp>
            </mc:Fallback>
          </mc:AlternateContent>
        </p:grpSp>
        <p:grpSp>
          <p:nvGrpSpPr>
            <p:cNvPr id="58" name="Group 57"/>
            <p:cNvGrpSpPr/>
            <p:nvPr/>
          </p:nvGrpSpPr>
          <p:grpSpPr>
            <a:xfrm>
              <a:off x="7518846" y="757576"/>
              <a:ext cx="4592633" cy="636103"/>
              <a:chOff x="241306" y="1163988"/>
              <a:chExt cx="4592633" cy="636103"/>
            </a:xfrm>
          </p:grpSpPr>
          <p:sp>
            <p:nvSpPr>
              <p:cNvPr id="59" name="Rectangle 58"/>
              <p:cNvSpPr/>
              <p:nvPr/>
            </p:nvSpPr>
            <p:spPr>
              <a:xfrm>
                <a:off x="531850" y="1182823"/>
                <a:ext cx="430208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0" name="Oval 5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1" name="TextBox 60"/>
                  <p:cNvSpPr txBox="1"/>
                  <p:nvPr/>
                </p:nvSpPr>
                <p:spPr>
                  <a:xfrm>
                    <a:off x="900472" y="1163988"/>
                    <a:ext cx="3756017" cy="545599"/>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lgn="ctr"/>
                    <a14:m>
                      <m:oMath xmlns:m="http://schemas.openxmlformats.org/officeDocument/2006/math">
                        <m:r>
                          <a:rPr lang="vi-VN" smtClean="0">
                            <a:solidFill>
                              <a:schemeClr val="bg1"/>
                            </a:solidFill>
                            <a:latin typeface="Cambria Math" panose="02040503050406030204" pitchFamily="18" charset="0"/>
                            <a:ea typeface="Arial" panose="020B0604020202020204" pitchFamily="34" charset="0"/>
                          </a:rPr>
                          <m:t>𝑥</m:t>
                        </m:r>
                        <m:r>
                          <a:rPr lang="vi-VN" smtClean="0">
                            <a:solidFill>
                              <a:schemeClr val="bg1"/>
                            </a:solidFill>
                            <a:latin typeface="Cambria Math" panose="02040503050406030204" pitchFamily="18" charset="0"/>
                            <a:ea typeface="Arial" panose="020B0604020202020204" pitchFamily="34" charset="0"/>
                          </a:rPr>
                          <m:t>−3</m:t>
                        </m:r>
                        <m:r>
                          <a:rPr lang="vi-VN" smtClean="0">
                            <a:solidFill>
                              <a:schemeClr val="bg1"/>
                            </a:solidFill>
                            <a:latin typeface="Cambria Math" panose="02040503050406030204" pitchFamily="18" charset="0"/>
                            <a:ea typeface="Arial" panose="020B0604020202020204" pitchFamily="34" charset="0"/>
                          </a:rPr>
                          <m:t>𝑦</m:t>
                        </m:r>
                        <m:r>
                          <a:rPr lang="vi-VN" smtClean="0">
                            <a:solidFill>
                              <a:schemeClr val="bg1"/>
                            </a:solidFill>
                            <a:latin typeface="Cambria Math" panose="02040503050406030204" pitchFamily="18" charset="0"/>
                            <a:ea typeface="Arial" panose="020B0604020202020204" pitchFamily="34" charset="0"/>
                          </a:rPr>
                          <m:t>+2</m:t>
                        </m:r>
                        <m:r>
                          <a:rPr lang="vi-VN" smtClean="0">
                            <a:solidFill>
                              <a:schemeClr val="bg1"/>
                            </a:solidFill>
                            <a:latin typeface="Cambria Math" panose="02040503050406030204" pitchFamily="18" charset="0"/>
                            <a:ea typeface="Arial" panose="020B0604020202020204" pitchFamily="34" charset="0"/>
                          </a:rPr>
                          <m:t>𝑧</m:t>
                        </m:r>
                        <m:r>
                          <a:rPr lang="vi-VN" smtClean="0">
                            <a:solidFill>
                              <a:schemeClr val="bg1"/>
                            </a:solidFill>
                            <a:latin typeface="Cambria Math" panose="02040503050406030204" pitchFamily="18" charset="0"/>
                            <a:ea typeface="Arial" panose="020B0604020202020204" pitchFamily="34" charset="0"/>
                          </a:rPr>
                          <m:t>+15=</m:t>
                        </m:r>
                      </m:oMath>
                    </a14:m>
                    <a:r>
                      <a:rPr lang="en-US" dirty="0">
                        <a:solidFill>
                          <a:schemeClr val="bg1"/>
                        </a:solidFill>
                      </a:rPr>
                      <a:t> </a:t>
                    </a:r>
                    <a14:m>
                      <m:oMath xmlns:m="http://schemas.openxmlformats.org/officeDocument/2006/math">
                        <m:r>
                          <a:rPr lang="vi-VN">
                            <a:latin typeface="Cambria Math" panose="02040503050406030204" pitchFamily="18" charset="0"/>
                            <a:ea typeface="Arial" panose="020B0604020202020204" pitchFamily="34" charset="0"/>
                          </a:rPr>
                          <m:t>0</m:t>
                        </m:r>
                      </m:oMath>
                    </a14:m>
                    <a:endParaRPr lang="en-US" dirty="0">
                      <a:solidFill>
                        <a:schemeClr val="bg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900472" y="1163988"/>
                    <a:ext cx="3756017" cy="545599"/>
                  </a:xfrm>
                  <a:prstGeom prst="rect">
                    <a:avLst/>
                  </a:prstGeom>
                  <a:blipFill>
                    <a:blip r:embed="rId4"/>
                    <a:stretch>
                      <a:fillRect/>
                    </a:stretch>
                  </a:blipFill>
                </p:spPr>
                <p:txBody>
                  <a:bodyPr/>
                  <a:lstStyle/>
                  <a:p>
                    <a:r>
                      <a:rPr lang="en-US">
                        <a:noFill/>
                      </a:rPr>
                      <a:t> </a:t>
                    </a:r>
                  </a:p>
                </p:txBody>
              </p:sp>
            </mc:Fallback>
          </mc:AlternateContent>
        </p:grpSp>
        <p:grpSp>
          <p:nvGrpSpPr>
            <p:cNvPr id="62" name="Group 61"/>
            <p:cNvGrpSpPr/>
            <p:nvPr/>
          </p:nvGrpSpPr>
          <p:grpSpPr>
            <a:xfrm>
              <a:off x="7518846" y="1455934"/>
              <a:ext cx="4625299" cy="697242"/>
              <a:chOff x="241306" y="1182823"/>
              <a:chExt cx="4625299" cy="697242"/>
            </a:xfrm>
          </p:grpSpPr>
          <p:sp>
            <p:nvSpPr>
              <p:cNvPr id="67" name="Rectangle 66"/>
              <p:cNvSpPr/>
              <p:nvPr/>
            </p:nvSpPr>
            <p:spPr>
              <a:xfrm>
                <a:off x="531850" y="1182823"/>
                <a:ext cx="430208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9" name="Oval 78"/>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1" name="TextBox 80"/>
                  <p:cNvSpPr txBox="1"/>
                  <p:nvPr/>
                </p:nvSpPr>
                <p:spPr>
                  <a:xfrm>
                    <a:off x="885554" y="1189620"/>
                    <a:ext cx="3981051" cy="69044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lgn="ctr"/>
                    <a14:m>
                      <m:oMathPara xmlns:m="http://schemas.openxmlformats.org/officeDocument/2006/math">
                        <m:oMathParaPr>
                          <m:jc m:val="centerGroup"/>
                        </m:oMathParaPr>
                        <m:oMath xmlns:m="http://schemas.openxmlformats.org/officeDocument/2006/math">
                          <m:r>
                            <a:rPr lang="vi-VN" smtClean="0">
                              <a:solidFill>
                                <a:schemeClr val="bg1"/>
                              </a:solidFill>
                              <a:latin typeface="Cambria Math" panose="02040503050406030204" pitchFamily="18" charset="0"/>
                              <a:ea typeface="Arial" panose="020B0604020202020204" pitchFamily="34" charset="0"/>
                            </a:rPr>
                            <m:t>2</m:t>
                          </m:r>
                          <m:r>
                            <a:rPr lang="vi-VN" smtClean="0">
                              <a:solidFill>
                                <a:schemeClr val="bg1"/>
                              </a:solidFill>
                              <a:latin typeface="Cambria Math" panose="02040503050406030204" pitchFamily="18" charset="0"/>
                              <a:ea typeface="Arial" panose="020B0604020202020204" pitchFamily="34" charset="0"/>
                            </a:rPr>
                            <m:t>𝑥</m:t>
                          </m:r>
                          <m:r>
                            <a:rPr lang="vi-VN" smtClean="0">
                              <a:solidFill>
                                <a:schemeClr val="bg1"/>
                              </a:solidFill>
                              <a:latin typeface="Cambria Math" panose="02040503050406030204" pitchFamily="18" charset="0"/>
                              <a:ea typeface="Arial" panose="020B0604020202020204" pitchFamily="34" charset="0"/>
                            </a:rPr>
                            <m:t>−3</m:t>
                          </m:r>
                          <m:r>
                            <a:rPr lang="vi-VN" smtClean="0">
                              <a:solidFill>
                                <a:schemeClr val="bg1"/>
                              </a:solidFill>
                              <a:latin typeface="Cambria Math" panose="02040503050406030204" pitchFamily="18" charset="0"/>
                              <a:ea typeface="Arial" panose="020B0604020202020204" pitchFamily="34" charset="0"/>
                            </a:rPr>
                            <m:t>𝑦</m:t>
                          </m:r>
                          <m:r>
                            <a:rPr lang="vi-VN" smtClean="0">
                              <a:solidFill>
                                <a:schemeClr val="bg1"/>
                              </a:solidFill>
                              <a:latin typeface="Cambria Math" panose="02040503050406030204" pitchFamily="18" charset="0"/>
                              <a:ea typeface="Arial" panose="020B0604020202020204" pitchFamily="34" charset="0"/>
                            </a:rPr>
                            <m:t>+2</m:t>
                          </m:r>
                          <m:r>
                            <a:rPr lang="vi-VN" smtClean="0">
                              <a:solidFill>
                                <a:schemeClr val="bg1"/>
                              </a:solidFill>
                              <a:latin typeface="Cambria Math" panose="02040503050406030204" pitchFamily="18" charset="0"/>
                              <a:ea typeface="Arial" panose="020B0604020202020204" pitchFamily="34" charset="0"/>
                            </a:rPr>
                            <m:t>𝑧</m:t>
                          </m:r>
                          <m:r>
                            <a:rPr lang="vi-VN" smtClean="0">
                              <a:solidFill>
                                <a:schemeClr val="bg1"/>
                              </a:solidFill>
                              <a:latin typeface="Cambria Math" panose="02040503050406030204" pitchFamily="18" charset="0"/>
                              <a:ea typeface="Arial" panose="020B0604020202020204" pitchFamily="34" charset="0"/>
                            </a:rPr>
                            <m:t>+5=0</m:t>
                          </m:r>
                        </m:oMath>
                      </m:oMathPara>
                    </a14:m>
                    <a:endParaRPr lang="en-US" dirty="0">
                      <a:solidFill>
                        <a:schemeClr val="bg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885554" y="1189620"/>
                    <a:ext cx="3981051" cy="690445"/>
                  </a:xfrm>
                  <a:prstGeom prst="rect">
                    <a:avLst/>
                  </a:prstGeom>
                  <a:blipFill>
                    <a:blip r:embed="rId5"/>
                    <a:stretch>
                      <a:fillRect/>
                    </a:stretch>
                  </a:blipFill>
                </p:spPr>
                <p:txBody>
                  <a:bodyPr/>
                  <a:lstStyle/>
                  <a:p>
                    <a:r>
                      <a:rPr lang="en-US">
                        <a:noFill/>
                      </a:rPr>
                      <a:t> </a:t>
                    </a:r>
                  </a:p>
                </p:txBody>
              </p:sp>
            </mc:Fallback>
          </mc:AlternateContent>
        </p:grpSp>
        <p:grpSp>
          <p:nvGrpSpPr>
            <p:cNvPr id="82" name="Group 81"/>
            <p:cNvGrpSpPr/>
            <p:nvPr/>
          </p:nvGrpSpPr>
          <p:grpSpPr>
            <a:xfrm>
              <a:off x="7518846" y="2141306"/>
              <a:ext cx="4592633" cy="690445"/>
              <a:chOff x="241306" y="1176381"/>
              <a:chExt cx="3951623" cy="690445"/>
            </a:xfrm>
          </p:grpSpPr>
          <p:sp>
            <p:nvSpPr>
              <p:cNvPr id="83" name="Rectangle 82"/>
              <p:cNvSpPr/>
              <p:nvPr/>
            </p:nvSpPr>
            <p:spPr>
              <a:xfrm>
                <a:off x="531850" y="1182823"/>
                <a:ext cx="366107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5" name="Oval 84"/>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6" name="TextBox 85"/>
                  <p:cNvSpPr txBox="1"/>
                  <p:nvPr/>
                </p:nvSpPr>
                <p:spPr>
                  <a:xfrm>
                    <a:off x="785571" y="1176381"/>
                    <a:ext cx="3407358" cy="690445"/>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lgn="ctr"/>
                    <a14:m>
                      <m:oMathPara xmlns:m="http://schemas.openxmlformats.org/officeDocument/2006/math">
                        <m:oMathParaPr>
                          <m:jc m:val="centerGroup"/>
                        </m:oMathParaPr>
                        <m:oMath xmlns:m="http://schemas.openxmlformats.org/officeDocument/2006/math">
                          <m:r>
                            <a:rPr lang="vi-VN" smtClean="0">
                              <a:solidFill>
                                <a:schemeClr val="bg1"/>
                              </a:solidFill>
                              <a:latin typeface="Cambria Math" panose="02040503050406030204" pitchFamily="18" charset="0"/>
                            </a:rPr>
                            <m:t>𝑥</m:t>
                          </m:r>
                          <m:r>
                            <a:rPr lang="vi-VN" smtClean="0">
                              <a:solidFill>
                                <a:schemeClr val="bg1"/>
                              </a:solidFill>
                              <a:latin typeface="Cambria Math" panose="02040503050406030204" pitchFamily="18" charset="0"/>
                            </a:rPr>
                            <m:t>−3</m:t>
                          </m:r>
                          <m:r>
                            <a:rPr lang="vi-VN" smtClean="0">
                              <a:solidFill>
                                <a:schemeClr val="bg1"/>
                              </a:solidFill>
                              <a:latin typeface="Cambria Math" panose="02040503050406030204" pitchFamily="18" charset="0"/>
                            </a:rPr>
                            <m:t>𝑦</m:t>
                          </m:r>
                          <m:r>
                            <a:rPr lang="vi-VN" smtClean="0">
                              <a:solidFill>
                                <a:schemeClr val="bg1"/>
                              </a:solidFill>
                              <a:latin typeface="Cambria Math" panose="02040503050406030204" pitchFamily="18" charset="0"/>
                            </a:rPr>
                            <m:t>+2</m:t>
                          </m:r>
                          <m:r>
                            <a:rPr lang="vi-VN" smtClean="0">
                              <a:solidFill>
                                <a:schemeClr val="bg1"/>
                              </a:solidFill>
                              <a:latin typeface="Cambria Math" panose="02040503050406030204" pitchFamily="18" charset="0"/>
                            </a:rPr>
                            <m:t>𝑧</m:t>
                          </m:r>
                          <m:r>
                            <a:rPr lang="vi-VN" smtClean="0">
                              <a:solidFill>
                                <a:schemeClr val="bg1"/>
                              </a:solidFill>
                              <a:latin typeface="Cambria Math" panose="02040503050406030204" pitchFamily="18" charset="0"/>
                            </a:rPr>
                            <m:t>−15=0</m:t>
                          </m:r>
                        </m:oMath>
                      </m:oMathPara>
                    </a14:m>
                    <a:endParaRPr lang="en-US" dirty="0">
                      <a:solidFill>
                        <a:schemeClr val="bg1"/>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785571" y="1176381"/>
                    <a:ext cx="3407358" cy="690445"/>
                  </a:xfrm>
                  <a:prstGeom prst="rect">
                    <a:avLst/>
                  </a:prstGeom>
                  <a:blipFill>
                    <a:blip r:embed="rId6"/>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88" name="Rectangle 87"/>
              <p:cNvSpPr/>
              <p:nvPr/>
            </p:nvSpPr>
            <p:spPr>
              <a:xfrm>
                <a:off x="147457" y="4384653"/>
                <a:ext cx="4361459" cy="646203"/>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vi-VN" sz="2600" i="1" spc="-15">
                          <a:latin typeface="Cambria Math" panose="02040503050406030204" pitchFamily="18" charset="0"/>
                          <a:ea typeface="Arial" panose="020B0604020202020204" pitchFamily="34" charset="0"/>
                          <a:cs typeface="Times New Roman" panose="02020603050405020304" pitchFamily="18" charset="0"/>
                        </a:rPr>
                        <m:t>𝑀</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𝐴</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−2</m:t>
                      </m:r>
                      <m:r>
                        <a:rPr lang="vi-VN" sz="2600" i="1" spc="-15">
                          <a:latin typeface="Cambria Math" panose="02040503050406030204" pitchFamily="18" charset="0"/>
                          <a:ea typeface="Arial" panose="020B0604020202020204" pitchFamily="34" charset="0"/>
                          <a:cs typeface="Times New Roman" panose="02020603050405020304" pitchFamily="18" charset="0"/>
                        </a:rPr>
                        <m:t>𝑀</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𝐵</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𝑀𝐴</m:t>
                              </m:r>
                            </m:e>
                          </m:acc>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−2</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𝑀𝐵</m:t>
                              </m:r>
                            </m:e>
                          </m:acc>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2600" i="1" dirty="0">
                  <a:latin typeface="Cambria Math" panose="02040503050406030204" pitchFamily="18" charset="0"/>
                  <a:ea typeface="Calibri" panose="020F0502020204030204" pitchFamily="34" charset="0"/>
                  <a:cs typeface="Cambria Math"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47457" y="4384653"/>
                <a:ext cx="4361459" cy="646203"/>
              </a:xfrm>
              <a:prstGeom prst="rect">
                <a:avLst/>
              </a:prstGeom>
              <a:blipFill>
                <a:blip r:embed="rId7"/>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6C909BC-6891-4E3A-871C-96672CCF77FE}"/>
              </a:ext>
            </a:extLst>
          </p:cNvPr>
          <p:cNvGrpSpPr/>
          <p:nvPr/>
        </p:nvGrpSpPr>
        <p:grpSpPr>
          <a:xfrm>
            <a:off x="202875" y="3251391"/>
            <a:ext cx="5659554" cy="646203"/>
            <a:chOff x="161310" y="3251391"/>
            <a:chExt cx="5659554" cy="646203"/>
          </a:xfrm>
        </p:grpSpPr>
        <p:sp>
          <p:nvSpPr>
            <p:cNvPr id="63" name="Rectangle 62"/>
            <p:cNvSpPr/>
            <p:nvPr/>
          </p:nvSpPr>
          <p:spPr>
            <a:xfrm>
              <a:off x="161310" y="3285173"/>
              <a:ext cx="3690254" cy="523220"/>
            </a:xfrm>
            <a:prstGeom prst="rect">
              <a:avLst/>
            </a:prstGeom>
            <a:noFill/>
          </p:spPr>
          <p:txBody>
            <a:bodyPr wrap="square" rtlCol="0">
              <a:spAutoFit/>
            </a:bodyPr>
            <a:lstStyle/>
            <a:p>
              <a:pPr algn="just">
                <a:spcAft>
                  <a:spcPts val="800"/>
                </a:spcAft>
              </a:pPr>
              <a:r>
                <a:rPr lang="vi-VN" sz="2800">
                  <a:latin typeface="Cambria" panose="02040503050406030204" pitchFamily="18" charset="0"/>
                  <a:ea typeface="Arial" panose="020B0604020202020204" pitchFamily="34" charset="0"/>
                  <a:cs typeface="Times New Roman" panose="02020603050405020304" pitchFamily="18" charset="0"/>
                </a:rPr>
                <a:t>Gọi I là điểm thỏa mãn</a:t>
              </a:r>
              <a:endParaRPr lang="en-US" sz="2800" i="1" dirty="0">
                <a:latin typeface="Cambria" panose="02040503050406030204" pitchFamily="18" charset="0"/>
                <a:ea typeface="Calibri" panose="020F0502020204030204" pitchFamily="34" charset="0"/>
                <a:cs typeface="Cambria Math" panose="020405030504060302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3648012" y="3251391"/>
                  <a:ext cx="2172852" cy="646203"/>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𝐼𝐴</m:t>
                            </m:r>
                          </m:e>
                        </m:acc>
                        <m:r>
                          <a:rPr lang="vi-VN" sz="2600" i="1" spc="-15">
                            <a:latin typeface="Cambria Math" panose="02040503050406030204" pitchFamily="18" charset="0"/>
                            <a:ea typeface="Arial" panose="020B0604020202020204" pitchFamily="34" charset="0"/>
                            <a:cs typeface="Times New Roman" panose="02020603050405020304" pitchFamily="18" charset="0"/>
                          </a:rPr>
                          <m:t>−2</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𝐼𝐵</m:t>
                            </m:r>
                          </m:e>
                        </m:acc>
                        <m:r>
                          <a:rPr lang="vi-VN" sz="2600" i="1" spc="-15">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0</m:t>
                            </m:r>
                          </m:e>
                        </m:acc>
                      </m:oMath>
                    </m:oMathPara>
                  </a14:m>
                  <a:endParaRPr lang="en-US" sz="2600" i="1" dirty="0">
                    <a:latin typeface="Cambria Math" panose="02040503050406030204" pitchFamily="18" charset="0"/>
                    <a:ea typeface="Calibri" panose="020F0502020204030204" pitchFamily="34" charset="0"/>
                    <a:cs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48012" y="3251391"/>
                  <a:ext cx="2172852" cy="64620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202875" y="3819914"/>
                <a:ext cx="5283523" cy="646203"/>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vi-VN" sz="2600" i="1" spc="-15">
                          <a:latin typeface="Cambria Math" panose="02040503050406030204" pitchFamily="18" charset="0"/>
                          <a:ea typeface="Arial" panose="020B0604020202020204" pitchFamily="34" charset="0"/>
                          <a:cs typeface="Cambria Math" panose="02040503050406030204" pitchFamily="18" charset="0"/>
                        </a:rPr>
                        <m:t>⇔</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𝑂𝐼</m:t>
                          </m:r>
                        </m:e>
                      </m:acc>
                      <m:r>
                        <a:rPr lang="vi-VN" sz="2600" i="1" spc="-15">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𝑂𝐴</m:t>
                          </m:r>
                        </m:e>
                      </m:acc>
                      <m:r>
                        <a:rPr lang="vi-VN" sz="2600" i="1" spc="-15">
                          <a:latin typeface="Cambria Math" panose="02040503050406030204" pitchFamily="18" charset="0"/>
                          <a:ea typeface="Arial" panose="020B0604020202020204" pitchFamily="34" charset="0"/>
                          <a:cs typeface="Times New Roman" panose="02020603050405020304" pitchFamily="18" charset="0"/>
                        </a:rPr>
                        <m:t>+2</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𝑂𝐵</m:t>
                          </m:r>
                        </m:e>
                      </m:acc>
                      <m:r>
                        <a:rPr lang="vi-VN" sz="2600" i="1" spc="-15">
                          <a:latin typeface="Cambria Math" panose="02040503050406030204" pitchFamily="18" charset="0"/>
                          <a:ea typeface="Arial" panose="020B0604020202020204" pitchFamily="34" charset="0"/>
                          <a:cs typeface="Cambria Math" panose="02040503050406030204" pitchFamily="18" charset="0"/>
                        </a:rPr>
                        <m:t>⇔</m:t>
                      </m:r>
                      <m:r>
                        <a:rPr lang="vi-VN" sz="2600" i="1" spc="-15">
                          <a:latin typeface="Cambria Math" panose="02040503050406030204" pitchFamily="18" charset="0"/>
                          <a:ea typeface="Arial" panose="020B0604020202020204" pitchFamily="34" charset="0"/>
                          <a:cs typeface="Times New Roman" panose="02020603050405020304" pitchFamily="18" charset="0"/>
                        </a:rPr>
                        <m:t>𝐼</m:t>
                      </m:r>
                      <m:d>
                        <m:dPr>
                          <m:ctrlPr>
                            <a:rPr lang="en-US" sz="2600" i="1" spc="-15">
                              <a:latin typeface="Cambria Math" panose="02040503050406030204" pitchFamily="18" charset="0"/>
                              <a:ea typeface="Arial" panose="020B0604020202020204" pitchFamily="34" charset="0"/>
                              <a:cs typeface="Times New Roman" panose="02020603050405020304" pitchFamily="18" charset="0"/>
                            </a:rPr>
                          </m:ctrlPr>
                        </m:dPr>
                        <m:e>
                          <m:r>
                            <a:rPr lang="vi-VN" sz="2600" i="1" spc="-15">
                              <a:latin typeface="Cambria Math" panose="02040503050406030204" pitchFamily="18" charset="0"/>
                              <a:ea typeface="Arial" panose="020B0604020202020204" pitchFamily="34" charset="0"/>
                              <a:cs typeface="Times New Roman" panose="02020603050405020304" pitchFamily="18" charset="0"/>
                            </a:rPr>
                            <m:t>3;−4;5</m:t>
                          </m:r>
                        </m:e>
                      </m:d>
                    </m:oMath>
                  </m:oMathPara>
                </a14:m>
                <a:endParaRPr lang="en-US" sz="2600" i="1" dirty="0">
                  <a:latin typeface="Cambria Math" panose="02040503050406030204" pitchFamily="18" charset="0"/>
                  <a:ea typeface="Calibri" panose="020F0502020204030204" pitchFamily="34" charset="0"/>
                  <a:cs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02875" y="3819914"/>
                <a:ext cx="5283523" cy="6462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5117" y="4924176"/>
                <a:ext cx="4347602" cy="757323"/>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vi-VN" sz="2600" i="1" spc="-15">
                          <a:latin typeface="Cambria Math" panose="02040503050406030204" pitchFamily="18" charset="0"/>
                          <a:ea typeface="Arial" panose="020B0604020202020204" pitchFamily="34" charset="0"/>
                          <a:cs typeface="Times New Roman" panose="02020603050405020304" pitchFamily="18" charset="0"/>
                        </a:rPr>
                        <m:t>=</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600" i="1" spc="-15">
                                  <a:latin typeface="Cambria Math" panose="02040503050406030204" pitchFamily="18" charset="0"/>
                                  <a:ea typeface="Arial" panose="020B0604020202020204" pitchFamily="34" charset="0"/>
                                  <a:cs typeface="Times New Roman" panose="02020603050405020304" pitchFamily="18" charset="0"/>
                                </a:rPr>
                              </m:ctrlPr>
                            </m:dPr>
                            <m:e>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𝑀𝐼</m:t>
                                  </m:r>
                                </m:e>
                              </m:acc>
                              <m:r>
                                <a:rPr lang="vi-VN" sz="2600" i="1" spc="-15">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𝐼𝐴</m:t>
                                  </m:r>
                                </m:e>
                              </m:acc>
                            </m:e>
                          </m:d>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−2</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600" i="1" spc="-15">
                                  <a:latin typeface="Cambria Math" panose="02040503050406030204" pitchFamily="18" charset="0"/>
                                  <a:ea typeface="Arial" panose="020B0604020202020204" pitchFamily="34" charset="0"/>
                                  <a:cs typeface="Times New Roman" panose="02020603050405020304" pitchFamily="18" charset="0"/>
                                </a:rPr>
                              </m:ctrlPr>
                            </m:dPr>
                            <m:e>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𝑀𝐼</m:t>
                                  </m:r>
                                </m:e>
                              </m:acc>
                              <m:r>
                                <a:rPr lang="vi-VN" sz="2600" i="1" spc="-15">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𝐼𝐵</m:t>
                                  </m:r>
                                </m:e>
                              </m:acc>
                            </m:e>
                          </m:d>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2600" i="1" dirty="0">
                  <a:latin typeface="Cambria Math" panose="02040503050406030204" pitchFamily="18" charset="0"/>
                  <a:ea typeface="Calibri" panose="020F0502020204030204" pitchFamily="34" charset="0"/>
                  <a:cs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75117" y="4924176"/>
                <a:ext cx="4347602" cy="75732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6095971" y="2994134"/>
                <a:ext cx="5627244" cy="523220"/>
              </a:xfrm>
              <a:prstGeom prst="rect">
                <a:avLst/>
              </a:prstGeom>
              <a:noFill/>
            </p:spPr>
            <p:txBody>
              <a:bodyPr wrap="square" rtlCol="0">
                <a:spAutoFit/>
              </a:bodyPr>
              <a:lstStyle/>
              <a:p>
                <a:pPr algn="just">
                  <a:spcAft>
                    <a:spcPts val="800"/>
                  </a:spcAft>
                </a:pPr>
                <a14:m>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𝑀</m:t>
                    </m:r>
                  </m:oMath>
                </a14:m>
                <a:r>
                  <a:rPr lang="vi-VN" sz="2600">
                    <a:latin typeface="Cambria" panose="02040503050406030204" pitchFamily="18" charset="0"/>
                    <a:ea typeface="Arial" panose="020B0604020202020204" pitchFamily="34" charset="0"/>
                    <a:cs typeface="Times New Roman" panose="02020603050405020304" pitchFamily="18" charset="0"/>
                  </a:rPr>
                  <a:t> </a:t>
                </a:r>
                <a14:m>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𝑂𝑥𝑦</m:t>
                    </m:r>
                    <m:r>
                      <a:rPr lang="vi-VN" sz="2600" i="1">
                        <a:latin typeface="Cambria Math" panose="02040503050406030204" pitchFamily="18" charset="0"/>
                        <a:ea typeface="Arial" panose="020B0604020202020204" pitchFamily="34" charset="0"/>
                        <a:cs typeface="Times New Roman" panose="02020603050405020304" pitchFamily="18" charset="0"/>
                      </a:rPr>
                      <m:t>)</m:t>
                    </m:r>
                  </m:oMath>
                </a14:m>
                <a:r>
                  <a:rPr lang="vi-VN" sz="2600">
                    <a:latin typeface="Cambria" panose="02040503050406030204" pitchFamily="18" charset="0"/>
                    <a:ea typeface="Arial" panose="020B0604020202020204" pitchFamily="34" charset="0"/>
                    <a:cs typeface="Times New Roman" panose="02020603050405020304" pitchFamily="18" charset="0"/>
                  </a:rPr>
                  <a:t>, </a:t>
                </a:r>
                <a14:m>
                  <m:oMath xmlns:m="http://schemas.openxmlformats.org/officeDocument/2006/math">
                    <m:r>
                      <a:rPr lang="vi-VN" sz="2600" i="1" spc="-15">
                        <a:latin typeface="Cambria Math" panose="02040503050406030204" pitchFamily="18" charset="0"/>
                        <a:ea typeface="Arial" panose="020B0604020202020204" pitchFamily="34" charset="0"/>
                        <a:cs typeface="Times New Roman" panose="02020603050405020304" pitchFamily="18" charset="0"/>
                      </a:rPr>
                      <m:t>𝑀</m:t>
                    </m:r>
                    <m:sSup>
                      <m:sSupPr>
                        <m:ctrlPr>
                          <a:rPr lang="en-US" sz="2600" i="1" spc="-15">
                            <a:latin typeface="Cambria Math" panose="020405030504060302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𝐴</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−2</m:t>
                    </m:r>
                    <m:r>
                      <a:rPr lang="vi-VN" sz="2600" i="1" spc="-15">
                        <a:latin typeface="Cambria Math" panose="02040503050406030204" pitchFamily="18" charset="0"/>
                        <a:ea typeface="Arial" panose="020B0604020202020204" pitchFamily="34" charset="0"/>
                        <a:cs typeface="Times New Roman" panose="02020603050405020304" pitchFamily="18" charset="0"/>
                      </a:rPr>
                      <m:t>𝑀</m:t>
                    </m:r>
                    <m:sSup>
                      <m:sSupPr>
                        <m:ctrlPr>
                          <a:rPr lang="en-US" sz="2600" i="1" spc="-15">
                            <a:latin typeface="Cambria Math" panose="020405030504060302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𝐵</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600" spc="-15">
                    <a:latin typeface="Cambria" panose="02040503050406030204" pitchFamily="18" charset="0"/>
                    <a:ea typeface="Arial" panose="020B0604020202020204" pitchFamily="34" charset="0"/>
                    <a:cs typeface="Times New Roman" panose="02020603050405020304" pitchFamily="18" charset="0"/>
                  </a:rPr>
                  <a:t> </a:t>
                </a:r>
                <a:r>
                  <a:rPr lang="vi-VN" sz="2800" spc="-15">
                    <a:latin typeface="Cambria" panose="02040503050406030204" pitchFamily="18" charset="0"/>
                    <a:ea typeface="Arial" panose="020B0604020202020204" pitchFamily="34" charset="0"/>
                    <a:cs typeface="Times New Roman" panose="02020603050405020304" pitchFamily="18" charset="0"/>
                  </a:rPr>
                  <a:t>l</a:t>
                </a:r>
                <a:r>
                  <a:rPr lang="vi-VN" sz="2800">
                    <a:latin typeface="Cambria" panose="02040503050406030204" pitchFamily="18" charset="0"/>
                    <a:ea typeface="Arial" panose="020B0604020202020204" pitchFamily="34" charset="0"/>
                    <a:cs typeface="Times New Roman" panose="02020603050405020304" pitchFamily="18" charset="0"/>
                  </a:rPr>
                  <a:t>ớn nhất</a:t>
                </a:r>
                <a:endParaRPr lang="en-US" sz="2800" i="1" dirty="0">
                  <a:latin typeface="Cambria" panose="02040503050406030204" pitchFamily="18" charset="0"/>
                  <a:ea typeface="Calibri" panose="020F0502020204030204" pitchFamily="34" charset="0"/>
                  <a:cs typeface="Cambria Math" panose="02040503050406030204" pitchFamily="18" charset="0"/>
                </a:endParaRPr>
              </a:p>
            </p:txBody>
          </p:sp>
        </mc:Choice>
        <mc:Fallback xmlns="">
          <p:sp>
            <p:nvSpPr>
              <p:cNvPr id="92" name="Rectangle 91"/>
              <p:cNvSpPr>
                <a:spLocks noRot="1" noChangeAspect="1" noMove="1" noResize="1" noEditPoints="1" noAdjustHandles="1" noChangeArrowheads="1" noChangeShapeType="1" noTextEdit="1"/>
              </p:cNvSpPr>
              <p:nvPr/>
            </p:nvSpPr>
            <p:spPr>
              <a:xfrm>
                <a:off x="6095971" y="2994134"/>
                <a:ext cx="5627244" cy="523220"/>
              </a:xfrm>
              <a:prstGeom prst="rect">
                <a:avLst/>
              </a:prstGeom>
              <a:blipFill>
                <a:blip r:embed="rId11"/>
                <a:stretch>
                  <a:fillRect t="-11628" b="-31395"/>
                </a:stretch>
              </a:blipFill>
            </p:spPr>
            <p:txBody>
              <a:bodyPr/>
              <a:lstStyle/>
              <a:p>
                <a:r>
                  <a:rPr lang="en-US">
                    <a:noFill/>
                  </a:rPr>
                  <a:t> </a:t>
                </a:r>
              </a:p>
            </p:txBody>
          </p:sp>
        </mc:Fallback>
      </mc:AlternateContent>
      <p:cxnSp>
        <p:nvCxnSpPr>
          <p:cNvPr id="22" name="Straight Connector 21"/>
          <p:cNvCxnSpPr>
            <a:cxnSpLocks/>
          </p:cNvCxnSpPr>
          <p:nvPr/>
        </p:nvCxnSpPr>
        <p:spPr>
          <a:xfrm>
            <a:off x="5994218" y="3013876"/>
            <a:ext cx="0" cy="3844123"/>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6037743" y="4005391"/>
                <a:ext cx="5951382" cy="954107"/>
              </a:xfrm>
              <a:prstGeom prst="rect">
                <a:avLst/>
              </a:prstGeom>
              <a:noFill/>
            </p:spPr>
            <p:txBody>
              <a:bodyPr wrap="square" rtlCol="0">
                <a:spAutoFit/>
              </a:bodyPr>
              <a:lstStyle/>
              <a:p>
                <a:pPr algn="just">
                  <a:spcAft>
                    <a:spcPts val="800"/>
                  </a:spcAft>
                </a:pPr>
                <a14:m>
                  <m:oMath xmlns:m="http://schemas.openxmlformats.org/officeDocument/2006/math">
                    <m:r>
                      <a:rPr lang="vi-VN" sz="2600" i="1" spc="-15" smtClean="0">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𝑀</m:t>
                    </m:r>
                  </m:oMath>
                </a14:m>
                <a:r>
                  <a:rPr lang="vi-VN" sz="2800">
                    <a:latin typeface="Cambria" panose="02040503050406030204" pitchFamily="18" charset="0"/>
                    <a:ea typeface="Arial" panose="020B0604020202020204" pitchFamily="34" charset="0"/>
                    <a:cs typeface="Times New Roman" panose="02020603050405020304" pitchFamily="18" charset="0"/>
                  </a:rPr>
                  <a:t>là hình chiếu vuông góc của </a:t>
                </a:r>
                <a14:m>
                  <m:oMath xmlns:m="http://schemas.openxmlformats.org/officeDocument/2006/math">
                    <m:r>
                      <a:rPr lang="vi-VN" sz="2800" i="1" spc="-15">
                        <a:latin typeface="Cambria Math" panose="02040503050406030204" pitchFamily="18" charset="0"/>
                        <a:ea typeface="Arial" panose="020B0604020202020204" pitchFamily="34" charset="0"/>
                        <a:cs typeface="Times New Roman" panose="02020603050405020304" pitchFamily="18" charset="0"/>
                      </a:rPr>
                      <m:t>𝐼</m:t>
                    </m:r>
                  </m:oMath>
                </a14:m>
                <a:r>
                  <a:rPr lang="vi-VN" sz="2800">
                    <a:latin typeface="Cambria" panose="02040503050406030204" pitchFamily="18" charset="0"/>
                    <a:ea typeface="Arial" panose="020B0604020202020204" pitchFamily="34" charset="0"/>
                    <a:cs typeface="Times New Roman" panose="02020603050405020304" pitchFamily="18" charset="0"/>
                  </a:rPr>
                  <a:t>trên mặt phẳng </a:t>
                </a:r>
                <a14:m>
                  <m:oMath xmlns:m="http://schemas.openxmlformats.org/officeDocument/2006/math">
                    <m:d>
                      <m:dPr>
                        <m:ctrlPr>
                          <a:rPr lang="vi-VN"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𝑂𝑥𝑦</m:t>
                        </m:r>
                      </m:e>
                    </m:d>
                    <m:r>
                      <a:rPr lang="vi-VN" sz="2600" i="1">
                        <a:latin typeface="Cambria Math" panose="02040503050406030204" pitchFamily="18" charset="0"/>
                        <a:ea typeface="Arial" panose="020B0604020202020204" pitchFamily="34" charset="0"/>
                        <a:cs typeface="Times New Roman" panose="02020603050405020304" pitchFamily="18" charset="0"/>
                      </a:rPr>
                      <m:t>⇔</m:t>
                    </m:r>
                    <m:func>
                      <m:funcPr>
                        <m:ctrlPr>
                          <a:rPr lang="en-US" sz="2600" i="1">
                            <a:latin typeface="Cambria Math" panose="02040503050406030204" pitchFamily="18" charset="0"/>
                          </a:rPr>
                        </m:ctrlPr>
                      </m:funcPr>
                      <m:fName>
                        <m:r>
                          <a:rPr lang="vi-VN" sz="2600" i="1">
                            <a:latin typeface="Cambria Math" panose="02040503050406030204" pitchFamily="18" charset="0"/>
                            <a:ea typeface="Arial" panose="020B0604020202020204" pitchFamily="34" charset="0"/>
                            <a:cs typeface="Times New Roman" panose="02020603050405020304" pitchFamily="18" charset="0"/>
                          </a:rPr>
                          <m:t>𝑀</m:t>
                        </m:r>
                      </m:fName>
                      <m:e>
                        <m:d>
                          <m:dPr>
                            <m:ctrlPr>
                              <a:rPr lang="en-US" sz="2600" i="1">
                                <a:latin typeface="Cambria Math" panose="020405030504060302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3;−4;0</m:t>
                            </m:r>
                          </m:e>
                        </m:d>
                      </m:e>
                    </m:func>
                    <m:r>
                      <a:rPr lang="vi-VN" sz="2600" i="1">
                        <a:latin typeface="Cambria Math" panose="02040503050406030204" pitchFamily="18" charset="0"/>
                        <a:ea typeface="Arial" panose="020B0604020202020204" pitchFamily="34" charset="0"/>
                        <a:cs typeface="Times New Roman" panose="02020603050405020304" pitchFamily="18" charset="0"/>
                      </a:rPr>
                      <m:t>.</m:t>
                    </m:r>
                  </m:oMath>
                </a14:m>
                <a:endParaRPr lang="en-US" sz="2600" i="1" dirty="0">
                  <a:latin typeface="Cambria" panose="02040503050406030204" pitchFamily="18" charset="0"/>
                  <a:ea typeface="Calibri" panose="020F0502020204030204" pitchFamily="34" charset="0"/>
                  <a:cs typeface="Cambria Math" panose="020405030504060302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6037743" y="4005391"/>
                <a:ext cx="5951382" cy="954107"/>
              </a:xfrm>
              <a:prstGeom prst="rect">
                <a:avLst/>
              </a:prstGeom>
              <a:blipFill>
                <a:blip r:embed="rId12"/>
                <a:stretch>
                  <a:fillRect l="-2047" t="-6369" r="-2047"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7A8E3D0-C805-4F60-96B2-018B43676F94}"/>
                  </a:ext>
                </a:extLst>
              </p:cNvPr>
              <p:cNvSpPr txBox="1"/>
              <p:nvPr/>
            </p:nvSpPr>
            <p:spPr>
              <a:xfrm>
                <a:off x="156785" y="5625588"/>
                <a:ext cx="5939185" cy="9074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spc="-15">
                          <a:latin typeface="Cambria Math" panose="02040503050406030204" pitchFamily="18" charset="0"/>
                          <a:ea typeface="Arial" panose="020B0604020202020204" pitchFamily="34" charset="0"/>
                          <a:cs typeface="Times New Roman" panose="02020603050405020304" pitchFamily="18" charset="0"/>
                        </a:rPr>
                        <m:t>=</m:t>
                      </m:r>
                      <m:r>
                        <a:rPr lang="vi-VN" sz="2600" i="1" spc="-15">
                          <a:latin typeface="Cambria Math" panose="02040503050406030204" pitchFamily="18" charset="0"/>
                          <a:ea typeface="Arial" panose="020B0604020202020204" pitchFamily="34" charset="0"/>
                          <a:cs typeface="Times New Roman" panose="02020603050405020304" pitchFamily="18" charset="0"/>
                        </a:rPr>
                        <m:t>𝐼</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𝐴</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−2</m:t>
                      </m:r>
                      <m:r>
                        <a:rPr lang="vi-VN" sz="2600" i="1" spc="-15">
                          <a:latin typeface="Cambria Math" panose="02040503050406030204" pitchFamily="18" charset="0"/>
                          <a:ea typeface="Arial" panose="020B0604020202020204" pitchFamily="34" charset="0"/>
                          <a:cs typeface="Times New Roman" panose="02020603050405020304" pitchFamily="18" charset="0"/>
                        </a:rPr>
                        <m:t>𝐼</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𝐵</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m:t>
                      </m:r>
                      <m:r>
                        <a:rPr lang="vi-VN" sz="2600" i="1" spc="-15">
                          <a:latin typeface="Cambria Math" panose="02040503050406030204" pitchFamily="18" charset="0"/>
                          <a:ea typeface="Arial" panose="020B0604020202020204" pitchFamily="34" charset="0"/>
                          <a:cs typeface="Times New Roman" panose="02020603050405020304" pitchFamily="18" charset="0"/>
                        </a:rPr>
                        <m:t>𝐼</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𝑀</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r>
                        <a:rPr lang="vi-VN" sz="2600" i="1" spc="-15">
                          <a:latin typeface="Cambria Math" panose="02040503050406030204" pitchFamily="18" charset="0"/>
                          <a:ea typeface="Arial" panose="020B0604020202020204" pitchFamily="34" charset="0"/>
                          <a:cs typeface="Times New Roman" panose="02020603050405020304" pitchFamily="18" charset="0"/>
                        </a:rPr>
                        <m:t>+</m:t>
                      </m:r>
                      <m:limLow>
                        <m:limLowPr>
                          <m:ctrlPr>
                            <a:rPr lang="en-US" sz="2600" i="1" spc="-15">
                              <a:latin typeface="Cambria Math" panose="02040503050406030204" pitchFamily="18" charset="0"/>
                              <a:ea typeface="Arial" panose="020B0604020202020204" pitchFamily="34" charset="0"/>
                              <a:cs typeface="Times New Roman" panose="02020603050405020304" pitchFamily="18" charset="0"/>
                            </a:rPr>
                          </m:ctrlPr>
                        </m:limLowPr>
                        <m:e>
                          <m:groupChr>
                            <m:groupChr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groupChrPr>
                            <m:e>
                              <m:r>
                                <a:rPr lang="vi-VN" sz="2600" i="1" spc="-15">
                                  <a:latin typeface="Cambria Math" panose="02040503050406030204" pitchFamily="18" charset="0"/>
                                  <a:ea typeface="Arial" panose="020B0604020202020204" pitchFamily="34" charset="0"/>
                                  <a:cs typeface="Times New Roman" panose="02020603050405020304" pitchFamily="18" charset="0"/>
                                </a:rPr>
                                <m:t>2</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𝑀𝐼</m:t>
                                  </m:r>
                                </m:e>
                              </m:acc>
                              <m:r>
                                <a:rPr lang="vi-VN" sz="2600" i="1" spc="-15">
                                  <a:latin typeface="Cambria Math" panose="02040503050406030204" pitchFamily="18" charset="0"/>
                                  <a:ea typeface="Arial" panose="020B0604020202020204" pitchFamily="34" charset="0"/>
                                  <a:cs typeface="Times New Roman" panose="02020603050405020304" pitchFamily="18" charset="0"/>
                                </a:rPr>
                                <m:t>.</m:t>
                              </m:r>
                              <m:d>
                                <m:dPr>
                                  <m:ctrlPr>
                                    <a:rPr lang="en-US" sz="2600" i="1" spc="-15">
                                      <a:latin typeface="Cambria Math" panose="02040503050406030204" pitchFamily="18" charset="0"/>
                                      <a:ea typeface="Arial" panose="020B0604020202020204" pitchFamily="34" charset="0"/>
                                      <a:cs typeface="Times New Roman" panose="02020603050405020304" pitchFamily="18" charset="0"/>
                                    </a:rPr>
                                  </m:ctrlPr>
                                </m:dPr>
                                <m:e>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𝐼𝐴</m:t>
                                      </m:r>
                                    </m:e>
                                  </m:acc>
                                  <m:r>
                                    <a:rPr lang="vi-VN" sz="2600" i="1" spc="-15">
                                      <a:latin typeface="Cambria Math" panose="02040503050406030204" pitchFamily="18" charset="0"/>
                                      <a:ea typeface="Arial" panose="020B0604020202020204" pitchFamily="34" charset="0"/>
                                      <a:cs typeface="Times New Roman" panose="02020603050405020304" pitchFamily="18" charset="0"/>
                                    </a:rPr>
                                    <m:t>−2</m:t>
                                  </m:r>
                                  <m:acc>
                                    <m:accPr>
                                      <m:chr m:val="⃗"/>
                                      <m:ctrlPr>
                                        <a:rPr lang="en-US" sz="2600" i="1" spc="-15">
                                          <a:latin typeface="Cambria Math" panose="02040503050406030204" pitchFamily="18" charset="0"/>
                                          <a:ea typeface="Arial" panose="020B0604020202020204" pitchFamily="34" charset="0"/>
                                          <a:cs typeface="Times New Roman" panose="02020603050405020304" pitchFamily="18" charset="0"/>
                                        </a:rPr>
                                      </m:ctrlPr>
                                    </m:accPr>
                                    <m:e>
                                      <m:r>
                                        <a:rPr lang="vi-VN" sz="2600" i="1" spc="-15">
                                          <a:latin typeface="Cambria Math" panose="02040503050406030204" pitchFamily="18" charset="0"/>
                                          <a:ea typeface="Arial" panose="020B0604020202020204" pitchFamily="34" charset="0"/>
                                          <a:cs typeface="Times New Roman" panose="02020603050405020304" pitchFamily="18" charset="0"/>
                                        </a:rPr>
                                        <m:t>𝐼𝐵</m:t>
                                      </m:r>
                                    </m:e>
                                  </m:acc>
                                </m:e>
                              </m:d>
                            </m:e>
                          </m:groupChr>
                        </m:e>
                        <m:lim>
                          <m:r>
                            <a:rPr lang="vi-VN" sz="2600" i="1" spc="-15">
                              <a:latin typeface="Cambria Math" panose="02040503050406030204" pitchFamily="18" charset="0"/>
                              <a:ea typeface="Arial" panose="020B0604020202020204" pitchFamily="34" charset="0"/>
                              <a:cs typeface="Times New Roman" panose="02020603050405020304" pitchFamily="18" charset="0"/>
                            </a:rPr>
                            <m:t>0</m:t>
                          </m:r>
                        </m:lim>
                      </m:limLow>
                    </m:oMath>
                  </m:oMathPara>
                </a14:m>
                <a:endParaRPr lang="en-US" sz="2600"/>
              </a:p>
            </p:txBody>
          </p:sp>
        </mc:Choice>
        <mc:Fallback xmlns="">
          <p:sp>
            <p:nvSpPr>
              <p:cNvPr id="4" name="TextBox 3">
                <a:extLst>
                  <a:ext uri="{FF2B5EF4-FFF2-40B4-BE49-F238E27FC236}">
                    <a16:creationId xmlns:a16="http://schemas.microsoft.com/office/drawing/2014/main" id="{D7A8E3D0-C805-4F60-96B2-018B43676F94}"/>
                  </a:ext>
                </a:extLst>
              </p:cNvPr>
              <p:cNvSpPr txBox="1">
                <a:spLocks noRot="1" noChangeAspect="1" noMove="1" noResize="1" noEditPoints="1" noAdjustHandles="1" noChangeArrowheads="1" noChangeShapeType="1" noTextEdit="1"/>
              </p:cNvSpPr>
              <p:nvPr/>
            </p:nvSpPr>
            <p:spPr>
              <a:xfrm>
                <a:off x="156785" y="5625588"/>
                <a:ext cx="5939185" cy="90742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21547D-6B77-403D-8F20-F29025D5421C}"/>
                  </a:ext>
                </a:extLst>
              </p:cNvPr>
              <p:cNvSpPr txBox="1"/>
              <p:nvPr/>
            </p:nvSpPr>
            <p:spPr>
              <a:xfrm>
                <a:off x="159233" y="6263859"/>
                <a:ext cx="1889208"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spc="-15">
                          <a:latin typeface="Cambria Math" panose="02040503050406030204" pitchFamily="18" charset="0"/>
                          <a:ea typeface="Arial" panose="020B0604020202020204" pitchFamily="34" charset="0"/>
                          <a:cs typeface="Times New Roman" panose="02020603050405020304" pitchFamily="18" charset="0"/>
                        </a:rPr>
                        <m:t>=28−</m:t>
                      </m:r>
                      <m:r>
                        <a:rPr lang="vi-VN" sz="2600" i="1" spc="-15">
                          <a:latin typeface="Cambria Math" panose="02040503050406030204" pitchFamily="18" charset="0"/>
                          <a:ea typeface="Arial" panose="020B0604020202020204" pitchFamily="34" charset="0"/>
                          <a:cs typeface="Times New Roman" panose="02020603050405020304" pitchFamily="18" charset="0"/>
                        </a:rPr>
                        <m:t>𝐼</m:t>
                      </m:r>
                      <m:sSup>
                        <m:sSupPr>
                          <m:ctrlPr>
                            <a:rPr lang="en-US" sz="2600" i="1" spc="-15">
                              <a:latin typeface="Cambria Math" panose="02040503050406030204" pitchFamily="18" charset="0"/>
                              <a:ea typeface="Arial" panose="020B0604020202020204" pitchFamily="34" charset="0"/>
                              <a:cs typeface="Times New Roman" panose="020206030504050203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𝑀</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2600"/>
              </a:p>
            </p:txBody>
          </p:sp>
        </mc:Choice>
        <mc:Fallback xmlns="">
          <p:sp>
            <p:nvSpPr>
              <p:cNvPr id="11" name="TextBox 10">
                <a:extLst>
                  <a:ext uri="{FF2B5EF4-FFF2-40B4-BE49-F238E27FC236}">
                    <a16:creationId xmlns:a16="http://schemas.microsoft.com/office/drawing/2014/main" id="{8A21547D-6B77-403D-8F20-F29025D5421C}"/>
                  </a:ext>
                </a:extLst>
              </p:cNvPr>
              <p:cNvSpPr txBox="1">
                <a:spLocks noRot="1" noChangeAspect="1" noMove="1" noResize="1" noEditPoints="1" noAdjustHandles="1" noChangeArrowheads="1" noChangeShapeType="1" noTextEdit="1"/>
              </p:cNvSpPr>
              <p:nvPr/>
            </p:nvSpPr>
            <p:spPr>
              <a:xfrm>
                <a:off x="159233" y="6263859"/>
                <a:ext cx="1889208" cy="49244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12DE301-D118-4A55-A83B-B09EEEC603E9}"/>
                  </a:ext>
                </a:extLst>
              </p:cNvPr>
              <p:cNvSpPr txBox="1"/>
              <p:nvPr/>
            </p:nvSpPr>
            <p:spPr>
              <a:xfrm>
                <a:off x="6086942" y="3546760"/>
                <a:ext cx="4608760" cy="523220"/>
              </a:xfrm>
              <a:prstGeom prst="rect">
                <a:avLst/>
              </a:prstGeom>
              <a:noFill/>
            </p:spPr>
            <p:txBody>
              <a:bodyPr wrap="square" rtlCol="0">
                <a:spAutoFit/>
              </a:bodyPr>
              <a:lstStyle/>
              <a:p>
                <a14:m>
                  <m:oMath xmlns:m="http://schemas.openxmlformats.org/officeDocument/2006/math">
                    <m:r>
                      <a:rPr lang="vi-VN" sz="2600" i="1" spc="-15">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𝑀</m:t>
                    </m:r>
                  </m:oMath>
                </a14:m>
                <a:r>
                  <a:rPr lang="vi-VN" sz="2600">
                    <a:latin typeface="Cambria" panose="02040503050406030204" pitchFamily="18" charset="0"/>
                    <a:ea typeface="Arial" panose="020B0604020202020204" pitchFamily="34" charset="0"/>
                    <a:cs typeface="Times New Roman" panose="02020603050405020304" pitchFamily="18" charset="0"/>
                  </a:rPr>
                  <a:t> </a:t>
                </a:r>
                <a14:m>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𝑂𝑥𝑦</m:t>
                    </m:r>
                    <m:r>
                      <a:rPr lang="vi-VN" sz="2600" i="1">
                        <a:latin typeface="Cambria Math" panose="02040503050406030204" pitchFamily="18" charset="0"/>
                        <a:ea typeface="Arial" panose="020B0604020202020204" pitchFamily="34" charset="0"/>
                        <a:cs typeface="Times New Roman" panose="02020603050405020304" pitchFamily="18" charset="0"/>
                      </a:rPr>
                      <m:t>)</m:t>
                    </m:r>
                  </m:oMath>
                </a14:m>
                <a:r>
                  <a:rPr lang="vi-VN" sz="2600">
                    <a:latin typeface="Cambria" panose="02040503050406030204" pitchFamily="18" charset="0"/>
                    <a:ea typeface="Arial" panose="020B0604020202020204" pitchFamily="34" charset="0"/>
                    <a:cs typeface="Times New Roman" panose="02020603050405020304" pitchFamily="18" charset="0"/>
                  </a:rPr>
                  <a:t>, </a:t>
                </a:r>
                <a14:m>
                  <m:oMath xmlns:m="http://schemas.openxmlformats.org/officeDocument/2006/math">
                    <m:r>
                      <a:rPr lang="vi-VN" sz="2600" i="1" spc="-15">
                        <a:latin typeface="Cambria Math" panose="02040503050406030204" pitchFamily="18" charset="0"/>
                        <a:ea typeface="Arial" panose="020B0604020202020204" pitchFamily="34" charset="0"/>
                        <a:cs typeface="Times New Roman" panose="02020603050405020304" pitchFamily="18" charset="0"/>
                      </a:rPr>
                      <m:t>𝐼</m:t>
                    </m:r>
                    <m:sSup>
                      <m:sSupPr>
                        <m:ctrlPr>
                          <a:rPr lang="en-US" sz="2600" i="1" spc="-15">
                            <a:latin typeface="Cambria Math" panose="02040503050406030204" pitchFamily="18" charset="0"/>
                          </a:rPr>
                        </m:ctrlPr>
                      </m:sSupPr>
                      <m:e>
                        <m:r>
                          <a:rPr lang="vi-VN" sz="2600" i="1" spc="-15">
                            <a:latin typeface="Cambria Math" panose="02040503050406030204" pitchFamily="18" charset="0"/>
                            <a:ea typeface="Arial" panose="020B0604020202020204" pitchFamily="34" charset="0"/>
                            <a:cs typeface="Times New Roman" panose="02020603050405020304" pitchFamily="18" charset="0"/>
                          </a:rPr>
                          <m:t>𝑀</m:t>
                        </m:r>
                      </m:e>
                      <m:sup>
                        <m:r>
                          <a:rPr lang="vi-VN" sz="2600" i="1" spc="-15">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600" spc="-15">
                    <a:latin typeface="Cambria" panose="02040503050406030204" pitchFamily="18" charset="0"/>
                    <a:ea typeface="Arial" panose="020B0604020202020204" pitchFamily="34" charset="0"/>
                    <a:cs typeface="Times New Roman" panose="02020603050405020304" pitchFamily="18" charset="0"/>
                  </a:rPr>
                  <a:t> </a:t>
                </a:r>
                <a:r>
                  <a:rPr lang="vi-VN" sz="2800" spc="-15">
                    <a:latin typeface="Cambria" panose="02040503050406030204" pitchFamily="18" charset="0"/>
                    <a:ea typeface="Arial" panose="020B0604020202020204" pitchFamily="34" charset="0"/>
                    <a:cs typeface="Times New Roman" panose="02020603050405020304" pitchFamily="18" charset="0"/>
                  </a:rPr>
                  <a:t>nhỏ </a:t>
                </a:r>
                <a:r>
                  <a:rPr lang="vi-VN" sz="2800">
                    <a:latin typeface="Cambria" panose="02040503050406030204" pitchFamily="18" charset="0"/>
                    <a:ea typeface="Arial" panose="020B0604020202020204" pitchFamily="34" charset="0"/>
                    <a:cs typeface="Times New Roman" panose="02020603050405020304" pitchFamily="18" charset="0"/>
                  </a:rPr>
                  <a:t>nhất</a:t>
                </a:r>
                <a:endParaRPr lang="en-US" sz="2800">
                  <a:latin typeface="Cambria" panose="02040503050406030204" pitchFamily="18" charset="0"/>
                </a:endParaRPr>
              </a:p>
            </p:txBody>
          </p:sp>
        </mc:Choice>
        <mc:Fallback xmlns="">
          <p:sp>
            <p:nvSpPr>
              <p:cNvPr id="12" name="TextBox 11">
                <a:extLst>
                  <a:ext uri="{FF2B5EF4-FFF2-40B4-BE49-F238E27FC236}">
                    <a16:creationId xmlns:a16="http://schemas.microsoft.com/office/drawing/2014/main" id="{E12DE301-D118-4A55-A83B-B09EEEC603E9}"/>
                  </a:ext>
                </a:extLst>
              </p:cNvPr>
              <p:cNvSpPr txBox="1">
                <a:spLocks noRot="1" noChangeAspect="1" noMove="1" noResize="1" noEditPoints="1" noAdjustHandles="1" noChangeArrowheads="1" noChangeShapeType="1" noTextEdit="1"/>
              </p:cNvSpPr>
              <p:nvPr/>
            </p:nvSpPr>
            <p:spPr>
              <a:xfrm>
                <a:off x="6086942" y="3546760"/>
                <a:ext cx="4608760" cy="523220"/>
              </a:xfrm>
              <a:prstGeom prst="rect">
                <a:avLst/>
              </a:prstGeom>
              <a:blipFill>
                <a:blip r:embed="rId15"/>
                <a:stretch>
                  <a:fillRect t="-12791" b="-3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8FB0D1B-9F3F-459F-A5F2-CEA2B28F42D0}"/>
                  </a:ext>
                </a:extLst>
              </p:cNvPr>
              <p:cNvSpPr txBox="1"/>
              <p:nvPr/>
            </p:nvSpPr>
            <p:spPr>
              <a:xfrm>
                <a:off x="6085721" y="5363835"/>
                <a:ext cx="6034921" cy="1384995"/>
              </a:xfrm>
              <a:prstGeom prst="rect">
                <a:avLst/>
              </a:prstGeom>
              <a:noFill/>
            </p:spPr>
            <p:txBody>
              <a:bodyPr wrap="square" rtlCol="0">
                <a:spAutoFit/>
              </a:bodyPr>
              <a:lstStyle/>
              <a:p>
                <a:pPr indent="1482725"/>
                <a:r>
                  <a:rPr lang="vi-VN" sz="2800">
                    <a:latin typeface="Cambria" panose="02040503050406030204" pitchFamily="18" charset="0"/>
                    <a:ea typeface="Arial" panose="020B0604020202020204" pitchFamily="34" charset="0"/>
                    <a:cs typeface="Times New Roman" panose="02020603050405020304" pitchFamily="18" charset="0"/>
                  </a:rPr>
                  <a:t>Thay tọa độ của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𝑀</m:t>
                    </m:r>
                  </m:oMath>
                </a14:m>
                <a:r>
                  <a:rPr lang="vi-VN" sz="2800">
                    <a:latin typeface="Cambria" panose="02040503050406030204" pitchFamily="18" charset="0"/>
                    <a:ea typeface="Arial" panose="020B0604020202020204" pitchFamily="34" charset="0"/>
                    <a:cs typeface="Times New Roman" panose="02020603050405020304" pitchFamily="18" charset="0"/>
                  </a:rPr>
                  <a:t> và</a:t>
                </a:r>
                <a:r>
                  <a:rPr lang="en-US" sz="2800">
                    <a:latin typeface="Cambria" panose="02040503050406030204" pitchFamily="18" charset="0"/>
                    <a:ea typeface="Arial" panose="020B0604020202020204" pitchFamily="34" charset="0"/>
                    <a:cs typeface="Times New Roman" panose="02020603050405020304" pitchFamily="18" charset="0"/>
                  </a:rPr>
                  <a:t>o </a:t>
                </a:r>
                <a:r>
                  <a:rPr lang="vi-VN" sz="2800">
                    <a:latin typeface="Cambria" panose="02040503050406030204" pitchFamily="18" charset="0"/>
                    <a:ea typeface="Arial" panose="020B0604020202020204" pitchFamily="34" charset="0"/>
                    <a:cs typeface="Times New Roman" panose="02020603050405020304" pitchFamily="18" charset="0"/>
                  </a:rPr>
                  <a:t>hai phương án còn lại ta thấy phương án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𝐷</m:t>
                    </m:r>
                  </m:oMath>
                </a14:m>
                <a:r>
                  <a:rPr lang="vi-VN" sz="2800">
                    <a:latin typeface="Cambria" panose="02040503050406030204" pitchFamily="18" charset="0"/>
                    <a:ea typeface="Arial" panose="020B0604020202020204" pitchFamily="34" charset="0"/>
                    <a:cs typeface="Times New Roman" panose="02020603050405020304" pitchFamily="18" charset="0"/>
                  </a:rPr>
                  <a:t> thỏa mãn.</a:t>
                </a:r>
                <a:endParaRPr lang="en-US" sz="2800">
                  <a:latin typeface="Cambria" panose="02040503050406030204" pitchFamily="18" charset="0"/>
                </a:endParaRPr>
              </a:p>
            </p:txBody>
          </p:sp>
        </mc:Choice>
        <mc:Fallback>
          <p:sp>
            <p:nvSpPr>
              <p:cNvPr id="17" name="TextBox 16">
                <a:extLst>
                  <a:ext uri="{FF2B5EF4-FFF2-40B4-BE49-F238E27FC236}">
                    <a16:creationId xmlns:a16="http://schemas.microsoft.com/office/drawing/2014/main" id="{E8FB0D1B-9F3F-459F-A5F2-CEA2B28F42D0}"/>
                  </a:ext>
                </a:extLst>
              </p:cNvPr>
              <p:cNvSpPr txBox="1">
                <a:spLocks noRot="1" noChangeAspect="1" noMove="1" noResize="1" noEditPoints="1" noAdjustHandles="1" noChangeArrowheads="1" noChangeShapeType="1" noTextEdit="1"/>
              </p:cNvSpPr>
              <p:nvPr/>
            </p:nvSpPr>
            <p:spPr>
              <a:xfrm>
                <a:off x="6085721" y="5363835"/>
                <a:ext cx="6034921" cy="1384995"/>
              </a:xfrm>
              <a:prstGeom prst="rect">
                <a:avLst/>
              </a:prstGeom>
              <a:blipFill>
                <a:blip r:embed="rId16"/>
                <a:stretch>
                  <a:fillRect l="-2020" t="-4846"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EDCB4C-7531-4941-AAC7-7C3212A568B6}"/>
                  </a:ext>
                </a:extLst>
              </p:cNvPr>
              <p:cNvSpPr txBox="1"/>
              <p:nvPr/>
            </p:nvSpPr>
            <p:spPr>
              <a:xfrm>
                <a:off x="6054722" y="4919843"/>
                <a:ext cx="6054437" cy="1009187"/>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Vì </a:t>
                </a:r>
                <a14:m>
                  <m:oMath xmlns:m="http://schemas.openxmlformats.org/officeDocument/2006/math">
                    <m:acc>
                      <m:accPr>
                        <m:chr m:val="⃗"/>
                        <m:ctrlPr>
                          <a:rPr lang="en-US" sz="2600" i="1">
                            <a:latin typeface="Cambria Math" panose="02040503050406030204" pitchFamily="18" charset="0"/>
                            <a:ea typeface="Arial" panose="020B0604020202020204" pitchFamily="34" charset="0"/>
                            <a:cs typeface="Times New Roman" panose="02020603050405020304" pitchFamily="18" charset="0"/>
                          </a:rPr>
                        </m:ctrlPr>
                      </m:accPr>
                      <m:e>
                        <m:r>
                          <a:rPr lang="vi-VN" sz="2600" i="1">
                            <a:latin typeface="Cambria Math" panose="02040503050406030204" pitchFamily="18" charset="0"/>
                            <a:ea typeface="Arial" panose="020B0604020202020204" pitchFamily="34" charset="0"/>
                            <a:cs typeface="Times New Roman" panose="02020603050405020304" pitchFamily="18" charset="0"/>
                          </a:rPr>
                          <m:t>𝐴𝐵</m:t>
                        </m:r>
                      </m:e>
                    </m:acc>
                    <m:r>
                      <a:rPr lang="vi-VN" sz="2600" i="1">
                        <a:latin typeface="Cambria Math" panose="02040503050406030204" pitchFamily="18" charset="0"/>
                        <a:ea typeface="Arial" panose="020B0604020202020204" pitchFamily="34" charset="0"/>
                        <a:cs typeface="Times New Roman" panose="02020603050405020304" pitchFamily="18" charset="0"/>
                      </a:rPr>
                      <m:t>=</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1;−3;2</m:t>
                        </m:r>
                      </m:e>
                    </m:d>
                  </m:oMath>
                </a14:m>
                <a:r>
                  <a:rPr lang="vi-VN" sz="2800">
                    <a:latin typeface="Cambria" panose="02040503050406030204" pitchFamily="18" charset="0"/>
                    <a:ea typeface="Arial" panose="020B0604020202020204" pitchFamily="34" charset="0"/>
                    <a:cs typeface="Times New Roman" panose="02020603050405020304" pitchFamily="18" charset="0"/>
                  </a:rPr>
                  <a:t> nên loại các phương án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𝐴</m:t>
                    </m:r>
                  </m:oMath>
                </a14:m>
                <a:r>
                  <a:rPr lang="vi-VN" sz="2800">
                    <a:latin typeface="Cambria" panose="02040503050406030204" pitchFamily="18" charset="0"/>
                    <a:ea typeface="Arial" panose="020B0604020202020204" pitchFamily="34" charset="0"/>
                    <a:cs typeface="Times New Roman" panose="02020603050405020304" pitchFamily="18" charset="0"/>
                  </a:rPr>
                  <a:t>và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𝐶</m:t>
                    </m:r>
                  </m:oMath>
                </a14:m>
                <a:r>
                  <a:rPr lang="vi-VN" sz="2800">
                    <a:latin typeface="Cambria" panose="02040503050406030204" pitchFamily="18" charset="0"/>
                    <a:ea typeface="Arial" panose="020B0604020202020204" pitchFamily="34" charset="0"/>
                    <a:cs typeface="Times New Roman" panose="02020603050405020304" pitchFamily="18" charset="0"/>
                  </a:rPr>
                  <a:t>.</a:t>
                </a:r>
                <a:endParaRPr lang="en-US" sz="2800">
                  <a:latin typeface="Cambria" panose="02040503050406030204" pitchFamily="18" charset="0"/>
                </a:endParaRPr>
              </a:p>
            </p:txBody>
          </p:sp>
        </mc:Choice>
        <mc:Fallback xmlns="">
          <p:sp>
            <p:nvSpPr>
              <p:cNvPr id="16" name="TextBox 15">
                <a:extLst>
                  <a:ext uri="{FF2B5EF4-FFF2-40B4-BE49-F238E27FC236}">
                    <a16:creationId xmlns:a16="http://schemas.microsoft.com/office/drawing/2014/main" id="{4BEDCB4C-7531-4941-AAC7-7C3212A568B6}"/>
                  </a:ext>
                </a:extLst>
              </p:cNvPr>
              <p:cNvSpPr txBox="1">
                <a:spLocks noRot="1" noChangeAspect="1" noMove="1" noResize="1" noEditPoints="1" noAdjustHandles="1" noChangeArrowheads="1" noChangeShapeType="1" noTextEdit="1"/>
              </p:cNvSpPr>
              <p:nvPr/>
            </p:nvSpPr>
            <p:spPr>
              <a:xfrm>
                <a:off x="6054722" y="4919843"/>
                <a:ext cx="6054437" cy="1009187"/>
              </a:xfrm>
              <a:prstGeom prst="rect">
                <a:avLst/>
              </a:prstGeom>
              <a:blipFill>
                <a:blip r:embed="rId17"/>
                <a:stretch>
                  <a:fillRect l="-2014" t="-4217" r="-1410" b="-12048"/>
                </a:stretch>
              </a:blipFill>
            </p:spPr>
            <p:txBody>
              <a:bodyPr/>
              <a:lstStyle/>
              <a:p>
                <a:r>
                  <a:rPr lang="en-US">
                    <a:noFill/>
                  </a:rPr>
                  <a:t> </a:t>
                </a:r>
              </a:p>
            </p:txBody>
          </p:sp>
        </mc:Fallback>
      </mc:AlternateContent>
      <p:sp>
        <p:nvSpPr>
          <p:cNvPr id="64" name="Oval 63">
            <a:extLst>
              <a:ext uri="{FF2B5EF4-FFF2-40B4-BE49-F238E27FC236}">
                <a16:creationId xmlns:a16="http://schemas.microsoft.com/office/drawing/2014/main" id="{0A03C628-FC71-4D99-8D0B-F04A9E4C0161}"/>
              </a:ext>
            </a:extLst>
          </p:cNvPr>
          <p:cNvSpPr/>
          <p:nvPr/>
        </p:nvSpPr>
        <p:spPr>
          <a:xfrm>
            <a:off x="7574468" y="2225801"/>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sp>
        <p:nvSpPr>
          <p:cNvPr id="65" name="Action Button: Forward or Next 52">
            <a:hlinkClick r:id="rId18" action="ppaction://hlinksldjump" highlightClick="1"/>
            <a:extLst>
              <a:ext uri="{FF2B5EF4-FFF2-40B4-BE49-F238E27FC236}">
                <a16:creationId xmlns:a16="http://schemas.microsoft.com/office/drawing/2014/main" id="{7533CAC1-5D8B-4154-B493-3E0CC441FADF}"/>
              </a:ext>
            </a:extLst>
          </p:cNvPr>
          <p:cNvSpPr/>
          <p:nvPr/>
        </p:nvSpPr>
        <p:spPr>
          <a:xfrm>
            <a:off x="11517760" y="6333367"/>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5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left)">
                                      <p:cBhvr>
                                        <p:cTn id="51" dur="500"/>
                                        <p:tgtEl>
                                          <p:spTgt spid="9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left)">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4" grpId="0"/>
      <p:bldP spid="15" grpId="0"/>
      <p:bldP spid="92" grpId="0"/>
      <p:bldP spid="24" grpId="0"/>
      <p:bldP spid="4" grpId="0"/>
      <p:bldP spid="11" grpId="0"/>
      <p:bldP spid="12" grpId="0"/>
      <p:bldP spid="17" grpId="0"/>
      <p:bldP spid="16" grpId="0"/>
      <p:bldP spid="64" grpId="0" animBg="1"/>
      <p:bldP spid="6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360058"/>
            <a:ext cx="11926984" cy="4456377"/>
            <a:chOff x="184495" y="3636273"/>
            <a:chExt cx="11926984" cy="4456377"/>
          </a:xfrm>
        </p:grpSpPr>
        <p:sp>
          <p:nvSpPr>
            <p:cNvPr id="5" name="Rounded Rectangle 4"/>
            <p:cNvSpPr/>
            <p:nvPr/>
          </p:nvSpPr>
          <p:spPr>
            <a:xfrm>
              <a:off x="184495" y="3865218"/>
              <a:ext cx="11926984" cy="422743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19545"/>
            <a:ext cx="7260015" cy="2389310"/>
            <a:chOff x="534987" y="1869705"/>
            <a:chExt cx="14232258" cy="4007299"/>
          </a:xfrm>
        </p:grpSpPr>
        <p:grpSp>
          <p:nvGrpSpPr>
            <p:cNvPr id="21" name="Group 20"/>
            <p:cNvGrpSpPr/>
            <p:nvPr/>
          </p:nvGrpSpPr>
          <p:grpSpPr>
            <a:xfrm>
              <a:off x="534987" y="1869705"/>
              <a:ext cx="14123144" cy="4007299"/>
              <a:chOff x="534987" y="1647866"/>
              <a:chExt cx="14123144" cy="4007299"/>
            </a:xfrm>
          </p:grpSpPr>
          <p:sp>
            <p:nvSpPr>
              <p:cNvPr id="25" name="Rounded Rectangle 24"/>
              <p:cNvSpPr/>
              <p:nvPr/>
            </p:nvSpPr>
            <p:spPr bwMode="auto">
              <a:xfrm>
                <a:off x="755649" y="1720890"/>
                <a:ext cx="13902482" cy="39342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48</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069329" y="1955551"/>
                  <a:ext cx="13697916" cy="3885881"/>
                </a:xfrm>
                <a:prstGeom prst="rect">
                  <a:avLst/>
                </a:prstGeom>
                <a:noFill/>
              </p:spPr>
              <p:txBody>
                <a:bodyPr wrap="square" rtlCol="0">
                  <a:spAutoFit/>
                </a:bodyPr>
                <a:lstStyle/>
                <a:p>
                  <a:pPr indent="1482725" algn="just">
                    <a:spcAft>
                      <a:spcPts val="80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Biết phương trình </a:t>
                  </a:r>
                  <a14:m>
                    <m:oMath xmlns:m="http://schemas.openxmlformats.org/officeDocument/2006/math">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𝑎</m:t>
                          </m:r>
                        </m:e>
                        <m:sup>
                          <m:r>
                            <a:rPr lang="vi-VN" sz="2800" i="1">
                              <a:latin typeface="Cambria Math" panose="02040503050406030204" pitchFamily="18" charset="0"/>
                              <a:ea typeface="Arial" panose="020B0604020202020204" pitchFamily="34" charset="0"/>
                              <a:cs typeface="Times New Roman" panose="02020603050405020304" pitchFamily="18" charset="0"/>
                            </a:rPr>
                            <m:t>𝑥</m:t>
                          </m:r>
                        </m:sup>
                      </m:s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𝑏</m:t>
                          </m:r>
                        </m:e>
                        <m: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−1</m:t>
                          </m:r>
                        </m:sup>
                      </m:sSup>
                      <m:r>
                        <a:rPr lang="vi-VN" sz="2800" i="1">
                          <a:latin typeface="Cambria Math" panose="02040503050406030204" pitchFamily="18" charset="0"/>
                          <a:ea typeface="Arial" panose="020B0604020202020204" pitchFamily="34" charset="0"/>
                          <a:cs typeface="Times New Roman" panose="02020603050405020304" pitchFamily="18" charset="0"/>
                        </a:rPr>
                        <m:t>=1</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𝑎</m:t>
                      </m:r>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𝑏</m:t>
                      </m:r>
                      <m:r>
                        <a:rPr lang="vi-VN" sz="2800" i="1">
                          <a:latin typeface="Cambria Math" panose="02040503050406030204" pitchFamily="18" charset="0"/>
                          <a:ea typeface="Arial" panose="020B0604020202020204" pitchFamily="34" charset="0"/>
                          <a:cs typeface="Times New Roman" panose="02020603050405020304" pitchFamily="18" charset="0"/>
                        </a:rPr>
                        <m:t>&gt;1)</m:t>
                      </m:r>
                    </m:oMath>
                  </a14:m>
                  <a:r>
                    <a:rPr lang="en-US" sz="2800">
                      <a:latin typeface="Palatino Linotype" panose="02040502050505030304" pitchFamily="18" charset="0"/>
                      <a:ea typeface="Arial" panose="020B060402020202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có hai nghiệm phân biệt </a:t>
                  </a:r>
                  <a14:m>
                    <m:oMath xmlns:m="http://schemas.openxmlformats.org/officeDocument/2006/math">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 </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2800" b="1" i="1">
                      <a:latin typeface="Palatino Linotype" panose="02040502050505030304" pitchFamily="18" charset="0"/>
                      <a:ea typeface="Arial" panose="020B060402020202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Giá trị </a:t>
                  </a:r>
                  <a:r>
                    <a:rPr lang="vi-VN" sz="2800" spc="-15">
                      <a:latin typeface="Palatino Linotype" panose="02040502050505030304" pitchFamily="18" charset="0"/>
                      <a:ea typeface="Arial" panose="020B0604020202020204" pitchFamily="34" charset="0"/>
                      <a:cs typeface="Times New Roman" panose="02020603050405020304" pitchFamily="18" charset="0"/>
                    </a:rPr>
                    <a:t>nhỏ </a:t>
                  </a:r>
                  <a:r>
                    <a:rPr lang="vi-VN" sz="2800">
                      <a:latin typeface="Palatino Linotype" panose="02040502050505030304" pitchFamily="18" charset="0"/>
                      <a:ea typeface="Arial" panose="020B0604020202020204" pitchFamily="34" charset="0"/>
                      <a:cs typeface="Times New Roman" panose="02020603050405020304" pitchFamily="18" charset="0"/>
                    </a:rPr>
                    <a:t>nhất</a:t>
                  </a:r>
                  <a:r>
                    <a:rPr lang="vi-VN" sz="2800" spc="260">
                      <a:latin typeface="Palatino Linotype" panose="02040502050505030304" pitchFamily="18" charset="0"/>
                      <a:ea typeface="Arial" panose="020B060402020202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của biểu thức</a:t>
                  </a:r>
                  <a:r>
                    <a:rPr lang="en-US" sz="2800">
                      <a:latin typeface="Palatino Linotype" panose="02040502050505030304" pitchFamily="18" charset="0"/>
                      <a:ea typeface="Arial" panose="020B0604020202020204" pitchFamily="34" charset="0"/>
                      <a:cs typeface="Times New Roman" panose="02020603050405020304" pitchFamily="18" charset="0"/>
                    </a:rPr>
                    <a:t> </a:t>
                  </a:r>
                </a:p>
                <a:p>
                  <a:pPr indent="55563" algn="just">
                    <a:spcAft>
                      <a:spcPts val="800"/>
                    </a:spcAft>
                  </a:pP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𝑃</m:t>
                      </m:r>
                      <m:r>
                        <a:rPr lang="vi-VN" sz="28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den>
                              </m:f>
                            </m:e>
                          </m:d>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−4</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e>
                      </m:d>
                      <m:r>
                        <a:rPr lang="vi-VN" sz="2800" i="1">
                          <a:latin typeface="Cambria Math" panose="02040503050406030204" pitchFamily="18" charset="0"/>
                          <a:ea typeface="Arial" panose="020B0604020202020204" pitchFamily="34" charset="0"/>
                          <a:cs typeface="Times New Roman" panose="02020603050405020304" pitchFamily="18" charset="0"/>
                        </a:rPr>
                        <m:t>+3</m:t>
                      </m:r>
                    </m:oMath>
                  </a14:m>
                  <a:r>
                    <a:rPr lang="vi-VN" sz="2800">
                      <a:latin typeface="Palatino Linotype" panose="02040502050505030304" pitchFamily="18" charset="0"/>
                      <a:ea typeface="Arial" panose="020B0604020202020204" pitchFamily="34" charset="0"/>
                      <a:cs typeface="Times New Roman" panose="02020603050405020304" pitchFamily="18" charset="0"/>
                    </a:rPr>
                    <a:t> bằng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69329" y="1955551"/>
                  <a:ext cx="13697916" cy="3885881"/>
                </a:xfrm>
                <a:prstGeom prst="rect">
                  <a:avLst/>
                </a:prstGeom>
                <a:blipFill>
                  <a:blip r:embed="rId2"/>
                  <a:stretch>
                    <a:fillRect l="-1832" r="-1745" b="-26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Rectangle 62"/>
              <p:cNvSpPr/>
              <p:nvPr/>
            </p:nvSpPr>
            <p:spPr>
              <a:xfrm>
                <a:off x="259778" y="2880663"/>
                <a:ext cx="4894107" cy="582211"/>
              </a:xfrm>
              <a:prstGeom prst="rect">
                <a:avLst/>
              </a:prstGeom>
              <a:noFill/>
            </p:spPr>
            <p:txBody>
              <a:bodyPr wrap="square" rtlCol="0">
                <a:spAutoFit/>
              </a:bodyPr>
              <a:lstStyle/>
              <a:p>
                <a:pPr algn="just">
                  <a:spcAft>
                    <a:spcPts val="800"/>
                  </a:spcAft>
                </a:pPr>
                <a:r>
                  <a:rPr lang="vi-VN" sz="2800">
                    <a:latin typeface="Cambria" panose="02040503050406030204" pitchFamily="18" charset="0"/>
                    <a:ea typeface="Arial" panose="020B0604020202020204" pitchFamily="34" charset="0"/>
                    <a:cs typeface="Times New Roman" panose="02020603050405020304" pitchFamily="18" charset="0"/>
                  </a:rPr>
                  <a:t>Vì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𝑎</m:t>
                    </m:r>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𝑏</m:t>
                    </m:r>
                    <m:r>
                      <a:rPr lang="vi-VN" sz="2800" i="1">
                        <a:latin typeface="Cambria Math" panose="02040503050406030204" pitchFamily="18" charset="0"/>
                        <a:ea typeface="Arial" panose="020B0604020202020204" pitchFamily="34" charset="0"/>
                        <a:cs typeface="Times New Roman" panose="02020603050405020304" pitchFamily="18" charset="0"/>
                      </a:rPr>
                      <m:t>&gt;1</m:t>
                    </m:r>
                  </m:oMath>
                </a14:m>
                <a:r>
                  <a:rPr lang="vi-VN" sz="2800">
                    <a:latin typeface="Cambria" panose="02040503050406030204" pitchFamily="18" charset="0"/>
                    <a:ea typeface="Arial" panose="020B0604020202020204" pitchFamily="34" charset="0"/>
                    <a:cs typeface="Times New Roman" panose="02020603050405020304" pitchFamily="18" charset="0"/>
                  </a:rPr>
                  <a:t> nên </a:t>
                </a:r>
                <a14:m>
                  <m:oMath xmlns:m="http://schemas.openxmlformats.org/officeDocument/2006/math">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𝑎</m:t>
                        </m:r>
                      </m:e>
                      <m:sup>
                        <m:r>
                          <a:rPr lang="vi-VN" sz="2800" i="1">
                            <a:latin typeface="Cambria Math" panose="02040503050406030204" pitchFamily="18" charset="0"/>
                            <a:ea typeface="Arial" panose="020B0604020202020204" pitchFamily="34" charset="0"/>
                            <a:cs typeface="Times New Roman" panose="02020603050405020304" pitchFamily="18" charset="0"/>
                          </a:rPr>
                          <m:t>𝑥</m:t>
                        </m:r>
                      </m:sup>
                    </m:s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𝑏</m:t>
                        </m:r>
                      </m:e>
                      <m: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−1</m:t>
                        </m:r>
                      </m:sup>
                    </m:sSup>
                    <m:r>
                      <a:rPr lang="vi-VN" sz="2800" i="1">
                        <a:latin typeface="Cambria Math" panose="02040503050406030204" pitchFamily="18" charset="0"/>
                        <a:ea typeface="Arial" panose="020B0604020202020204" pitchFamily="34" charset="0"/>
                        <a:cs typeface="Times New Roman" panose="02020603050405020304" pitchFamily="18" charset="0"/>
                      </a:rPr>
                      <m:t>=1</m:t>
                    </m:r>
                  </m:oMath>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259778" y="2880663"/>
                <a:ext cx="4894107" cy="582211"/>
              </a:xfrm>
              <a:prstGeom prst="rect">
                <a:avLst/>
              </a:prstGeom>
              <a:blipFill>
                <a:blip r:embed="rId3"/>
                <a:stretch>
                  <a:fillRect l="-2618" t="-2105" b="-28421"/>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BC3789D4-1805-427B-BA62-E29FD57ED86B}"/>
              </a:ext>
            </a:extLst>
          </p:cNvPr>
          <p:cNvGrpSpPr/>
          <p:nvPr/>
        </p:nvGrpSpPr>
        <p:grpSpPr>
          <a:xfrm>
            <a:off x="7358779" y="129148"/>
            <a:ext cx="4730861" cy="1838112"/>
            <a:chOff x="7289504" y="129148"/>
            <a:chExt cx="4730861" cy="1838112"/>
          </a:xfrm>
        </p:grpSpPr>
        <p:grpSp>
          <p:nvGrpSpPr>
            <p:cNvPr id="49" name="Group 48"/>
            <p:cNvGrpSpPr/>
            <p:nvPr/>
          </p:nvGrpSpPr>
          <p:grpSpPr>
            <a:xfrm>
              <a:off x="7307420" y="129148"/>
              <a:ext cx="2460034" cy="896372"/>
              <a:chOff x="241306" y="1106599"/>
              <a:chExt cx="2460034" cy="896372"/>
            </a:xfrm>
          </p:grpSpPr>
          <p:sp>
            <p:nvSpPr>
              <p:cNvPr id="55" name="Rectangle 54"/>
              <p:cNvSpPr/>
              <p:nvPr/>
            </p:nvSpPr>
            <p:spPr>
              <a:xfrm>
                <a:off x="531849" y="1106599"/>
                <a:ext cx="216949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6" name="Oval 55"/>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7" name="TextBox 56"/>
                  <p:cNvSpPr txBox="1"/>
                  <p:nvPr/>
                </p:nvSpPr>
                <p:spPr>
                  <a:xfrm>
                    <a:off x="780269" y="1206539"/>
                    <a:ext cx="1907216" cy="74699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𝟑</m:t>
                          </m:r>
                          <m:r>
                            <a:rPr lang="vi-VN" sz="2800" b="1" i="1" smtClean="0">
                              <a:solidFill>
                                <a:schemeClr val="bg1"/>
                              </a:solidFill>
                              <a:latin typeface="Cambria Math" panose="02040503050406030204" pitchFamily="18" charset="0"/>
                              <a:ea typeface="Arial" panose="020B0604020202020204" pitchFamily="34" charset="0"/>
                            </a:rPr>
                            <m:t>(</m:t>
                          </m:r>
                          <m:rad>
                            <m:radPr>
                              <m:ctrlPr>
                                <a:rPr lang="en-US" sz="2800" b="1" i="1">
                                  <a:solidFill>
                                    <a:schemeClr val="bg1"/>
                                  </a:solidFill>
                                  <a:latin typeface="Cambria Math" panose="02040503050406030204" pitchFamily="18" charset="0"/>
                                  <a:ea typeface="Arial" panose="020B0604020202020204" pitchFamily="34" charset="0"/>
                                </a:rPr>
                              </m:ctrlPr>
                            </m:radPr>
                            <m:deg>
                              <m:r>
                                <a:rPr lang="vi-VN" sz="2800" b="1" i="1">
                                  <a:solidFill>
                                    <a:schemeClr val="bg1"/>
                                  </a:solidFill>
                                  <a:latin typeface="Cambria Math" panose="02040503050406030204" pitchFamily="18" charset="0"/>
                                  <a:ea typeface="Arial" panose="020B0604020202020204" pitchFamily="34" charset="0"/>
                                </a:rPr>
                                <m:t>𝟑</m:t>
                              </m:r>
                            </m:deg>
                            <m:e>
                              <m:r>
                                <a:rPr lang="vi-VN" sz="2800" b="1" i="1">
                                  <a:solidFill>
                                    <a:schemeClr val="bg1"/>
                                  </a:solidFill>
                                  <a:latin typeface="Cambria Math" panose="02040503050406030204" pitchFamily="18" charset="0"/>
                                  <a:ea typeface="Arial" panose="020B0604020202020204" pitchFamily="34" charset="0"/>
                                </a:rPr>
                                <m:t>𝟒</m:t>
                              </m:r>
                            </m:e>
                          </m:rad>
                          <m:r>
                            <a:rPr lang="vi-VN" sz="2800" b="1" i="1">
                              <a:solidFill>
                                <a:schemeClr val="bg1"/>
                              </a:solidFill>
                              <a:latin typeface="Cambria Math" panose="02040503050406030204" pitchFamily="18" charset="0"/>
                              <a:ea typeface="Arial" panose="020B0604020202020204" pitchFamily="34" charset="0"/>
                            </a:rPr>
                            <m:t>+</m:t>
                          </m:r>
                          <m:r>
                            <a:rPr lang="vi-VN" sz="2800" b="1" i="1">
                              <a:solidFill>
                                <a:schemeClr val="bg1"/>
                              </a:solidFill>
                              <a:latin typeface="Cambria Math" panose="02040503050406030204" pitchFamily="18" charset="0"/>
                              <a:ea typeface="Arial" panose="020B0604020202020204" pitchFamily="34" charset="0"/>
                            </a:rPr>
                            <m:t>𝟏</m:t>
                          </m:r>
                          <m:r>
                            <a:rPr lang="vi-VN" sz="2800" b="1" i="1">
                              <a:solidFill>
                                <a:schemeClr val="bg1"/>
                              </a:solidFill>
                              <a:latin typeface="Cambria Math" panose="02040503050406030204" pitchFamily="18" charset="0"/>
                              <a:ea typeface="Arial" panose="020B0604020202020204" pitchFamily="34" charset="0"/>
                            </a:rPr>
                            <m:t>)</m:t>
                          </m:r>
                        </m:oMath>
                      </m:oMathPara>
                    </a14:m>
                    <a:endParaRPr lang="en-US" sz="2800" b="1" dirty="0">
                      <a:solidFill>
                        <a:schemeClr val="bg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780269" y="1206539"/>
                    <a:ext cx="1907216" cy="746999"/>
                  </a:xfrm>
                  <a:prstGeom prst="rect">
                    <a:avLst/>
                  </a:prstGeom>
                  <a:blipFill>
                    <a:blip r:embed="rId4"/>
                    <a:stretch>
                      <a:fillRect/>
                    </a:stretch>
                  </a:blipFill>
                </p:spPr>
                <p:txBody>
                  <a:bodyPr/>
                  <a:lstStyle/>
                  <a:p>
                    <a:r>
                      <a:rPr lang="en-US">
                        <a:noFill/>
                      </a:rPr>
                      <a:t> </a:t>
                    </a:r>
                  </a:p>
                </p:txBody>
              </p:sp>
            </mc:Fallback>
          </mc:AlternateContent>
        </p:grpSp>
        <p:grpSp>
          <p:nvGrpSpPr>
            <p:cNvPr id="58" name="Group 57"/>
            <p:cNvGrpSpPr/>
            <p:nvPr/>
          </p:nvGrpSpPr>
          <p:grpSpPr>
            <a:xfrm>
              <a:off x="9701105" y="142268"/>
              <a:ext cx="2319260" cy="896372"/>
              <a:chOff x="241306" y="1106599"/>
              <a:chExt cx="2319260" cy="896372"/>
            </a:xfrm>
          </p:grpSpPr>
          <p:sp>
            <p:nvSpPr>
              <p:cNvPr id="59" name="Rectangle 58"/>
              <p:cNvSpPr/>
              <p:nvPr/>
            </p:nvSpPr>
            <p:spPr>
              <a:xfrm>
                <a:off x="531850" y="1106599"/>
                <a:ext cx="202795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0" name="Oval 59"/>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1" name="TextBox 60"/>
                  <p:cNvSpPr txBox="1"/>
                  <p:nvPr/>
                </p:nvSpPr>
                <p:spPr>
                  <a:xfrm>
                    <a:off x="670244" y="1182200"/>
                    <a:ext cx="1890322"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𝟕</m:t>
                          </m:r>
                        </m:oMath>
                      </m:oMathPara>
                    </a14:m>
                    <a:endParaRPr lang="en-US" sz="2800" b="1" dirty="0">
                      <a:solidFill>
                        <a:schemeClr val="bg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70244" y="1182200"/>
                    <a:ext cx="1890322" cy="690445"/>
                  </a:xfrm>
                  <a:prstGeom prst="rect">
                    <a:avLst/>
                  </a:prstGeom>
                  <a:blipFill>
                    <a:blip r:embed="rId5"/>
                    <a:stretch>
                      <a:fillRect/>
                    </a:stretch>
                  </a:blipFill>
                </p:spPr>
                <p:txBody>
                  <a:bodyPr/>
                  <a:lstStyle/>
                  <a:p>
                    <a:r>
                      <a:rPr lang="en-US">
                        <a:noFill/>
                      </a:rPr>
                      <a:t> </a:t>
                    </a:r>
                  </a:p>
                </p:txBody>
              </p:sp>
            </mc:Fallback>
          </mc:AlternateContent>
        </p:grpSp>
        <p:grpSp>
          <p:nvGrpSpPr>
            <p:cNvPr id="62" name="Group 61"/>
            <p:cNvGrpSpPr/>
            <p:nvPr/>
          </p:nvGrpSpPr>
          <p:grpSpPr>
            <a:xfrm>
              <a:off x="7289504" y="1054207"/>
              <a:ext cx="2558337" cy="896372"/>
              <a:chOff x="241306" y="1106599"/>
              <a:chExt cx="2558337" cy="896372"/>
            </a:xfrm>
          </p:grpSpPr>
          <p:sp>
            <p:nvSpPr>
              <p:cNvPr id="67" name="Rectangle 66"/>
              <p:cNvSpPr/>
              <p:nvPr/>
            </p:nvSpPr>
            <p:spPr>
              <a:xfrm>
                <a:off x="531850" y="1106599"/>
                <a:ext cx="216949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9" name="Oval 78"/>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1" name="TextBox 80"/>
                  <p:cNvSpPr txBox="1"/>
                  <p:nvPr/>
                </p:nvSpPr>
                <p:spPr>
                  <a:xfrm>
                    <a:off x="768546" y="1208592"/>
                    <a:ext cx="2031097" cy="75180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𝟑</m:t>
                          </m:r>
                          <m:r>
                            <a:rPr lang="vi-VN" sz="2800" b="1" i="1" smtClean="0">
                              <a:solidFill>
                                <a:schemeClr val="bg1"/>
                              </a:solidFill>
                              <a:latin typeface="Cambria Math" panose="02040503050406030204" pitchFamily="18" charset="0"/>
                              <a:ea typeface="Arial" panose="020B0604020202020204" pitchFamily="34" charset="0"/>
                            </a:rPr>
                            <m:t>(</m:t>
                          </m:r>
                          <m:rad>
                            <m:radPr>
                              <m:ctrlPr>
                                <a:rPr lang="en-US" sz="2800" b="1" i="1">
                                  <a:solidFill>
                                    <a:schemeClr val="bg1"/>
                                  </a:solidFill>
                                  <a:latin typeface="Cambria Math" panose="02040503050406030204" pitchFamily="18" charset="0"/>
                                  <a:ea typeface="Arial" panose="020B0604020202020204" pitchFamily="34" charset="0"/>
                                </a:rPr>
                              </m:ctrlPr>
                            </m:radPr>
                            <m:deg>
                              <m:r>
                                <a:rPr lang="vi-VN" sz="2800" b="1" i="1">
                                  <a:solidFill>
                                    <a:schemeClr val="bg1"/>
                                  </a:solidFill>
                                  <a:latin typeface="Cambria Math" panose="02040503050406030204" pitchFamily="18" charset="0"/>
                                  <a:ea typeface="Arial" panose="020B0604020202020204" pitchFamily="34" charset="0"/>
                                </a:rPr>
                                <m:t>𝟑</m:t>
                              </m:r>
                            </m:deg>
                            <m:e>
                              <m:r>
                                <a:rPr lang="vi-VN" sz="2800" b="1" i="1">
                                  <a:solidFill>
                                    <a:schemeClr val="bg1"/>
                                  </a:solidFill>
                                  <a:latin typeface="Cambria Math" panose="02040503050406030204" pitchFamily="18" charset="0"/>
                                  <a:ea typeface="Arial" panose="020B0604020202020204" pitchFamily="34" charset="0"/>
                                </a:rPr>
                                <m:t>𝟐</m:t>
                              </m:r>
                            </m:e>
                          </m:rad>
                          <m:r>
                            <a:rPr lang="vi-VN" sz="2800" b="1" i="1">
                              <a:solidFill>
                                <a:schemeClr val="bg1"/>
                              </a:solidFill>
                              <a:latin typeface="Cambria Math" panose="02040503050406030204" pitchFamily="18" charset="0"/>
                              <a:ea typeface="Arial" panose="020B0604020202020204" pitchFamily="34" charset="0"/>
                            </a:rPr>
                            <m:t>+</m:t>
                          </m:r>
                          <m:r>
                            <a:rPr lang="vi-VN" sz="2800" b="1" i="1">
                              <a:solidFill>
                                <a:schemeClr val="bg1"/>
                              </a:solidFill>
                              <a:latin typeface="Cambria Math" panose="02040503050406030204" pitchFamily="18" charset="0"/>
                              <a:ea typeface="Arial" panose="020B0604020202020204" pitchFamily="34" charset="0"/>
                            </a:rPr>
                            <m:t>𝟏</m:t>
                          </m:r>
                          <m:r>
                            <a:rPr lang="vi-VN" sz="2800" b="1" i="1">
                              <a:solidFill>
                                <a:schemeClr val="bg1"/>
                              </a:solidFill>
                              <a:latin typeface="Cambria Math" panose="02040503050406030204" pitchFamily="18" charset="0"/>
                              <a:ea typeface="Arial" panose="020B0604020202020204" pitchFamily="34" charset="0"/>
                            </a:rPr>
                            <m:t>)</m:t>
                          </m:r>
                        </m:oMath>
                      </m:oMathPara>
                    </a14:m>
                    <a:endParaRPr lang="en-US" sz="2800" b="1" dirty="0">
                      <a:solidFill>
                        <a:schemeClr val="bg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68546" y="1208592"/>
                    <a:ext cx="2031097" cy="751809"/>
                  </a:xfrm>
                  <a:prstGeom prst="rect">
                    <a:avLst/>
                  </a:prstGeom>
                  <a:blipFill>
                    <a:blip r:embed="rId6"/>
                    <a:stretch>
                      <a:fillRect/>
                    </a:stretch>
                  </a:blipFill>
                </p:spPr>
                <p:txBody>
                  <a:bodyPr/>
                  <a:lstStyle/>
                  <a:p>
                    <a:r>
                      <a:rPr lang="en-US">
                        <a:noFill/>
                      </a:rPr>
                      <a:t> </a:t>
                    </a:r>
                  </a:p>
                </p:txBody>
              </p:sp>
            </mc:Fallback>
          </mc:AlternateContent>
        </p:grpSp>
        <p:grpSp>
          <p:nvGrpSpPr>
            <p:cNvPr id="82" name="Group 81"/>
            <p:cNvGrpSpPr/>
            <p:nvPr/>
          </p:nvGrpSpPr>
          <p:grpSpPr>
            <a:xfrm>
              <a:off x="9697959" y="1070888"/>
              <a:ext cx="2321641" cy="896372"/>
              <a:chOff x="241306" y="1106599"/>
              <a:chExt cx="2321641" cy="896372"/>
            </a:xfrm>
          </p:grpSpPr>
          <p:sp>
            <p:nvSpPr>
              <p:cNvPr id="83" name="Rectangle 82"/>
              <p:cNvSpPr/>
              <p:nvPr/>
            </p:nvSpPr>
            <p:spPr>
              <a:xfrm>
                <a:off x="531850" y="1106599"/>
                <a:ext cx="2031097"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5" name="Oval 84"/>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6" name="TextBox 85"/>
                  <p:cNvSpPr txBox="1"/>
                  <p:nvPr/>
                </p:nvSpPr>
                <p:spPr>
                  <a:xfrm>
                    <a:off x="643852" y="1208595"/>
                    <a:ext cx="1864440" cy="74699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𝟑</m:t>
                          </m:r>
                          <m:r>
                            <a:rPr lang="vi-VN" sz="2800" b="1" i="1" smtClean="0">
                              <a:solidFill>
                                <a:schemeClr val="bg1"/>
                              </a:solidFill>
                              <a:latin typeface="Cambria Math" panose="02040503050406030204" pitchFamily="18" charset="0"/>
                              <a:ea typeface="Arial" panose="020B0604020202020204" pitchFamily="34" charset="0"/>
                            </a:rPr>
                            <m:t>+</m:t>
                          </m:r>
                          <m:rad>
                            <m:radPr>
                              <m:ctrlPr>
                                <a:rPr lang="en-US" sz="2800" b="1" i="1">
                                  <a:solidFill>
                                    <a:schemeClr val="bg1"/>
                                  </a:solidFill>
                                  <a:latin typeface="Cambria Math" panose="02040503050406030204" pitchFamily="18" charset="0"/>
                                  <a:ea typeface="Arial" panose="020B0604020202020204" pitchFamily="34" charset="0"/>
                                </a:rPr>
                              </m:ctrlPr>
                            </m:radPr>
                            <m:deg>
                              <m:r>
                                <a:rPr lang="vi-VN" sz="2800" b="1" i="1">
                                  <a:solidFill>
                                    <a:schemeClr val="bg1"/>
                                  </a:solidFill>
                                  <a:latin typeface="Cambria Math" panose="02040503050406030204" pitchFamily="18" charset="0"/>
                                  <a:ea typeface="Arial" panose="020B0604020202020204" pitchFamily="34" charset="0"/>
                                </a:rPr>
                                <m:t>𝟑</m:t>
                              </m:r>
                            </m:deg>
                            <m:e>
                              <m:r>
                                <a:rPr lang="vi-VN" sz="2800" b="1" i="1">
                                  <a:solidFill>
                                    <a:schemeClr val="bg1"/>
                                  </a:solidFill>
                                  <a:latin typeface="Cambria Math" panose="02040503050406030204" pitchFamily="18" charset="0"/>
                                  <a:ea typeface="Arial" panose="020B0604020202020204" pitchFamily="34" charset="0"/>
                                </a:rPr>
                                <m:t>𝟒</m:t>
                              </m:r>
                            </m:e>
                          </m:rad>
                        </m:oMath>
                      </m:oMathPara>
                    </a14:m>
                    <a:endParaRPr lang="en-US" sz="3000" b="1" dirty="0">
                      <a:solidFill>
                        <a:schemeClr val="bg1"/>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643852" y="1208595"/>
                    <a:ext cx="1864440" cy="746999"/>
                  </a:xfrm>
                  <a:prstGeom prst="rect">
                    <a:avLst/>
                  </a:prstGeom>
                  <a:blipFill>
                    <a:blip r:embed="rId7"/>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87" name="Rectangle 86"/>
              <p:cNvSpPr/>
              <p:nvPr/>
            </p:nvSpPr>
            <p:spPr>
              <a:xfrm>
                <a:off x="4610105" y="2892241"/>
                <a:ext cx="4381495" cy="719364"/>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vi-VN" sz="2800" i="1">
                          <a:latin typeface="Cambria Math" panose="02040503050406030204" pitchFamily="18" charset="0"/>
                          <a:ea typeface="Arial" panose="020B0604020202020204" pitchFamily="34" charset="0"/>
                          <a:cs typeface="Cambria Math" panose="02040503050406030204" pitchFamily="18" charset="0"/>
                        </a:rPr>
                        <m:t>⇔</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𝑎</m:t>
                                  </m:r>
                                </m:e>
                                <m:sup>
                                  <m:r>
                                    <a:rPr lang="vi-VN" sz="2800" i="1">
                                      <a:latin typeface="Cambria Math" panose="02040503050406030204" pitchFamily="18" charset="0"/>
                                      <a:ea typeface="Arial" panose="020B0604020202020204" pitchFamily="34" charset="0"/>
                                      <a:cs typeface="Times New Roman" panose="02020603050405020304" pitchFamily="18" charset="0"/>
                                    </a:rPr>
                                    <m:t>𝑥</m:t>
                                  </m:r>
                                </m:sup>
                              </m:s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𝑏</m:t>
                                  </m:r>
                                </m:e>
                                <m: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−1</m:t>
                                  </m:r>
                                </m:sup>
                              </m:sSup>
                            </m:e>
                          </m:d>
                        </m:e>
                      </m:func>
                      <m:r>
                        <a:rPr lang="vi-VN" sz="2800" i="1">
                          <a:latin typeface="Cambria Math" panose="02040503050406030204" pitchFamily="18" charset="0"/>
                          <a:ea typeface="Arial" panose="020B0604020202020204" pitchFamily="34" charset="0"/>
                          <a:cs typeface="Times New Roman" panose="02020603050405020304" pitchFamily="18" charset="0"/>
                        </a:rPr>
                        <m:t>=</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1</m:t>
                          </m:r>
                        </m:e>
                      </m:func>
                    </m:oMath>
                  </m:oMathPara>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7" name="Rectangle 86"/>
              <p:cNvSpPr>
                <a:spLocks noRot="1" noChangeAspect="1" noMove="1" noResize="1" noEditPoints="1" noAdjustHandles="1" noChangeArrowheads="1" noChangeShapeType="1" noTextEdit="1"/>
              </p:cNvSpPr>
              <p:nvPr/>
            </p:nvSpPr>
            <p:spPr>
              <a:xfrm>
                <a:off x="4610105" y="2892241"/>
                <a:ext cx="4381495" cy="7193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4599415" y="3628639"/>
                <a:ext cx="5088076" cy="625812"/>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vi-VN" sz="2800" i="1" smtClean="0">
                          <a:latin typeface="Cambria Math" panose="02040503050406030204" pitchFamily="18" charset="0"/>
                          <a:ea typeface="Arial" panose="020B0604020202020204" pitchFamily="34" charset="0"/>
                          <a:cs typeface="Cambria Math" panose="02040503050406030204" pitchFamily="18" charset="0"/>
                        </a:rPr>
                        <m:t>⇔</m:t>
                      </m:r>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𝑥</m:t>
                      </m:r>
                      <m:r>
                        <a:rPr lang="vi-VN" sz="2800" i="1">
                          <a:latin typeface="Cambria Math" panose="02040503050406030204" pitchFamily="18" charset="0"/>
                          <a:ea typeface="Arial" panose="020B0604020202020204" pitchFamily="34" charset="0"/>
                          <a:cs typeface="Times New Roman" panose="02020603050405020304" pitchFamily="18" charset="0"/>
                        </a:rPr>
                        <m:t>−1=0      </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1</m:t>
                          </m:r>
                        </m:e>
                      </m:d>
                    </m:oMath>
                  </m:oMathPara>
                </a14:m>
                <a:endParaRPr lang="en-US" sz="2800">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4599415" y="3628639"/>
                <a:ext cx="5088076" cy="62581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117698" y="4200686"/>
                <a:ext cx="12212847" cy="556563"/>
              </a:xfrm>
              <a:prstGeom prst="rect">
                <a:avLst/>
              </a:prstGeom>
              <a:noFill/>
            </p:spPr>
            <p:txBody>
              <a:bodyPr wrap="square" rtlCol="0">
                <a:spAutoFit/>
              </a:bodyPr>
              <a:lstStyle/>
              <a:p>
                <a:pPr algn="just">
                  <a:lnSpc>
                    <a:spcPct val="115000"/>
                  </a:lnSpc>
                </a:pPr>
                <a:r>
                  <a:rPr lang="vi-VN" sz="2800">
                    <a:latin typeface="Cambria" panose="02040503050406030204" pitchFamily="18" charset="0"/>
                    <a:ea typeface="Arial" panose="020B0604020202020204" pitchFamily="34" charset="0"/>
                    <a:cs typeface="Times New Roman" panose="02020603050405020304" pitchFamily="18" charset="0"/>
                  </a:rPr>
                  <a:t>Phương trình (1) luôn có 2 nghiệm </a:t>
                </a:r>
                <a14:m>
                  <m:oMath xmlns:m="http://schemas.openxmlformats.org/officeDocument/2006/math">
                    <m:sSub>
                      <m:sSubPr>
                        <m:ctrlPr>
                          <a:rPr lang="en-US" sz="2800" i="1">
                            <a:latin typeface="Cambria Math" panose="020405030504060302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 </m:t>
                    </m:r>
                    <m:sSub>
                      <m:sSubPr>
                        <m:ctrlPr>
                          <a:rPr lang="en-US" sz="2800" i="1">
                            <a:latin typeface="Cambria Math" panose="020405030504060302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oMath>
                </a14:m>
                <a:r>
                  <a:rPr lang="en-US" sz="2800">
                    <a:latin typeface="Cambria" panose="02040503050406030204" pitchFamily="18" charset="0"/>
                    <a:ea typeface="Arial" panose="020B060402020202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trái dấu với bất kì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𝑎</m:t>
                    </m:r>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𝑏</m:t>
                    </m:r>
                  </m:oMath>
                </a14:m>
                <a:r>
                  <a:rPr lang="vi-VN" sz="2800">
                    <a:latin typeface="Palatino Linotype" panose="02040502050505030304" pitchFamily="18" charset="0"/>
                    <a:ea typeface="Arial" panose="020B0604020202020204" pitchFamily="34" charset="0"/>
                    <a:cs typeface="Times New Roman" panose="02020603050405020304" pitchFamily="18" charset="0"/>
                  </a:rPr>
                  <a:t> thỏa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𝑎</m:t>
                    </m:r>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𝑏</m:t>
                    </m:r>
                    <m:r>
                      <a:rPr lang="vi-VN" sz="2800" i="1">
                        <a:latin typeface="Cambria Math" panose="02040503050406030204" pitchFamily="18" charset="0"/>
                        <a:ea typeface="Arial" panose="020B0604020202020204" pitchFamily="34" charset="0"/>
                        <a:cs typeface="Times New Roman" panose="02020603050405020304" pitchFamily="18" charset="0"/>
                      </a:rPr>
                      <m:t>&gt;1</m:t>
                    </m:r>
                  </m:oMath>
                </a14:m>
                <a:r>
                  <a:rPr lang="vi-VN" sz="2800">
                    <a:latin typeface="Palatino Linotype" panose="02040502050505030304" pitchFamily="18" charset="0"/>
                    <a:ea typeface="Arial" panose="020B0604020202020204" pitchFamily="34" charset="0"/>
                    <a:cs typeface="Times New Roman" panose="02020603050405020304" pitchFamily="18" charset="0"/>
                  </a:rPr>
                  <a:t>.</a:t>
                </a:r>
                <a:r>
                  <a:rPr lang="vi-VN" sz="2800">
                    <a:latin typeface="Cambria" panose="02040503050406030204" pitchFamily="18" charset="0"/>
                    <a:ea typeface="Arial" panose="020B0604020202020204" pitchFamily="34" charset="0"/>
                    <a:cs typeface="Times New Roman" panose="02020603050405020304" pitchFamily="18" charset="0"/>
                  </a:rPr>
                  <a:t> </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117698" y="4200686"/>
                <a:ext cx="12212847" cy="556563"/>
              </a:xfrm>
              <a:prstGeom prst="rect">
                <a:avLst/>
              </a:prstGeom>
              <a:blipFill>
                <a:blip r:embed="rId10"/>
                <a:stretch>
                  <a:fillRect l="-998" t="-7692" b="-29670"/>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8558C3BA-FD6B-4830-B7A5-FB3CFA514533}"/>
              </a:ext>
            </a:extLst>
          </p:cNvPr>
          <p:cNvGrpSpPr/>
          <p:nvPr/>
        </p:nvGrpSpPr>
        <p:grpSpPr>
          <a:xfrm>
            <a:off x="135941" y="4808309"/>
            <a:ext cx="7554201" cy="984821"/>
            <a:chOff x="80521" y="4622565"/>
            <a:chExt cx="7554201" cy="984821"/>
          </a:xfrm>
        </p:grpSpPr>
        <p:sp>
          <p:nvSpPr>
            <p:cNvPr id="92" name="Rectangle 91"/>
            <p:cNvSpPr/>
            <p:nvPr/>
          </p:nvSpPr>
          <p:spPr>
            <a:xfrm>
              <a:off x="80521" y="4782034"/>
              <a:ext cx="4223102" cy="557076"/>
            </a:xfrm>
            <a:prstGeom prst="rect">
              <a:avLst/>
            </a:prstGeom>
            <a:noFill/>
          </p:spPr>
          <p:txBody>
            <a:bodyPr wrap="square" rtlCol="0">
              <a:spAutoFit/>
            </a:bodyPr>
            <a:lstStyle/>
            <a:p>
              <a:pPr algn="just">
                <a:lnSpc>
                  <a:spcPct val="115000"/>
                </a:lnSpc>
                <a:spcAft>
                  <a:spcPts val="0"/>
                </a:spcAft>
              </a:pPr>
              <a:r>
                <a:rPr lang="vi-VN" sz="2800">
                  <a:latin typeface="Cambria" panose="02040503050406030204" pitchFamily="18" charset="0"/>
                  <a:ea typeface="Arial" panose="020B0604020202020204" pitchFamily="34" charset="0"/>
                  <a:cs typeface="Times New Roman" panose="02020603050405020304" pitchFamily="18" charset="0"/>
                </a:rPr>
                <a:t>Áp dụng định lí Vi-ét  ta có</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4BF7-60B4-4164-AEDF-D1C95762B530}"/>
                    </a:ext>
                  </a:extLst>
                </p:cNvPr>
                <p:cNvSpPr txBox="1"/>
                <p:nvPr/>
              </p:nvSpPr>
              <p:spPr>
                <a:xfrm>
                  <a:off x="4230030" y="4622565"/>
                  <a:ext cx="3404692" cy="9848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600" i="1">
                                <a:latin typeface="Cambria Math" panose="02040503050406030204" pitchFamily="18" charset="0"/>
                              </a:rPr>
                            </m:ctrlPr>
                          </m:dPr>
                          <m:e>
                            <m:eqArr>
                              <m:eqArrPr>
                                <m:ctrlPr>
                                  <a:rPr lang="en-US" sz="2600" i="1">
                                    <a:latin typeface="Cambria Math" panose="02040503050406030204" pitchFamily="18" charset="0"/>
                                  </a:rPr>
                                </m:ctrlPr>
                              </m:eqArrPr>
                              <m:e>
                                <m:r>
                                  <a:rPr lang="vi-VN" sz="2600" i="1">
                                    <a:latin typeface="Cambria Math" panose="02040503050406030204" pitchFamily="18" charset="0"/>
                                    <a:ea typeface="Arial" panose="020B0604020202020204" pitchFamily="34" charset="0"/>
                                    <a:cs typeface="Times New Roman" panose="02020603050405020304" pitchFamily="18" charset="0"/>
                                  </a:rPr>
                                  <m:t>&amp;</m:t>
                                </m:r>
                                <m:sSub>
                                  <m:sSubPr>
                                    <m:ctrlPr>
                                      <a:rPr lang="en-US" sz="2600" i="1">
                                        <a:latin typeface="Cambria Math" panose="020405030504060302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b>
                                    <m:r>
                                      <a:rPr lang="vi-VN" sz="2600" i="1">
                                        <a:latin typeface="Cambria Math" panose="02040503050406030204" pitchFamily="18" charset="0"/>
                                        <a:ea typeface="Arial" panose="020B0604020202020204" pitchFamily="34" charset="0"/>
                                        <a:cs typeface="Times New Roman" panose="02020603050405020304" pitchFamily="18" charset="0"/>
                                      </a:rPr>
                                      <m:t>1</m:t>
                                    </m:r>
                                  </m:sub>
                                </m:sSub>
                                <m:r>
                                  <a:rPr lang="vi-VN" sz="2600" i="1">
                                    <a:latin typeface="Cambria Math" panose="02040503050406030204" pitchFamily="18" charset="0"/>
                                    <a:ea typeface="Arial" panose="020B0604020202020204" pitchFamily="34" charset="0"/>
                                    <a:cs typeface="Times New Roman" panose="02020603050405020304" pitchFamily="18" charset="0"/>
                                  </a:rPr>
                                  <m:t>+ </m:t>
                                </m:r>
                                <m:sSub>
                                  <m:sSubPr>
                                    <m:ctrlPr>
                                      <a:rPr lang="en-US" sz="2600" i="1">
                                        <a:latin typeface="Cambria Math" panose="020405030504060302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b>
                                    <m:r>
                                      <a:rPr lang="vi-VN" sz="2600" i="1">
                                        <a:latin typeface="Cambria Math" panose="02040503050406030204" pitchFamily="18" charset="0"/>
                                        <a:ea typeface="Arial" panose="020B0604020202020204" pitchFamily="34" charset="0"/>
                                        <a:cs typeface="Times New Roman" panose="02020603050405020304" pitchFamily="18" charset="0"/>
                                      </a:rPr>
                                      <m:t>2</m:t>
                                    </m:r>
                                  </m:sub>
                                </m:sSub>
                                <m:r>
                                  <a:rPr lang="vi-VN" sz="2600" i="1">
                                    <a:latin typeface="Cambria Math" panose="02040503050406030204" pitchFamily="18" charset="0"/>
                                    <a:ea typeface="Arial" panose="020B0604020202020204" pitchFamily="34" charset="0"/>
                                    <a:cs typeface="Times New Roman" panose="02020603050405020304" pitchFamily="18" charset="0"/>
                                  </a:rPr>
                                  <m:t>=−</m:t>
                                </m:r>
                                <m:func>
                                  <m:funcPr>
                                    <m:ctrlPr>
                                      <a:rPr lang="en-US" sz="2600" i="1">
                                        <a:latin typeface="Cambria Math" panose="02040503050406030204" pitchFamily="18" charset="0"/>
                                      </a:rPr>
                                    </m:ctrlPr>
                                  </m:funcPr>
                                  <m:fName>
                                    <m:sSub>
                                      <m:sSubPr>
                                        <m:ctrlPr>
                                          <a:rPr lang="en-US" sz="2600" i="1">
                                            <a:latin typeface="Cambria Math" panose="020405030504060302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6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600" i="1">
                                        <a:latin typeface="Cambria Math" panose="02040503050406030204" pitchFamily="18" charset="0"/>
                                        <a:ea typeface="Arial" panose="020B0604020202020204" pitchFamily="34" charset="0"/>
                                        <a:cs typeface="Times New Roman" panose="02020603050405020304" pitchFamily="18" charset="0"/>
                                      </a:rPr>
                                      <m:t>𝑎</m:t>
                                    </m:r>
                                  </m:e>
                                </m:func>
                              </m:e>
                              <m:e>
                                <m:r>
                                  <a:rPr lang="vi-VN" sz="2600" i="1">
                                    <a:latin typeface="Cambria Math" panose="02040503050406030204" pitchFamily="18" charset="0"/>
                                    <a:ea typeface="Arial" panose="020B0604020202020204" pitchFamily="34" charset="0"/>
                                    <a:cs typeface="Times New Roman" panose="02020603050405020304" pitchFamily="18" charset="0"/>
                                  </a:rPr>
                                  <m:t>&amp;</m:t>
                                </m:r>
                                <m:sSub>
                                  <m:sSubPr>
                                    <m:ctrlPr>
                                      <a:rPr lang="en-US" sz="2600" i="1">
                                        <a:latin typeface="Cambria Math" panose="020405030504060302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b>
                                    <m:r>
                                      <a:rPr lang="vi-VN" sz="2600" i="1">
                                        <a:latin typeface="Cambria Math" panose="02040503050406030204" pitchFamily="18" charset="0"/>
                                        <a:ea typeface="Arial" panose="020B0604020202020204" pitchFamily="34" charset="0"/>
                                        <a:cs typeface="Times New Roman" panose="02020603050405020304" pitchFamily="18" charset="0"/>
                                      </a:rPr>
                                      <m:t>1</m:t>
                                    </m:r>
                                  </m:sub>
                                </m:sSub>
                                <m:r>
                                  <a:rPr lang="vi-VN" sz="2600" i="1">
                                    <a:latin typeface="Cambria Math" panose="02040503050406030204" pitchFamily="18" charset="0"/>
                                    <a:ea typeface="Arial" panose="020B0604020202020204" pitchFamily="34" charset="0"/>
                                    <a:cs typeface="Times New Roman" panose="02020603050405020304" pitchFamily="18" charset="0"/>
                                  </a:rPr>
                                  <m:t> </m:t>
                                </m:r>
                                <m:sSub>
                                  <m:sSubPr>
                                    <m:ctrlPr>
                                      <a:rPr lang="en-US" sz="2600" i="1">
                                        <a:latin typeface="Cambria Math" panose="020405030504060302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b>
                                    <m:r>
                                      <a:rPr lang="vi-VN" sz="2600" i="1">
                                        <a:latin typeface="Cambria Math" panose="02040503050406030204" pitchFamily="18" charset="0"/>
                                        <a:ea typeface="Arial" panose="020B0604020202020204" pitchFamily="34" charset="0"/>
                                        <a:cs typeface="Times New Roman" panose="02020603050405020304" pitchFamily="18" charset="0"/>
                                      </a:rPr>
                                      <m:t>2</m:t>
                                    </m:r>
                                  </m:sub>
                                </m:sSub>
                                <m:r>
                                  <a:rPr lang="vi-VN" sz="2600" i="1">
                                    <a:latin typeface="Cambria Math" panose="02040503050406030204" pitchFamily="18" charset="0"/>
                                    <a:ea typeface="Arial" panose="020B0604020202020204" pitchFamily="34" charset="0"/>
                                    <a:cs typeface="Times New Roman" panose="02020603050405020304" pitchFamily="18" charset="0"/>
                                  </a:rPr>
                                  <m:t>=−1</m:t>
                                </m:r>
                              </m:e>
                            </m:eqArr>
                          </m:e>
                        </m:d>
                      </m:oMath>
                    </m:oMathPara>
                  </a14:m>
                  <a:endParaRPr lang="en-US" sz="2600"/>
                </a:p>
              </p:txBody>
            </p:sp>
          </mc:Choice>
          <mc:Fallback xmlns="">
            <p:sp>
              <p:nvSpPr>
                <p:cNvPr id="4" name="TextBox 3">
                  <a:extLst>
                    <a:ext uri="{FF2B5EF4-FFF2-40B4-BE49-F238E27FC236}">
                      <a16:creationId xmlns:a16="http://schemas.microsoft.com/office/drawing/2014/main" id="{5D2C4BF7-60B4-4164-AEDF-D1C95762B530}"/>
                    </a:ext>
                  </a:extLst>
                </p:cNvPr>
                <p:cNvSpPr txBox="1">
                  <a:spLocks noRot="1" noChangeAspect="1" noMove="1" noResize="1" noEditPoints="1" noAdjustHandles="1" noChangeArrowheads="1" noChangeShapeType="1" noTextEdit="1"/>
                </p:cNvSpPr>
                <p:nvPr/>
              </p:nvSpPr>
              <p:spPr>
                <a:xfrm>
                  <a:off x="4230030" y="4622565"/>
                  <a:ext cx="3404692" cy="984821"/>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7DFDEFC-CBC0-444D-942A-51C9CE734292}"/>
                  </a:ext>
                </a:extLst>
              </p:cNvPr>
              <p:cNvSpPr txBox="1"/>
              <p:nvPr/>
            </p:nvSpPr>
            <p:spPr>
              <a:xfrm>
                <a:off x="184235" y="5781051"/>
                <a:ext cx="11629301" cy="866071"/>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Do đó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𝑃</m:t>
                    </m:r>
                    <m:r>
                      <a:rPr lang="vi-VN" sz="28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den>
                            </m:f>
                          </m:e>
                        </m:d>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−4</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e>
                    </m:d>
                    <m:r>
                      <a:rPr lang="vi-VN" sz="2800" i="1">
                        <a:latin typeface="Cambria Math" panose="02040503050406030204" pitchFamily="18" charset="0"/>
                        <a:ea typeface="Arial" panose="020B0604020202020204" pitchFamily="34" charset="0"/>
                        <a:cs typeface="Times New Roman" panose="02020603050405020304" pitchFamily="18" charset="0"/>
                      </a:rPr>
                      <m:t>+3=</m:t>
                    </m:r>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−1</m:t>
                                </m:r>
                              </m:num>
                              <m:den>
                                <m:r>
                                  <a:rPr lang="vi-VN" sz="2800" i="1">
                                    <a:latin typeface="Cambria Math" panose="02040503050406030204" pitchFamily="18" charset="0"/>
                                    <a:ea typeface="Arial" panose="020B0604020202020204" pitchFamily="34" charset="0"/>
                                    <a:cs typeface="Times New Roman" panose="02020603050405020304" pitchFamily="18" charset="0"/>
                                  </a:rPr>
                                  <m:t>−</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den>
                            </m:f>
                          </m:e>
                        </m:d>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+4</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r>
                      <a:rPr lang="vi-VN" sz="2800" i="1">
                        <a:latin typeface="Cambria Math" panose="02040503050406030204" pitchFamily="18" charset="0"/>
                        <a:ea typeface="Arial" panose="020B0604020202020204" pitchFamily="34" charset="0"/>
                        <a:cs typeface="Times New Roman" panose="02020603050405020304" pitchFamily="18" charset="0"/>
                      </a:rPr>
                      <m:t>+3</m:t>
                    </m:r>
                  </m:oMath>
                </a14:m>
                <a:endParaRPr lang="en-US" sz="28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7DFDEFC-CBC0-444D-942A-51C9CE734292}"/>
                  </a:ext>
                </a:extLst>
              </p:cNvPr>
              <p:cNvSpPr txBox="1">
                <a:spLocks noRot="1" noChangeAspect="1" noMove="1" noResize="1" noEditPoints="1" noAdjustHandles="1" noChangeArrowheads="1" noChangeShapeType="1" noTextEdit="1"/>
              </p:cNvSpPr>
              <p:nvPr/>
            </p:nvSpPr>
            <p:spPr>
              <a:xfrm>
                <a:off x="184235" y="5781051"/>
                <a:ext cx="11629301" cy="866071"/>
              </a:xfrm>
              <a:prstGeom prst="rect">
                <a:avLst/>
              </a:prstGeom>
              <a:blipFill>
                <a:blip r:embed="rId12"/>
                <a:stretch>
                  <a:fillRect l="-1048" b="-704"/>
                </a:stretch>
              </a:blipFill>
            </p:spPr>
            <p:txBody>
              <a:bodyPr/>
              <a:lstStyle/>
              <a:p>
                <a:r>
                  <a:rPr lang="en-US">
                    <a:noFill/>
                  </a:rPr>
                  <a:t> </a:t>
                </a:r>
              </a:p>
            </p:txBody>
          </p:sp>
        </mc:Fallback>
      </mc:AlternateContent>
    </p:spTree>
    <p:extLst>
      <p:ext uri="{BB962C8B-B14F-4D97-AF65-F5344CB8AC3E}">
        <p14:creationId xmlns:p14="http://schemas.microsoft.com/office/powerpoint/2010/main" val="16727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left)">
                                      <p:cBhvr>
                                        <p:cTn id="32" dur="5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7" grpId="0"/>
      <p:bldP spid="88" grpId="0"/>
      <p:bldP spid="90"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360058"/>
            <a:ext cx="11926984" cy="4456377"/>
            <a:chOff x="184495" y="3636273"/>
            <a:chExt cx="11926984" cy="4456377"/>
          </a:xfrm>
        </p:grpSpPr>
        <p:sp>
          <p:nvSpPr>
            <p:cNvPr id="5" name="Rounded Rectangle 4"/>
            <p:cNvSpPr/>
            <p:nvPr/>
          </p:nvSpPr>
          <p:spPr>
            <a:xfrm>
              <a:off x="184495" y="3865218"/>
              <a:ext cx="11926984" cy="422743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19545"/>
            <a:ext cx="7260015" cy="2389310"/>
            <a:chOff x="534987" y="1869705"/>
            <a:chExt cx="14232258" cy="4007299"/>
          </a:xfrm>
        </p:grpSpPr>
        <p:grpSp>
          <p:nvGrpSpPr>
            <p:cNvPr id="21" name="Group 20"/>
            <p:cNvGrpSpPr/>
            <p:nvPr/>
          </p:nvGrpSpPr>
          <p:grpSpPr>
            <a:xfrm>
              <a:off x="534987" y="1869705"/>
              <a:ext cx="14123144" cy="4007299"/>
              <a:chOff x="534987" y="1647866"/>
              <a:chExt cx="14123144" cy="4007299"/>
            </a:xfrm>
          </p:grpSpPr>
          <p:sp>
            <p:nvSpPr>
              <p:cNvPr id="25" name="Rounded Rectangle 24"/>
              <p:cNvSpPr/>
              <p:nvPr/>
            </p:nvSpPr>
            <p:spPr bwMode="auto">
              <a:xfrm>
                <a:off x="755649" y="1720890"/>
                <a:ext cx="13902482" cy="39342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48</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069329" y="1955551"/>
                  <a:ext cx="13697916" cy="3885881"/>
                </a:xfrm>
                <a:prstGeom prst="rect">
                  <a:avLst/>
                </a:prstGeom>
                <a:noFill/>
              </p:spPr>
              <p:txBody>
                <a:bodyPr wrap="square" rtlCol="0">
                  <a:spAutoFit/>
                </a:bodyPr>
                <a:lstStyle/>
                <a:p>
                  <a:pPr indent="1482725" algn="just">
                    <a:spcAft>
                      <a:spcPts val="80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Biết phương trình </a:t>
                  </a:r>
                  <a14:m>
                    <m:oMath xmlns:m="http://schemas.openxmlformats.org/officeDocument/2006/math">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𝑎</m:t>
                          </m:r>
                        </m:e>
                        <m:sup>
                          <m:r>
                            <a:rPr lang="vi-VN" sz="2800" i="1">
                              <a:latin typeface="Cambria Math" panose="02040503050406030204" pitchFamily="18" charset="0"/>
                              <a:ea typeface="Arial" panose="020B0604020202020204" pitchFamily="34" charset="0"/>
                              <a:cs typeface="Times New Roman" panose="02020603050405020304" pitchFamily="18" charset="0"/>
                            </a:rPr>
                            <m:t>𝑥</m:t>
                          </m:r>
                        </m:sup>
                      </m:s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𝑏</m:t>
                          </m:r>
                        </m:e>
                        <m:sup>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−1</m:t>
                          </m:r>
                        </m:sup>
                      </m:sSup>
                      <m:r>
                        <a:rPr lang="vi-VN" sz="2800" i="1">
                          <a:latin typeface="Cambria Math" panose="02040503050406030204" pitchFamily="18" charset="0"/>
                          <a:ea typeface="Arial" panose="020B0604020202020204" pitchFamily="34" charset="0"/>
                          <a:cs typeface="Times New Roman" panose="02020603050405020304" pitchFamily="18" charset="0"/>
                        </a:rPr>
                        <m:t>=1</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𝑎</m:t>
                      </m:r>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𝑏</m:t>
                      </m:r>
                      <m:r>
                        <a:rPr lang="vi-VN" sz="2800" i="1">
                          <a:latin typeface="Cambria Math" panose="02040503050406030204" pitchFamily="18" charset="0"/>
                          <a:ea typeface="Arial" panose="020B0604020202020204" pitchFamily="34" charset="0"/>
                          <a:cs typeface="Times New Roman" panose="02020603050405020304" pitchFamily="18" charset="0"/>
                        </a:rPr>
                        <m:t>&gt;1)</m:t>
                      </m:r>
                    </m:oMath>
                  </a14:m>
                  <a:r>
                    <a:rPr lang="en-US" sz="2800">
                      <a:latin typeface="Palatino Linotype" panose="02040502050505030304" pitchFamily="18" charset="0"/>
                      <a:ea typeface="Arial" panose="020B060402020202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có hai nghiệm phân biệt </a:t>
                  </a:r>
                  <a14:m>
                    <m:oMath xmlns:m="http://schemas.openxmlformats.org/officeDocument/2006/math">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 </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2800" b="1" i="1">
                      <a:latin typeface="Palatino Linotype" panose="02040502050505030304" pitchFamily="18" charset="0"/>
                      <a:ea typeface="Arial" panose="020B060402020202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Giá trị </a:t>
                  </a:r>
                  <a:r>
                    <a:rPr lang="vi-VN" sz="2800" spc="-15">
                      <a:latin typeface="Palatino Linotype" panose="02040502050505030304" pitchFamily="18" charset="0"/>
                      <a:ea typeface="Arial" panose="020B0604020202020204" pitchFamily="34" charset="0"/>
                      <a:cs typeface="Times New Roman" panose="02020603050405020304" pitchFamily="18" charset="0"/>
                    </a:rPr>
                    <a:t>nhỏ </a:t>
                  </a:r>
                  <a:r>
                    <a:rPr lang="vi-VN" sz="2800">
                      <a:latin typeface="Palatino Linotype" panose="02040502050505030304" pitchFamily="18" charset="0"/>
                      <a:ea typeface="Arial" panose="020B0604020202020204" pitchFamily="34" charset="0"/>
                      <a:cs typeface="Times New Roman" panose="02020603050405020304" pitchFamily="18" charset="0"/>
                    </a:rPr>
                    <a:t>nhất</a:t>
                  </a:r>
                  <a:r>
                    <a:rPr lang="vi-VN" sz="2800" spc="260">
                      <a:latin typeface="Palatino Linotype" panose="02040502050505030304" pitchFamily="18" charset="0"/>
                      <a:ea typeface="Arial" panose="020B0604020202020204" pitchFamily="34" charset="0"/>
                      <a:cs typeface="Times New Roman" panose="02020603050405020304" pitchFamily="18" charset="0"/>
                    </a:rPr>
                    <a:t> </a:t>
                  </a:r>
                  <a:r>
                    <a:rPr lang="vi-VN" sz="2800">
                      <a:latin typeface="Palatino Linotype" panose="02040502050505030304" pitchFamily="18" charset="0"/>
                      <a:ea typeface="Arial" panose="020B0604020202020204" pitchFamily="34" charset="0"/>
                      <a:cs typeface="Times New Roman" panose="02020603050405020304" pitchFamily="18" charset="0"/>
                    </a:rPr>
                    <a:t>của biểu thức</a:t>
                  </a:r>
                  <a:r>
                    <a:rPr lang="en-US" sz="2800">
                      <a:latin typeface="Palatino Linotype" panose="02040502050505030304" pitchFamily="18" charset="0"/>
                      <a:ea typeface="Arial" panose="020B0604020202020204" pitchFamily="34" charset="0"/>
                      <a:cs typeface="Times New Roman" panose="02020603050405020304" pitchFamily="18" charset="0"/>
                    </a:rPr>
                    <a:t> </a:t>
                  </a:r>
                </a:p>
                <a:p>
                  <a:pPr indent="55563" algn="just">
                    <a:spcAft>
                      <a:spcPts val="800"/>
                    </a:spcAft>
                  </a:pP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𝑃</m:t>
                      </m:r>
                      <m:r>
                        <a:rPr lang="vi-VN" sz="28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2800" i="1">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den>
                              </m:f>
                            </m:e>
                          </m:d>
                        </m:e>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p>
                      <m:r>
                        <a:rPr lang="vi-VN" sz="2800" i="1">
                          <a:latin typeface="Cambria Math" panose="02040503050406030204" pitchFamily="18" charset="0"/>
                          <a:ea typeface="Arial" panose="020B0604020202020204" pitchFamily="34" charset="0"/>
                          <a:cs typeface="Times New Roman" panose="02020603050405020304" pitchFamily="18" charset="0"/>
                        </a:rPr>
                        <m:t>−4</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1</m:t>
                              </m:r>
                            </m:sub>
                          </m:sSub>
                          <m:r>
                            <a:rPr lang="vi-VN" sz="28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𝑥</m:t>
                              </m:r>
                            </m:e>
                            <m:sub>
                              <m:r>
                                <a:rPr lang="vi-VN" sz="2800" i="1">
                                  <a:latin typeface="Cambria Math" panose="02040503050406030204" pitchFamily="18" charset="0"/>
                                  <a:ea typeface="Arial" panose="020B0604020202020204" pitchFamily="34" charset="0"/>
                                  <a:cs typeface="Times New Roman" panose="02020603050405020304" pitchFamily="18" charset="0"/>
                                </a:rPr>
                                <m:t>2</m:t>
                              </m:r>
                            </m:sub>
                          </m:sSub>
                        </m:e>
                      </m:d>
                      <m:r>
                        <a:rPr lang="vi-VN" sz="2800" i="1">
                          <a:latin typeface="Cambria Math" panose="02040503050406030204" pitchFamily="18" charset="0"/>
                          <a:ea typeface="Arial" panose="020B0604020202020204" pitchFamily="34" charset="0"/>
                          <a:cs typeface="Times New Roman" panose="02020603050405020304" pitchFamily="18" charset="0"/>
                        </a:rPr>
                        <m:t>+3</m:t>
                      </m:r>
                    </m:oMath>
                  </a14:m>
                  <a:r>
                    <a:rPr lang="vi-VN" sz="2800">
                      <a:latin typeface="Palatino Linotype" panose="02040502050505030304" pitchFamily="18" charset="0"/>
                      <a:ea typeface="Arial" panose="020B0604020202020204" pitchFamily="34" charset="0"/>
                      <a:cs typeface="Times New Roman" panose="02020603050405020304" pitchFamily="18" charset="0"/>
                    </a:rPr>
                    <a:t> bằng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69329" y="1955551"/>
                  <a:ext cx="13697916" cy="3885881"/>
                </a:xfrm>
                <a:prstGeom prst="rect">
                  <a:avLst/>
                </a:prstGeom>
                <a:blipFill>
                  <a:blip r:embed="rId2"/>
                  <a:stretch>
                    <a:fillRect l="-1832" r="-1745" b="-26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Rectangle 62"/>
              <p:cNvSpPr/>
              <p:nvPr/>
            </p:nvSpPr>
            <p:spPr>
              <a:xfrm>
                <a:off x="259779" y="2880663"/>
                <a:ext cx="4025672" cy="523220"/>
              </a:xfrm>
              <a:prstGeom prst="rect">
                <a:avLst/>
              </a:prstGeom>
              <a:noFill/>
            </p:spPr>
            <p:txBody>
              <a:bodyPr wrap="square" rtlCol="0">
                <a:spAutoFit/>
              </a:bodyPr>
              <a:lstStyle/>
              <a:p>
                <a:pPr algn="just">
                  <a:spcAft>
                    <a:spcPts val="800"/>
                  </a:spcAft>
                </a:pPr>
                <a:r>
                  <a:rPr lang="en-US" sz="2800">
                    <a:latin typeface="Cambria" panose="02040503050406030204" pitchFamily="18" charset="0"/>
                    <a:ea typeface="Arial" panose="020B0604020202020204" pitchFamily="34" charset="0"/>
                    <a:cs typeface="Times New Roman" panose="02020603050405020304" pitchFamily="18" charset="0"/>
                  </a:rPr>
                  <a:t>Do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𝑎</m:t>
                    </m:r>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𝑏</m:t>
                    </m:r>
                    <m:r>
                      <a:rPr lang="vi-VN" sz="2800" i="1">
                        <a:latin typeface="Cambria Math" panose="02040503050406030204" pitchFamily="18" charset="0"/>
                        <a:ea typeface="Arial" panose="020B0604020202020204" pitchFamily="34" charset="0"/>
                        <a:cs typeface="Times New Roman" panose="02020603050405020304" pitchFamily="18" charset="0"/>
                      </a:rPr>
                      <m:t>&gt;1⇒</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r>
                      <a:rPr lang="vi-VN" sz="2800" i="1">
                        <a:latin typeface="Cambria Math" panose="02040503050406030204" pitchFamily="18" charset="0"/>
                        <a:ea typeface="Arial" panose="020B0604020202020204" pitchFamily="34" charset="0"/>
                        <a:cs typeface="Times New Roman" panose="02020603050405020304" pitchFamily="18" charset="0"/>
                      </a:rPr>
                      <m:t>&gt;0</m:t>
                    </m:r>
                  </m:oMath>
                </a14:m>
                <a:endParaRPr lang="en-US" sz="28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259779" y="2880663"/>
                <a:ext cx="4025672" cy="523220"/>
              </a:xfrm>
              <a:prstGeom prst="rect">
                <a:avLst/>
              </a:prstGeom>
              <a:blipFill>
                <a:blip r:embed="rId3"/>
                <a:stretch>
                  <a:fillRect l="-3182" t="-12941" b="-32941"/>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BC3789D4-1805-427B-BA62-E29FD57ED86B}"/>
              </a:ext>
            </a:extLst>
          </p:cNvPr>
          <p:cNvGrpSpPr/>
          <p:nvPr/>
        </p:nvGrpSpPr>
        <p:grpSpPr>
          <a:xfrm>
            <a:off x="7358779" y="129148"/>
            <a:ext cx="4730861" cy="1838112"/>
            <a:chOff x="7289504" y="129148"/>
            <a:chExt cx="4730861" cy="1838112"/>
          </a:xfrm>
        </p:grpSpPr>
        <p:grpSp>
          <p:nvGrpSpPr>
            <p:cNvPr id="49" name="Group 48"/>
            <p:cNvGrpSpPr/>
            <p:nvPr/>
          </p:nvGrpSpPr>
          <p:grpSpPr>
            <a:xfrm>
              <a:off x="7307420" y="129148"/>
              <a:ext cx="2460034" cy="896372"/>
              <a:chOff x="241306" y="1106599"/>
              <a:chExt cx="2460034" cy="896372"/>
            </a:xfrm>
          </p:grpSpPr>
          <p:sp>
            <p:nvSpPr>
              <p:cNvPr id="55" name="Rectangle 54"/>
              <p:cNvSpPr/>
              <p:nvPr/>
            </p:nvSpPr>
            <p:spPr>
              <a:xfrm>
                <a:off x="531849" y="1106599"/>
                <a:ext cx="216949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6" name="Oval 55"/>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7" name="TextBox 56"/>
                  <p:cNvSpPr txBox="1"/>
                  <p:nvPr/>
                </p:nvSpPr>
                <p:spPr>
                  <a:xfrm>
                    <a:off x="780269" y="1206539"/>
                    <a:ext cx="1907216" cy="74699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𝟑</m:t>
                          </m:r>
                          <m:r>
                            <a:rPr lang="vi-VN" sz="2800" b="1" i="1" smtClean="0">
                              <a:solidFill>
                                <a:schemeClr val="bg1"/>
                              </a:solidFill>
                              <a:latin typeface="Cambria Math" panose="02040503050406030204" pitchFamily="18" charset="0"/>
                              <a:ea typeface="Arial" panose="020B0604020202020204" pitchFamily="34" charset="0"/>
                            </a:rPr>
                            <m:t>(</m:t>
                          </m:r>
                          <m:rad>
                            <m:radPr>
                              <m:ctrlPr>
                                <a:rPr lang="en-US" sz="2800" b="1" i="1">
                                  <a:solidFill>
                                    <a:schemeClr val="bg1"/>
                                  </a:solidFill>
                                  <a:latin typeface="Cambria Math" panose="02040503050406030204" pitchFamily="18" charset="0"/>
                                  <a:ea typeface="Arial" panose="020B0604020202020204" pitchFamily="34" charset="0"/>
                                </a:rPr>
                              </m:ctrlPr>
                            </m:radPr>
                            <m:deg>
                              <m:r>
                                <a:rPr lang="vi-VN" sz="2800" b="1" i="1">
                                  <a:solidFill>
                                    <a:schemeClr val="bg1"/>
                                  </a:solidFill>
                                  <a:latin typeface="Cambria Math" panose="02040503050406030204" pitchFamily="18" charset="0"/>
                                  <a:ea typeface="Arial" panose="020B0604020202020204" pitchFamily="34" charset="0"/>
                                </a:rPr>
                                <m:t>𝟑</m:t>
                              </m:r>
                            </m:deg>
                            <m:e>
                              <m:r>
                                <a:rPr lang="vi-VN" sz="2800" b="1" i="1">
                                  <a:solidFill>
                                    <a:schemeClr val="bg1"/>
                                  </a:solidFill>
                                  <a:latin typeface="Cambria Math" panose="02040503050406030204" pitchFamily="18" charset="0"/>
                                  <a:ea typeface="Arial" panose="020B0604020202020204" pitchFamily="34" charset="0"/>
                                </a:rPr>
                                <m:t>𝟒</m:t>
                              </m:r>
                            </m:e>
                          </m:rad>
                          <m:r>
                            <a:rPr lang="vi-VN" sz="2800" b="1" i="1">
                              <a:solidFill>
                                <a:schemeClr val="bg1"/>
                              </a:solidFill>
                              <a:latin typeface="Cambria Math" panose="02040503050406030204" pitchFamily="18" charset="0"/>
                              <a:ea typeface="Arial" panose="020B0604020202020204" pitchFamily="34" charset="0"/>
                            </a:rPr>
                            <m:t>+</m:t>
                          </m:r>
                          <m:r>
                            <a:rPr lang="vi-VN" sz="2800" b="1" i="1">
                              <a:solidFill>
                                <a:schemeClr val="bg1"/>
                              </a:solidFill>
                              <a:latin typeface="Cambria Math" panose="02040503050406030204" pitchFamily="18" charset="0"/>
                              <a:ea typeface="Arial" panose="020B0604020202020204" pitchFamily="34" charset="0"/>
                            </a:rPr>
                            <m:t>𝟏</m:t>
                          </m:r>
                          <m:r>
                            <a:rPr lang="vi-VN" sz="2800" b="1" i="1">
                              <a:solidFill>
                                <a:schemeClr val="bg1"/>
                              </a:solidFill>
                              <a:latin typeface="Cambria Math" panose="02040503050406030204" pitchFamily="18" charset="0"/>
                              <a:ea typeface="Arial" panose="020B0604020202020204" pitchFamily="34" charset="0"/>
                            </a:rPr>
                            <m:t>)</m:t>
                          </m:r>
                        </m:oMath>
                      </m:oMathPara>
                    </a14:m>
                    <a:endParaRPr lang="en-US" sz="2800" b="1" dirty="0">
                      <a:solidFill>
                        <a:schemeClr val="bg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780269" y="1206539"/>
                    <a:ext cx="1907216" cy="746999"/>
                  </a:xfrm>
                  <a:prstGeom prst="rect">
                    <a:avLst/>
                  </a:prstGeom>
                  <a:blipFill>
                    <a:blip r:embed="rId4"/>
                    <a:stretch>
                      <a:fillRect/>
                    </a:stretch>
                  </a:blipFill>
                </p:spPr>
                <p:txBody>
                  <a:bodyPr/>
                  <a:lstStyle/>
                  <a:p>
                    <a:r>
                      <a:rPr lang="en-US">
                        <a:noFill/>
                      </a:rPr>
                      <a:t> </a:t>
                    </a:r>
                  </a:p>
                </p:txBody>
              </p:sp>
            </mc:Fallback>
          </mc:AlternateContent>
        </p:grpSp>
        <p:grpSp>
          <p:nvGrpSpPr>
            <p:cNvPr id="58" name="Group 57"/>
            <p:cNvGrpSpPr/>
            <p:nvPr/>
          </p:nvGrpSpPr>
          <p:grpSpPr>
            <a:xfrm>
              <a:off x="9701105" y="142268"/>
              <a:ext cx="2319260" cy="896372"/>
              <a:chOff x="241306" y="1106599"/>
              <a:chExt cx="2319260" cy="896372"/>
            </a:xfrm>
          </p:grpSpPr>
          <p:sp>
            <p:nvSpPr>
              <p:cNvPr id="59" name="Rectangle 58"/>
              <p:cNvSpPr/>
              <p:nvPr/>
            </p:nvSpPr>
            <p:spPr>
              <a:xfrm>
                <a:off x="531850" y="1106599"/>
                <a:ext cx="202795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0" name="Oval 59"/>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1" name="TextBox 60"/>
                  <p:cNvSpPr txBox="1"/>
                  <p:nvPr/>
                </p:nvSpPr>
                <p:spPr>
                  <a:xfrm>
                    <a:off x="670244" y="1182200"/>
                    <a:ext cx="1890322"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𝟕</m:t>
                          </m:r>
                        </m:oMath>
                      </m:oMathPara>
                    </a14:m>
                    <a:endParaRPr lang="en-US" sz="2800" b="1" dirty="0">
                      <a:solidFill>
                        <a:schemeClr val="bg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70244" y="1182200"/>
                    <a:ext cx="1890322" cy="690445"/>
                  </a:xfrm>
                  <a:prstGeom prst="rect">
                    <a:avLst/>
                  </a:prstGeom>
                  <a:blipFill>
                    <a:blip r:embed="rId5"/>
                    <a:stretch>
                      <a:fillRect/>
                    </a:stretch>
                  </a:blipFill>
                </p:spPr>
                <p:txBody>
                  <a:bodyPr/>
                  <a:lstStyle/>
                  <a:p>
                    <a:r>
                      <a:rPr lang="en-US">
                        <a:noFill/>
                      </a:rPr>
                      <a:t> </a:t>
                    </a:r>
                  </a:p>
                </p:txBody>
              </p:sp>
            </mc:Fallback>
          </mc:AlternateContent>
        </p:grpSp>
        <p:grpSp>
          <p:nvGrpSpPr>
            <p:cNvPr id="62" name="Group 61"/>
            <p:cNvGrpSpPr/>
            <p:nvPr/>
          </p:nvGrpSpPr>
          <p:grpSpPr>
            <a:xfrm>
              <a:off x="7289504" y="1054207"/>
              <a:ext cx="2558337" cy="896372"/>
              <a:chOff x="241306" y="1106599"/>
              <a:chExt cx="2558337" cy="896372"/>
            </a:xfrm>
          </p:grpSpPr>
          <p:sp>
            <p:nvSpPr>
              <p:cNvPr id="67" name="Rectangle 66"/>
              <p:cNvSpPr/>
              <p:nvPr/>
            </p:nvSpPr>
            <p:spPr>
              <a:xfrm>
                <a:off x="531850" y="1106599"/>
                <a:ext cx="2169491"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9" name="Oval 78"/>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81" name="TextBox 80"/>
                  <p:cNvSpPr txBox="1"/>
                  <p:nvPr/>
                </p:nvSpPr>
                <p:spPr>
                  <a:xfrm>
                    <a:off x="768546" y="1208592"/>
                    <a:ext cx="2031097" cy="75180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𝟑</m:t>
                          </m:r>
                          <m:r>
                            <a:rPr lang="vi-VN" sz="2800" b="1" i="1" smtClean="0">
                              <a:solidFill>
                                <a:schemeClr val="bg1"/>
                              </a:solidFill>
                              <a:latin typeface="Cambria Math" panose="02040503050406030204" pitchFamily="18" charset="0"/>
                              <a:ea typeface="Arial" panose="020B0604020202020204" pitchFamily="34" charset="0"/>
                            </a:rPr>
                            <m:t>(</m:t>
                          </m:r>
                          <m:rad>
                            <m:radPr>
                              <m:ctrlPr>
                                <a:rPr lang="en-US" sz="2800" b="1" i="1">
                                  <a:solidFill>
                                    <a:schemeClr val="bg1"/>
                                  </a:solidFill>
                                  <a:latin typeface="Cambria Math" panose="02040503050406030204" pitchFamily="18" charset="0"/>
                                  <a:ea typeface="Arial" panose="020B0604020202020204" pitchFamily="34" charset="0"/>
                                </a:rPr>
                              </m:ctrlPr>
                            </m:radPr>
                            <m:deg>
                              <m:r>
                                <a:rPr lang="vi-VN" sz="2800" b="1" i="1">
                                  <a:solidFill>
                                    <a:schemeClr val="bg1"/>
                                  </a:solidFill>
                                  <a:latin typeface="Cambria Math" panose="02040503050406030204" pitchFamily="18" charset="0"/>
                                  <a:ea typeface="Arial" panose="020B0604020202020204" pitchFamily="34" charset="0"/>
                                </a:rPr>
                                <m:t>𝟑</m:t>
                              </m:r>
                            </m:deg>
                            <m:e>
                              <m:r>
                                <a:rPr lang="vi-VN" sz="2800" b="1" i="1">
                                  <a:solidFill>
                                    <a:schemeClr val="bg1"/>
                                  </a:solidFill>
                                  <a:latin typeface="Cambria Math" panose="02040503050406030204" pitchFamily="18" charset="0"/>
                                  <a:ea typeface="Arial" panose="020B0604020202020204" pitchFamily="34" charset="0"/>
                                </a:rPr>
                                <m:t>𝟐</m:t>
                              </m:r>
                            </m:e>
                          </m:rad>
                          <m:r>
                            <a:rPr lang="vi-VN" sz="2800" b="1" i="1">
                              <a:solidFill>
                                <a:schemeClr val="bg1"/>
                              </a:solidFill>
                              <a:latin typeface="Cambria Math" panose="02040503050406030204" pitchFamily="18" charset="0"/>
                              <a:ea typeface="Arial" panose="020B0604020202020204" pitchFamily="34" charset="0"/>
                            </a:rPr>
                            <m:t>+</m:t>
                          </m:r>
                          <m:r>
                            <a:rPr lang="vi-VN" sz="2800" b="1" i="1">
                              <a:solidFill>
                                <a:schemeClr val="bg1"/>
                              </a:solidFill>
                              <a:latin typeface="Cambria Math" panose="02040503050406030204" pitchFamily="18" charset="0"/>
                              <a:ea typeface="Arial" panose="020B0604020202020204" pitchFamily="34" charset="0"/>
                            </a:rPr>
                            <m:t>𝟏</m:t>
                          </m:r>
                          <m:r>
                            <a:rPr lang="vi-VN" sz="2800" b="1" i="1">
                              <a:solidFill>
                                <a:schemeClr val="bg1"/>
                              </a:solidFill>
                              <a:latin typeface="Cambria Math" panose="02040503050406030204" pitchFamily="18" charset="0"/>
                              <a:ea typeface="Arial" panose="020B0604020202020204" pitchFamily="34" charset="0"/>
                            </a:rPr>
                            <m:t>)</m:t>
                          </m:r>
                        </m:oMath>
                      </m:oMathPara>
                    </a14:m>
                    <a:endParaRPr lang="en-US" sz="2800" b="1" dirty="0">
                      <a:solidFill>
                        <a:schemeClr val="bg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68546" y="1208592"/>
                    <a:ext cx="2031097" cy="751809"/>
                  </a:xfrm>
                  <a:prstGeom prst="rect">
                    <a:avLst/>
                  </a:prstGeom>
                  <a:blipFill>
                    <a:blip r:embed="rId6"/>
                    <a:stretch>
                      <a:fillRect/>
                    </a:stretch>
                  </a:blipFill>
                </p:spPr>
                <p:txBody>
                  <a:bodyPr/>
                  <a:lstStyle/>
                  <a:p>
                    <a:r>
                      <a:rPr lang="en-US">
                        <a:noFill/>
                      </a:rPr>
                      <a:t> </a:t>
                    </a:r>
                  </a:p>
                </p:txBody>
              </p:sp>
            </mc:Fallback>
          </mc:AlternateContent>
        </p:grpSp>
        <p:grpSp>
          <p:nvGrpSpPr>
            <p:cNvPr id="82" name="Group 81"/>
            <p:cNvGrpSpPr/>
            <p:nvPr/>
          </p:nvGrpSpPr>
          <p:grpSpPr>
            <a:xfrm>
              <a:off x="9697959" y="1070888"/>
              <a:ext cx="2321641" cy="896372"/>
              <a:chOff x="241306" y="1106599"/>
              <a:chExt cx="2321641" cy="896372"/>
            </a:xfrm>
          </p:grpSpPr>
          <p:sp>
            <p:nvSpPr>
              <p:cNvPr id="83" name="Rectangle 82"/>
              <p:cNvSpPr/>
              <p:nvPr/>
            </p:nvSpPr>
            <p:spPr>
              <a:xfrm>
                <a:off x="531850" y="1106599"/>
                <a:ext cx="2031097" cy="8963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85" name="Oval 84"/>
              <p:cNvSpPr/>
              <p:nvPr/>
            </p:nvSpPr>
            <p:spPr>
              <a:xfrm>
                <a:off x="241306" y="128196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86" name="TextBox 85"/>
                  <p:cNvSpPr txBox="1"/>
                  <p:nvPr/>
                </p:nvSpPr>
                <p:spPr>
                  <a:xfrm>
                    <a:off x="643852" y="1208595"/>
                    <a:ext cx="1864440" cy="746999"/>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i="1" smtClean="0">
                              <a:solidFill>
                                <a:schemeClr val="bg1"/>
                              </a:solidFill>
                              <a:latin typeface="Cambria Math" panose="02040503050406030204" pitchFamily="18" charset="0"/>
                              <a:ea typeface="Arial" panose="020B0604020202020204" pitchFamily="34" charset="0"/>
                            </a:rPr>
                            <m:t>𝟑</m:t>
                          </m:r>
                          <m:r>
                            <a:rPr lang="vi-VN" sz="2800" b="1" i="1" smtClean="0">
                              <a:solidFill>
                                <a:schemeClr val="bg1"/>
                              </a:solidFill>
                              <a:latin typeface="Cambria Math" panose="02040503050406030204" pitchFamily="18" charset="0"/>
                              <a:ea typeface="Arial" panose="020B0604020202020204" pitchFamily="34" charset="0"/>
                            </a:rPr>
                            <m:t>+</m:t>
                          </m:r>
                          <m:rad>
                            <m:radPr>
                              <m:ctrlPr>
                                <a:rPr lang="en-US" sz="2800" b="1" i="1">
                                  <a:solidFill>
                                    <a:schemeClr val="bg1"/>
                                  </a:solidFill>
                                  <a:latin typeface="Cambria Math" panose="02040503050406030204" pitchFamily="18" charset="0"/>
                                  <a:ea typeface="Arial" panose="020B0604020202020204" pitchFamily="34" charset="0"/>
                                </a:rPr>
                              </m:ctrlPr>
                            </m:radPr>
                            <m:deg>
                              <m:r>
                                <a:rPr lang="vi-VN" sz="2800" b="1" i="1">
                                  <a:solidFill>
                                    <a:schemeClr val="bg1"/>
                                  </a:solidFill>
                                  <a:latin typeface="Cambria Math" panose="02040503050406030204" pitchFamily="18" charset="0"/>
                                  <a:ea typeface="Arial" panose="020B0604020202020204" pitchFamily="34" charset="0"/>
                                </a:rPr>
                                <m:t>𝟑</m:t>
                              </m:r>
                            </m:deg>
                            <m:e>
                              <m:r>
                                <a:rPr lang="vi-VN" sz="2800" b="1" i="1">
                                  <a:solidFill>
                                    <a:schemeClr val="bg1"/>
                                  </a:solidFill>
                                  <a:latin typeface="Cambria Math" panose="02040503050406030204" pitchFamily="18" charset="0"/>
                                  <a:ea typeface="Arial" panose="020B0604020202020204" pitchFamily="34" charset="0"/>
                                </a:rPr>
                                <m:t>𝟒</m:t>
                              </m:r>
                            </m:e>
                          </m:rad>
                        </m:oMath>
                      </m:oMathPara>
                    </a14:m>
                    <a:endParaRPr lang="en-US" sz="3000" b="1" dirty="0">
                      <a:solidFill>
                        <a:schemeClr val="bg1"/>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643852" y="1208595"/>
                    <a:ext cx="1864440" cy="746999"/>
                  </a:xfrm>
                  <a:prstGeom prst="rect">
                    <a:avLst/>
                  </a:prstGeom>
                  <a:blipFill>
                    <a:blip r:embed="rId7"/>
                    <a:stretch>
                      <a:fillRect/>
                    </a:stretch>
                  </a:blipFill>
                </p:spPr>
                <p:txBody>
                  <a:bodyPr/>
                  <a:lstStyle/>
                  <a:p>
                    <a:r>
                      <a:rPr lang="en-US">
                        <a:noFill/>
                      </a:rPr>
                      <a:t> </a:t>
                    </a:r>
                  </a:p>
                </p:txBody>
              </p:sp>
            </mc:Fallback>
          </mc:AlternateContent>
        </p:grpSp>
      </p:grpSp>
      <p:sp>
        <p:nvSpPr>
          <p:cNvPr id="78" name="Oval 77"/>
          <p:cNvSpPr/>
          <p:nvPr/>
        </p:nvSpPr>
        <p:spPr>
          <a:xfrm>
            <a:off x="7374793" y="304517"/>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87" name="Rectangle 86"/>
              <p:cNvSpPr/>
              <p:nvPr/>
            </p:nvSpPr>
            <p:spPr>
              <a:xfrm>
                <a:off x="274154" y="3362827"/>
                <a:ext cx="4381495" cy="1114601"/>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𝑃</m:t>
                      </m:r>
                      <m:r>
                        <a:rPr lang="vi-VN"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1</m:t>
                          </m:r>
                        </m:num>
                        <m:den>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Sup>
                                <m:sSubSupPr>
                                  <m:ctrlPr>
                                    <a:rPr lang="en-US" sz="2800" i="1">
                                      <a:latin typeface="Cambria Math" panose="02040503050406030204" pitchFamily="18" charset="0"/>
                                      <a:ea typeface="Arial" panose="020B0604020202020204" pitchFamily="34" charset="0"/>
                                      <a:cs typeface="Times New Roman" panose="02020603050405020304" pitchFamily="18" charset="0"/>
                                    </a:rPr>
                                  </m:ctrlPr>
                                </m:sSubSup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bSup>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den>
                      </m:f>
                      <m:r>
                        <a:rPr lang="vi-VN" sz="2800" i="1">
                          <a:latin typeface="Cambria Math" panose="02040503050406030204" pitchFamily="18" charset="0"/>
                          <a:ea typeface="Arial" panose="020B0604020202020204" pitchFamily="34" charset="0"/>
                          <a:cs typeface="Times New Roman" panose="02020603050405020304" pitchFamily="18" charset="0"/>
                        </a:rPr>
                        <m:t>+4</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r>
                        <a:rPr lang="vi-VN" sz="2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7" name="Rectangle 86"/>
              <p:cNvSpPr>
                <a:spLocks noRot="1" noChangeAspect="1" noMove="1" noResize="1" noEditPoints="1" noAdjustHandles="1" noChangeArrowheads="1" noChangeShapeType="1" noTextEdit="1"/>
              </p:cNvSpPr>
              <p:nvPr/>
            </p:nvSpPr>
            <p:spPr>
              <a:xfrm>
                <a:off x="274154" y="3362827"/>
                <a:ext cx="4381495" cy="11146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435693" y="4276933"/>
                <a:ext cx="5930040" cy="1163075"/>
              </a:xfrm>
              <a:prstGeom prst="rect">
                <a:avLst/>
              </a:prstGeom>
              <a:noFill/>
            </p:spPr>
            <p:txBody>
              <a:bodyPr wrap="square" rtlCol="0">
                <a:spAutoFit/>
              </a:bodyPr>
              <a:lstStyle/>
              <a:p>
                <a:pPr algn="just">
                  <a:spcAft>
                    <a:spcPts val="800"/>
                  </a:spcAft>
                </a:pPr>
                <a14:m>
                  <m:oMathPara xmlns:m="http://schemas.openxmlformats.org/officeDocument/2006/math">
                    <m:oMathParaPr>
                      <m:jc m:val="left"/>
                    </m:oMathParaPr>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1</m:t>
                              </m:r>
                            </m:num>
                            <m:den>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Sup>
                                    <m:sSubSupPr>
                                      <m:ctrlPr>
                                        <a:rPr lang="en-US" sz="2800" i="1">
                                          <a:latin typeface="Cambria Math" panose="02040503050406030204" pitchFamily="18" charset="0"/>
                                          <a:ea typeface="Arial" panose="020B0604020202020204" pitchFamily="34" charset="0"/>
                                          <a:cs typeface="Times New Roman" panose="02020603050405020304" pitchFamily="18" charset="0"/>
                                        </a:rPr>
                                      </m:ctrlPr>
                                    </m:sSubSup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up>
                                      <m:r>
                                        <a:rPr lang="vi-VN" sz="2800" i="1">
                                          <a:latin typeface="Cambria Math" panose="02040503050406030204" pitchFamily="18" charset="0"/>
                                          <a:ea typeface="Arial" panose="020B0604020202020204" pitchFamily="34" charset="0"/>
                                          <a:cs typeface="Times New Roman" panose="02020603050405020304" pitchFamily="18" charset="0"/>
                                        </a:rPr>
                                        <m:t>2</m:t>
                                      </m:r>
                                    </m:sup>
                                  </m:sSubSup>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den>
                          </m:f>
                          <m:r>
                            <a:rPr lang="vi-VN" sz="2800" i="1">
                              <a:latin typeface="Cambria Math" panose="02040503050406030204" pitchFamily="18" charset="0"/>
                              <a:ea typeface="Arial" panose="020B0604020202020204" pitchFamily="34" charset="0"/>
                              <a:cs typeface="Times New Roman" panose="02020603050405020304" pitchFamily="18" charset="0"/>
                            </a:rPr>
                            <m:t>+2</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r>
                            <a:rPr lang="vi-VN" sz="2800" i="1">
                              <a:latin typeface="Cambria Math" panose="02040503050406030204" pitchFamily="18" charset="0"/>
                              <a:ea typeface="Arial" panose="020B0604020202020204" pitchFamily="34" charset="0"/>
                              <a:cs typeface="Times New Roman" panose="02020603050405020304" pitchFamily="18" charset="0"/>
                            </a:rPr>
                            <m:t>+2</m:t>
                          </m:r>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800" i="1">
                                      <a:latin typeface="Cambria Math" panose="02040503050406030204" pitchFamily="18" charset="0"/>
                                      <a:ea typeface="Arial" panose="020B0604020202020204" pitchFamily="34" charset="0"/>
                                      <a:cs typeface="Times New Roman" panose="02020603050405020304" pitchFamily="18" charset="0"/>
                                    </a:rPr>
                                  </m:ctrlPr>
                                </m:sSubPr>
                                <m:e>
                                  <m:r>
                                    <a:rPr lang="vi-VN" sz="28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8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800" i="1">
                                  <a:latin typeface="Cambria Math" panose="02040503050406030204" pitchFamily="18" charset="0"/>
                                  <a:ea typeface="Arial" panose="020B0604020202020204" pitchFamily="34" charset="0"/>
                                  <a:cs typeface="Times New Roman" panose="02020603050405020304" pitchFamily="18" charset="0"/>
                                </a:rPr>
                                <m:t>𝑎</m:t>
                              </m:r>
                            </m:e>
                          </m:func>
                        </m:e>
                      </m:d>
                      <m:r>
                        <a:rPr lang="vi-VN" sz="2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2800">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435693" y="4276933"/>
                <a:ext cx="5930040" cy="1163075"/>
              </a:xfrm>
              <a:prstGeom prst="rect">
                <a:avLst/>
              </a:prstGeom>
              <a:blipFill>
                <a:blip r:embed="rId9"/>
                <a:stretch>
                  <a:fillRect/>
                </a:stretch>
              </a:blipFill>
            </p:spPr>
            <p:txBody>
              <a:bodyPr/>
              <a:lstStyle/>
              <a:p>
                <a:r>
                  <a:rPr lang="en-US">
                    <a:noFill/>
                  </a:rPr>
                  <a:t> </a:t>
                </a:r>
              </a:p>
            </p:txBody>
          </p:sp>
        </mc:Fallback>
      </mc:AlternateContent>
      <p:sp>
        <p:nvSpPr>
          <p:cNvPr id="98" name="Action Button: Forward or Next 97">
            <a:hlinkClick r:id="rId10" action="ppaction://hlinksldjump" highlightClick="1"/>
          </p:cNvPr>
          <p:cNvSpPr/>
          <p:nvPr/>
        </p:nvSpPr>
        <p:spPr>
          <a:xfrm>
            <a:off x="11361249" y="6132563"/>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7DFDEFC-CBC0-444D-942A-51C9CE734292}"/>
                  </a:ext>
                </a:extLst>
              </p:cNvPr>
              <p:cNvSpPr txBox="1"/>
              <p:nvPr/>
            </p:nvSpPr>
            <p:spPr>
              <a:xfrm>
                <a:off x="302714" y="5383905"/>
                <a:ext cx="6818523" cy="12745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≥3</m:t>
                      </m:r>
                      <m:rad>
                        <m:radPr>
                          <m:ctrlPr>
                            <a:rPr lang="en-US" sz="2600" i="1">
                              <a:latin typeface="Cambria Math" panose="02040503050406030204" pitchFamily="18" charset="0"/>
                              <a:ea typeface="Arial" panose="020B0604020202020204" pitchFamily="34" charset="0"/>
                              <a:cs typeface="Times New Roman" panose="02020603050405020304" pitchFamily="18" charset="0"/>
                            </a:rPr>
                          </m:ctrlPr>
                        </m:radPr>
                        <m:deg>
                          <m:r>
                            <a:rPr lang="vi-VN" sz="2600" i="1">
                              <a:latin typeface="Cambria Math" panose="02040503050406030204" pitchFamily="18" charset="0"/>
                              <a:ea typeface="Arial" panose="020B0604020202020204" pitchFamily="34" charset="0"/>
                              <a:cs typeface="Times New Roman" panose="02020603050405020304" pitchFamily="18" charset="0"/>
                            </a:rPr>
                            <m:t>3</m:t>
                          </m:r>
                        </m:deg>
                        <m:e>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1</m:t>
                              </m:r>
                            </m:num>
                            <m:den>
                              <m:func>
                                <m:funcPr>
                                  <m:ctrlPr>
                                    <a:rPr lang="en-US" sz="2600" i="1">
                                      <a:latin typeface="Cambria Math" panose="02040503050406030204" pitchFamily="18" charset="0"/>
                                      <a:ea typeface="Arial" panose="020B0604020202020204" pitchFamily="34" charset="0"/>
                                      <a:cs typeface="Times New Roman" panose="02020603050405020304" pitchFamily="18" charset="0"/>
                                    </a:rPr>
                                  </m:ctrlPr>
                                </m:funcPr>
                                <m:fName>
                                  <m:sSubSup>
                                    <m:sSubSupPr>
                                      <m:ctrlPr>
                                        <a:rPr lang="en-US" sz="2600" i="1">
                                          <a:latin typeface="Cambria Math" panose="02040503050406030204" pitchFamily="18" charset="0"/>
                                          <a:ea typeface="Arial" panose="020B0604020202020204" pitchFamily="34" charset="0"/>
                                          <a:cs typeface="Times New Roman" panose="02020603050405020304" pitchFamily="18" charset="0"/>
                                        </a:rPr>
                                      </m:ctrlPr>
                                    </m:sSubSupPr>
                                    <m:e>
                                      <m:r>
                                        <a:rPr lang="vi-VN" sz="26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600" i="1">
                                          <a:latin typeface="Cambria Math" panose="02040503050406030204" pitchFamily="18" charset="0"/>
                                          <a:ea typeface="Arial" panose="020B0604020202020204" pitchFamily="34" charset="0"/>
                                          <a:cs typeface="Times New Roman" panose="02020603050405020304" pitchFamily="18" charset="0"/>
                                        </a:rPr>
                                        <m:t>𝑏</m:t>
                                      </m:r>
                                    </m:sub>
                                    <m:sup>
                                      <m:r>
                                        <a:rPr lang="vi-VN" sz="2600" i="1">
                                          <a:latin typeface="Cambria Math" panose="02040503050406030204" pitchFamily="18" charset="0"/>
                                          <a:ea typeface="Arial" panose="020B0604020202020204" pitchFamily="34" charset="0"/>
                                          <a:cs typeface="Times New Roman" panose="02020603050405020304" pitchFamily="18" charset="0"/>
                                        </a:rPr>
                                        <m:t>2</m:t>
                                      </m:r>
                                    </m:sup>
                                  </m:sSubSup>
                                </m:fName>
                                <m:e>
                                  <m:r>
                                    <a:rPr lang="vi-VN" sz="2600" i="1">
                                      <a:latin typeface="Cambria Math" panose="02040503050406030204" pitchFamily="18" charset="0"/>
                                      <a:ea typeface="Arial" panose="020B0604020202020204" pitchFamily="34" charset="0"/>
                                      <a:cs typeface="Times New Roman" panose="02020603050405020304" pitchFamily="18" charset="0"/>
                                    </a:rPr>
                                    <m:t>𝑎</m:t>
                                  </m:r>
                                </m:e>
                              </m:func>
                            </m:den>
                          </m:f>
                          <m:r>
                            <a:rPr lang="vi-VN" sz="2600" i="1">
                              <a:latin typeface="Cambria Math" panose="02040503050406030204" pitchFamily="18" charset="0"/>
                              <a:ea typeface="Arial" panose="020B0604020202020204" pitchFamily="34" charset="0"/>
                              <a:cs typeface="Times New Roman" panose="02020603050405020304" pitchFamily="18" charset="0"/>
                            </a:rPr>
                            <m:t>.2</m:t>
                          </m:r>
                          <m:func>
                            <m:funcPr>
                              <m:ctrlPr>
                                <a:rPr lang="en-US" sz="26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600" i="1">
                                      <a:latin typeface="Cambria Math" panose="02040503050406030204" pitchFamily="18" charset="0"/>
                                      <a:ea typeface="Arial" panose="020B0604020202020204" pitchFamily="34" charset="0"/>
                                      <a:cs typeface="Times New Roman" panose="020206030504050203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6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600" i="1">
                                  <a:latin typeface="Cambria Math" panose="02040503050406030204" pitchFamily="18" charset="0"/>
                                  <a:ea typeface="Arial" panose="020B0604020202020204" pitchFamily="34" charset="0"/>
                                  <a:cs typeface="Times New Roman" panose="02020603050405020304" pitchFamily="18" charset="0"/>
                                </a:rPr>
                                <m:t>𝑎</m:t>
                              </m:r>
                            </m:e>
                          </m:func>
                          <m:r>
                            <a:rPr lang="vi-VN" sz="2600" i="1">
                              <a:latin typeface="Cambria Math" panose="02040503050406030204" pitchFamily="18" charset="0"/>
                              <a:ea typeface="Arial" panose="020B0604020202020204" pitchFamily="34" charset="0"/>
                              <a:cs typeface="Times New Roman" panose="02020603050405020304" pitchFamily="18" charset="0"/>
                            </a:rPr>
                            <m:t>.2</m:t>
                          </m:r>
                          <m:func>
                            <m:funcPr>
                              <m:ctrlPr>
                                <a:rPr lang="en-US" sz="26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600" i="1">
                                      <a:latin typeface="Cambria Math" panose="02040503050406030204" pitchFamily="18" charset="0"/>
                                      <a:ea typeface="Arial" panose="020B0604020202020204" pitchFamily="34" charset="0"/>
                                      <a:cs typeface="Times New Roman" panose="020206030504050203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6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600" i="1">
                                  <a:latin typeface="Cambria Math" panose="02040503050406030204" pitchFamily="18" charset="0"/>
                                  <a:ea typeface="Arial" panose="020B0604020202020204" pitchFamily="34" charset="0"/>
                                  <a:cs typeface="Times New Roman" panose="02020603050405020304" pitchFamily="18" charset="0"/>
                                </a:rPr>
                                <m:t>𝑎</m:t>
                              </m:r>
                            </m:e>
                          </m:func>
                        </m:e>
                      </m:rad>
                      <m:r>
                        <a:rPr lang="vi-VN" sz="2600" i="1">
                          <a:latin typeface="Cambria Math" panose="02040503050406030204" pitchFamily="18" charset="0"/>
                          <a:ea typeface="Arial" panose="020B0604020202020204" pitchFamily="34" charset="0"/>
                          <a:cs typeface="Times New Roman" panose="02020603050405020304" pitchFamily="18" charset="0"/>
                        </a:rPr>
                        <m:t>+3=3</m:t>
                      </m:r>
                      <m:rad>
                        <m:radPr>
                          <m:ctrlPr>
                            <a:rPr lang="en-US" sz="2600" i="1">
                              <a:latin typeface="Cambria Math" panose="02040503050406030204" pitchFamily="18" charset="0"/>
                              <a:ea typeface="Arial" panose="020B0604020202020204" pitchFamily="34" charset="0"/>
                              <a:cs typeface="Times New Roman" panose="02020603050405020304" pitchFamily="18" charset="0"/>
                            </a:rPr>
                          </m:ctrlPr>
                        </m:radPr>
                        <m:deg>
                          <m:r>
                            <a:rPr lang="vi-VN" sz="2600" i="1">
                              <a:latin typeface="Cambria Math" panose="02040503050406030204" pitchFamily="18" charset="0"/>
                              <a:ea typeface="Arial" panose="020B0604020202020204" pitchFamily="34" charset="0"/>
                              <a:cs typeface="Times New Roman" panose="02020603050405020304" pitchFamily="18" charset="0"/>
                            </a:rPr>
                            <m:t>3</m:t>
                          </m:r>
                        </m:deg>
                        <m:e>
                          <m:r>
                            <a:rPr lang="vi-VN" sz="2600" i="1">
                              <a:latin typeface="Cambria Math" panose="02040503050406030204" pitchFamily="18" charset="0"/>
                              <a:ea typeface="Arial" panose="020B0604020202020204" pitchFamily="34" charset="0"/>
                              <a:cs typeface="Times New Roman" panose="02020603050405020304" pitchFamily="18" charset="0"/>
                            </a:rPr>
                            <m:t>4</m:t>
                          </m:r>
                        </m:e>
                      </m:rad>
                      <m:r>
                        <a:rPr lang="vi-VN" sz="26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26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7DFDEFC-CBC0-444D-942A-51C9CE734292}"/>
                  </a:ext>
                </a:extLst>
              </p:cNvPr>
              <p:cNvSpPr txBox="1">
                <a:spLocks noRot="1" noChangeAspect="1" noMove="1" noResize="1" noEditPoints="1" noAdjustHandles="1" noChangeArrowheads="1" noChangeShapeType="1" noTextEdit="1"/>
              </p:cNvSpPr>
              <p:nvPr/>
            </p:nvSpPr>
            <p:spPr>
              <a:xfrm>
                <a:off x="302714" y="5383905"/>
                <a:ext cx="6818523" cy="1274516"/>
              </a:xfrm>
              <a:prstGeom prst="rect">
                <a:avLst/>
              </a:prstGeom>
              <a:blipFill>
                <a:blip r:embed="rId11"/>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1678C84-EC79-4062-8B23-DB6C43EEF526}"/>
              </a:ext>
            </a:extLst>
          </p:cNvPr>
          <p:cNvCxnSpPr/>
          <p:nvPr/>
        </p:nvCxnSpPr>
        <p:spPr>
          <a:xfrm>
            <a:off x="7171937" y="2618509"/>
            <a:ext cx="0" cy="4185241"/>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91463DF2-FD58-4565-AF93-55E15FEA7766}"/>
              </a:ext>
            </a:extLst>
          </p:cNvPr>
          <p:cNvSpPr txBox="1"/>
          <p:nvPr/>
        </p:nvSpPr>
        <p:spPr>
          <a:xfrm>
            <a:off x="7222638" y="2639796"/>
            <a:ext cx="3445600" cy="523220"/>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Đẳng thức xảy khi</a:t>
            </a:r>
            <a:endParaRPr lang="en-US" sz="2800">
              <a:latin typeface="Cambria" panose="020405030504060302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730C58-F952-4F93-B542-074B62B7CC95}"/>
                  </a:ext>
                </a:extLst>
              </p:cNvPr>
              <p:cNvSpPr txBox="1"/>
              <p:nvPr/>
            </p:nvSpPr>
            <p:spPr>
              <a:xfrm>
                <a:off x="7193039" y="3226672"/>
                <a:ext cx="4927576" cy="15738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600" i="1">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2600" i="1">
                                  <a:latin typeface="Cambria Math" panose="02040503050406030204" pitchFamily="18" charset="0"/>
                                  <a:ea typeface="Arial" panose="020B0604020202020204" pitchFamily="34" charset="0"/>
                                  <a:cs typeface="Times New Roman" panose="02020603050405020304" pitchFamily="18" charset="0"/>
                                </a:rPr>
                              </m:ctrlPr>
                            </m:eqArrPr>
                            <m:e>
                              <m:r>
                                <a:rPr lang="vi-VN" sz="2600" i="1">
                                  <a:latin typeface="Cambria Math" panose="02040503050406030204" pitchFamily="18" charset="0"/>
                                  <a:ea typeface="Arial" panose="020B0604020202020204" pitchFamily="34" charset="0"/>
                                  <a:cs typeface="Times New Roman" panose="02020603050405020304" pitchFamily="18" charset="0"/>
                                </a:rPr>
                                <m:t>&amp;</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1</m:t>
                                  </m:r>
                                </m:num>
                                <m:den>
                                  <m:func>
                                    <m:funcPr>
                                      <m:ctrlPr>
                                        <a:rPr lang="en-US" sz="2600" i="1">
                                          <a:latin typeface="Cambria Math" panose="02040503050406030204" pitchFamily="18" charset="0"/>
                                          <a:ea typeface="Arial" panose="020B0604020202020204" pitchFamily="34" charset="0"/>
                                          <a:cs typeface="Times New Roman" panose="02020603050405020304" pitchFamily="18" charset="0"/>
                                        </a:rPr>
                                      </m:ctrlPr>
                                    </m:funcPr>
                                    <m:fName>
                                      <m:sSubSup>
                                        <m:sSubSupPr>
                                          <m:ctrlPr>
                                            <a:rPr lang="en-US" sz="2600" i="1">
                                              <a:latin typeface="Cambria Math" panose="02040503050406030204" pitchFamily="18" charset="0"/>
                                              <a:ea typeface="Arial" panose="020B0604020202020204" pitchFamily="34" charset="0"/>
                                              <a:cs typeface="Times New Roman" panose="02020603050405020304" pitchFamily="18" charset="0"/>
                                            </a:rPr>
                                          </m:ctrlPr>
                                        </m:sSubSupPr>
                                        <m:e>
                                          <m:r>
                                            <a:rPr lang="vi-VN" sz="26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600" i="1">
                                              <a:latin typeface="Cambria Math" panose="02040503050406030204" pitchFamily="18" charset="0"/>
                                              <a:ea typeface="Arial" panose="020B0604020202020204" pitchFamily="34" charset="0"/>
                                              <a:cs typeface="Times New Roman" panose="02020603050405020304" pitchFamily="18" charset="0"/>
                                            </a:rPr>
                                            <m:t>𝑏</m:t>
                                          </m:r>
                                        </m:sub>
                                        <m:sup>
                                          <m:r>
                                            <a:rPr lang="vi-VN" sz="2600" i="1">
                                              <a:latin typeface="Cambria Math" panose="02040503050406030204" pitchFamily="18" charset="0"/>
                                              <a:ea typeface="Arial" panose="020B0604020202020204" pitchFamily="34" charset="0"/>
                                              <a:cs typeface="Times New Roman" panose="02020603050405020304" pitchFamily="18" charset="0"/>
                                            </a:rPr>
                                            <m:t>2</m:t>
                                          </m:r>
                                        </m:sup>
                                      </m:sSubSup>
                                    </m:fName>
                                    <m:e>
                                      <m:r>
                                        <a:rPr lang="vi-VN" sz="2600" i="1">
                                          <a:latin typeface="Cambria Math" panose="02040503050406030204" pitchFamily="18" charset="0"/>
                                          <a:ea typeface="Arial" panose="020B0604020202020204" pitchFamily="34" charset="0"/>
                                          <a:cs typeface="Times New Roman" panose="02020603050405020304" pitchFamily="18" charset="0"/>
                                        </a:rPr>
                                        <m:t>𝑎</m:t>
                                      </m:r>
                                    </m:e>
                                  </m:func>
                                </m:den>
                              </m:f>
                              <m:r>
                                <a:rPr lang="vi-VN" sz="2600" i="1">
                                  <a:latin typeface="Cambria Math" panose="02040503050406030204" pitchFamily="18" charset="0"/>
                                  <a:ea typeface="Arial" panose="020B0604020202020204" pitchFamily="34" charset="0"/>
                                  <a:cs typeface="Times New Roman" panose="02020603050405020304" pitchFamily="18" charset="0"/>
                                </a:rPr>
                                <m:t>=2</m:t>
                              </m:r>
                              <m:func>
                                <m:funcPr>
                                  <m:ctrlPr>
                                    <a:rPr lang="en-US" sz="2600" i="1">
                                      <a:latin typeface="Cambria Math" panose="02040503050406030204" pitchFamily="18" charset="0"/>
                                      <a:ea typeface="Arial" panose="020B0604020202020204" pitchFamily="34" charset="0"/>
                                      <a:cs typeface="Times New Roman" panose="02020603050405020304" pitchFamily="18" charset="0"/>
                                    </a:rPr>
                                  </m:ctrlPr>
                                </m:funcPr>
                                <m:fName>
                                  <m:sSub>
                                    <m:sSubPr>
                                      <m:ctrlPr>
                                        <a:rPr lang="en-US" sz="2600" i="1">
                                          <a:latin typeface="Cambria Math" panose="02040503050406030204" pitchFamily="18" charset="0"/>
                                          <a:ea typeface="Arial" panose="020B0604020202020204" pitchFamily="34" charset="0"/>
                                          <a:cs typeface="Times New Roman" panose="02020603050405020304" pitchFamily="18" charset="0"/>
                                        </a:rPr>
                                      </m:ctrlPr>
                                    </m:sSubPr>
                                    <m:e>
                                      <m:r>
                                        <a:rPr lang="vi-VN" sz="2600" i="1">
                                          <a:latin typeface="Cambria Math" panose="02040503050406030204" pitchFamily="18" charset="0"/>
                                          <a:ea typeface="Arial" panose="020B0604020202020204" pitchFamily="34" charset="0"/>
                                          <a:cs typeface="Times New Roman" panose="02020603050405020304" pitchFamily="18" charset="0"/>
                                        </a:rPr>
                                        <m:t>𝑙𝑜𝑔</m:t>
                                      </m:r>
                                    </m:e>
                                    <m:sub>
                                      <m:r>
                                        <a:rPr lang="vi-VN" sz="2600" i="1">
                                          <a:latin typeface="Cambria Math" panose="02040503050406030204" pitchFamily="18" charset="0"/>
                                          <a:ea typeface="Arial" panose="020B0604020202020204" pitchFamily="34" charset="0"/>
                                          <a:cs typeface="Times New Roman" panose="02020603050405020304" pitchFamily="18" charset="0"/>
                                        </a:rPr>
                                        <m:t>𝑏</m:t>
                                      </m:r>
                                    </m:sub>
                                  </m:sSub>
                                </m:fName>
                                <m:e>
                                  <m:r>
                                    <a:rPr lang="vi-VN" sz="2600" i="1">
                                      <a:latin typeface="Cambria Math" panose="02040503050406030204" pitchFamily="18" charset="0"/>
                                      <a:ea typeface="Arial" panose="020B0604020202020204" pitchFamily="34" charset="0"/>
                                      <a:cs typeface="Times New Roman" panose="02020603050405020304" pitchFamily="18" charset="0"/>
                                    </a:rPr>
                                    <m:t>𝑎</m:t>
                                  </m:r>
                                </m:e>
                              </m:func>
                            </m:e>
                            <m:e>
                              <m:r>
                                <a:rPr lang="vi-VN" sz="2600" i="1">
                                  <a:latin typeface="Cambria Math" panose="02040503050406030204" pitchFamily="18" charset="0"/>
                                  <a:ea typeface="Arial" panose="020B0604020202020204" pitchFamily="34" charset="0"/>
                                  <a:cs typeface="Times New Roman" panose="02020603050405020304" pitchFamily="18" charset="0"/>
                                </a:rPr>
                                <m:t>&amp;</m:t>
                              </m:r>
                              <m:r>
                                <a:rPr lang="vi-VN" sz="2600" i="1">
                                  <a:latin typeface="Cambria Math" panose="02040503050406030204" pitchFamily="18" charset="0"/>
                                  <a:ea typeface="Arial" panose="020B0604020202020204" pitchFamily="34" charset="0"/>
                                  <a:cs typeface="Times New Roman" panose="02020603050405020304" pitchFamily="18" charset="0"/>
                                </a:rPr>
                                <m:t>𝑎</m:t>
                              </m:r>
                              <m:r>
                                <a:rPr lang="vi-VN" sz="2600" i="1">
                                  <a:latin typeface="Cambria Math" panose="02040503050406030204" pitchFamily="18" charset="0"/>
                                  <a:ea typeface="Arial" panose="020B0604020202020204" pitchFamily="34" charset="0"/>
                                  <a:cs typeface="Times New Roman" panose="02020603050405020304" pitchFamily="18" charset="0"/>
                                </a:rPr>
                                <m:t>&gt;1,</m:t>
                              </m:r>
                              <m:r>
                                <m:rPr>
                                  <m:nor/>
                                </m:rPr>
                                <a:rPr lang="vi-VN" sz="2600">
                                  <a:latin typeface="Cambria Math" panose="02040503050406030204" pitchFamily="18" charset="0"/>
                                  <a:ea typeface="Arial" panose="020B0604020202020204" pitchFamily="34" charset="0"/>
                                  <a:cs typeface="Times New Roman" panose="02020603050405020304" pitchFamily="18" charset="0"/>
                                </a:rPr>
                                <m:t> </m:t>
                              </m:r>
                              <m:r>
                                <m:rPr>
                                  <m:nor/>
                                </m:rPr>
                                <a:rPr lang="vi-VN" sz="2600">
                                  <a:latin typeface="Cambria Math" panose="02040503050406030204" pitchFamily="18" charset="0"/>
                                  <a:ea typeface="Arial" panose="020B0604020202020204" pitchFamily="34" charset="0"/>
                                  <a:cs typeface="Times New Roman" panose="02020603050405020304" pitchFamily="18" charset="0"/>
                                </a:rPr>
                                <m:t>b</m:t>
                              </m:r>
                              <m:r>
                                <m:rPr>
                                  <m:nor/>
                                </m:rPr>
                                <a:rPr lang="vi-VN" sz="2600">
                                  <a:latin typeface="Cambria Math" panose="02040503050406030204" pitchFamily="18" charset="0"/>
                                  <a:ea typeface="Arial" panose="020B0604020202020204" pitchFamily="34" charset="0"/>
                                  <a:cs typeface="Times New Roman" panose="02020603050405020304" pitchFamily="18" charset="0"/>
                                </a:rPr>
                                <m:t>&gt;1</m:t>
                              </m:r>
                            </m:e>
                          </m:eqArr>
                        </m:e>
                      </m:d>
                      <m:r>
                        <a:rPr lang="vi-VN" sz="2600" i="1">
                          <a:latin typeface="Cambria Math" panose="02040503050406030204" pitchFamily="18" charset="0"/>
                          <a:ea typeface="Arial" panose="020B0604020202020204" pitchFamily="34" charset="0"/>
                          <a:cs typeface="Cambria Math" panose="02040503050406030204" pitchFamily="18" charset="0"/>
                        </a:rPr>
                        <m:t>⇔</m:t>
                      </m:r>
                      <m:d>
                        <m:dPr>
                          <m:begChr m:val="{"/>
                          <m:endChr m:val=""/>
                          <m:ctrlPr>
                            <a:rPr lang="en-US" sz="2600" i="1">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2600" i="1">
                                  <a:latin typeface="Cambria Math" panose="02040503050406030204" pitchFamily="18" charset="0"/>
                                  <a:ea typeface="Arial" panose="020B0604020202020204" pitchFamily="34" charset="0"/>
                                  <a:cs typeface="Times New Roman" panose="02020603050405020304" pitchFamily="18" charset="0"/>
                                </a:rPr>
                              </m:ctrlPr>
                            </m:eqArrPr>
                            <m:e>
                              <m:r>
                                <a:rPr lang="vi-VN" sz="2600" i="1">
                                  <a:latin typeface="Cambria Math" panose="02040503050406030204" pitchFamily="18" charset="0"/>
                                  <a:ea typeface="Arial" panose="020B0604020202020204" pitchFamily="34" charset="0"/>
                                  <a:cs typeface="Times New Roman" panose="02020603050405020304" pitchFamily="18" charset="0"/>
                                </a:rPr>
                                <m:t>&amp;</m:t>
                              </m:r>
                              <m:r>
                                <a:rPr lang="vi-VN" sz="2600" i="1">
                                  <a:latin typeface="Cambria Math" panose="02040503050406030204" pitchFamily="18" charset="0"/>
                                  <a:ea typeface="Arial" panose="020B0604020202020204" pitchFamily="34" charset="0"/>
                                  <a:cs typeface="Times New Roman" panose="02020603050405020304" pitchFamily="18" charset="0"/>
                                </a:rPr>
                                <m:t>𝑎</m:t>
                              </m:r>
                              <m:r>
                                <a:rPr lang="vi-VN" sz="26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vi-VN" sz="2600" i="1">
                                      <a:latin typeface="Cambria Math" panose="02040503050406030204" pitchFamily="18" charset="0"/>
                                      <a:ea typeface="Arial" panose="020B0604020202020204" pitchFamily="34" charset="0"/>
                                      <a:cs typeface="Times New Roman" panose="02020603050405020304" pitchFamily="18" charset="0"/>
                                    </a:rPr>
                                    <m:t>𝑏</m:t>
                                  </m:r>
                                </m:e>
                                <m:sup>
                                  <m:rad>
                                    <m:radPr>
                                      <m:ctrlPr>
                                        <a:rPr lang="en-US" sz="2600" i="1">
                                          <a:latin typeface="Cambria Math" panose="02040503050406030204" pitchFamily="18" charset="0"/>
                                          <a:ea typeface="Arial" panose="020B0604020202020204" pitchFamily="34" charset="0"/>
                                          <a:cs typeface="Times New Roman" panose="02020603050405020304" pitchFamily="18" charset="0"/>
                                        </a:rPr>
                                      </m:ctrlPr>
                                    </m:radPr>
                                    <m:deg>
                                      <m:r>
                                        <a:rPr lang="vi-VN" sz="2600" i="1">
                                          <a:latin typeface="Cambria Math" panose="02040503050406030204" pitchFamily="18" charset="0"/>
                                          <a:ea typeface="Arial" panose="020B0604020202020204" pitchFamily="34" charset="0"/>
                                          <a:cs typeface="Times New Roman" panose="02020603050405020304" pitchFamily="18" charset="0"/>
                                        </a:rPr>
                                        <m:t>3</m:t>
                                      </m:r>
                                    </m:deg>
                                    <m:e>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1</m:t>
                                          </m:r>
                                        </m:num>
                                        <m:den>
                                          <m:r>
                                            <a:rPr lang="vi-VN" sz="2600" i="1">
                                              <a:latin typeface="Cambria Math" panose="02040503050406030204" pitchFamily="18" charset="0"/>
                                              <a:ea typeface="Arial" panose="020B0604020202020204" pitchFamily="34" charset="0"/>
                                              <a:cs typeface="Times New Roman" panose="02020603050405020304" pitchFamily="18" charset="0"/>
                                            </a:rPr>
                                            <m:t>2</m:t>
                                          </m:r>
                                        </m:den>
                                      </m:f>
                                    </m:e>
                                  </m:rad>
                                </m:sup>
                              </m:sSup>
                            </m:e>
                            <m:e>
                              <m:r>
                                <a:rPr lang="vi-VN" sz="2600" i="1">
                                  <a:latin typeface="Cambria Math" panose="02040503050406030204" pitchFamily="18" charset="0"/>
                                  <a:ea typeface="Arial" panose="020B0604020202020204" pitchFamily="34" charset="0"/>
                                  <a:cs typeface="Times New Roman" panose="02020603050405020304" pitchFamily="18" charset="0"/>
                                </a:rPr>
                                <m:t>&amp;</m:t>
                              </m:r>
                              <m:r>
                                <m:rPr>
                                  <m:nor/>
                                </m:rPr>
                                <a:rPr lang="vi-VN" sz="2600">
                                  <a:latin typeface="Cambria Math" panose="02040503050406030204" pitchFamily="18" charset="0"/>
                                  <a:ea typeface="Arial" panose="020B0604020202020204" pitchFamily="34" charset="0"/>
                                  <a:cs typeface="Times New Roman" panose="02020603050405020304" pitchFamily="18" charset="0"/>
                                </a:rPr>
                                <m:t>b</m:t>
                              </m:r>
                              <m:r>
                                <m:rPr>
                                  <m:nor/>
                                </m:rPr>
                                <a:rPr lang="vi-VN" sz="2600">
                                  <a:latin typeface="Cambria Math" panose="02040503050406030204" pitchFamily="18" charset="0"/>
                                  <a:ea typeface="Arial" panose="020B0604020202020204" pitchFamily="34" charset="0"/>
                                  <a:cs typeface="Times New Roman" panose="02020603050405020304" pitchFamily="18" charset="0"/>
                                </a:rPr>
                                <m:t>&gt;1</m:t>
                              </m:r>
                            </m:e>
                          </m:eqArr>
                        </m:e>
                      </m:d>
                    </m:oMath>
                  </m:oMathPara>
                </a14:m>
                <a:endParaRPr lang="en-US" sz="2600"/>
              </a:p>
            </p:txBody>
          </p:sp>
        </mc:Choice>
        <mc:Fallback xmlns="">
          <p:sp>
            <p:nvSpPr>
              <p:cNvPr id="15" name="TextBox 14">
                <a:extLst>
                  <a:ext uri="{FF2B5EF4-FFF2-40B4-BE49-F238E27FC236}">
                    <a16:creationId xmlns:a16="http://schemas.microsoft.com/office/drawing/2014/main" id="{72730C58-F952-4F93-B542-074B62B7CC95}"/>
                  </a:ext>
                </a:extLst>
              </p:cNvPr>
              <p:cNvSpPr txBox="1">
                <a:spLocks noRot="1" noChangeAspect="1" noMove="1" noResize="1" noEditPoints="1" noAdjustHandles="1" noChangeArrowheads="1" noChangeShapeType="1" noTextEdit="1"/>
              </p:cNvSpPr>
              <p:nvPr/>
            </p:nvSpPr>
            <p:spPr>
              <a:xfrm>
                <a:off x="7193039" y="3226672"/>
                <a:ext cx="4927576" cy="157389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EA7D896-EBEB-428B-B9D9-0C06FA2CC59D}"/>
                  </a:ext>
                </a:extLst>
              </p:cNvPr>
              <p:cNvSpPr txBox="1"/>
              <p:nvPr/>
            </p:nvSpPr>
            <p:spPr>
              <a:xfrm>
                <a:off x="7222637" y="5070764"/>
                <a:ext cx="4041107" cy="564385"/>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Vậy</a:t>
                </a:r>
                <a:r>
                  <a:rPr lang="en-US" sz="2800">
                    <a:latin typeface="Cambria" panose="02040503050406030204" pitchFamily="18" charset="0"/>
                    <a:ea typeface="Arial" panose="020B0604020202020204" pitchFamily="34" charset="0"/>
                    <a:cs typeface="Times New Roman" panose="02020603050405020304" pitchFamily="18" charset="0"/>
                  </a:rPr>
                  <a:t> </a:t>
                </a:r>
                <a:r>
                  <a:rPr lang="vi-VN" sz="2800">
                    <a:latin typeface="Cambria" panose="02040503050406030204" pitchFamily="18" charset="0"/>
                    <a:ea typeface="Arial" panose="020B0604020202020204" pitchFamily="34" charset="0"/>
                    <a:cs typeface="Times New Roman" panose="02020603050405020304" pitchFamily="18" charset="0"/>
                  </a:rPr>
                  <a:t> </a:t>
                </a:r>
                <a14:m>
                  <m:oMath xmlns:m="http://schemas.openxmlformats.org/officeDocument/2006/math">
                    <m:func>
                      <m:funcPr>
                        <m:ctrlPr>
                          <a:rPr lang="en-US" sz="2800" i="1">
                            <a:latin typeface="Cambria Math" panose="02040503050406030204" pitchFamily="18" charset="0"/>
                            <a:ea typeface="Arial" panose="020B0604020202020204" pitchFamily="34" charset="0"/>
                            <a:cs typeface="Times New Roman" panose="02020603050405020304" pitchFamily="18" charset="0"/>
                          </a:rPr>
                        </m:ctrlPr>
                      </m:funcPr>
                      <m:fName>
                        <m:r>
                          <a:rPr lang="vi-VN" sz="2800" i="1">
                            <a:latin typeface="Cambria Math" panose="02040503050406030204" pitchFamily="18" charset="0"/>
                            <a:ea typeface="Arial" panose="020B0604020202020204" pitchFamily="34" charset="0"/>
                            <a:cs typeface="Times New Roman" panose="02020603050405020304" pitchFamily="18" charset="0"/>
                          </a:rPr>
                          <m:t>𝑚𝑖𝑛</m:t>
                        </m:r>
                      </m:fName>
                      <m:e>
                        <m:r>
                          <a:rPr lang="vi-VN" sz="2800" i="1">
                            <a:latin typeface="Cambria Math" panose="02040503050406030204" pitchFamily="18" charset="0"/>
                            <a:ea typeface="Arial" panose="020B0604020202020204" pitchFamily="34" charset="0"/>
                            <a:cs typeface="Times New Roman" panose="02020603050405020304" pitchFamily="18" charset="0"/>
                          </a:rPr>
                          <m:t>𝑃</m:t>
                        </m:r>
                      </m:e>
                    </m:func>
                    <m:r>
                      <a:rPr lang="vi-VN" sz="2800" i="1">
                        <a:latin typeface="Cambria Math" panose="02040503050406030204" pitchFamily="18" charset="0"/>
                        <a:ea typeface="Arial" panose="020B0604020202020204" pitchFamily="34" charset="0"/>
                        <a:cs typeface="Times New Roman" panose="02020603050405020304" pitchFamily="18" charset="0"/>
                      </a:rPr>
                      <m:t>=3</m:t>
                    </m:r>
                    <m:rad>
                      <m:radPr>
                        <m:ctrlPr>
                          <a:rPr lang="en-US" sz="2800" i="1">
                            <a:latin typeface="Cambria Math" panose="02040503050406030204" pitchFamily="18" charset="0"/>
                            <a:ea typeface="Arial" panose="020B0604020202020204" pitchFamily="34" charset="0"/>
                            <a:cs typeface="Times New Roman" panose="02020603050405020304" pitchFamily="18" charset="0"/>
                          </a:rPr>
                        </m:ctrlPr>
                      </m:radPr>
                      <m:deg>
                        <m:r>
                          <a:rPr lang="vi-VN" sz="2800" i="1">
                            <a:latin typeface="Cambria Math" panose="02040503050406030204" pitchFamily="18" charset="0"/>
                            <a:ea typeface="Arial" panose="020B0604020202020204" pitchFamily="34" charset="0"/>
                            <a:cs typeface="Times New Roman" panose="02020603050405020304" pitchFamily="18" charset="0"/>
                          </a:rPr>
                          <m:t>3</m:t>
                        </m:r>
                      </m:deg>
                      <m:e>
                        <m:r>
                          <a:rPr lang="vi-VN" sz="2800" i="1">
                            <a:latin typeface="Cambria Math" panose="02040503050406030204" pitchFamily="18" charset="0"/>
                            <a:ea typeface="Arial" panose="020B0604020202020204" pitchFamily="34" charset="0"/>
                            <a:cs typeface="Times New Roman" panose="02020603050405020304" pitchFamily="18" charset="0"/>
                          </a:rPr>
                          <m:t>4</m:t>
                        </m:r>
                      </m:e>
                    </m:rad>
                    <m:r>
                      <a:rPr lang="vi-VN" sz="2800" i="1">
                        <a:latin typeface="Cambria Math" panose="02040503050406030204" pitchFamily="18" charset="0"/>
                        <a:ea typeface="Arial" panose="020B0604020202020204" pitchFamily="34" charset="0"/>
                        <a:cs typeface="Times New Roman" panose="02020603050405020304" pitchFamily="18" charset="0"/>
                      </a:rPr>
                      <m:t>+3.</m:t>
                    </m:r>
                  </m:oMath>
                </a14:m>
                <a:endParaRPr lang="en-US" sz="28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8EA7D896-EBEB-428B-B9D9-0C06FA2CC59D}"/>
                  </a:ext>
                </a:extLst>
              </p:cNvPr>
              <p:cNvSpPr txBox="1">
                <a:spLocks noRot="1" noChangeAspect="1" noMove="1" noResize="1" noEditPoints="1" noAdjustHandles="1" noChangeArrowheads="1" noChangeShapeType="1" noTextEdit="1"/>
              </p:cNvSpPr>
              <p:nvPr/>
            </p:nvSpPr>
            <p:spPr>
              <a:xfrm>
                <a:off x="7222637" y="5070764"/>
                <a:ext cx="4041107" cy="564385"/>
              </a:xfrm>
              <a:prstGeom prst="rect">
                <a:avLst/>
              </a:prstGeom>
              <a:blipFill>
                <a:blip r:embed="rId13"/>
                <a:stretch>
                  <a:fillRect l="-3167" t="-5435" b="-29348"/>
                </a:stretch>
              </a:blipFill>
            </p:spPr>
            <p:txBody>
              <a:bodyPr/>
              <a:lstStyle/>
              <a:p>
                <a:r>
                  <a:rPr lang="en-US">
                    <a:noFill/>
                  </a:rPr>
                  <a:t> </a:t>
                </a:r>
              </a:p>
            </p:txBody>
          </p:sp>
        </mc:Fallback>
      </mc:AlternateContent>
    </p:spTree>
    <p:extLst>
      <p:ext uri="{BB962C8B-B14F-4D97-AF65-F5344CB8AC3E}">
        <p14:creationId xmlns:p14="http://schemas.microsoft.com/office/powerpoint/2010/main" val="25176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left)">
                                      <p:cBhvr>
                                        <p:cTn id="4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8" grpId="0" animBg="1"/>
      <p:bldP spid="87" grpId="0"/>
      <p:bldP spid="88" grpId="0"/>
      <p:bldP spid="98" grpId="0" animBg="1"/>
      <p:bldP spid="12" grpId="0"/>
      <p:bldP spid="14" grpId="0"/>
      <p:bldP spid="15"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1529" y="2416137"/>
            <a:ext cx="11926984" cy="4441863"/>
            <a:chOff x="184495" y="3636273"/>
            <a:chExt cx="11926984" cy="4441863"/>
          </a:xfrm>
        </p:grpSpPr>
        <p:sp>
          <p:nvSpPr>
            <p:cNvPr id="5" name="Rounded Rectangle 4"/>
            <p:cNvSpPr/>
            <p:nvPr/>
          </p:nvSpPr>
          <p:spPr>
            <a:xfrm>
              <a:off x="184495" y="3865218"/>
              <a:ext cx="11926984" cy="421291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5690"/>
            <a:ext cx="7346439" cy="2371843"/>
            <a:chOff x="534987" y="1869705"/>
            <a:chExt cx="14401681" cy="3978006"/>
          </a:xfrm>
        </p:grpSpPr>
        <p:grpSp>
          <p:nvGrpSpPr>
            <p:cNvPr id="21" name="Group 20"/>
            <p:cNvGrpSpPr/>
            <p:nvPr/>
          </p:nvGrpSpPr>
          <p:grpSpPr>
            <a:xfrm>
              <a:off x="534987" y="1869705"/>
              <a:ext cx="14401681" cy="3978006"/>
              <a:chOff x="534987" y="1647866"/>
              <a:chExt cx="14401681" cy="3978006"/>
            </a:xfrm>
          </p:grpSpPr>
          <p:sp>
            <p:nvSpPr>
              <p:cNvPr id="25" name="Rounded Rectangle 24"/>
              <p:cNvSpPr/>
              <p:nvPr/>
            </p:nvSpPr>
            <p:spPr bwMode="auto">
              <a:xfrm>
                <a:off x="847216" y="1742388"/>
                <a:ext cx="14089452" cy="388348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49</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55647" y="2002026"/>
                  <a:ext cx="13719265" cy="3252037"/>
                </a:xfrm>
                <a:prstGeom prst="rect">
                  <a:avLst/>
                </a:prstGeom>
                <a:noFill/>
              </p:spPr>
              <p:txBody>
                <a:bodyPr wrap="square" rtlCol="0">
                  <a:spAutoFit/>
                </a:bodyPr>
                <a:lstStyle/>
                <a:p>
                  <a:pPr algn="just">
                    <a:spcAft>
                      <a:spcPts val="800"/>
                    </a:spcAft>
                  </a:pPr>
                  <a:r>
                    <a:rPr lang="vi-VN" sz="3000">
                      <a:latin typeface="Times New Roman" panose="02020603050405020304" pitchFamily="18" charset="0"/>
                      <a:ea typeface="Times New Roman" panose="02020603050405020304" pitchFamily="18" charset="0"/>
                      <a:cs typeface="Times New Roman" panose="02020603050405020304" pitchFamily="18" charset="0"/>
                    </a:rPr>
                    <a:t>	</a:t>
                  </a:r>
                  <a:r>
                    <a:rPr lang="en-US" sz="3000">
                      <a:latin typeface="Times New Roman" panose="02020603050405020304" pitchFamily="18" charset="0"/>
                      <a:ea typeface="Times New Roman" panose="02020603050405020304" pitchFamily="18" charset="0"/>
                      <a:cs typeface="Times New Roman" panose="02020603050405020304" pitchFamily="18" charset="0"/>
                    </a:rPr>
                    <a:t>          </a:t>
                  </a:r>
                  <a:r>
                    <a:rPr lang="en-US" sz="3000">
                      <a:latin typeface="Times New Roman" panose="02020603050405020304" pitchFamily="18" charset="0"/>
                      <a:ea typeface="Calibri" panose="020F0502020204030204" pitchFamily="34" charset="0"/>
                      <a:cs typeface="Times New Roman" panose="02020603050405020304" pitchFamily="18" charset="0"/>
                    </a:rPr>
                    <a:t>Cho hàm số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𝑦</m:t>
                      </m:r>
                      <m:r>
                        <a:rPr lang="en-US" sz="3000" i="1">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000">
                      <a:latin typeface="Times New Roman" panose="02020603050405020304" pitchFamily="18" charset="0"/>
                      <a:ea typeface="Calibri" panose="020F0502020204030204" pitchFamily="34" charset="0"/>
                      <a:cs typeface="Times New Roman" panose="02020603050405020304" pitchFamily="18" charset="0"/>
                    </a:rPr>
                    <a:t> có đồ thị hàm số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𝑦</m:t>
                      </m:r>
                      <m:r>
                        <a:rPr lang="en-US" sz="3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000" i="1">
                              <a:latin typeface="Cambria Math" panose="02040503050406030204" pitchFamily="18" charset="0"/>
                              <a:ea typeface="Calibri" panose="020F0502020204030204" pitchFamily="34" charset="0"/>
                              <a:cs typeface="Times New Roman" panose="02020603050405020304" pitchFamily="18" charset="0"/>
                            </a:rPr>
                          </m:ctrlPr>
                        </m:sSupPr>
                        <m:e>
                          <m:r>
                            <a:rPr lang="en-US" sz="3000" i="1">
                              <a:latin typeface="Cambria Math" panose="02040503050406030204" pitchFamily="18" charset="0"/>
                              <a:ea typeface="Calibri" panose="020F0502020204030204" pitchFamily="34" charset="0"/>
                              <a:cs typeface="Times New Roman" panose="02020603050405020304" pitchFamily="18" charset="0"/>
                            </a:rPr>
                            <m:t>𝑓</m:t>
                          </m:r>
                        </m:e>
                        <m:sup>
                          <m:r>
                            <a:rPr lang="en-US" sz="30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000">
                      <a:latin typeface="Times New Roman" panose="02020603050405020304" pitchFamily="18" charset="0"/>
                      <a:ea typeface="Calibri" panose="020F0502020204030204" pitchFamily="34" charset="0"/>
                      <a:cs typeface="Times New Roman" panose="02020603050405020304" pitchFamily="18" charset="0"/>
                    </a:rPr>
                    <a:t> như hình vẽ. Phương trình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𝑥</m:t>
                          </m:r>
                        </m:e>
                      </m:d>
                      <m:r>
                        <a:rPr lang="en-US" sz="3000" i="1">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0</m:t>
                          </m:r>
                        </m:e>
                      </m:d>
                    </m:oMath>
                  </a14:m>
                  <a:r>
                    <a:rPr lang="en-US" sz="3000">
                      <a:latin typeface="Times New Roman" panose="02020603050405020304" pitchFamily="18" charset="0"/>
                      <a:ea typeface="Calibri" panose="020F0502020204030204" pitchFamily="34" charset="0"/>
                      <a:cs typeface="Times New Roman" panose="02020603050405020304" pitchFamily="18" charset="0"/>
                    </a:rPr>
                    <a:t> có tất cả bao nhiêu nghiệm trong đoạn </a:t>
                  </a:r>
                  <a14:m>
                    <m:oMath xmlns:m="http://schemas.openxmlformats.org/officeDocument/2006/math">
                      <m:d>
                        <m:dPr>
                          <m:begChr m:val="["/>
                          <m:endChr m:val="]"/>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0;6</m:t>
                          </m:r>
                        </m:e>
                      </m:d>
                    </m:oMath>
                  </a14:m>
                  <a:endParaRPr lang="en-US" sz="3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55647" y="2002026"/>
                  <a:ext cx="13719265" cy="3252037"/>
                </a:xfrm>
                <a:prstGeom prst="rect">
                  <a:avLst/>
                </a:prstGeom>
                <a:blipFill>
                  <a:blip r:embed="rId2"/>
                  <a:stretch>
                    <a:fillRect l="-2003" t="-4088" r="-2091" b="-8805"/>
                  </a:stretch>
                </a:blipFill>
              </p:spPr>
              <p:txBody>
                <a:bodyPr/>
                <a:lstStyle/>
                <a:p>
                  <a:r>
                    <a:rPr lang="en-US">
                      <a:noFill/>
                    </a:rPr>
                    <a:t> </a:t>
                  </a:r>
                </a:p>
              </p:txBody>
            </p:sp>
          </mc:Fallback>
        </mc:AlternateContent>
      </p:grpSp>
      <p:grpSp>
        <p:nvGrpSpPr>
          <p:cNvPr id="64" name="Group 63"/>
          <p:cNvGrpSpPr/>
          <p:nvPr/>
        </p:nvGrpSpPr>
        <p:grpSpPr>
          <a:xfrm>
            <a:off x="4522343" y="1791489"/>
            <a:ext cx="7728794" cy="730556"/>
            <a:chOff x="4466936" y="2242858"/>
            <a:chExt cx="7728794" cy="730556"/>
          </a:xfrm>
        </p:grpSpPr>
        <p:sp>
          <p:nvSpPr>
            <p:cNvPr id="65" name="Rectangle 64"/>
            <p:cNvSpPr/>
            <p:nvPr/>
          </p:nvSpPr>
          <p:spPr>
            <a:xfrm>
              <a:off x="6627846" y="2243792"/>
              <a:ext cx="158326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633730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6772859" y="2247574"/>
                  <a:ext cx="1263106" cy="72584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𝟐</m:t>
                        </m:r>
                      </m:oMath>
                    </m:oMathPara>
                  </a14:m>
                  <a:endParaRPr lang="en-US" b="1"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772859" y="2247574"/>
                  <a:ext cx="1263106" cy="725840"/>
                </a:xfrm>
                <a:prstGeom prst="rect">
                  <a:avLst/>
                </a:prstGeom>
                <a:blipFill>
                  <a:blip r:embed="rId3"/>
                  <a:stretch>
                    <a:fillRect/>
                  </a:stretch>
                </a:blipFill>
              </p:spPr>
              <p:txBody>
                <a:bodyPr/>
                <a:lstStyle/>
                <a:p>
                  <a:r>
                    <a:rPr lang="en-US">
                      <a:noFill/>
                    </a:rPr>
                    <a:t> </a:t>
                  </a:r>
                </a:p>
              </p:txBody>
            </p:sp>
          </mc:Fallback>
        </mc:AlternateContent>
        <p:sp>
          <p:nvSpPr>
            <p:cNvPr id="69" name="Rectangle 68"/>
            <p:cNvSpPr/>
            <p:nvPr/>
          </p:nvSpPr>
          <p:spPr>
            <a:xfrm>
              <a:off x="4757480" y="2243792"/>
              <a:ext cx="1558482"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446693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4866846" y="2242858"/>
                  <a:ext cx="1159875"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rPr>
                          <m:t>𝟏</m:t>
                        </m:r>
                      </m:oMath>
                    </m:oMathPara>
                  </a14:m>
                  <a:endParaRPr lang="en-US" sz="3000"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866846" y="2242858"/>
                  <a:ext cx="1159875" cy="690445"/>
                </a:xfrm>
                <a:prstGeom prst="rect">
                  <a:avLst/>
                </a:prstGeom>
                <a:blipFill>
                  <a:blip r:embed="rId4"/>
                  <a:stretch>
                    <a:fillRect/>
                  </a:stretch>
                </a:blipFill>
              </p:spPr>
              <p:txBody>
                <a:bodyPr/>
                <a:lstStyle/>
                <a:p>
                  <a:r>
                    <a:rPr lang="en-US">
                      <a:noFill/>
                    </a:rPr>
                    <a:t> </a:t>
                  </a:r>
                </a:p>
              </p:txBody>
            </p:sp>
          </mc:Fallback>
        </mc:AlternateContent>
        <p:sp>
          <p:nvSpPr>
            <p:cNvPr id="72" name="Rectangle 71"/>
            <p:cNvSpPr/>
            <p:nvPr/>
          </p:nvSpPr>
          <p:spPr>
            <a:xfrm>
              <a:off x="8512078" y="2243792"/>
              <a:ext cx="158326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8221534"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8693653" y="2247574"/>
                  <a:ext cx="1211666" cy="72584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𝟑</m:t>
                        </m:r>
                      </m:oMath>
                    </m:oMathPara>
                  </a14:m>
                  <a:endParaRPr lang="en-US" b="1"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693653" y="2247574"/>
                  <a:ext cx="1211666" cy="725840"/>
                </a:xfrm>
                <a:prstGeom prst="rect">
                  <a:avLst/>
                </a:prstGeom>
                <a:blipFill>
                  <a:blip r:embed="rId5"/>
                  <a:stretch>
                    <a:fillRect/>
                  </a:stretch>
                </a:blipFill>
              </p:spPr>
              <p:txBody>
                <a:bodyPr/>
                <a:lstStyle/>
                <a:p>
                  <a:r>
                    <a:rPr lang="en-US">
                      <a:noFill/>
                    </a:rPr>
                    <a:t> </a:t>
                  </a:r>
                </a:p>
              </p:txBody>
            </p:sp>
          </mc:Fallback>
        </mc:AlternateContent>
        <p:sp>
          <p:nvSpPr>
            <p:cNvPr id="75" name="Rectangle 74"/>
            <p:cNvSpPr/>
            <p:nvPr/>
          </p:nvSpPr>
          <p:spPr>
            <a:xfrm>
              <a:off x="10410148" y="2243792"/>
              <a:ext cx="158326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10119604"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10612463" y="2247574"/>
                  <a:ext cx="1583267" cy="725840"/>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𝟒</m:t>
                        </m:r>
                      </m:oMath>
                    </m:oMathPara>
                  </a14:m>
                  <a:endParaRPr lang="en-US" b="1"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0612463" y="2247574"/>
                  <a:ext cx="1583267" cy="72584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Rectangle 62"/>
              <p:cNvSpPr/>
              <p:nvPr/>
            </p:nvSpPr>
            <p:spPr>
              <a:xfrm>
                <a:off x="101888" y="2923462"/>
                <a:ext cx="6742255" cy="523220"/>
              </a:xfrm>
              <a:prstGeom prst="rect">
                <a:avLst/>
              </a:prstGeom>
              <a:noFill/>
            </p:spPr>
            <p:txBody>
              <a:bodyPr wrap="square" rtlCol="0">
                <a:spAutoFit/>
              </a:bodyPr>
              <a:lstStyle/>
              <a:p>
                <a:pPr algn="just">
                  <a:spcAft>
                    <a:spcPts val="800"/>
                  </a:spcAft>
                </a:pPr>
                <a:r>
                  <a:rPr lang="en-US" sz="2800">
                    <a:latin typeface="Cambria" panose="02040503050406030204" pitchFamily="18" charset="0"/>
                    <a:ea typeface="Calibri" panose="020F0502020204030204" pitchFamily="34" charset="0"/>
                    <a:cs typeface="Times New Roman" panose="02020603050405020304" pitchFamily="18" charset="0"/>
                  </a:rPr>
                  <a:t>Dựa vào đồ thị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𝑓</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latin typeface="Cambria" panose="02040503050406030204" pitchFamily="18" charset="0"/>
                    <a:ea typeface="Calibri" panose="020F0502020204030204" pitchFamily="34" charset="0"/>
                    <a:cs typeface="Times New Roman" panose="02020603050405020304" pitchFamily="18" charset="0"/>
                  </a:rPr>
                  <a:t> ta có BBT</a:t>
                </a:r>
              </a:p>
            </p:txBody>
          </p:sp>
        </mc:Choice>
        <mc:Fallback xmlns="">
          <p:sp>
            <p:nvSpPr>
              <p:cNvPr id="63" name="Rectangle 62"/>
              <p:cNvSpPr>
                <a:spLocks noRot="1" noChangeAspect="1" noMove="1" noResize="1" noEditPoints="1" noAdjustHandles="1" noChangeArrowheads="1" noChangeShapeType="1" noTextEdit="1"/>
              </p:cNvSpPr>
              <p:nvPr/>
            </p:nvSpPr>
            <p:spPr>
              <a:xfrm>
                <a:off x="101888" y="2923462"/>
                <a:ext cx="6742255" cy="523220"/>
              </a:xfrm>
              <a:prstGeom prst="rect">
                <a:avLst/>
              </a:prstGeom>
              <a:blipFill>
                <a:blip r:embed="rId7"/>
                <a:stretch>
                  <a:fillRect l="-1899"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36014" y="5577160"/>
                <a:ext cx="5613622" cy="519758"/>
              </a:xfrm>
              <a:prstGeom prst="rect">
                <a:avLst/>
              </a:prstGeom>
              <a:noFill/>
            </p:spPr>
            <p:txBody>
              <a:bodyPr wrap="square" rtlCol="0">
                <a:spAutoFit/>
              </a:bodyPr>
              <a:lstStyle/>
              <a:p>
                <a:pPr>
                  <a:lnSpc>
                    <a:spcPct val="107000"/>
                  </a:lnSpc>
                  <a:spcAft>
                    <a:spcPts val="0"/>
                  </a:spcAft>
                </a:pPr>
                <a:r>
                  <a:rPr lang="vi-VN" sz="2800">
                    <a:latin typeface="Cambria" panose="02040503050406030204" pitchFamily="18" charset="0"/>
                    <a:ea typeface="Arial" panose="020B0604020202020204" pitchFamily="34" charset="0"/>
                    <a:cs typeface="Times New Roman" panose="02020603050405020304" pitchFamily="18" charset="0"/>
                  </a:rPr>
                  <a:t>Giờ ta so sánh giá trị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0</m:t>
                        </m:r>
                      </m:e>
                    </m:d>
                  </m:oMath>
                </a14:m>
                <a:r>
                  <a:rPr lang="vi-VN" sz="2800">
                    <a:latin typeface="Cambria" panose="02040503050406030204" pitchFamily="18" charset="0"/>
                    <a:ea typeface="Arial" panose="020B0604020202020204" pitchFamily="34" charset="0"/>
                    <a:cs typeface="Times New Roman" panose="02020603050405020304" pitchFamily="18" charset="0"/>
                  </a:rPr>
                  <a:t> và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5</m:t>
                        </m:r>
                      </m:e>
                    </m:d>
                  </m:oMath>
                </a14:m>
                <a:r>
                  <a:rPr lang="vi-VN" sz="2800">
                    <a:latin typeface="Cambria" panose="02040503050406030204" pitchFamily="18" charset="0"/>
                    <a:ea typeface="Arial" panose="020B0604020202020204" pitchFamily="34" charset="0"/>
                    <a:cs typeface="Times New Roman" panose="02020603050405020304" pitchFamily="18" charset="0"/>
                  </a:rPr>
                  <a:t>.</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136014" y="5577160"/>
                <a:ext cx="5613622" cy="519758"/>
              </a:xfrm>
              <a:prstGeom prst="rect">
                <a:avLst/>
              </a:prstGeom>
              <a:blipFill>
                <a:blip r:embed="rId8"/>
                <a:stretch>
                  <a:fillRect l="-2172" t="-14118"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1335" y="6078694"/>
                <a:ext cx="7633855" cy="714747"/>
              </a:xfrm>
              <a:prstGeom prst="rect">
                <a:avLst/>
              </a:prstGeom>
              <a:noFill/>
            </p:spPr>
            <p:txBody>
              <a:bodyPr wrap="square" rtlCol="0">
                <a:spAutoFit/>
              </a:bodyPr>
              <a:lstStyle/>
              <a:p>
                <a:pPr>
                  <a:lnSpc>
                    <a:spcPct val="107000"/>
                  </a:lnSpc>
                  <a:spcAft>
                    <a:spcPts val="0"/>
                  </a:spcAft>
                </a:pPr>
                <a:r>
                  <a:rPr lang="vi-VN" sz="2800">
                    <a:latin typeface="Cambria" panose="02040503050406030204" pitchFamily="18" charset="0"/>
                    <a:ea typeface="Arial" panose="020B0604020202020204" pitchFamily="34" charset="0"/>
                    <a:cs typeface="Times New Roman" panose="02020603050405020304" pitchFamily="18" charset="0"/>
                  </a:rPr>
                  <a:t>Nhìn đồ thị ta thấy </a:t>
                </a:r>
                <a14:m>
                  <m:oMath xmlns:m="http://schemas.openxmlformats.org/officeDocument/2006/math">
                    <m:nary>
                      <m:naryPr>
                        <m:ctrlPr>
                          <a:rPr lang="en-US" sz="2800" i="1">
                            <a:latin typeface="Cambria Math" panose="02040503050406030204" pitchFamily="18" charset="0"/>
                            <a:ea typeface="Arial" panose="020B0604020202020204" pitchFamily="34" charset="0"/>
                            <a:cs typeface="Times New Roman" panose="02020603050405020304" pitchFamily="18" charset="0"/>
                          </a:rPr>
                        </m:ctrlPr>
                      </m:naryPr>
                      <m:sub>
                        <m:r>
                          <a:rPr lang="vi-VN" sz="2800" i="1">
                            <a:latin typeface="Cambria Math" panose="02040503050406030204" pitchFamily="18" charset="0"/>
                            <a:ea typeface="Arial" panose="020B0604020202020204" pitchFamily="34" charset="0"/>
                            <a:cs typeface="Times New Roman" panose="02020603050405020304" pitchFamily="18" charset="0"/>
                          </a:rPr>
                          <m:t>0</m:t>
                        </m:r>
                      </m:sub>
                      <m:sup>
                        <m:r>
                          <a:rPr lang="vi-VN" sz="2800" i="1">
                            <a:latin typeface="Cambria Math" panose="02040503050406030204" pitchFamily="18" charset="0"/>
                            <a:ea typeface="Arial" panose="020B0604020202020204" pitchFamily="34" charset="0"/>
                            <a:cs typeface="Times New Roman" panose="02020603050405020304" pitchFamily="18" charset="0"/>
                          </a:rPr>
                          <m:t>2</m:t>
                        </m:r>
                      </m:sup>
                      <m:e>
                        <m:r>
                          <a:rPr lang="vi-VN" sz="2800" i="1">
                            <a:latin typeface="Cambria Math" panose="02040503050406030204" pitchFamily="18" charset="0"/>
                            <a:ea typeface="Arial" panose="020B0604020202020204" pitchFamily="34" charset="0"/>
                            <a:cs typeface="Times New Roman" panose="02020603050405020304" pitchFamily="18" charset="0"/>
                          </a:rPr>
                          <m:t>𝑓</m:t>
                        </m:r>
                        <m:r>
                          <a:rPr lang="vi-VN" sz="2800" i="1">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𝑥</m:t>
                            </m:r>
                          </m:e>
                        </m:d>
                      </m:e>
                    </m:nary>
                    <m:r>
                      <a:rPr lang="vi-VN" sz="2800" i="1">
                        <a:latin typeface="Cambria Math" panose="02040503050406030204" pitchFamily="18" charset="0"/>
                        <a:ea typeface="Arial" panose="020B0604020202020204" pitchFamily="34" charset="0"/>
                        <a:cs typeface="Times New Roman" panose="02020603050405020304" pitchFamily="18" charset="0"/>
                      </a:rPr>
                      <m:t>𝑑𝑥</m:t>
                    </m:r>
                    <m:r>
                      <a:rPr lang="vi-VN" sz="2800" i="1">
                        <a:latin typeface="Cambria Math" panose="02040503050406030204" pitchFamily="18" charset="0"/>
                        <a:ea typeface="Arial" panose="020B0604020202020204" pitchFamily="34" charset="0"/>
                        <a:cs typeface="Times New Roman" panose="02020603050405020304" pitchFamily="18" charset="0"/>
                      </a:rPr>
                      <m:t>+</m:t>
                    </m:r>
                    <m:nary>
                      <m:naryPr>
                        <m:ctrlPr>
                          <a:rPr lang="en-US" sz="2800" i="1">
                            <a:latin typeface="Cambria Math" panose="02040503050406030204" pitchFamily="18" charset="0"/>
                            <a:ea typeface="Arial" panose="020B0604020202020204" pitchFamily="34" charset="0"/>
                            <a:cs typeface="Times New Roman" panose="02020603050405020304" pitchFamily="18" charset="0"/>
                          </a:rPr>
                        </m:ctrlPr>
                      </m:naryPr>
                      <m:sub>
                        <m:r>
                          <a:rPr lang="vi-VN" sz="2800" i="1">
                            <a:latin typeface="Cambria Math" panose="02040503050406030204" pitchFamily="18" charset="0"/>
                            <a:ea typeface="Arial" panose="020B0604020202020204" pitchFamily="34" charset="0"/>
                            <a:cs typeface="Times New Roman" panose="02020603050405020304" pitchFamily="18" charset="0"/>
                          </a:rPr>
                          <m:t>2</m:t>
                        </m:r>
                      </m:sub>
                      <m:sup>
                        <m:r>
                          <a:rPr lang="vi-VN" sz="2800" i="1">
                            <a:latin typeface="Cambria Math" panose="02040503050406030204" pitchFamily="18" charset="0"/>
                            <a:ea typeface="Arial" panose="020B0604020202020204" pitchFamily="34" charset="0"/>
                            <a:cs typeface="Times New Roman" panose="02020603050405020304" pitchFamily="18" charset="0"/>
                          </a:rPr>
                          <m:t>5</m:t>
                        </m:r>
                      </m:sup>
                      <m:e>
                        <m:r>
                          <a:rPr lang="vi-VN" sz="2800" i="1">
                            <a:latin typeface="Cambria Math" panose="02040503050406030204" pitchFamily="18" charset="0"/>
                            <a:ea typeface="Arial" panose="020B0604020202020204" pitchFamily="34" charset="0"/>
                            <a:cs typeface="Times New Roman" panose="02020603050405020304" pitchFamily="18" charset="0"/>
                          </a:rPr>
                          <m:t>𝑓</m:t>
                        </m:r>
                        <m:r>
                          <a:rPr lang="vi-VN" sz="2800" i="1">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𝑥</m:t>
                            </m:r>
                          </m:e>
                        </m:d>
                      </m:e>
                    </m:nary>
                    <m:r>
                      <a:rPr lang="vi-VN" sz="2800" i="1">
                        <a:latin typeface="Cambria Math" panose="02040503050406030204" pitchFamily="18" charset="0"/>
                        <a:ea typeface="Arial" panose="020B0604020202020204" pitchFamily="34" charset="0"/>
                        <a:cs typeface="Times New Roman" panose="02020603050405020304" pitchFamily="18" charset="0"/>
                      </a:rPr>
                      <m:t>𝑑𝑥</m:t>
                    </m:r>
                    <m:r>
                      <a:rPr lang="vi-VN" sz="2800" i="1">
                        <a:latin typeface="Cambria Math" panose="02040503050406030204" pitchFamily="18" charset="0"/>
                        <a:ea typeface="Arial" panose="020B0604020202020204" pitchFamily="34" charset="0"/>
                        <a:cs typeface="Times New Roman" panose="02020603050405020304" pitchFamily="18" charset="0"/>
                      </a:rPr>
                      <m:t>&gt;0</m:t>
                    </m:r>
                  </m:oMath>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81335" y="6078694"/>
                <a:ext cx="7633855" cy="714747"/>
              </a:xfrm>
              <a:prstGeom prst="rect">
                <a:avLst/>
              </a:prstGeom>
              <a:blipFill>
                <a:blip r:embed="rId9"/>
                <a:stretch>
                  <a:fillRect l="-1596" b="-13675"/>
                </a:stretch>
              </a:blipFill>
            </p:spPr>
            <p:txBody>
              <a:bodyPr/>
              <a:lstStyle/>
              <a:p>
                <a:r>
                  <a:rPr lang="en-US">
                    <a:noFill/>
                  </a:rPr>
                  <a:t> </a:t>
                </a:r>
              </a:p>
            </p:txBody>
          </p:sp>
        </mc:Fallback>
      </mc:AlternateContent>
      <p:cxnSp>
        <p:nvCxnSpPr>
          <p:cNvPr id="97" name="Straight Connector 96"/>
          <p:cNvCxnSpPr>
            <a:cxnSpLocks/>
          </p:cNvCxnSpPr>
          <p:nvPr/>
        </p:nvCxnSpPr>
        <p:spPr>
          <a:xfrm>
            <a:off x="6919678" y="2645082"/>
            <a:ext cx="17296" cy="3350482"/>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8" name="Picture 20">
            <a:extLst>
              <a:ext uri="{FF2B5EF4-FFF2-40B4-BE49-F238E27FC236}">
                <a16:creationId xmlns:a16="http://schemas.microsoft.com/office/drawing/2014/main" id="{E838D38D-BE7E-41F5-B9A9-AB49283B3D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1275" y="82312"/>
            <a:ext cx="4466395" cy="1635714"/>
          </a:xfrm>
          <a:prstGeom prst="rect">
            <a:avLst/>
          </a:prstGeom>
          <a:noFill/>
          <a:effectLst>
            <a:glow rad="1016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8E86D16-DBD9-4BAB-ABF1-45939F882CFA}"/>
                  </a:ext>
                </a:extLst>
              </p:cNvPr>
              <p:cNvSpPr txBox="1"/>
              <p:nvPr/>
            </p:nvSpPr>
            <p:spPr>
              <a:xfrm>
                <a:off x="6922989" y="2855060"/>
                <a:ext cx="5091898"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2</m:t>
                          </m:r>
                        </m:e>
                      </m:d>
                      <m:r>
                        <a:rPr lang="vi-VN" sz="2600" i="1">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0</m:t>
                          </m:r>
                        </m:e>
                      </m:d>
                      <m:r>
                        <a:rPr lang="vi-VN" sz="2600" i="1">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5</m:t>
                          </m:r>
                        </m:e>
                      </m:d>
                      <m:r>
                        <a:rPr lang="vi-VN" sz="2600" i="1">
                          <a:latin typeface="Cambria Math" panose="02040503050406030204" pitchFamily="18" charset="0"/>
                          <a:ea typeface="Arial" panose="020B0604020202020204" pitchFamily="34" charset="0"/>
                          <a:cs typeface="Times New Roman" panose="020206030504050203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2</m:t>
                          </m:r>
                        </m:e>
                      </m:d>
                      <m:r>
                        <a:rPr lang="vi-VN" sz="2600" i="1">
                          <a:latin typeface="Cambria Math" panose="02040503050406030204" pitchFamily="18" charset="0"/>
                          <a:ea typeface="Arial" panose="020B0604020202020204" pitchFamily="34" charset="0"/>
                          <a:cs typeface="Times New Roman" panose="02020603050405020304" pitchFamily="18" charset="0"/>
                        </a:rPr>
                        <m:t>&gt;0</m:t>
                      </m:r>
                    </m:oMath>
                  </m:oMathPara>
                </a14:m>
                <a:endParaRPr lang="en-US" sz="2600"/>
              </a:p>
            </p:txBody>
          </p:sp>
        </mc:Choice>
        <mc:Fallback xmlns="">
          <p:sp>
            <p:nvSpPr>
              <p:cNvPr id="4" name="TextBox 3">
                <a:extLst>
                  <a:ext uri="{FF2B5EF4-FFF2-40B4-BE49-F238E27FC236}">
                    <a16:creationId xmlns:a16="http://schemas.microsoft.com/office/drawing/2014/main" id="{28E86D16-DBD9-4BAB-ABF1-45939F882CFA}"/>
                  </a:ext>
                </a:extLst>
              </p:cNvPr>
              <p:cNvSpPr txBox="1">
                <a:spLocks noRot="1" noChangeAspect="1" noMove="1" noResize="1" noEditPoints="1" noAdjustHandles="1" noChangeArrowheads="1" noChangeShapeType="1" noTextEdit="1"/>
              </p:cNvSpPr>
              <p:nvPr/>
            </p:nvSpPr>
            <p:spPr>
              <a:xfrm>
                <a:off x="6922989" y="2855060"/>
                <a:ext cx="5091898" cy="4924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2C3A27-D9AC-4E53-97B0-6661DB4ADBFE}"/>
                  </a:ext>
                </a:extLst>
              </p:cNvPr>
              <p:cNvSpPr txBox="1"/>
              <p:nvPr/>
            </p:nvSpPr>
            <p:spPr>
              <a:xfrm>
                <a:off x="6942792" y="3555885"/>
                <a:ext cx="2502854"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a:latin typeface="Cambria Math" panose="02040503050406030204" pitchFamily="18" charset="0"/>
                          <a:ea typeface="Arial" panose="020B0604020202020204" pitchFamily="34" charset="0"/>
                          <a:cs typeface="Cambria Math" panose="020405030504060302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5</m:t>
                          </m:r>
                        </m:e>
                      </m:d>
                      <m:r>
                        <a:rPr lang="vi-VN" sz="2600" i="1">
                          <a:latin typeface="Cambria Math" panose="02040503050406030204" pitchFamily="18" charset="0"/>
                          <a:ea typeface="Arial" panose="020B0604020202020204" pitchFamily="34" charset="0"/>
                          <a:cs typeface="Times New Roman" panose="02020603050405020304" pitchFamily="18" charset="0"/>
                        </a:rPr>
                        <m:t>&gt;</m:t>
                      </m:r>
                      <m:r>
                        <a:rPr lang="vi-VN" sz="26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0</m:t>
                          </m:r>
                        </m:e>
                      </m:d>
                    </m:oMath>
                  </m:oMathPara>
                </a14:m>
                <a:endParaRPr lang="en-US" sz="2600"/>
              </a:p>
            </p:txBody>
          </p:sp>
        </mc:Choice>
        <mc:Fallback xmlns="">
          <p:sp>
            <p:nvSpPr>
              <p:cNvPr id="11" name="TextBox 10">
                <a:extLst>
                  <a:ext uri="{FF2B5EF4-FFF2-40B4-BE49-F238E27FC236}">
                    <a16:creationId xmlns:a16="http://schemas.microsoft.com/office/drawing/2014/main" id="{6A2C3A27-D9AC-4E53-97B0-6661DB4ADBFE}"/>
                  </a:ext>
                </a:extLst>
              </p:cNvPr>
              <p:cNvSpPr txBox="1">
                <a:spLocks noRot="1" noChangeAspect="1" noMove="1" noResize="1" noEditPoints="1" noAdjustHandles="1" noChangeArrowheads="1" noChangeShapeType="1" noTextEdit="1"/>
              </p:cNvSpPr>
              <p:nvPr/>
            </p:nvSpPr>
            <p:spPr>
              <a:xfrm>
                <a:off x="6942792" y="3555885"/>
                <a:ext cx="2502854" cy="49244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21081-F5EE-42D6-909D-A38729A7DCFD}"/>
                  </a:ext>
                </a:extLst>
              </p:cNvPr>
              <p:cNvSpPr txBox="1"/>
              <p:nvPr/>
            </p:nvSpPr>
            <p:spPr>
              <a:xfrm>
                <a:off x="6919678" y="4048328"/>
                <a:ext cx="5016747" cy="954107"/>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Ta so sánh tiếp giá trị của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0</m:t>
                        </m:r>
                      </m:e>
                    </m:d>
                  </m:oMath>
                </a14:m>
                <a:r>
                  <a:rPr lang="vi-VN" sz="2800">
                    <a:latin typeface="Cambria" panose="02040503050406030204" pitchFamily="18" charset="0"/>
                    <a:ea typeface="Arial" panose="020B0604020202020204" pitchFamily="34" charset="0"/>
                    <a:cs typeface="Times New Roman" panose="02020603050405020304" pitchFamily="18" charset="0"/>
                  </a:rPr>
                  <a:t> và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6</m:t>
                        </m:r>
                      </m:e>
                    </m:d>
                  </m:oMath>
                </a14:m>
                <a:r>
                  <a:rPr lang="vi-VN" sz="2800">
                    <a:latin typeface="Cambria" panose="02040503050406030204" pitchFamily="18" charset="0"/>
                    <a:ea typeface="Arial" panose="020B0604020202020204" pitchFamily="34" charset="0"/>
                    <a:cs typeface="Times New Roman" panose="02020603050405020304" pitchFamily="18" charset="0"/>
                  </a:rPr>
                  <a:t>.</a:t>
                </a:r>
                <a:endParaRPr lang="en-US" sz="2800">
                  <a:latin typeface="Cambria" panose="02040503050406030204" pitchFamily="18" charset="0"/>
                </a:endParaRPr>
              </a:p>
            </p:txBody>
          </p:sp>
        </mc:Choice>
        <mc:Fallback xmlns="">
          <p:sp>
            <p:nvSpPr>
              <p:cNvPr id="13" name="TextBox 12">
                <a:extLst>
                  <a:ext uri="{FF2B5EF4-FFF2-40B4-BE49-F238E27FC236}">
                    <a16:creationId xmlns:a16="http://schemas.microsoft.com/office/drawing/2014/main" id="{9B121081-F5EE-42D6-909D-A38729A7DCFD}"/>
                  </a:ext>
                </a:extLst>
              </p:cNvPr>
              <p:cNvSpPr txBox="1">
                <a:spLocks noRot="1" noChangeAspect="1" noMove="1" noResize="1" noEditPoints="1" noAdjustHandles="1" noChangeArrowheads="1" noChangeShapeType="1" noTextEdit="1"/>
              </p:cNvSpPr>
              <p:nvPr/>
            </p:nvSpPr>
            <p:spPr>
              <a:xfrm>
                <a:off x="6919678" y="4048328"/>
                <a:ext cx="5016747" cy="954107"/>
              </a:xfrm>
              <a:prstGeom prst="rect">
                <a:avLst/>
              </a:prstGeom>
              <a:blipFill>
                <a:blip r:embed="rId13"/>
                <a:stretch>
                  <a:fillRect l="-2430" t="-6369" b="-1656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1AB7EF16-7CA2-4724-B507-80E85FAA6277}"/>
              </a:ext>
            </a:extLst>
          </p:cNvPr>
          <p:cNvSpPr txBox="1"/>
          <p:nvPr/>
        </p:nvSpPr>
        <p:spPr>
          <a:xfrm>
            <a:off x="6923894" y="5024611"/>
            <a:ext cx="4059316" cy="523220"/>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Nhìn đồ thị ta thấy</a:t>
            </a:r>
            <a:endParaRPr lang="en-US" sz="2800"/>
          </a:p>
        </p:txBody>
      </p:sp>
      <p:grpSp>
        <p:nvGrpSpPr>
          <p:cNvPr id="55" name="Group 54">
            <a:extLst>
              <a:ext uri="{FF2B5EF4-FFF2-40B4-BE49-F238E27FC236}">
                <a16:creationId xmlns:a16="http://schemas.microsoft.com/office/drawing/2014/main" id="{F7B06108-7B22-46C7-9B09-36014C3EA6D7}"/>
              </a:ext>
            </a:extLst>
          </p:cNvPr>
          <p:cNvGrpSpPr/>
          <p:nvPr/>
        </p:nvGrpSpPr>
        <p:grpSpPr>
          <a:xfrm>
            <a:off x="193427" y="3453105"/>
            <a:ext cx="5487743" cy="2084251"/>
            <a:chOff x="6267529" y="4691437"/>
            <a:chExt cx="5487743" cy="2084251"/>
          </a:xfrm>
        </p:grpSpPr>
        <p:sp>
          <p:nvSpPr>
            <p:cNvPr id="56" name="Rounded Rectangle 54">
              <a:extLst>
                <a:ext uri="{FF2B5EF4-FFF2-40B4-BE49-F238E27FC236}">
                  <a16:creationId xmlns:a16="http://schemas.microsoft.com/office/drawing/2014/main" id="{4FFC632C-2AC1-4E7B-96FE-CF6FF9C324C5}"/>
                </a:ext>
              </a:extLst>
            </p:cNvPr>
            <p:cNvSpPr/>
            <p:nvPr/>
          </p:nvSpPr>
          <p:spPr>
            <a:xfrm>
              <a:off x="6417294" y="4691437"/>
              <a:ext cx="5337978" cy="2084251"/>
            </a:xfrm>
            <a:prstGeom prst="roundRect">
              <a:avLst>
                <a:gd name="adj" fmla="val 3818"/>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57" name="Straight Connector 56">
              <a:extLst>
                <a:ext uri="{FF2B5EF4-FFF2-40B4-BE49-F238E27FC236}">
                  <a16:creationId xmlns:a16="http://schemas.microsoft.com/office/drawing/2014/main" id="{C430C1CB-0D88-44C8-8857-212DA0693C8F}"/>
                </a:ext>
              </a:extLst>
            </p:cNvPr>
            <p:cNvCxnSpPr>
              <a:cxnSpLocks/>
            </p:cNvCxnSpPr>
            <p:nvPr/>
          </p:nvCxnSpPr>
          <p:spPr>
            <a:xfrm>
              <a:off x="6392709" y="5156658"/>
              <a:ext cx="52953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66FDC64-2A23-49F1-851A-A8DC0A942D62}"/>
                </a:ext>
              </a:extLst>
            </p:cNvPr>
            <p:cNvCxnSpPr>
              <a:cxnSpLocks/>
            </p:cNvCxnSpPr>
            <p:nvPr/>
          </p:nvCxnSpPr>
          <p:spPr>
            <a:xfrm flipV="1">
              <a:off x="6417294" y="5636577"/>
              <a:ext cx="533797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FFA658-2ADD-48F0-AC82-7ACBB27D4F57}"/>
                </a:ext>
              </a:extLst>
            </p:cNvPr>
            <p:cNvCxnSpPr/>
            <p:nvPr/>
          </p:nvCxnSpPr>
          <p:spPr>
            <a:xfrm>
              <a:off x="6992394" y="4717978"/>
              <a:ext cx="0" cy="2057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A92F339-BF34-4946-8D46-F9521FA5ED72}"/>
                    </a:ext>
                  </a:extLst>
                </p:cNvPr>
                <p:cNvSpPr txBox="1"/>
                <p:nvPr/>
              </p:nvSpPr>
              <p:spPr>
                <a:xfrm>
                  <a:off x="6476571" y="4718174"/>
                  <a:ext cx="46040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US" sz="24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BA92F339-BF34-4946-8D46-F9521FA5ED72}"/>
                    </a:ext>
                  </a:extLst>
                </p:cNvPr>
                <p:cNvSpPr txBox="1">
                  <a:spLocks noRot="1" noChangeAspect="1" noMove="1" noResize="1" noEditPoints="1" noAdjustHandles="1" noChangeArrowheads="1" noChangeShapeType="1" noTextEdit="1"/>
                </p:cNvSpPr>
                <p:nvPr/>
              </p:nvSpPr>
              <p:spPr>
                <a:xfrm>
                  <a:off x="6476571" y="4718174"/>
                  <a:ext cx="460402"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71C434E-C398-4FFE-A641-4F5AD3B68D67}"/>
                    </a:ext>
                  </a:extLst>
                </p:cNvPr>
                <p:cNvSpPr txBox="1"/>
                <p:nvPr/>
              </p:nvSpPr>
              <p:spPr>
                <a:xfrm>
                  <a:off x="6267529" y="5219250"/>
                  <a:ext cx="89404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latin typeface="Cambria Math" panose="02040503050406030204" pitchFamily="18" charset="0"/>
                                <a:ea typeface="Calibri" panose="020F0502020204030204" pitchFamily="34" charset="0"/>
                                <a:cs typeface="Times New Roman" panose="02020603050405020304" pitchFamily="18" charset="0"/>
                              </a:rPr>
                              <m:t>𝒇</m:t>
                            </m:r>
                          </m:e>
                          <m:sup>
                            <m:r>
                              <a:rPr lang="en-US" sz="2000" b="1"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a:latin typeface="Cambria Math" panose="02040503050406030204" pitchFamily="18" charset="0"/>
                                <a:ea typeface="Calibri" panose="020F0502020204030204" pitchFamily="34" charset="0"/>
                                <a:cs typeface="Times New Roman" panose="02020603050405020304" pitchFamily="18" charset="0"/>
                              </a:rPr>
                              <m:t>𝒙</m:t>
                            </m:r>
                          </m:e>
                        </m:d>
                      </m:oMath>
                    </m:oMathPara>
                  </a14:m>
                  <a:endParaRPr lang="en-US" sz="2000" b="1"/>
                </a:p>
              </p:txBody>
            </p:sp>
          </mc:Choice>
          <mc:Fallback xmlns="">
            <p:sp>
              <p:nvSpPr>
                <p:cNvPr id="61" name="TextBox 60">
                  <a:extLst>
                    <a:ext uri="{FF2B5EF4-FFF2-40B4-BE49-F238E27FC236}">
                      <a16:creationId xmlns:a16="http://schemas.microsoft.com/office/drawing/2014/main" id="{B71C434E-C398-4FFE-A641-4F5AD3B68D67}"/>
                    </a:ext>
                  </a:extLst>
                </p:cNvPr>
                <p:cNvSpPr txBox="1">
                  <a:spLocks noRot="1" noChangeAspect="1" noMove="1" noResize="1" noEditPoints="1" noAdjustHandles="1" noChangeArrowheads="1" noChangeShapeType="1" noTextEdit="1"/>
                </p:cNvSpPr>
                <p:nvPr/>
              </p:nvSpPr>
              <p:spPr>
                <a:xfrm>
                  <a:off x="6267529" y="5219250"/>
                  <a:ext cx="894047" cy="400110"/>
                </a:xfrm>
                <a:prstGeom prst="rect">
                  <a:avLst/>
                </a:prstGeom>
                <a:blipFill>
                  <a:blip r:embed="rId1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7C6865D-F566-4D92-ADEF-07F57621CEB4}"/>
                    </a:ext>
                  </a:extLst>
                </p:cNvPr>
                <p:cNvSpPr txBox="1"/>
                <p:nvPr/>
              </p:nvSpPr>
              <p:spPr>
                <a:xfrm>
                  <a:off x="6369816" y="5882528"/>
                  <a:ext cx="734080"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𝒇</m:t>
                        </m:r>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a:latin typeface="Cambria Math" panose="02040503050406030204" pitchFamily="18" charset="0"/>
                                <a:ea typeface="Calibri" panose="020F0502020204030204" pitchFamily="34" charset="0"/>
                                <a:cs typeface="Times New Roman" panose="02020603050405020304" pitchFamily="18" charset="0"/>
                              </a:rPr>
                              <m:t>𝒙</m:t>
                            </m:r>
                          </m:e>
                        </m:d>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D7C6865D-F566-4D92-ADEF-07F57621CEB4}"/>
                    </a:ext>
                  </a:extLst>
                </p:cNvPr>
                <p:cNvSpPr txBox="1">
                  <a:spLocks noRot="1" noChangeAspect="1" noMove="1" noResize="1" noEditPoints="1" noAdjustHandles="1" noChangeArrowheads="1" noChangeShapeType="1" noTextEdit="1"/>
                </p:cNvSpPr>
                <p:nvPr/>
              </p:nvSpPr>
              <p:spPr>
                <a:xfrm>
                  <a:off x="6369816" y="5882528"/>
                  <a:ext cx="734080" cy="400110"/>
                </a:xfrm>
                <a:prstGeom prst="rect">
                  <a:avLst/>
                </a:prstGeom>
                <a:blipFill>
                  <a:blip r:embed="rId16"/>
                  <a:stretch>
                    <a:fillRect l="-4167"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2E9AC5F-1C04-452E-B372-B1BCECF9093E}"/>
                    </a:ext>
                  </a:extLst>
                </p:cNvPr>
                <p:cNvSpPr txBox="1"/>
                <p:nvPr/>
              </p:nvSpPr>
              <p:spPr>
                <a:xfrm>
                  <a:off x="6903325" y="4766112"/>
                  <a:ext cx="6523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7" name="TextBox 66">
                  <a:extLst>
                    <a:ext uri="{FF2B5EF4-FFF2-40B4-BE49-F238E27FC236}">
                      <a16:creationId xmlns:a16="http://schemas.microsoft.com/office/drawing/2014/main" id="{A2E9AC5F-1C04-452E-B372-B1BCECF9093E}"/>
                    </a:ext>
                  </a:extLst>
                </p:cNvPr>
                <p:cNvSpPr txBox="1">
                  <a:spLocks noRot="1" noChangeAspect="1" noMove="1" noResize="1" noEditPoints="1" noAdjustHandles="1" noChangeArrowheads="1" noChangeShapeType="1" noTextEdit="1"/>
                </p:cNvSpPr>
                <p:nvPr/>
              </p:nvSpPr>
              <p:spPr>
                <a:xfrm>
                  <a:off x="6903325" y="4766112"/>
                  <a:ext cx="652380" cy="40011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E8A3C51-7F0E-42B7-BD66-F01843C1171B}"/>
                    </a:ext>
                  </a:extLst>
                </p:cNvPr>
                <p:cNvSpPr txBox="1"/>
                <p:nvPr/>
              </p:nvSpPr>
              <p:spPr>
                <a:xfrm>
                  <a:off x="7988384" y="4765204"/>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9" name="TextBox 78">
                  <a:extLst>
                    <a:ext uri="{FF2B5EF4-FFF2-40B4-BE49-F238E27FC236}">
                      <a16:creationId xmlns:a16="http://schemas.microsoft.com/office/drawing/2014/main" id="{6E8A3C51-7F0E-42B7-BD66-F01843C1171B}"/>
                    </a:ext>
                  </a:extLst>
                </p:cNvPr>
                <p:cNvSpPr txBox="1">
                  <a:spLocks noRot="1" noChangeAspect="1" noMove="1" noResize="1" noEditPoints="1" noAdjustHandles="1" noChangeArrowheads="1" noChangeShapeType="1" noTextEdit="1"/>
                </p:cNvSpPr>
                <p:nvPr/>
              </p:nvSpPr>
              <p:spPr>
                <a:xfrm>
                  <a:off x="7988384" y="4765204"/>
                  <a:ext cx="483076"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87F7A64B-4ED5-47CD-B958-9B44465E893E}"/>
                    </a:ext>
                  </a:extLst>
                </p:cNvPr>
                <p:cNvSpPr txBox="1"/>
                <p:nvPr/>
              </p:nvSpPr>
              <p:spPr>
                <a:xfrm>
                  <a:off x="8935147" y="4767973"/>
                  <a:ext cx="5104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0" name="TextBox 79">
                  <a:extLst>
                    <a:ext uri="{FF2B5EF4-FFF2-40B4-BE49-F238E27FC236}">
                      <a16:creationId xmlns:a16="http://schemas.microsoft.com/office/drawing/2014/main" id="{87F7A64B-4ED5-47CD-B958-9B44465E893E}"/>
                    </a:ext>
                  </a:extLst>
                </p:cNvPr>
                <p:cNvSpPr txBox="1">
                  <a:spLocks noRot="1" noChangeAspect="1" noMove="1" noResize="1" noEditPoints="1" noAdjustHandles="1" noChangeArrowheads="1" noChangeShapeType="1" noTextEdit="1"/>
                </p:cNvSpPr>
                <p:nvPr/>
              </p:nvSpPr>
              <p:spPr>
                <a:xfrm>
                  <a:off x="8935147" y="4767973"/>
                  <a:ext cx="510448" cy="40011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5FA776F-B609-4916-BBC7-30D46C0A1027}"/>
                    </a:ext>
                  </a:extLst>
                </p:cNvPr>
                <p:cNvSpPr txBox="1"/>
                <p:nvPr/>
              </p:nvSpPr>
              <p:spPr>
                <a:xfrm>
                  <a:off x="10003275" y="4751541"/>
                  <a:ext cx="4830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𝟓</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F5FA776F-B609-4916-BBC7-30D46C0A1027}"/>
                    </a:ext>
                  </a:extLst>
                </p:cNvPr>
                <p:cNvSpPr txBox="1">
                  <a:spLocks noRot="1" noChangeAspect="1" noMove="1" noResize="1" noEditPoints="1" noAdjustHandles="1" noChangeArrowheads="1" noChangeShapeType="1" noTextEdit="1"/>
                </p:cNvSpPr>
                <p:nvPr/>
              </p:nvSpPr>
              <p:spPr>
                <a:xfrm>
                  <a:off x="10003275" y="4751541"/>
                  <a:ext cx="483080" cy="40011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2A9D526F-96FA-465E-85D9-CBF93ADDC59D}"/>
                    </a:ext>
                  </a:extLst>
                </p:cNvPr>
                <p:cNvSpPr txBox="1"/>
                <p:nvPr/>
              </p:nvSpPr>
              <p:spPr>
                <a:xfrm>
                  <a:off x="11080706" y="4740282"/>
                  <a:ext cx="4830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2A9D526F-96FA-465E-85D9-CBF93ADDC59D}"/>
                    </a:ext>
                  </a:extLst>
                </p:cNvPr>
                <p:cNvSpPr txBox="1">
                  <a:spLocks noRot="1" noChangeAspect="1" noMove="1" noResize="1" noEditPoints="1" noAdjustHandles="1" noChangeArrowheads="1" noChangeShapeType="1" noTextEdit="1"/>
                </p:cNvSpPr>
                <p:nvPr/>
              </p:nvSpPr>
              <p:spPr>
                <a:xfrm>
                  <a:off x="11080706" y="4740282"/>
                  <a:ext cx="483080" cy="40011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3DC41AB7-53E9-4C8C-987C-6FDDE948783C}"/>
                    </a:ext>
                  </a:extLst>
                </p:cNvPr>
                <p:cNvSpPr txBox="1"/>
                <p:nvPr/>
              </p:nvSpPr>
              <p:spPr>
                <a:xfrm>
                  <a:off x="7072666" y="5208952"/>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3DC41AB7-53E9-4C8C-987C-6FDDE948783C}"/>
                    </a:ext>
                  </a:extLst>
                </p:cNvPr>
                <p:cNvSpPr txBox="1">
                  <a:spLocks noRot="1" noChangeAspect="1" noMove="1" noResize="1" noEditPoints="1" noAdjustHandles="1" noChangeArrowheads="1" noChangeShapeType="1" noTextEdit="1"/>
                </p:cNvSpPr>
                <p:nvPr/>
              </p:nvSpPr>
              <p:spPr>
                <a:xfrm>
                  <a:off x="7072666" y="5208952"/>
                  <a:ext cx="483076" cy="40011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22A1948-0DF7-4F45-86C4-0FE82D3070AB}"/>
                    </a:ext>
                  </a:extLst>
                </p:cNvPr>
                <p:cNvSpPr txBox="1"/>
                <p:nvPr/>
              </p:nvSpPr>
              <p:spPr>
                <a:xfrm>
                  <a:off x="7988384" y="5221366"/>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C22A1948-0DF7-4F45-86C4-0FE82D3070AB}"/>
                    </a:ext>
                  </a:extLst>
                </p:cNvPr>
                <p:cNvSpPr txBox="1">
                  <a:spLocks noRot="1" noChangeAspect="1" noMove="1" noResize="1" noEditPoints="1" noAdjustHandles="1" noChangeArrowheads="1" noChangeShapeType="1" noTextEdit="1"/>
                </p:cNvSpPr>
                <p:nvPr/>
              </p:nvSpPr>
              <p:spPr>
                <a:xfrm>
                  <a:off x="7988384" y="5221366"/>
                  <a:ext cx="483076" cy="40011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AF690171-82D4-43DD-8443-747E7567ECAE}"/>
                    </a:ext>
                  </a:extLst>
                </p:cNvPr>
                <p:cNvSpPr txBox="1"/>
                <p:nvPr/>
              </p:nvSpPr>
              <p:spPr>
                <a:xfrm>
                  <a:off x="8930893"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5" name="TextBox 84">
                  <a:extLst>
                    <a:ext uri="{FF2B5EF4-FFF2-40B4-BE49-F238E27FC236}">
                      <a16:creationId xmlns:a16="http://schemas.microsoft.com/office/drawing/2014/main" id="{AF690171-82D4-43DD-8443-747E7567ECAE}"/>
                    </a:ext>
                  </a:extLst>
                </p:cNvPr>
                <p:cNvSpPr txBox="1">
                  <a:spLocks noRot="1" noChangeAspect="1" noMove="1" noResize="1" noEditPoints="1" noAdjustHandles="1" noChangeArrowheads="1" noChangeShapeType="1" noTextEdit="1"/>
                </p:cNvSpPr>
                <p:nvPr/>
              </p:nvSpPr>
              <p:spPr>
                <a:xfrm>
                  <a:off x="8930893" y="5207987"/>
                  <a:ext cx="483076" cy="40011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C1BD3A2-86E7-4A56-BC94-C9E70C78E362}"/>
                    </a:ext>
                  </a:extLst>
                </p:cNvPr>
                <p:cNvSpPr txBox="1"/>
                <p:nvPr/>
              </p:nvSpPr>
              <p:spPr>
                <a:xfrm>
                  <a:off x="10009115" y="5235533"/>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FC1BD3A2-86E7-4A56-BC94-C9E70C78E362}"/>
                    </a:ext>
                  </a:extLst>
                </p:cNvPr>
                <p:cNvSpPr txBox="1">
                  <a:spLocks noRot="1" noChangeAspect="1" noMove="1" noResize="1" noEditPoints="1" noAdjustHandles="1" noChangeArrowheads="1" noChangeShapeType="1" noTextEdit="1"/>
                </p:cNvSpPr>
                <p:nvPr/>
              </p:nvSpPr>
              <p:spPr>
                <a:xfrm>
                  <a:off x="10009115" y="5235533"/>
                  <a:ext cx="483076" cy="40011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214A88A-4C49-4DF5-9DE7-CBE243928EC3}"/>
                    </a:ext>
                  </a:extLst>
                </p:cNvPr>
                <p:cNvSpPr txBox="1"/>
                <p:nvPr/>
              </p:nvSpPr>
              <p:spPr>
                <a:xfrm>
                  <a:off x="11087498"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4214A88A-4C49-4DF5-9DE7-CBE243928EC3}"/>
                    </a:ext>
                  </a:extLst>
                </p:cNvPr>
                <p:cNvSpPr txBox="1">
                  <a:spLocks noRot="1" noChangeAspect="1" noMove="1" noResize="1" noEditPoints="1" noAdjustHandles="1" noChangeArrowheads="1" noChangeShapeType="1" noTextEdit="1"/>
                </p:cNvSpPr>
                <p:nvPr/>
              </p:nvSpPr>
              <p:spPr>
                <a:xfrm>
                  <a:off x="11087498" y="5207987"/>
                  <a:ext cx="483076" cy="40011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C8B2430-E7C8-40CB-8A70-F215D1ADFD66}"/>
                    </a:ext>
                  </a:extLst>
                </p:cNvPr>
                <p:cNvSpPr txBox="1"/>
                <p:nvPr/>
              </p:nvSpPr>
              <p:spPr>
                <a:xfrm>
                  <a:off x="7493016" y="5207592"/>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8" name="TextBox 87">
                  <a:extLst>
                    <a:ext uri="{FF2B5EF4-FFF2-40B4-BE49-F238E27FC236}">
                      <a16:creationId xmlns:a16="http://schemas.microsoft.com/office/drawing/2014/main" id="{1C8B2430-E7C8-40CB-8A70-F215D1ADFD66}"/>
                    </a:ext>
                  </a:extLst>
                </p:cNvPr>
                <p:cNvSpPr txBox="1">
                  <a:spLocks noRot="1" noChangeAspect="1" noMove="1" noResize="1" noEditPoints="1" noAdjustHandles="1" noChangeArrowheads="1" noChangeShapeType="1" noTextEdit="1"/>
                </p:cNvSpPr>
                <p:nvPr/>
              </p:nvSpPr>
              <p:spPr>
                <a:xfrm>
                  <a:off x="7493016" y="5207592"/>
                  <a:ext cx="483076" cy="40011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8F5073A6-B1C0-4519-BF1B-44B5DBB2948D}"/>
                    </a:ext>
                  </a:extLst>
                </p:cNvPr>
                <p:cNvSpPr txBox="1"/>
                <p:nvPr/>
              </p:nvSpPr>
              <p:spPr>
                <a:xfrm>
                  <a:off x="8403075" y="5194474"/>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0" name="TextBox 89">
                  <a:extLst>
                    <a:ext uri="{FF2B5EF4-FFF2-40B4-BE49-F238E27FC236}">
                      <a16:creationId xmlns:a16="http://schemas.microsoft.com/office/drawing/2014/main" id="{8F5073A6-B1C0-4519-BF1B-44B5DBB2948D}"/>
                    </a:ext>
                  </a:extLst>
                </p:cNvPr>
                <p:cNvSpPr txBox="1">
                  <a:spLocks noRot="1" noChangeAspect="1" noMove="1" noResize="1" noEditPoints="1" noAdjustHandles="1" noChangeArrowheads="1" noChangeShapeType="1" noTextEdit="1"/>
                </p:cNvSpPr>
                <p:nvPr/>
              </p:nvSpPr>
              <p:spPr>
                <a:xfrm>
                  <a:off x="8403075" y="5194474"/>
                  <a:ext cx="483076" cy="40011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0582E21C-976A-4B78-AC06-282590052452}"/>
                    </a:ext>
                  </a:extLst>
                </p:cNvPr>
                <p:cNvSpPr txBox="1"/>
                <p:nvPr/>
              </p:nvSpPr>
              <p:spPr>
                <a:xfrm>
                  <a:off x="9441617"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1" name="TextBox 90">
                  <a:extLst>
                    <a:ext uri="{FF2B5EF4-FFF2-40B4-BE49-F238E27FC236}">
                      <a16:creationId xmlns:a16="http://schemas.microsoft.com/office/drawing/2014/main" id="{0582E21C-976A-4B78-AC06-282590052452}"/>
                    </a:ext>
                  </a:extLst>
                </p:cNvPr>
                <p:cNvSpPr txBox="1">
                  <a:spLocks noRot="1" noChangeAspect="1" noMove="1" noResize="1" noEditPoints="1" noAdjustHandles="1" noChangeArrowheads="1" noChangeShapeType="1" noTextEdit="1"/>
                </p:cNvSpPr>
                <p:nvPr/>
              </p:nvSpPr>
              <p:spPr>
                <a:xfrm>
                  <a:off x="9441617" y="5207987"/>
                  <a:ext cx="483076" cy="40011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A9221A39-F582-4792-998E-963C075A6F1D}"/>
                    </a:ext>
                  </a:extLst>
                </p:cNvPr>
                <p:cNvSpPr txBox="1"/>
                <p:nvPr/>
              </p:nvSpPr>
              <p:spPr>
                <a:xfrm>
                  <a:off x="10517707" y="5194474"/>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2" name="TextBox 91">
                  <a:extLst>
                    <a:ext uri="{FF2B5EF4-FFF2-40B4-BE49-F238E27FC236}">
                      <a16:creationId xmlns:a16="http://schemas.microsoft.com/office/drawing/2014/main" id="{A9221A39-F582-4792-998E-963C075A6F1D}"/>
                    </a:ext>
                  </a:extLst>
                </p:cNvPr>
                <p:cNvSpPr txBox="1">
                  <a:spLocks noRot="1" noChangeAspect="1" noMove="1" noResize="1" noEditPoints="1" noAdjustHandles="1" noChangeArrowheads="1" noChangeShapeType="1" noTextEdit="1"/>
                </p:cNvSpPr>
                <p:nvPr/>
              </p:nvSpPr>
              <p:spPr>
                <a:xfrm>
                  <a:off x="10517707" y="5194474"/>
                  <a:ext cx="483076" cy="400110"/>
                </a:xfrm>
                <a:prstGeom prst="rect">
                  <a:avLst/>
                </a:prstGeom>
                <a:blipFill>
                  <a:blip r:embed="rId30"/>
                  <a:stretch>
                    <a:fillRect/>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45168273-0F96-44D3-B7CC-396B08316D33}"/>
                </a:ext>
              </a:extLst>
            </p:cNvPr>
            <p:cNvCxnSpPr>
              <a:cxnSpLocks/>
            </p:cNvCxnSpPr>
            <p:nvPr/>
          </p:nvCxnSpPr>
          <p:spPr>
            <a:xfrm flipV="1">
              <a:off x="7060707" y="5989873"/>
              <a:ext cx="915385" cy="6887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12C69E2-503F-49F5-804B-6F89503873D2}"/>
                </a:ext>
              </a:extLst>
            </p:cNvPr>
            <p:cNvCxnSpPr>
              <a:cxnSpLocks/>
            </p:cNvCxnSpPr>
            <p:nvPr/>
          </p:nvCxnSpPr>
          <p:spPr>
            <a:xfrm>
              <a:off x="8471460" y="6074388"/>
              <a:ext cx="503983" cy="5788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FF320F4-B739-4EEA-8C55-422FB7837DC4}"/>
                </a:ext>
              </a:extLst>
            </p:cNvPr>
            <p:cNvCxnSpPr/>
            <p:nvPr/>
          </p:nvCxnSpPr>
          <p:spPr>
            <a:xfrm flipV="1">
              <a:off x="9144266" y="5757732"/>
              <a:ext cx="1006486" cy="905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C1E89C3-2BA4-4F25-8072-257098BD3FEE}"/>
                </a:ext>
              </a:extLst>
            </p:cNvPr>
            <p:cNvCxnSpPr>
              <a:cxnSpLocks/>
            </p:cNvCxnSpPr>
            <p:nvPr/>
          </p:nvCxnSpPr>
          <p:spPr>
            <a:xfrm>
              <a:off x="10320719" y="5760698"/>
              <a:ext cx="1014834" cy="739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B4C6EF5-14BD-4953-B8BE-EC21677CCD67}"/>
                    </a:ext>
                  </a:extLst>
                </p:cNvPr>
                <p:cNvSpPr txBox="1"/>
                <p:nvPr/>
              </p:nvSpPr>
              <p:spPr>
                <a:xfrm>
                  <a:off x="7896821" y="5656812"/>
                  <a:ext cx="734080"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𝒇</m:t>
                        </m:r>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e>
                        </m:d>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2" name="TextBox 101">
                  <a:extLst>
                    <a:ext uri="{FF2B5EF4-FFF2-40B4-BE49-F238E27FC236}">
                      <a16:creationId xmlns:a16="http://schemas.microsoft.com/office/drawing/2014/main" id="{6B4C6EF5-14BD-4953-B8BE-EC21677CCD67}"/>
                    </a:ext>
                  </a:extLst>
                </p:cNvPr>
                <p:cNvSpPr txBox="1">
                  <a:spLocks noRot="1" noChangeAspect="1" noMove="1" noResize="1" noEditPoints="1" noAdjustHandles="1" noChangeArrowheads="1" noChangeShapeType="1" noTextEdit="1"/>
                </p:cNvSpPr>
                <p:nvPr/>
              </p:nvSpPr>
              <p:spPr>
                <a:xfrm>
                  <a:off x="7896821" y="5656812"/>
                  <a:ext cx="734080" cy="400110"/>
                </a:xfrm>
                <a:prstGeom prst="rect">
                  <a:avLst/>
                </a:prstGeom>
                <a:blipFill>
                  <a:blip r:embed="rId31"/>
                  <a:stretch>
                    <a:fillRect l="-3333" b="-16923"/>
                  </a:stretch>
                </a:blipFill>
              </p:spPr>
              <p:txBody>
                <a:bodyPr/>
                <a:lstStyle/>
                <a:p>
                  <a:r>
                    <a:rPr lang="en-US">
                      <a:noFill/>
                    </a:rPr>
                    <a:t> </a:t>
                  </a:r>
                </a:p>
              </p:txBody>
            </p:sp>
          </mc:Fallback>
        </mc:AlternateContent>
      </p:grpSp>
    </p:spTree>
    <p:extLst>
      <p:ext uri="{BB962C8B-B14F-4D97-AF65-F5344CB8AC3E}">
        <p14:creationId xmlns:p14="http://schemas.microsoft.com/office/powerpoint/2010/main" val="13015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1" grpId="0"/>
      <p:bldP spid="52" grpId="0"/>
      <p:bldP spid="4" grpId="0"/>
      <p:bldP spid="11"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1529" y="2416137"/>
            <a:ext cx="11926984" cy="4441863"/>
            <a:chOff x="184495" y="3636273"/>
            <a:chExt cx="11926984" cy="4441863"/>
          </a:xfrm>
        </p:grpSpPr>
        <p:sp>
          <p:nvSpPr>
            <p:cNvPr id="5" name="Rounded Rectangle 4"/>
            <p:cNvSpPr/>
            <p:nvPr/>
          </p:nvSpPr>
          <p:spPr>
            <a:xfrm>
              <a:off x="184495" y="3865218"/>
              <a:ext cx="11926984" cy="421291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8" y="-5690"/>
            <a:ext cx="7346439" cy="2371843"/>
            <a:chOff x="534987" y="1869705"/>
            <a:chExt cx="14401681" cy="3978006"/>
          </a:xfrm>
        </p:grpSpPr>
        <p:grpSp>
          <p:nvGrpSpPr>
            <p:cNvPr id="21" name="Group 20"/>
            <p:cNvGrpSpPr/>
            <p:nvPr/>
          </p:nvGrpSpPr>
          <p:grpSpPr>
            <a:xfrm>
              <a:off x="534987" y="1869705"/>
              <a:ext cx="14401681" cy="3978006"/>
              <a:chOff x="534987" y="1647866"/>
              <a:chExt cx="14401681" cy="3978006"/>
            </a:xfrm>
          </p:grpSpPr>
          <p:sp>
            <p:nvSpPr>
              <p:cNvPr id="25" name="Rounded Rectangle 24"/>
              <p:cNvSpPr/>
              <p:nvPr/>
            </p:nvSpPr>
            <p:spPr bwMode="auto">
              <a:xfrm>
                <a:off x="847216" y="1742388"/>
                <a:ext cx="14089452" cy="388348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49</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55647" y="2002026"/>
                  <a:ext cx="13719265" cy="3252037"/>
                </a:xfrm>
                <a:prstGeom prst="rect">
                  <a:avLst/>
                </a:prstGeom>
                <a:noFill/>
              </p:spPr>
              <p:txBody>
                <a:bodyPr wrap="square" rtlCol="0">
                  <a:spAutoFit/>
                </a:bodyPr>
                <a:lstStyle/>
                <a:p>
                  <a:pPr algn="just">
                    <a:spcAft>
                      <a:spcPts val="800"/>
                    </a:spcAft>
                  </a:pPr>
                  <a:r>
                    <a:rPr lang="vi-VN" sz="3000">
                      <a:latin typeface="Times New Roman" panose="02020603050405020304" pitchFamily="18" charset="0"/>
                      <a:ea typeface="Times New Roman" panose="02020603050405020304" pitchFamily="18" charset="0"/>
                      <a:cs typeface="Times New Roman" panose="02020603050405020304" pitchFamily="18" charset="0"/>
                    </a:rPr>
                    <a:t>	</a:t>
                  </a:r>
                  <a:r>
                    <a:rPr lang="en-US" sz="3000">
                      <a:latin typeface="Times New Roman" panose="02020603050405020304" pitchFamily="18" charset="0"/>
                      <a:ea typeface="Times New Roman" panose="02020603050405020304" pitchFamily="18" charset="0"/>
                      <a:cs typeface="Times New Roman" panose="02020603050405020304" pitchFamily="18" charset="0"/>
                    </a:rPr>
                    <a:t>          </a:t>
                  </a:r>
                  <a:r>
                    <a:rPr lang="en-US" sz="3000">
                      <a:latin typeface="Times New Roman" panose="02020603050405020304" pitchFamily="18" charset="0"/>
                      <a:ea typeface="Calibri" panose="020F0502020204030204" pitchFamily="34" charset="0"/>
                      <a:cs typeface="Times New Roman" panose="02020603050405020304" pitchFamily="18" charset="0"/>
                    </a:rPr>
                    <a:t>Cho hàm số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𝑦</m:t>
                      </m:r>
                      <m:r>
                        <a:rPr lang="en-US" sz="3000" i="1">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000">
                      <a:latin typeface="Times New Roman" panose="02020603050405020304" pitchFamily="18" charset="0"/>
                      <a:ea typeface="Calibri" panose="020F0502020204030204" pitchFamily="34" charset="0"/>
                      <a:cs typeface="Times New Roman" panose="02020603050405020304" pitchFamily="18" charset="0"/>
                    </a:rPr>
                    <a:t> có đồ thị hàm số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𝑦</m:t>
                      </m:r>
                      <m:r>
                        <a:rPr lang="en-US" sz="3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000" i="1">
                              <a:latin typeface="Cambria Math" panose="02040503050406030204" pitchFamily="18" charset="0"/>
                              <a:ea typeface="Calibri" panose="020F0502020204030204" pitchFamily="34" charset="0"/>
                              <a:cs typeface="Times New Roman" panose="02020603050405020304" pitchFamily="18" charset="0"/>
                            </a:rPr>
                          </m:ctrlPr>
                        </m:sSupPr>
                        <m:e>
                          <m:r>
                            <a:rPr lang="en-US" sz="3000" i="1">
                              <a:latin typeface="Cambria Math" panose="02040503050406030204" pitchFamily="18" charset="0"/>
                              <a:ea typeface="Calibri" panose="020F0502020204030204" pitchFamily="34" charset="0"/>
                              <a:cs typeface="Times New Roman" panose="02020603050405020304" pitchFamily="18" charset="0"/>
                            </a:rPr>
                            <m:t>𝑓</m:t>
                          </m:r>
                        </m:e>
                        <m:sup>
                          <m:r>
                            <a:rPr lang="en-US" sz="30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000">
                      <a:latin typeface="Times New Roman" panose="02020603050405020304" pitchFamily="18" charset="0"/>
                      <a:ea typeface="Calibri" panose="020F0502020204030204" pitchFamily="34" charset="0"/>
                      <a:cs typeface="Times New Roman" panose="02020603050405020304" pitchFamily="18" charset="0"/>
                    </a:rPr>
                    <a:t> như hình vẽ. Phương trình </a:t>
                  </a:r>
                  <a14:m>
                    <m:oMath xmlns:m="http://schemas.openxmlformats.org/officeDocument/2006/math">
                      <m:r>
                        <a:rPr lang="en-US" sz="3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𝑥</m:t>
                          </m:r>
                        </m:e>
                      </m:d>
                      <m:r>
                        <a:rPr lang="en-US" sz="3000" i="1">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0</m:t>
                          </m:r>
                        </m:e>
                      </m:d>
                    </m:oMath>
                  </a14:m>
                  <a:r>
                    <a:rPr lang="en-US" sz="3000">
                      <a:latin typeface="Times New Roman" panose="02020603050405020304" pitchFamily="18" charset="0"/>
                      <a:ea typeface="Calibri" panose="020F0502020204030204" pitchFamily="34" charset="0"/>
                      <a:cs typeface="Times New Roman" panose="02020603050405020304" pitchFamily="18" charset="0"/>
                    </a:rPr>
                    <a:t> có tất cả bao nhiêu nghiệm trong đoạn </a:t>
                  </a:r>
                  <a14:m>
                    <m:oMath xmlns:m="http://schemas.openxmlformats.org/officeDocument/2006/math">
                      <m:d>
                        <m:dPr>
                          <m:begChr m:val="["/>
                          <m:endChr m:val="]"/>
                          <m:ctrlPr>
                            <a:rPr lang="en-US" sz="3000" i="1">
                              <a:latin typeface="Cambria Math" panose="02040503050406030204" pitchFamily="18" charset="0"/>
                              <a:ea typeface="Calibri" panose="020F0502020204030204" pitchFamily="34" charset="0"/>
                              <a:cs typeface="Times New Roman" panose="02020603050405020304" pitchFamily="18" charset="0"/>
                            </a:rPr>
                          </m:ctrlPr>
                        </m:dPr>
                        <m:e>
                          <m:r>
                            <a:rPr lang="en-US" sz="3000" i="1">
                              <a:latin typeface="Cambria Math" panose="02040503050406030204" pitchFamily="18" charset="0"/>
                              <a:ea typeface="Calibri" panose="020F0502020204030204" pitchFamily="34" charset="0"/>
                              <a:cs typeface="Times New Roman" panose="02020603050405020304" pitchFamily="18" charset="0"/>
                            </a:rPr>
                            <m:t>0;6</m:t>
                          </m:r>
                        </m:e>
                      </m:d>
                    </m:oMath>
                  </a14:m>
                  <a:endParaRPr lang="en-US" sz="3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55647" y="2002026"/>
                  <a:ext cx="13719265" cy="3252037"/>
                </a:xfrm>
                <a:prstGeom prst="rect">
                  <a:avLst/>
                </a:prstGeom>
                <a:blipFill>
                  <a:blip r:embed="rId2"/>
                  <a:stretch>
                    <a:fillRect l="-2003" t="-4088" r="-2091" b="-8805"/>
                  </a:stretch>
                </a:blipFill>
              </p:spPr>
              <p:txBody>
                <a:bodyPr/>
                <a:lstStyle/>
                <a:p>
                  <a:r>
                    <a:rPr lang="en-US">
                      <a:noFill/>
                    </a:rPr>
                    <a:t> </a:t>
                  </a:r>
                </a:p>
              </p:txBody>
            </p:sp>
          </mc:Fallback>
        </mc:AlternateContent>
      </p:grpSp>
      <p:grpSp>
        <p:nvGrpSpPr>
          <p:cNvPr id="64" name="Group 63"/>
          <p:cNvGrpSpPr/>
          <p:nvPr/>
        </p:nvGrpSpPr>
        <p:grpSpPr>
          <a:xfrm>
            <a:off x="4522343" y="1791489"/>
            <a:ext cx="7728794" cy="730556"/>
            <a:chOff x="4466936" y="2242858"/>
            <a:chExt cx="7728794" cy="730556"/>
          </a:xfrm>
        </p:grpSpPr>
        <p:sp>
          <p:nvSpPr>
            <p:cNvPr id="65" name="Rectangle 64"/>
            <p:cNvSpPr/>
            <p:nvPr/>
          </p:nvSpPr>
          <p:spPr>
            <a:xfrm>
              <a:off x="6627846" y="2243792"/>
              <a:ext cx="158326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633730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6772859" y="2247574"/>
                  <a:ext cx="1263106" cy="72584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𝟐</m:t>
                        </m:r>
                      </m:oMath>
                    </m:oMathPara>
                  </a14:m>
                  <a:endParaRPr lang="en-US" b="1"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772859" y="2247574"/>
                  <a:ext cx="1263106" cy="725840"/>
                </a:xfrm>
                <a:prstGeom prst="rect">
                  <a:avLst/>
                </a:prstGeom>
                <a:blipFill>
                  <a:blip r:embed="rId3"/>
                  <a:stretch>
                    <a:fillRect/>
                  </a:stretch>
                </a:blipFill>
              </p:spPr>
              <p:txBody>
                <a:bodyPr/>
                <a:lstStyle/>
                <a:p>
                  <a:r>
                    <a:rPr lang="en-US">
                      <a:noFill/>
                    </a:rPr>
                    <a:t> </a:t>
                  </a:r>
                </a:p>
              </p:txBody>
            </p:sp>
          </mc:Fallback>
        </mc:AlternateContent>
        <p:sp>
          <p:nvSpPr>
            <p:cNvPr id="69" name="Rectangle 68"/>
            <p:cNvSpPr/>
            <p:nvPr/>
          </p:nvSpPr>
          <p:spPr>
            <a:xfrm>
              <a:off x="4757480" y="2243792"/>
              <a:ext cx="1558482"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446693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4866846" y="2242858"/>
                  <a:ext cx="1159875" cy="690445"/>
                </a:xfrm>
                <a:prstGeom prst="rect">
                  <a:avLst/>
                </a:prstGeom>
                <a:noFill/>
              </p:spPr>
              <p:txBody>
                <a:bodyPr wrap="square" rtlCol="0">
                  <a:spAutoFit/>
                </a:bodyPr>
                <a:lstStyle>
                  <a:defPPr>
                    <a:defRPr lang="vi-VN"/>
                  </a:defPPr>
                  <a:lvl1pPr>
                    <a:lnSpc>
                      <a:spcPct val="115000"/>
                    </a:lnSpc>
                    <a:spcAft>
                      <a:spcPts val="800"/>
                    </a:spcAft>
                    <a:defRPr sz="3200">
                      <a:latin typeface="Times New Roman" panose="020206030504050203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rPr>
                          <m:t>𝟏</m:t>
                        </m:r>
                      </m:oMath>
                    </m:oMathPara>
                  </a14:m>
                  <a:endParaRPr lang="en-US" sz="3000"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866846" y="2242858"/>
                  <a:ext cx="1159875" cy="690445"/>
                </a:xfrm>
                <a:prstGeom prst="rect">
                  <a:avLst/>
                </a:prstGeom>
                <a:blipFill>
                  <a:blip r:embed="rId4"/>
                  <a:stretch>
                    <a:fillRect/>
                  </a:stretch>
                </a:blipFill>
              </p:spPr>
              <p:txBody>
                <a:bodyPr/>
                <a:lstStyle/>
                <a:p>
                  <a:r>
                    <a:rPr lang="en-US">
                      <a:noFill/>
                    </a:rPr>
                    <a:t> </a:t>
                  </a:r>
                </a:p>
              </p:txBody>
            </p:sp>
          </mc:Fallback>
        </mc:AlternateContent>
        <p:sp>
          <p:nvSpPr>
            <p:cNvPr id="72" name="Rectangle 71"/>
            <p:cNvSpPr/>
            <p:nvPr/>
          </p:nvSpPr>
          <p:spPr>
            <a:xfrm>
              <a:off x="8512078" y="2243792"/>
              <a:ext cx="158326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8221534"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8693653" y="2247574"/>
                  <a:ext cx="1211666" cy="725840"/>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𝟑</m:t>
                        </m:r>
                      </m:oMath>
                    </m:oMathPara>
                  </a14:m>
                  <a:endParaRPr lang="en-US" b="1"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693653" y="2247574"/>
                  <a:ext cx="1211666" cy="725840"/>
                </a:xfrm>
                <a:prstGeom prst="rect">
                  <a:avLst/>
                </a:prstGeom>
                <a:blipFill>
                  <a:blip r:embed="rId5"/>
                  <a:stretch>
                    <a:fillRect/>
                  </a:stretch>
                </a:blipFill>
              </p:spPr>
              <p:txBody>
                <a:bodyPr/>
                <a:lstStyle/>
                <a:p>
                  <a:r>
                    <a:rPr lang="en-US">
                      <a:noFill/>
                    </a:rPr>
                    <a:t> </a:t>
                  </a:r>
                </a:p>
              </p:txBody>
            </p:sp>
          </mc:Fallback>
        </mc:AlternateContent>
        <p:sp>
          <p:nvSpPr>
            <p:cNvPr id="75" name="Rectangle 74"/>
            <p:cNvSpPr/>
            <p:nvPr/>
          </p:nvSpPr>
          <p:spPr>
            <a:xfrm>
              <a:off x="10410148" y="2243792"/>
              <a:ext cx="1583267"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10119604"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10612463" y="2247574"/>
                  <a:ext cx="1583267" cy="725840"/>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𝟒</m:t>
                        </m:r>
                      </m:oMath>
                    </m:oMathPara>
                  </a14:m>
                  <a:endParaRPr lang="en-US" b="1"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0612463" y="2247574"/>
                  <a:ext cx="1583267" cy="72584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Rectangle 62"/>
              <p:cNvSpPr/>
              <p:nvPr/>
            </p:nvSpPr>
            <p:spPr>
              <a:xfrm>
                <a:off x="198871" y="3006592"/>
                <a:ext cx="7057430" cy="1067343"/>
              </a:xfrm>
              <a:prstGeom prst="rect">
                <a:avLst/>
              </a:prstGeom>
              <a:noFill/>
            </p:spPr>
            <p:txBody>
              <a:bodyPr wrap="square" rtlCol="0">
                <a:spAutoFit/>
              </a:bodyPr>
              <a:lstStyle/>
              <a:p>
                <a:pPr>
                  <a:spcAft>
                    <a:spcPts val="800"/>
                  </a:spcAft>
                </a:pPr>
                <a14:m>
                  <m:oMathPara xmlns:m="http://schemas.openxmlformats.org/officeDocument/2006/math">
                    <m:oMathParaPr>
                      <m:jc m:val="left"/>
                    </m:oMathParaPr>
                    <m:oMath xmlns:m="http://schemas.openxmlformats.org/officeDocument/2006/math">
                      <m:nary>
                        <m:naryPr>
                          <m:ctrlPr>
                            <a:rPr lang="en-US" sz="2800" i="1">
                              <a:latin typeface="Cambria Math" panose="02040503050406030204" pitchFamily="18" charset="0"/>
                              <a:ea typeface="Arial" panose="020B0604020202020204" pitchFamily="34" charset="0"/>
                              <a:cs typeface="Times New Roman" panose="02020603050405020304" pitchFamily="18" charset="0"/>
                            </a:rPr>
                          </m:ctrlPr>
                        </m:naryPr>
                        <m:sub>
                          <m:r>
                            <a:rPr lang="vi-VN" sz="2800" i="1">
                              <a:latin typeface="Cambria Math" panose="02040503050406030204" pitchFamily="18" charset="0"/>
                              <a:ea typeface="Arial" panose="020B0604020202020204" pitchFamily="34" charset="0"/>
                              <a:cs typeface="Times New Roman" panose="02020603050405020304" pitchFamily="18" charset="0"/>
                            </a:rPr>
                            <m:t>0</m:t>
                          </m:r>
                        </m:sub>
                        <m:sup>
                          <m:r>
                            <a:rPr lang="vi-VN" sz="2800" i="1">
                              <a:latin typeface="Cambria Math" panose="02040503050406030204" pitchFamily="18" charset="0"/>
                              <a:ea typeface="Arial" panose="020B0604020202020204" pitchFamily="34" charset="0"/>
                              <a:cs typeface="Times New Roman" panose="02020603050405020304" pitchFamily="18" charset="0"/>
                            </a:rPr>
                            <m:t>2</m:t>
                          </m:r>
                        </m:sup>
                        <m:e>
                          <m:r>
                            <a:rPr lang="vi-VN" sz="2800" i="1">
                              <a:latin typeface="Cambria Math" panose="02040503050406030204" pitchFamily="18" charset="0"/>
                              <a:ea typeface="Arial" panose="020B0604020202020204" pitchFamily="34" charset="0"/>
                              <a:cs typeface="Times New Roman" panose="02020603050405020304" pitchFamily="18" charset="0"/>
                            </a:rPr>
                            <m:t>𝑓</m:t>
                          </m:r>
                          <m:r>
                            <a:rPr lang="vi-VN" sz="2800" i="1">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𝑥</m:t>
                              </m:r>
                            </m:e>
                          </m:d>
                        </m:e>
                      </m:nary>
                      <m:r>
                        <a:rPr lang="vi-VN" sz="2800" i="1">
                          <a:latin typeface="Cambria Math" panose="02040503050406030204" pitchFamily="18" charset="0"/>
                          <a:ea typeface="Arial" panose="020B0604020202020204" pitchFamily="34" charset="0"/>
                          <a:cs typeface="Times New Roman" panose="02020603050405020304" pitchFamily="18" charset="0"/>
                        </a:rPr>
                        <m:t>𝑑𝑥</m:t>
                      </m:r>
                      <m:r>
                        <a:rPr lang="vi-VN" sz="2800" i="1">
                          <a:latin typeface="Cambria Math" panose="02040503050406030204" pitchFamily="18" charset="0"/>
                          <a:ea typeface="Arial" panose="020B0604020202020204" pitchFamily="34" charset="0"/>
                          <a:cs typeface="Times New Roman" panose="02020603050405020304" pitchFamily="18" charset="0"/>
                        </a:rPr>
                        <m:t>+</m:t>
                      </m:r>
                      <m:nary>
                        <m:naryPr>
                          <m:ctrlPr>
                            <a:rPr lang="en-US" sz="2800" i="1">
                              <a:latin typeface="Cambria Math" panose="02040503050406030204" pitchFamily="18" charset="0"/>
                              <a:ea typeface="Arial" panose="020B0604020202020204" pitchFamily="34" charset="0"/>
                              <a:cs typeface="Times New Roman" panose="02020603050405020304" pitchFamily="18" charset="0"/>
                            </a:rPr>
                          </m:ctrlPr>
                        </m:naryPr>
                        <m:sub>
                          <m:r>
                            <a:rPr lang="vi-VN" sz="2800" i="1">
                              <a:latin typeface="Cambria Math" panose="02040503050406030204" pitchFamily="18" charset="0"/>
                              <a:ea typeface="Arial" panose="020B0604020202020204" pitchFamily="34" charset="0"/>
                              <a:cs typeface="Times New Roman" panose="02020603050405020304" pitchFamily="18" charset="0"/>
                            </a:rPr>
                            <m:t>2</m:t>
                          </m:r>
                        </m:sub>
                        <m:sup>
                          <m:r>
                            <a:rPr lang="vi-VN" sz="2800" i="1">
                              <a:latin typeface="Cambria Math" panose="02040503050406030204" pitchFamily="18" charset="0"/>
                              <a:ea typeface="Arial" panose="020B0604020202020204" pitchFamily="34" charset="0"/>
                              <a:cs typeface="Times New Roman" panose="02020603050405020304" pitchFamily="18" charset="0"/>
                            </a:rPr>
                            <m:t>5</m:t>
                          </m:r>
                        </m:sup>
                        <m:e>
                          <m:r>
                            <a:rPr lang="vi-VN" sz="2800" i="1">
                              <a:latin typeface="Cambria Math" panose="02040503050406030204" pitchFamily="18" charset="0"/>
                              <a:ea typeface="Arial" panose="020B0604020202020204" pitchFamily="34" charset="0"/>
                              <a:cs typeface="Times New Roman" panose="02020603050405020304" pitchFamily="18" charset="0"/>
                            </a:rPr>
                            <m:t>𝑓</m:t>
                          </m:r>
                          <m:r>
                            <a:rPr lang="vi-VN" sz="2800" i="1">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𝑥</m:t>
                              </m:r>
                            </m:e>
                          </m:d>
                        </m:e>
                      </m:nary>
                      <m:r>
                        <a:rPr lang="vi-VN" sz="2800" i="1">
                          <a:latin typeface="Cambria Math" panose="02040503050406030204" pitchFamily="18" charset="0"/>
                          <a:ea typeface="Arial" panose="020B0604020202020204" pitchFamily="34" charset="0"/>
                          <a:cs typeface="Times New Roman" panose="02020603050405020304" pitchFamily="18" charset="0"/>
                        </a:rPr>
                        <m:t>𝑑𝑥</m:t>
                      </m:r>
                      <m:r>
                        <a:rPr lang="vi-VN" sz="2800" i="1">
                          <a:latin typeface="Cambria Math" panose="02040503050406030204" pitchFamily="18" charset="0"/>
                          <a:ea typeface="Arial" panose="020B0604020202020204" pitchFamily="34" charset="0"/>
                          <a:cs typeface="Times New Roman" panose="02020603050405020304" pitchFamily="18" charset="0"/>
                        </a:rPr>
                        <m:t>+</m:t>
                      </m:r>
                      <m:nary>
                        <m:naryPr>
                          <m:ctrlPr>
                            <a:rPr lang="en-US" sz="2800" i="1">
                              <a:latin typeface="Cambria Math" panose="02040503050406030204" pitchFamily="18" charset="0"/>
                              <a:ea typeface="Arial" panose="020B0604020202020204" pitchFamily="34" charset="0"/>
                              <a:cs typeface="Times New Roman" panose="02020603050405020304" pitchFamily="18" charset="0"/>
                            </a:rPr>
                          </m:ctrlPr>
                        </m:naryPr>
                        <m:sub>
                          <m:r>
                            <a:rPr lang="vi-VN" sz="2800" i="1">
                              <a:latin typeface="Cambria Math" panose="02040503050406030204" pitchFamily="18" charset="0"/>
                              <a:ea typeface="Arial" panose="020B0604020202020204" pitchFamily="34" charset="0"/>
                              <a:cs typeface="Times New Roman" panose="02020603050405020304" pitchFamily="18" charset="0"/>
                            </a:rPr>
                            <m:t>5</m:t>
                          </m:r>
                        </m:sub>
                        <m:sup>
                          <m:r>
                            <a:rPr lang="vi-VN" sz="2800" i="1">
                              <a:latin typeface="Cambria Math" panose="02040503050406030204" pitchFamily="18" charset="0"/>
                              <a:ea typeface="Arial" panose="020B0604020202020204" pitchFamily="34" charset="0"/>
                              <a:cs typeface="Times New Roman" panose="02020603050405020304" pitchFamily="18" charset="0"/>
                            </a:rPr>
                            <m:t>6</m:t>
                          </m:r>
                        </m:sup>
                        <m:e>
                          <m:r>
                            <a:rPr lang="vi-VN" sz="2800" i="1">
                              <a:latin typeface="Cambria Math" panose="02040503050406030204" pitchFamily="18" charset="0"/>
                              <a:ea typeface="Arial" panose="020B0604020202020204" pitchFamily="34" charset="0"/>
                              <a:cs typeface="Times New Roman" panose="02020603050405020304" pitchFamily="18" charset="0"/>
                            </a:rPr>
                            <m:t>𝑓</m:t>
                          </m:r>
                          <m:r>
                            <a:rPr lang="vi-VN" sz="2800" i="1">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𝑥</m:t>
                              </m:r>
                            </m:e>
                          </m:d>
                        </m:e>
                      </m:nary>
                      <m:r>
                        <a:rPr lang="vi-VN" sz="2800" i="1">
                          <a:latin typeface="Cambria Math" panose="02040503050406030204" pitchFamily="18" charset="0"/>
                          <a:ea typeface="Arial" panose="020B0604020202020204" pitchFamily="34" charset="0"/>
                          <a:cs typeface="Times New Roman" panose="02020603050405020304" pitchFamily="18" charset="0"/>
                        </a:rPr>
                        <m:t>𝑑𝑥</m:t>
                      </m:r>
                      <m:r>
                        <a:rPr lang="vi-VN" sz="2800" i="1">
                          <a:latin typeface="Cambria Math" panose="02040503050406030204" pitchFamily="18" charset="0"/>
                          <a:ea typeface="Arial" panose="020B0604020202020204" pitchFamily="34" charset="0"/>
                          <a:cs typeface="Times New Roman" panose="02020603050405020304" pitchFamily="18" charset="0"/>
                        </a:rPr>
                        <m:t>&gt;0</m:t>
                      </m:r>
                    </m:oMath>
                  </m:oMathPara>
                </a14:m>
                <a:br>
                  <a:rPr lang="vi-VN" sz="2800" i="1">
                    <a:latin typeface="Cambria" panose="02040503050406030204" pitchFamily="18" charset="0"/>
                    <a:ea typeface="Arial" panose="020B0604020202020204" pitchFamily="34" charset="0"/>
                    <a:cs typeface="Times New Roman" panose="02020603050405020304" pitchFamily="18" charset="0"/>
                  </a:rPr>
                </a:br>
                <a:endParaRPr lang="en-US" sz="2800">
                  <a:latin typeface="Cambria" panose="02040503050406030204" pitchFamily="18" charset="0"/>
                  <a:ea typeface="Calibri" panose="020F0502020204030204" pitchFamily="34"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198871" y="3006592"/>
                <a:ext cx="7057430" cy="10673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22051" y="4175885"/>
                <a:ext cx="7733476" cy="553357"/>
              </a:xfrm>
              <a:prstGeom prst="rect">
                <a:avLst/>
              </a:prstGeom>
              <a:noFill/>
            </p:spPr>
            <p:txBody>
              <a:bodyPr wrap="square" rtlCol="0">
                <a:spAutoFit/>
              </a:bodyPr>
              <a:lstStyle/>
              <a:p>
                <a:pPr>
                  <a:lnSpc>
                    <a:spcPct val="107000"/>
                  </a:lnSpc>
                  <a:spcAft>
                    <a:spcPts val="0"/>
                  </a:spcAft>
                </a:pPr>
                <a14:m>
                  <m:oMathPara xmlns:m="http://schemas.openxmlformats.org/officeDocument/2006/math">
                    <m:oMathParaPr>
                      <m:jc m:val="left"/>
                    </m:oMathParaPr>
                    <m:oMath xmlns:m="http://schemas.openxmlformats.org/officeDocument/2006/math">
                      <m:r>
                        <a:rPr lang="vi-VN" sz="2800" i="1">
                          <a:latin typeface="Cambria Math" panose="02040503050406030204" pitchFamily="18" charset="0"/>
                          <a:ea typeface="Arial" panose="020B0604020202020204" pitchFamily="34" charset="0"/>
                          <a:cs typeface="Cambria Math" panose="020405030504060302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2</m:t>
                          </m:r>
                        </m:e>
                      </m:d>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0</m:t>
                          </m:r>
                        </m:e>
                      </m:d>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5</m:t>
                          </m:r>
                        </m:e>
                      </m:d>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2</m:t>
                          </m:r>
                        </m:e>
                      </m:d>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6</m:t>
                          </m:r>
                        </m:e>
                      </m:d>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5</m:t>
                          </m:r>
                        </m:e>
                      </m:d>
                      <m:r>
                        <a:rPr lang="vi-VN" sz="2800" i="1">
                          <a:latin typeface="Cambria Math" panose="02040503050406030204" pitchFamily="18" charset="0"/>
                          <a:ea typeface="Arial" panose="020B0604020202020204" pitchFamily="34" charset="0"/>
                          <a:cs typeface="Times New Roman" panose="02020603050405020304" pitchFamily="18" charset="0"/>
                        </a:rPr>
                        <m:t>&gt;0</m:t>
                      </m:r>
                    </m:oMath>
                  </m:oMathPara>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122051" y="4175885"/>
                <a:ext cx="7733476" cy="55335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7746857" y="4164621"/>
                <a:ext cx="2794819" cy="553357"/>
              </a:xfrm>
              <a:prstGeom prst="rect">
                <a:avLst/>
              </a:prstGeom>
              <a:noFill/>
            </p:spPr>
            <p:txBody>
              <a:bodyPr wrap="square" rtlCol="0">
                <a:spAutoFit/>
              </a:bodyPr>
              <a:lstStyle/>
              <a:p>
                <a:pPr>
                  <a:lnSpc>
                    <a:spcPct val="107000"/>
                  </a:lnSpc>
                  <a:spcAft>
                    <a:spcPts val="0"/>
                  </a:spcAft>
                </a:pPr>
                <a14:m>
                  <m:oMathPara xmlns:m="http://schemas.openxmlformats.org/officeDocument/2006/math">
                    <m:oMathParaPr>
                      <m:jc m:val="left"/>
                    </m:oMathParaPr>
                    <m:oMath xmlns:m="http://schemas.openxmlformats.org/officeDocument/2006/math">
                      <m:r>
                        <a:rPr lang="vi-VN" sz="2800" i="1">
                          <a:latin typeface="Cambria Math" panose="02040503050406030204" pitchFamily="18" charset="0"/>
                          <a:ea typeface="Arial" panose="020B0604020202020204" pitchFamily="34" charset="0"/>
                          <a:cs typeface="Cambria Math" panose="020405030504060302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6</m:t>
                          </m:r>
                        </m:e>
                      </m:d>
                      <m:r>
                        <a:rPr lang="vi-VN" sz="2800" i="1">
                          <a:latin typeface="Cambria Math" panose="02040503050406030204" pitchFamily="18" charset="0"/>
                          <a:ea typeface="Arial" panose="020B0604020202020204" pitchFamily="34" charset="0"/>
                          <a:cs typeface="Times New Roman" panose="02020603050405020304" pitchFamily="18" charset="0"/>
                        </a:rPr>
                        <m:t>&gt;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0</m:t>
                          </m:r>
                        </m:e>
                      </m:d>
                    </m:oMath>
                  </m:oMathPara>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7746857" y="4164621"/>
                <a:ext cx="2794819" cy="553357"/>
              </a:xfrm>
              <a:prstGeom prst="rect">
                <a:avLst/>
              </a:prstGeom>
              <a:blipFill>
                <a:blip r:embed="rId9"/>
                <a:stretch>
                  <a:fillRect/>
                </a:stretch>
              </a:blipFill>
            </p:spPr>
            <p:txBody>
              <a:bodyPr/>
              <a:lstStyle/>
              <a:p>
                <a:r>
                  <a:rPr lang="en-US">
                    <a:noFill/>
                  </a:rPr>
                  <a:t> </a:t>
                </a:r>
              </a:p>
            </p:txBody>
          </p:sp>
        </mc:Fallback>
      </mc:AlternateContent>
      <p:pic>
        <p:nvPicPr>
          <p:cNvPr id="78" name="Picture 20">
            <a:extLst>
              <a:ext uri="{FF2B5EF4-FFF2-40B4-BE49-F238E27FC236}">
                <a16:creationId xmlns:a16="http://schemas.microsoft.com/office/drawing/2014/main" id="{E838D38D-BE7E-41F5-B9A9-AB49283B3D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1275" y="82312"/>
            <a:ext cx="4466395" cy="1635714"/>
          </a:xfrm>
          <a:prstGeom prst="rect">
            <a:avLst/>
          </a:prstGeom>
          <a:noFill/>
          <a:effectLst>
            <a:glow rad="1016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E86D16-DBD9-4BAB-ABF1-45939F882CFA}"/>
              </a:ext>
            </a:extLst>
          </p:cNvPr>
          <p:cNvSpPr txBox="1"/>
          <p:nvPr/>
        </p:nvSpPr>
        <p:spPr>
          <a:xfrm>
            <a:off x="154765" y="4808536"/>
            <a:ext cx="6431415" cy="523220"/>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Như vậy, ta có bảng biến thiên như sau:</a:t>
            </a:r>
            <a:endParaRPr lang="en-US" sz="2800">
              <a:latin typeface="Cambria" panose="02040503050406030204" pitchFamily="18" charset="0"/>
              <a:ea typeface="Arial" panose="020B0604020202020204" pitchFamily="34" charset="0"/>
              <a:cs typeface="Times New Roman" panose="02020603050405020304" pitchFamily="18" charset="0"/>
            </a:endParaRPr>
          </a:p>
        </p:txBody>
      </p:sp>
      <p:grpSp>
        <p:nvGrpSpPr>
          <p:cNvPr id="99" name="Group 98">
            <a:extLst>
              <a:ext uri="{FF2B5EF4-FFF2-40B4-BE49-F238E27FC236}">
                <a16:creationId xmlns:a16="http://schemas.microsoft.com/office/drawing/2014/main" id="{4671EDC0-0BDC-471E-8ADC-A142099D1195}"/>
              </a:ext>
            </a:extLst>
          </p:cNvPr>
          <p:cNvGrpSpPr/>
          <p:nvPr/>
        </p:nvGrpSpPr>
        <p:grpSpPr>
          <a:xfrm>
            <a:off x="6371369" y="4691437"/>
            <a:ext cx="5591724" cy="2084251"/>
            <a:chOff x="6267529" y="4691437"/>
            <a:chExt cx="5591724" cy="2084251"/>
          </a:xfrm>
        </p:grpSpPr>
        <p:sp>
          <p:nvSpPr>
            <p:cNvPr id="53" name="Rounded Rectangle 54">
              <a:extLst>
                <a:ext uri="{FF2B5EF4-FFF2-40B4-BE49-F238E27FC236}">
                  <a16:creationId xmlns:a16="http://schemas.microsoft.com/office/drawing/2014/main" id="{7AD396C1-F66D-4C7E-AC3B-2DD029B5E0A5}"/>
                </a:ext>
              </a:extLst>
            </p:cNvPr>
            <p:cNvSpPr/>
            <p:nvPr/>
          </p:nvSpPr>
          <p:spPr>
            <a:xfrm>
              <a:off x="6417294" y="4691437"/>
              <a:ext cx="5337978" cy="2084251"/>
            </a:xfrm>
            <a:prstGeom prst="roundRect">
              <a:avLst>
                <a:gd name="adj" fmla="val 3818"/>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Connector 14">
              <a:extLst>
                <a:ext uri="{FF2B5EF4-FFF2-40B4-BE49-F238E27FC236}">
                  <a16:creationId xmlns:a16="http://schemas.microsoft.com/office/drawing/2014/main" id="{B19FB3AE-5AD6-46CF-A6DA-7643B46D90A7}"/>
                </a:ext>
              </a:extLst>
            </p:cNvPr>
            <p:cNvCxnSpPr>
              <a:cxnSpLocks/>
            </p:cNvCxnSpPr>
            <p:nvPr/>
          </p:nvCxnSpPr>
          <p:spPr>
            <a:xfrm>
              <a:off x="6392709" y="5156658"/>
              <a:ext cx="52953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4C3D0-6527-4096-B924-4303F7905BC6}"/>
                </a:ext>
              </a:extLst>
            </p:cNvPr>
            <p:cNvCxnSpPr>
              <a:cxnSpLocks/>
            </p:cNvCxnSpPr>
            <p:nvPr/>
          </p:nvCxnSpPr>
          <p:spPr>
            <a:xfrm flipV="1">
              <a:off x="6417294" y="5636577"/>
              <a:ext cx="533797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32FA90E-F8B1-458F-8617-53FA1255022A}"/>
                </a:ext>
              </a:extLst>
            </p:cNvPr>
            <p:cNvCxnSpPr/>
            <p:nvPr/>
          </p:nvCxnSpPr>
          <p:spPr>
            <a:xfrm>
              <a:off x="6992394" y="4717978"/>
              <a:ext cx="0" cy="2057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5207F1A-3526-4439-98BF-EE54079191AF}"/>
                    </a:ext>
                  </a:extLst>
                </p:cNvPr>
                <p:cNvSpPr txBox="1"/>
                <p:nvPr/>
              </p:nvSpPr>
              <p:spPr>
                <a:xfrm>
                  <a:off x="6476571" y="4718174"/>
                  <a:ext cx="46040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US" sz="24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25207F1A-3526-4439-98BF-EE54079191AF}"/>
                    </a:ext>
                  </a:extLst>
                </p:cNvPr>
                <p:cNvSpPr txBox="1">
                  <a:spLocks noRot="1" noChangeAspect="1" noMove="1" noResize="1" noEditPoints="1" noAdjustHandles="1" noChangeArrowheads="1" noChangeShapeType="1" noTextEdit="1"/>
                </p:cNvSpPr>
                <p:nvPr/>
              </p:nvSpPr>
              <p:spPr>
                <a:xfrm>
                  <a:off x="6476571" y="4718174"/>
                  <a:ext cx="460402"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F40A07F-597D-4024-889C-5A7CF28191CA}"/>
                    </a:ext>
                  </a:extLst>
                </p:cNvPr>
                <p:cNvSpPr txBox="1"/>
                <p:nvPr/>
              </p:nvSpPr>
              <p:spPr>
                <a:xfrm>
                  <a:off x="6267529" y="5219250"/>
                  <a:ext cx="89404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latin typeface="Cambria Math" panose="02040503050406030204" pitchFamily="18" charset="0"/>
                                <a:ea typeface="Calibri" panose="020F0502020204030204" pitchFamily="34" charset="0"/>
                                <a:cs typeface="Times New Roman" panose="02020603050405020304" pitchFamily="18" charset="0"/>
                              </a:rPr>
                              <m:t>𝒇</m:t>
                            </m:r>
                          </m:e>
                          <m:sup>
                            <m:r>
                              <a:rPr lang="en-US" sz="2000" b="1"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a:latin typeface="Cambria Math" panose="02040503050406030204" pitchFamily="18" charset="0"/>
                                <a:ea typeface="Calibri" panose="020F0502020204030204" pitchFamily="34" charset="0"/>
                                <a:cs typeface="Times New Roman" panose="02020603050405020304" pitchFamily="18" charset="0"/>
                              </a:rPr>
                              <m:t>𝒙</m:t>
                            </m:r>
                          </m:e>
                        </m:d>
                      </m:oMath>
                    </m:oMathPara>
                  </a14:m>
                  <a:endParaRPr lang="en-US" sz="2000" b="1"/>
                </a:p>
              </p:txBody>
            </p:sp>
          </mc:Choice>
          <mc:Fallback xmlns="">
            <p:sp>
              <p:nvSpPr>
                <p:cNvPr id="44" name="TextBox 43">
                  <a:extLst>
                    <a:ext uri="{FF2B5EF4-FFF2-40B4-BE49-F238E27FC236}">
                      <a16:creationId xmlns:a16="http://schemas.microsoft.com/office/drawing/2014/main" id="{1F40A07F-597D-4024-889C-5A7CF28191CA}"/>
                    </a:ext>
                  </a:extLst>
                </p:cNvPr>
                <p:cNvSpPr txBox="1">
                  <a:spLocks noRot="1" noChangeAspect="1" noMove="1" noResize="1" noEditPoints="1" noAdjustHandles="1" noChangeArrowheads="1" noChangeShapeType="1" noTextEdit="1"/>
                </p:cNvSpPr>
                <p:nvPr/>
              </p:nvSpPr>
              <p:spPr>
                <a:xfrm>
                  <a:off x="6267529" y="5219250"/>
                  <a:ext cx="894047" cy="400110"/>
                </a:xfrm>
                <a:prstGeom prst="rect">
                  <a:avLst/>
                </a:prstGeom>
                <a:blipFill>
                  <a:blip r:embed="rId12"/>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9AB9A3B-7CF9-4419-8A6C-CE015C91330C}"/>
                    </a:ext>
                  </a:extLst>
                </p:cNvPr>
                <p:cNvSpPr txBox="1"/>
                <p:nvPr/>
              </p:nvSpPr>
              <p:spPr>
                <a:xfrm>
                  <a:off x="6369816" y="5882528"/>
                  <a:ext cx="734080"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𝒇</m:t>
                        </m:r>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a:latin typeface="Cambria Math" panose="02040503050406030204" pitchFamily="18" charset="0"/>
                                <a:ea typeface="Calibri" panose="020F0502020204030204" pitchFamily="34" charset="0"/>
                                <a:cs typeface="Times New Roman" panose="02020603050405020304" pitchFamily="18" charset="0"/>
                              </a:rPr>
                              <m:t>𝒙</m:t>
                            </m:r>
                          </m:e>
                        </m:d>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D9AB9A3B-7CF9-4419-8A6C-CE015C91330C}"/>
                    </a:ext>
                  </a:extLst>
                </p:cNvPr>
                <p:cNvSpPr txBox="1">
                  <a:spLocks noRot="1" noChangeAspect="1" noMove="1" noResize="1" noEditPoints="1" noAdjustHandles="1" noChangeArrowheads="1" noChangeShapeType="1" noTextEdit="1"/>
                </p:cNvSpPr>
                <p:nvPr/>
              </p:nvSpPr>
              <p:spPr>
                <a:xfrm>
                  <a:off x="6369816" y="5882528"/>
                  <a:ext cx="734080" cy="400110"/>
                </a:xfrm>
                <a:prstGeom prst="rect">
                  <a:avLst/>
                </a:prstGeom>
                <a:blipFill>
                  <a:blip r:embed="rId13"/>
                  <a:stretch>
                    <a:fillRect l="-4167"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360A989-3EF5-4939-88E4-1E783AE39D1D}"/>
                    </a:ext>
                  </a:extLst>
                </p:cNvPr>
                <p:cNvSpPr txBox="1"/>
                <p:nvPr/>
              </p:nvSpPr>
              <p:spPr>
                <a:xfrm>
                  <a:off x="6903325" y="4766112"/>
                  <a:ext cx="6523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4360A989-3EF5-4939-88E4-1E783AE39D1D}"/>
                    </a:ext>
                  </a:extLst>
                </p:cNvPr>
                <p:cNvSpPr txBox="1">
                  <a:spLocks noRot="1" noChangeAspect="1" noMove="1" noResize="1" noEditPoints="1" noAdjustHandles="1" noChangeArrowheads="1" noChangeShapeType="1" noTextEdit="1"/>
                </p:cNvSpPr>
                <p:nvPr/>
              </p:nvSpPr>
              <p:spPr>
                <a:xfrm>
                  <a:off x="6903325" y="4766112"/>
                  <a:ext cx="652380" cy="40011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4F97C1E-B8F8-445B-9F4A-E9E9780A8C90}"/>
                    </a:ext>
                  </a:extLst>
                </p:cNvPr>
                <p:cNvSpPr txBox="1"/>
                <p:nvPr/>
              </p:nvSpPr>
              <p:spPr>
                <a:xfrm>
                  <a:off x="7988384" y="4765204"/>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54F97C1E-B8F8-445B-9F4A-E9E9780A8C90}"/>
                    </a:ext>
                  </a:extLst>
                </p:cNvPr>
                <p:cNvSpPr txBox="1">
                  <a:spLocks noRot="1" noChangeAspect="1" noMove="1" noResize="1" noEditPoints="1" noAdjustHandles="1" noChangeArrowheads="1" noChangeShapeType="1" noTextEdit="1"/>
                </p:cNvSpPr>
                <p:nvPr/>
              </p:nvSpPr>
              <p:spPr>
                <a:xfrm>
                  <a:off x="7988384" y="4765204"/>
                  <a:ext cx="483076" cy="40011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A020800-D3C4-4C02-A4FA-DC3B30DBFFD4}"/>
                    </a:ext>
                  </a:extLst>
                </p:cNvPr>
                <p:cNvSpPr txBox="1"/>
                <p:nvPr/>
              </p:nvSpPr>
              <p:spPr>
                <a:xfrm>
                  <a:off x="8935147" y="4767973"/>
                  <a:ext cx="5104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3A020800-D3C4-4C02-A4FA-DC3B30DBFFD4}"/>
                    </a:ext>
                  </a:extLst>
                </p:cNvPr>
                <p:cNvSpPr txBox="1">
                  <a:spLocks noRot="1" noChangeAspect="1" noMove="1" noResize="1" noEditPoints="1" noAdjustHandles="1" noChangeArrowheads="1" noChangeShapeType="1" noTextEdit="1"/>
                </p:cNvSpPr>
                <p:nvPr/>
              </p:nvSpPr>
              <p:spPr>
                <a:xfrm>
                  <a:off x="8935147" y="4767973"/>
                  <a:ext cx="510448" cy="40011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BEEA928-E05E-45AD-A8D8-9FD6028DE7A9}"/>
                    </a:ext>
                  </a:extLst>
                </p:cNvPr>
                <p:cNvSpPr txBox="1"/>
                <p:nvPr/>
              </p:nvSpPr>
              <p:spPr>
                <a:xfrm>
                  <a:off x="10003275" y="4751541"/>
                  <a:ext cx="4830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𝟓</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9BEEA928-E05E-45AD-A8D8-9FD6028DE7A9}"/>
                    </a:ext>
                  </a:extLst>
                </p:cNvPr>
                <p:cNvSpPr txBox="1">
                  <a:spLocks noRot="1" noChangeAspect="1" noMove="1" noResize="1" noEditPoints="1" noAdjustHandles="1" noChangeArrowheads="1" noChangeShapeType="1" noTextEdit="1"/>
                </p:cNvSpPr>
                <p:nvPr/>
              </p:nvSpPr>
              <p:spPr>
                <a:xfrm>
                  <a:off x="10003275" y="4751541"/>
                  <a:ext cx="483080" cy="40011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6C859A9-6BB8-47A4-91EA-E171BF48664A}"/>
                    </a:ext>
                  </a:extLst>
                </p:cNvPr>
                <p:cNvSpPr txBox="1"/>
                <p:nvPr/>
              </p:nvSpPr>
              <p:spPr>
                <a:xfrm>
                  <a:off x="11080706" y="4740282"/>
                  <a:ext cx="48308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26C859A9-6BB8-47A4-91EA-E171BF48664A}"/>
                    </a:ext>
                  </a:extLst>
                </p:cNvPr>
                <p:cNvSpPr txBox="1">
                  <a:spLocks noRot="1" noChangeAspect="1" noMove="1" noResize="1" noEditPoints="1" noAdjustHandles="1" noChangeArrowheads="1" noChangeShapeType="1" noTextEdit="1"/>
                </p:cNvSpPr>
                <p:nvPr/>
              </p:nvSpPr>
              <p:spPr>
                <a:xfrm>
                  <a:off x="11080706" y="4740282"/>
                  <a:ext cx="483080"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6EE9982-4A1F-429F-8198-EB35FC020097}"/>
                    </a:ext>
                  </a:extLst>
                </p:cNvPr>
                <p:cNvSpPr txBox="1"/>
                <p:nvPr/>
              </p:nvSpPr>
              <p:spPr>
                <a:xfrm>
                  <a:off x="7072666" y="5208952"/>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9" name="TextBox 78">
                  <a:extLst>
                    <a:ext uri="{FF2B5EF4-FFF2-40B4-BE49-F238E27FC236}">
                      <a16:creationId xmlns:a16="http://schemas.microsoft.com/office/drawing/2014/main" id="{96EE9982-4A1F-429F-8198-EB35FC020097}"/>
                    </a:ext>
                  </a:extLst>
                </p:cNvPr>
                <p:cNvSpPr txBox="1">
                  <a:spLocks noRot="1" noChangeAspect="1" noMove="1" noResize="1" noEditPoints="1" noAdjustHandles="1" noChangeArrowheads="1" noChangeShapeType="1" noTextEdit="1"/>
                </p:cNvSpPr>
                <p:nvPr/>
              </p:nvSpPr>
              <p:spPr>
                <a:xfrm>
                  <a:off x="7072666" y="5208952"/>
                  <a:ext cx="483076" cy="40011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E08C182-CC4B-46AA-97DF-D41890BECD60}"/>
                    </a:ext>
                  </a:extLst>
                </p:cNvPr>
                <p:cNvSpPr txBox="1"/>
                <p:nvPr/>
              </p:nvSpPr>
              <p:spPr>
                <a:xfrm>
                  <a:off x="7988384" y="5221366"/>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0" name="TextBox 79">
                  <a:extLst>
                    <a:ext uri="{FF2B5EF4-FFF2-40B4-BE49-F238E27FC236}">
                      <a16:creationId xmlns:a16="http://schemas.microsoft.com/office/drawing/2014/main" id="{EE08C182-CC4B-46AA-97DF-D41890BECD60}"/>
                    </a:ext>
                  </a:extLst>
                </p:cNvPr>
                <p:cNvSpPr txBox="1">
                  <a:spLocks noRot="1" noChangeAspect="1" noMove="1" noResize="1" noEditPoints="1" noAdjustHandles="1" noChangeArrowheads="1" noChangeShapeType="1" noTextEdit="1"/>
                </p:cNvSpPr>
                <p:nvPr/>
              </p:nvSpPr>
              <p:spPr>
                <a:xfrm>
                  <a:off x="7988384" y="5221366"/>
                  <a:ext cx="483076" cy="40011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37EA68A-1227-4326-B46A-A87B9150E059}"/>
                    </a:ext>
                  </a:extLst>
                </p:cNvPr>
                <p:cNvSpPr txBox="1"/>
                <p:nvPr/>
              </p:nvSpPr>
              <p:spPr>
                <a:xfrm>
                  <a:off x="8930893"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F37EA68A-1227-4326-B46A-A87B9150E059}"/>
                    </a:ext>
                  </a:extLst>
                </p:cNvPr>
                <p:cNvSpPr txBox="1">
                  <a:spLocks noRot="1" noChangeAspect="1" noMove="1" noResize="1" noEditPoints="1" noAdjustHandles="1" noChangeArrowheads="1" noChangeShapeType="1" noTextEdit="1"/>
                </p:cNvSpPr>
                <p:nvPr/>
              </p:nvSpPr>
              <p:spPr>
                <a:xfrm>
                  <a:off x="8930893" y="5207987"/>
                  <a:ext cx="483076" cy="40011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DCEDA0C-34A9-4BFF-A269-788C7535DD74}"/>
                    </a:ext>
                  </a:extLst>
                </p:cNvPr>
                <p:cNvSpPr txBox="1"/>
                <p:nvPr/>
              </p:nvSpPr>
              <p:spPr>
                <a:xfrm>
                  <a:off x="10009115" y="5235533"/>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5DCEDA0C-34A9-4BFF-A269-788C7535DD74}"/>
                    </a:ext>
                  </a:extLst>
                </p:cNvPr>
                <p:cNvSpPr txBox="1">
                  <a:spLocks noRot="1" noChangeAspect="1" noMove="1" noResize="1" noEditPoints="1" noAdjustHandles="1" noChangeArrowheads="1" noChangeShapeType="1" noTextEdit="1"/>
                </p:cNvSpPr>
                <p:nvPr/>
              </p:nvSpPr>
              <p:spPr>
                <a:xfrm>
                  <a:off x="10009115" y="5235533"/>
                  <a:ext cx="483076" cy="40011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4E87A7B-E076-40D3-B4E3-2B3FB4909A34}"/>
                    </a:ext>
                  </a:extLst>
                </p:cNvPr>
                <p:cNvSpPr txBox="1"/>
                <p:nvPr/>
              </p:nvSpPr>
              <p:spPr>
                <a:xfrm>
                  <a:off x="11087498"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94E87A7B-E076-40D3-B4E3-2B3FB4909A34}"/>
                    </a:ext>
                  </a:extLst>
                </p:cNvPr>
                <p:cNvSpPr txBox="1">
                  <a:spLocks noRot="1" noChangeAspect="1" noMove="1" noResize="1" noEditPoints="1" noAdjustHandles="1" noChangeArrowheads="1" noChangeShapeType="1" noTextEdit="1"/>
                </p:cNvSpPr>
                <p:nvPr/>
              </p:nvSpPr>
              <p:spPr>
                <a:xfrm>
                  <a:off x="11087498" y="5207987"/>
                  <a:ext cx="483076" cy="40011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7EBD7ED9-0128-487E-8462-D778D646BA05}"/>
                    </a:ext>
                  </a:extLst>
                </p:cNvPr>
                <p:cNvSpPr txBox="1"/>
                <p:nvPr/>
              </p:nvSpPr>
              <p:spPr>
                <a:xfrm>
                  <a:off x="7493016" y="5207592"/>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7EBD7ED9-0128-487E-8462-D778D646BA05}"/>
                    </a:ext>
                  </a:extLst>
                </p:cNvPr>
                <p:cNvSpPr txBox="1">
                  <a:spLocks noRot="1" noChangeAspect="1" noMove="1" noResize="1" noEditPoints="1" noAdjustHandles="1" noChangeArrowheads="1" noChangeShapeType="1" noTextEdit="1"/>
                </p:cNvSpPr>
                <p:nvPr/>
              </p:nvSpPr>
              <p:spPr>
                <a:xfrm>
                  <a:off x="7493016" y="5207592"/>
                  <a:ext cx="483076" cy="40011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06C8C45-8D04-4626-91DC-617260280D95}"/>
                    </a:ext>
                  </a:extLst>
                </p:cNvPr>
                <p:cNvSpPr txBox="1"/>
                <p:nvPr/>
              </p:nvSpPr>
              <p:spPr>
                <a:xfrm>
                  <a:off x="8403075" y="5194474"/>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5" name="TextBox 84">
                  <a:extLst>
                    <a:ext uri="{FF2B5EF4-FFF2-40B4-BE49-F238E27FC236}">
                      <a16:creationId xmlns:a16="http://schemas.microsoft.com/office/drawing/2014/main" id="{506C8C45-8D04-4626-91DC-617260280D95}"/>
                    </a:ext>
                  </a:extLst>
                </p:cNvPr>
                <p:cNvSpPr txBox="1">
                  <a:spLocks noRot="1" noChangeAspect="1" noMove="1" noResize="1" noEditPoints="1" noAdjustHandles="1" noChangeArrowheads="1" noChangeShapeType="1" noTextEdit="1"/>
                </p:cNvSpPr>
                <p:nvPr/>
              </p:nvSpPr>
              <p:spPr>
                <a:xfrm>
                  <a:off x="8403075" y="5194474"/>
                  <a:ext cx="483076" cy="40011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D715251-E4F9-4557-8FF7-96661B769387}"/>
                    </a:ext>
                  </a:extLst>
                </p:cNvPr>
                <p:cNvSpPr txBox="1"/>
                <p:nvPr/>
              </p:nvSpPr>
              <p:spPr>
                <a:xfrm>
                  <a:off x="9441617" y="5207987"/>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7D715251-E4F9-4557-8FF7-96661B769387}"/>
                    </a:ext>
                  </a:extLst>
                </p:cNvPr>
                <p:cNvSpPr txBox="1">
                  <a:spLocks noRot="1" noChangeAspect="1" noMove="1" noResize="1" noEditPoints="1" noAdjustHandles="1" noChangeArrowheads="1" noChangeShapeType="1" noTextEdit="1"/>
                </p:cNvSpPr>
                <p:nvPr/>
              </p:nvSpPr>
              <p:spPr>
                <a:xfrm>
                  <a:off x="9441617" y="5207987"/>
                  <a:ext cx="483076" cy="40011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750F53D-1F7C-4721-ACAE-A2FF69CAFA0C}"/>
                    </a:ext>
                  </a:extLst>
                </p:cNvPr>
                <p:cNvSpPr txBox="1"/>
                <p:nvPr/>
              </p:nvSpPr>
              <p:spPr>
                <a:xfrm>
                  <a:off x="10517707" y="5194474"/>
                  <a:ext cx="4830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8" name="TextBox 87">
                  <a:extLst>
                    <a:ext uri="{FF2B5EF4-FFF2-40B4-BE49-F238E27FC236}">
                      <a16:creationId xmlns:a16="http://schemas.microsoft.com/office/drawing/2014/main" id="{B750F53D-1F7C-4721-ACAE-A2FF69CAFA0C}"/>
                    </a:ext>
                  </a:extLst>
                </p:cNvPr>
                <p:cNvSpPr txBox="1">
                  <a:spLocks noRot="1" noChangeAspect="1" noMove="1" noResize="1" noEditPoints="1" noAdjustHandles="1" noChangeArrowheads="1" noChangeShapeType="1" noTextEdit="1"/>
                </p:cNvSpPr>
                <p:nvPr/>
              </p:nvSpPr>
              <p:spPr>
                <a:xfrm>
                  <a:off x="10517707" y="5194474"/>
                  <a:ext cx="483076" cy="400110"/>
                </a:xfrm>
                <a:prstGeom prst="rect">
                  <a:avLst/>
                </a:prstGeom>
                <a:blipFill>
                  <a:blip r:embed="rId27"/>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80222736-BA32-4F4D-B02E-05D30CA44A36}"/>
                </a:ext>
              </a:extLst>
            </p:cNvPr>
            <p:cNvCxnSpPr/>
            <p:nvPr/>
          </p:nvCxnSpPr>
          <p:spPr>
            <a:xfrm flipV="1">
              <a:off x="7060707" y="6418548"/>
              <a:ext cx="1030665" cy="260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AD7A0CA-1DE0-4DBB-B81D-F1B68DF37AA2}"/>
                </a:ext>
              </a:extLst>
            </p:cNvPr>
            <p:cNvCxnSpPr/>
            <p:nvPr/>
          </p:nvCxnSpPr>
          <p:spPr>
            <a:xfrm>
              <a:off x="8155680" y="6419910"/>
              <a:ext cx="819763" cy="2332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0B3B85D-1984-48D6-9B39-F749B8E87E7D}"/>
                </a:ext>
              </a:extLst>
            </p:cNvPr>
            <p:cNvCxnSpPr/>
            <p:nvPr/>
          </p:nvCxnSpPr>
          <p:spPr>
            <a:xfrm flipV="1">
              <a:off x="9144266" y="5757732"/>
              <a:ext cx="1006486" cy="905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2626F4E-EE6C-4EA0-B48F-0CE66E74A723}"/>
                </a:ext>
              </a:extLst>
            </p:cNvPr>
            <p:cNvCxnSpPr/>
            <p:nvPr/>
          </p:nvCxnSpPr>
          <p:spPr>
            <a:xfrm>
              <a:off x="10320719" y="5760698"/>
              <a:ext cx="1001527" cy="352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0CCEF2D9-A57C-4FB7-B961-D5EF0384263D}"/>
                    </a:ext>
                  </a:extLst>
                </p:cNvPr>
                <p:cNvSpPr txBox="1"/>
                <p:nvPr/>
              </p:nvSpPr>
              <p:spPr>
                <a:xfrm>
                  <a:off x="7788640" y="5989562"/>
                  <a:ext cx="734080"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𝒇</m:t>
                        </m:r>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smtClean="0">
                                <a:latin typeface="Cambria Math" panose="02040503050406030204" pitchFamily="18" charset="0"/>
                                <a:ea typeface="Calibri" panose="020F0502020204030204" pitchFamily="34" charset="0"/>
                                <a:cs typeface="Times New Roman" panose="02020603050405020304" pitchFamily="18" charset="0"/>
                              </a:rPr>
                              <m:t>𝟎</m:t>
                            </m:r>
                          </m:e>
                        </m:d>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3" name="TextBox 92">
                  <a:extLst>
                    <a:ext uri="{FF2B5EF4-FFF2-40B4-BE49-F238E27FC236}">
                      <a16:creationId xmlns:a16="http://schemas.microsoft.com/office/drawing/2014/main" id="{0CCEF2D9-A57C-4FB7-B961-D5EF0384263D}"/>
                    </a:ext>
                  </a:extLst>
                </p:cNvPr>
                <p:cNvSpPr txBox="1">
                  <a:spLocks noRot="1" noChangeAspect="1" noMove="1" noResize="1" noEditPoints="1" noAdjustHandles="1" noChangeArrowheads="1" noChangeShapeType="1" noTextEdit="1"/>
                </p:cNvSpPr>
                <p:nvPr/>
              </p:nvSpPr>
              <p:spPr>
                <a:xfrm>
                  <a:off x="7788640" y="5989562"/>
                  <a:ext cx="734080" cy="400110"/>
                </a:xfrm>
                <a:prstGeom prst="rect">
                  <a:avLst/>
                </a:prstGeom>
                <a:blipFill>
                  <a:blip r:embed="rId28"/>
                  <a:stretch>
                    <a:fillRect l="-4167"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E32624E-B85A-4358-BB8B-8718E4BCA0AF}"/>
                    </a:ext>
                  </a:extLst>
                </p:cNvPr>
                <p:cNvSpPr txBox="1"/>
                <p:nvPr/>
              </p:nvSpPr>
              <p:spPr>
                <a:xfrm>
                  <a:off x="11125173" y="5730451"/>
                  <a:ext cx="734080"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ea typeface="Calibri" panose="020F0502020204030204" pitchFamily="34" charset="0"/>
                            <a:cs typeface="Times New Roman" panose="02020603050405020304" pitchFamily="18" charset="0"/>
                          </a:rPr>
                          <m:t>𝒇</m:t>
                        </m:r>
                        <m:d>
                          <m:dPr>
                            <m:ctrlPr>
                              <a:rPr lang="en-US" sz="2000" b="1" i="1">
                                <a:latin typeface="Cambria Math" panose="02040503050406030204" pitchFamily="18" charset="0"/>
                                <a:ea typeface="Calibri" panose="020F0502020204030204" pitchFamily="34" charset="0"/>
                                <a:cs typeface="Times New Roman" panose="02020603050405020304" pitchFamily="18" charset="0"/>
                              </a:rPr>
                            </m:ctrlPr>
                          </m:dPr>
                          <m:e>
                            <m:r>
                              <a:rPr lang="en-US" sz="2000" b="1" i="1" smtClean="0">
                                <a:latin typeface="Cambria Math" panose="02040503050406030204" pitchFamily="18" charset="0"/>
                                <a:ea typeface="Calibri" panose="020F0502020204030204" pitchFamily="34" charset="0"/>
                                <a:cs typeface="Times New Roman" panose="02020603050405020304" pitchFamily="18" charset="0"/>
                              </a:rPr>
                              <m:t>𝟔</m:t>
                            </m:r>
                          </m:e>
                        </m:d>
                      </m:oMath>
                    </m:oMathPara>
                  </a14:m>
                  <a:endParaRPr lang="en-US" sz="2000"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4" name="TextBox 93">
                  <a:extLst>
                    <a:ext uri="{FF2B5EF4-FFF2-40B4-BE49-F238E27FC236}">
                      <a16:creationId xmlns:a16="http://schemas.microsoft.com/office/drawing/2014/main" id="{2E32624E-B85A-4358-BB8B-8718E4BCA0AF}"/>
                    </a:ext>
                  </a:extLst>
                </p:cNvPr>
                <p:cNvSpPr txBox="1">
                  <a:spLocks noRot="1" noChangeAspect="1" noMove="1" noResize="1" noEditPoints="1" noAdjustHandles="1" noChangeArrowheads="1" noChangeShapeType="1" noTextEdit="1"/>
                </p:cNvSpPr>
                <p:nvPr/>
              </p:nvSpPr>
              <p:spPr>
                <a:xfrm>
                  <a:off x="11125173" y="5730451"/>
                  <a:ext cx="734080" cy="400110"/>
                </a:xfrm>
                <a:prstGeom prst="rect">
                  <a:avLst/>
                </a:prstGeom>
                <a:blipFill>
                  <a:blip r:embed="rId29"/>
                  <a:stretch>
                    <a:fillRect l="-3333" b="-15152"/>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D8CF0C4-DDA0-4FF1-A646-C9A0C1C26CB8}"/>
                </a:ext>
              </a:extLst>
            </p:cNvPr>
            <p:cNvCxnSpPr/>
            <p:nvPr/>
          </p:nvCxnSpPr>
          <p:spPr>
            <a:xfrm>
              <a:off x="7033959" y="6403527"/>
              <a:ext cx="4578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883FF7BA-B314-41F7-99F7-59E2E5756CF8}"/>
                  </a:ext>
                </a:extLst>
              </p:cNvPr>
              <p:cNvSpPr txBox="1"/>
              <p:nvPr/>
            </p:nvSpPr>
            <p:spPr>
              <a:xfrm>
                <a:off x="190156" y="5359049"/>
                <a:ext cx="5871824" cy="523220"/>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Vậy phương trình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𝑥</m:t>
                        </m:r>
                      </m:e>
                    </m:d>
                    <m:r>
                      <a:rPr lang="vi-VN" sz="2800" i="1">
                        <a:latin typeface="Cambria Math" panose="02040503050406030204" pitchFamily="18" charset="0"/>
                        <a:ea typeface="Arial" panose="020B0604020202020204" pitchFamily="34" charset="0"/>
                        <a:cs typeface="Times New Roman" panose="02020603050405020304" pitchFamily="18" charset="0"/>
                      </a:rPr>
                      <m:t>=</m:t>
                    </m:r>
                    <m:r>
                      <a:rPr lang="vi-VN"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0</m:t>
                        </m:r>
                      </m:e>
                    </m:d>
                  </m:oMath>
                </a14:m>
                <a:r>
                  <a:rPr lang="vi-VN" sz="2800">
                    <a:latin typeface="Cambria" panose="02040503050406030204" pitchFamily="18" charset="0"/>
                    <a:ea typeface="Arial" panose="020B0604020202020204" pitchFamily="34" charset="0"/>
                    <a:cs typeface="Times New Roman" panose="02020603050405020304" pitchFamily="18" charset="0"/>
                  </a:rPr>
                  <a:t> có</a:t>
                </a:r>
                <a:endParaRPr lang="en-US" sz="28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100" name="TextBox 99">
                <a:extLst>
                  <a:ext uri="{FF2B5EF4-FFF2-40B4-BE49-F238E27FC236}">
                    <a16:creationId xmlns:a16="http://schemas.microsoft.com/office/drawing/2014/main" id="{883FF7BA-B314-41F7-99F7-59E2E5756CF8}"/>
                  </a:ext>
                </a:extLst>
              </p:cNvPr>
              <p:cNvSpPr txBox="1">
                <a:spLocks noRot="1" noChangeAspect="1" noMove="1" noResize="1" noEditPoints="1" noAdjustHandles="1" noChangeArrowheads="1" noChangeShapeType="1" noTextEdit="1"/>
              </p:cNvSpPr>
              <p:nvPr/>
            </p:nvSpPr>
            <p:spPr>
              <a:xfrm>
                <a:off x="190156" y="5359049"/>
                <a:ext cx="5871824" cy="523220"/>
              </a:xfrm>
              <a:prstGeom prst="rect">
                <a:avLst/>
              </a:prstGeom>
              <a:blipFill>
                <a:blip r:embed="rId30"/>
                <a:stretch>
                  <a:fillRect l="-207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503B7608-19CC-4CCB-95CD-4434197631AB}"/>
                  </a:ext>
                </a:extLst>
              </p:cNvPr>
              <p:cNvSpPr txBox="1"/>
              <p:nvPr/>
            </p:nvSpPr>
            <p:spPr>
              <a:xfrm>
                <a:off x="190156" y="5946698"/>
                <a:ext cx="5765402" cy="523220"/>
              </a:xfrm>
              <a:prstGeom prst="rect">
                <a:avLst/>
              </a:prstGeom>
              <a:noFill/>
            </p:spPr>
            <p:txBody>
              <a:bodyPr wrap="square" rtlCol="0">
                <a:spAutoFit/>
              </a:bodyPr>
              <a:lstStyle/>
              <a:p>
                <a:r>
                  <a:rPr lang="vi-VN" sz="2800">
                    <a:latin typeface="Cambria" panose="02040503050406030204" pitchFamily="18" charset="0"/>
                    <a:ea typeface="Arial" panose="020B0604020202020204" pitchFamily="34" charset="0"/>
                    <a:cs typeface="Times New Roman" panose="02020603050405020304" pitchFamily="18" charset="0"/>
                  </a:rPr>
                  <a:t>đúng 2 nghiệm trong đoạn </a:t>
                </a:r>
                <a14:m>
                  <m:oMath xmlns:m="http://schemas.openxmlformats.org/officeDocument/2006/math">
                    <m:d>
                      <m:dPr>
                        <m:begChr m:val="["/>
                        <m:endChr m:val="]"/>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−2;6</m:t>
                        </m:r>
                      </m:e>
                    </m:d>
                  </m:oMath>
                </a14:m>
                <a:r>
                  <a:rPr lang="vi-VN" sz="2800">
                    <a:latin typeface="Cambria" panose="02040503050406030204" pitchFamily="18" charset="0"/>
                    <a:ea typeface="Arial" panose="020B0604020202020204" pitchFamily="34" charset="0"/>
                    <a:cs typeface="Times New Roman" panose="02020603050405020304" pitchFamily="18" charset="0"/>
                  </a:rPr>
                  <a:t>.</a:t>
                </a:r>
                <a:endParaRPr lang="en-US" sz="2800"/>
              </a:p>
            </p:txBody>
          </p:sp>
        </mc:Choice>
        <mc:Fallback xmlns="">
          <p:sp>
            <p:nvSpPr>
              <p:cNvPr id="101" name="TextBox 100">
                <a:extLst>
                  <a:ext uri="{FF2B5EF4-FFF2-40B4-BE49-F238E27FC236}">
                    <a16:creationId xmlns:a16="http://schemas.microsoft.com/office/drawing/2014/main" id="{503B7608-19CC-4CCB-95CD-4434197631AB}"/>
                  </a:ext>
                </a:extLst>
              </p:cNvPr>
              <p:cNvSpPr txBox="1">
                <a:spLocks noRot="1" noChangeAspect="1" noMove="1" noResize="1" noEditPoints="1" noAdjustHandles="1" noChangeArrowheads="1" noChangeShapeType="1" noTextEdit="1"/>
              </p:cNvSpPr>
              <p:nvPr/>
            </p:nvSpPr>
            <p:spPr>
              <a:xfrm>
                <a:off x="190156" y="5946698"/>
                <a:ext cx="5765402" cy="523220"/>
              </a:xfrm>
              <a:prstGeom prst="rect">
                <a:avLst/>
              </a:prstGeom>
              <a:blipFill>
                <a:blip r:embed="rId31"/>
                <a:stretch>
                  <a:fillRect l="-2114" t="-15294" b="-30588"/>
                </a:stretch>
              </a:blipFill>
            </p:spPr>
            <p:txBody>
              <a:bodyPr/>
              <a:lstStyle/>
              <a:p>
                <a:r>
                  <a:rPr lang="en-US">
                    <a:noFill/>
                  </a:rPr>
                  <a:t> </a:t>
                </a:r>
              </a:p>
            </p:txBody>
          </p:sp>
        </mc:Fallback>
      </mc:AlternateContent>
      <p:sp>
        <p:nvSpPr>
          <p:cNvPr id="102" name="Oval 101">
            <a:extLst>
              <a:ext uri="{FF2B5EF4-FFF2-40B4-BE49-F238E27FC236}">
                <a16:creationId xmlns:a16="http://schemas.microsoft.com/office/drawing/2014/main" id="{1A877548-DB0F-4D4B-8891-5D66D6686ABC}"/>
              </a:ext>
            </a:extLst>
          </p:cNvPr>
          <p:cNvSpPr/>
          <p:nvPr/>
        </p:nvSpPr>
        <p:spPr>
          <a:xfrm>
            <a:off x="6372991" y="186486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p:sp>
        <p:nvSpPr>
          <p:cNvPr id="87" name="Action Button: Forward or Next 52">
            <a:hlinkClick r:id="rId32" action="ppaction://hlinksldjump" highlightClick="1"/>
            <a:extLst>
              <a:ext uri="{FF2B5EF4-FFF2-40B4-BE49-F238E27FC236}">
                <a16:creationId xmlns:a16="http://schemas.microsoft.com/office/drawing/2014/main" id="{84EE49A7-7E59-4368-B38A-04781E2F6973}"/>
              </a:ext>
            </a:extLst>
          </p:cNvPr>
          <p:cNvSpPr/>
          <p:nvPr/>
        </p:nvSpPr>
        <p:spPr>
          <a:xfrm>
            <a:off x="5687653" y="6268581"/>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6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wipe(left)">
                                      <p:cBhvr>
                                        <p:cTn id="26" dur="5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wipe(left)">
                                      <p:cBhvr>
                                        <p:cTn id="35" dur="500"/>
                                        <p:tgtEl>
                                          <p:spTgt spid="1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left)">
                                      <p:cBhvr>
                                        <p:cTn id="40" dur="500"/>
                                        <p:tgtEl>
                                          <p:spTgt spid="10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wipe(left)">
                                      <p:cBhvr>
                                        <p:cTn id="4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1" grpId="0"/>
      <p:bldP spid="52" grpId="0"/>
      <p:bldP spid="4" grpId="0"/>
      <p:bldP spid="100" grpId="0"/>
      <p:bldP spid="101" grpId="0"/>
      <p:bldP spid="102" grpId="0" animBg="1"/>
      <p:bldP spid="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3550" y="3696616"/>
            <a:ext cx="11834900" cy="3042333"/>
            <a:chOff x="184495" y="3636273"/>
            <a:chExt cx="11834900" cy="3042333"/>
          </a:xfrm>
        </p:grpSpPr>
        <p:sp>
          <p:nvSpPr>
            <p:cNvPr id="5" name="Rounded Rectangle 4"/>
            <p:cNvSpPr/>
            <p:nvPr/>
          </p:nvSpPr>
          <p:spPr>
            <a:xfrm>
              <a:off x="184495" y="3865218"/>
              <a:ext cx="11834900" cy="281338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1"/>
            <a:ext cx="7858217" cy="1369853"/>
            <a:chOff x="534987" y="1869705"/>
            <a:chExt cx="15404950" cy="2297495"/>
          </a:xfrm>
        </p:grpSpPr>
        <p:grpSp>
          <p:nvGrpSpPr>
            <p:cNvPr id="21" name="Group 20"/>
            <p:cNvGrpSpPr/>
            <p:nvPr/>
          </p:nvGrpSpPr>
          <p:grpSpPr>
            <a:xfrm>
              <a:off x="534987" y="1869705"/>
              <a:ext cx="15404950" cy="2206230"/>
              <a:chOff x="534987" y="1647866"/>
              <a:chExt cx="15404950" cy="2206230"/>
            </a:xfrm>
          </p:grpSpPr>
          <p:sp>
            <p:nvSpPr>
              <p:cNvPr id="25" name="Rounded Rectangle 24"/>
              <p:cNvSpPr/>
              <p:nvPr/>
            </p:nvSpPr>
            <p:spPr bwMode="auto">
              <a:xfrm>
                <a:off x="755649" y="1720891"/>
                <a:ext cx="15184288" cy="21332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4</a:t>
                  </a:r>
                  <a:endParaRPr lang="en-US" sz="3000" dirty="0">
                    <a:solidFill>
                      <a:schemeClr val="bg1"/>
                    </a:solidFill>
                    <a:latin typeface="Tahoma" pitchFamily="34" charset="0"/>
                    <a:cs typeface="Tahoma" pitchFamily="34" charset="0"/>
                  </a:endParaRPr>
                </a:p>
              </p:txBody>
            </p:sp>
          </p:grpSp>
        </p:grpSp>
        <p:sp>
          <p:nvSpPr>
            <p:cNvPr id="23" name="Rectangle 22"/>
            <p:cNvSpPr/>
            <p:nvPr/>
          </p:nvSpPr>
          <p:spPr>
            <a:xfrm>
              <a:off x="4104214" y="2033995"/>
              <a:ext cx="11653739" cy="213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3200">
                  <a:latin typeface="Cambria" panose="02040503050406030204" pitchFamily="18" charset="0"/>
                </a:rPr>
                <a:t>Đường cong ở hình bên là đồ thị của hàm số nào dưới đây?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8" name="Rectangle 87"/>
              <p:cNvSpPr/>
              <p:nvPr/>
            </p:nvSpPr>
            <p:spPr>
              <a:xfrm>
                <a:off x="163087" y="3941334"/>
                <a:ext cx="11592185" cy="1200137"/>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000" dirty="0" smtClean="0">
                          <a:latin typeface="Cambria" panose="02040503050406030204" pitchFamily="18" charset="0"/>
                        </a:rPr>
                        <m:t>Đồ </m:t>
                      </m:r>
                      <m:r>
                        <m:rPr>
                          <m:nor/>
                        </m:rPr>
                        <a:rPr lang="vi-VN" sz="3000" dirty="0" smtClean="0">
                          <a:latin typeface="Cambria" panose="02040503050406030204" pitchFamily="18" charset="0"/>
                        </a:rPr>
                        <m:t>th</m:t>
                      </m:r>
                      <m:r>
                        <m:rPr>
                          <m:nor/>
                        </m:rPr>
                        <a:rPr lang="vi-VN" sz="3000" dirty="0" smtClean="0">
                          <a:latin typeface="Cambria" panose="02040503050406030204" pitchFamily="18" charset="0"/>
                        </a:rPr>
                        <m:t>ị </m:t>
                      </m:r>
                      <m:r>
                        <m:rPr>
                          <m:nor/>
                        </m:rPr>
                        <a:rPr lang="vi-VN" sz="3000" dirty="0" smtClean="0">
                          <a:latin typeface="Cambria" panose="02040503050406030204" pitchFamily="18" charset="0"/>
                        </a:rPr>
                        <m:t>h</m:t>
                      </m:r>
                      <m:r>
                        <m:rPr>
                          <m:nor/>
                        </m:rPr>
                        <a:rPr lang="vi-VN" sz="3000" dirty="0" smtClean="0">
                          <a:latin typeface="Cambria" panose="02040503050406030204" pitchFamily="18" charset="0"/>
                        </a:rPr>
                        <m:t>à</m:t>
                      </m:r>
                      <m:r>
                        <m:rPr>
                          <m:nor/>
                        </m:rPr>
                        <a:rPr lang="vi-VN" sz="3000" dirty="0" smtClean="0">
                          <a:latin typeface="Cambria" panose="02040503050406030204" pitchFamily="18" charset="0"/>
                        </a:rPr>
                        <m:t>m</m:t>
                      </m:r>
                      <m:r>
                        <m:rPr>
                          <m:nor/>
                        </m:rPr>
                        <a:rPr lang="vi-VN" sz="3000" dirty="0" smtClean="0">
                          <a:latin typeface="Cambria" panose="02040503050406030204" pitchFamily="18" charset="0"/>
                        </a:rPr>
                        <m:t> </m:t>
                      </m:r>
                      <m:r>
                        <m:rPr>
                          <m:nor/>
                        </m:rPr>
                        <a:rPr lang="vi-VN" sz="3000" dirty="0" smtClean="0">
                          <a:latin typeface="Cambria" panose="02040503050406030204" pitchFamily="18" charset="0"/>
                        </a:rPr>
                        <m:t>s</m:t>
                      </m:r>
                      <m:r>
                        <m:rPr>
                          <m:nor/>
                        </m:rPr>
                        <a:rPr lang="vi-VN" sz="3000" dirty="0" smtClean="0">
                          <a:latin typeface="Cambria" panose="02040503050406030204" pitchFamily="18" charset="0"/>
                        </a:rPr>
                        <m:t>ố đã </m:t>
                      </m:r>
                      <m:r>
                        <m:rPr>
                          <m:nor/>
                        </m:rPr>
                        <a:rPr lang="vi-VN" sz="3000" dirty="0" smtClean="0">
                          <a:latin typeface="Cambria" panose="02040503050406030204" pitchFamily="18" charset="0"/>
                        </a:rPr>
                        <m:t>cho</m:t>
                      </m:r>
                      <m:r>
                        <m:rPr>
                          <m:nor/>
                        </m:rPr>
                        <a:rPr lang="vi-VN" sz="3000" dirty="0" smtClean="0">
                          <a:latin typeface="Cambria" panose="02040503050406030204" pitchFamily="18" charset="0"/>
                        </a:rPr>
                        <m:t> đ</m:t>
                      </m:r>
                      <m:r>
                        <m:rPr>
                          <m:nor/>
                        </m:rPr>
                        <a:rPr lang="vi-VN" sz="3000" dirty="0" smtClean="0">
                          <a:latin typeface="Cambria" panose="02040503050406030204" pitchFamily="18" charset="0"/>
                        </a:rPr>
                        <m:t>i</m:t>
                      </m:r>
                      <m:r>
                        <m:rPr>
                          <m:nor/>
                        </m:rPr>
                        <a:rPr lang="en-US" sz="3000" b="0" i="0" dirty="0" smtClean="0">
                          <a:latin typeface="Cambria" panose="02040503050406030204" pitchFamily="18" charset="0"/>
                        </a:rPr>
                        <m:t>  </m:t>
                      </m:r>
                      <m:r>
                        <m:rPr>
                          <m:nor/>
                        </m:rPr>
                        <a:rPr lang="vi-VN" sz="3000" dirty="0" smtClean="0">
                          <a:latin typeface="Cambria" panose="02040503050406030204" pitchFamily="18" charset="0"/>
                        </a:rPr>
                        <m:t>qua</m:t>
                      </m:r>
                      <m:r>
                        <m:rPr>
                          <m:nor/>
                        </m:rPr>
                        <a:rPr lang="vi-VN" sz="3000" dirty="0" smtClean="0">
                          <a:latin typeface="Cambria" panose="02040503050406030204" pitchFamily="18" charset="0"/>
                        </a:rPr>
                        <m:t> </m:t>
                      </m:r>
                      <m:r>
                        <a:rPr lang="en-US" sz="3000" b="0" i="1" dirty="0" smtClean="0">
                          <a:latin typeface="Cambria Math" panose="02040503050406030204" pitchFamily="18" charset="0"/>
                        </a:rPr>
                        <m:t> </m:t>
                      </m:r>
                      <m:r>
                        <a:rPr lang="vi-VN" sz="3000" i="1">
                          <a:latin typeface="Cambria Math"/>
                        </a:rPr>
                        <m:t>3</m:t>
                      </m:r>
                      <m:r>
                        <m:rPr>
                          <m:nor/>
                        </m:rPr>
                        <a:rPr lang="vi-VN" sz="3000" dirty="0">
                          <a:latin typeface="Cambria" panose="02040503050406030204" pitchFamily="18" charset="0"/>
                        </a:rPr>
                        <m:t> đ</m:t>
                      </m:r>
                      <m:r>
                        <m:rPr>
                          <m:nor/>
                        </m:rPr>
                        <a:rPr lang="vi-VN" sz="3000" dirty="0">
                          <a:latin typeface="Cambria" panose="02040503050406030204" pitchFamily="18" charset="0"/>
                        </a:rPr>
                        <m:t>i</m:t>
                      </m:r>
                      <m:r>
                        <m:rPr>
                          <m:nor/>
                        </m:rPr>
                        <a:rPr lang="vi-VN" sz="3000" dirty="0">
                          <a:latin typeface="Cambria" panose="02040503050406030204" pitchFamily="18" charset="0"/>
                        </a:rPr>
                        <m:t>ể</m:t>
                      </m:r>
                      <m:r>
                        <m:rPr>
                          <m:nor/>
                        </m:rPr>
                        <a:rPr lang="vi-VN" sz="3000" dirty="0">
                          <a:latin typeface="Cambria" panose="02040503050406030204" pitchFamily="18" charset="0"/>
                        </a:rPr>
                        <m:t>m</m:t>
                      </m:r>
                      <m:r>
                        <a:rPr lang="en-US" sz="3000" b="0" i="1" dirty="0" smtClean="0">
                          <a:latin typeface="Cambria Math" panose="02040503050406030204" pitchFamily="18" charset="0"/>
                        </a:rPr>
                        <m:t>  </m:t>
                      </m:r>
                      <m:r>
                        <a:rPr lang="vi-VN" sz="3000" i="1">
                          <a:latin typeface="Cambria Math"/>
                        </a:rPr>
                        <m:t>𝐴</m:t>
                      </m:r>
                      <m:d>
                        <m:dPr>
                          <m:ctrlPr>
                            <a:rPr lang="en-US" sz="3000" i="1">
                              <a:latin typeface="Cambria Math" panose="02040503050406030204" pitchFamily="18" charset="0"/>
                            </a:rPr>
                          </m:ctrlPr>
                        </m:dPr>
                        <m:e>
                          <m:r>
                            <a:rPr lang="vi-VN" sz="3000" i="1">
                              <a:latin typeface="Cambria Math"/>
                            </a:rPr>
                            <m:t>0;1</m:t>
                          </m:r>
                        </m:e>
                      </m:d>
                      <m:r>
                        <m:rPr>
                          <m:nor/>
                        </m:rPr>
                        <a:rPr lang="vi-VN" sz="3000" dirty="0">
                          <a:latin typeface="Cambria" panose="02040503050406030204" pitchFamily="18" charset="0"/>
                        </a:rPr>
                        <m:t>, </m:t>
                      </m:r>
                      <m:r>
                        <a:rPr lang="vi-VN" sz="3000" i="1">
                          <a:latin typeface="Cambria Math"/>
                        </a:rPr>
                        <m:t>𝐵</m:t>
                      </m:r>
                      <m:d>
                        <m:dPr>
                          <m:ctrlPr>
                            <a:rPr lang="en-US" sz="3000" i="1">
                              <a:latin typeface="Cambria Math" panose="02040503050406030204" pitchFamily="18" charset="0"/>
                            </a:rPr>
                          </m:ctrlPr>
                        </m:dPr>
                        <m:e>
                          <m:r>
                            <a:rPr lang="vi-VN" sz="3000" i="1">
                              <a:latin typeface="Cambria Math"/>
                            </a:rPr>
                            <m:t>1;</m:t>
                          </m:r>
                          <m:f>
                            <m:fPr>
                              <m:ctrlPr>
                                <a:rPr lang="en-US" sz="3000" i="1">
                                  <a:latin typeface="Cambria Math" panose="02040503050406030204" pitchFamily="18" charset="0"/>
                                </a:rPr>
                              </m:ctrlPr>
                            </m:fPr>
                            <m:num>
                              <m:r>
                                <a:rPr lang="vi-VN" sz="3000" i="1">
                                  <a:latin typeface="Cambria Math"/>
                                </a:rPr>
                                <m:t>7</m:t>
                              </m:r>
                            </m:num>
                            <m:den>
                              <m:r>
                                <a:rPr lang="vi-VN" sz="3000" i="1">
                                  <a:latin typeface="Cambria Math"/>
                                </a:rPr>
                                <m:t>4</m:t>
                              </m:r>
                            </m:den>
                          </m:f>
                        </m:e>
                      </m:d>
                      <m:r>
                        <m:rPr>
                          <m:nor/>
                        </m:rPr>
                        <a:rPr lang="vi-VN" sz="3000" dirty="0">
                          <a:latin typeface="Cambria" panose="02040503050406030204" pitchFamily="18" charset="0"/>
                        </a:rPr>
                        <m:t>, </m:t>
                      </m:r>
                      <m:r>
                        <a:rPr lang="vi-VN" sz="3000" i="1">
                          <a:latin typeface="Cambria Math"/>
                        </a:rPr>
                        <m:t>𝐶</m:t>
                      </m:r>
                      <m:d>
                        <m:dPr>
                          <m:ctrlPr>
                            <a:rPr lang="en-US" sz="3000" i="1">
                              <a:latin typeface="Cambria Math" panose="02040503050406030204" pitchFamily="18" charset="0"/>
                            </a:rPr>
                          </m:ctrlPr>
                        </m:dPr>
                        <m:e>
                          <m:r>
                            <a:rPr lang="vi-VN" sz="3000" i="1">
                              <a:latin typeface="Cambria Math"/>
                            </a:rPr>
                            <m:t>−1;</m:t>
                          </m:r>
                          <m:f>
                            <m:fPr>
                              <m:ctrlPr>
                                <a:rPr lang="en-US" sz="3000" i="1">
                                  <a:latin typeface="Cambria Math" panose="02040503050406030204" pitchFamily="18" charset="0"/>
                                </a:rPr>
                              </m:ctrlPr>
                            </m:fPr>
                            <m:num>
                              <m:r>
                                <a:rPr lang="vi-VN" sz="3000" i="1">
                                  <a:latin typeface="Cambria Math"/>
                                </a:rPr>
                                <m:t>7</m:t>
                              </m:r>
                            </m:num>
                            <m:den>
                              <m:r>
                                <a:rPr lang="vi-VN" sz="3000" i="1">
                                  <a:latin typeface="Cambria Math"/>
                                </a:rPr>
                                <m:t>4</m:t>
                              </m:r>
                            </m:den>
                          </m:f>
                        </m:e>
                      </m:d>
                      <m:r>
                        <a:rPr lang="vi-VN" sz="3000" i="1">
                          <a:latin typeface="Cambria Math"/>
                        </a:rPr>
                        <m:t>.</m:t>
                      </m:r>
                      <m:r>
                        <m:rPr>
                          <m:nor/>
                        </m:rPr>
                        <a:rPr lang="vi-VN" sz="3000" dirty="0">
                          <a:latin typeface="Cambria" panose="02040503050406030204" pitchFamily="18" charset="0"/>
                        </a:rPr>
                        <m:t> </m:t>
                      </m:r>
                    </m:oMath>
                  </m:oMathPara>
                </a14:m>
                <a:endParaRPr lang="en-US" sz="30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63087" y="3941334"/>
                <a:ext cx="11592185" cy="120013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72176" y="4882406"/>
                <a:ext cx="11627676" cy="18898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vi-VN" sz="3000" dirty="0" smtClean="0">
                          <a:latin typeface="Cambria" panose="02040503050406030204" pitchFamily="18" charset="0"/>
                        </a:rPr>
                        <m:t>Ta</m:t>
                      </m:r>
                      <m:r>
                        <m:rPr>
                          <m:nor/>
                        </m:rPr>
                        <a:rPr lang="vi-VN" sz="3000" dirty="0" smtClean="0">
                          <a:latin typeface="Cambria" panose="02040503050406030204" pitchFamily="18" charset="0"/>
                        </a:rPr>
                        <m:t> </m:t>
                      </m:r>
                      <m:r>
                        <m:rPr>
                          <m:nor/>
                        </m:rPr>
                        <a:rPr lang="vi-VN" sz="3000" dirty="0" smtClean="0">
                          <a:latin typeface="Cambria" panose="02040503050406030204" pitchFamily="18" charset="0"/>
                        </a:rPr>
                        <m:t>ch</m:t>
                      </m:r>
                      <m:r>
                        <m:rPr>
                          <m:nor/>
                        </m:rPr>
                        <a:rPr lang="vi-VN" sz="3000" dirty="0" smtClean="0">
                          <a:latin typeface="Cambria" panose="02040503050406030204" pitchFamily="18" charset="0"/>
                        </a:rPr>
                        <m:t>ọ</m:t>
                      </m:r>
                      <m:r>
                        <m:rPr>
                          <m:nor/>
                        </m:rPr>
                        <a:rPr lang="vi-VN" sz="3000" dirty="0" smtClean="0">
                          <a:latin typeface="Cambria" panose="02040503050406030204" pitchFamily="18" charset="0"/>
                        </a:rPr>
                        <m:t>n</m:t>
                      </m:r>
                      <m:r>
                        <m:rPr>
                          <m:nor/>
                        </m:rPr>
                        <a:rPr lang="vi-VN" sz="3000" dirty="0" smtClean="0">
                          <a:latin typeface="Cambria" panose="02040503050406030204" pitchFamily="18" charset="0"/>
                        </a:rPr>
                        <m:t> đá</m:t>
                      </m:r>
                      <m:r>
                        <m:rPr>
                          <m:nor/>
                        </m:rPr>
                        <a:rPr lang="vi-VN" sz="3000" dirty="0" smtClean="0">
                          <a:latin typeface="Cambria" panose="02040503050406030204" pitchFamily="18" charset="0"/>
                        </a:rPr>
                        <m:t>p</m:t>
                      </m:r>
                      <m:r>
                        <m:rPr>
                          <m:nor/>
                        </m:rPr>
                        <a:rPr lang="vi-VN" sz="3000" dirty="0" smtClean="0">
                          <a:latin typeface="Cambria" panose="02040503050406030204" pitchFamily="18" charset="0"/>
                        </a:rPr>
                        <m:t> á</m:t>
                      </m:r>
                      <m:r>
                        <m:rPr>
                          <m:nor/>
                        </m:rPr>
                        <a:rPr lang="vi-VN" sz="3000" dirty="0" smtClean="0">
                          <a:latin typeface="Cambria" panose="02040503050406030204" pitchFamily="18" charset="0"/>
                        </a:rPr>
                        <m:t>n</m:t>
                      </m:r>
                      <m:r>
                        <m:rPr>
                          <m:nor/>
                        </m:rPr>
                        <a:rPr lang="vi-VN" sz="3000" dirty="0" smtClean="0">
                          <a:latin typeface="Cambria" panose="02040503050406030204" pitchFamily="18" charset="0"/>
                        </a:rPr>
                        <m:t> </m:t>
                      </m:r>
                      <m:r>
                        <m:rPr>
                          <m:nor/>
                        </m:rPr>
                        <a:rPr lang="vi-VN" sz="3000" dirty="0" smtClean="0">
                          <a:latin typeface="Cambria" panose="02040503050406030204" pitchFamily="18" charset="0"/>
                        </a:rPr>
                        <m:t>B</m:t>
                      </m:r>
                      <m:r>
                        <m:rPr>
                          <m:nor/>
                        </m:rPr>
                        <a:rPr lang="vi-VN" sz="3000" dirty="0" smtClean="0">
                          <a:latin typeface="Cambria" panose="02040503050406030204" pitchFamily="18" charset="0"/>
                        </a:rPr>
                        <m:t> </m:t>
                      </m:r>
                      <m:r>
                        <m:rPr>
                          <m:nor/>
                        </m:rPr>
                        <a:rPr lang="vi-VN" sz="3000" dirty="0" smtClean="0">
                          <a:latin typeface="Cambria" panose="02040503050406030204" pitchFamily="18" charset="0"/>
                        </a:rPr>
                        <m:t>v</m:t>
                      </m:r>
                      <m:r>
                        <m:rPr>
                          <m:nor/>
                        </m:rPr>
                        <a:rPr lang="vi-VN" sz="3000" dirty="0" smtClean="0">
                          <a:latin typeface="Cambria" panose="02040503050406030204" pitchFamily="18" charset="0"/>
                        </a:rPr>
                        <m:t>ì đồ </m:t>
                      </m:r>
                      <m:r>
                        <m:rPr>
                          <m:nor/>
                        </m:rPr>
                        <a:rPr lang="vi-VN" sz="3000" dirty="0" smtClean="0">
                          <a:latin typeface="Cambria" panose="02040503050406030204" pitchFamily="18" charset="0"/>
                        </a:rPr>
                        <m:t>th</m:t>
                      </m:r>
                      <m:r>
                        <m:rPr>
                          <m:nor/>
                        </m:rPr>
                        <a:rPr lang="vi-VN" sz="3000" dirty="0" smtClean="0">
                          <a:latin typeface="Cambria" panose="02040503050406030204" pitchFamily="18" charset="0"/>
                        </a:rPr>
                        <m:t>ị </m:t>
                      </m:r>
                      <m:r>
                        <m:rPr>
                          <m:nor/>
                        </m:rPr>
                        <a:rPr lang="vi-VN" sz="3000" dirty="0" smtClean="0">
                          <a:latin typeface="Cambria" panose="02040503050406030204" pitchFamily="18" charset="0"/>
                        </a:rPr>
                        <m:t>h</m:t>
                      </m:r>
                      <m:r>
                        <m:rPr>
                          <m:nor/>
                        </m:rPr>
                        <a:rPr lang="vi-VN" sz="3000" dirty="0" smtClean="0">
                          <a:latin typeface="Cambria" panose="02040503050406030204" pitchFamily="18" charset="0"/>
                        </a:rPr>
                        <m:t>à</m:t>
                      </m:r>
                      <m:r>
                        <m:rPr>
                          <m:nor/>
                        </m:rPr>
                        <a:rPr lang="vi-VN" sz="3000" dirty="0" smtClean="0">
                          <a:latin typeface="Cambria" panose="02040503050406030204" pitchFamily="18" charset="0"/>
                        </a:rPr>
                        <m:t>m</m:t>
                      </m:r>
                      <m:r>
                        <m:rPr>
                          <m:nor/>
                        </m:rPr>
                        <a:rPr lang="vi-VN" sz="3000" dirty="0" smtClean="0">
                          <a:latin typeface="Cambria" panose="02040503050406030204" pitchFamily="18" charset="0"/>
                        </a:rPr>
                        <m:t> </m:t>
                      </m:r>
                      <m:r>
                        <m:rPr>
                          <m:nor/>
                        </m:rPr>
                        <a:rPr lang="vi-VN" sz="3000" dirty="0" smtClean="0">
                          <a:latin typeface="Cambria" panose="02040503050406030204" pitchFamily="18" charset="0"/>
                        </a:rPr>
                        <m:t>s</m:t>
                      </m:r>
                      <m:r>
                        <m:rPr>
                          <m:nor/>
                        </m:rPr>
                        <a:rPr lang="vi-VN" sz="3000" dirty="0" smtClean="0">
                          <a:latin typeface="Cambria" panose="02040503050406030204" pitchFamily="18" charset="0"/>
                        </a:rPr>
                        <m:t>ố </m:t>
                      </m:r>
                      <m:r>
                        <a:rPr lang="vi-VN" sz="3000" i="1" smtClean="0">
                          <a:latin typeface="Cambria Math"/>
                        </a:rPr>
                        <m:t>𝑦</m:t>
                      </m:r>
                      <m:r>
                        <a:rPr lang="vi-VN" sz="3000" i="1">
                          <a:latin typeface="Cambria Math"/>
                        </a:rPr>
                        <m:t>=</m:t>
                      </m:r>
                      <m:f>
                        <m:fPr>
                          <m:ctrlPr>
                            <a:rPr lang="en-US" sz="3000" i="1">
                              <a:latin typeface="Cambria Math" panose="02040503050406030204" pitchFamily="18" charset="0"/>
                            </a:rPr>
                          </m:ctrlPr>
                        </m:fPr>
                        <m:num>
                          <m:sSup>
                            <m:sSupPr>
                              <m:ctrlPr>
                                <a:rPr lang="en-US" sz="3000" i="1">
                                  <a:latin typeface="Cambria Math" panose="02040503050406030204" pitchFamily="18" charset="0"/>
                                </a:rPr>
                              </m:ctrlPr>
                            </m:sSupPr>
                            <m:e>
                              <m:r>
                                <a:rPr lang="vi-VN" sz="3000" i="1">
                                  <a:latin typeface="Cambria Math"/>
                                </a:rPr>
                                <m:t>𝑥</m:t>
                              </m:r>
                            </m:e>
                            <m:sup>
                              <m:r>
                                <a:rPr lang="vi-VN" sz="3000" i="1">
                                  <a:latin typeface="Cambria Math"/>
                                </a:rPr>
                                <m:t>4</m:t>
                              </m:r>
                            </m:sup>
                          </m:sSup>
                        </m:num>
                        <m:den>
                          <m:r>
                            <a:rPr lang="vi-VN" sz="3000" i="1">
                              <a:latin typeface="Cambria Math"/>
                            </a:rPr>
                            <m:t>4</m:t>
                          </m:r>
                        </m:den>
                      </m:f>
                      <m:r>
                        <a:rPr lang="vi-VN" sz="3000" i="1">
                          <a:latin typeface="Cambria Math"/>
                        </a:rPr>
                        <m:t>+</m:t>
                      </m:r>
                      <m:f>
                        <m:fPr>
                          <m:ctrlPr>
                            <a:rPr lang="en-US" sz="3000" i="1">
                              <a:latin typeface="Cambria Math" panose="02040503050406030204" pitchFamily="18" charset="0"/>
                            </a:rPr>
                          </m:ctrlPr>
                        </m:fPr>
                        <m:num>
                          <m:sSup>
                            <m:sSupPr>
                              <m:ctrlPr>
                                <a:rPr lang="en-US" sz="3000" i="1">
                                  <a:latin typeface="Cambria Math" panose="02040503050406030204" pitchFamily="18" charset="0"/>
                                </a:rPr>
                              </m:ctrlPr>
                            </m:sSupPr>
                            <m:e>
                              <m:r>
                                <a:rPr lang="vi-VN" sz="3000" i="1">
                                  <a:latin typeface="Cambria Math"/>
                                </a:rPr>
                                <m:t>𝑥</m:t>
                              </m:r>
                            </m:e>
                            <m:sup>
                              <m:r>
                                <a:rPr lang="vi-VN" sz="3000" i="1">
                                  <a:latin typeface="Cambria Math"/>
                                </a:rPr>
                                <m:t>2</m:t>
                              </m:r>
                            </m:sup>
                          </m:sSup>
                        </m:num>
                        <m:den>
                          <m:r>
                            <a:rPr lang="vi-VN" sz="3000" i="1">
                              <a:latin typeface="Cambria Math"/>
                            </a:rPr>
                            <m:t>2</m:t>
                          </m:r>
                        </m:den>
                      </m:f>
                      <m:r>
                        <a:rPr lang="vi-VN" sz="3000" i="1">
                          <a:latin typeface="Cambria Math"/>
                        </a:rPr>
                        <m:t>+1</m:t>
                      </m:r>
                      <m:r>
                        <m:rPr>
                          <m:nor/>
                        </m:rPr>
                        <a:rPr lang="en-US" sz="3000" b="0" i="1" smtClean="0">
                          <a:latin typeface="Cambria Math"/>
                        </a:rPr>
                        <m:t> </m:t>
                      </m:r>
                      <m:r>
                        <m:rPr>
                          <m:nor/>
                        </m:rPr>
                        <a:rPr lang="vi-VN" sz="3000" dirty="0">
                          <a:latin typeface="Cambria" panose="02040503050406030204" pitchFamily="18" charset="0"/>
                        </a:rPr>
                        <m:t>đ</m:t>
                      </m:r>
                      <m:r>
                        <m:rPr>
                          <m:nor/>
                        </m:rPr>
                        <a:rPr lang="vi-VN" sz="3000" dirty="0">
                          <a:latin typeface="Cambria" panose="02040503050406030204" pitchFamily="18" charset="0"/>
                        </a:rPr>
                        <m:t>i</m:t>
                      </m:r>
                      <m:r>
                        <m:rPr>
                          <m:nor/>
                        </m:rPr>
                        <a:rPr lang="vi-VN" sz="3000" dirty="0">
                          <a:latin typeface="Cambria" panose="02040503050406030204" pitchFamily="18" charset="0"/>
                        </a:rPr>
                        <m:t> </m:t>
                      </m:r>
                      <m:r>
                        <m:rPr>
                          <m:nor/>
                        </m:rPr>
                        <a:rPr lang="vi-VN" sz="3000" dirty="0">
                          <a:latin typeface="Cambria" panose="02040503050406030204" pitchFamily="18" charset="0"/>
                        </a:rPr>
                        <m:t>qua</m:t>
                      </m:r>
                      <m:r>
                        <m:rPr>
                          <m:nor/>
                        </m:rPr>
                        <a:rPr lang="vi-VN" sz="3000" dirty="0">
                          <a:latin typeface="Cambria" panose="02040503050406030204" pitchFamily="18" charset="0"/>
                        </a:rPr>
                        <m:t> </m:t>
                      </m:r>
                      <m:r>
                        <a:rPr lang="vi-VN" sz="3000" i="1">
                          <a:latin typeface="Cambria Math"/>
                        </a:rPr>
                        <m:t>3</m:t>
                      </m:r>
                      <m:r>
                        <m:rPr>
                          <m:nor/>
                        </m:rPr>
                        <a:rPr lang="vi-VN" sz="3000" dirty="0">
                          <a:latin typeface="Cambria" panose="02040503050406030204" pitchFamily="18" charset="0"/>
                        </a:rPr>
                        <m:t> đ</m:t>
                      </m:r>
                      <m:r>
                        <m:rPr>
                          <m:nor/>
                        </m:rPr>
                        <a:rPr lang="vi-VN" sz="3000" dirty="0">
                          <a:latin typeface="Cambria" panose="02040503050406030204" pitchFamily="18" charset="0"/>
                        </a:rPr>
                        <m:t>i</m:t>
                      </m:r>
                      <m:r>
                        <m:rPr>
                          <m:nor/>
                        </m:rPr>
                        <a:rPr lang="vi-VN" sz="3000" dirty="0">
                          <a:latin typeface="Cambria" panose="02040503050406030204" pitchFamily="18" charset="0"/>
                        </a:rPr>
                        <m:t>ể</m:t>
                      </m:r>
                      <m:r>
                        <m:rPr>
                          <m:nor/>
                        </m:rPr>
                        <a:rPr lang="vi-VN" sz="3000" dirty="0">
                          <a:latin typeface="Cambria" panose="02040503050406030204" pitchFamily="18" charset="0"/>
                        </a:rPr>
                        <m:t>m</m:t>
                      </m:r>
                    </m:oMath>
                  </m:oMathPara>
                </a14:m>
                <a:endParaRPr lang="en-US" sz="3000" dirty="0">
                  <a:latin typeface="Cambria" panose="02040503050406030204" pitchFamily="18" charset="0"/>
                </a:endParaRPr>
              </a:p>
              <a:p>
                <a:pPr/>
                <a14:m>
                  <m:oMathPara xmlns:m="http://schemas.openxmlformats.org/officeDocument/2006/math">
                    <m:oMathParaPr>
                      <m:jc m:val="left"/>
                    </m:oMathParaPr>
                    <m:oMath xmlns:m="http://schemas.openxmlformats.org/officeDocument/2006/math">
                      <m:r>
                        <a:rPr lang="vi-VN" sz="3000" i="1">
                          <a:latin typeface="Cambria Math"/>
                        </a:rPr>
                        <m:t>𝐴</m:t>
                      </m:r>
                      <m:d>
                        <m:dPr>
                          <m:ctrlPr>
                            <a:rPr lang="en-US" sz="3000" i="1">
                              <a:latin typeface="Cambria Math" panose="02040503050406030204" pitchFamily="18" charset="0"/>
                            </a:rPr>
                          </m:ctrlPr>
                        </m:dPr>
                        <m:e>
                          <m:r>
                            <a:rPr lang="vi-VN" sz="3000" i="1">
                              <a:latin typeface="Cambria Math"/>
                            </a:rPr>
                            <m:t>0;1</m:t>
                          </m:r>
                        </m:e>
                      </m:d>
                      <m:r>
                        <m:rPr>
                          <m:nor/>
                        </m:rPr>
                        <a:rPr lang="vi-VN" sz="3000" dirty="0">
                          <a:latin typeface="Cambria" panose="02040503050406030204" pitchFamily="18" charset="0"/>
                        </a:rPr>
                        <m:t>, </m:t>
                      </m:r>
                      <m:r>
                        <a:rPr lang="vi-VN" sz="3000" i="1">
                          <a:latin typeface="Cambria Math"/>
                        </a:rPr>
                        <m:t>𝐵</m:t>
                      </m:r>
                      <m:d>
                        <m:dPr>
                          <m:ctrlPr>
                            <a:rPr lang="en-US" sz="3000" i="1">
                              <a:latin typeface="Cambria Math" panose="02040503050406030204" pitchFamily="18" charset="0"/>
                            </a:rPr>
                          </m:ctrlPr>
                        </m:dPr>
                        <m:e>
                          <m:r>
                            <a:rPr lang="vi-VN" sz="3000" i="1">
                              <a:latin typeface="Cambria Math"/>
                            </a:rPr>
                            <m:t>1;</m:t>
                          </m:r>
                          <m:f>
                            <m:fPr>
                              <m:ctrlPr>
                                <a:rPr lang="en-US" sz="3000" i="1">
                                  <a:latin typeface="Cambria Math" panose="02040503050406030204" pitchFamily="18" charset="0"/>
                                </a:rPr>
                              </m:ctrlPr>
                            </m:fPr>
                            <m:num>
                              <m:r>
                                <a:rPr lang="vi-VN" sz="3000" i="1">
                                  <a:latin typeface="Cambria Math"/>
                                </a:rPr>
                                <m:t>7</m:t>
                              </m:r>
                            </m:num>
                            <m:den>
                              <m:r>
                                <a:rPr lang="vi-VN" sz="3000" i="1">
                                  <a:latin typeface="Cambria Math"/>
                                </a:rPr>
                                <m:t>4</m:t>
                              </m:r>
                            </m:den>
                          </m:f>
                        </m:e>
                      </m:d>
                      <m:r>
                        <m:rPr>
                          <m:nor/>
                        </m:rPr>
                        <a:rPr lang="vi-VN" sz="3000" dirty="0">
                          <a:latin typeface="Cambria" panose="02040503050406030204" pitchFamily="18" charset="0"/>
                        </a:rPr>
                        <m:t>, </m:t>
                      </m:r>
                      <m:r>
                        <a:rPr lang="vi-VN" sz="3000" i="1">
                          <a:latin typeface="Cambria Math"/>
                        </a:rPr>
                        <m:t>𝐶</m:t>
                      </m:r>
                      <m:d>
                        <m:dPr>
                          <m:ctrlPr>
                            <a:rPr lang="en-US" sz="3000" i="1">
                              <a:latin typeface="Cambria Math" panose="02040503050406030204" pitchFamily="18" charset="0"/>
                            </a:rPr>
                          </m:ctrlPr>
                        </m:dPr>
                        <m:e>
                          <m:r>
                            <a:rPr lang="vi-VN" sz="3000" i="1">
                              <a:latin typeface="Cambria Math"/>
                            </a:rPr>
                            <m:t>−1;</m:t>
                          </m:r>
                          <m:f>
                            <m:fPr>
                              <m:ctrlPr>
                                <a:rPr lang="en-US" sz="3000" i="1">
                                  <a:latin typeface="Cambria Math" panose="02040503050406030204" pitchFamily="18" charset="0"/>
                                </a:rPr>
                              </m:ctrlPr>
                            </m:fPr>
                            <m:num>
                              <m:r>
                                <a:rPr lang="vi-VN" sz="3000" i="1">
                                  <a:latin typeface="Cambria Math"/>
                                </a:rPr>
                                <m:t>7</m:t>
                              </m:r>
                            </m:num>
                            <m:den>
                              <m:r>
                                <a:rPr lang="vi-VN" sz="3000" i="1">
                                  <a:latin typeface="Cambria Math"/>
                                </a:rPr>
                                <m:t>4</m:t>
                              </m:r>
                            </m:den>
                          </m:f>
                        </m:e>
                      </m:d>
                      <m:r>
                        <a:rPr lang="vi-VN" sz="3000" i="1">
                          <a:latin typeface="Cambria Math"/>
                        </a:rPr>
                        <m:t>.</m:t>
                      </m:r>
                    </m:oMath>
                  </m:oMathPara>
                </a14:m>
                <a:endParaRPr lang="en-US" sz="3000" i="1" dirty="0">
                  <a:latin typeface="Cambria" panose="020405030504060302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72176" y="4882406"/>
                <a:ext cx="11627676" cy="1889813"/>
              </a:xfrm>
              <a:prstGeom prst="rect">
                <a:avLst/>
              </a:prstGeom>
              <a:blipFill>
                <a:blip r:embed="rId3"/>
                <a:stretch>
                  <a:fillRect/>
                </a:stretch>
              </a:blipFill>
            </p:spPr>
            <p:txBody>
              <a:bodyPr/>
              <a:lstStyle/>
              <a:p>
                <a:r>
                  <a:rPr lang="en-US">
                    <a:noFill/>
                  </a:rPr>
                  <a:t> </a:t>
                </a:r>
              </a:p>
            </p:txBody>
          </p:sp>
        </mc:Fallback>
      </mc:AlternateContent>
      <p:grpSp>
        <p:nvGrpSpPr>
          <p:cNvPr id="3" name="Group 2"/>
          <p:cNvGrpSpPr/>
          <p:nvPr/>
        </p:nvGrpSpPr>
        <p:grpSpPr>
          <a:xfrm>
            <a:off x="272764" y="1536100"/>
            <a:ext cx="3907160" cy="1077283"/>
            <a:chOff x="264965" y="2158061"/>
            <a:chExt cx="3907160" cy="1077283"/>
          </a:xfrm>
        </p:grpSpPr>
        <p:sp>
          <p:nvSpPr>
            <p:cNvPr id="76" name="Rectangle 75"/>
            <p:cNvSpPr/>
            <p:nvPr/>
          </p:nvSpPr>
          <p:spPr>
            <a:xfrm>
              <a:off x="531851" y="2158061"/>
              <a:ext cx="3547441" cy="107728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64965" y="244171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782013" y="2363447"/>
                  <a:ext cx="3390112"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𝑦</m:t>
                        </m:r>
                        <m:r>
                          <a:rPr lang="vi-VN">
                            <a:latin typeface="Cambria Math"/>
                          </a:rPr>
                          <m:t>=</m:t>
                        </m:r>
                        <m:sSup>
                          <m:sSupPr>
                            <m:ctrlPr>
                              <a:rPr lang="en-US" i="1">
                                <a:latin typeface="Cambria Math" panose="02040503050406030204" pitchFamily="18" charset="0"/>
                              </a:rPr>
                            </m:ctrlPr>
                          </m:sSupPr>
                          <m:e>
                            <m:r>
                              <a:rPr lang="vi-VN">
                                <a:latin typeface="Cambria Math"/>
                              </a:rPr>
                              <m:t>𝑥</m:t>
                            </m:r>
                          </m:e>
                          <m:sup>
                            <m:r>
                              <a:rPr lang="vi-VN">
                                <a:latin typeface="Cambria Math"/>
                              </a:rPr>
                              <m:t>4</m:t>
                            </m:r>
                          </m:sup>
                        </m:sSup>
                        <m:r>
                          <a:rPr lang="vi-VN">
                            <a:latin typeface="Cambria Math"/>
                          </a:rPr>
                          <m:t>+</m:t>
                        </m:r>
                        <m:sSup>
                          <m:sSupPr>
                            <m:ctrlPr>
                              <a:rPr lang="en-US" i="1">
                                <a:latin typeface="Cambria Math" panose="02040503050406030204" pitchFamily="18" charset="0"/>
                              </a:rPr>
                            </m:ctrlPr>
                          </m:sSupPr>
                          <m:e>
                            <m:r>
                              <a:rPr lang="vi-VN">
                                <a:latin typeface="Cambria Math"/>
                              </a:rPr>
                              <m:t>𝑥</m:t>
                            </m:r>
                          </m:e>
                          <m:sup>
                            <m:r>
                              <a:rPr lang="vi-VN">
                                <a:latin typeface="Cambria Math"/>
                              </a:rPr>
                              <m:t>2</m:t>
                            </m:r>
                          </m:sup>
                        </m:sSup>
                        <m:r>
                          <a:rPr lang="vi-VN">
                            <a:latin typeface="Cambria Math"/>
                          </a:rPr>
                          <m:t>+1</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782013" y="2363447"/>
                  <a:ext cx="3390112" cy="584775"/>
                </a:xfrm>
                <a:prstGeom prst="rect">
                  <a:avLst/>
                </a:prstGeom>
                <a:blipFill>
                  <a:blip r:embed="rId4"/>
                  <a:stretch>
                    <a:fillRect/>
                  </a:stretch>
                </a:blipFill>
              </p:spPr>
              <p:txBody>
                <a:bodyPr/>
                <a:lstStyle/>
                <a:p>
                  <a:r>
                    <a:rPr lang="en-US">
                      <a:noFill/>
                    </a:rPr>
                    <a:t> </a:t>
                  </a:r>
                </a:p>
              </p:txBody>
            </p:sp>
          </mc:Fallback>
        </mc:AlternateContent>
      </p:grpSp>
      <p:grpSp>
        <p:nvGrpSpPr>
          <p:cNvPr id="4" name="Group 3"/>
          <p:cNvGrpSpPr/>
          <p:nvPr/>
        </p:nvGrpSpPr>
        <p:grpSpPr>
          <a:xfrm>
            <a:off x="4186725" y="1529681"/>
            <a:ext cx="3818550" cy="1114826"/>
            <a:chOff x="5537206" y="1557991"/>
            <a:chExt cx="3060694" cy="1114826"/>
          </a:xfrm>
        </p:grpSpPr>
        <p:sp>
          <p:nvSpPr>
            <p:cNvPr id="46" name="Rectangle 45"/>
            <p:cNvSpPr/>
            <p:nvPr/>
          </p:nvSpPr>
          <p:spPr>
            <a:xfrm>
              <a:off x="5827751" y="1557991"/>
              <a:ext cx="2770149" cy="111482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07751"/>
              <a:ext cx="436246" cy="49314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4" y="1564410"/>
                  <a:ext cx="2399868" cy="10772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𝑦</m:t>
                        </m:r>
                        <m:r>
                          <a:rPr lang="vi-VN">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vi-VN">
                                    <a:latin typeface="Cambria Math"/>
                                  </a:rPr>
                                  <m:t>𝑥</m:t>
                                </m:r>
                              </m:e>
                              <m:sup>
                                <m:r>
                                  <a:rPr lang="vi-VN">
                                    <a:latin typeface="Cambria Math"/>
                                  </a:rPr>
                                  <m:t>4</m:t>
                                </m:r>
                              </m:sup>
                            </m:sSup>
                          </m:num>
                          <m:den>
                            <m:r>
                              <a:rPr lang="vi-VN">
                                <a:latin typeface="Cambria Math"/>
                              </a:rPr>
                              <m:t>4</m:t>
                            </m:r>
                          </m:den>
                        </m:f>
                        <m:r>
                          <a:rPr lang="vi-VN">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vi-VN">
                                    <a:latin typeface="Cambria Math"/>
                                  </a:rPr>
                                  <m:t>𝑥</m:t>
                                </m:r>
                              </m:e>
                              <m:sup>
                                <m:r>
                                  <a:rPr lang="vi-VN">
                                    <a:latin typeface="Cambria Math"/>
                                  </a:rPr>
                                  <m:t>2</m:t>
                                </m:r>
                              </m:sup>
                            </m:sSup>
                          </m:num>
                          <m:den>
                            <m:r>
                              <a:rPr lang="vi-VN">
                                <a:latin typeface="Cambria Math"/>
                              </a:rPr>
                              <m:t>2</m:t>
                            </m:r>
                          </m:den>
                        </m:f>
                        <m:r>
                          <a:rPr lang="vi-VN">
                            <a:latin typeface="Cambria Math"/>
                          </a:rPr>
                          <m:t>+1</m:t>
                        </m:r>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4" y="1564410"/>
                  <a:ext cx="2399868" cy="1077283"/>
                </a:xfrm>
                <a:prstGeom prst="rect">
                  <a:avLst/>
                </a:prstGeom>
                <a:blipFill>
                  <a:blip r:embed="rId5"/>
                  <a:stretch>
                    <a:fillRect/>
                  </a:stretch>
                </a:blipFill>
              </p:spPr>
              <p:txBody>
                <a:bodyPr/>
                <a:lstStyle/>
                <a:p>
                  <a:r>
                    <a:rPr lang="en-US">
                      <a:noFill/>
                    </a:rPr>
                    <a:t> </a:t>
                  </a:r>
                </a:p>
              </p:txBody>
            </p:sp>
          </mc:Fallback>
        </mc:AlternateContent>
      </p:grpSp>
      <p:sp>
        <p:nvSpPr>
          <p:cNvPr id="49" name="Oval 48"/>
          <p:cNvSpPr/>
          <p:nvPr/>
        </p:nvSpPr>
        <p:spPr>
          <a:xfrm>
            <a:off x="4184091" y="1783740"/>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p:grpSp>
        <p:nvGrpSpPr>
          <p:cNvPr id="63" name="Group 62"/>
          <p:cNvGrpSpPr/>
          <p:nvPr/>
        </p:nvGrpSpPr>
        <p:grpSpPr>
          <a:xfrm>
            <a:off x="222955" y="2693209"/>
            <a:ext cx="3850181" cy="912174"/>
            <a:chOff x="241306" y="2205691"/>
            <a:chExt cx="3695082" cy="912174"/>
          </a:xfrm>
        </p:grpSpPr>
        <p:sp>
          <p:nvSpPr>
            <p:cNvPr id="64" name="Rectangle 63"/>
            <p:cNvSpPr/>
            <p:nvPr/>
          </p:nvSpPr>
          <p:spPr>
            <a:xfrm>
              <a:off x="531851" y="2205691"/>
              <a:ext cx="3404537" cy="91217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5" name="Oval 64"/>
            <p:cNvSpPr/>
            <p:nvPr/>
          </p:nvSpPr>
          <p:spPr>
            <a:xfrm>
              <a:off x="241306" y="241388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6" name="TextBox 65"/>
                <p:cNvSpPr txBox="1"/>
                <p:nvPr/>
              </p:nvSpPr>
              <p:spPr>
                <a:xfrm>
                  <a:off x="827725" y="2282044"/>
                  <a:ext cx="2975795"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𝑦</m:t>
                        </m:r>
                        <m:r>
                          <a:rPr lang="vi-VN">
                            <a:latin typeface="Cambria Math"/>
                          </a:rPr>
                          <m:t>=</m:t>
                        </m:r>
                        <m:sSup>
                          <m:sSupPr>
                            <m:ctrlPr>
                              <a:rPr lang="en-US" i="1">
                                <a:latin typeface="Cambria Math" panose="02040503050406030204" pitchFamily="18" charset="0"/>
                              </a:rPr>
                            </m:ctrlPr>
                          </m:sSupPr>
                          <m:e>
                            <m:r>
                              <a:rPr lang="vi-VN">
                                <a:latin typeface="Cambria Math"/>
                              </a:rPr>
                              <m:t>𝑥</m:t>
                            </m:r>
                          </m:e>
                          <m:sup>
                            <m:r>
                              <a:rPr lang="vi-VN">
                                <a:latin typeface="Cambria Math"/>
                              </a:rPr>
                              <m:t>3</m:t>
                            </m:r>
                          </m:sup>
                        </m:sSup>
                        <m:r>
                          <a:rPr lang="vi-VN">
                            <a:latin typeface="Cambria Math"/>
                          </a:rPr>
                          <m:t>+</m:t>
                        </m:r>
                        <m:sSup>
                          <m:sSupPr>
                            <m:ctrlPr>
                              <a:rPr lang="en-US" i="1">
                                <a:latin typeface="Cambria Math" panose="02040503050406030204" pitchFamily="18" charset="0"/>
                              </a:rPr>
                            </m:ctrlPr>
                          </m:sSupPr>
                          <m:e>
                            <m:r>
                              <a:rPr lang="vi-VN">
                                <a:latin typeface="Cambria Math"/>
                              </a:rPr>
                              <m:t>𝑥</m:t>
                            </m:r>
                          </m:e>
                          <m:sup>
                            <m:r>
                              <a:rPr lang="vi-VN">
                                <a:latin typeface="Cambria Math"/>
                              </a:rPr>
                              <m:t>2</m:t>
                            </m:r>
                          </m:sup>
                        </m:sSup>
                        <m:r>
                          <a:rPr lang="vi-VN">
                            <a:latin typeface="Cambria Math"/>
                          </a:rPr>
                          <m:t>+1</m:t>
                        </m:r>
                      </m:oMath>
                    </m:oMathPara>
                  </a14:m>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827725" y="2282044"/>
                  <a:ext cx="2975795" cy="584775"/>
                </a:xfrm>
                <a:prstGeom prst="rect">
                  <a:avLst/>
                </a:prstGeom>
                <a:blipFill>
                  <a:blip r:embed="rId6"/>
                  <a:stretch>
                    <a:fillRect/>
                  </a:stretch>
                </a:blipFill>
              </p:spPr>
              <p:txBody>
                <a:bodyPr/>
                <a:lstStyle/>
                <a:p>
                  <a:r>
                    <a:rPr lang="en-US">
                      <a:noFill/>
                    </a:rPr>
                    <a:t> </a:t>
                  </a:r>
                </a:p>
              </p:txBody>
            </p:sp>
          </mc:Fallback>
        </mc:AlternateContent>
      </p:grpSp>
      <p:grpSp>
        <p:nvGrpSpPr>
          <p:cNvPr id="68" name="Group 67"/>
          <p:cNvGrpSpPr/>
          <p:nvPr/>
        </p:nvGrpSpPr>
        <p:grpSpPr>
          <a:xfrm>
            <a:off x="4242985" y="2692299"/>
            <a:ext cx="3762290" cy="913083"/>
            <a:chOff x="241306" y="2125447"/>
            <a:chExt cx="3762290" cy="913083"/>
          </a:xfrm>
        </p:grpSpPr>
        <p:sp>
          <p:nvSpPr>
            <p:cNvPr id="69" name="Rectangle 68"/>
            <p:cNvSpPr/>
            <p:nvPr/>
          </p:nvSpPr>
          <p:spPr>
            <a:xfrm>
              <a:off x="531851" y="2125447"/>
              <a:ext cx="3471745" cy="91308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827724" y="2282044"/>
                  <a:ext cx="3175871"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𝑦</m:t>
                        </m:r>
                        <m:r>
                          <a:rPr lang="vi-VN">
                            <a:latin typeface="Cambria Math"/>
                          </a:rPr>
                          <m:t>=</m:t>
                        </m:r>
                        <m:sSup>
                          <m:sSupPr>
                            <m:ctrlPr>
                              <a:rPr lang="en-US" i="1">
                                <a:latin typeface="Cambria Math" panose="02040503050406030204" pitchFamily="18" charset="0"/>
                              </a:rPr>
                            </m:ctrlPr>
                          </m:sSupPr>
                          <m:e>
                            <m:r>
                              <a:rPr lang="vi-VN">
                                <a:latin typeface="Cambria Math"/>
                              </a:rPr>
                              <m:t>𝑥</m:t>
                            </m:r>
                          </m:e>
                          <m:sup>
                            <m:r>
                              <a:rPr lang="vi-VN">
                                <a:latin typeface="Cambria Math"/>
                              </a:rPr>
                              <m:t>2</m:t>
                            </m:r>
                          </m:sup>
                        </m:sSup>
                        <m:r>
                          <a:rPr lang="vi-VN">
                            <a:latin typeface="Cambria Math"/>
                          </a:rPr>
                          <m:t>+</m:t>
                        </m:r>
                        <m:r>
                          <a:rPr lang="vi-VN">
                            <a:latin typeface="Cambria Math"/>
                          </a:rPr>
                          <m:t>𝑥</m:t>
                        </m:r>
                        <m:r>
                          <a:rPr lang="vi-VN">
                            <a:latin typeface="Cambria Math"/>
                          </a:rPr>
                          <m:t>+1</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827724" y="2282044"/>
                  <a:ext cx="3175871" cy="584775"/>
                </a:xfrm>
                <a:prstGeom prst="rect">
                  <a:avLst/>
                </a:prstGeom>
                <a:blipFill>
                  <a:blip r:embed="rId7"/>
                  <a:stretch>
                    <a:fillRect/>
                  </a:stretch>
                </a:blipFill>
              </p:spPr>
              <p:txBody>
                <a:bodyPr/>
                <a:lstStyle/>
                <a:p>
                  <a:r>
                    <a:rPr lang="en-US">
                      <a:noFill/>
                    </a:rPr>
                    <a:t> </a:t>
                  </a:r>
                </a:p>
              </p:txBody>
            </p:sp>
          </mc:Fallback>
        </mc:AlternateContent>
      </p:grpSp>
      <p:sp>
        <p:nvSpPr>
          <p:cNvPr id="50" name="Action Button: Forward or Next 49">
            <a:hlinkClick r:id="rId8" action="ppaction://hlinksldjump" highlightClick="1"/>
          </p:cNvPr>
          <p:cNvSpPr/>
          <p:nvPr/>
        </p:nvSpPr>
        <p:spPr>
          <a:xfrm>
            <a:off x="11155597" y="6133762"/>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6D5E21-F2D0-4769-A825-E0923DA0B618}"/>
              </a:ext>
            </a:extLst>
          </p:cNvPr>
          <p:cNvPicPr>
            <a:picLocks noChangeAspect="1"/>
          </p:cNvPicPr>
          <p:nvPr/>
        </p:nvPicPr>
        <p:blipFill>
          <a:blip r:embed="rId9"/>
          <a:stretch>
            <a:fillRect/>
          </a:stretch>
        </p:blipFill>
        <p:spPr>
          <a:xfrm>
            <a:off x="8118867" y="192846"/>
            <a:ext cx="3636406" cy="3503770"/>
          </a:xfrm>
          <a:prstGeom prst="rect">
            <a:avLst/>
          </a:prstGeom>
          <a:ln>
            <a:solidFill>
              <a:srgbClr val="FFFF00"/>
            </a:solidFill>
          </a:ln>
        </p:spPr>
      </p:pic>
    </p:spTree>
    <p:extLst>
      <p:ext uri="{BB962C8B-B14F-4D97-AF65-F5344CB8AC3E}">
        <p14:creationId xmlns:p14="http://schemas.microsoft.com/office/powerpoint/2010/main" val="5390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left)">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49" grpId="0" animBg="1"/>
      <p:bldP spid="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1529" y="2211420"/>
            <a:ext cx="11926984" cy="4646579"/>
            <a:chOff x="184495" y="3636273"/>
            <a:chExt cx="11926984" cy="4646579"/>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9" y="-5690"/>
            <a:ext cx="9594333" cy="2121633"/>
            <a:chOff x="534989" y="1869705"/>
            <a:chExt cx="18808367" cy="3558360"/>
          </a:xfrm>
        </p:grpSpPr>
        <p:grpSp>
          <p:nvGrpSpPr>
            <p:cNvPr id="21" name="Group 20"/>
            <p:cNvGrpSpPr/>
            <p:nvPr/>
          </p:nvGrpSpPr>
          <p:grpSpPr>
            <a:xfrm>
              <a:off x="534989" y="1869705"/>
              <a:ext cx="18468863" cy="3558360"/>
              <a:chOff x="534989" y="1647866"/>
              <a:chExt cx="18468863" cy="3558360"/>
            </a:xfrm>
          </p:grpSpPr>
          <p:sp>
            <p:nvSpPr>
              <p:cNvPr id="25" name="Rounded Rectangle 24"/>
              <p:cNvSpPr/>
              <p:nvPr/>
            </p:nvSpPr>
            <p:spPr bwMode="auto">
              <a:xfrm>
                <a:off x="755649" y="1720890"/>
                <a:ext cx="18248203" cy="34853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262858" y="1702079"/>
                  <a:ext cx="2658427" cy="87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2800" dirty="0" err="1">
                      <a:solidFill>
                        <a:schemeClr val="bg1"/>
                      </a:solidFill>
                      <a:latin typeface="Tahoma" pitchFamily="34" charset="0"/>
                      <a:cs typeface="Tahoma" pitchFamily="34" charset="0"/>
                    </a:rPr>
                    <a:t>Câu</a:t>
                  </a:r>
                  <a:r>
                    <a:rPr lang="en-US" sz="2800" dirty="0">
                      <a:solidFill>
                        <a:schemeClr val="bg1"/>
                      </a:solidFill>
                      <a:latin typeface="Tahoma" pitchFamily="34" charset="0"/>
                      <a:cs typeface="Tahoma" pitchFamily="34" charset="0"/>
                    </a:rPr>
                    <a:t> 50</a:t>
                  </a:r>
                </a:p>
              </p:txBody>
            </p:sp>
          </p:grpSp>
        </p:grpSp>
        <mc:AlternateContent xmlns:mc="http://schemas.openxmlformats.org/markup-compatibility/2006" xmlns:a14="http://schemas.microsoft.com/office/drawing/2010/main">
          <mc:Choice Requires="a14">
            <p:sp>
              <p:nvSpPr>
                <p:cNvPr id="23" name="Rectangle 22"/>
                <p:cNvSpPr/>
                <p:nvPr/>
              </p:nvSpPr>
              <p:spPr>
                <a:xfrm>
                  <a:off x="731347" y="2115977"/>
                  <a:ext cx="18612009" cy="2995661"/>
                </a:xfrm>
                <a:prstGeom prst="rect">
                  <a:avLst/>
                </a:prstGeom>
                <a:noFill/>
              </p:spPr>
              <p:txBody>
                <a:bodyPr wrap="square" rtlCol="0">
                  <a:spAutoFit/>
                </a:bodyPr>
                <a:lstStyle/>
                <a:p>
                  <a:pPr indent="1482725">
                    <a:lnSpc>
                      <a:spcPct val="107000"/>
                    </a:lnSpc>
                  </a:pPr>
                  <a:r>
                    <a:rPr lang="vi-VN" sz="3000">
                      <a:latin typeface="Cambria" panose="02040503050406030204" pitchFamily="18" charset="0"/>
                      <a:ea typeface="Calibri" panose="020F0502020204030204" pitchFamily="34" charset="0"/>
                      <a:cs typeface="Times New Roman" panose="02020603050405020304" pitchFamily="18" charset="0"/>
                    </a:rPr>
                    <a:t>Gọi </a:t>
                  </a:r>
                  <a14:m>
                    <m:oMath xmlns:m="http://schemas.openxmlformats.org/officeDocument/2006/math">
                      <m:r>
                        <a:rPr lang="vi-VN" sz="3000" i="1">
                          <a:latin typeface="Cambria Math" panose="02040503050406030204" pitchFamily="18" charset="0"/>
                          <a:ea typeface="Calibri" panose="020F0502020204030204" pitchFamily="34" charset="0"/>
                          <a:cs typeface="Times New Roman" panose="02020603050405020304" pitchFamily="18" charset="0"/>
                        </a:rPr>
                        <m:t>𝑆</m:t>
                      </m:r>
                    </m:oMath>
                  </a14:m>
                  <a:r>
                    <a:rPr lang="vi-VN" sz="3000">
                      <a:latin typeface="Cambria" panose="02040503050406030204" pitchFamily="18" charset="0"/>
                      <a:ea typeface="Calibri" panose="020F0502020204030204" pitchFamily="34" charset="0"/>
                      <a:cs typeface="Times New Roman" panose="02020603050405020304" pitchFamily="18" charset="0"/>
                    </a:rPr>
                    <a:t> là tập hợp tất cả các giá trị của tham số </a:t>
                  </a:r>
                  <a14:m>
                    <m:oMath xmlns:m="http://schemas.openxmlformats.org/officeDocument/2006/math">
                      <m:r>
                        <a:rPr lang="fr-FR" sz="3000" i="1">
                          <a:latin typeface="Cambria Math" panose="02040503050406030204" pitchFamily="18" charset="0"/>
                          <a:ea typeface="Calibri" panose="020F0502020204030204" pitchFamily="34" charset="0"/>
                          <a:cs typeface="Times New Roman" panose="02020603050405020304" pitchFamily="18" charset="0"/>
                        </a:rPr>
                        <m:t>𝑚</m:t>
                      </m:r>
                    </m:oMath>
                  </a14:m>
                  <a:r>
                    <a:rPr lang="vi-VN" sz="3000">
                      <a:latin typeface="Cambria" panose="02040503050406030204" pitchFamily="18" charset="0"/>
                      <a:ea typeface="Calibri" panose="020F0502020204030204" pitchFamily="34" charset="0"/>
                      <a:cs typeface="Times New Roman" panose="02020603050405020304" pitchFamily="18" charset="0"/>
                    </a:rPr>
                    <a:t> để hàm số </a:t>
                  </a:r>
                  <a14:m>
                    <m:oMath xmlns:m="http://schemas.openxmlformats.org/officeDocument/2006/math">
                      <m:r>
                        <a:rPr lang="fr-FR" sz="2800" i="1">
                          <a:latin typeface="Cambria Math" panose="02040503050406030204" pitchFamily="18" charset="0"/>
                          <a:ea typeface="Calibri" panose="020F0502020204030204" pitchFamily="34" charset="0"/>
                          <a:cs typeface="Times New Roman" panose="02020603050405020304" pitchFamily="18" charset="0"/>
                        </a:rPr>
                        <m:t>𝑦</m:t>
                      </m:r>
                      <m:r>
                        <a:rPr lang="fr-FR"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𝑚</m:t>
                          </m:r>
                        </m:e>
                        <m:sup>
                          <m:r>
                            <a:rPr lang="fr-FR" sz="2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5</m:t>
                                  </m:r>
                                </m:sup>
                              </m:sSup>
                            </m:num>
                            <m:den>
                              <m:r>
                                <a:rPr lang="fr-FR" sz="2800" i="1">
                                  <a:latin typeface="Cambria Math" panose="02040503050406030204" pitchFamily="18" charset="0"/>
                                  <a:ea typeface="Calibri" panose="020F0502020204030204" pitchFamily="34" charset="0"/>
                                  <a:cs typeface="Times New Roman" panose="02020603050405020304" pitchFamily="18" charset="0"/>
                                </a:rPr>
                                <m:t>5</m:t>
                              </m:r>
                            </m:den>
                          </m:f>
                          <m:r>
                            <a:rPr lang="fr-FR" sz="2800" i="1">
                              <a:latin typeface="Cambria Math" panose="02040503050406030204" pitchFamily="18" charset="0"/>
                              <a:ea typeface="Calibri" panose="020F0502020204030204" pitchFamily="34" charset="0"/>
                              <a:cs typeface="Times New Roman" panose="02020603050405020304" pitchFamily="18" charset="0"/>
                            </a:rPr>
                            <m:t>−16</m:t>
                          </m:r>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+3</m:t>
                      </m:r>
                      <m:r>
                        <a:rPr lang="fr-FR" sz="2800" i="1">
                          <a:latin typeface="Cambria Math" panose="02040503050406030204" pitchFamily="18" charset="0"/>
                          <a:ea typeface="Calibri" panose="020F0502020204030204" pitchFamily="34" charset="0"/>
                          <a:cs typeface="Times New Roman" panose="02020603050405020304" pitchFamily="18" charset="0"/>
                        </a:rPr>
                        <m:t>𝑚</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3</m:t>
                                  </m:r>
                                </m:sup>
                              </m:sSup>
                            </m:num>
                            <m:den>
                              <m:r>
                                <a:rPr lang="fr-FR" sz="2800" i="1">
                                  <a:latin typeface="Cambria Math" panose="02040503050406030204" pitchFamily="18" charset="0"/>
                                  <a:ea typeface="Calibri" panose="020F0502020204030204" pitchFamily="34" charset="0"/>
                                  <a:cs typeface="Times New Roman" panose="02020603050405020304" pitchFamily="18" charset="0"/>
                                </a:rPr>
                                <m:t>3</m:t>
                              </m:r>
                            </m:den>
                          </m:f>
                          <m:r>
                            <a:rPr lang="fr-FR" sz="2800" i="1">
                              <a:latin typeface="Cambria Math" panose="02040503050406030204" pitchFamily="18" charset="0"/>
                              <a:ea typeface="Calibri" panose="020F0502020204030204" pitchFamily="34" charset="0"/>
                              <a:cs typeface="Times New Roman" panose="02020603050405020304" pitchFamily="18" charset="0"/>
                            </a:rPr>
                            <m:t>−4</m:t>
                          </m:r>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−7</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2</m:t>
                          </m:r>
                        </m:sup>
                      </m:sSup>
                      <m:r>
                        <a:rPr lang="fr-FR" sz="2800" i="1">
                          <a:latin typeface="Cambria Math" panose="02040503050406030204" pitchFamily="18" charset="0"/>
                          <a:ea typeface="Calibri" panose="020F0502020204030204" pitchFamily="34" charset="0"/>
                          <a:cs typeface="Times New Roman" panose="02020603050405020304" pitchFamily="18" charset="0"/>
                        </a:rPr>
                        <m:t>+28</m:t>
                      </m:r>
                      <m:r>
                        <a:rPr lang="fr-FR" sz="28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2800">
                      <a:latin typeface="Cambria" panose="02040503050406030204" pitchFamily="18" charset="0"/>
                      <a:ea typeface="Calibri" panose="020F0502020204030204" pitchFamily="34" charset="0"/>
                      <a:cs typeface="Times New Roman" panose="02020603050405020304" pitchFamily="18" charset="0"/>
                    </a:rPr>
                    <a:t> </a:t>
                  </a:r>
                  <a:r>
                    <a:rPr lang="vi-VN" sz="3000">
                      <a:latin typeface="Cambria" panose="02040503050406030204" pitchFamily="18" charset="0"/>
                      <a:ea typeface="Calibri" panose="020F0502020204030204" pitchFamily="34" charset="0"/>
                      <a:cs typeface="Times New Roman" panose="02020603050405020304" pitchFamily="18" charset="0"/>
                    </a:rPr>
                    <a:t>đồng biến trên </a:t>
                  </a:r>
                  <a14:m>
                    <m:oMath xmlns:m="http://schemas.openxmlformats.org/officeDocument/2006/math">
                      <m:r>
                        <a:rPr lang="fr-FR" sz="3000" i="1">
                          <a:latin typeface="Cambria Math" panose="02040503050406030204" pitchFamily="18" charset="0"/>
                          <a:ea typeface="Calibri" panose="020F0502020204030204" pitchFamily="34" charset="0"/>
                          <a:cs typeface="Times New Roman" panose="02020603050405020304" pitchFamily="18" charset="0"/>
                        </a:rPr>
                        <m:t>ℝ</m:t>
                      </m:r>
                    </m:oMath>
                  </a14:m>
                  <a:r>
                    <a:rPr lang="vi-VN" sz="3000">
                      <a:latin typeface="Cambria" panose="02040503050406030204" pitchFamily="18" charset="0"/>
                      <a:ea typeface="Calibri" panose="020F0502020204030204" pitchFamily="34" charset="0"/>
                      <a:cs typeface="Times New Roman" panose="02020603050405020304" pitchFamily="18" charset="0"/>
                    </a:rPr>
                    <a:t>. </a:t>
                  </a:r>
                  <a:r>
                    <a:rPr lang="fr-FR" sz="2800">
                      <a:latin typeface="Palatino Linotype" panose="02040502050505030304" pitchFamily="18" charset="0"/>
                      <a:ea typeface="Calibri" panose="020F0502020204030204" pitchFamily="34" charset="0"/>
                      <a:cs typeface="Times New Roman" panose="02020603050405020304" pitchFamily="18" charset="0"/>
                    </a:rPr>
                    <a:t>Tổng tất cả các phần tử của tập </a:t>
                  </a:r>
                  <a14:m>
                    <m:oMath xmlns:m="http://schemas.openxmlformats.org/officeDocument/2006/math">
                      <m:r>
                        <a:rPr lang="vi-VN" sz="2800" i="1">
                          <a:latin typeface="Cambria Math" panose="02040503050406030204" pitchFamily="18" charset="0"/>
                          <a:ea typeface="Calibri" panose="020F0502020204030204" pitchFamily="34" charset="0"/>
                          <a:cs typeface="Times New Roman" panose="02020603050405020304" pitchFamily="18" charset="0"/>
                        </a:rPr>
                        <m:t>𝑆</m:t>
                      </m:r>
                    </m:oMath>
                  </a14:m>
                  <a:r>
                    <a:rPr lang="fr-FR" sz="2800">
                      <a:latin typeface="Palatino Linotype" panose="02040502050505030304" pitchFamily="18" charset="0"/>
                      <a:ea typeface="Calibri" panose="020F0502020204030204" pitchFamily="34" charset="0"/>
                      <a:cs typeface="Times New Roman" panose="02020603050405020304" pitchFamily="18" charset="0"/>
                    </a:rPr>
                    <a:t> bằng</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31347" y="2115977"/>
                  <a:ext cx="18612009" cy="2995661"/>
                </a:xfrm>
                <a:prstGeom prst="rect">
                  <a:avLst/>
                </a:prstGeom>
                <a:blipFill>
                  <a:blip r:embed="rId2"/>
                  <a:stretch>
                    <a:fillRect l="-1476" t="-4778" b="-9215"/>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7C7A0DE5-E668-4B5F-B4C8-D19444363E60}"/>
              </a:ext>
            </a:extLst>
          </p:cNvPr>
          <p:cNvGrpSpPr/>
          <p:nvPr/>
        </p:nvGrpSpPr>
        <p:grpSpPr>
          <a:xfrm>
            <a:off x="9433599" y="93104"/>
            <a:ext cx="2729372" cy="2132620"/>
            <a:chOff x="9433599" y="93104"/>
            <a:chExt cx="2729372" cy="2132620"/>
          </a:xfrm>
        </p:grpSpPr>
        <p:grpSp>
          <p:nvGrpSpPr>
            <p:cNvPr id="12" name="Group 11"/>
            <p:cNvGrpSpPr/>
            <p:nvPr/>
          </p:nvGrpSpPr>
          <p:grpSpPr>
            <a:xfrm>
              <a:off x="9486271" y="93104"/>
              <a:ext cx="1360889" cy="1125821"/>
              <a:chOff x="7152504" y="93104"/>
              <a:chExt cx="1360889" cy="1125821"/>
            </a:xfrm>
          </p:grpSpPr>
          <p:sp>
            <p:nvSpPr>
              <p:cNvPr id="69" name="Rectangle 68"/>
              <p:cNvSpPr/>
              <p:nvPr/>
            </p:nvSpPr>
            <p:spPr>
              <a:xfrm>
                <a:off x="7395076" y="210384"/>
                <a:ext cx="1118317" cy="9688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7152504" y="49131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7414598" y="93104"/>
                    <a:ext cx="1098795" cy="1125821"/>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b="1" smtClean="0">
                              <a:solidFill>
                                <a:schemeClr val="bg1"/>
                              </a:solidFill>
                              <a:latin typeface="Cambria Math" panose="02040503050406030204" pitchFamily="18" charset="0"/>
                              <a:ea typeface="Arial" panose="020B0604020202020204" pitchFamily="34" charset="0"/>
                            </a:rPr>
                            <m:t>−</m:t>
                          </m:r>
                          <m:f>
                            <m:fPr>
                              <m:ctrlPr>
                                <a:rPr lang="en-US" b="1" i="1">
                                  <a:solidFill>
                                    <a:schemeClr val="bg1"/>
                                  </a:solidFill>
                                  <a:latin typeface="Cambria Math" panose="02040503050406030204" pitchFamily="18" charset="0"/>
                                  <a:ea typeface="Arial" panose="020B0604020202020204" pitchFamily="34" charset="0"/>
                                </a:rPr>
                              </m:ctrlPr>
                            </m:fPr>
                            <m:num>
                              <m:r>
                                <a:rPr lang="vi-VN" b="1" i="1">
                                  <a:solidFill>
                                    <a:schemeClr val="bg1"/>
                                  </a:solidFill>
                                  <a:latin typeface="Cambria Math" panose="02040503050406030204" pitchFamily="18" charset="0"/>
                                  <a:ea typeface="Arial" panose="020B0604020202020204" pitchFamily="34" charset="0"/>
                                </a:rPr>
                                <m:t>𝟑</m:t>
                              </m:r>
                            </m:num>
                            <m:den>
                              <m:r>
                                <a:rPr lang="vi-VN" b="1" i="1">
                                  <a:solidFill>
                                    <a:schemeClr val="bg1"/>
                                  </a:solidFill>
                                  <a:latin typeface="Cambria Math" panose="02040503050406030204" pitchFamily="18" charset="0"/>
                                  <a:ea typeface="Arial" panose="020B0604020202020204" pitchFamily="34" charset="0"/>
                                </a:rPr>
                                <m:t>𝟖</m:t>
                              </m:r>
                            </m:den>
                          </m:f>
                        </m:oMath>
                      </m:oMathPara>
                    </a14:m>
                    <a:endParaRPr lang="en-US"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414598" y="93104"/>
                    <a:ext cx="1098795" cy="1125821"/>
                  </a:xfrm>
                  <a:prstGeom prst="rect">
                    <a:avLst/>
                  </a:prstGeom>
                  <a:blipFill>
                    <a:blip r:embed="rId3"/>
                    <a:stretch>
                      <a:fillRect/>
                    </a:stretch>
                  </a:blipFill>
                </p:spPr>
                <p:txBody>
                  <a:bodyPr/>
                  <a:lstStyle/>
                  <a:p>
                    <a:r>
                      <a:rPr lang="en-US">
                        <a:noFill/>
                      </a:rPr>
                      <a:t> </a:t>
                    </a:r>
                  </a:p>
                </p:txBody>
              </p:sp>
            </mc:Fallback>
          </mc:AlternateContent>
        </p:grpSp>
        <p:grpSp>
          <p:nvGrpSpPr>
            <p:cNvPr id="13" name="Group 12"/>
            <p:cNvGrpSpPr/>
            <p:nvPr/>
          </p:nvGrpSpPr>
          <p:grpSpPr>
            <a:xfrm>
              <a:off x="10824161" y="209373"/>
              <a:ext cx="1295298" cy="969896"/>
              <a:chOff x="4654759" y="1055307"/>
              <a:chExt cx="1295298" cy="969896"/>
            </a:xfrm>
          </p:grpSpPr>
          <p:sp>
            <p:nvSpPr>
              <p:cNvPr id="65" name="Rectangle 64"/>
              <p:cNvSpPr/>
              <p:nvPr/>
            </p:nvSpPr>
            <p:spPr>
              <a:xfrm>
                <a:off x="4945303" y="1055307"/>
                <a:ext cx="983808" cy="9698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4654759" y="12669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5034897" y="1197637"/>
                    <a:ext cx="915160"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smtClean="0">
                              <a:solidFill>
                                <a:schemeClr val="bg1"/>
                              </a:solidFill>
                              <a:latin typeface="Cambria Math" panose="02040503050406030204" pitchFamily="18" charset="0"/>
                              <a:ea typeface="Arial" panose="020B0604020202020204" pitchFamily="34" charset="0"/>
                            </a:rPr>
                            <m:t>−</m:t>
                          </m:r>
                          <m:r>
                            <a:rPr lang="vi-VN" sz="2800" b="1" i="1">
                              <a:solidFill>
                                <a:schemeClr val="bg1"/>
                              </a:solidFill>
                              <a:latin typeface="Cambria Math" panose="02040503050406030204" pitchFamily="18" charset="0"/>
                              <a:ea typeface="Arial" panose="020B0604020202020204" pitchFamily="34" charset="0"/>
                            </a:rPr>
                            <m:t>𝟐</m:t>
                          </m:r>
                        </m:oMath>
                      </m:oMathPara>
                    </a14:m>
                    <a:endParaRPr lang="en-US" sz="2800" b="1"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34897" y="1197637"/>
                    <a:ext cx="915160" cy="690445"/>
                  </a:xfrm>
                  <a:prstGeom prst="rect">
                    <a:avLst/>
                  </a:prstGeom>
                  <a:blipFill>
                    <a:blip r:embed="rId4"/>
                    <a:stretch>
                      <a:fillRect/>
                    </a:stretch>
                  </a:blipFill>
                </p:spPr>
                <p:txBody>
                  <a:bodyPr/>
                  <a:lstStyle/>
                  <a:p>
                    <a:r>
                      <a:rPr lang="en-US">
                        <a:noFill/>
                      </a:rPr>
                      <a:t> </a:t>
                    </a:r>
                  </a:p>
                </p:txBody>
              </p:sp>
            </mc:Fallback>
          </mc:AlternateContent>
        </p:grpSp>
        <p:grpSp>
          <p:nvGrpSpPr>
            <p:cNvPr id="14" name="Group 13"/>
            <p:cNvGrpSpPr/>
            <p:nvPr/>
          </p:nvGrpSpPr>
          <p:grpSpPr>
            <a:xfrm>
              <a:off x="9433599" y="1090731"/>
              <a:ext cx="1413561" cy="1122551"/>
              <a:chOff x="14519721" y="462662"/>
              <a:chExt cx="1413561" cy="1122551"/>
            </a:xfrm>
          </p:grpSpPr>
          <p:sp>
            <p:nvSpPr>
              <p:cNvPr id="72" name="Rectangle 71"/>
              <p:cNvSpPr/>
              <p:nvPr/>
            </p:nvSpPr>
            <p:spPr>
              <a:xfrm>
                <a:off x="14810265" y="569719"/>
                <a:ext cx="1123017" cy="96360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14519721" y="80908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14837401" y="462662"/>
                    <a:ext cx="1095881" cy="1122551"/>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smtClean="0">
                              <a:solidFill>
                                <a:schemeClr val="bg1"/>
                              </a:solidFill>
                              <a:latin typeface="Cambria Math" panose="02040503050406030204" pitchFamily="18" charset="0"/>
                              <a:ea typeface="Arial" panose="020B0604020202020204" pitchFamily="34" charset="0"/>
                            </a:rPr>
                            <m:t>−</m:t>
                          </m:r>
                          <m:f>
                            <m:fPr>
                              <m:ctrlPr>
                                <a:rPr lang="en-US" sz="2800" b="1" i="1">
                                  <a:solidFill>
                                    <a:schemeClr val="bg1"/>
                                  </a:solidFill>
                                  <a:latin typeface="Cambria Math" panose="02040503050406030204" pitchFamily="18" charset="0"/>
                                  <a:ea typeface="Arial" panose="020B0604020202020204" pitchFamily="34" charset="0"/>
                                </a:rPr>
                              </m:ctrlPr>
                            </m:fPr>
                            <m:num>
                              <m:r>
                                <a:rPr lang="vi-VN" sz="2800" b="1" i="1">
                                  <a:solidFill>
                                    <a:schemeClr val="bg1"/>
                                  </a:solidFill>
                                  <a:latin typeface="Cambria Math" panose="02040503050406030204" pitchFamily="18" charset="0"/>
                                  <a:ea typeface="Arial" panose="020B0604020202020204" pitchFamily="34" charset="0"/>
                                </a:rPr>
                                <m:t>𝟕</m:t>
                              </m:r>
                            </m:num>
                            <m:den>
                              <m:r>
                                <a:rPr lang="vi-VN" sz="2800" b="1" i="1">
                                  <a:solidFill>
                                    <a:schemeClr val="bg1"/>
                                  </a:solidFill>
                                  <a:latin typeface="Cambria Math" panose="02040503050406030204" pitchFamily="18" charset="0"/>
                                  <a:ea typeface="Arial" panose="020B0604020202020204" pitchFamily="34" charset="0"/>
                                </a:rPr>
                                <m:t>𝟖</m:t>
                              </m:r>
                            </m:den>
                          </m:f>
                        </m:oMath>
                      </m:oMathPara>
                    </a14:m>
                    <a:endParaRPr lang="en-US" sz="2800" b="1"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4837401" y="462662"/>
                    <a:ext cx="1095881" cy="1122551"/>
                  </a:xfrm>
                  <a:prstGeom prst="rect">
                    <a:avLst/>
                  </a:prstGeom>
                  <a:blipFill>
                    <a:blip r:embed="rId5"/>
                    <a:stretch>
                      <a:fillRect/>
                    </a:stretch>
                  </a:blipFill>
                </p:spPr>
                <p:txBody>
                  <a:bodyPr/>
                  <a:lstStyle/>
                  <a:p>
                    <a:r>
                      <a:rPr lang="en-US">
                        <a:noFill/>
                      </a:rPr>
                      <a:t> </a:t>
                    </a:r>
                  </a:p>
                </p:txBody>
              </p:sp>
            </mc:Fallback>
          </mc:AlternateContent>
        </p:grpSp>
        <p:grpSp>
          <p:nvGrpSpPr>
            <p:cNvPr id="3" name="Group 2"/>
            <p:cNvGrpSpPr/>
            <p:nvPr/>
          </p:nvGrpSpPr>
          <p:grpSpPr>
            <a:xfrm>
              <a:off x="10807733" y="1103173"/>
              <a:ext cx="1355238" cy="1122551"/>
              <a:chOff x="12753151" y="464074"/>
              <a:chExt cx="1355238" cy="1122551"/>
            </a:xfrm>
          </p:grpSpPr>
          <p:sp>
            <p:nvSpPr>
              <p:cNvPr id="75" name="Rectangle 74"/>
              <p:cNvSpPr/>
              <p:nvPr/>
            </p:nvSpPr>
            <p:spPr>
              <a:xfrm>
                <a:off x="13043695" y="571131"/>
                <a:ext cx="1000236" cy="9354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12753151" y="81049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13190590" y="464074"/>
                    <a:ext cx="917799" cy="1122551"/>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ea typeface="Arial" panose="020B0604020202020204" pitchFamily="34" charset="0"/>
                                </a:rPr>
                              </m:ctrlPr>
                            </m:fPr>
                            <m:num>
                              <m:r>
                                <a:rPr lang="vi-VN" sz="2800" b="1" i="1">
                                  <a:solidFill>
                                    <a:schemeClr val="bg1"/>
                                  </a:solidFill>
                                  <a:latin typeface="Cambria Math" panose="02040503050406030204" pitchFamily="18" charset="0"/>
                                  <a:ea typeface="Arial" panose="020B0604020202020204" pitchFamily="34" charset="0"/>
                                </a:rPr>
                                <m:t>𝟏</m:t>
                              </m:r>
                            </m:num>
                            <m:den>
                              <m:r>
                                <a:rPr lang="vi-VN" sz="2800" b="1" i="1">
                                  <a:solidFill>
                                    <a:schemeClr val="bg1"/>
                                  </a:solidFill>
                                  <a:latin typeface="Cambria Math" panose="02040503050406030204" pitchFamily="18" charset="0"/>
                                  <a:ea typeface="Arial" panose="020B0604020202020204" pitchFamily="34" charset="0"/>
                                </a:rPr>
                                <m:t>𝟐</m:t>
                              </m:r>
                            </m:den>
                          </m:f>
                        </m:oMath>
                      </m:oMathPara>
                    </a14:m>
                    <a:endParaRPr lang="en-US" sz="2800" b="1"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3190590" y="464074"/>
                    <a:ext cx="917799" cy="1122551"/>
                  </a:xfrm>
                  <a:prstGeom prst="rect">
                    <a:avLst/>
                  </a:prstGeom>
                  <a:blipFill>
                    <a:blip r:embed="rId6"/>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94" name="Rectangle 93"/>
              <p:cNvSpPr/>
              <p:nvPr/>
            </p:nvSpPr>
            <p:spPr>
              <a:xfrm>
                <a:off x="2763556" y="2488784"/>
                <a:ext cx="7199701" cy="553357"/>
              </a:xfrm>
              <a:prstGeom prst="rect">
                <a:avLst/>
              </a:prstGeom>
              <a:noFill/>
            </p:spPr>
            <p:txBody>
              <a:bodyPr wrap="square" rtlCol="0">
                <a:spAutoFit/>
              </a:bodyPr>
              <a:lstStyle/>
              <a:p>
                <a:pPr>
                  <a:lnSpc>
                    <a:spcPct val="107000"/>
                  </a:lnSpc>
                </a:pPr>
                <a14:m>
                  <m:oMathPara xmlns:m="http://schemas.openxmlformats.org/officeDocument/2006/math">
                    <m:oMathParaPr>
                      <m:jc m:val="left"/>
                    </m:oMathParaPr>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a:latin typeface="Cambria Math" panose="02040503050406030204" pitchFamily="18" charset="0"/>
                            </a:rPr>
                            <m:t>2</m:t>
                          </m:r>
                        </m:sup>
                      </m:s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a:latin typeface="Cambria Math" panose="02040503050406030204" pitchFamily="18" charset="0"/>
                                </a:rPr>
                                <m:t>4</m:t>
                              </m:r>
                            </m:sup>
                          </m:sSup>
                          <m:r>
                            <a:rPr lang="en-US" sz="2800">
                              <a:latin typeface="Cambria Math" panose="02040503050406030204" pitchFamily="18" charset="0"/>
                            </a:rPr>
                            <m:t>−16</m:t>
                          </m:r>
                        </m:e>
                      </m:d>
                      <m:r>
                        <a:rPr lang="en-US" sz="2800">
                          <a:latin typeface="Cambria Math" panose="02040503050406030204" pitchFamily="18" charset="0"/>
                        </a:rPr>
                        <m:t>+3</m:t>
                      </m:r>
                      <m:r>
                        <a:rPr lang="en-US" sz="2800" i="1">
                          <a:latin typeface="Cambria Math" panose="02040503050406030204" pitchFamily="18" charset="0"/>
                        </a:rPr>
                        <m:t>𝑚</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a:latin typeface="Cambria Math" panose="02040503050406030204" pitchFamily="18" charset="0"/>
                                </a:rPr>
                                <m:t>2</m:t>
                              </m:r>
                            </m:sup>
                          </m:sSup>
                          <m:r>
                            <a:rPr lang="en-US" sz="2800">
                              <a:latin typeface="Cambria Math" panose="02040503050406030204" pitchFamily="18" charset="0"/>
                            </a:rPr>
                            <m:t>−4</m:t>
                          </m:r>
                        </m:e>
                      </m:d>
                      <m:r>
                        <a:rPr lang="en-US" sz="2800">
                          <a:latin typeface="Cambria Math" panose="02040503050406030204" pitchFamily="18" charset="0"/>
                        </a:rPr>
                        <m:t>−14</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a:latin typeface="Cambria Math" panose="02040503050406030204" pitchFamily="18" charset="0"/>
                            </a:rPr>
                            <m:t>−2</m:t>
                          </m:r>
                        </m:e>
                      </m:d>
                    </m:oMath>
                  </m:oMathPara>
                </a14:m>
                <a:endParaRPr lang="en-US" sz="2800"/>
              </a:p>
            </p:txBody>
          </p:sp>
        </mc:Choice>
        <mc:Fallback xmlns="">
          <p:sp>
            <p:nvSpPr>
              <p:cNvPr id="94" name="Rectangle 93"/>
              <p:cNvSpPr>
                <a:spLocks noRot="1" noChangeAspect="1" noMove="1" noResize="1" noEditPoints="1" noAdjustHandles="1" noChangeArrowheads="1" noChangeShapeType="1" noTextEdit="1"/>
              </p:cNvSpPr>
              <p:nvPr/>
            </p:nvSpPr>
            <p:spPr>
              <a:xfrm>
                <a:off x="2763556" y="2488784"/>
                <a:ext cx="7199701" cy="553357"/>
              </a:xfrm>
              <a:prstGeom prst="rect">
                <a:avLst/>
              </a:prstGeom>
              <a:blipFill>
                <a:blip r:embed="rId7"/>
                <a:stretch>
                  <a:fillRect/>
                </a:stretch>
              </a:blipFill>
            </p:spPr>
            <p:txBody>
              <a:bodyPr/>
              <a:lstStyle/>
              <a:p>
                <a:r>
                  <a:rPr lang="en-US">
                    <a:noFill/>
                  </a:rPr>
                  <a:t> </a:t>
                </a:r>
              </a:p>
            </p:txBody>
          </p:sp>
        </mc:Fallback>
      </mc:AlternateContent>
      <p:sp>
        <p:nvSpPr>
          <p:cNvPr id="59" name="Rectangle 58"/>
          <p:cNvSpPr/>
          <p:nvPr/>
        </p:nvSpPr>
        <p:spPr>
          <a:xfrm>
            <a:off x="153164" y="3072888"/>
            <a:ext cx="5953895" cy="530723"/>
          </a:xfrm>
          <a:prstGeom prst="rect">
            <a:avLst/>
          </a:prstGeom>
          <a:noFill/>
        </p:spPr>
        <p:txBody>
          <a:bodyPr wrap="square" rtlCol="0">
            <a:spAutoFit/>
          </a:bodyPr>
          <a:lstStyle/>
          <a:p>
            <a:pPr>
              <a:lnSpc>
                <a:spcPct val="107000"/>
              </a:lnSpc>
            </a:pPr>
            <a:r>
              <a:rPr lang="fr-FR" sz="2800">
                <a:latin typeface="Cambria" panose="02040503050406030204" pitchFamily="18" charset="0"/>
                <a:ea typeface="Arial" panose="020B0604020202020204" pitchFamily="34" charset="0"/>
                <a:cs typeface="Times New Roman" panose="02020603050405020304" pitchFamily="18" charset="0"/>
              </a:rPr>
              <a:t>Yêu cầu bài toán tương đương </a:t>
            </a:r>
            <a:endParaRPr lang="en-US" sz="2800" i="1">
              <a:latin typeface="Cambria" panose="020405030504060302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0" name="Rectangle 59"/>
              <p:cNvSpPr/>
              <p:nvPr/>
            </p:nvSpPr>
            <p:spPr>
              <a:xfrm>
                <a:off x="202904" y="3667375"/>
                <a:ext cx="10221940" cy="553357"/>
              </a:xfrm>
              <a:prstGeom prst="rect">
                <a:avLst/>
              </a:prstGeom>
              <a:noFill/>
            </p:spPr>
            <p:txBody>
              <a:bodyPr wrap="square" rtlCol="0">
                <a:spAutoFit/>
              </a:bodyPr>
              <a:lstStyle/>
              <a:p>
                <a:pPr>
                  <a:lnSpc>
                    <a:spcPct val="107000"/>
                  </a:lnSpc>
                </a:pPr>
                <a14:m>
                  <m:oMathPara xmlns:m="http://schemas.openxmlformats.org/officeDocument/2006/math">
                    <m:oMathParaPr>
                      <m:jc m:val="left"/>
                    </m:oMathParaPr>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𝑦</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d>
                        <m:dPr>
                          <m:begChr m:val="["/>
                          <m:end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𝑚</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+4</m:t>
                              </m:r>
                            </m:e>
                          </m:d>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r>
                            <a:rPr lang="en-US" sz="2800" i="1">
                              <a:latin typeface="Cambria Math" panose="02040503050406030204" pitchFamily="18" charset="0"/>
                              <a:ea typeface="Calibri" panose="020F0502020204030204" pitchFamily="34" charset="0"/>
                              <a:cs typeface="Times New Roman" panose="02020603050405020304" pitchFamily="18" charset="0"/>
                            </a:rPr>
                            <m:t>+3</m:t>
                          </m:r>
                          <m:r>
                            <a:rPr lang="en-US" sz="2800" i="1">
                              <a:latin typeface="Cambria Math" panose="02040503050406030204" pitchFamily="18" charset="0"/>
                              <a:ea typeface="Calibri" panose="020F0502020204030204" pitchFamily="34" charset="0"/>
                              <a:cs typeface="Times New Roman" panose="02020603050405020304" pitchFamily="18" charset="0"/>
                            </a:rPr>
                            <m:t>𝑚</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r>
                            <a:rPr lang="en-US" sz="2800" i="1">
                              <a:latin typeface="Cambria Math" panose="02040503050406030204" pitchFamily="18" charset="0"/>
                              <a:ea typeface="Calibri" panose="020F0502020204030204" pitchFamily="34" charset="0"/>
                              <a:cs typeface="Times New Roman" panose="02020603050405020304" pitchFamily="18" charset="0"/>
                            </a:rPr>
                            <m:t>−14</m:t>
                          </m:r>
                        </m:e>
                      </m:d>
                      <m:r>
                        <a:rPr lang="en-US" sz="2800" i="1">
                          <a:latin typeface="Cambria Math" panose="02040503050406030204" pitchFamily="18" charset="0"/>
                          <a:ea typeface="Calibri" panose="020F0502020204030204" pitchFamily="34" charset="0"/>
                          <a:cs typeface="Times New Roman" panose="02020603050405020304" pitchFamily="18" charset="0"/>
                        </a:rPr>
                        <m:t>≥0,</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Cambria Math" panose="02040503050406030204" pitchFamily="18" charset="0"/>
                        </a:rPr>
                        <m:t>ℝ</m:t>
                      </m:r>
                    </m:oMath>
                  </m:oMathPara>
                </a14:m>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202904" y="3667375"/>
                <a:ext cx="10221940" cy="55335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21306" y="4973156"/>
                <a:ext cx="11440479" cy="545599"/>
              </a:xfrm>
              <a:prstGeom prst="rect">
                <a:avLst/>
              </a:prstGeom>
              <a:noFill/>
            </p:spPr>
            <p:txBody>
              <a:bodyPr wrap="square" rtlCol="0">
                <a:spAutoFit/>
              </a:bodyPr>
              <a:lstStyle/>
              <a:p>
                <a:pPr algn="just">
                  <a:lnSpc>
                    <a:spcPct val="115000"/>
                  </a:lnSpc>
                  <a:spcAft>
                    <a:spcPts val="1000"/>
                  </a:spcAft>
                </a:pPr>
                <a:r>
                  <a:rPr lang="fr-FR" sz="2800">
                    <a:latin typeface="Cambria" panose="02040503050406030204" pitchFamily="18" charset="0"/>
                    <a:ea typeface="Arial" panose="020B0604020202020204" pitchFamily="34" charset="0"/>
                    <a:cs typeface="Times New Roman" panose="02020603050405020304" pitchFamily="18" charset="0"/>
                  </a:rPr>
                  <a:t>Nếu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fr-FR" sz="2800" i="1">
                            <a:latin typeface="Cambria Math" panose="02040503050406030204" pitchFamily="18" charset="0"/>
                            <a:ea typeface="Arial" panose="020B0604020202020204" pitchFamily="34" charset="0"/>
                            <a:cs typeface="Times New Roman" panose="02020603050405020304" pitchFamily="18" charset="0"/>
                          </a:rPr>
                          <m:t>𝑥</m:t>
                        </m:r>
                      </m:e>
                    </m:d>
                    <m:r>
                      <a:rPr lang="fr-FR" sz="2800" i="1">
                        <a:latin typeface="Cambria Math" panose="02040503050406030204" pitchFamily="18" charset="0"/>
                        <a:ea typeface="Arial" panose="020B0604020202020204" pitchFamily="34" charset="0"/>
                        <a:cs typeface="Times New Roman" panose="02020603050405020304" pitchFamily="18" charset="0"/>
                      </a:rPr>
                      <m:t>=0</m:t>
                    </m:r>
                  </m:oMath>
                </a14:m>
                <a:r>
                  <a:rPr lang="fr-FR" sz="2800">
                    <a:latin typeface="Cambria" panose="02040503050406030204" pitchFamily="18" charset="0"/>
                    <a:ea typeface="Arial" panose="020B0604020202020204" pitchFamily="34" charset="0"/>
                    <a:cs typeface="Times New Roman" panose="02020603050405020304" pitchFamily="18" charset="0"/>
                  </a:rPr>
                  <a:t> không có nghiệm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𝑥</m:t>
                    </m:r>
                    <m:r>
                      <a:rPr lang="fr-FR" sz="2800" i="1">
                        <a:latin typeface="Cambria Math" panose="02040503050406030204" pitchFamily="18" charset="0"/>
                        <a:ea typeface="Arial" panose="020B0604020202020204" pitchFamily="34" charset="0"/>
                        <a:cs typeface="Times New Roman" panose="02020603050405020304" pitchFamily="18" charset="0"/>
                      </a:rPr>
                      <m:t>=2</m:t>
                    </m:r>
                  </m:oMath>
                </a14:m>
                <a:r>
                  <a:rPr lang="fr-FR" sz="2800">
                    <a:latin typeface="Cambria" panose="02040503050406030204" pitchFamily="18" charset="0"/>
                    <a:ea typeface="Arial" panose="020B0604020202020204" pitchFamily="34" charset="0"/>
                    <a:cs typeface="Times New Roman" panose="02020603050405020304" pitchFamily="18" charset="0"/>
                  </a:rPr>
                  <a:t> suy ra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𝑦</m:t>
                    </m:r>
                    <m:r>
                      <a:rPr lang="fr-FR" sz="2800" i="1">
                        <a:latin typeface="Cambria Math" panose="02040503050406030204" pitchFamily="18" charset="0"/>
                        <a:ea typeface="Arial" panose="020B0604020202020204" pitchFamily="34" charset="0"/>
                        <a:cs typeface="Times New Roman" panose="02020603050405020304" pitchFamily="18" charset="0"/>
                      </a:rPr>
                      <m:t>′</m:t>
                    </m:r>
                  </m:oMath>
                </a14:m>
                <a:r>
                  <a:rPr lang="fr-FR" sz="2800">
                    <a:latin typeface="Cambria" panose="02040503050406030204" pitchFamily="18" charset="0"/>
                    <a:ea typeface="Arial" panose="020B0604020202020204" pitchFamily="34" charset="0"/>
                    <a:cs typeface="Times New Roman" panose="02020603050405020304" pitchFamily="18" charset="0"/>
                  </a:rPr>
                  <a:t> sẽ đổi dấu khi qua nghiệm </a:t>
                </a:r>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221306" y="4973156"/>
                <a:ext cx="11440479" cy="545599"/>
              </a:xfrm>
              <a:prstGeom prst="rect">
                <a:avLst/>
              </a:prstGeom>
              <a:blipFill>
                <a:blip r:embed="rId9"/>
                <a:stretch>
                  <a:fillRect l="-1066" t="-8989"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203988" y="5605035"/>
                <a:ext cx="11816483" cy="556563"/>
              </a:xfrm>
              <a:prstGeom prst="rect">
                <a:avLst/>
              </a:prstGeom>
              <a:noFill/>
            </p:spPr>
            <p:txBody>
              <a:bodyPr wrap="square" rtlCol="0">
                <a:spAutoFit/>
              </a:bodyPr>
              <a:lstStyle/>
              <a:p>
                <a:pPr algn="just">
                  <a:lnSpc>
                    <a:spcPct val="115000"/>
                  </a:lnSpc>
                  <a:spcAft>
                    <a:spcPts val="1000"/>
                  </a:spcAft>
                </a:pP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𝑥</m:t>
                    </m:r>
                    <m:r>
                      <a:rPr lang="fr-FR" sz="2800" i="1">
                        <a:latin typeface="Cambria Math" panose="02040503050406030204" pitchFamily="18" charset="0"/>
                        <a:ea typeface="Arial" panose="020B0604020202020204" pitchFamily="34" charset="0"/>
                        <a:cs typeface="Times New Roman" panose="02020603050405020304" pitchFamily="18" charset="0"/>
                      </a:rPr>
                      <m:t>=2</m:t>
                    </m:r>
                  </m:oMath>
                </a14:m>
                <a:r>
                  <a:rPr lang="fr-FR" sz="2800">
                    <a:latin typeface="Cambria" panose="02040503050406030204" pitchFamily="18" charset="0"/>
                    <a:ea typeface="Arial" panose="020B0604020202020204" pitchFamily="34" charset="0"/>
                    <a:cs typeface="Times New Roman" panose="02020603050405020304" pitchFamily="18" charset="0"/>
                  </a:rPr>
                  <a:t>. Do đó, điều kiện cần để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𝑦</m:t>
                    </m:r>
                    <m:r>
                      <a:rPr lang="fr-FR" sz="2800" i="1">
                        <a:latin typeface="Cambria Math" panose="02040503050406030204" pitchFamily="18" charset="0"/>
                        <a:ea typeface="Arial" panose="020B0604020202020204" pitchFamily="34" charset="0"/>
                        <a:cs typeface="Times New Roman" panose="02020603050405020304" pitchFamily="18" charset="0"/>
                      </a:rPr>
                      <m:t>′≥0,∀</m:t>
                    </m:r>
                    <m:r>
                      <a:rPr lang="fr-FR" sz="2800" i="1">
                        <a:latin typeface="Cambria Math" panose="02040503050406030204" pitchFamily="18" charset="0"/>
                        <a:ea typeface="Arial" panose="020B0604020202020204" pitchFamily="34" charset="0"/>
                        <a:cs typeface="Times New Roman" panose="02020603050405020304" pitchFamily="18" charset="0"/>
                      </a:rPr>
                      <m:t>𝑥</m:t>
                    </m:r>
                    <m:r>
                      <a:rPr lang="fr-FR" sz="2800" i="1">
                        <a:latin typeface="Cambria Math" panose="02040503050406030204" pitchFamily="18" charset="0"/>
                        <a:ea typeface="Arial" panose="020B0604020202020204" pitchFamily="34" charset="0"/>
                        <a:cs typeface="Times New Roman" panose="02020603050405020304" pitchFamily="18" charset="0"/>
                      </a:rPr>
                      <m:t>∈</m:t>
                    </m:r>
                    <m:r>
                      <a:rPr lang="fr-FR" sz="2800" i="1">
                        <a:latin typeface="Cambria Math" panose="02040503050406030204" pitchFamily="18" charset="0"/>
                        <a:ea typeface="Arial" panose="020B0604020202020204" pitchFamily="34" charset="0"/>
                        <a:cs typeface="Times New Roman" panose="02020603050405020304" pitchFamily="18" charset="0"/>
                      </a:rPr>
                      <m:t>ℝ</m:t>
                    </m:r>
                  </m:oMath>
                </a14:m>
                <a:r>
                  <a:rPr lang="fr-FR" sz="2800">
                    <a:latin typeface="Cambria" panose="02040503050406030204" pitchFamily="18" charset="0"/>
                    <a:ea typeface="Arial" panose="020B0604020202020204" pitchFamily="34" charset="0"/>
                    <a:cs typeface="Times New Roman" panose="02020603050405020304" pitchFamily="18" charset="0"/>
                  </a:rPr>
                  <a:t> là phương trình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fr-FR" sz="2800" i="1">
                            <a:latin typeface="Cambria Math" panose="02040503050406030204" pitchFamily="18" charset="0"/>
                            <a:ea typeface="Arial" panose="020B0604020202020204" pitchFamily="34" charset="0"/>
                            <a:cs typeface="Times New Roman" panose="02020603050405020304" pitchFamily="18" charset="0"/>
                          </a:rPr>
                          <m:t>𝑥</m:t>
                        </m:r>
                      </m:e>
                    </m:d>
                    <m:r>
                      <a:rPr lang="fr-FR" sz="2800" i="1">
                        <a:latin typeface="Cambria Math" panose="02040503050406030204" pitchFamily="18" charset="0"/>
                        <a:ea typeface="Arial" panose="020B0604020202020204" pitchFamily="34" charset="0"/>
                        <a:cs typeface="Times New Roman" panose="02020603050405020304" pitchFamily="18" charset="0"/>
                      </a:rPr>
                      <m:t>=0</m:t>
                    </m:r>
                  </m:oMath>
                </a14:m>
                <a:endParaRPr lang="en-US" sz="28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203988" y="5605035"/>
                <a:ext cx="11816483" cy="556563"/>
              </a:xfrm>
              <a:prstGeom prst="rect">
                <a:avLst/>
              </a:prstGeom>
              <a:blipFill>
                <a:blip r:embed="rId10"/>
                <a:stretch>
                  <a:fillRect t="-7609" b="-26087"/>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D6AEE78B-6D86-4C58-BABA-8E7FF7FB6AAF}"/>
              </a:ext>
            </a:extLst>
          </p:cNvPr>
          <p:cNvGrpSpPr/>
          <p:nvPr/>
        </p:nvGrpSpPr>
        <p:grpSpPr>
          <a:xfrm>
            <a:off x="202904" y="4318586"/>
            <a:ext cx="8144589" cy="547311"/>
            <a:chOff x="1165014" y="4702580"/>
            <a:chExt cx="8144589" cy="547311"/>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F2C8BEA-C9F4-46A5-AA21-9AF6982C8904}"/>
                    </a:ext>
                  </a:extLst>
                </p:cNvPr>
                <p:cNvSpPr txBox="1"/>
                <p:nvPr/>
              </p:nvSpPr>
              <p:spPr>
                <a:xfrm>
                  <a:off x="1814287" y="4702580"/>
                  <a:ext cx="7495316"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d>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𝑚</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+4</m:t>
                            </m:r>
                          </m:e>
                        </m:d>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r>
                          <a:rPr lang="en-US" sz="2800" i="1">
                            <a:latin typeface="Cambria Math" panose="02040503050406030204" pitchFamily="18" charset="0"/>
                            <a:ea typeface="Calibri" panose="020F0502020204030204" pitchFamily="34" charset="0"/>
                            <a:cs typeface="Times New Roman" panose="02020603050405020304" pitchFamily="18" charset="0"/>
                          </a:rPr>
                          <m:t>+3</m:t>
                        </m:r>
                        <m:r>
                          <a:rPr lang="en-US" sz="2800" i="1">
                            <a:latin typeface="Cambria Math" panose="02040503050406030204" pitchFamily="18" charset="0"/>
                            <a:ea typeface="Calibri" panose="020F0502020204030204" pitchFamily="34" charset="0"/>
                            <a:cs typeface="Times New Roman" panose="02020603050405020304" pitchFamily="18" charset="0"/>
                          </a:rPr>
                          <m:t>𝑚</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r>
                          <a:rPr lang="en-US" sz="2800" i="1">
                            <a:latin typeface="Cambria Math" panose="02040503050406030204" pitchFamily="18" charset="0"/>
                            <a:ea typeface="Calibri" panose="020F0502020204030204" pitchFamily="34" charset="0"/>
                            <a:cs typeface="Times New Roman" panose="02020603050405020304" pitchFamily="18" charset="0"/>
                          </a:rPr>
                          <m:t>−14</m:t>
                        </m:r>
                      </m:oMath>
                    </m:oMathPara>
                  </a14:m>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F2C8BEA-C9F4-46A5-AA21-9AF6982C8904}"/>
                    </a:ext>
                  </a:extLst>
                </p:cNvPr>
                <p:cNvSpPr txBox="1">
                  <a:spLocks noRot="1" noChangeAspect="1" noMove="1" noResize="1" noEditPoints="1" noAdjustHandles="1" noChangeArrowheads="1" noChangeShapeType="1" noTextEdit="1"/>
                </p:cNvSpPr>
                <p:nvPr/>
              </p:nvSpPr>
              <p:spPr>
                <a:xfrm>
                  <a:off x="1814287" y="4702580"/>
                  <a:ext cx="7495316" cy="523220"/>
                </a:xfrm>
                <a:prstGeom prst="rect">
                  <a:avLst/>
                </a:prstGeom>
                <a:blipFill>
                  <a:blip r:embed="rId11"/>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E0238381-2A64-46E2-BB31-FBE7A06E326F}"/>
                </a:ext>
              </a:extLst>
            </p:cNvPr>
            <p:cNvSpPr txBox="1"/>
            <p:nvPr/>
          </p:nvSpPr>
          <p:spPr>
            <a:xfrm>
              <a:off x="1165014" y="4726671"/>
              <a:ext cx="824573" cy="523220"/>
            </a:xfrm>
            <a:prstGeom prst="rect">
              <a:avLst/>
            </a:prstGeom>
            <a:noFill/>
          </p:spPr>
          <p:txBody>
            <a:bodyPr wrap="square" rtlCol="0">
              <a:spAutoFit/>
            </a:bodyPr>
            <a:lstStyle/>
            <a:p>
              <a:r>
                <a:rPr lang="en-US" sz="2800">
                  <a:latin typeface="Cambria" panose="02040503050406030204" pitchFamily="18" charset="0"/>
                  <a:ea typeface="Calibri" panose="020F0502020204030204" pitchFamily="34" charset="0"/>
                  <a:cs typeface="Times New Roman" panose="02020603050405020304" pitchFamily="18" charset="0"/>
                </a:rPr>
                <a:t>Đặt</a:t>
              </a:r>
              <a:endParaRPr lang="en-US" sz="280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66CBB78-2B31-4C54-8672-47C8953DC603}"/>
                  </a:ext>
                </a:extLst>
              </p:cNvPr>
              <p:cNvSpPr txBox="1"/>
              <p:nvPr/>
            </p:nvSpPr>
            <p:spPr>
              <a:xfrm>
                <a:off x="275122" y="6228674"/>
                <a:ext cx="3820112" cy="523220"/>
              </a:xfrm>
              <a:prstGeom prst="rect">
                <a:avLst/>
              </a:prstGeom>
              <a:noFill/>
            </p:spPr>
            <p:txBody>
              <a:bodyPr wrap="square" rtlCol="0">
                <a:spAutoFit/>
              </a:bodyPr>
              <a:lstStyle/>
              <a:p>
                <a:r>
                  <a:rPr lang="fr-FR" sz="2800">
                    <a:latin typeface="Cambria" panose="02040503050406030204" pitchFamily="18" charset="0"/>
                    <a:ea typeface="Arial" panose="020B0604020202020204" pitchFamily="34" charset="0"/>
                    <a:cs typeface="Times New Roman" panose="02020603050405020304" pitchFamily="18" charset="0"/>
                  </a:rPr>
                  <a:t>phải có nghiệm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𝑥</m:t>
                    </m:r>
                    <m:r>
                      <a:rPr lang="fr-FR" sz="2800" i="1">
                        <a:latin typeface="Cambria Math" panose="02040503050406030204" pitchFamily="18" charset="0"/>
                        <a:ea typeface="Arial" panose="020B0604020202020204" pitchFamily="34" charset="0"/>
                        <a:cs typeface="Times New Roman" panose="02020603050405020304" pitchFamily="18" charset="0"/>
                      </a:rPr>
                      <m:t>=2</m:t>
                    </m:r>
                  </m:oMath>
                </a14:m>
                <a:r>
                  <a:rPr lang="fr-FR" sz="2800">
                    <a:latin typeface="Cambria" panose="02040503050406030204" pitchFamily="18" charset="0"/>
                    <a:ea typeface="Arial" panose="020B0604020202020204" pitchFamily="34" charset="0"/>
                    <a:cs typeface="Times New Roman" panose="02020603050405020304" pitchFamily="18" charset="0"/>
                  </a:rPr>
                  <a:t>.</a:t>
                </a:r>
                <a:endParaRPr lang="en-US" sz="2800">
                  <a:latin typeface="Cambria" panose="02040503050406030204" pitchFamily="18" charset="0"/>
                </a:endParaRPr>
              </a:p>
            </p:txBody>
          </p:sp>
        </mc:Choice>
        <mc:Fallback xmlns="">
          <p:sp>
            <p:nvSpPr>
              <p:cNvPr id="17" name="TextBox 16">
                <a:extLst>
                  <a:ext uri="{FF2B5EF4-FFF2-40B4-BE49-F238E27FC236}">
                    <a16:creationId xmlns:a16="http://schemas.microsoft.com/office/drawing/2014/main" id="{366CBB78-2B31-4C54-8672-47C8953DC603}"/>
                  </a:ext>
                </a:extLst>
              </p:cNvPr>
              <p:cNvSpPr txBox="1">
                <a:spLocks noRot="1" noChangeAspect="1" noMove="1" noResize="1" noEditPoints="1" noAdjustHandles="1" noChangeArrowheads="1" noChangeShapeType="1" noTextEdit="1"/>
              </p:cNvSpPr>
              <p:nvPr/>
            </p:nvSpPr>
            <p:spPr>
              <a:xfrm>
                <a:off x="275122" y="6228674"/>
                <a:ext cx="3820112" cy="523220"/>
              </a:xfrm>
              <a:prstGeom prst="rect">
                <a:avLst/>
              </a:prstGeom>
              <a:blipFill>
                <a:blip r:embed="rId12"/>
                <a:stretch>
                  <a:fillRect l="-3190"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40654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59" grpId="0"/>
      <p:bldP spid="60" grpId="0"/>
      <p:bldP spid="61" grpId="0"/>
      <p:bldP spid="62"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1529" y="2211420"/>
            <a:ext cx="11926984" cy="4646579"/>
            <a:chOff x="184495" y="3636273"/>
            <a:chExt cx="11926984" cy="4646579"/>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9" y="-5690"/>
            <a:ext cx="9594333" cy="2121633"/>
            <a:chOff x="534989" y="1869705"/>
            <a:chExt cx="18808367" cy="3558360"/>
          </a:xfrm>
        </p:grpSpPr>
        <p:grpSp>
          <p:nvGrpSpPr>
            <p:cNvPr id="21" name="Group 20"/>
            <p:cNvGrpSpPr/>
            <p:nvPr/>
          </p:nvGrpSpPr>
          <p:grpSpPr>
            <a:xfrm>
              <a:off x="534989" y="1869705"/>
              <a:ext cx="18468863" cy="3558360"/>
              <a:chOff x="534989" y="1647866"/>
              <a:chExt cx="18468863" cy="3558360"/>
            </a:xfrm>
          </p:grpSpPr>
          <p:sp>
            <p:nvSpPr>
              <p:cNvPr id="25" name="Rounded Rectangle 24"/>
              <p:cNvSpPr/>
              <p:nvPr/>
            </p:nvSpPr>
            <p:spPr bwMode="auto">
              <a:xfrm>
                <a:off x="755649" y="1720890"/>
                <a:ext cx="18248203" cy="34853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262858" y="1702079"/>
                  <a:ext cx="2658427" cy="87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2800" dirty="0" err="1">
                      <a:solidFill>
                        <a:schemeClr val="bg1"/>
                      </a:solidFill>
                      <a:latin typeface="Tahoma" pitchFamily="34" charset="0"/>
                      <a:cs typeface="Tahoma" pitchFamily="34" charset="0"/>
                    </a:rPr>
                    <a:t>Câu</a:t>
                  </a:r>
                  <a:r>
                    <a:rPr lang="en-US" sz="2800" dirty="0">
                      <a:solidFill>
                        <a:schemeClr val="bg1"/>
                      </a:solidFill>
                      <a:latin typeface="Tahoma" pitchFamily="34" charset="0"/>
                      <a:cs typeface="Tahoma" pitchFamily="34" charset="0"/>
                    </a:rPr>
                    <a:t> 50</a:t>
                  </a:r>
                </a:p>
              </p:txBody>
            </p:sp>
          </p:grpSp>
        </p:grpSp>
        <mc:AlternateContent xmlns:mc="http://schemas.openxmlformats.org/markup-compatibility/2006" xmlns:a14="http://schemas.microsoft.com/office/drawing/2010/main">
          <mc:Choice Requires="a14">
            <p:sp>
              <p:nvSpPr>
                <p:cNvPr id="23" name="Rectangle 22"/>
                <p:cNvSpPr/>
                <p:nvPr/>
              </p:nvSpPr>
              <p:spPr>
                <a:xfrm>
                  <a:off x="731347" y="2115977"/>
                  <a:ext cx="18612009" cy="2995661"/>
                </a:xfrm>
                <a:prstGeom prst="rect">
                  <a:avLst/>
                </a:prstGeom>
                <a:noFill/>
              </p:spPr>
              <p:txBody>
                <a:bodyPr wrap="square" rtlCol="0">
                  <a:spAutoFit/>
                </a:bodyPr>
                <a:lstStyle/>
                <a:p>
                  <a:pPr indent="1482725">
                    <a:lnSpc>
                      <a:spcPct val="107000"/>
                    </a:lnSpc>
                  </a:pPr>
                  <a:r>
                    <a:rPr lang="vi-VN" sz="3000">
                      <a:latin typeface="Cambria" panose="02040503050406030204" pitchFamily="18" charset="0"/>
                      <a:ea typeface="Calibri" panose="020F0502020204030204" pitchFamily="34" charset="0"/>
                      <a:cs typeface="Times New Roman" panose="02020603050405020304" pitchFamily="18" charset="0"/>
                    </a:rPr>
                    <a:t>Gọi </a:t>
                  </a:r>
                  <a14:m>
                    <m:oMath xmlns:m="http://schemas.openxmlformats.org/officeDocument/2006/math">
                      <m:r>
                        <a:rPr lang="vi-VN" sz="3000" i="1">
                          <a:latin typeface="Cambria Math" panose="02040503050406030204" pitchFamily="18" charset="0"/>
                          <a:ea typeface="Calibri" panose="020F0502020204030204" pitchFamily="34" charset="0"/>
                          <a:cs typeface="Times New Roman" panose="02020603050405020304" pitchFamily="18" charset="0"/>
                        </a:rPr>
                        <m:t>𝑆</m:t>
                      </m:r>
                    </m:oMath>
                  </a14:m>
                  <a:r>
                    <a:rPr lang="vi-VN" sz="3000">
                      <a:latin typeface="Cambria" panose="02040503050406030204" pitchFamily="18" charset="0"/>
                      <a:ea typeface="Calibri" panose="020F0502020204030204" pitchFamily="34" charset="0"/>
                      <a:cs typeface="Times New Roman" panose="02020603050405020304" pitchFamily="18" charset="0"/>
                    </a:rPr>
                    <a:t> là tập hợp tất cả các giá trị của tham số </a:t>
                  </a:r>
                  <a14:m>
                    <m:oMath xmlns:m="http://schemas.openxmlformats.org/officeDocument/2006/math">
                      <m:r>
                        <a:rPr lang="fr-FR" sz="3000" i="1">
                          <a:latin typeface="Cambria Math" panose="02040503050406030204" pitchFamily="18" charset="0"/>
                          <a:ea typeface="Calibri" panose="020F0502020204030204" pitchFamily="34" charset="0"/>
                          <a:cs typeface="Times New Roman" panose="02020603050405020304" pitchFamily="18" charset="0"/>
                        </a:rPr>
                        <m:t>𝑚</m:t>
                      </m:r>
                    </m:oMath>
                  </a14:m>
                  <a:r>
                    <a:rPr lang="vi-VN" sz="3000">
                      <a:latin typeface="Cambria" panose="02040503050406030204" pitchFamily="18" charset="0"/>
                      <a:ea typeface="Calibri" panose="020F0502020204030204" pitchFamily="34" charset="0"/>
                      <a:cs typeface="Times New Roman" panose="02020603050405020304" pitchFamily="18" charset="0"/>
                    </a:rPr>
                    <a:t> để hàm số </a:t>
                  </a:r>
                  <a14:m>
                    <m:oMath xmlns:m="http://schemas.openxmlformats.org/officeDocument/2006/math">
                      <m:r>
                        <a:rPr lang="fr-FR" sz="2800" i="1">
                          <a:latin typeface="Cambria Math" panose="02040503050406030204" pitchFamily="18" charset="0"/>
                          <a:ea typeface="Calibri" panose="020F0502020204030204" pitchFamily="34" charset="0"/>
                          <a:cs typeface="Times New Roman" panose="02020603050405020304" pitchFamily="18" charset="0"/>
                        </a:rPr>
                        <m:t>𝑦</m:t>
                      </m:r>
                      <m:r>
                        <a:rPr lang="fr-FR"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𝑚</m:t>
                          </m:r>
                        </m:e>
                        <m:sup>
                          <m:r>
                            <a:rPr lang="fr-FR" sz="2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5</m:t>
                                  </m:r>
                                </m:sup>
                              </m:sSup>
                            </m:num>
                            <m:den>
                              <m:r>
                                <a:rPr lang="fr-FR" sz="2800" i="1">
                                  <a:latin typeface="Cambria Math" panose="02040503050406030204" pitchFamily="18" charset="0"/>
                                  <a:ea typeface="Calibri" panose="020F0502020204030204" pitchFamily="34" charset="0"/>
                                  <a:cs typeface="Times New Roman" panose="02020603050405020304" pitchFamily="18" charset="0"/>
                                </a:rPr>
                                <m:t>5</m:t>
                              </m:r>
                            </m:den>
                          </m:f>
                          <m:r>
                            <a:rPr lang="fr-FR" sz="2800" i="1">
                              <a:latin typeface="Cambria Math" panose="02040503050406030204" pitchFamily="18" charset="0"/>
                              <a:ea typeface="Calibri" panose="020F0502020204030204" pitchFamily="34" charset="0"/>
                              <a:cs typeface="Times New Roman" panose="02020603050405020304" pitchFamily="18" charset="0"/>
                            </a:rPr>
                            <m:t>−16</m:t>
                          </m:r>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+3</m:t>
                      </m:r>
                      <m:r>
                        <a:rPr lang="fr-FR" sz="2800" i="1">
                          <a:latin typeface="Cambria Math" panose="02040503050406030204" pitchFamily="18" charset="0"/>
                          <a:ea typeface="Calibri" panose="020F0502020204030204" pitchFamily="34" charset="0"/>
                          <a:cs typeface="Times New Roman" panose="02020603050405020304" pitchFamily="18" charset="0"/>
                        </a:rPr>
                        <m:t>𝑚</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3</m:t>
                                  </m:r>
                                </m:sup>
                              </m:sSup>
                            </m:num>
                            <m:den>
                              <m:r>
                                <a:rPr lang="fr-FR" sz="2800" i="1">
                                  <a:latin typeface="Cambria Math" panose="02040503050406030204" pitchFamily="18" charset="0"/>
                                  <a:ea typeface="Calibri" panose="020F0502020204030204" pitchFamily="34" charset="0"/>
                                  <a:cs typeface="Times New Roman" panose="02020603050405020304" pitchFamily="18" charset="0"/>
                                </a:rPr>
                                <m:t>3</m:t>
                              </m:r>
                            </m:den>
                          </m:f>
                          <m:r>
                            <a:rPr lang="fr-FR" sz="2800" i="1">
                              <a:latin typeface="Cambria Math" panose="02040503050406030204" pitchFamily="18" charset="0"/>
                              <a:ea typeface="Calibri" panose="020F0502020204030204" pitchFamily="34" charset="0"/>
                              <a:cs typeface="Times New Roman" panose="02020603050405020304" pitchFamily="18" charset="0"/>
                            </a:rPr>
                            <m:t>−4</m:t>
                          </m:r>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−7</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2</m:t>
                          </m:r>
                        </m:sup>
                      </m:sSup>
                      <m:r>
                        <a:rPr lang="fr-FR" sz="2800" i="1">
                          <a:latin typeface="Cambria Math" panose="02040503050406030204" pitchFamily="18" charset="0"/>
                          <a:ea typeface="Calibri" panose="020F0502020204030204" pitchFamily="34" charset="0"/>
                          <a:cs typeface="Times New Roman" panose="02020603050405020304" pitchFamily="18" charset="0"/>
                        </a:rPr>
                        <m:t>+28</m:t>
                      </m:r>
                      <m:r>
                        <a:rPr lang="fr-FR" sz="28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2800">
                      <a:latin typeface="Cambria" panose="02040503050406030204" pitchFamily="18" charset="0"/>
                      <a:ea typeface="Calibri" panose="020F0502020204030204" pitchFamily="34" charset="0"/>
                      <a:cs typeface="Times New Roman" panose="02020603050405020304" pitchFamily="18" charset="0"/>
                    </a:rPr>
                    <a:t> </a:t>
                  </a:r>
                  <a:r>
                    <a:rPr lang="vi-VN" sz="3000">
                      <a:latin typeface="Cambria" panose="02040503050406030204" pitchFamily="18" charset="0"/>
                      <a:ea typeface="Calibri" panose="020F0502020204030204" pitchFamily="34" charset="0"/>
                      <a:cs typeface="Times New Roman" panose="02020603050405020304" pitchFamily="18" charset="0"/>
                    </a:rPr>
                    <a:t>đồng biến trên </a:t>
                  </a:r>
                  <a14:m>
                    <m:oMath xmlns:m="http://schemas.openxmlformats.org/officeDocument/2006/math">
                      <m:r>
                        <a:rPr lang="fr-FR" sz="3000" i="1">
                          <a:latin typeface="Cambria Math" panose="02040503050406030204" pitchFamily="18" charset="0"/>
                          <a:ea typeface="Calibri" panose="020F0502020204030204" pitchFamily="34" charset="0"/>
                          <a:cs typeface="Times New Roman" panose="02020603050405020304" pitchFamily="18" charset="0"/>
                        </a:rPr>
                        <m:t>ℝ</m:t>
                      </m:r>
                    </m:oMath>
                  </a14:m>
                  <a:r>
                    <a:rPr lang="vi-VN" sz="3000">
                      <a:latin typeface="Cambria" panose="02040503050406030204" pitchFamily="18" charset="0"/>
                      <a:ea typeface="Calibri" panose="020F0502020204030204" pitchFamily="34" charset="0"/>
                      <a:cs typeface="Times New Roman" panose="02020603050405020304" pitchFamily="18" charset="0"/>
                    </a:rPr>
                    <a:t>. </a:t>
                  </a:r>
                  <a:r>
                    <a:rPr lang="fr-FR" sz="2800">
                      <a:latin typeface="Palatino Linotype" panose="02040502050505030304" pitchFamily="18" charset="0"/>
                      <a:ea typeface="Calibri" panose="020F0502020204030204" pitchFamily="34" charset="0"/>
                      <a:cs typeface="Times New Roman" panose="02020603050405020304" pitchFamily="18" charset="0"/>
                    </a:rPr>
                    <a:t>Tổng tất cả các phần tử của tập </a:t>
                  </a:r>
                  <a14:m>
                    <m:oMath xmlns:m="http://schemas.openxmlformats.org/officeDocument/2006/math">
                      <m:r>
                        <a:rPr lang="vi-VN" sz="2800" i="1">
                          <a:latin typeface="Cambria Math" panose="02040503050406030204" pitchFamily="18" charset="0"/>
                          <a:ea typeface="Calibri" panose="020F0502020204030204" pitchFamily="34" charset="0"/>
                          <a:cs typeface="Times New Roman" panose="02020603050405020304" pitchFamily="18" charset="0"/>
                        </a:rPr>
                        <m:t>𝑆</m:t>
                      </m:r>
                    </m:oMath>
                  </a14:m>
                  <a:r>
                    <a:rPr lang="fr-FR" sz="2800">
                      <a:latin typeface="Palatino Linotype" panose="02040502050505030304" pitchFamily="18" charset="0"/>
                      <a:ea typeface="Calibri" panose="020F0502020204030204" pitchFamily="34" charset="0"/>
                      <a:cs typeface="Times New Roman" panose="02020603050405020304" pitchFamily="18" charset="0"/>
                    </a:rPr>
                    <a:t> bằng</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31347" y="2115977"/>
                  <a:ext cx="18612009" cy="2995661"/>
                </a:xfrm>
                <a:prstGeom prst="rect">
                  <a:avLst/>
                </a:prstGeom>
                <a:blipFill>
                  <a:blip r:embed="rId2"/>
                  <a:stretch>
                    <a:fillRect l="-1476" t="-4778" b="-9215"/>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8438C515-FCC4-4162-9623-E6EAE6ADC973}"/>
              </a:ext>
            </a:extLst>
          </p:cNvPr>
          <p:cNvGrpSpPr/>
          <p:nvPr/>
        </p:nvGrpSpPr>
        <p:grpSpPr>
          <a:xfrm>
            <a:off x="9433599" y="93104"/>
            <a:ext cx="2729372" cy="2132620"/>
            <a:chOff x="9433599" y="93104"/>
            <a:chExt cx="2729372" cy="2132620"/>
          </a:xfrm>
        </p:grpSpPr>
        <p:grpSp>
          <p:nvGrpSpPr>
            <p:cNvPr id="12" name="Group 11"/>
            <p:cNvGrpSpPr/>
            <p:nvPr/>
          </p:nvGrpSpPr>
          <p:grpSpPr>
            <a:xfrm>
              <a:off x="9486271" y="93104"/>
              <a:ext cx="1360889" cy="1125821"/>
              <a:chOff x="7152504" y="93104"/>
              <a:chExt cx="1360889" cy="1125821"/>
            </a:xfrm>
          </p:grpSpPr>
          <p:sp>
            <p:nvSpPr>
              <p:cNvPr id="69" name="Rectangle 68"/>
              <p:cNvSpPr/>
              <p:nvPr/>
            </p:nvSpPr>
            <p:spPr>
              <a:xfrm>
                <a:off x="7395076" y="210384"/>
                <a:ext cx="1118317" cy="9688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7152504" y="49131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7414598" y="93104"/>
                    <a:ext cx="1098795" cy="1125821"/>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b="1" smtClean="0">
                              <a:solidFill>
                                <a:schemeClr val="bg1"/>
                              </a:solidFill>
                              <a:latin typeface="Cambria Math" panose="02040503050406030204" pitchFamily="18" charset="0"/>
                              <a:ea typeface="Arial" panose="020B0604020202020204" pitchFamily="34" charset="0"/>
                            </a:rPr>
                            <m:t>−</m:t>
                          </m:r>
                          <m:f>
                            <m:fPr>
                              <m:ctrlPr>
                                <a:rPr lang="en-US" b="1" i="1">
                                  <a:solidFill>
                                    <a:schemeClr val="bg1"/>
                                  </a:solidFill>
                                  <a:latin typeface="Cambria Math" panose="02040503050406030204" pitchFamily="18" charset="0"/>
                                  <a:ea typeface="Arial" panose="020B0604020202020204" pitchFamily="34" charset="0"/>
                                </a:rPr>
                              </m:ctrlPr>
                            </m:fPr>
                            <m:num>
                              <m:r>
                                <a:rPr lang="vi-VN" b="1" i="1">
                                  <a:solidFill>
                                    <a:schemeClr val="bg1"/>
                                  </a:solidFill>
                                  <a:latin typeface="Cambria Math" panose="02040503050406030204" pitchFamily="18" charset="0"/>
                                  <a:ea typeface="Arial" panose="020B0604020202020204" pitchFamily="34" charset="0"/>
                                </a:rPr>
                                <m:t>𝟑</m:t>
                              </m:r>
                            </m:num>
                            <m:den>
                              <m:r>
                                <a:rPr lang="vi-VN" b="1" i="1">
                                  <a:solidFill>
                                    <a:schemeClr val="bg1"/>
                                  </a:solidFill>
                                  <a:latin typeface="Cambria Math" panose="02040503050406030204" pitchFamily="18" charset="0"/>
                                  <a:ea typeface="Arial" panose="020B0604020202020204" pitchFamily="34" charset="0"/>
                                </a:rPr>
                                <m:t>𝟖</m:t>
                              </m:r>
                            </m:den>
                          </m:f>
                        </m:oMath>
                      </m:oMathPara>
                    </a14:m>
                    <a:endParaRPr lang="en-US"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414598" y="93104"/>
                    <a:ext cx="1098795" cy="1125821"/>
                  </a:xfrm>
                  <a:prstGeom prst="rect">
                    <a:avLst/>
                  </a:prstGeom>
                  <a:blipFill>
                    <a:blip r:embed="rId3"/>
                    <a:stretch>
                      <a:fillRect/>
                    </a:stretch>
                  </a:blipFill>
                </p:spPr>
                <p:txBody>
                  <a:bodyPr/>
                  <a:lstStyle/>
                  <a:p>
                    <a:r>
                      <a:rPr lang="en-US">
                        <a:noFill/>
                      </a:rPr>
                      <a:t> </a:t>
                    </a:r>
                  </a:p>
                </p:txBody>
              </p:sp>
            </mc:Fallback>
          </mc:AlternateContent>
        </p:grpSp>
        <p:grpSp>
          <p:nvGrpSpPr>
            <p:cNvPr id="13" name="Group 12"/>
            <p:cNvGrpSpPr/>
            <p:nvPr/>
          </p:nvGrpSpPr>
          <p:grpSpPr>
            <a:xfrm>
              <a:off x="10824161" y="209373"/>
              <a:ext cx="1295298" cy="969896"/>
              <a:chOff x="4654759" y="1055307"/>
              <a:chExt cx="1295298" cy="969896"/>
            </a:xfrm>
          </p:grpSpPr>
          <p:sp>
            <p:nvSpPr>
              <p:cNvPr id="65" name="Rectangle 64"/>
              <p:cNvSpPr/>
              <p:nvPr/>
            </p:nvSpPr>
            <p:spPr>
              <a:xfrm>
                <a:off x="4945303" y="1055307"/>
                <a:ext cx="983808" cy="9698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4654759" y="12669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5034897" y="1197637"/>
                    <a:ext cx="915160"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smtClean="0">
                              <a:solidFill>
                                <a:schemeClr val="bg1"/>
                              </a:solidFill>
                              <a:latin typeface="Cambria Math" panose="02040503050406030204" pitchFamily="18" charset="0"/>
                              <a:ea typeface="Arial" panose="020B0604020202020204" pitchFamily="34" charset="0"/>
                            </a:rPr>
                            <m:t>−</m:t>
                          </m:r>
                          <m:r>
                            <a:rPr lang="vi-VN" sz="2800" b="1" i="1">
                              <a:solidFill>
                                <a:schemeClr val="bg1"/>
                              </a:solidFill>
                              <a:latin typeface="Cambria Math" panose="02040503050406030204" pitchFamily="18" charset="0"/>
                              <a:ea typeface="Arial" panose="020B0604020202020204" pitchFamily="34" charset="0"/>
                            </a:rPr>
                            <m:t>𝟐</m:t>
                          </m:r>
                        </m:oMath>
                      </m:oMathPara>
                    </a14:m>
                    <a:endParaRPr lang="en-US" sz="2800" b="1"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34897" y="1197637"/>
                    <a:ext cx="915160" cy="690445"/>
                  </a:xfrm>
                  <a:prstGeom prst="rect">
                    <a:avLst/>
                  </a:prstGeom>
                  <a:blipFill>
                    <a:blip r:embed="rId4"/>
                    <a:stretch>
                      <a:fillRect/>
                    </a:stretch>
                  </a:blipFill>
                </p:spPr>
                <p:txBody>
                  <a:bodyPr/>
                  <a:lstStyle/>
                  <a:p>
                    <a:r>
                      <a:rPr lang="en-US">
                        <a:noFill/>
                      </a:rPr>
                      <a:t> </a:t>
                    </a:r>
                  </a:p>
                </p:txBody>
              </p:sp>
            </mc:Fallback>
          </mc:AlternateContent>
        </p:grpSp>
        <p:grpSp>
          <p:nvGrpSpPr>
            <p:cNvPr id="14" name="Group 13"/>
            <p:cNvGrpSpPr/>
            <p:nvPr/>
          </p:nvGrpSpPr>
          <p:grpSpPr>
            <a:xfrm>
              <a:off x="9433599" y="1090731"/>
              <a:ext cx="1413561" cy="1122551"/>
              <a:chOff x="14519721" y="462662"/>
              <a:chExt cx="1413561" cy="1122551"/>
            </a:xfrm>
          </p:grpSpPr>
          <p:sp>
            <p:nvSpPr>
              <p:cNvPr id="72" name="Rectangle 71"/>
              <p:cNvSpPr/>
              <p:nvPr/>
            </p:nvSpPr>
            <p:spPr>
              <a:xfrm>
                <a:off x="14810265" y="569719"/>
                <a:ext cx="1123017" cy="96360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14519721" y="80908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14837401" y="462662"/>
                    <a:ext cx="1095881" cy="1122551"/>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smtClean="0">
                              <a:solidFill>
                                <a:schemeClr val="bg1"/>
                              </a:solidFill>
                              <a:latin typeface="Cambria Math" panose="02040503050406030204" pitchFamily="18" charset="0"/>
                              <a:ea typeface="Arial" panose="020B0604020202020204" pitchFamily="34" charset="0"/>
                            </a:rPr>
                            <m:t>−</m:t>
                          </m:r>
                          <m:f>
                            <m:fPr>
                              <m:ctrlPr>
                                <a:rPr lang="en-US" sz="2800" b="1" i="1">
                                  <a:solidFill>
                                    <a:schemeClr val="bg1"/>
                                  </a:solidFill>
                                  <a:latin typeface="Cambria Math" panose="02040503050406030204" pitchFamily="18" charset="0"/>
                                  <a:ea typeface="Arial" panose="020B0604020202020204" pitchFamily="34" charset="0"/>
                                </a:rPr>
                              </m:ctrlPr>
                            </m:fPr>
                            <m:num>
                              <m:r>
                                <a:rPr lang="vi-VN" sz="2800" b="1" i="1">
                                  <a:solidFill>
                                    <a:schemeClr val="bg1"/>
                                  </a:solidFill>
                                  <a:latin typeface="Cambria Math" panose="02040503050406030204" pitchFamily="18" charset="0"/>
                                  <a:ea typeface="Arial" panose="020B0604020202020204" pitchFamily="34" charset="0"/>
                                </a:rPr>
                                <m:t>𝟕</m:t>
                              </m:r>
                            </m:num>
                            <m:den>
                              <m:r>
                                <a:rPr lang="vi-VN" sz="2800" b="1" i="1">
                                  <a:solidFill>
                                    <a:schemeClr val="bg1"/>
                                  </a:solidFill>
                                  <a:latin typeface="Cambria Math" panose="02040503050406030204" pitchFamily="18" charset="0"/>
                                  <a:ea typeface="Arial" panose="020B0604020202020204" pitchFamily="34" charset="0"/>
                                </a:rPr>
                                <m:t>𝟖</m:t>
                              </m:r>
                            </m:den>
                          </m:f>
                        </m:oMath>
                      </m:oMathPara>
                    </a14:m>
                    <a:endParaRPr lang="en-US" sz="2800" b="1"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4837401" y="462662"/>
                    <a:ext cx="1095881" cy="1122551"/>
                  </a:xfrm>
                  <a:prstGeom prst="rect">
                    <a:avLst/>
                  </a:prstGeom>
                  <a:blipFill>
                    <a:blip r:embed="rId5"/>
                    <a:stretch>
                      <a:fillRect/>
                    </a:stretch>
                  </a:blipFill>
                </p:spPr>
                <p:txBody>
                  <a:bodyPr/>
                  <a:lstStyle/>
                  <a:p>
                    <a:r>
                      <a:rPr lang="en-US">
                        <a:noFill/>
                      </a:rPr>
                      <a:t> </a:t>
                    </a:r>
                  </a:p>
                </p:txBody>
              </p:sp>
            </mc:Fallback>
          </mc:AlternateContent>
        </p:grpSp>
        <p:grpSp>
          <p:nvGrpSpPr>
            <p:cNvPr id="3" name="Group 2"/>
            <p:cNvGrpSpPr/>
            <p:nvPr/>
          </p:nvGrpSpPr>
          <p:grpSpPr>
            <a:xfrm>
              <a:off x="10807733" y="1103173"/>
              <a:ext cx="1355238" cy="1122551"/>
              <a:chOff x="12753151" y="464074"/>
              <a:chExt cx="1355238" cy="1122551"/>
            </a:xfrm>
          </p:grpSpPr>
          <p:sp>
            <p:nvSpPr>
              <p:cNvPr id="75" name="Rectangle 74"/>
              <p:cNvSpPr/>
              <p:nvPr/>
            </p:nvSpPr>
            <p:spPr>
              <a:xfrm>
                <a:off x="13043695" y="571131"/>
                <a:ext cx="1000236" cy="9354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12753151" y="81049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13190590" y="464074"/>
                    <a:ext cx="917799" cy="1122551"/>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ea typeface="Arial" panose="020B0604020202020204" pitchFamily="34" charset="0"/>
                                </a:rPr>
                              </m:ctrlPr>
                            </m:fPr>
                            <m:num>
                              <m:r>
                                <a:rPr lang="vi-VN" sz="2800" b="1" i="1">
                                  <a:solidFill>
                                    <a:schemeClr val="bg1"/>
                                  </a:solidFill>
                                  <a:latin typeface="Cambria Math" panose="02040503050406030204" pitchFamily="18" charset="0"/>
                                  <a:ea typeface="Arial" panose="020B0604020202020204" pitchFamily="34" charset="0"/>
                                </a:rPr>
                                <m:t>𝟏</m:t>
                              </m:r>
                            </m:num>
                            <m:den>
                              <m:r>
                                <a:rPr lang="vi-VN" sz="2800" b="1" i="1">
                                  <a:solidFill>
                                    <a:schemeClr val="bg1"/>
                                  </a:solidFill>
                                  <a:latin typeface="Cambria Math" panose="02040503050406030204" pitchFamily="18" charset="0"/>
                                  <a:ea typeface="Arial" panose="020B0604020202020204" pitchFamily="34" charset="0"/>
                                </a:rPr>
                                <m:t>𝟐</m:t>
                              </m:r>
                            </m:den>
                          </m:f>
                        </m:oMath>
                      </m:oMathPara>
                    </a14:m>
                    <a:endParaRPr lang="en-US" sz="2800" b="1"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3190590" y="464074"/>
                    <a:ext cx="917799" cy="1122551"/>
                  </a:xfrm>
                  <a:prstGeom prst="rect">
                    <a:avLst/>
                  </a:prstGeom>
                  <a:blipFill>
                    <a:blip r:embed="rId6"/>
                    <a:stretch>
                      <a:fillRect/>
                    </a:stretch>
                  </a:blipFill>
                </p:spPr>
                <p:txBody>
                  <a:bodyPr/>
                  <a:lstStyle/>
                  <a:p>
                    <a:r>
                      <a:rPr lang="en-US">
                        <a:noFill/>
                      </a:rPr>
                      <a:t> </a:t>
                    </a:r>
                  </a:p>
                </p:txBody>
              </p:sp>
            </mc:Fallback>
          </mc:AlternateContent>
        </p:grpSp>
      </p:grpSp>
      <p:grpSp>
        <p:nvGrpSpPr>
          <p:cNvPr id="18" name="Group 17">
            <a:extLst>
              <a:ext uri="{FF2B5EF4-FFF2-40B4-BE49-F238E27FC236}">
                <a16:creationId xmlns:a16="http://schemas.microsoft.com/office/drawing/2014/main" id="{72570FA2-4B11-4FC1-9CF0-025A33148FD6}"/>
              </a:ext>
            </a:extLst>
          </p:cNvPr>
          <p:cNvGrpSpPr/>
          <p:nvPr/>
        </p:nvGrpSpPr>
        <p:grpSpPr>
          <a:xfrm>
            <a:off x="145409" y="2277445"/>
            <a:ext cx="12218691" cy="2129365"/>
            <a:chOff x="145409" y="2277445"/>
            <a:chExt cx="12218691" cy="2129365"/>
          </a:xfrm>
        </p:grpSpPr>
        <mc:AlternateContent xmlns:mc="http://schemas.openxmlformats.org/markup-compatibility/2006" xmlns:a14="http://schemas.microsoft.com/office/drawing/2010/main">
          <mc:Choice Requires="a14">
            <p:sp>
              <p:nvSpPr>
                <p:cNvPr id="94" name="Rectangle 93"/>
                <p:cNvSpPr/>
                <p:nvPr/>
              </p:nvSpPr>
              <p:spPr>
                <a:xfrm>
                  <a:off x="145409" y="3083793"/>
                  <a:ext cx="6631664" cy="530723"/>
                </a:xfrm>
                <a:prstGeom prst="rect">
                  <a:avLst/>
                </a:prstGeom>
                <a:noFill/>
              </p:spPr>
              <p:txBody>
                <a:bodyPr wrap="square" rtlCol="0">
                  <a:spAutoFit/>
                </a:bodyPr>
                <a:lstStyle/>
                <a:p>
                  <a:pPr>
                    <a:lnSpc>
                      <a:spcPct val="107000"/>
                    </a:lnSpc>
                  </a:pPr>
                  <a:r>
                    <a:rPr lang="fr-FR" sz="2800">
                      <a:latin typeface="Cambria" panose="02040503050406030204" pitchFamily="18" charset="0"/>
                      <a:ea typeface="Arial" panose="020B0604020202020204" pitchFamily="34" charset="0"/>
                      <a:cs typeface="Times New Roman" panose="02020603050405020304" pitchFamily="18" charset="0"/>
                    </a:rPr>
                    <a:t>Với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𝑥</m:t>
                      </m:r>
                      <m:r>
                        <a:rPr lang="fr-FR" sz="2800" i="1">
                          <a:latin typeface="Cambria Math" panose="02040503050406030204" pitchFamily="18" charset="0"/>
                          <a:ea typeface="Arial" panose="020B0604020202020204" pitchFamily="34" charset="0"/>
                          <a:cs typeface="Times New Roman" panose="02020603050405020304" pitchFamily="18" charset="0"/>
                        </a:rPr>
                        <m:t>=2</m:t>
                      </m:r>
                    </m:oMath>
                  </a14:m>
                  <a:r>
                    <a:rPr lang="fr-FR" sz="2800">
                      <a:latin typeface="Cambria" panose="02040503050406030204" pitchFamily="18" charset="0"/>
                      <a:ea typeface="Arial" panose="020B0604020202020204" pitchFamily="34" charset="0"/>
                      <a:cs typeface="Times New Roman" panose="02020603050405020304" pitchFamily="18" charset="0"/>
                    </a:rPr>
                    <a:t> thế vào phương trình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𝑓</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fr-FR" sz="2800" i="1">
                              <a:latin typeface="Cambria Math" panose="02040503050406030204" pitchFamily="18" charset="0"/>
                              <a:ea typeface="Arial" panose="020B0604020202020204" pitchFamily="34" charset="0"/>
                              <a:cs typeface="Times New Roman" panose="02020603050405020304" pitchFamily="18" charset="0"/>
                            </a:rPr>
                            <m:t>𝑥</m:t>
                          </m:r>
                        </m:e>
                      </m:d>
                      <m:r>
                        <a:rPr lang="fr-FR" sz="2800" i="1">
                          <a:latin typeface="Cambria Math" panose="02040503050406030204" pitchFamily="18" charset="0"/>
                          <a:ea typeface="Arial" panose="020B0604020202020204" pitchFamily="34" charset="0"/>
                          <a:cs typeface="Times New Roman" panose="02020603050405020304" pitchFamily="18" charset="0"/>
                        </a:rPr>
                        <m:t>=0</m:t>
                      </m:r>
                    </m:oMath>
                  </a14:m>
                  <a:endParaRPr lang="en-US" sz="2800" i="1">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145409" y="3083793"/>
                  <a:ext cx="6631664" cy="530723"/>
                </a:xfrm>
                <a:prstGeom prst="rect">
                  <a:avLst/>
                </a:prstGeom>
                <a:blipFill>
                  <a:blip r:embed="rId7"/>
                  <a:stretch>
                    <a:fillRect l="-1930" t="-13793" b="-28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6410205" y="2277445"/>
                  <a:ext cx="5953895" cy="2129365"/>
                </a:xfrm>
                <a:prstGeom prst="rect">
                  <a:avLst/>
                </a:prstGeom>
                <a:noFill/>
              </p:spPr>
              <p:txBody>
                <a:bodyPr wrap="square" rtlCol="0">
                  <a:spAutoFit/>
                </a:bodyPr>
                <a:lstStyle/>
                <a:p>
                  <a:pPr algn="just">
                    <a:lnSpc>
                      <a:spcPct val="115000"/>
                    </a:lnSpc>
                    <a:spcAft>
                      <a:spcPts val="1000"/>
                    </a:spcAft>
                  </a:pPr>
                  <a14:m>
                    <m:oMathPara xmlns:m="http://schemas.openxmlformats.org/officeDocument/2006/math">
                      <m:oMathParaPr>
                        <m:jc m:val="left"/>
                      </m:oMathParaPr>
                      <m:oMath xmlns:m="http://schemas.openxmlformats.org/officeDocument/2006/math">
                        <m:r>
                          <a:rPr lang="fr-FR" sz="2500" i="1">
                            <a:latin typeface="Cambria Math" panose="02040503050406030204" pitchFamily="18" charset="0"/>
                            <a:ea typeface="Arial" panose="020B0604020202020204" pitchFamily="34" charset="0"/>
                            <a:cs typeface="Cambria Math" panose="02040503050406030204" pitchFamily="18" charset="0"/>
                          </a:rPr>
                          <m:t>⇔</m:t>
                        </m:r>
                        <m:r>
                          <a:rPr lang="fr-FR" sz="2500" i="1">
                            <a:latin typeface="Cambria Math" panose="02040503050406030204" pitchFamily="18" charset="0"/>
                            <a:ea typeface="Arial" panose="020B0604020202020204" pitchFamily="34" charset="0"/>
                            <a:cs typeface="Times New Roman" panose="02020603050405020304" pitchFamily="18" charset="0"/>
                          </a:rPr>
                          <m:t>32</m:t>
                        </m:r>
                        <m:sSup>
                          <m:sSupPr>
                            <m:ctrlPr>
                              <a:rPr lang="en-US" sz="2500" i="1">
                                <a:latin typeface="Cambria Math" panose="02040503050406030204" pitchFamily="18" charset="0"/>
                                <a:ea typeface="Arial" panose="020B0604020202020204" pitchFamily="34" charset="0"/>
                                <a:cs typeface="Times New Roman" panose="02020603050405020304" pitchFamily="18" charset="0"/>
                              </a:rPr>
                            </m:ctrlPr>
                          </m:sSupPr>
                          <m:e>
                            <m:r>
                              <a:rPr lang="fr-FR" sz="2500" i="1">
                                <a:latin typeface="Cambria Math" panose="02040503050406030204" pitchFamily="18" charset="0"/>
                                <a:ea typeface="Arial" panose="020B0604020202020204" pitchFamily="34" charset="0"/>
                                <a:cs typeface="Times New Roman" panose="02020603050405020304" pitchFamily="18" charset="0"/>
                              </a:rPr>
                              <m:t>𝑚</m:t>
                            </m:r>
                          </m:e>
                          <m:sup>
                            <m:r>
                              <a:rPr lang="fr-FR" sz="2500" i="1">
                                <a:latin typeface="Cambria Math" panose="02040503050406030204" pitchFamily="18" charset="0"/>
                                <a:ea typeface="Arial" panose="020B0604020202020204" pitchFamily="34" charset="0"/>
                                <a:cs typeface="Times New Roman" panose="02020603050405020304" pitchFamily="18" charset="0"/>
                              </a:rPr>
                              <m:t>2</m:t>
                            </m:r>
                          </m:sup>
                        </m:sSup>
                        <m:r>
                          <a:rPr lang="fr-FR" sz="2500" i="1">
                            <a:latin typeface="Cambria Math" panose="02040503050406030204" pitchFamily="18" charset="0"/>
                            <a:ea typeface="Arial" panose="020B0604020202020204" pitchFamily="34" charset="0"/>
                            <a:cs typeface="Times New Roman" panose="02020603050405020304" pitchFamily="18" charset="0"/>
                          </a:rPr>
                          <m:t>+12</m:t>
                        </m:r>
                        <m:r>
                          <a:rPr lang="fr-FR" sz="2500" i="1">
                            <a:latin typeface="Cambria Math" panose="02040503050406030204" pitchFamily="18" charset="0"/>
                            <a:ea typeface="Arial" panose="020B0604020202020204" pitchFamily="34" charset="0"/>
                            <a:cs typeface="Times New Roman" panose="02020603050405020304" pitchFamily="18" charset="0"/>
                          </a:rPr>
                          <m:t>𝑚</m:t>
                        </m:r>
                        <m:r>
                          <a:rPr lang="fr-FR" sz="2500" i="1">
                            <a:latin typeface="Cambria Math" panose="02040503050406030204" pitchFamily="18" charset="0"/>
                            <a:ea typeface="Arial" panose="020B0604020202020204" pitchFamily="34" charset="0"/>
                            <a:cs typeface="Times New Roman" panose="02020603050405020304" pitchFamily="18" charset="0"/>
                          </a:rPr>
                          <m:t>−14=0⇔</m:t>
                        </m:r>
                        <m:d>
                          <m:dPr>
                            <m:begChr m:val="["/>
                            <m:endChr m:val=""/>
                            <m:ctrlPr>
                              <a:rPr lang="en-US" sz="2500" i="1">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2500" i="1">
                                    <a:latin typeface="Cambria Math" panose="02040503050406030204" pitchFamily="18" charset="0"/>
                                    <a:ea typeface="Arial" panose="020B0604020202020204" pitchFamily="34" charset="0"/>
                                    <a:cs typeface="Times New Roman" panose="02020603050405020304" pitchFamily="18" charset="0"/>
                                  </a:rPr>
                                </m:ctrlPr>
                              </m:eqArrPr>
                              <m:e>
                                <m:r>
                                  <a:rPr lang="fr-FR" sz="2500" i="1">
                                    <a:latin typeface="Cambria Math" panose="02040503050406030204" pitchFamily="18" charset="0"/>
                                    <a:ea typeface="Arial" panose="020B0604020202020204" pitchFamily="34" charset="0"/>
                                    <a:cs typeface="Times New Roman" panose="02020603050405020304" pitchFamily="18" charset="0"/>
                                  </a:rPr>
                                  <m:t>&amp;</m:t>
                                </m:r>
                                <m:r>
                                  <a:rPr lang="fr-FR" sz="2500" i="1">
                                    <a:latin typeface="Cambria Math" panose="02040503050406030204" pitchFamily="18" charset="0"/>
                                    <a:ea typeface="Arial" panose="020B0604020202020204" pitchFamily="34" charset="0"/>
                                    <a:cs typeface="Times New Roman" panose="02020603050405020304" pitchFamily="18" charset="0"/>
                                  </a:rPr>
                                  <m:t>𝑚</m:t>
                                </m:r>
                                <m:r>
                                  <a:rPr lang="fr-FR" sz="2500" i="1">
                                    <a:latin typeface="Cambria Math" panose="02040503050406030204" pitchFamily="18" charset="0"/>
                                    <a:ea typeface="Arial" panose="020B0604020202020204" pitchFamily="34" charset="0"/>
                                    <a:cs typeface="Times New Roman" panose="02020603050405020304" pitchFamily="18" charset="0"/>
                                  </a:rPr>
                                  <m:t>=</m:t>
                                </m:r>
                                <m:f>
                                  <m:fPr>
                                    <m:ctrlPr>
                                      <a:rPr lang="en-US" sz="2500" i="1">
                                        <a:latin typeface="Cambria Math" panose="02040503050406030204" pitchFamily="18" charset="0"/>
                                        <a:ea typeface="Arial" panose="020B0604020202020204" pitchFamily="34" charset="0"/>
                                        <a:cs typeface="Times New Roman" panose="02020603050405020304" pitchFamily="18" charset="0"/>
                                      </a:rPr>
                                    </m:ctrlPr>
                                  </m:fPr>
                                  <m:num>
                                    <m:r>
                                      <a:rPr lang="fr-FR" sz="2500" i="1">
                                        <a:latin typeface="Cambria Math" panose="02040503050406030204" pitchFamily="18" charset="0"/>
                                        <a:ea typeface="Arial" panose="020B0604020202020204" pitchFamily="34" charset="0"/>
                                        <a:cs typeface="Times New Roman" panose="02020603050405020304" pitchFamily="18" charset="0"/>
                                      </a:rPr>
                                      <m:t>1</m:t>
                                    </m:r>
                                  </m:num>
                                  <m:den>
                                    <m:r>
                                      <a:rPr lang="fr-FR" sz="2500" i="1">
                                        <a:latin typeface="Cambria Math" panose="02040503050406030204" pitchFamily="18" charset="0"/>
                                        <a:ea typeface="Arial" panose="020B0604020202020204" pitchFamily="34" charset="0"/>
                                        <a:cs typeface="Times New Roman" panose="02020603050405020304" pitchFamily="18" charset="0"/>
                                      </a:rPr>
                                      <m:t>2</m:t>
                                    </m:r>
                                  </m:den>
                                </m:f>
                              </m:e>
                              <m:e>
                                <m:r>
                                  <a:rPr lang="fr-FR" sz="2500" i="1">
                                    <a:latin typeface="Cambria Math" panose="02040503050406030204" pitchFamily="18" charset="0"/>
                                    <a:ea typeface="Arial" panose="020B0604020202020204" pitchFamily="34" charset="0"/>
                                    <a:cs typeface="Times New Roman" panose="02020603050405020304" pitchFamily="18" charset="0"/>
                                  </a:rPr>
                                  <m:t>&amp;</m:t>
                                </m:r>
                                <m:r>
                                  <a:rPr lang="fr-FR" sz="2500" i="1">
                                    <a:latin typeface="Cambria Math" panose="02040503050406030204" pitchFamily="18" charset="0"/>
                                    <a:ea typeface="Arial" panose="020B0604020202020204" pitchFamily="34" charset="0"/>
                                    <a:cs typeface="Times New Roman" panose="02020603050405020304" pitchFamily="18" charset="0"/>
                                  </a:rPr>
                                  <m:t>𝑚</m:t>
                                </m:r>
                                <m:r>
                                  <a:rPr lang="fr-FR" sz="2500" i="1">
                                    <a:latin typeface="Cambria Math" panose="02040503050406030204" pitchFamily="18" charset="0"/>
                                    <a:ea typeface="Arial" panose="020B0604020202020204" pitchFamily="34" charset="0"/>
                                    <a:cs typeface="Times New Roman" panose="02020603050405020304" pitchFamily="18" charset="0"/>
                                  </a:rPr>
                                  <m:t>=−</m:t>
                                </m:r>
                                <m:f>
                                  <m:fPr>
                                    <m:ctrlPr>
                                      <a:rPr lang="en-US" sz="2500" i="1">
                                        <a:latin typeface="Cambria Math" panose="02040503050406030204" pitchFamily="18" charset="0"/>
                                        <a:ea typeface="Arial" panose="020B0604020202020204" pitchFamily="34" charset="0"/>
                                        <a:cs typeface="Times New Roman" panose="02020603050405020304" pitchFamily="18" charset="0"/>
                                      </a:rPr>
                                    </m:ctrlPr>
                                  </m:fPr>
                                  <m:num>
                                    <m:r>
                                      <a:rPr lang="fr-FR" sz="2500" i="1">
                                        <a:latin typeface="Cambria Math" panose="02040503050406030204" pitchFamily="18" charset="0"/>
                                        <a:ea typeface="Arial" panose="020B0604020202020204" pitchFamily="34" charset="0"/>
                                        <a:cs typeface="Times New Roman" panose="02020603050405020304" pitchFamily="18" charset="0"/>
                                      </a:rPr>
                                      <m:t>7</m:t>
                                    </m:r>
                                  </m:num>
                                  <m:den>
                                    <m:r>
                                      <a:rPr lang="fr-FR" sz="2500" i="1">
                                        <a:latin typeface="Cambria Math" panose="02040503050406030204" pitchFamily="18" charset="0"/>
                                        <a:ea typeface="Arial" panose="020B0604020202020204" pitchFamily="34" charset="0"/>
                                        <a:cs typeface="Times New Roman" panose="02020603050405020304" pitchFamily="18" charset="0"/>
                                      </a:rPr>
                                      <m:t>8</m:t>
                                    </m:r>
                                  </m:den>
                                </m:f>
                              </m:e>
                            </m:eqArr>
                          </m:e>
                        </m:d>
                      </m:oMath>
                    </m:oMathPara>
                  </a14:m>
                  <a:endParaRPr lang="en-US" sz="25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6410205" y="2277445"/>
                  <a:ext cx="5953895" cy="2129365"/>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0" name="Rectangle 59"/>
              <p:cNvSpPr/>
              <p:nvPr/>
            </p:nvSpPr>
            <p:spPr>
              <a:xfrm>
                <a:off x="171529" y="3793103"/>
                <a:ext cx="1836289" cy="743280"/>
              </a:xfrm>
              <a:prstGeom prst="rect">
                <a:avLst/>
              </a:prstGeom>
              <a:noFill/>
            </p:spPr>
            <p:txBody>
              <a:bodyPr wrap="square" rtlCol="0">
                <a:spAutoFit/>
              </a:bodyPr>
              <a:lstStyle/>
              <a:p>
                <a:pPr>
                  <a:lnSpc>
                    <a:spcPct val="107000"/>
                  </a:lnSpc>
                </a:pPr>
                <a:r>
                  <a:rPr lang="fr-FR" sz="2800">
                    <a:latin typeface="Cambria" panose="02040503050406030204" pitchFamily="18" charset="0"/>
                    <a:ea typeface="Arial" panose="020B0604020202020204" pitchFamily="34" charset="0"/>
                    <a:cs typeface="Times New Roman" panose="02020603050405020304" pitchFamily="18" charset="0"/>
                  </a:rPr>
                  <a:t>Với </a:t>
                </a:r>
                <a14:m>
                  <m:oMath xmlns:m="http://schemas.openxmlformats.org/officeDocument/2006/math">
                    <m:r>
                      <a:rPr lang="fr-FR" sz="2800" i="1">
                        <a:latin typeface="Cambria Math" panose="02040503050406030204" pitchFamily="18" charset="0"/>
                        <a:ea typeface="Arial" panose="020B0604020202020204" pitchFamily="34" charset="0"/>
                        <a:cs typeface="Times New Roman" panose="02020603050405020304" pitchFamily="18" charset="0"/>
                      </a:rPr>
                      <m:t>𝑚</m:t>
                    </m:r>
                    <m:r>
                      <a:rPr lang="fr-FR"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fr-FR" sz="2800" i="1">
                            <a:latin typeface="Cambria Math" panose="02040503050406030204" pitchFamily="18" charset="0"/>
                            <a:ea typeface="Arial" panose="020B0604020202020204" pitchFamily="34" charset="0"/>
                            <a:cs typeface="Times New Roman" panose="02020603050405020304" pitchFamily="18" charset="0"/>
                          </a:rPr>
                          <m:t>1</m:t>
                        </m:r>
                      </m:num>
                      <m:den>
                        <m:r>
                          <a:rPr lang="fr-FR" sz="2800" i="1">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2800" i="1"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71529" y="3793103"/>
                <a:ext cx="1836289" cy="743280"/>
              </a:xfrm>
              <a:prstGeom prst="rect">
                <a:avLst/>
              </a:prstGeom>
              <a:blipFill>
                <a:blip r:embed="rId9"/>
                <a:stretch>
                  <a:fillRect l="-6645"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185384" y="4470880"/>
                <a:ext cx="6350626" cy="1254446"/>
              </a:xfrm>
              <a:prstGeom prst="rect">
                <a:avLst/>
              </a:prstGeom>
              <a:noFill/>
            </p:spPr>
            <p:txBody>
              <a:bodyPr wrap="square" rtlCol="0">
                <a:spAutoFit/>
              </a:bodyPr>
              <a:lstStyle/>
              <a:p>
                <a:pPr algn="just">
                  <a:lnSpc>
                    <a:spcPct val="115000"/>
                  </a:lnSpc>
                  <a:spcAft>
                    <a:spcPts val="1000"/>
                  </a:spcAft>
                </a:pPr>
                <a14:m>
                  <m:oMathPara xmlns:m="http://schemas.openxmlformats.org/officeDocument/2006/math">
                    <m:oMathParaPr>
                      <m:jc m:val="left"/>
                    </m:oMathParaPr>
                    <m:oMath xmlns:m="http://schemas.openxmlformats.org/officeDocument/2006/math">
                      <m:r>
                        <a:rPr lang="fr-FR" sz="2600" i="1">
                          <a:latin typeface="Cambria Math" panose="02040503050406030204" pitchFamily="18" charset="0"/>
                          <a:ea typeface="Arial" panose="020B0604020202020204" pitchFamily="34" charset="0"/>
                          <a:cs typeface="Cambria Math" panose="02040503050406030204" pitchFamily="18" charset="0"/>
                        </a:rPr>
                        <m:t>⇒</m:t>
                      </m:r>
                      <m:r>
                        <a:rPr lang="fr-FR" sz="2600" i="1">
                          <a:latin typeface="Cambria Math" panose="02040503050406030204" pitchFamily="18" charset="0"/>
                          <a:ea typeface="Arial" panose="020B0604020202020204" pitchFamily="34" charset="0"/>
                          <a:cs typeface="Times New Roman" panose="02020603050405020304" pitchFamily="18" charset="0"/>
                        </a:rPr>
                        <m:t>𝑦</m:t>
                      </m:r>
                      <m:r>
                        <a:rPr lang="fr-FR" sz="2600" i="1">
                          <a:latin typeface="Cambria Math" panose="02040503050406030204" pitchFamily="18" charset="0"/>
                          <a:ea typeface="Arial" panose="020B0604020202020204" pitchFamily="34" charset="0"/>
                          <a:cs typeface="Times New Roman" panose="02020603050405020304" pitchFamily="18" charset="0"/>
                        </a:rPr>
                        <m:t>′=</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fr-FR" sz="2600" i="1">
                              <a:latin typeface="Cambria Math" panose="02040503050406030204" pitchFamily="18" charset="0"/>
                              <a:ea typeface="Arial" panose="020B0604020202020204" pitchFamily="34" charset="0"/>
                              <a:cs typeface="Times New Roman" panose="02020603050405020304" pitchFamily="18" charset="0"/>
                            </a:rPr>
                            <m:t>𝑥</m:t>
                          </m:r>
                          <m:r>
                            <a:rPr lang="fr-FR" sz="2600" i="1">
                              <a:latin typeface="Cambria Math" panose="02040503050406030204" pitchFamily="18" charset="0"/>
                              <a:ea typeface="Arial" panose="020B0604020202020204" pitchFamily="34" charset="0"/>
                              <a:cs typeface="Times New Roman" panose="02020603050405020304" pitchFamily="18" charset="0"/>
                            </a:rPr>
                            <m:t>−2</m:t>
                          </m:r>
                        </m:e>
                      </m:d>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fr-FR" sz="2600" i="1">
                                  <a:latin typeface="Cambria Math" panose="02040503050406030204" pitchFamily="18" charset="0"/>
                                  <a:ea typeface="Arial" panose="020B0604020202020204" pitchFamily="34" charset="0"/>
                                  <a:cs typeface="Times New Roman" panose="02020603050405020304" pitchFamily="18" charset="0"/>
                                </a:rPr>
                                <m:t>1</m:t>
                              </m:r>
                            </m:num>
                            <m:den>
                              <m:r>
                                <a:rPr lang="fr-FR" sz="2600" i="1">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fr-FR" sz="2600" i="1">
                                  <a:latin typeface="Cambria Math" panose="02040503050406030204" pitchFamily="18" charset="0"/>
                                  <a:ea typeface="Arial" panose="020B0604020202020204" pitchFamily="34" charset="0"/>
                                  <a:cs typeface="Times New Roman" panose="02020603050405020304" pitchFamily="18" charset="0"/>
                                </a:rPr>
                                <m:t>𝑥</m:t>
                              </m:r>
                            </m:e>
                            <m:sup>
                              <m:r>
                                <a:rPr lang="fr-FR" sz="2600" i="1">
                                  <a:latin typeface="Cambria Math" panose="02040503050406030204" pitchFamily="18" charset="0"/>
                                  <a:ea typeface="Arial" panose="020B0604020202020204" pitchFamily="34" charset="0"/>
                                  <a:cs typeface="Times New Roman" panose="02020603050405020304" pitchFamily="18" charset="0"/>
                                </a:rPr>
                                <m:t>3</m:t>
                              </m:r>
                            </m:sup>
                          </m:sSup>
                          <m:r>
                            <a:rPr lang="fr-FR"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fr-FR" sz="2600" i="1">
                                  <a:latin typeface="Cambria Math" panose="02040503050406030204" pitchFamily="18" charset="0"/>
                                  <a:ea typeface="Arial" panose="020B0604020202020204" pitchFamily="34" charset="0"/>
                                  <a:cs typeface="Times New Roman" panose="02020603050405020304" pitchFamily="18" charset="0"/>
                                </a:rPr>
                                <m:t>1</m:t>
                              </m:r>
                            </m:num>
                            <m:den>
                              <m:r>
                                <a:rPr lang="fr-FR" sz="2600" i="1">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fr-FR" sz="2600" i="1">
                                  <a:latin typeface="Cambria Math" panose="02040503050406030204" pitchFamily="18" charset="0"/>
                                  <a:ea typeface="Arial" panose="020B0604020202020204" pitchFamily="34" charset="0"/>
                                  <a:cs typeface="Times New Roman" panose="02020603050405020304" pitchFamily="18" charset="0"/>
                                </a:rPr>
                                <m:t>𝑥</m:t>
                              </m:r>
                            </m:e>
                            <m:sup>
                              <m:r>
                                <a:rPr lang="fr-FR" sz="2600" i="1">
                                  <a:latin typeface="Cambria Math" panose="02040503050406030204" pitchFamily="18" charset="0"/>
                                  <a:ea typeface="Arial" panose="020B0604020202020204" pitchFamily="34" charset="0"/>
                                  <a:cs typeface="Times New Roman" panose="02020603050405020304" pitchFamily="18" charset="0"/>
                                </a:rPr>
                                <m:t>2</m:t>
                              </m:r>
                            </m:sup>
                          </m:sSup>
                          <m:r>
                            <a:rPr lang="fr-FR"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fr-FR" sz="2600" i="1">
                                  <a:latin typeface="Cambria Math" panose="02040503050406030204" pitchFamily="18" charset="0"/>
                                  <a:ea typeface="Arial" panose="020B0604020202020204" pitchFamily="34" charset="0"/>
                                  <a:cs typeface="Times New Roman" panose="02020603050405020304" pitchFamily="18" charset="0"/>
                                </a:rPr>
                                <m:t>5</m:t>
                              </m:r>
                            </m:num>
                            <m:den>
                              <m:r>
                                <a:rPr lang="fr-FR" sz="2600" i="1">
                                  <a:latin typeface="Cambria Math" panose="02040503050406030204" pitchFamily="18" charset="0"/>
                                  <a:ea typeface="Arial" panose="020B0604020202020204" pitchFamily="34" charset="0"/>
                                  <a:cs typeface="Times New Roman" panose="02020603050405020304" pitchFamily="18" charset="0"/>
                                </a:rPr>
                                <m:t>2</m:t>
                              </m:r>
                            </m:den>
                          </m:f>
                          <m:r>
                            <a:rPr lang="fr-FR" sz="2600" i="1">
                              <a:latin typeface="Cambria Math" panose="02040503050406030204" pitchFamily="18" charset="0"/>
                              <a:ea typeface="Arial" panose="020B0604020202020204" pitchFamily="34" charset="0"/>
                              <a:cs typeface="Times New Roman" panose="02020603050405020304" pitchFamily="18" charset="0"/>
                            </a:rPr>
                            <m:t>𝑥</m:t>
                          </m:r>
                          <m:r>
                            <a:rPr lang="fr-FR" sz="2600" i="1">
                              <a:latin typeface="Cambria Math" panose="02040503050406030204" pitchFamily="18" charset="0"/>
                              <a:ea typeface="Arial" panose="020B0604020202020204" pitchFamily="34" charset="0"/>
                              <a:cs typeface="Times New Roman" panose="02020603050405020304" pitchFamily="18" charset="0"/>
                            </a:rPr>
                            <m:t>−9</m:t>
                          </m:r>
                        </m:e>
                      </m:d>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185384" y="4470880"/>
                <a:ext cx="6350626" cy="125444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D76872-BC51-4519-AC05-2BB812D33AB9}"/>
                  </a:ext>
                </a:extLst>
              </p:cNvPr>
              <p:cNvSpPr txBox="1"/>
              <p:nvPr/>
            </p:nvSpPr>
            <p:spPr>
              <a:xfrm>
                <a:off x="5846651" y="4617785"/>
                <a:ext cx="5773813" cy="99136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fr-FR" sz="26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fr-FR" sz="2600" i="1">
                                  <a:latin typeface="Cambria Math" panose="02040503050406030204" pitchFamily="18" charset="0"/>
                                  <a:ea typeface="Arial" panose="020B0604020202020204" pitchFamily="34" charset="0"/>
                                  <a:cs typeface="Times New Roman" panose="02020603050405020304" pitchFamily="18" charset="0"/>
                                </a:rPr>
                                <m:t>𝑥</m:t>
                              </m:r>
                              <m:r>
                                <a:rPr lang="fr-FR" sz="2600" i="1">
                                  <a:latin typeface="Cambria Math" panose="02040503050406030204" pitchFamily="18" charset="0"/>
                                  <a:ea typeface="Arial" panose="020B0604020202020204" pitchFamily="34" charset="0"/>
                                  <a:cs typeface="Times New Roman" panose="02020603050405020304" pitchFamily="18" charset="0"/>
                                </a:rPr>
                                <m:t>−2</m:t>
                              </m:r>
                            </m:e>
                          </m:d>
                        </m:e>
                        <m:sup>
                          <m:r>
                            <a:rPr lang="fr-FR" sz="2600" i="1">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fr-FR" sz="2600" i="1">
                                  <a:latin typeface="Cambria Math" panose="02040503050406030204" pitchFamily="18" charset="0"/>
                                  <a:ea typeface="Arial" panose="020B0604020202020204" pitchFamily="34" charset="0"/>
                                  <a:cs typeface="Times New Roman" panose="02020603050405020304" pitchFamily="18" charset="0"/>
                                </a:rPr>
                                <m:t>1</m:t>
                              </m:r>
                            </m:num>
                            <m:den>
                              <m:r>
                                <a:rPr lang="fr-FR" sz="2600" i="1">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fr-FR" sz="2600" i="1">
                                  <a:latin typeface="Cambria Math" panose="02040503050406030204" pitchFamily="18" charset="0"/>
                                  <a:ea typeface="Arial" panose="020B0604020202020204" pitchFamily="34" charset="0"/>
                                  <a:cs typeface="Times New Roman" panose="02020603050405020304" pitchFamily="18" charset="0"/>
                                </a:rPr>
                                <m:t>𝑥</m:t>
                              </m:r>
                            </m:e>
                            <m:sup>
                              <m:r>
                                <a:rPr lang="fr-FR" sz="2600" i="1">
                                  <a:latin typeface="Cambria Math" panose="02040503050406030204" pitchFamily="18" charset="0"/>
                                  <a:ea typeface="Arial" panose="020B0604020202020204" pitchFamily="34" charset="0"/>
                                  <a:cs typeface="Times New Roman" panose="02020603050405020304" pitchFamily="18" charset="0"/>
                                </a:rPr>
                                <m:t>2</m:t>
                              </m:r>
                            </m:sup>
                          </m:sSup>
                          <m:r>
                            <a:rPr lang="fr-FR" sz="2600" i="1">
                              <a:latin typeface="Cambria Math" panose="02040503050406030204" pitchFamily="18" charset="0"/>
                              <a:ea typeface="Arial" panose="020B0604020202020204" pitchFamily="34" charset="0"/>
                              <a:cs typeface="Times New Roman" panose="02020603050405020304" pitchFamily="18" charset="0"/>
                            </a:rPr>
                            <m:t>+</m:t>
                          </m:r>
                          <m:r>
                            <a:rPr lang="fr-FR" sz="2600" i="1">
                              <a:latin typeface="Cambria Math" panose="02040503050406030204" pitchFamily="18" charset="0"/>
                              <a:ea typeface="Arial" panose="020B0604020202020204" pitchFamily="34" charset="0"/>
                              <a:cs typeface="Times New Roman" panose="02020603050405020304" pitchFamily="18" charset="0"/>
                            </a:rPr>
                            <m:t>𝑥</m:t>
                          </m:r>
                          <m:r>
                            <a:rPr lang="fr-FR"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fr-FR" sz="2600" i="1">
                                  <a:latin typeface="Cambria Math" panose="02040503050406030204" pitchFamily="18" charset="0"/>
                                  <a:ea typeface="Arial" panose="020B0604020202020204" pitchFamily="34" charset="0"/>
                                  <a:cs typeface="Times New Roman" panose="02020603050405020304" pitchFamily="18" charset="0"/>
                                </a:rPr>
                                <m:t>9</m:t>
                              </m:r>
                            </m:num>
                            <m:den>
                              <m:r>
                                <a:rPr lang="fr-FR" sz="2600" i="1">
                                  <a:latin typeface="Cambria Math" panose="02040503050406030204" pitchFamily="18" charset="0"/>
                                  <a:ea typeface="Arial" panose="020B0604020202020204" pitchFamily="34" charset="0"/>
                                  <a:cs typeface="Times New Roman" panose="02020603050405020304" pitchFamily="18" charset="0"/>
                                </a:rPr>
                                <m:t>2</m:t>
                              </m:r>
                            </m:den>
                          </m:f>
                        </m:e>
                      </m:d>
                      <m:r>
                        <a:rPr lang="fr-FR" sz="2600" i="1">
                          <a:latin typeface="Cambria Math" panose="02040503050406030204" pitchFamily="18" charset="0"/>
                          <a:ea typeface="Arial" panose="020B0604020202020204" pitchFamily="34" charset="0"/>
                          <a:cs typeface="Times New Roman" panose="02020603050405020304" pitchFamily="18" charset="0"/>
                        </a:rPr>
                        <m:t>≥0,</m:t>
                      </m:r>
                      <m:r>
                        <a:rPr lang="fr-FR" sz="2600" i="1">
                          <a:latin typeface="Cambria Math" panose="02040503050406030204" pitchFamily="18" charset="0"/>
                          <a:ea typeface="Arial" panose="020B0604020202020204" pitchFamily="34" charset="0"/>
                          <a:cs typeface="Cambria Math" panose="02040503050406030204" pitchFamily="18" charset="0"/>
                        </a:rPr>
                        <m:t>∀</m:t>
                      </m:r>
                      <m:r>
                        <a:rPr lang="fr-FR" sz="2600" i="1">
                          <a:latin typeface="Cambria Math" panose="02040503050406030204" pitchFamily="18" charset="0"/>
                          <a:ea typeface="Arial" panose="020B0604020202020204" pitchFamily="34" charset="0"/>
                          <a:cs typeface="Times New Roman" panose="02020603050405020304" pitchFamily="18" charset="0"/>
                        </a:rPr>
                        <m:t>𝑥</m:t>
                      </m:r>
                      <m:r>
                        <a:rPr lang="fr-FR" sz="2600" i="1">
                          <a:latin typeface="Cambria Math" panose="02040503050406030204" pitchFamily="18" charset="0"/>
                          <a:ea typeface="Arial" panose="020B0604020202020204" pitchFamily="34" charset="0"/>
                          <a:cs typeface="Cambria Math" panose="02040503050406030204" pitchFamily="18" charset="0"/>
                        </a:rPr>
                        <m:t>∈</m:t>
                      </m:r>
                      <m:r>
                        <a:rPr lang="fr-FR" sz="2600" i="1">
                          <a:latin typeface="Cambria Math" panose="02040503050406030204" pitchFamily="18" charset="0"/>
                          <a:ea typeface="Arial" panose="020B0604020202020204" pitchFamily="34" charset="0"/>
                          <a:cs typeface="Times New Roman" panose="02020603050405020304" pitchFamily="18" charset="0"/>
                        </a:rPr>
                        <m:t>𝑅</m:t>
                      </m:r>
                    </m:oMath>
                  </m:oMathPara>
                </a14:m>
                <a:endParaRPr lang="en-US" sz="2600"/>
              </a:p>
            </p:txBody>
          </p:sp>
        </mc:Choice>
        <mc:Fallback xmlns="">
          <p:sp>
            <p:nvSpPr>
              <p:cNvPr id="11" name="TextBox 10">
                <a:extLst>
                  <a:ext uri="{FF2B5EF4-FFF2-40B4-BE49-F238E27FC236}">
                    <a16:creationId xmlns:a16="http://schemas.microsoft.com/office/drawing/2014/main" id="{FED76872-BC51-4519-AC05-2BB812D33AB9}"/>
                  </a:ext>
                </a:extLst>
              </p:cNvPr>
              <p:cNvSpPr txBox="1">
                <a:spLocks noRot="1" noChangeAspect="1" noMove="1" noResize="1" noEditPoints="1" noAdjustHandles="1" noChangeArrowheads="1" noChangeShapeType="1" noTextEdit="1"/>
              </p:cNvSpPr>
              <p:nvPr/>
            </p:nvSpPr>
            <p:spPr>
              <a:xfrm>
                <a:off x="5846651" y="4617785"/>
                <a:ext cx="5773813" cy="99136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7451A6A-6C52-44B0-B27A-492A65C7FC28}"/>
                  </a:ext>
                </a:extLst>
              </p:cNvPr>
              <p:cNvSpPr txBox="1"/>
              <p:nvPr/>
            </p:nvSpPr>
            <p:spPr>
              <a:xfrm>
                <a:off x="274762" y="5791699"/>
                <a:ext cx="4516341" cy="700705"/>
              </a:xfrm>
              <a:prstGeom prst="rect">
                <a:avLst/>
              </a:prstGeom>
              <a:noFill/>
            </p:spPr>
            <p:txBody>
              <a:bodyPr wrap="square" rtlCol="0">
                <a:spAutoFit/>
              </a:bodyPr>
              <a:lstStyle/>
              <a:p>
                <a:r>
                  <a:rPr lang="fr-FR" sz="2800">
                    <a:latin typeface="Cambria" panose="02040503050406030204" pitchFamily="18" charset="0"/>
                    <a:ea typeface="Arial" panose="020B0604020202020204" pitchFamily="34" charset="0"/>
                    <a:cs typeface="Times New Roman" panose="02020603050405020304" pitchFamily="18" charset="0"/>
                  </a:rPr>
                  <a:t>Nên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𝑚</m:t>
                    </m:r>
                    <m:r>
                      <a:rPr lang="vi-VN"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1</m:t>
                        </m:r>
                      </m:num>
                      <m:den>
                        <m:r>
                          <a:rPr lang="vi-VN" sz="2800" i="1">
                            <a:latin typeface="Cambria Math" panose="02040503050406030204" pitchFamily="18" charset="0"/>
                            <a:ea typeface="Arial" panose="020B0604020202020204" pitchFamily="34" charset="0"/>
                            <a:cs typeface="Times New Roman" panose="02020603050405020304" pitchFamily="18" charset="0"/>
                          </a:rPr>
                          <m:t>2</m:t>
                        </m:r>
                      </m:den>
                    </m:f>
                  </m:oMath>
                </a14:m>
                <a:r>
                  <a:rPr lang="fr-FR" sz="2800">
                    <a:latin typeface="Cambria" panose="02040503050406030204" pitchFamily="18" charset="0"/>
                    <a:ea typeface="Arial" panose="020B0604020202020204" pitchFamily="34" charset="0"/>
                    <a:cs typeface="Times New Roman" panose="02020603050405020304" pitchFamily="18" charset="0"/>
                  </a:rPr>
                  <a:t> ( Thỏa yêu cầu).</a:t>
                </a:r>
                <a:endParaRPr lang="en-US" sz="28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27451A6A-6C52-44B0-B27A-492A65C7FC28}"/>
                  </a:ext>
                </a:extLst>
              </p:cNvPr>
              <p:cNvSpPr txBox="1">
                <a:spLocks noRot="1" noChangeAspect="1" noMove="1" noResize="1" noEditPoints="1" noAdjustHandles="1" noChangeArrowheads="1" noChangeShapeType="1" noTextEdit="1"/>
              </p:cNvSpPr>
              <p:nvPr/>
            </p:nvSpPr>
            <p:spPr>
              <a:xfrm>
                <a:off x="274762" y="5791699"/>
                <a:ext cx="4516341" cy="700705"/>
              </a:xfrm>
              <a:prstGeom prst="rect">
                <a:avLst/>
              </a:prstGeom>
              <a:blipFill>
                <a:blip r:embed="rId12"/>
                <a:stretch>
                  <a:fillRect l="-2699" b="-9565"/>
                </a:stretch>
              </a:blipFill>
            </p:spPr>
            <p:txBody>
              <a:bodyPr/>
              <a:lstStyle/>
              <a:p>
                <a:r>
                  <a:rPr lang="en-US">
                    <a:noFill/>
                  </a:rPr>
                  <a:t> </a:t>
                </a:r>
              </a:p>
            </p:txBody>
          </p:sp>
        </mc:Fallback>
      </mc:AlternateContent>
    </p:spTree>
    <p:extLst>
      <p:ext uri="{BB962C8B-B14F-4D97-AF65-F5344CB8AC3E}">
        <p14:creationId xmlns:p14="http://schemas.microsoft.com/office/powerpoint/2010/main" val="147406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11"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1529" y="2211420"/>
            <a:ext cx="11926984" cy="4608731"/>
            <a:chOff x="184495" y="3636273"/>
            <a:chExt cx="11926984" cy="4608731"/>
          </a:xfrm>
        </p:grpSpPr>
        <p:sp>
          <p:nvSpPr>
            <p:cNvPr id="5" name="Rounded Rectangle 4"/>
            <p:cNvSpPr/>
            <p:nvPr/>
          </p:nvSpPr>
          <p:spPr>
            <a:xfrm>
              <a:off x="184495" y="3865218"/>
              <a:ext cx="11926984" cy="437978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p>
            </p:txBody>
          </p:sp>
        </p:grpSp>
      </p:grpSp>
      <p:grpSp>
        <p:nvGrpSpPr>
          <p:cNvPr id="20" name="Group 19"/>
          <p:cNvGrpSpPr/>
          <p:nvPr/>
        </p:nvGrpSpPr>
        <p:grpSpPr>
          <a:xfrm>
            <a:off x="145409" y="-5690"/>
            <a:ext cx="9594333" cy="2121633"/>
            <a:chOff x="534989" y="1869705"/>
            <a:chExt cx="18808367" cy="3558360"/>
          </a:xfrm>
        </p:grpSpPr>
        <p:grpSp>
          <p:nvGrpSpPr>
            <p:cNvPr id="21" name="Group 20"/>
            <p:cNvGrpSpPr/>
            <p:nvPr/>
          </p:nvGrpSpPr>
          <p:grpSpPr>
            <a:xfrm>
              <a:off x="534989" y="1869705"/>
              <a:ext cx="18468863" cy="3558360"/>
              <a:chOff x="534989" y="1647866"/>
              <a:chExt cx="18468863" cy="3558360"/>
            </a:xfrm>
          </p:grpSpPr>
          <p:sp>
            <p:nvSpPr>
              <p:cNvPr id="25" name="Rounded Rectangle 24"/>
              <p:cNvSpPr/>
              <p:nvPr/>
            </p:nvSpPr>
            <p:spPr bwMode="auto">
              <a:xfrm>
                <a:off x="755649" y="1720890"/>
                <a:ext cx="18248203" cy="34853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262858" y="1702079"/>
                  <a:ext cx="2658427" cy="87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2800" dirty="0" err="1">
                      <a:solidFill>
                        <a:schemeClr val="bg1"/>
                      </a:solidFill>
                      <a:latin typeface="Tahoma" pitchFamily="34" charset="0"/>
                      <a:cs typeface="Tahoma" pitchFamily="34" charset="0"/>
                    </a:rPr>
                    <a:t>Câu</a:t>
                  </a:r>
                  <a:r>
                    <a:rPr lang="en-US" sz="2800" dirty="0">
                      <a:solidFill>
                        <a:schemeClr val="bg1"/>
                      </a:solidFill>
                      <a:latin typeface="Tahoma" pitchFamily="34" charset="0"/>
                      <a:cs typeface="Tahoma" pitchFamily="34" charset="0"/>
                    </a:rPr>
                    <a:t> 50</a:t>
                  </a:r>
                </a:p>
              </p:txBody>
            </p:sp>
          </p:grpSp>
        </p:grpSp>
        <mc:AlternateContent xmlns:mc="http://schemas.openxmlformats.org/markup-compatibility/2006" xmlns:a14="http://schemas.microsoft.com/office/drawing/2010/main">
          <mc:Choice Requires="a14">
            <p:sp>
              <p:nvSpPr>
                <p:cNvPr id="23" name="Rectangle 22"/>
                <p:cNvSpPr/>
                <p:nvPr/>
              </p:nvSpPr>
              <p:spPr>
                <a:xfrm>
                  <a:off x="731347" y="2115977"/>
                  <a:ext cx="18612009" cy="2995661"/>
                </a:xfrm>
                <a:prstGeom prst="rect">
                  <a:avLst/>
                </a:prstGeom>
                <a:noFill/>
              </p:spPr>
              <p:txBody>
                <a:bodyPr wrap="square" rtlCol="0">
                  <a:spAutoFit/>
                </a:bodyPr>
                <a:lstStyle/>
                <a:p>
                  <a:pPr indent="1482725">
                    <a:lnSpc>
                      <a:spcPct val="107000"/>
                    </a:lnSpc>
                  </a:pPr>
                  <a:r>
                    <a:rPr lang="vi-VN" sz="3000">
                      <a:latin typeface="Cambria" panose="02040503050406030204" pitchFamily="18" charset="0"/>
                      <a:ea typeface="Calibri" panose="020F0502020204030204" pitchFamily="34" charset="0"/>
                      <a:cs typeface="Times New Roman" panose="02020603050405020304" pitchFamily="18" charset="0"/>
                    </a:rPr>
                    <a:t>Gọi </a:t>
                  </a:r>
                  <a14:m>
                    <m:oMath xmlns:m="http://schemas.openxmlformats.org/officeDocument/2006/math">
                      <m:r>
                        <a:rPr lang="vi-VN" sz="3000" i="1">
                          <a:latin typeface="Cambria Math" panose="02040503050406030204" pitchFamily="18" charset="0"/>
                          <a:ea typeface="Calibri" panose="020F0502020204030204" pitchFamily="34" charset="0"/>
                          <a:cs typeface="Times New Roman" panose="02020603050405020304" pitchFamily="18" charset="0"/>
                        </a:rPr>
                        <m:t>𝑆</m:t>
                      </m:r>
                    </m:oMath>
                  </a14:m>
                  <a:r>
                    <a:rPr lang="vi-VN" sz="3000">
                      <a:latin typeface="Cambria" panose="02040503050406030204" pitchFamily="18" charset="0"/>
                      <a:ea typeface="Calibri" panose="020F0502020204030204" pitchFamily="34" charset="0"/>
                      <a:cs typeface="Times New Roman" panose="02020603050405020304" pitchFamily="18" charset="0"/>
                    </a:rPr>
                    <a:t> là tập hợp tất cả các giá trị của tham số </a:t>
                  </a:r>
                  <a14:m>
                    <m:oMath xmlns:m="http://schemas.openxmlformats.org/officeDocument/2006/math">
                      <m:r>
                        <a:rPr lang="fr-FR" sz="3000" i="1">
                          <a:latin typeface="Cambria Math" panose="02040503050406030204" pitchFamily="18" charset="0"/>
                          <a:ea typeface="Calibri" panose="020F0502020204030204" pitchFamily="34" charset="0"/>
                          <a:cs typeface="Times New Roman" panose="02020603050405020304" pitchFamily="18" charset="0"/>
                        </a:rPr>
                        <m:t>𝑚</m:t>
                      </m:r>
                    </m:oMath>
                  </a14:m>
                  <a:r>
                    <a:rPr lang="vi-VN" sz="3000">
                      <a:latin typeface="Cambria" panose="02040503050406030204" pitchFamily="18" charset="0"/>
                      <a:ea typeface="Calibri" panose="020F0502020204030204" pitchFamily="34" charset="0"/>
                      <a:cs typeface="Times New Roman" panose="02020603050405020304" pitchFamily="18" charset="0"/>
                    </a:rPr>
                    <a:t> để hàm số </a:t>
                  </a:r>
                  <a14:m>
                    <m:oMath xmlns:m="http://schemas.openxmlformats.org/officeDocument/2006/math">
                      <m:r>
                        <a:rPr lang="fr-FR" sz="2800" i="1">
                          <a:latin typeface="Cambria Math" panose="02040503050406030204" pitchFamily="18" charset="0"/>
                          <a:ea typeface="Calibri" panose="020F0502020204030204" pitchFamily="34" charset="0"/>
                          <a:cs typeface="Times New Roman" panose="02020603050405020304" pitchFamily="18" charset="0"/>
                        </a:rPr>
                        <m:t>𝑦</m:t>
                      </m:r>
                      <m:r>
                        <a:rPr lang="fr-FR"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𝑚</m:t>
                          </m:r>
                        </m:e>
                        <m:sup>
                          <m:r>
                            <a:rPr lang="fr-FR" sz="2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5</m:t>
                                  </m:r>
                                </m:sup>
                              </m:sSup>
                            </m:num>
                            <m:den>
                              <m:r>
                                <a:rPr lang="fr-FR" sz="2800" i="1">
                                  <a:latin typeface="Cambria Math" panose="02040503050406030204" pitchFamily="18" charset="0"/>
                                  <a:ea typeface="Calibri" panose="020F0502020204030204" pitchFamily="34" charset="0"/>
                                  <a:cs typeface="Times New Roman" panose="02020603050405020304" pitchFamily="18" charset="0"/>
                                </a:rPr>
                                <m:t>5</m:t>
                              </m:r>
                            </m:den>
                          </m:f>
                          <m:r>
                            <a:rPr lang="fr-FR" sz="2800" i="1">
                              <a:latin typeface="Cambria Math" panose="02040503050406030204" pitchFamily="18" charset="0"/>
                              <a:ea typeface="Calibri" panose="020F0502020204030204" pitchFamily="34" charset="0"/>
                              <a:cs typeface="Times New Roman" panose="02020603050405020304" pitchFamily="18" charset="0"/>
                            </a:rPr>
                            <m:t>−16</m:t>
                          </m:r>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+3</m:t>
                      </m:r>
                      <m:r>
                        <a:rPr lang="fr-FR" sz="2800" i="1">
                          <a:latin typeface="Cambria Math" panose="02040503050406030204" pitchFamily="18" charset="0"/>
                          <a:ea typeface="Calibri" panose="020F0502020204030204" pitchFamily="34" charset="0"/>
                          <a:cs typeface="Times New Roman" panose="02020603050405020304" pitchFamily="18" charset="0"/>
                        </a:rPr>
                        <m:t>𝑚</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3</m:t>
                                  </m:r>
                                </m:sup>
                              </m:sSup>
                            </m:num>
                            <m:den>
                              <m:r>
                                <a:rPr lang="fr-FR" sz="2800" i="1">
                                  <a:latin typeface="Cambria Math" panose="02040503050406030204" pitchFamily="18" charset="0"/>
                                  <a:ea typeface="Calibri" panose="020F0502020204030204" pitchFamily="34" charset="0"/>
                                  <a:cs typeface="Times New Roman" panose="02020603050405020304" pitchFamily="18" charset="0"/>
                                </a:rPr>
                                <m:t>3</m:t>
                              </m:r>
                            </m:den>
                          </m:f>
                          <m:r>
                            <a:rPr lang="fr-FR" sz="2800" i="1">
                              <a:latin typeface="Cambria Math" panose="02040503050406030204" pitchFamily="18" charset="0"/>
                              <a:ea typeface="Calibri" panose="020F0502020204030204" pitchFamily="34" charset="0"/>
                              <a:cs typeface="Times New Roman" panose="02020603050405020304" pitchFamily="18" charset="0"/>
                            </a:rPr>
                            <m:t>−4</m:t>
                          </m:r>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−7</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sup>
                          <m:r>
                            <a:rPr lang="fr-FR" sz="2800" i="1">
                              <a:latin typeface="Cambria Math" panose="02040503050406030204" pitchFamily="18" charset="0"/>
                              <a:ea typeface="Calibri" panose="020F0502020204030204" pitchFamily="34" charset="0"/>
                              <a:cs typeface="Times New Roman" panose="02020603050405020304" pitchFamily="18" charset="0"/>
                            </a:rPr>
                            <m:t>2</m:t>
                          </m:r>
                        </m:sup>
                      </m:sSup>
                      <m:r>
                        <a:rPr lang="fr-FR" sz="2800" i="1">
                          <a:latin typeface="Cambria Math" panose="02040503050406030204" pitchFamily="18" charset="0"/>
                          <a:ea typeface="Calibri" panose="020F0502020204030204" pitchFamily="34" charset="0"/>
                          <a:cs typeface="Times New Roman" panose="02020603050405020304" pitchFamily="18" charset="0"/>
                        </a:rPr>
                        <m:t>+28</m:t>
                      </m:r>
                      <m:r>
                        <a:rPr lang="fr-FR" sz="28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2800">
                      <a:latin typeface="Cambria" panose="02040503050406030204" pitchFamily="18" charset="0"/>
                      <a:ea typeface="Calibri" panose="020F0502020204030204" pitchFamily="34" charset="0"/>
                      <a:cs typeface="Times New Roman" panose="02020603050405020304" pitchFamily="18" charset="0"/>
                    </a:rPr>
                    <a:t> </a:t>
                  </a:r>
                  <a:r>
                    <a:rPr lang="vi-VN" sz="3000">
                      <a:latin typeface="Cambria" panose="02040503050406030204" pitchFamily="18" charset="0"/>
                      <a:ea typeface="Calibri" panose="020F0502020204030204" pitchFamily="34" charset="0"/>
                      <a:cs typeface="Times New Roman" panose="02020603050405020304" pitchFamily="18" charset="0"/>
                    </a:rPr>
                    <a:t>đồng biến trên </a:t>
                  </a:r>
                  <a14:m>
                    <m:oMath xmlns:m="http://schemas.openxmlformats.org/officeDocument/2006/math">
                      <m:r>
                        <a:rPr lang="fr-FR" sz="3000" i="1">
                          <a:latin typeface="Cambria Math" panose="02040503050406030204" pitchFamily="18" charset="0"/>
                          <a:ea typeface="Calibri" panose="020F0502020204030204" pitchFamily="34" charset="0"/>
                          <a:cs typeface="Times New Roman" panose="02020603050405020304" pitchFamily="18" charset="0"/>
                        </a:rPr>
                        <m:t>ℝ</m:t>
                      </m:r>
                    </m:oMath>
                  </a14:m>
                  <a:r>
                    <a:rPr lang="vi-VN" sz="3000">
                      <a:latin typeface="Cambria" panose="02040503050406030204" pitchFamily="18" charset="0"/>
                      <a:ea typeface="Calibri" panose="020F0502020204030204" pitchFamily="34" charset="0"/>
                      <a:cs typeface="Times New Roman" panose="02020603050405020304" pitchFamily="18" charset="0"/>
                    </a:rPr>
                    <a:t>. </a:t>
                  </a:r>
                  <a:r>
                    <a:rPr lang="fr-FR" sz="2800">
                      <a:latin typeface="Palatino Linotype" panose="02040502050505030304" pitchFamily="18" charset="0"/>
                      <a:ea typeface="Calibri" panose="020F0502020204030204" pitchFamily="34" charset="0"/>
                      <a:cs typeface="Times New Roman" panose="02020603050405020304" pitchFamily="18" charset="0"/>
                    </a:rPr>
                    <a:t>Tổng tất cả các phần tử của tập </a:t>
                  </a:r>
                  <a14:m>
                    <m:oMath xmlns:m="http://schemas.openxmlformats.org/officeDocument/2006/math">
                      <m:r>
                        <a:rPr lang="vi-VN" sz="2800" i="1">
                          <a:latin typeface="Cambria Math" panose="02040503050406030204" pitchFamily="18" charset="0"/>
                          <a:ea typeface="Calibri" panose="020F0502020204030204" pitchFamily="34" charset="0"/>
                          <a:cs typeface="Times New Roman" panose="02020603050405020304" pitchFamily="18" charset="0"/>
                        </a:rPr>
                        <m:t>𝑆</m:t>
                      </m:r>
                    </m:oMath>
                  </a14:m>
                  <a:r>
                    <a:rPr lang="fr-FR" sz="2800">
                      <a:latin typeface="Palatino Linotype" panose="02040502050505030304" pitchFamily="18" charset="0"/>
                      <a:ea typeface="Calibri" panose="020F0502020204030204" pitchFamily="34" charset="0"/>
                      <a:cs typeface="Times New Roman" panose="02020603050405020304" pitchFamily="18" charset="0"/>
                    </a:rPr>
                    <a:t> bằng</a:t>
                  </a:r>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31347" y="2115977"/>
                  <a:ext cx="18612009" cy="2995661"/>
                </a:xfrm>
                <a:prstGeom prst="rect">
                  <a:avLst/>
                </a:prstGeom>
                <a:blipFill>
                  <a:blip r:embed="rId2"/>
                  <a:stretch>
                    <a:fillRect l="-1476" t="-4778" b="-9215"/>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ADD790DF-D2E7-4F6A-9667-F7CE8BC32F16}"/>
              </a:ext>
            </a:extLst>
          </p:cNvPr>
          <p:cNvGrpSpPr/>
          <p:nvPr/>
        </p:nvGrpSpPr>
        <p:grpSpPr>
          <a:xfrm>
            <a:off x="9433599" y="93104"/>
            <a:ext cx="2729372" cy="2132620"/>
            <a:chOff x="9433599" y="93104"/>
            <a:chExt cx="2729372" cy="2132620"/>
          </a:xfrm>
        </p:grpSpPr>
        <p:grpSp>
          <p:nvGrpSpPr>
            <p:cNvPr id="12" name="Group 11"/>
            <p:cNvGrpSpPr/>
            <p:nvPr/>
          </p:nvGrpSpPr>
          <p:grpSpPr>
            <a:xfrm>
              <a:off x="9486271" y="93104"/>
              <a:ext cx="1360889" cy="1125821"/>
              <a:chOff x="7152504" y="93104"/>
              <a:chExt cx="1360889" cy="1125821"/>
            </a:xfrm>
          </p:grpSpPr>
          <p:sp>
            <p:nvSpPr>
              <p:cNvPr id="69" name="Rectangle 68"/>
              <p:cNvSpPr/>
              <p:nvPr/>
            </p:nvSpPr>
            <p:spPr>
              <a:xfrm>
                <a:off x="7395076" y="210384"/>
                <a:ext cx="1118317" cy="9688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7152504" y="49131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7414598" y="93104"/>
                    <a:ext cx="1098795" cy="1125821"/>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b="1" smtClean="0">
                              <a:solidFill>
                                <a:schemeClr val="bg1"/>
                              </a:solidFill>
                              <a:latin typeface="Cambria Math" panose="02040503050406030204" pitchFamily="18" charset="0"/>
                              <a:ea typeface="Arial" panose="020B0604020202020204" pitchFamily="34" charset="0"/>
                            </a:rPr>
                            <m:t>−</m:t>
                          </m:r>
                          <m:f>
                            <m:fPr>
                              <m:ctrlPr>
                                <a:rPr lang="en-US" b="1" i="1">
                                  <a:solidFill>
                                    <a:schemeClr val="bg1"/>
                                  </a:solidFill>
                                  <a:latin typeface="Cambria Math" panose="02040503050406030204" pitchFamily="18" charset="0"/>
                                  <a:ea typeface="Arial" panose="020B0604020202020204" pitchFamily="34" charset="0"/>
                                </a:rPr>
                              </m:ctrlPr>
                            </m:fPr>
                            <m:num>
                              <m:r>
                                <a:rPr lang="vi-VN" b="1" i="1">
                                  <a:solidFill>
                                    <a:schemeClr val="bg1"/>
                                  </a:solidFill>
                                  <a:latin typeface="Cambria Math" panose="02040503050406030204" pitchFamily="18" charset="0"/>
                                  <a:ea typeface="Arial" panose="020B0604020202020204" pitchFamily="34" charset="0"/>
                                </a:rPr>
                                <m:t>𝟑</m:t>
                              </m:r>
                            </m:num>
                            <m:den>
                              <m:r>
                                <a:rPr lang="vi-VN" b="1" i="1">
                                  <a:solidFill>
                                    <a:schemeClr val="bg1"/>
                                  </a:solidFill>
                                  <a:latin typeface="Cambria Math" panose="02040503050406030204" pitchFamily="18" charset="0"/>
                                  <a:ea typeface="Arial" panose="020B0604020202020204" pitchFamily="34" charset="0"/>
                                </a:rPr>
                                <m:t>𝟖</m:t>
                              </m:r>
                            </m:den>
                          </m:f>
                        </m:oMath>
                      </m:oMathPara>
                    </a14:m>
                    <a:endParaRPr lang="en-US" b="1"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414598" y="93104"/>
                    <a:ext cx="1098795" cy="1125821"/>
                  </a:xfrm>
                  <a:prstGeom prst="rect">
                    <a:avLst/>
                  </a:prstGeom>
                  <a:blipFill>
                    <a:blip r:embed="rId3"/>
                    <a:stretch>
                      <a:fillRect/>
                    </a:stretch>
                  </a:blipFill>
                </p:spPr>
                <p:txBody>
                  <a:bodyPr/>
                  <a:lstStyle/>
                  <a:p>
                    <a:r>
                      <a:rPr lang="en-US">
                        <a:noFill/>
                      </a:rPr>
                      <a:t> </a:t>
                    </a:r>
                  </a:p>
                </p:txBody>
              </p:sp>
            </mc:Fallback>
          </mc:AlternateContent>
        </p:grpSp>
        <p:grpSp>
          <p:nvGrpSpPr>
            <p:cNvPr id="13" name="Group 12"/>
            <p:cNvGrpSpPr/>
            <p:nvPr/>
          </p:nvGrpSpPr>
          <p:grpSpPr>
            <a:xfrm>
              <a:off x="10824161" y="209373"/>
              <a:ext cx="1295298" cy="969896"/>
              <a:chOff x="4654759" y="1055307"/>
              <a:chExt cx="1295298" cy="969896"/>
            </a:xfrm>
          </p:grpSpPr>
          <p:sp>
            <p:nvSpPr>
              <p:cNvPr id="65" name="Rectangle 64"/>
              <p:cNvSpPr/>
              <p:nvPr/>
            </p:nvSpPr>
            <p:spPr>
              <a:xfrm>
                <a:off x="4945303" y="1055307"/>
                <a:ext cx="983808" cy="9698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p:cNvSpPr/>
              <p:nvPr/>
            </p:nvSpPr>
            <p:spPr>
              <a:xfrm>
                <a:off x="4654759" y="12669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68" name="TextBox 67"/>
                  <p:cNvSpPr txBox="1"/>
                  <p:nvPr/>
                </p:nvSpPr>
                <p:spPr>
                  <a:xfrm>
                    <a:off x="5034897" y="1197637"/>
                    <a:ext cx="915160" cy="690445"/>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smtClean="0">
                              <a:solidFill>
                                <a:schemeClr val="bg1"/>
                              </a:solidFill>
                              <a:latin typeface="Cambria Math" panose="02040503050406030204" pitchFamily="18" charset="0"/>
                              <a:ea typeface="Arial" panose="020B0604020202020204" pitchFamily="34" charset="0"/>
                            </a:rPr>
                            <m:t>−</m:t>
                          </m:r>
                          <m:r>
                            <a:rPr lang="vi-VN" sz="2800" b="1" i="1">
                              <a:solidFill>
                                <a:schemeClr val="bg1"/>
                              </a:solidFill>
                              <a:latin typeface="Cambria Math" panose="02040503050406030204" pitchFamily="18" charset="0"/>
                              <a:ea typeface="Arial" panose="020B0604020202020204" pitchFamily="34" charset="0"/>
                            </a:rPr>
                            <m:t>𝟐</m:t>
                          </m:r>
                        </m:oMath>
                      </m:oMathPara>
                    </a14:m>
                    <a:endParaRPr lang="en-US" sz="2800" b="1"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34897" y="1197637"/>
                    <a:ext cx="915160" cy="690445"/>
                  </a:xfrm>
                  <a:prstGeom prst="rect">
                    <a:avLst/>
                  </a:prstGeom>
                  <a:blipFill>
                    <a:blip r:embed="rId4"/>
                    <a:stretch>
                      <a:fillRect/>
                    </a:stretch>
                  </a:blipFill>
                </p:spPr>
                <p:txBody>
                  <a:bodyPr/>
                  <a:lstStyle/>
                  <a:p>
                    <a:r>
                      <a:rPr lang="en-US">
                        <a:noFill/>
                      </a:rPr>
                      <a:t> </a:t>
                    </a:r>
                  </a:p>
                </p:txBody>
              </p:sp>
            </mc:Fallback>
          </mc:AlternateContent>
        </p:grpSp>
        <p:grpSp>
          <p:nvGrpSpPr>
            <p:cNvPr id="14" name="Group 13"/>
            <p:cNvGrpSpPr/>
            <p:nvPr/>
          </p:nvGrpSpPr>
          <p:grpSpPr>
            <a:xfrm>
              <a:off x="9433599" y="1090731"/>
              <a:ext cx="1413561" cy="1122551"/>
              <a:chOff x="14519721" y="462662"/>
              <a:chExt cx="1413561" cy="1122551"/>
            </a:xfrm>
          </p:grpSpPr>
          <p:sp>
            <p:nvSpPr>
              <p:cNvPr id="72" name="Rectangle 71"/>
              <p:cNvSpPr/>
              <p:nvPr/>
            </p:nvSpPr>
            <p:spPr>
              <a:xfrm>
                <a:off x="14810265" y="569719"/>
                <a:ext cx="1123017" cy="96360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3" name="Oval 72"/>
              <p:cNvSpPr/>
              <p:nvPr/>
            </p:nvSpPr>
            <p:spPr>
              <a:xfrm>
                <a:off x="14519721" y="80908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74" name="TextBox 73"/>
                  <p:cNvSpPr txBox="1"/>
                  <p:nvPr/>
                </p:nvSpPr>
                <p:spPr>
                  <a:xfrm>
                    <a:off x="14837401" y="462662"/>
                    <a:ext cx="1095881" cy="1122551"/>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vi-VN" sz="2800" b="1" smtClean="0">
                              <a:solidFill>
                                <a:schemeClr val="bg1"/>
                              </a:solidFill>
                              <a:latin typeface="Cambria Math" panose="02040503050406030204" pitchFamily="18" charset="0"/>
                              <a:ea typeface="Arial" panose="020B0604020202020204" pitchFamily="34" charset="0"/>
                            </a:rPr>
                            <m:t>−</m:t>
                          </m:r>
                          <m:f>
                            <m:fPr>
                              <m:ctrlPr>
                                <a:rPr lang="en-US" sz="2800" b="1" i="1">
                                  <a:solidFill>
                                    <a:schemeClr val="bg1"/>
                                  </a:solidFill>
                                  <a:latin typeface="Cambria Math" panose="02040503050406030204" pitchFamily="18" charset="0"/>
                                  <a:ea typeface="Arial" panose="020B0604020202020204" pitchFamily="34" charset="0"/>
                                </a:rPr>
                              </m:ctrlPr>
                            </m:fPr>
                            <m:num>
                              <m:r>
                                <a:rPr lang="vi-VN" sz="2800" b="1" i="1">
                                  <a:solidFill>
                                    <a:schemeClr val="bg1"/>
                                  </a:solidFill>
                                  <a:latin typeface="Cambria Math" panose="02040503050406030204" pitchFamily="18" charset="0"/>
                                  <a:ea typeface="Arial" panose="020B0604020202020204" pitchFamily="34" charset="0"/>
                                </a:rPr>
                                <m:t>𝟕</m:t>
                              </m:r>
                            </m:num>
                            <m:den>
                              <m:r>
                                <a:rPr lang="vi-VN" sz="2800" b="1" i="1">
                                  <a:solidFill>
                                    <a:schemeClr val="bg1"/>
                                  </a:solidFill>
                                  <a:latin typeface="Cambria Math" panose="02040503050406030204" pitchFamily="18" charset="0"/>
                                  <a:ea typeface="Arial" panose="020B0604020202020204" pitchFamily="34" charset="0"/>
                                </a:rPr>
                                <m:t>𝟖</m:t>
                              </m:r>
                            </m:den>
                          </m:f>
                        </m:oMath>
                      </m:oMathPara>
                    </a14:m>
                    <a:endParaRPr lang="en-US" sz="2800" b="1"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4837401" y="462662"/>
                    <a:ext cx="1095881" cy="1122551"/>
                  </a:xfrm>
                  <a:prstGeom prst="rect">
                    <a:avLst/>
                  </a:prstGeom>
                  <a:blipFill>
                    <a:blip r:embed="rId5"/>
                    <a:stretch>
                      <a:fillRect/>
                    </a:stretch>
                  </a:blipFill>
                </p:spPr>
                <p:txBody>
                  <a:bodyPr/>
                  <a:lstStyle/>
                  <a:p>
                    <a:r>
                      <a:rPr lang="en-US">
                        <a:noFill/>
                      </a:rPr>
                      <a:t> </a:t>
                    </a:r>
                  </a:p>
                </p:txBody>
              </p:sp>
            </mc:Fallback>
          </mc:AlternateContent>
        </p:grpSp>
        <p:grpSp>
          <p:nvGrpSpPr>
            <p:cNvPr id="3" name="Group 2"/>
            <p:cNvGrpSpPr/>
            <p:nvPr/>
          </p:nvGrpSpPr>
          <p:grpSpPr>
            <a:xfrm>
              <a:off x="10807733" y="1103173"/>
              <a:ext cx="1355238" cy="1122551"/>
              <a:chOff x="12753151" y="464074"/>
              <a:chExt cx="1355238" cy="1122551"/>
            </a:xfrm>
          </p:grpSpPr>
          <p:sp>
            <p:nvSpPr>
              <p:cNvPr id="75" name="Rectangle 74"/>
              <p:cNvSpPr/>
              <p:nvPr/>
            </p:nvSpPr>
            <p:spPr>
              <a:xfrm>
                <a:off x="13043695" y="571131"/>
                <a:ext cx="1000236" cy="9354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6" name="Oval 75"/>
              <p:cNvSpPr/>
              <p:nvPr/>
            </p:nvSpPr>
            <p:spPr>
              <a:xfrm>
                <a:off x="12753151" y="81049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7" name="TextBox 76"/>
                  <p:cNvSpPr txBox="1"/>
                  <p:nvPr/>
                </p:nvSpPr>
                <p:spPr>
                  <a:xfrm>
                    <a:off x="13190590" y="464074"/>
                    <a:ext cx="917799" cy="1122551"/>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panose="02040503050406030204" pitchFamily="18" charset="0"/>
                                  <a:ea typeface="Arial" panose="020B0604020202020204" pitchFamily="34" charset="0"/>
                                </a:rPr>
                              </m:ctrlPr>
                            </m:fPr>
                            <m:num>
                              <m:r>
                                <a:rPr lang="vi-VN" sz="2800" b="1" i="1">
                                  <a:solidFill>
                                    <a:schemeClr val="bg1"/>
                                  </a:solidFill>
                                  <a:latin typeface="Cambria Math" panose="02040503050406030204" pitchFamily="18" charset="0"/>
                                  <a:ea typeface="Arial" panose="020B0604020202020204" pitchFamily="34" charset="0"/>
                                </a:rPr>
                                <m:t>𝟏</m:t>
                              </m:r>
                            </m:num>
                            <m:den>
                              <m:r>
                                <a:rPr lang="vi-VN" sz="2800" b="1" i="1">
                                  <a:solidFill>
                                    <a:schemeClr val="bg1"/>
                                  </a:solidFill>
                                  <a:latin typeface="Cambria Math" panose="02040503050406030204" pitchFamily="18" charset="0"/>
                                  <a:ea typeface="Arial" panose="020B0604020202020204" pitchFamily="34" charset="0"/>
                                </a:rPr>
                                <m:t>𝟐</m:t>
                              </m:r>
                            </m:den>
                          </m:f>
                        </m:oMath>
                      </m:oMathPara>
                    </a14:m>
                    <a:endParaRPr lang="en-US" sz="2800" b="1" dirty="0">
                      <a:solidFill>
                        <a:schemeClr val="bg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3190590" y="464074"/>
                    <a:ext cx="917799" cy="1122551"/>
                  </a:xfrm>
                  <a:prstGeom prst="rect">
                    <a:avLst/>
                  </a:prstGeom>
                  <a:blipFill>
                    <a:blip r:embed="rId6"/>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79CADB-F415-4935-A412-96C70BD5C2B8}"/>
                  </a:ext>
                </a:extLst>
              </p:cNvPr>
              <p:cNvSpPr txBox="1"/>
              <p:nvPr/>
            </p:nvSpPr>
            <p:spPr>
              <a:xfrm>
                <a:off x="145409" y="2791251"/>
                <a:ext cx="2387524" cy="702115"/>
              </a:xfrm>
              <a:prstGeom prst="rect">
                <a:avLst/>
              </a:prstGeom>
              <a:noFill/>
            </p:spPr>
            <p:txBody>
              <a:bodyPr wrap="square" rtlCol="0">
                <a:spAutoFit/>
              </a:bodyPr>
              <a:lstStyle/>
              <a:p>
                <a:r>
                  <a:rPr lang="fr-FR" sz="2800">
                    <a:latin typeface="Cambria" panose="02040503050406030204" pitchFamily="18" charset="0"/>
                    <a:ea typeface="Arial" panose="020B0604020202020204" pitchFamily="34" charset="0"/>
                    <a:cs typeface="Times New Roman" panose="02020603050405020304" pitchFamily="18" charset="0"/>
                  </a:rPr>
                  <a:t>Với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𝑚</m:t>
                    </m:r>
                    <m:r>
                      <a:rPr lang="vi-VN"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7</m:t>
                        </m:r>
                      </m:num>
                      <m:den>
                        <m:r>
                          <a:rPr lang="vi-VN" sz="2800" i="1">
                            <a:latin typeface="Cambria Math" panose="02040503050406030204" pitchFamily="18" charset="0"/>
                            <a:ea typeface="Arial" panose="020B0604020202020204" pitchFamily="34" charset="0"/>
                            <a:cs typeface="Times New Roman" panose="02020603050405020304" pitchFamily="18" charset="0"/>
                          </a:rPr>
                          <m:t>8</m:t>
                        </m:r>
                      </m:den>
                    </m:f>
                    <m:r>
                      <a:rPr lang="en-US" sz="2800" b="0" i="1" smtClean="0">
                        <a:latin typeface="Cambria Math" panose="02040503050406030204" pitchFamily="18" charset="0"/>
                        <a:ea typeface="Arial" panose="020B0604020202020204" pitchFamily="34" charset="0"/>
                        <a:cs typeface="Times New Roman" panose="02020603050405020304" pitchFamily="18" charset="0"/>
                      </a:rPr>
                      <m:t>  :</m:t>
                    </m:r>
                  </m:oMath>
                </a14:m>
                <a:endParaRPr lang="en-US" sz="2800">
                  <a:latin typeface="Cambria" panose="02040503050406030204" pitchFamily="18" charset="0"/>
                </a:endParaRPr>
              </a:p>
            </p:txBody>
          </p:sp>
        </mc:Choice>
        <mc:Fallback xmlns="">
          <p:sp>
            <p:nvSpPr>
              <p:cNvPr id="16" name="TextBox 15">
                <a:extLst>
                  <a:ext uri="{FF2B5EF4-FFF2-40B4-BE49-F238E27FC236}">
                    <a16:creationId xmlns:a16="http://schemas.microsoft.com/office/drawing/2014/main" id="{2679CADB-F415-4935-A412-96C70BD5C2B8}"/>
                  </a:ext>
                </a:extLst>
              </p:cNvPr>
              <p:cNvSpPr txBox="1">
                <a:spLocks noRot="1" noChangeAspect="1" noMove="1" noResize="1" noEditPoints="1" noAdjustHandles="1" noChangeArrowheads="1" noChangeShapeType="1" noTextEdit="1"/>
              </p:cNvSpPr>
              <p:nvPr/>
            </p:nvSpPr>
            <p:spPr>
              <a:xfrm>
                <a:off x="145409" y="2791251"/>
                <a:ext cx="2387524" cy="702115"/>
              </a:xfrm>
              <a:prstGeom prst="rect">
                <a:avLst/>
              </a:prstGeom>
              <a:blipFill>
                <a:blip r:embed="rId7"/>
                <a:stretch>
                  <a:fillRect l="-5357"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6A65CEAF-730F-4C9E-BD21-C37B31954E6D}"/>
                  </a:ext>
                </a:extLst>
              </p:cNvPr>
              <p:cNvSpPr/>
              <p:nvPr/>
            </p:nvSpPr>
            <p:spPr>
              <a:xfrm>
                <a:off x="2471388" y="2515085"/>
                <a:ext cx="6432239" cy="1254446"/>
              </a:xfrm>
              <a:prstGeom prst="rect">
                <a:avLst/>
              </a:prstGeom>
              <a:noFill/>
            </p:spPr>
            <p:txBody>
              <a:bodyPr wrap="square" rtlCol="0">
                <a:spAutoFit/>
              </a:bodyPr>
              <a:lstStyle/>
              <a:p>
                <a:pPr algn="just">
                  <a:lnSpc>
                    <a:spcPct val="115000"/>
                  </a:lnSpc>
                  <a:spcAft>
                    <a:spcPts val="1000"/>
                  </a:spcAft>
                </a:pPr>
                <a14:m>
                  <m:oMathPara xmlns:m="http://schemas.openxmlformats.org/officeDocument/2006/math">
                    <m:oMathParaPr>
                      <m:jc m:val="left"/>
                    </m:oMathParaPr>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𝑦</m:t>
                      </m:r>
                      <m:r>
                        <a:rPr lang="vi-VN" sz="2600" i="1">
                          <a:latin typeface="Cambria Math" panose="02040503050406030204" pitchFamily="18" charset="0"/>
                          <a:ea typeface="Arial" panose="020B0604020202020204" pitchFamily="34" charset="0"/>
                          <a:cs typeface="Times New Roman" panose="02020603050405020304" pitchFamily="18" charset="0"/>
                        </a:rPr>
                        <m:t>′=</m:t>
                      </m:r>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𝑥</m:t>
                          </m:r>
                          <m:r>
                            <a:rPr lang="vi-VN" sz="2600" i="1">
                              <a:latin typeface="Cambria Math" panose="02040503050406030204" pitchFamily="18" charset="0"/>
                              <a:ea typeface="Arial" panose="020B0604020202020204" pitchFamily="34" charset="0"/>
                              <a:cs typeface="Times New Roman" panose="02020603050405020304" pitchFamily="18" charset="0"/>
                            </a:rPr>
                            <m:t>−2</m:t>
                          </m:r>
                        </m:e>
                      </m:d>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49</m:t>
                              </m:r>
                            </m:num>
                            <m:den>
                              <m:r>
                                <a:rPr lang="vi-VN" sz="2600" i="1">
                                  <a:latin typeface="Cambria Math" panose="02040503050406030204" pitchFamily="18" charset="0"/>
                                  <a:ea typeface="Arial" panose="020B0604020202020204" pitchFamily="34" charset="0"/>
                                  <a:cs typeface="Times New Roman" panose="02020603050405020304" pitchFamily="18" charset="0"/>
                                </a:rPr>
                                <m:t>64</m:t>
                              </m:r>
                            </m:den>
                          </m:f>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p>
                              <m:r>
                                <a:rPr lang="vi-VN" sz="2600" i="1">
                                  <a:latin typeface="Cambria Math" panose="02040503050406030204" pitchFamily="18" charset="0"/>
                                  <a:ea typeface="Arial" panose="020B0604020202020204" pitchFamily="34" charset="0"/>
                                  <a:cs typeface="Times New Roman" panose="02020603050405020304" pitchFamily="18" charset="0"/>
                                </a:rPr>
                                <m:t>3</m:t>
                              </m:r>
                            </m:sup>
                          </m:sSup>
                          <m:r>
                            <a:rPr lang="vi-VN"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49</m:t>
                              </m:r>
                            </m:num>
                            <m:den>
                              <m:r>
                                <a:rPr lang="vi-VN" sz="2600" i="1">
                                  <a:latin typeface="Cambria Math" panose="02040503050406030204" pitchFamily="18" charset="0"/>
                                  <a:ea typeface="Arial" panose="020B0604020202020204" pitchFamily="34" charset="0"/>
                                  <a:cs typeface="Times New Roman" panose="02020603050405020304" pitchFamily="18" charset="0"/>
                                </a:rPr>
                                <m:t>32</m:t>
                              </m:r>
                            </m:den>
                          </m:f>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p>
                              <m:r>
                                <a:rPr lang="vi-VN" sz="2600" i="1">
                                  <a:latin typeface="Cambria Math" panose="02040503050406030204" pitchFamily="18" charset="0"/>
                                  <a:ea typeface="Arial" panose="020B0604020202020204" pitchFamily="34" charset="0"/>
                                  <a:cs typeface="Times New Roman" panose="02020603050405020304" pitchFamily="18" charset="0"/>
                                </a:rPr>
                                <m:t>2</m:t>
                              </m:r>
                            </m:sup>
                          </m:sSup>
                          <m:r>
                            <a:rPr lang="vi-VN"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7</m:t>
                              </m:r>
                            </m:num>
                            <m:den>
                              <m:r>
                                <a:rPr lang="vi-VN" sz="2600" i="1">
                                  <a:latin typeface="Cambria Math" panose="02040503050406030204" pitchFamily="18" charset="0"/>
                                  <a:ea typeface="Arial" panose="020B0604020202020204" pitchFamily="34" charset="0"/>
                                  <a:cs typeface="Times New Roman" panose="02020603050405020304" pitchFamily="18" charset="0"/>
                                </a:rPr>
                                <m:t>16</m:t>
                              </m:r>
                            </m:den>
                          </m:f>
                          <m:r>
                            <a:rPr lang="vi-VN" sz="2600" i="1">
                              <a:latin typeface="Cambria Math" panose="02040503050406030204" pitchFamily="18" charset="0"/>
                              <a:ea typeface="Arial" panose="020B0604020202020204" pitchFamily="34" charset="0"/>
                              <a:cs typeface="Times New Roman" panose="02020603050405020304" pitchFamily="18" charset="0"/>
                            </a:rPr>
                            <m:t>𝑥</m:t>
                          </m:r>
                          <m:r>
                            <a:rPr lang="vi-VN"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105</m:t>
                              </m:r>
                            </m:num>
                            <m:den>
                              <m:r>
                                <a:rPr lang="vi-VN" sz="2600" i="1">
                                  <a:latin typeface="Cambria Math" panose="02040503050406030204" pitchFamily="18" charset="0"/>
                                  <a:ea typeface="Arial" panose="020B0604020202020204" pitchFamily="34" charset="0"/>
                                  <a:cs typeface="Times New Roman" panose="02020603050405020304" pitchFamily="18" charset="0"/>
                                </a:rPr>
                                <m:t>8</m:t>
                              </m:r>
                            </m:den>
                          </m:f>
                        </m:e>
                      </m:d>
                    </m:oMath>
                  </m:oMathPara>
                </a14:m>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4" name="Rectangle 53">
                <a:extLst>
                  <a:ext uri="{FF2B5EF4-FFF2-40B4-BE49-F238E27FC236}">
                    <a16:creationId xmlns:a16="http://schemas.microsoft.com/office/drawing/2014/main" id="{6A65CEAF-730F-4C9E-BD21-C37B31954E6D}"/>
                  </a:ext>
                </a:extLst>
              </p:cNvPr>
              <p:cNvSpPr>
                <a:spLocks noRot="1" noChangeAspect="1" noMove="1" noResize="1" noEditPoints="1" noAdjustHandles="1" noChangeArrowheads="1" noChangeShapeType="1" noTextEdit="1"/>
              </p:cNvSpPr>
              <p:nvPr/>
            </p:nvSpPr>
            <p:spPr>
              <a:xfrm>
                <a:off x="2471388" y="2515085"/>
                <a:ext cx="6432239" cy="12544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51102B9-2876-41CE-B518-F71B7CAA907E}"/>
                  </a:ext>
                </a:extLst>
              </p:cNvPr>
              <p:cNvSpPr txBox="1"/>
              <p:nvPr/>
            </p:nvSpPr>
            <p:spPr>
              <a:xfrm>
                <a:off x="2807587" y="3713518"/>
                <a:ext cx="6940735" cy="99136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26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r>
                                <a:rPr lang="vi-VN" sz="2600" i="1">
                                  <a:latin typeface="Cambria Math" panose="02040503050406030204" pitchFamily="18" charset="0"/>
                                  <a:ea typeface="Arial" panose="020B0604020202020204" pitchFamily="34" charset="0"/>
                                  <a:cs typeface="Times New Roman" panose="02020603050405020304" pitchFamily="18" charset="0"/>
                                </a:rPr>
                                <m:t>𝑥</m:t>
                              </m:r>
                              <m:r>
                                <a:rPr lang="vi-VN" sz="2600" i="1">
                                  <a:latin typeface="Cambria Math" panose="02040503050406030204" pitchFamily="18" charset="0"/>
                                  <a:ea typeface="Arial" panose="020B0604020202020204" pitchFamily="34" charset="0"/>
                                  <a:cs typeface="Times New Roman" panose="02020603050405020304" pitchFamily="18" charset="0"/>
                                </a:rPr>
                                <m:t>−2</m:t>
                              </m:r>
                            </m:e>
                          </m:d>
                        </m:e>
                        <m:sup>
                          <m:r>
                            <a:rPr lang="vi-VN" sz="2600" i="1">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6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49</m:t>
                              </m:r>
                            </m:num>
                            <m:den>
                              <m:r>
                                <a:rPr lang="vi-VN" sz="2600" i="1">
                                  <a:latin typeface="Cambria Math" panose="02040503050406030204" pitchFamily="18" charset="0"/>
                                  <a:ea typeface="Arial" panose="020B0604020202020204" pitchFamily="34" charset="0"/>
                                  <a:cs typeface="Times New Roman" panose="02020603050405020304" pitchFamily="18" charset="0"/>
                                </a:rPr>
                                <m:t>64</m:t>
                              </m:r>
                            </m:den>
                          </m:f>
                          <m:sSup>
                            <m:sSupPr>
                              <m:ctrlPr>
                                <a:rPr lang="en-US" sz="2600" i="1">
                                  <a:latin typeface="Cambria Math" panose="02040503050406030204" pitchFamily="18" charset="0"/>
                                  <a:ea typeface="Arial" panose="020B0604020202020204" pitchFamily="34" charset="0"/>
                                  <a:cs typeface="Times New Roman" panose="02020603050405020304" pitchFamily="18" charset="0"/>
                                </a:rPr>
                              </m:ctrlPr>
                            </m:sSupPr>
                            <m:e>
                              <m:r>
                                <a:rPr lang="vi-VN" sz="2600" i="1">
                                  <a:latin typeface="Cambria Math" panose="02040503050406030204" pitchFamily="18" charset="0"/>
                                  <a:ea typeface="Arial" panose="020B0604020202020204" pitchFamily="34" charset="0"/>
                                  <a:cs typeface="Times New Roman" panose="02020603050405020304" pitchFamily="18" charset="0"/>
                                </a:rPr>
                                <m:t>𝑥</m:t>
                              </m:r>
                            </m:e>
                            <m:sup>
                              <m:r>
                                <a:rPr lang="vi-VN" sz="2600" i="1">
                                  <a:latin typeface="Cambria Math" panose="02040503050406030204" pitchFamily="18" charset="0"/>
                                  <a:ea typeface="Arial" panose="020B0604020202020204" pitchFamily="34" charset="0"/>
                                  <a:cs typeface="Times New Roman" panose="02020603050405020304" pitchFamily="18" charset="0"/>
                                </a:rPr>
                                <m:t>2</m:t>
                              </m:r>
                            </m:sup>
                          </m:sSup>
                          <m:r>
                            <a:rPr lang="vi-VN"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49</m:t>
                              </m:r>
                            </m:num>
                            <m:den>
                              <m:r>
                                <a:rPr lang="vi-VN" sz="2600" i="1">
                                  <a:latin typeface="Cambria Math" panose="02040503050406030204" pitchFamily="18" charset="0"/>
                                  <a:ea typeface="Arial" panose="020B0604020202020204" pitchFamily="34" charset="0"/>
                                  <a:cs typeface="Times New Roman" panose="02020603050405020304" pitchFamily="18" charset="0"/>
                                </a:rPr>
                                <m:t>16</m:t>
                              </m:r>
                            </m:den>
                          </m:f>
                          <m:r>
                            <a:rPr lang="vi-VN" sz="2600" i="1">
                              <a:latin typeface="Cambria Math" panose="02040503050406030204" pitchFamily="18" charset="0"/>
                              <a:ea typeface="Arial" panose="020B0604020202020204" pitchFamily="34" charset="0"/>
                              <a:cs typeface="Times New Roman" panose="02020603050405020304" pitchFamily="18" charset="0"/>
                            </a:rPr>
                            <m:t>𝑥</m:t>
                          </m:r>
                          <m:r>
                            <a:rPr lang="vi-VN" sz="2600" i="1">
                              <a:latin typeface="Cambria Math" panose="02040503050406030204" pitchFamily="18" charset="0"/>
                              <a:ea typeface="Arial" panose="020B0604020202020204" pitchFamily="34" charset="0"/>
                              <a:cs typeface="Times New Roman" panose="02020603050405020304" pitchFamily="18" charset="0"/>
                            </a:rPr>
                            <m:t>+</m:t>
                          </m:r>
                          <m:f>
                            <m:fPr>
                              <m:ctrlPr>
                                <a:rPr lang="en-US" sz="2600" i="1">
                                  <a:latin typeface="Cambria Math" panose="02040503050406030204" pitchFamily="18" charset="0"/>
                                  <a:ea typeface="Arial" panose="020B0604020202020204" pitchFamily="34" charset="0"/>
                                  <a:cs typeface="Times New Roman" panose="02020603050405020304" pitchFamily="18" charset="0"/>
                                </a:rPr>
                              </m:ctrlPr>
                            </m:fPr>
                            <m:num>
                              <m:r>
                                <a:rPr lang="vi-VN" sz="2600" i="1">
                                  <a:latin typeface="Cambria Math" panose="02040503050406030204" pitchFamily="18" charset="0"/>
                                  <a:ea typeface="Arial" panose="020B0604020202020204" pitchFamily="34" charset="0"/>
                                  <a:cs typeface="Times New Roman" panose="02020603050405020304" pitchFamily="18" charset="0"/>
                                </a:rPr>
                                <m:t>105</m:t>
                              </m:r>
                            </m:num>
                            <m:den>
                              <m:r>
                                <a:rPr lang="vi-VN" sz="2600" i="1">
                                  <a:latin typeface="Cambria Math" panose="02040503050406030204" pitchFamily="18" charset="0"/>
                                  <a:ea typeface="Arial" panose="020B0604020202020204" pitchFamily="34" charset="0"/>
                                  <a:cs typeface="Times New Roman" panose="02020603050405020304" pitchFamily="18" charset="0"/>
                                </a:rPr>
                                <m:t>16</m:t>
                              </m:r>
                            </m:den>
                          </m:f>
                        </m:e>
                      </m:d>
                      <m:r>
                        <a:rPr lang="vi-VN" sz="2600" i="1">
                          <a:latin typeface="Cambria Math" panose="02040503050406030204" pitchFamily="18" charset="0"/>
                          <a:ea typeface="Arial" panose="020B0604020202020204" pitchFamily="34" charset="0"/>
                          <a:cs typeface="Times New Roman" panose="02020603050405020304" pitchFamily="18" charset="0"/>
                        </a:rPr>
                        <m:t>≥0,∀</m:t>
                      </m:r>
                      <m:r>
                        <a:rPr lang="vi-VN" sz="2600" i="1">
                          <a:latin typeface="Cambria Math" panose="02040503050406030204" pitchFamily="18" charset="0"/>
                          <a:ea typeface="Arial" panose="020B0604020202020204" pitchFamily="34" charset="0"/>
                          <a:cs typeface="Times New Roman" panose="02020603050405020304" pitchFamily="18" charset="0"/>
                        </a:rPr>
                        <m:t>𝑥</m:t>
                      </m:r>
                      <m:r>
                        <a:rPr lang="vi-VN" sz="2600" i="1">
                          <a:latin typeface="Cambria Math" panose="02040503050406030204" pitchFamily="18" charset="0"/>
                          <a:ea typeface="Arial" panose="020B0604020202020204" pitchFamily="34" charset="0"/>
                          <a:cs typeface="Cambria Math" panose="02040503050406030204" pitchFamily="18" charset="0"/>
                        </a:rPr>
                        <m:t>∈</m:t>
                      </m:r>
                      <m:r>
                        <a:rPr lang="vi-VN" sz="2600" i="1">
                          <a:latin typeface="Cambria Math" panose="02040503050406030204" pitchFamily="18" charset="0"/>
                          <a:ea typeface="Arial" panose="020B0604020202020204" pitchFamily="34" charset="0"/>
                          <a:cs typeface="Times New Roman" panose="02020603050405020304" pitchFamily="18" charset="0"/>
                        </a:rPr>
                        <m:t>𝑅</m:t>
                      </m:r>
                    </m:oMath>
                  </m:oMathPara>
                </a14:m>
                <a:endParaRPr lang="en-US" sz="2600"/>
              </a:p>
            </p:txBody>
          </p:sp>
        </mc:Choice>
        <mc:Fallback xmlns="">
          <p:sp>
            <p:nvSpPr>
              <p:cNvPr id="17" name="TextBox 16">
                <a:extLst>
                  <a:ext uri="{FF2B5EF4-FFF2-40B4-BE49-F238E27FC236}">
                    <a16:creationId xmlns:a16="http://schemas.microsoft.com/office/drawing/2014/main" id="{951102B9-2876-41CE-B518-F71B7CAA907E}"/>
                  </a:ext>
                </a:extLst>
              </p:cNvPr>
              <p:cNvSpPr txBox="1">
                <a:spLocks noRot="1" noChangeAspect="1" noMove="1" noResize="1" noEditPoints="1" noAdjustHandles="1" noChangeArrowheads="1" noChangeShapeType="1" noTextEdit="1"/>
              </p:cNvSpPr>
              <p:nvPr/>
            </p:nvSpPr>
            <p:spPr>
              <a:xfrm>
                <a:off x="2807587" y="3713518"/>
                <a:ext cx="6940735" cy="99136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280B16-6A7F-4314-8BC8-EA49B384C681}"/>
                  </a:ext>
                </a:extLst>
              </p:cNvPr>
              <p:cNvSpPr txBox="1"/>
              <p:nvPr/>
            </p:nvSpPr>
            <p:spPr>
              <a:xfrm>
                <a:off x="190154" y="4797299"/>
                <a:ext cx="4908315" cy="702115"/>
              </a:xfrm>
              <a:prstGeom prst="rect">
                <a:avLst/>
              </a:prstGeom>
              <a:noFill/>
            </p:spPr>
            <p:txBody>
              <a:bodyPr wrap="square" rtlCol="0">
                <a:spAutoFit/>
              </a:bodyPr>
              <a:lstStyle/>
              <a:p>
                <a:r>
                  <a:rPr lang="fr-FR" sz="2800">
                    <a:latin typeface="Cambria" panose="02040503050406030204" pitchFamily="18" charset="0"/>
                    <a:ea typeface="Arial" panose="020B0604020202020204" pitchFamily="34" charset="0"/>
                    <a:cs typeface="Times New Roman" panose="02020603050405020304" pitchFamily="18" charset="0"/>
                  </a:rPr>
                  <a:t>Nên </a:t>
                </a:r>
                <a14:m>
                  <m:oMath xmlns:m="http://schemas.openxmlformats.org/officeDocument/2006/math">
                    <m:r>
                      <a:rPr lang="vi-VN" sz="2800" i="1">
                        <a:latin typeface="Cambria Math" panose="02040503050406030204" pitchFamily="18" charset="0"/>
                        <a:ea typeface="Arial" panose="020B0604020202020204" pitchFamily="34" charset="0"/>
                        <a:cs typeface="Times New Roman" panose="02020603050405020304" pitchFamily="18" charset="0"/>
                      </a:rPr>
                      <m:t>𝑚</m:t>
                    </m:r>
                    <m:r>
                      <a:rPr lang="vi-VN"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7</m:t>
                        </m:r>
                      </m:num>
                      <m:den>
                        <m:r>
                          <a:rPr lang="vi-VN" sz="2800" i="1">
                            <a:latin typeface="Cambria Math" panose="02040503050406030204" pitchFamily="18" charset="0"/>
                            <a:ea typeface="Arial" panose="020B0604020202020204" pitchFamily="34" charset="0"/>
                            <a:cs typeface="Times New Roman" panose="02020603050405020304" pitchFamily="18" charset="0"/>
                          </a:rPr>
                          <m:t>8</m:t>
                        </m:r>
                      </m:den>
                    </m:f>
                  </m:oMath>
                </a14:m>
                <a:r>
                  <a:rPr lang="fr-FR" sz="2800">
                    <a:latin typeface="Cambria" panose="02040503050406030204" pitchFamily="18" charset="0"/>
                    <a:ea typeface="Arial" panose="020B0604020202020204" pitchFamily="34" charset="0"/>
                    <a:cs typeface="Times New Roman" panose="02020603050405020304" pitchFamily="18" charset="0"/>
                  </a:rPr>
                  <a:t> ( Thỏa yêu cầu).</a:t>
                </a:r>
                <a:endParaRPr lang="en-US" sz="2800">
                  <a:latin typeface="Cambria" panose="02040503050406030204" pitchFamily="18" charset="0"/>
                  <a:ea typeface="Arial" panose="020B060402020202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2280B16-6A7F-4314-8BC8-EA49B384C681}"/>
                  </a:ext>
                </a:extLst>
              </p:cNvPr>
              <p:cNvSpPr txBox="1">
                <a:spLocks noRot="1" noChangeAspect="1" noMove="1" noResize="1" noEditPoints="1" noAdjustHandles="1" noChangeArrowheads="1" noChangeShapeType="1" noTextEdit="1"/>
              </p:cNvSpPr>
              <p:nvPr/>
            </p:nvSpPr>
            <p:spPr>
              <a:xfrm>
                <a:off x="190154" y="4797299"/>
                <a:ext cx="4908315" cy="702115"/>
              </a:xfrm>
              <a:prstGeom prst="rect">
                <a:avLst/>
              </a:prstGeom>
              <a:blipFill>
                <a:blip r:embed="rId10"/>
                <a:stretch>
                  <a:fillRect l="-2484" b="-8696"/>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2135F74A-3B68-44C3-BFCC-A75712681217}"/>
              </a:ext>
            </a:extLst>
          </p:cNvPr>
          <p:cNvGrpSpPr/>
          <p:nvPr/>
        </p:nvGrpSpPr>
        <p:grpSpPr>
          <a:xfrm>
            <a:off x="244469" y="5554806"/>
            <a:ext cx="4527549" cy="910890"/>
            <a:chOff x="202904" y="5513241"/>
            <a:chExt cx="4527549" cy="910890"/>
          </a:xfrm>
        </p:grpSpPr>
        <p:sp>
          <p:nvSpPr>
            <p:cNvPr id="18" name="TextBox 17">
              <a:extLst>
                <a:ext uri="{FF2B5EF4-FFF2-40B4-BE49-F238E27FC236}">
                  <a16:creationId xmlns:a16="http://schemas.microsoft.com/office/drawing/2014/main" id="{BCC2C604-4200-43CC-B190-22EF3DC6E0B2}"/>
                </a:ext>
              </a:extLst>
            </p:cNvPr>
            <p:cNvSpPr txBox="1"/>
            <p:nvPr/>
          </p:nvSpPr>
          <p:spPr>
            <a:xfrm>
              <a:off x="202904" y="5614183"/>
              <a:ext cx="1624788" cy="545599"/>
            </a:xfrm>
            <a:prstGeom prst="rect">
              <a:avLst/>
            </a:prstGeom>
            <a:noFill/>
          </p:spPr>
          <p:txBody>
            <a:bodyPr wrap="square" rtlCol="0">
              <a:spAutoFit/>
            </a:bodyPr>
            <a:lstStyle/>
            <a:p>
              <a:pPr marL="628650" indent="-628650">
                <a:lnSpc>
                  <a:spcPct val="115000"/>
                </a:lnSpc>
                <a:spcAft>
                  <a:spcPts val="800"/>
                </a:spcAft>
              </a:pPr>
              <a:r>
                <a:rPr lang="vi-VN" sz="2800">
                  <a:latin typeface="Cambria" panose="02040503050406030204" pitchFamily="18" charset="0"/>
                  <a:ea typeface="Arial" panose="020B0604020202020204" pitchFamily="34" charset="0"/>
                  <a:cs typeface="Times New Roman" panose="02020603050405020304" pitchFamily="18" charset="0"/>
                </a:rPr>
                <a:t>Vậy tổng</a:t>
              </a:r>
              <a:endParaRPr lang="en-US" sz="2800">
                <a:latin typeface="Cambria" panose="020405030504060302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F53C9BF-C7AA-4BEB-BE33-2F4DD9F50F45}"/>
                    </a:ext>
                  </a:extLst>
                </p:cNvPr>
                <p:cNvSpPr txBox="1"/>
                <p:nvPr/>
              </p:nvSpPr>
              <p:spPr>
                <a:xfrm>
                  <a:off x="1814287" y="5513241"/>
                  <a:ext cx="2916166" cy="91089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1</m:t>
                            </m:r>
                          </m:num>
                          <m:den>
                            <m:r>
                              <a:rPr lang="vi-VN" sz="2800" i="1">
                                <a:latin typeface="Cambria Math" panose="02040503050406030204" pitchFamily="18" charset="0"/>
                                <a:ea typeface="Arial" panose="020B0604020202020204" pitchFamily="34" charset="0"/>
                                <a:cs typeface="Times New Roman" panose="02020603050405020304" pitchFamily="18" charset="0"/>
                              </a:rPr>
                              <m:t>2</m:t>
                            </m:r>
                          </m:den>
                        </m:f>
                        <m:r>
                          <a:rPr lang="vi-VN" sz="2800" i="1">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vi-VN"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7</m:t>
                                </m:r>
                              </m:num>
                              <m:den>
                                <m:r>
                                  <a:rPr lang="vi-VN" sz="2800" i="1">
                                    <a:latin typeface="Cambria Math" panose="02040503050406030204" pitchFamily="18" charset="0"/>
                                    <a:ea typeface="Arial" panose="020B0604020202020204" pitchFamily="34" charset="0"/>
                                    <a:cs typeface="Times New Roman" panose="02020603050405020304" pitchFamily="18" charset="0"/>
                                  </a:rPr>
                                  <m:t>8</m:t>
                                </m:r>
                              </m:den>
                            </m:f>
                          </m:e>
                        </m:d>
                        <m:r>
                          <a:rPr lang="vi-VN" sz="2800" i="1">
                            <a:latin typeface="Cambria Math" panose="02040503050406030204" pitchFamily="18" charset="0"/>
                            <a:ea typeface="Arial" panose="020B0604020202020204" pitchFamily="34" charset="0"/>
                            <a:cs typeface="Times New Roman" panose="02020603050405020304" pitchFamily="18" charset="0"/>
                          </a:rPr>
                          <m:t>=−</m:t>
                        </m:r>
                        <m:f>
                          <m:fPr>
                            <m:ctrlPr>
                              <a:rPr lang="en-US" sz="2800" i="1">
                                <a:latin typeface="Cambria Math" panose="02040503050406030204" pitchFamily="18" charset="0"/>
                                <a:ea typeface="Arial" panose="020B0604020202020204" pitchFamily="34" charset="0"/>
                                <a:cs typeface="Times New Roman" panose="02020603050405020304" pitchFamily="18" charset="0"/>
                              </a:rPr>
                            </m:ctrlPr>
                          </m:fPr>
                          <m:num>
                            <m:r>
                              <a:rPr lang="vi-VN" sz="2800" i="1">
                                <a:latin typeface="Cambria Math" panose="02040503050406030204" pitchFamily="18" charset="0"/>
                                <a:ea typeface="Arial" panose="020B0604020202020204" pitchFamily="34" charset="0"/>
                                <a:cs typeface="Times New Roman" panose="02020603050405020304" pitchFamily="18" charset="0"/>
                              </a:rPr>
                              <m:t>3</m:t>
                            </m:r>
                          </m:num>
                          <m:den>
                            <m:r>
                              <a:rPr lang="vi-VN" sz="2800" i="1">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en-US" sz="2800"/>
                </a:p>
              </p:txBody>
            </p:sp>
          </mc:Choice>
          <mc:Fallback xmlns="">
            <p:sp>
              <p:nvSpPr>
                <p:cNvPr id="19" name="TextBox 18">
                  <a:extLst>
                    <a:ext uri="{FF2B5EF4-FFF2-40B4-BE49-F238E27FC236}">
                      <a16:creationId xmlns:a16="http://schemas.microsoft.com/office/drawing/2014/main" id="{4F53C9BF-C7AA-4BEB-BE33-2F4DD9F50F45}"/>
                    </a:ext>
                  </a:extLst>
                </p:cNvPr>
                <p:cNvSpPr txBox="1">
                  <a:spLocks noRot="1" noChangeAspect="1" noMove="1" noResize="1" noEditPoints="1" noAdjustHandles="1" noChangeArrowheads="1" noChangeShapeType="1" noTextEdit="1"/>
                </p:cNvSpPr>
                <p:nvPr/>
              </p:nvSpPr>
              <p:spPr>
                <a:xfrm>
                  <a:off x="1814287" y="5513241"/>
                  <a:ext cx="2916166" cy="910890"/>
                </a:xfrm>
                <a:prstGeom prst="rect">
                  <a:avLst/>
                </a:prstGeom>
                <a:blipFill>
                  <a:blip r:embed="rId11"/>
                  <a:stretch>
                    <a:fillRect/>
                  </a:stretch>
                </a:blipFill>
              </p:spPr>
              <p:txBody>
                <a:bodyPr/>
                <a:lstStyle/>
                <a:p>
                  <a:r>
                    <a:rPr lang="en-US">
                      <a:noFill/>
                    </a:rPr>
                    <a:t> </a:t>
                  </a:r>
                </a:p>
              </p:txBody>
            </p:sp>
          </mc:Fallback>
        </mc:AlternateContent>
      </p:grpSp>
      <p:sp>
        <p:nvSpPr>
          <p:cNvPr id="57" name="Oval 56">
            <a:extLst>
              <a:ext uri="{FF2B5EF4-FFF2-40B4-BE49-F238E27FC236}">
                <a16:creationId xmlns:a16="http://schemas.microsoft.com/office/drawing/2014/main" id="{5E0BEDA6-B506-45E2-A644-3663A9486694}"/>
              </a:ext>
            </a:extLst>
          </p:cNvPr>
          <p:cNvSpPr/>
          <p:nvPr/>
        </p:nvSpPr>
        <p:spPr>
          <a:xfrm>
            <a:off x="9480820" y="491315"/>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p:sp>
        <p:nvSpPr>
          <p:cNvPr id="52" name="Action Button: Forward or Next 52">
            <a:hlinkClick r:id="rId12" action="ppaction://hlinksldjump" highlightClick="1"/>
            <a:extLst>
              <a:ext uri="{FF2B5EF4-FFF2-40B4-BE49-F238E27FC236}">
                <a16:creationId xmlns:a16="http://schemas.microsoft.com/office/drawing/2014/main" id="{939FD530-74F0-459F-9C10-FADE2CB5C45E}"/>
              </a:ext>
            </a:extLst>
          </p:cNvPr>
          <p:cNvSpPr/>
          <p:nvPr/>
        </p:nvSpPr>
        <p:spPr>
          <a:xfrm>
            <a:off x="11267343" y="6155407"/>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68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4" grpId="0"/>
      <p:bldP spid="17" grpId="0"/>
      <p:bldP spid="2" grpId="0"/>
      <p:bldP spid="57"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132062"/>
            <a:ext cx="11834900" cy="4563345"/>
            <a:chOff x="184495" y="3636273"/>
            <a:chExt cx="11834900" cy="4563345"/>
          </a:xfrm>
        </p:grpSpPr>
        <p:sp>
          <p:nvSpPr>
            <p:cNvPr id="5" name="Rounded Rectangle 4"/>
            <p:cNvSpPr/>
            <p:nvPr/>
          </p:nvSpPr>
          <p:spPr>
            <a:xfrm>
              <a:off x="184495" y="3865217"/>
              <a:ext cx="11834900" cy="433440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39058" cy="1117764"/>
            <a:chOff x="534987" y="1869705"/>
            <a:chExt cx="23404876" cy="1874696"/>
          </a:xfrm>
        </p:grpSpPr>
        <p:grpSp>
          <p:nvGrpSpPr>
            <p:cNvPr id="21" name="Group 20"/>
            <p:cNvGrpSpPr/>
            <p:nvPr/>
          </p:nvGrpSpPr>
          <p:grpSpPr>
            <a:xfrm>
              <a:off x="534987" y="1869705"/>
              <a:ext cx="23340848" cy="1874696"/>
              <a:chOff x="534987" y="1647866"/>
              <a:chExt cx="23340848" cy="1874696"/>
            </a:xfrm>
          </p:grpSpPr>
          <p:sp>
            <p:nvSpPr>
              <p:cNvPr id="25" name="Rounded Rectangle 24"/>
              <p:cNvSpPr/>
              <p:nvPr/>
            </p:nvSpPr>
            <p:spPr bwMode="auto">
              <a:xfrm>
                <a:off x="755649" y="1720891"/>
                <a:ext cx="23120186" cy="180167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5</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551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3200" dirty="0">
                      <a:latin typeface="Cambria" panose="02040503050406030204" pitchFamily="18" charset="0"/>
                    </a:rPr>
                    <a:t>Cho </a:t>
                  </a:r>
                  <a14:m>
                    <m:oMath xmlns:m="http://schemas.openxmlformats.org/officeDocument/2006/math">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2</m:t>
                          </m:r>
                          <m:d>
                            <m:dPr>
                              <m:begChr m:val="["/>
                              <m:endChr m:val="]"/>
                              <m:ctrlPr>
                                <a:rPr lang="en-US" sz="3200" i="1">
                                  <a:latin typeface="Cambria Math" panose="02040503050406030204" pitchFamily="18" charset="0"/>
                                </a:rPr>
                              </m:ctrlPr>
                            </m:dPr>
                            <m:e>
                              <m:r>
                                <a:rPr lang="vi-VN" sz="3200" i="1">
                                  <a:latin typeface="Cambria Math"/>
                                </a:rPr>
                                <m:t>2</m:t>
                              </m:r>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m:t>
                              </m:r>
                              <m:r>
                                <a:rPr lang="vi-VN" sz="3200" i="1">
                                  <a:latin typeface="Cambria Math"/>
                                </a:rPr>
                                <m:t>𝑥</m:t>
                              </m:r>
                            </m:e>
                          </m:d>
                          <m:r>
                            <a:rPr lang="vi-VN" sz="3200" i="1">
                              <a:latin typeface="Cambria Math"/>
                            </a:rPr>
                            <m:t>𝑑𝑥</m:t>
                          </m:r>
                        </m:e>
                      </m:nary>
                      <m:r>
                        <a:rPr lang="vi-VN" sz="3200" i="1">
                          <a:latin typeface="Cambria Math"/>
                        </a:rPr>
                        <m:t>=1</m:t>
                      </m:r>
                    </m:oMath>
                  </a14:m>
                  <a:r>
                    <a:rPr lang="vi-VN" sz="3200" dirty="0">
                      <a:latin typeface="Cambria" panose="02040503050406030204" pitchFamily="18" charset="0"/>
                    </a:rPr>
                    <a:t>, khi đó </a:t>
                  </a:r>
                  <a14:m>
                    <m:oMath xmlns:m="http://schemas.openxmlformats.org/officeDocument/2006/math">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𝑑𝑥</m:t>
                          </m:r>
                        </m:e>
                      </m:nary>
                    </m:oMath>
                  </a14:m>
                  <a:r>
                    <a:rPr lang="vi-VN" sz="3200" dirty="0">
                      <a:latin typeface="Cambria" panose="02040503050406030204" pitchFamily="18" charset="0"/>
                    </a:rPr>
                    <a:t> </a:t>
                  </a:r>
                  <a:r>
                    <a:rPr lang="vi-VN" sz="3200">
                      <a:latin typeface="Cambria" panose="02040503050406030204" pitchFamily="18" charset="0"/>
                    </a:rPr>
                    <a:t>bằng </a:t>
                  </a:r>
                  <a:endParaRPr lang="en-US" sz="32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551836"/>
                </a:xfrm>
                <a:prstGeom prst="rect">
                  <a:avLst/>
                </a:prstGeom>
                <a:blipFill>
                  <a:blip r:embed="rId2"/>
                  <a:stretch>
                    <a:fillRect l="-663" b="-78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203200" y="2727694"/>
                <a:ext cx="11125200" cy="1464696"/>
              </a:xfrm>
              <a:prstGeom prst="rect">
                <a:avLst/>
              </a:prstGeom>
              <a:noFill/>
            </p:spPr>
            <p:txBody>
              <a:bodyPr wrap="square" rtlCol="0">
                <a:spAutoFit/>
              </a:bodyPr>
              <a:lstStyle/>
              <a:p>
                <a:pPr marL="628650" indent="-393700" algn="just">
                  <a:lnSpc>
                    <a:spcPct val="115000"/>
                  </a:lnSpc>
                  <a:spcAft>
                    <a:spcPts val="800"/>
                  </a:spcAft>
                </a:pPr>
                <a14:m>
                  <m:oMathPara xmlns:m="http://schemas.openxmlformats.org/officeDocument/2006/math">
                    <m:oMathParaPr>
                      <m:jc m:val="left"/>
                    </m:oMathParaPr>
                    <m:oMath xmlns:m="http://schemas.openxmlformats.org/officeDocument/2006/math">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2</m:t>
                          </m:r>
                          <m:d>
                            <m:dPr>
                              <m:begChr m:val="["/>
                              <m:endChr m:val="]"/>
                              <m:ctrlPr>
                                <a:rPr lang="en-US" sz="3200" i="1">
                                  <a:latin typeface="Cambria Math" panose="02040503050406030204" pitchFamily="18" charset="0"/>
                                </a:rPr>
                              </m:ctrlPr>
                            </m:dPr>
                            <m:e>
                              <m:r>
                                <a:rPr lang="vi-VN" sz="3200" i="1">
                                  <a:latin typeface="Cambria Math"/>
                                </a:rPr>
                                <m:t>2</m:t>
                              </m:r>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m:t>
                              </m:r>
                              <m:r>
                                <a:rPr lang="vi-VN" sz="3200" i="1">
                                  <a:latin typeface="Cambria Math"/>
                                </a:rPr>
                                <m:t>𝑥</m:t>
                              </m:r>
                            </m:e>
                          </m:d>
                          <m:r>
                            <a:rPr lang="vi-VN" sz="3200" i="1">
                              <a:latin typeface="Cambria Math"/>
                            </a:rPr>
                            <m:t>𝑑𝑥</m:t>
                          </m:r>
                        </m:e>
                      </m:nary>
                      <m:r>
                        <a:rPr lang="vi-VN" sz="3200" i="1">
                          <a:latin typeface="Cambria Math"/>
                        </a:rPr>
                        <m:t>=1⇔4</m:t>
                      </m:r>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𝑑𝑥</m:t>
                          </m:r>
                        </m:e>
                      </m:nary>
                      <m:r>
                        <a:rPr lang="vi-VN" sz="3200" i="1">
                          <a:latin typeface="Cambria Math"/>
                        </a:rPr>
                        <m:t>−2</m:t>
                      </m:r>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𝑥𝑑𝑥</m:t>
                          </m:r>
                        </m:e>
                      </m:nary>
                      <m:r>
                        <a:rPr lang="vi-VN" sz="3200" i="1">
                          <a:latin typeface="Cambria Math"/>
                        </a:rPr>
                        <m:t>=1</m:t>
                      </m:r>
                    </m:oMath>
                  </m:oMathPara>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203200" y="2727694"/>
                <a:ext cx="11125200" cy="14646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420621" y="4303211"/>
                <a:ext cx="11418527" cy="119648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200" i="1">
                          <a:latin typeface="Cambria Math"/>
                        </a:rPr>
                        <m:t>⇔4</m:t>
                      </m:r>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𝑑𝑥</m:t>
                          </m:r>
                        </m:e>
                      </m:nary>
                      <m:r>
                        <a:rPr lang="vi-VN" sz="3200" i="1">
                          <a:latin typeface="Cambria Math"/>
                        </a:rPr>
                        <m:t>−</m:t>
                      </m:r>
                      <m:sSubSup>
                        <m:sSubSupPr>
                          <m:ctrlPr>
                            <a:rPr lang="en-US" sz="3200" i="1">
                              <a:latin typeface="Cambria Math" panose="02040503050406030204" pitchFamily="18" charset="0"/>
                            </a:rPr>
                          </m:ctrlPr>
                        </m:sSubSupPr>
                        <m:e>
                          <m:d>
                            <m:dPr>
                              <m:begChr m:val=""/>
                              <m:endChr m:val="|"/>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vi-VN" sz="3200" i="1">
                                      <a:latin typeface="Cambria Math"/>
                                    </a:rPr>
                                    <m:t>𝑥</m:t>
                                  </m:r>
                                </m:e>
                                <m:sup>
                                  <m:r>
                                    <a:rPr lang="vi-VN" sz="3200" i="1">
                                      <a:latin typeface="Cambria Math"/>
                                    </a:rPr>
                                    <m:t>2</m:t>
                                  </m:r>
                                </m:sup>
                              </m:sSup>
                            </m:e>
                          </m:d>
                        </m:e>
                        <m:sub>
                          <m:r>
                            <a:rPr lang="vi-VN" sz="3200" i="1">
                              <a:latin typeface="Cambria Math"/>
                            </a:rPr>
                            <m:t>1</m:t>
                          </m:r>
                        </m:sub>
                        <m:sup>
                          <m:r>
                            <a:rPr lang="vi-VN" sz="3200" i="1">
                              <a:latin typeface="Cambria Math"/>
                            </a:rPr>
                            <m:t>2</m:t>
                          </m:r>
                        </m:sup>
                      </m:sSubSup>
                      <m:r>
                        <a:rPr lang="vi-VN" sz="3200" i="1">
                          <a:latin typeface="Cambria Math"/>
                        </a:rPr>
                        <m:t>=1⇔4</m:t>
                      </m:r>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𝑑𝑥</m:t>
                          </m:r>
                        </m:e>
                      </m:nary>
                      <m:r>
                        <a:rPr lang="vi-VN" sz="3200" i="1">
                          <a:latin typeface="Cambria Math"/>
                        </a:rPr>
                        <m:t>−</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vi-VN" sz="3200" i="1">
                                  <a:latin typeface="Cambria Math"/>
                                </a:rPr>
                                <m:t>2</m:t>
                              </m:r>
                            </m:e>
                            <m:sup>
                              <m:r>
                                <a:rPr lang="vi-VN" sz="3200" i="1">
                                  <a:latin typeface="Cambria Math"/>
                                </a:rPr>
                                <m:t>2</m:t>
                              </m:r>
                            </m:sup>
                          </m:sSup>
                          <m:r>
                            <a:rPr lang="vi-VN" sz="3200" i="1">
                              <a:latin typeface="Cambria Math"/>
                            </a:rPr>
                            <m:t>−</m:t>
                          </m:r>
                          <m:sSup>
                            <m:sSupPr>
                              <m:ctrlPr>
                                <a:rPr lang="en-US" sz="3200" i="1">
                                  <a:latin typeface="Cambria Math" panose="02040503050406030204" pitchFamily="18" charset="0"/>
                                </a:rPr>
                              </m:ctrlPr>
                            </m:sSupPr>
                            <m:e>
                              <m:r>
                                <a:rPr lang="vi-VN" sz="3200" i="1">
                                  <a:latin typeface="Cambria Math"/>
                                </a:rPr>
                                <m:t>1</m:t>
                              </m:r>
                            </m:e>
                            <m:sup>
                              <m:r>
                                <a:rPr lang="vi-VN" sz="3200" i="1">
                                  <a:latin typeface="Cambria Math"/>
                                </a:rPr>
                                <m:t>2</m:t>
                              </m:r>
                            </m:sup>
                          </m:sSup>
                        </m:e>
                      </m:d>
                      <m:r>
                        <a:rPr lang="vi-VN" sz="3200" i="1">
                          <a:latin typeface="Cambria Math"/>
                        </a:rPr>
                        <m:t>=1</m:t>
                      </m:r>
                      <m:r>
                        <m:rPr>
                          <m:nor/>
                        </m:rPr>
                        <a:rPr lang="en-US" sz="3200"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200" i="1" dirty="0"/>
              </a:p>
            </p:txBody>
          </p:sp>
        </mc:Choice>
        <mc:Fallback xmlns="">
          <p:sp>
            <p:nvSpPr>
              <p:cNvPr id="90" name="Rectangle 89"/>
              <p:cNvSpPr>
                <a:spLocks noRot="1" noChangeAspect="1" noMove="1" noResize="1" noEditPoints="1" noAdjustHandles="1" noChangeArrowheads="1" noChangeShapeType="1" noTextEdit="1"/>
              </p:cNvSpPr>
              <p:nvPr/>
            </p:nvSpPr>
            <p:spPr>
              <a:xfrm>
                <a:off x="420621" y="4303211"/>
                <a:ext cx="11418527" cy="1196481"/>
              </a:xfrm>
              <a:prstGeom prst="rect">
                <a:avLst/>
              </a:prstGeom>
              <a:blipFill>
                <a:blip r:embed="rId4"/>
                <a:stretch>
                  <a:fillRect/>
                </a:stretch>
              </a:blipFill>
            </p:spPr>
            <p:txBody>
              <a:bodyPr/>
              <a:lstStyle/>
              <a:p>
                <a:r>
                  <a:rPr lang="en-US">
                    <a:noFill/>
                  </a:rPr>
                  <a:t> </a:t>
                </a:r>
              </a:p>
            </p:txBody>
          </p:sp>
        </mc:Fallback>
      </mc:AlternateContent>
      <p:grpSp>
        <p:nvGrpSpPr>
          <p:cNvPr id="50" name="Group 49"/>
          <p:cNvGrpSpPr/>
          <p:nvPr/>
        </p:nvGrpSpPr>
        <p:grpSpPr>
          <a:xfrm>
            <a:off x="241306" y="1345219"/>
            <a:ext cx="11778089" cy="617268"/>
            <a:chOff x="241306" y="2243792"/>
            <a:chExt cx="11778089" cy="617268"/>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3" name="TextBox 52"/>
                <p:cNvSpPr txBox="1"/>
                <p:nvPr/>
              </p:nvSpPr>
              <p:spPr>
                <a:xfrm>
                  <a:off x="3834161" y="2247574"/>
                  <a:ext cx="1607337"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𝟏</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3834161" y="2247574"/>
                  <a:ext cx="1607337" cy="584775"/>
                </a:xfrm>
                <a:prstGeom prst="rect">
                  <a:avLst/>
                </a:prstGeom>
                <a:blipFill>
                  <a:blip r:embed="rId5"/>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827725" y="2247574"/>
                  <a:ext cx="2172360"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m:t>
                        </m:r>
                        <m:r>
                          <a:rPr lang="vi-VN" b="1">
                            <a:latin typeface="Cambria Math"/>
                          </a:rPr>
                          <m:t>𝟏</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247574"/>
                  <a:ext cx="2172360" cy="584775"/>
                </a:xfrm>
                <a:prstGeom prst="rect">
                  <a:avLst/>
                </a:prstGeom>
                <a:blipFill>
                  <a:blip r:embed="rId6"/>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59" name="TextBox 58"/>
                <p:cNvSpPr txBox="1"/>
                <p:nvPr/>
              </p:nvSpPr>
              <p:spPr>
                <a:xfrm>
                  <a:off x="6840597" y="2247574"/>
                  <a:ext cx="2172361"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𝟑</m:t>
                        </m:r>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247574"/>
                  <a:ext cx="2172361" cy="584775"/>
                </a:xfrm>
                <a:prstGeom prst="rect">
                  <a:avLst/>
                </a:prstGeom>
                <a:blipFill>
                  <a:blip r:embed="rId7"/>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9847034" y="2247574"/>
                  <a:ext cx="2172361"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a:latin typeface="Cambria Math"/>
                          </a:rPr>
                          <m:t>−</m:t>
                        </m:r>
                        <m:r>
                          <a:rPr lang="vi-VN" b="1">
                            <a:latin typeface="Cambria Math"/>
                          </a:rPr>
                          <m:t>𝟑</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247574"/>
                  <a:ext cx="2172361" cy="584775"/>
                </a:xfrm>
                <a:prstGeom prst="rect">
                  <a:avLst/>
                </a:prstGeom>
                <a:blipFill>
                  <a:blip r:embed="rId8"/>
                  <a:stretch>
                    <a:fillRect/>
                  </a:stretch>
                </a:blipFill>
              </p:spPr>
              <p:txBody>
                <a:bodyPr/>
                <a:lstStyle/>
                <a:p>
                  <a:r>
                    <a:rPr lang="en-US">
                      <a:noFill/>
                    </a:rPr>
                    <a:t> </a:t>
                  </a:r>
                </a:p>
              </p:txBody>
            </p:sp>
          </mc:Fallback>
        </mc:AlternateContent>
      </p:grpSp>
      <p:sp>
        <p:nvSpPr>
          <p:cNvPr id="67" name="Oval 66"/>
          <p:cNvSpPr/>
          <p:nvPr/>
        </p:nvSpPr>
        <p:spPr>
          <a:xfrm>
            <a:off x="3245764" y="140447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p:sp>
        <p:nvSpPr>
          <p:cNvPr id="43" name="Action Button: Forward or Next 42">
            <a:hlinkClick r:id="rId9" action="ppaction://hlinksldjump" highlightClick="1"/>
          </p:cNvPr>
          <p:cNvSpPr/>
          <p:nvPr/>
        </p:nvSpPr>
        <p:spPr>
          <a:xfrm>
            <a:off x="11214944" y="6079529"/>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2BF6D08-5115-4F97-B8FA-6CEA6FF8C185}"/>
                  </a:ext>
                </a:extLst>
              </p:cNvPr>
              <p:cNvSpPr txBox="1"/>
              <p:nvPr/>
            </p:nvSpPr>
            <p:spPr>
              <a:xfrm>
                <a:off x="170640" y="5481289"/>
                <a:ext cx="3789595" cy="11964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3200" i="1">
                          <a:latin typeface="Cambria Math"/>
                        </a:rPr>
                        <m:t>⇒</m:t>
                      </m:r>
                      <m:nary>
                        <m:naryPr>
                          <m:ctrlPr>
                            <a:rPr lang="en-US" sz="3200" i="1">
                              <a:latin typeface="Cambria Math" panose="02040503050406030204" pitchFamily="18" charset="0"/>
                            </a:rPr>
                          </m:ctrlPr>
                        </m:naryPr>
                        <m:sub>
                          <m:r>
                            <a:rPr lang="vi-VN" sz="3200" i="1">
                              <a:latin typeface="Cambria Math"/>
                            </a:rPr>
                            <m:t>1</m:t>
                          </m:r>
                        </m:sub>
                        <m:sup>
                          <m:r>
                            <a:rPr lang="vi-VN" sz="3200" i="1">
                              <a:latin typeface="Cambria Math"/>
                            </a:rPr>
                            <m:t>2</m:t>
                          </m:r>
                        </m:sup>
                        <m:e>
                          <m:r>
                            <a:rPr lang="vi-VN" sz="3200" i="1">
                              <a:latin typeface="Cambria Math"/>
                            </a:rPr>
                            <m:t>𝑓</m:t>
                          </m:r>
                          <m:d>
                            <m:dPr>
                              <m:ctrlPr>
                                <a:rPr lang="en-US" sz="3200" i="1">
                                  <a:latin typeface="Cambria Math" panose="02040503050406030204" pitchFamily="18" charset="0"/>
                                </a:rPr>
                              </m:ctrlPr>
                            </m:dPr>
                            <m:e>
                              <m:r>
                                <a:rPr lang="vi-VN" sz="3200" i="1">
                                  <a:latin typeface="Cambria Math"/>
                                </a:rPr>
                                <m:t>𝑥</m:t>
                              </m:r>
                            </m:e>
                          </m:d>
                          <m:r>
                            <a:rPr lang="vi-VN" sz="3200" i="1">
                              <a:latin typeface="Cambria Math"/>
                            </a:rPr>
                            <m:t>𝑑𝑥</m:t>
                          </m:r>
                        </m:e>
                      </m:nary>
                      <m:r>
                        <a:rPr lang="vi-VN" sz="3200" i="1">
                          <a:latin typeface="Cambria Math"/>
                        </a:rPr>
                        <m:t>=1</m:t>
                      </m:r>
                    </m:oMath>
                  </m:oMathPara>
                </a14:m>
                <a:endParaRPr lang="en-US" sz="3200"/>
              </a:p>
            </p:txBody>
          </p:sp>
        </mc:Choice>
        <mc:Fallback xmlns="">
          <p:sp>
            <p:nvSpPr>
              <p:cNvPr id="2" name="TextBox 1">
                <a:extLst>
                  <a:ext uri="{FF2B5EF4-FFF2-40B4-BE49-F238E27FC236}">
                    <a16:creationId xmlns:a16="http://schemas.microsoft.com/office/drawing/2014/main" id="{62BF6D08-5115-4F97-B8FA-6CEA6FF8C185}"/>
                  </a:ext>
                </a:extLst>
              </p:cNvPr>
              <p:cNvSpPr txBox="1">
                <a:spLocks noRot="1" noChangeAspect="1" noMove="1" noResize="1" noEditPoints="1" noAdjustHandles="1" noChangeArrowheads="1" noChangeShapeType="1" noTextEdit="1"/>
              </p:cNvSpPr>
              <p:nvPr/>
            </p:nvSpPr>
            <p:spPr>
              <a:xfrm>
                <a:off x="170640" y="5481289"/>
                <a:ext cx="3789595" cy="119648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86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67" grpId="0" animBg="1"/>
      <p:bldP spid="4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315864"/>
            <a:ext cx="11834900" cy="1989389"/>
            <a:chOff x="184495" y="3636273"/>
            <a:chExt cx="11834900" cy="1989389"/>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75512"/>
            <a:ext cx="11906397" cy="1181047"/>
            <a:chOff x="534987" y="1869705"/>
            <a:chExt cx="23340848" cy="1980834"/>
          </a:xfrm>
        </p:grpSpPr>
        <p:grpSp>
          <p:nvGrpSpPr>
            <p:cNvPr id="21" name="Group 20"/>
            <p:cNvGrpSpPr/>
            <p:nvPr/>
          </p:nvGrpSpPr>
          <p:grpSpPr>
            <a:xfrm>
              <a:off x="534987" y="1869705"/>
              <a:ext cx="23340848" cy="1980834"/>
              <a:chOff x="534987" y="1647866"/>
              <a:chExt cx="23340848" cy="1980834"/>
            </a:xfrm>
          </p:grpSpPr>
          <p:sp>
            <p:nvSpPr>
              <p:cNvPr id="25" name="Rounded Rectangle 24"/>
              <p:cNvSpPr/>
              <p:nvPr/>
            </p:nvSpPr>
            <p:spPr bwMode="auto">
              <a:xfrm>
                <a:off x="755649" y="1720889"/>
                <a:ext cx="23120186" cy="19078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33498" y="1912282"/>
                  <a:ext cx="19357792" cy="1638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r>
                    <a:rPr lang="vi-VN" sz="3200" dirty="0">
                      <a:latin typeface="Cambria" panose="02040503050406030204" pitchFamily="18" charset="0"/>
                    </a:rPr>
                    <a:t>Biết </a:t>
                  </a:r>
                  <a14:m>
                    <m:oMath xmlns:m="http://schemas.openxmlformats.org/officeDocument/2006/math">
                      <m:r>
                        <a:rPr lang="vi-VN" sz="3200" i="1">
                          <a:latin typeface="Cambria Math"/>
                        </a:rPr>
                        <m:t>𝑎</m:t>
                      </m:r>
                      <m:r>
                        <a:rPr lang="vi-VN" sz="3200" i="1">
                          <a:latin typeface="Cambria Math"/>
                        </a:rPr>
                        <m:t>=</m:t>
                      </m:r>
                      <m:f>
                        <m:fPr>
                          <m:ctrlPr>
                            <a:rPr lang="en-US" sz="3200" i="1">
                              <a:latin typeface="Cambria Math" panose="02040503050406030204" pitchFamily="18" charset="0"/>
                            </a:rPr>
                          </m:ctrlPr>
                        </m:fPr>
                        <m:num>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d>
                                <m:dPr>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1</m:t>
                                      </m:r>
                                    </m:e>
                                  </m:func>
                                  <m:r>
                                    <a:rPr lang="vi-VN" sz="3200" i="1">
                                      <a:latin typeface="Cambria Math"/>
                                    </a:rPr>
                                    <m:t>0</m:t>
                                  </m:r>
                                </m:e>
                              </m:d>
                            </m:e>
                          </m:func>
                        </m:num>
                        <m:den>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1</m:t>
                              </m:r>
                            </m:e>
                          </m:func>
                          <m:r>
                            <a:rPr lang="vi-VN" sz="3200" i="1">
                              <a:latin typeface="Cambria Math"/>
                            </a:rPr>
                            <m:t>0</m:t>
                          </m:r>
                        </m:den>
                      </m:f>
                    </m:oMath>
                  </a14:m>
                  <a:r>
                    <a:rPr lang="vi-VN" sz="3200" dirty="0">
                      <a:latin typeface="Cambria" panose="02040503050406030204" pitchFamily="18" charset="0"/>
                    </a:rPr>
                    <a:t>, giá trị biểu thức </a:t>
                  </a:r>
                  <a14:m>
                    <m:oMath xmlns:m="http://schemas.openxmlformats.org/officeDocument/2006/math">
                      <m:r>
                        <a:rPr lang="vi-VN" sz="3200" i="1">
                          <a:latin typeface="Cambria Math"/>
                        </a:rPr>
                        <m:t>𝑃</m:t>
                      </m:r>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0</m:t>
                          </m:r>
                        </m:e>
                        <m:sup>
                          <m:r>
                            <a:rPr lang="vi-VN" sz="3200" i="1">
                              <a:latin typeface="Cambria Math"/>
                            </a:rPr>
                            <m:t>𝑎</m:t>
                          </m:r>
                        </m:sup>
                      </m:sSup>
                    </m:oMath>
                  </a14:m>
                  <a:r>
                    <a:rPr lang="vi-VN" sz="3200" dirty="0">
                      <a:latin typeface="Cambria" panose="02040503050406030204" pitchFamily="18" charset="0"/>
                    </a:rPr>
                    <a:t> </a:t>
                  </a:r>
                  <a:r>
                    <a:rPr lang="vi-VN" sz="3200">
                      <a:latin typeface="Cambria" panose="02040503050406030204" pitchFamily="18" charset="0"/>
                    </a:rPr>
                    <a:t>bằng </a:t>
                  </a:r>
                  <a:endParaRPr lang="en-US" sz="3200" dirty="0">
                    <a:latin typeface="Cambria" panose="020405030504060302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33498" y="1912282"/>
                  <a:ext cx="19357792" cy="1638730"/>
                </a:xfrm>
                <a:prstGeom prst="rect">
                  <a:avLst/>
                </a:prstGeom>
                <a:blipFill>
                  <a:blip r:embed="rId2"/>
                  <a:stretch>
                    <a:fillRect l="-6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16035" y="2951023"/>
                <a:ext cx="11426028" cy="1127553"/>
              </a:xfrm>
              <a:prstGeom prst="rect">
                <a:avLst/>
              </a:prstGeom>
              <a:noFill/>
            </p:spPr>
            <p:txBody>
              <a:bodyPr wrap="square" rtlCol="0">
                <a:spAutoFit/>
              </a:bodyPr>
              <a:lstStyle/>
              <a:p>
                <a:pPr algn="just">
                  <a:lnSpc>
                    <a:spcPct val="115000"/>
                  </a:lnSpc>
                  <a:spcAft>
                    <a:spcPts val="800"/>
                  </a:spcAft>
                </a:pPr>
                <a14:m>
                  <m:oMathPara xmlns:m="http://schemas.openxmlformats.org/officeDocument/2006/math">
                    <m:oMathParaPr>
                      <m:jc m:val="left"/>
                    </m:oMathParaPr>
                    <m:oMath xmlns:m="http://schemas.openxmlformats.org/officeDocument/2006/math">
                      <m:r>
                        <m:rPr>
                          <m:nor/>
                        </m:rPr>
                        <a:rPr lang="vi-VN" sz="3200" dirty="0">
                          <a:latin typeface="Cambria" panose="02040503050406030204" pitchFamily="18" charset="0"/>
                        </a:rPr>
                        <m:t>Ta</m:t>
                      </m:r>
                      <m:r>
                        <m:rPr>
                          <m:nor/>
                        </m:rPr>
                        <a:rPr lang="vi-VN" sz="3200" dirty="0">
                          <a:latin typeface="Cambria" panose="02040503050406030204" pitchFamily="18" charset="0"/>
                        </a:rPr>
                        <m:t> </m:t>
                      </m:r>
                      <m:r>
                        <m:rPr>
                          <m:nor/>
                        </m:rPr>
                        <a:rPr lang="vi-VN" sz="3200" dirty="0">
                          <a:latin typeface="Cambria" panose="02040503050406030204" pitchFamily="18" charset="0"/>
                        </a:rPr>
                        <m:t>c</m:t>
                      </m:r>
                      <m:r>
                        <m:rPr>
                          <m:nor/>
                        </m:rPr>
                        <a:rPr lang="vi-VN" sz="3200" dirty="0">
                          <a:latin typeface="Cambria" panose="02040503050406030204" pitchFamily="18" charset="0"/>
                        </a:rPr>
                        <m:t>ó: </m:t>
                      </m:r>
                      <m:r>
                        <a:rPr lang="vi-VN" sz="3200" i="1">
                          <a:latin typeface="Cambria Math"/>
                        </a:rPr>
                        <m:t>𝑃</m:t>
                      </m:r>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0</m:t>
                          </m:r>
                        </m:e>
                        <m:sup>
                          <m:r>
                            <a:rPr lang="vi-VN" sz="3200" i="1">
                              <a:latin typeface="Cambria Math"/>
                            </a:rPr>
                            <m:t>𝑎</m:t>
                          </m:r>
                        </m:sup>
                      </m:sSup>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0</m:t>
                          </m:r>
                        </m:e>
                        <m:sup>
                          <m:f>
                            <m:fPr>
                              <m:ctrlPr>
                                <a:rPr lang="en-US" sz="3200" i="1">
                                  <a:latin typeface="Cambria Math" panose="02040503050406030204" pitchFamily="18" charset="0"/>
                                </a:rPr>
                              </m:ctrlPr>
                            </m:fPr>
                            <m:num>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d>
                                    <m:dPr>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1</m:t>
                                          </m:r>
                                        </m:e>
                                      </m:func>
                                      <m:r>
                                        <a:rPr lang="vi-VN" sz="3200" i="1">
                                          <a:latin typeface="Cambria Math"/>
                                        </a:rPr>
                                        <m:t>0</m:t>
                                      </m:r>
                                    </m:e>
                                  </m:d>
                                </m:e>
                              </m:func>
                            </m:num>
                            <m:den>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1</m:t>
                                  </m:r>
                                </m:e>
                              </m:func>
                              <m:r>
                                <a:rPr lang="vi-VN" sz="3200" i="1">
                                  <a:latin typeface="Cambria Math"/>
                                </a:rPr>
                                <m:t>0</m:t>
                              </m:r>
                            </m:den>
                          </m:f>
                        </m:sup>
                      </m:sSup>
                      <m:r>
                        <a:rPr lang="vi-VN" sz="3200" i="1">
                          <a:latin typeface="Cambria Math"/>
                        </a:rPr>
                        <m:t>=1</m:t>
                      </m:r>
                      <m:sSup>
                        <m:sSupPr>
                          <m:ctrlPr>
                            <a:rPr lang="en-US" sz="3200" i="1">
                              <a:latin typeface="Cambria Math" panose="02040503050406030204" pitchFamily="18" charset="0"/>
                            </a:rPr>
                          </m:ctrlPr>
                        </m:sSupPr>
                        <m:e>
                          <m:r>
                            <a:rPr lang="vi-VN" sz="3200" i="1">
                              <a:latin typeface="Cambria Math"/>
                            </a:rPr>
                            <m:t>0</m:t>
                          </m:r>
                        </m:e>
                        <m:sup>
                          <m:func>
                            <m:funcPr>
                              <m:ctrlPr>
                                <a:rPr lang="en-US" sz="3200" i="1">
                                  <a:latin typeface="Cambria Math" panose="02040503050406030204" pitchFamily="18" charset="0"/>
                                </a:rPr>
                              </m:ctrlPr>
                            </m:funcPr>
                            <m:fName>
                              <m:r>
                                <a:rPr lang="vi-VN" sz="3200" i="1">
                                  <a:latin typeface="Cambria Math"/>
                                </a:rPr>
                                <m:t>𝑙𝑜𝑔</m:t>
                              </m:r>
                            </m:fName>
                            <m:e>
                              <m:d>
                                <m:dPr>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1</m:t>
                                      </m:r>
                                    </m:e>
                                  </m:func>
                                  <m:r>
                                    <a:rPr lang="vi-VN" sz="3200" i="1">
                                      <a:latin typeface="Cambria Math"/>
                                    </a:rPr>
                                    <m:t>0</m:t>
                                  </m:r>
                                </m:e>
                              </m:d>
                            </m:e>
                          </m:func>
                        </m:sup>
                      </m:sSup>
                      <m:r>
                        <a:rPr lang="vi-VN" sz="3200" i="1">
                          <a:latin typeface="Cambria Math"/>
                        </a:rPr>
                        <m:t>=</m:t>
                      </m:r>
                      <m:func>
                        <m:funcPr>
                          <m:ctrlPr>
                            <a:rPr lang="en-US" sz="3200" i="1">
                              <a:latin typeface="Cambria Math" panose="02040503050406030204" pitchFamily="18" charset="0"/>
                            </a:rPr>
                          </m:ctrlPr>
                        </m:funcPr>
                        <m:fName>
                          <m:sSub>
                            <m:sSubPr>
                              <m:ctrlPr>
                                <a:rPr lang="en-US" sz="3200" i="1">
                                  <a:latin typeface="Cambria Math" panose="02040503050406030204" pitchFamily="18" charset="0"/>
                                </a:rPr>
                              </m:ctrlPr>
                            </m:sSubPr>
                            <m:e>
                              <m:r>
                                <a:rPr lang="vi-VN" sz="3200" i="1">
                                  <a:latin typeface="Cambria Math"/>
                                </a:rPr>
                                <m:t>𝑙𝑜𝑔</m:t>
                              </m:r>
                            </m:e>
                            <m:sub>
                              <m:r>
                                <a:rPr lang="vi-VN" sz="3200" i="1">
                                  <a:latin typeface="Cambria Math"/>
                                </a:rPr>
                                <m:t>2</m:t>
                              </m:r>
                            </m:sub>
                          </m:sSub>
                        </m:fName>
                        <m:e>
                          <m:r>
                            <a:rPr lang="vi-VN" sz="3200" i="1">
                              <a:latin typeface="Cambria Math"/>
                            </a:rPr>
                            <m:t>1</m:t>
                          </m:r>
                        </m:e>
                      </m:func>
                      <m:r>
                        <a:rPr lang="vi-VN" sz="3200" i="1">
                          <a:latin typeface="Cambria Math"/>
                        </a:rPr>
                        <m:t>0</m:t>
                      </m:r>
                      <m:r>
                        <m:rPr>
                          <m:nor/>
                        </m:rPr>
                        <a:rPr lang="vi-VN" sz="3200" dirty="0">
                          <a:latin typeface="Cambria" panose="02040503050406030204" pitchFamily="18" charset="0"/>
                        </a:rPr>
                        <m:t>.</m:t>
                      </m:r>
                    </m:oMath>
                  </m:oMathPara>
                </a14:m>
                <a:endParaRPr lang="en-US" sz="32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16035" y="2951023"/>
                <a:ext cx="11426028" cy="1127553"/>
              </a:xfrm>
              <a:prstGeom prst="rect">
                <a:avLst/>
              </a:prstGeom>
              <a:blipFill>
                <a:blip r:embed="rId3"/>
                <a:stretch>
                  <a:fillRect/>
                </a:stretch>
              </a:blipFill>
            </p:spPr>
            <p:txBody>
              <a:bodyPr/>
              <a:lstStyle/>
              <a:p>
                <a:r>
                  <a:rPr lang="en-US">
                    <a:noFill/>
                  </a:rPr>
                  <a:t> </a:t>
                </a:r>
              </a:p>
            </p:txBody>
          </p:sp>
        </mc:Fallback>
      </mc:AlternateContent>
      <p:grpSp>
        <p:nvGrpSpPr>
          <p:cNvPr id="4" name="Group 3"/>
          <p:cNvGrpSpPr/>
          <p:nvPr/>
        </p:nvGrpSpPr>
        <p:grpSpPr>
          <a:xfrm>
            <a:off x="316035" y="1387964"/>
            <a:ext cx="5146885" cy="643573"/>
            <a:chOff x="241306" y="2960591"/>
            <a:chExt cx="5146885" cy="643573"/>
          </a:xfrm>
        </p:grpSpPr>
        <p:grpSp>
          <p:nvGrpSpPr>
            <p:cNvPr id="2" name="Group 1"/>
            <p:cNvGrpSpPr/>
            <p:nvPr/>
          </p:nvGrpSpPr>
          <p:grpSpPr>
            <a:xfrm>
              <a:off x="241306" y="2960591"/>
              <a:ext cx="2304593" cy="643573"/>
              <a:chOff x="241306" y="2960591"/>
              <a:chExt cx="2304593" cy="643573"/>
            </a:xfrm>
          </p:grpSpPr>
          <p:sp>
            <p:nvSpPr>
              <p:cNvPr id="54" name="Rectangle 53"/>
              <p:cNvSpPr/>
              <p:nvPr/>
            </p:nvSpPr>
            <p:spPr>
              <a:xfrm>
                <a:off x="588979" y="2986896"/>
                <a:ext cx="18671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5" name="Oval 54"/>
              <p:cNvSpPr/>
              <p:nvPr/>
            </p:nvSpPr>
            <p:spPr>
              <a:xfrm>
                <a:off x="241306" y="30160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6" name="TextBox 55"/>
                  <p:cNvSpPr txBox="1"/>
                  <p:nvPr/>
                </p:nvSpPr>
                <p:spPr>
                  <a:xfrm>
                    <a:off x="827725" y="2960591"/>
                    <a:ext cx="1718174"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b="1" i="1">
                              <a:latin typeface="Cambria Math"/>
                            </a:rPr>
                            <m:t>𝟐</m:t>
                          </m:r>
                        </m:oMath>
                      </m:oMathPara>
                    </a14:m>
                    <a:endParaRPr lang="en-US"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960591"/>
                    <a:ext cx="1718174" cy="584775"/>
                  </a:xfrm>
                  <a:prstGeom prst="rect">
                    <a:avLst/>
                  </a:prstGeom>
                  <a:blipFill>
                    <a:blip r:embed="rId4"/>
                    <a:stretch>
                      <a:fillRect/>
                    </a:stretch>
                  </a:blipFill>
                </p:spPr>
                <p:txBody>
                  <a:bodyPr/>
                  <a:lstStyle/>
                  <a:p>
                    <a:r>
                      <a:rPr lang="en-US">
                        <a:noFill/>
                      </a:rPr>
                      <a:t> </a:t>
                    </a:r>
                  </a:p>
                </p:txBody>
              </p:sp>
            </mc:Fallback>
          </mc:AlternateContent>
        </p:grpSp>
        <p:grpSp>
          <p:nvGrpSpPr>
            <p:cNvPr id="3" name="Group 2"/>
            <p:cNvGrpSpPr/>
            <p:nvPr/>
          </p:nvGrpSpPr>
          <p:grpSpPr>
            <a:xfrm>
              <a:off x="3173418" y="2960591"/>
              <a:ext cx="2214773" cy="643573"/>
              <a:chOff x="3173418" y="2960591"/>
              <a:chExt cx="2214773" cy="643573"/>
            </a:xfrm>
          </p:grpSpPr>
          <p:sp>
            <p:nvSpPr>
              <p:cNvPr id="104" name="Rectangle 103"/>
              <p:cNvSpPr/>
              <p:nvPr/>
            </p:nvSpPr>
            <p:spPr>
              <a:xfrm>
                <a:off x="3463963" y="2986896"/>
                <a:ext cx="18671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05" name="Oval 104"/>
              <p:cNvSpPr/>
              <p:nvPr/>
            </p:nvSpPr>
            <p:spPr>
              <a:xfrm>
                <a:off x="3173418" y="30160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06" name="TextBox 105"/>
                  <p:cNvSpPr txBox="1"/>
                  <p:nvPr/>
                </p:nvSpPr>
                <p:spPr>
                  <a:xfrm>
                    <a:off x="3632837" y="2960591"/>
                    <a:ext cx="1755354"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Times New Roman" panose="02020603050405020304" pitchFamily="18" charset="0"/>
                              <a:cs typeface="Times New Roman" panose="02020603050405020304" pitchFamily="18" charset="0"/>
                            </a:rPr>
                            <m:t>𝟒</m:t>
                          </m:r>
                        </m:oMath>
                      </m:oMathPara>
                    </a14:m>
                    <a:endParaRPr 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3632837" y="2960591"/>
                    <a:ext cx="1755354" cy="584775"/>
                  </a:xfrm>
                  <a:prstGeom prst="rect">
                    <a:avLst/>
                  </a:prstGeom>
                  <a:blipFill>
                    <a:blip r:embed="rId5"/>
                    <a:stretch>
                      <a:fillRect/>
                    </a:stretch>
                  </a:blipFill>
                </p:spPr>
                <p:txBody>
                  <a:bodyPr/>
                  <a:lstStyle/>
                  <a:p>
                    <a:r>
                      <a:rPr lang="en-US">
                        <a:noFill/>
                      </a:rPr>
                      <a:t> </a:t>
                    </a:r>
                  </a:p>
                </p:txBody>
              </p:sp>
            </mc:Fallback>
          </mc:AlternateContent>
        </p:grpSp>
      </p:grpSp>
      <p:grpSp>
        <p:nvGrpSpPr>
          <p:cNvPr id="107" name="Group 106"/>
          <p:cNvGrpSpPr/>
          <p:nvPr/>
        </p:nvGrpSpPr>
        <p:grpSpPr>
          <a:xfrm>
            <a:off x="6303978" y="1429564"/>
            <a:ext cx="5888022" cy="639795"/>
            <a:chOff x="241306" y="2990522"/>
            <a:chExt cx="5888022" cy="639795"/>
          </a:xfrm>
        </p:grpSpPr>
        <p:sp>
          <p:nvSpPr>
            <p:cNvPr id="108" name="Rectangle 107"/>
            <p:cNvSpPr/>
            <p:nvPr/>
          </p:nvSpPr>
          <p:spPr>
            <a:xfrm>
              <a:off x="531852" y="3013049"/>
              <a:ext cx="1924228"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09" name="Oval 108"/>
            <p:cNvSpPr/>
            <p:nvPr/>
          </p:nvSpPr>
          <p:spPr>
            <a:xfrm>
              <a:off x="241306" y="307230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110" name="TextBox 109"/>
                <p:cNvSpPr txBox="1"/>
                <p:nvPr/>
              </p:nvSpPr>
              <p:spPr>
                <a:xfrm>
                  <a:off x="827724" y="3016831"/>
                  <a:ext cx="1628355"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Times New Roman" panose="02020603050405020304" pitchFamily="18" charset="0"/>
                            <a:cs typeface="Times New Roman" panose="02020603050405020304" pitchFamily="18" charset="0"/>
                          </a:rPr>
                          <m:t>𝟏</m:t>
                        </m:r>
                      </m:oMath>
                    </m:oMathPara>
                  </a14:m>
                  <a:endParaRPr lang="en-US" dirty="0"/>
                </a:p>
              </p:txBody>
            </p:sp>
          </mc:Choice>
          <mc:Fallback xmlns="">
            <p:sp>
              <p:nvSpPr>
                <p:cNvPr id="110" name="TextBox 109"/>
                <p:cNvSpPr txBox="1">
                  <a:spLocks noRot="1" noChangeAspect="1" noMove="1" noResize="1" noEditPoints="1" noAdjustHandles="1" noChangeArrowheads="1" noChangeShapeType="1" noTextEdit="1"/>
                </p:cNvSpPr>
                <p:nvPr/>
              </p:nvSpPr>
              <p:spPr>
                <a:xfrm>
                  <a:off x="827724" y="3016831"/>
                  <a:ext cx="1628355" cy="584775"/>
                </a:xfrm>
                <a:prstGeom prst="rect">
                  <a:avLst/>
                </a:prstGeom>
                <a:blipFill>
                  <a:blip r:embed="rId6"/>
                  <a:stretch>
                    <a:fillRect/>
                  </a:stretch>
                </a:blipFill>
              </p:spPr>
              <p:txBody>
                <a:bodyPr/>
                <a:lstStyle/>
                <a:p>
                  <a:r>
                    <a:rPr lang="en-US">
                      <a:noFill/>
                    </a:rPr>
                    <a:t> </a:t>
                  </a:r>
                </a:p>
              </p:txBody>
            </p:sp>
          </mc:Fallback>
        </mc:AlternateContent>
        <p:sp>
          <p:nvSpPr>
            <p:cNvPr id="111" name="Rectangle 110"/>
            <p:cNvSpPr/>
            <p:nvPr/>
          </p:nvSpPr>
          <p:spPr>
            <a:xfrm>
              <a:off x="3606829" y="3013049"/>
              <a:ext cx="2072562"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112" name="Oval 111"/>
            <p:cNvSpPr/>
            <p:nvPr/>
          </p:nvSpPr>
          <p:spPr>
            <a:xfrm>
              <a:off x="3316283" y="307230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113" name="TextBox 112"/>
                <p:cNvSpPr txBox="1"/>
                <p:nvPr/>
              </p:nvSpPr>
              <p:spPr>
                <a:xfrm>
                  <a:off x="4056766" y="2990522"/>
                  <a:ext cx="2072562" cy="622799"/>
                </a:xfrm>
                <a:prstGeom prst="rect">
                  <a:avLst/>
                </a:prstGeom>
                <a:noFill/>
              </p:spPr>
              <p:txBody>
                <a:bodyPr wrap="square" rtlCol="0">
                  <a:spAutoFit/>
                </a:bodyPr>
                <a:lstStyle>
                  <a:defPPr>
                    <a:defRPr lang="vi-VN"/>
                  </a:defPPr>
                  <a:lvl1pPr>
                    <a:defRPr sz="3200" i="1">
                      <a:solidFill>
                        <a:schemeClr val="bg1"/>
                      </a:solidFill>
                    </a:defRPr>
                  </a:lvl1pPr>
                </a:lstStyle>
                <a:p>
                  <a:pPr algn="just">
                    <a:lnSpc>
                      <a:spcPct val="115000"/>
                    </a:lnSpc>
                    <a:spcAft>
                      <a:spcPts val="0"/>
                    </a:spcAft>
                    <a:tabLst>
                      <a:tab pos="3599815" algn="l"/>
                      <a:tab pos="5039995" algn="l"/>
                    </a:tabLst>
                  </a:pPr>
                  <a:r>
                    <a:rPr lang="en-US"/>
                    <a:t> </a:t>
                  </a:r>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vi-VN">
                                  <a:latin typeface="Cambria Math"/>
                                </a:rPr>
                                <m:t>𝑙𝑜𝑔</m:t>
                              </m:r>
                            </m:e>
                            <m:sub>
                              <m:r>
                                <a:rPr lang="vi-VN">
                                  <a:latin typeface="Cambria Math"/>
                                </a:rPr>
                                <m:t>2</m:t>
                              </m:r>
                            </m:sub>
                          </m:sSub>
                        </m:fName>
                        <m:e>
                          <m:r>
                            <a:rPr lang="vi-VN">
                              <a:latin typeface="Cambria Math"/>
                            </a:rPr>
                            <m:t>1</m:t>
                          </m:r>
                        </m:e>
                      </m:func>
                      <m:r>
                        <a:rPr lang="vi-VN">
                          <a:latin typeface="Cambria Math"/>
                        </a:rPr>
                        <m:t>0</m:t>
                      </m:r>
                    </m:oMath>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4056766" y="2990522"/>
                  <a:ext cx="2072562" cy="622799"/>
                </a:xfrm>
                <a:prstGeom prst="rect">
                  <a:avLst/>
                </a:prstGeom>
                <a:blipFill>
                  <a:blip r:embed="rId7"/>
                  <a:stretch>
                    <a:fillRect/>
                  </a:stretch>
                </a:blipFill>
              </p:spPr>
              <p:txBody>
                <a:bodyPr/>
                <a:lstStyle/>
                <a:p>
                  <a:r>
                    <a:rPr lang="en-US">
                      <a:noFill/>
                    </a:rPr>
                    <a:t> </a:t>
                  </a:r>
                </a:p>
              </p:txBody>
            </p:sp>
          </mc:Fallback>
        </mc:AlternateContent>
      </p:grpSp>
      <p:sp>
        <p:nvSpPr>
          <p:cNvPr id="57" name="Action Button: Forward or Next 56">
            <a:hlinkClick r:id="rId8" action="ppaction://hlinksldjump" highlightClick="1"/>
          </p:cNvPr>
          <p:cNvSpPr/>
          <p:nvPr/>
        </p:nvSpPr>
        <p:spPr>
          <a:xfrm>
            <a:off x="11318544" y="383728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9378223" y="1511892"/>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2590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500"/>
                                        <p:tgtEl>
                                          <p:spTgt spid="10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500"/>
                                        <p:tgtEl>
                                          <p:spTgt spid="8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wipe(left)">
                                      <p:cBhvr>
                                        <p:cTn id="26" dur="500"/>
                                        <p:tgtEl>
                                          <p:spTgt spid="11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57" grpId="0" animBg="1"/>
      <p:bldP spid="1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057" y="2226246"/>
            <a:ext cx="11608216" cy="761834"/>
            <a:chOff x="1939478" y="1659589"/>
            <a:chExt cx="11231701" cy="761834"/>
          </a:xfrm>
        </p:grpSpPr>
        <p:grpSp>
          <p:nvGrpSpPr>
            <p:cNvPr id="3" name="Group 2"/>
            <p:cNvGrpSpPr/>
            <p:nvPr/>
          </p:nvGrpSpPr>
          <p:grpSpPr>
            <a:xfrm>
              <a:off x="1939478" y="1659589"/>
              <a:ext cx="2405314" cy="715308"/>
              <a:chOff x="241306" y="2205692"/>
              <a:chExt cx="2405314" cy="715308"/>
            </a:xfrm>
          </p:grpSpPr>
          <p:sp>
            <p:nvSpPr>
              <p:cNvPr id="76" name="Rectangle 75"/>
              <p:cNvSpPr/>
              <p:nvPr/>
            </p:nvSpPr>
            <p:spPr>
              <a:xfrm>
                <a:off x="531851" y="2205692"/>
                <a:ext cx="2114769"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75" name="TextBox 74"/>
                  <p:cNvSpPr txBox="1"/>
                  <p:nvPr/>
                </p:nvSpPr>
                <p:spPr>
                  <a:xfrm>
                    <a:off x="827724" y="2238502"/>
                    <a:ext cx="1663361"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𝑚</m:t>
                          </m:r>
                          <m:r>
                            <a:rPr lang="vi-VN">
                              <a:latin typeface="Cambria Math"/>
                            </a:rPr>
                            <m:t>=1</m:t>
                          </m:r>
                        </m:oMath>
                      </m:oMathPara>
                    </a14:m>
                    <a:endParaRPr lang="en-US" dirty="0">
                      <a:solidFill>
                        <a:schemeClr val="bg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827724" y="2238502"/>
                    <a:ext cx="1663361" cy="584775"/>
                  </a:xfrm>
                  <a:prstGeom prst="rect">
                    <a:avLst/>
                  </a:prstGeom>
                  <a:blipFill>
                    <a:blip r:embed="rId2"/>
                    <a:stretch>
                      <a:fillRect/>
                    </a:stretch>
                  </a:blipFill>
                </p:spPr>
                <p:txBody>
                  <a:bodyPr/>
                  <a:lstStyle/>
                  <a:p>
                    <a:r>
                      <a:rPr lang="en-US">
                        <a:noFill/>
                      </a:rPr>
                      <a:t> </a:t>
                    </a:r>
                  </a:p>
                </p:txBody>
              </p:sp>
            </mc:Fallback>
          </mc:AlternateContent>
        </p:grpSp>
        <p:grpSp>
          <p:nvGrpSpPr>
            <p:cNvPr id="4" name="Group 3"/>
            <p:cNvGrpSpPr/>
            <p:nvPr/>
          </p:nvGrpSpPr>
          <p:grpSpPr>
            <a:xfrm>
              <a:off x="4913275" y="1659589"/>
              <a:ext cx="2336702" cy="715308"/>
              <a:chOff x="3316703" y="1557992"/>
              <a:chExt cx="2336702" cy="715308"/>
            </a:xfrm>
          </p:grpSpPr>
          <p:sp>
            <p:nvSpPr>
              <p:cNvPr id="46" name="Rectangle 45"/>
              <p:cNvSpPr/>
              <p:nvPr/>
            </p:nvSpPr>
            <p:spPr>
              <a:xfrm>
                <a:off x="3607263" y="1557992"/>
                <a:ext cx="2046142"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3316703" y="16553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3903109" y="1619830"/>
                    <a:ext cx="1750268"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𝑚</m:t>
                          </m:r>
                          <m:r>
                            <a:rPr lang="vi-VN">
                              <a:latin typeface="Cambria Math"/>
                            </a:rPr>
                            <m:t>=−1</m:t>
                          </m:r>
                        </m:oMath>
                      </m:oMathPara>
                    </a14:m>
                    <a:endParaRPr lang="en-US"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903109" y="1619830"/>
                    <a:ext cx="1750268" cy="584775"/>
                  </a:xfrm>
                  <a:prstGeom prst="rect">
                    <a:avLst/>
                  </a:prstGeom>
                  <a:blipFill>
                    <a:blip r:embed="rId3"/>
                    <a:stretch>
                      <a:fillRect/>
                    </a:stretch>
                  </a:blipFill>
                </p:spPr>
                <p:txBody>
                  <a:bodyPr/>
                  <a:lstStyle/>
                  <a:p>
                    <a:r>
                      <a:rPr lang="en-US">
                        <a:noFill/>
                      </a:rPr>
                      <a:t> </a:t>
                    </a:r>
                  </a:p>
                </p:txBody>
              </p:sp>
            </mc:Fallback>
          </mc:AlternateContent>
        </p:grpSp>
        <p:grpSp>
          <p:nvGrpSpPr>
            <p:cNvPr id="63" name="Group 62"/>
            <p:cNvGrpSpPr/>
            <p:nvPr/>
          </p:nvGrpSpPr>
          <p:grpSpPr>
            <a:xfrm>
              <a:off x="7755409" y="1706115"/>
              <a:ext cx="2436497" cy="715308"/>
              <a:chOff x="6057237" y="1332373"/>
              <a:chExt cx="2436497" cy="715308"/>
            </a:xfrm>
          </p:grpSpPr>
          <p:sp>
            <p:nvSpPr>
              <p:cNvPr id="64" name="Rectangle 63"/>
              <p:cNvSpPr/>
              <p:nvPr/>
            </p:nvSpPr>
            <p:spPr>
              <a:xfrm>
                <a:off x="6378965" y="1332373"/>
                <a:ext cx="2114769"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5" name="Oval 64"/>
              <p:cNvSpPr/>
              <p:nvPr/>
            </p:nvSpPr>
            <p:spPr>
              <a:xfrm>
                <a:off x="6057237" y="142972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6" name="TextBox 65"/>
                  <p:cNvSpPr txBox="1"/>
                  <p:nvPr/>
                </p:nvSpPr>
                <p:spPr>
                  <a:xfrm>
                    <a:off x="6643654" y="1408725"/>
                    <a:ext cx="1768866"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𝑚</m:t>
                          </m:r>
                          <m:r>
                            <a:rPr lang="vi-VN">
                              <a:latin typeface="Cambria Math"/>
                            </a:rPr>
                            <m:t>=3</m:t>
                          </m:r>
                        </m:oMath>
                      </m:oMathPara>
                    </a14:m>
                    <a:endParaRPr lang="en-US"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643654" y="1408725"/>
                    <a:ext cx="1768866" cy="584775"/>
                  </a:xfrm>
                  <a:prstGeom prst="rect">
                    <a:avLst/>
                  </a:prstGeom>
                  <a:blipFill>
                    <a:blip r:embed="rId4"/>
                    <a:stretch>
                      <a:fillRect/>
                    </a:stretch>
                  </a:blipFill>
                </p:spPr>
                <p:txBody>
                  <a:bodyPr/>
                  <a:lstStyle/>
                  <a:p>
                    <a:r>
                      <a:rPr lang="en-US">
                        <a:noFill/>
                      </a:rPr>
                      <a:t> </a:t>
                    </a:r>
                  </a:p>
                </p:txBody>
              </p:sp>
            </mc:Fallback>
          </mc:AlternateContent>
        </p:grpSp>
        <p:grpSp>
          <p:nvGrpSpPr>
            <p:cNvPr id="68" name="Group 67"/>
            <p:cNvGrpSpPr/>
            <p:nvPr/>
          </p:nvGrpSpPr>
          <p:grpSpPr>
            <a:xfrm>
              <a:off x="10765865" y="1706115"/>
              <a:ext cx="2405314" cy="715308"/>
              <a:chOff x="3873393" y="1332373"/>
              <a:chExt cx="2405314" cy="715308"/>
            </a:xfrm>
          </p:grpSpPr>
          <p:sp>
            <p:nvSpPr>
              <p:cNvPr id="69" name="Rectangle 68"/>
              <p:cNvSpPr/>
              <p:nvPr/>
            </p:nvSpPr>
            <p:spPr>
              <a:xfrm>
                <a:off x="4163938" y="1332373"/>
                <a:ext cx="2114769" cy="71530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0" name="Oval 69"/>
              <p:cNvSpPr/>
              <p:nvPr/>
            </p:nvSpPr>
            <p:spPr>
              <a:xfrm>
                <a:off x="3873393" y="142972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1" name="TextBox 70"/>
                  <p:cNvSpPr txBox="1"/>
                  <p:nvPr/>
                </p:nvSpPr>
                <p:spPr>
                  <a:xfrm>
                    <a:off x="4459812" y="1408725"/>
                    <a:ext cx="1750268" cy="5847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a:latin typeface="Cambria Math"/>
                            </a:rPr>
                            <m:t>𝑚</m:t>
                          </m:r>
                          <m:r>
                            <a:rPr lang="vi-VN">
                              <a:latin typeface="Cambria Math"/>
                            </a:rPr>
                            <m:t>=−3</m:t>
                          </m:r>
                        </m:oMath>
                      </m:oMathPara>
                    </a14:m>
                    <a:endParaRPr lang="en-US" dirty="0">
                      <a:solidFill>
                        <a:schemeClr val="bg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459812" y="1408725"/>
                    <a:ext cx="1750268" cy="584775"/>
                  </a:xfrm>
                  <a:prstGeom prst="rect">
                    <a:avLst/>
                  </a:prstGeom>
                  <a:blipFill>
                    <a:blip r:embed="rId5"/>
                    <a:stretch>
                      <a:fillRect/>
                    </a:stretch>
                  </a:blipFill>
                </p:spPr>
                <p:txBody>
                  <a:bodyPr/>
                  <a:lstStyle/>
                  <a:p>
                    <a:r>
                      <a:rPr lang="en-US">
                        <a:noFill/>
                      </a:rPr>
                      <a:t> </a:t>
                    </a:r>
                  </a:p>
                </p:txBody>
              </p:sp>
            </mc:Fallback>
          </mc:AlternateContent>
        </p:grpSp>
      </p:grpSp>
      <p:grpSp>
        <p:nvGrpSpPr>
          <p:cNvPr id="89" name="Group 88"/>
          <p:cNvGrpSpPr/>
          <p:nvPr/>
        </p:nvGrpSpPr>
        <p:grpSpPr>
          <a:xfrm>
            <a:off x="208579" y="2966262"/>
            <a:ext cx="11834900" cy="3863413"/>
            <a:chOff x="184495" y="3636273"/>
            <a:chExt cx="11834900" cy="3863413"/>
          </a:xfrm>
        </p:grpSpPr>
        <p:sp>
          <p:nvSpPr>
            <p:cNvPr id="5" name="Rounded Rectangle 4"/>
            <p:cNvSpPr/>
            <p:nvPr/>
          </p:nvSpPr>
          <p:spPr>
            <a:xfrm>
              <a:off x="184495" y="3865217"/>
              <a:ext cx="11834900" cy="363446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3"/>
              <a:ext cx="2342698" cy="553998"/>
              <a:chOff x="1275608" y="6239450"/>
              <a:chExt cx="4592537" cy="100658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28325"/>
            <a:ext cx="11906396" cy="2090737"/>
            <a:chOff x="534987" y="1741882"/>
            <a:chExt cx="23340848" cy="3506550"/>
          </a:xfrm>
        </p:grpSpPr>
        <p:grpSp>
          <p:nvGrpSpPr>
            <p:cNvPr id="21" name="Group 20"/>
            <p:cNvGrpSpPr/>
            <p:nvPr/>
          </p:nvGrpSpPr>
          <p:grpSpPr>
            <a:xfrm>
              <a:off x="534987" y="1869705"/>
              <a:ext cx="23340848" cy="3378727"/>
              <a:chOff x="534987" y="1647866"/>
              <a:chExt cx="23340848" cy="3378727"/>
            </a:xfrm>
          </p:grpSpPr>
          <p:sp>
            <p:nvSpPr>
              <p:cNvPr id="25" name="Rounded Rectangle 24"/>
              <p:cNvSpPr/>
              <p:nvPr/>
            </p:nvSpPr>
            <p:spPr bwMode="auto">
              <a:xfrm>
                <a:off x="755649" y="1720889"/>
                <a:ext cx="23120186" cy="330570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278"/>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278" fontAlgn="auto">
                      <a:spcBef>
                        <a:spcPts val="0"/>
                      </a:spcBef>
                      <a:spcAft>
                        <a:spcPts val="0"/>
                      </a:spcAft>
                      <a:defRPr/>
                    </a:pPr>
                    <a:endParaRPr lang="en-US" sz="3200">
                      <a:latin typeface="+mn-lt"/>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278" fontAlgn="auto">
                      <a:spcBef>
                        <a:spcPts val="0"/>
                      </a:spcBef>
                      <a:spcAft>
                        <a:spcPts val="0"/>
                      </a:spcAft>
                      <a:defRPr/>
                    </a:pPr>
                    <a:endParaRPr lang="en-US" sz="3200">
                      <a:latin typeface="+mn-lt"/>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278" fontAlgn="auto">
                    <a:spcBef>
                      <a:spcPts val="0"/>
                    </a:spcBef>
                    <a:spcAft>
                      <a:spcPts val="0"/>
                    </a:spcAft>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7</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904439" y="1741882"/>
                  <a:ext cx="22950067" cy="3402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indent="1606550" algn="just">
                    <a:lnSpc>
                      <a:spcPct val="115000"/>
                    </a:lnSpc>
                    <a:spcBef>
                      <a:spcPts val="600"/>
                    </a:spcBef>
                    <a:spcAft>
                      <a:spcPts val="0"/>
                    </a:spcAft>
                    <a:buClr>
                      <a:srgbClr val="0000FF"/>
                    </a:buClr>
                    <a:tabLst>
                      <a:tab pos="629920" algn="l"/>
                    </a:tabLst>
                  </a:pPr>
                  <a:r>
                    <a:rPr lang="vi-VN" sz="3000" dirty="0">
                      <a:latin typeface="Cambria" panose="02040503050406030204" pitchFamily="18" charset="0"/>
                    </a:rPr>
                    <a:t>Trong không gian với hệ tọa độ Oxyz, cho đường thẳng </a:t>
                  </a:r>
                  <a14:m>
                    <m:oMath xmlns:m="http://schemas.openxmlformats.org/officeDocument/2006/math">
                      <m:r>
                        <a:rPr lang="vi-VN" sz="3000" i="1">
                          <a:latin typeface="Cambria Math"/>
                        </a:rPr>
                        <m:t>𝑑</m:t>
                      </m:r>
                      <m:r>
                        <a:rPr lang="vi-VN" sz="3000" i="1">
                          <a:latin typeface="Cambria Math"/>
                        </a:rPr>
                        <m:t>:</m:t>
                      </m:r>
                      <m:f>
                        <m:fPr>
                          <m:ctrlPr>
                            <a:rPr lang="en-US" sz="3000" i="1">
                              <a:latin typeface="Cambria Math" panose="02040503050406030204" pitchFamily="18" charset="0"/>
                            </a:rPr>
                          </m:ctrlPr>
                        </m:fPr>
                        <m:num>
                          <m:r>
                            <a:rPr lang="vi-VN" sz="3000" i="1">
                              <a:latin typeface="Cambria Math"/>
                            </a:rPr>
                            <m:t>𝑥</m:t>
                          </m:r>
                          <m:r>
                            <a:rPr lang="vi-VN" sz="3000" i="1">
                              <a:latin typeface="Cambria Math"/>
                            </a:rPr>
                            <m:t>−2</m:t>
                          </m:r>
                        </m:num>
                        <m:den>
                          <m:r>
                            <a:rPr lang="vi-VN" sz="3000" i="1">
                              <a:latin typeface="Cambria Math"/>
                            </a:rPr>
                            <m:t>1</m:t>
                          </m:r>
                        </m:den>
                      </m:f>
                      <m:r>
                        <a:rPr lang="vi-VN" sz="3000" i="1">
                          <a:latin typeface="Cambria Math"/>
                        </a:rPr>
                        <m:t>=</m:t>
                      </m:r>
                      <m:f>
                        <m:fPr>
                          <m:ctrlPr>
                            <a:rPr lang="en-US" sz="3000" i="1">
                              <a:latin typeface="Cambria Math" panose="02040503050406030204" pitchFamily="18" charset="0"/>
                            </a:rPr>
                          </m:ctrlPr>
                        </m:fPr>
                        <m:num>
                          <m:r>
                            <a:rPr lang="vi-VN" sz="3000" i="1">
                              <a:latin typeface="Cambria Math"/>
                            </a:rPr>
                            <m:t>𝑦</m:t>
                          </m:r>
                        </m:num>
                        <m:den>
                          <m:r>
                            <a:rPr lang="vi-VN" sz="3000" i="1">
                              <a:latin typeface="Cambria Math"/>
                            </a:rPr>
                            <m:t>−1</m:t>
                          </m:r>
                        </m:den>
                      </m:f>
                      <m:r>
                        <a:rPr lang="vi-VN" sz="3000" i="1">
                          <a:latin typeface="Cambria Math"/>
                        </a:rPr>
                        <m:t>=</m:t>
                      </m:r>
                      <m:f>
                        <m:fPr>
                          <m:ctrlPr>
                            <a:rPr lang="en-US" sz="3000" i="1">
                              <a:latin typeface="Cambria Math" panose="02040503050406030204" pitchFamily="18" charset="0"/>
                            </a:rPr>
                          </m:ctrlPr>
                        </m:fPr>
                        <m:num>
                          <m:r>
                            <a:rPr lang="vi-VN" sz="3000" i="1">
                              <a:latin typeface="Cambria Math"/>
                            </a:rPr>
                            <m:t>𝑧</m:t>
                          </m:r>
                          <m:r>
                            <a:rPr lang="vi-VN" sz="3000" i="1">
                              <a:latin typeface="Cambria Math"/>
                            </a:rPr>
                            <m:t>+1</m:t>
                          </m:r>
                        </m:num>
                        <m:den>
                          <m:r>
                            <a:rPr lang="vi-VN" sz="3000" i="1">
                              <a:latin typeface="Cambria Math"/>
                            </a:rPr>
                            <m:t>1</m:t>
                          </m:r>
                        </m:den>
                      </m:f>
                    </m:oMath>
                  </a14:m>
                  <a:r>
                    <a:rPr lang="vi-VN" sz="3000" dirty="0">
                      <a:latin typeface="Cambria" panose="02040503050406030204" pitchFamily="18" charset="0"/>
                    </a:rPr>
                    <a:t> </a:t>
                  </a:r>
                  <a:r>
                    <a:rPr lang="en-US" sz="3000" dirty="0">
                      <a:latin typeface="Cambria" panose="02040503050406030204" pitchFamily="18" charset="0"/>
                    </a:rPr>
                    <a:t> </a:t>
                  </a:r>
                  <a:r>
                    <a:rPr lang="vi-VN" sz="3000" dirty="0">
                      <a:latin typeface="Cambria" panose="02040503050406030204" pitchFamily="18" charset="0"/>
                    </a:rPr>
                    <a:t>và mặt phẳng </a:t>
                  </a:r>
                  <a:endParaRPr lang="en-US" sz="3000" dirty="0">
                    <a:latin typeface="Cambria" panose="02040503050406030204" pitchFamily="18" charset="0"/>
                  </a:endParaRPr>
                </a:p>
                <a:p>
                  <a:pPr lvl="0" algn="just">
                    <a:lnSpc>
                      <a:spcPct val="115000"/>
                    </a:lnSpc>
                    <a:spcBef>
                      <a:spcPts val="600"/>
                    </a:spcBef>
                    <a:spcAft>
                      <a:spcPts val="0"/>
                    </a:spcAft>
                    <a:buClr>
                      <a:srgbClr val="0000FF"/>
                    </a:buClr>
                    <a:tabLst>
                      <a:tab pos="629920" algn="l"/>
                    </a:tabLst>
                  </a:pPr>
                  <a14:m>
                    <m:oMath xmlns:m="http://schemas.openxmlformats.org/officeDocument/2006/math">
                      <m:d>
                        <m:dPr>
                          <m:ctrlPr>
                            <a:rPr lang="en-US" sz="3000" i="1">
                              <a:latin typeface="Cambria Math" panose="02040503050406030204" pitchFamily="18" charset="0"/>
                            </a:rPr>
                          </m:ctrlPr>
                        </m:dPr>
                        <m:e>
                          <m:r>
                            <a:rPr lang="vi-VN" sz="3000" i="1">
                              <a:latin typeface="Cambria Math"/>
                            </a:rPr>
                            <m:t>𝑃</m:t>
                          </m:r>
                        </m:e>
                      </m:d>
                      <m:r>
                        <a:rPr lang="vi-VN" sz="3000" i="1">
                          <a:latin typeface="Cambria Math"/>
                        </a:rPr>
                        <m:t>:</m:t>
                      </m:r>
                      <m:d>
                        <m:dPr>
                          <m:ctrlPr>
                            <a:rPr lang="en-US" sz="3000" i="1">
                              <a:latin typeface="Cambria Math" panose="02040503050406030204" pitchFamily="18" charset="0"/>
                            </a:rPr>
                          </m:ctrlPr>
                        </m:dPr>
                        <m:e>
                          <m:r>
                            <a:rPr lang="vi-VN" sz="3000" i="1">
                              <a:latin typeface="Cambria Math"/>
                            </a:rPr>
                            <m:t>3</m:t>
                          </m:r>
                          <m:r>
                            <a:rPr lang="vi-VN" sz="3000" i="1">
                              <a:latin typeface="Cambria Math"/>
                            </a:rPr>
                            <m:t>𝑚</m:t>
                          </m:r>
                          <m:r>
                            <a:rPr lang="vi-VN" sz="3000" i="1">
                              <a:latin typeface="Cambria Math"/>
                            </a:rPr>
                            <m:t>−1</m:t>
                          </m:r>
                        </m:e>
                      </m:d>
                      <m:r>
                        <a:rPr lang="vi-VN" sz="3000" i="1">
                          <a:latin typeface="Cambria Math"/>
                        </a:rPr>
                        <m:t>𝑥</m:t>
                      </m:r>
                      <m:r>
                        <a:rPr lang="vi-VN" sz="3000" i="1">
                          <a:latin typeface="Cambria Math"/>
                        </a:rPr>
                        <m:t>−</m:t>
                      </m:r>
                      <m:d>
                        <m:dPr>
                          <m:ctrlPr>
                            <a:rPr lang="en-US" sz="3000" i="1">
                              <a:latin typeface="Cambria Math" panose="02040503050406030204" pitchFamily="18" charset="0"/>
                            </a:rPr>
                          </m:ctrlPr>
                        </m:dPr>
                        <m:e>
                          <m:r>
                            <a:rPr lang="vi-VN" sz="3000" i="1">
                              <a:latin typeface="Cambria Math"/>
                            </a:rPr>
                            <m:t>𝑚</m:t>
                          </m:r>
                          <m:r>
                            <a:rPr lang="vi-VN" sz="3000" i="1">
                              <a:latin typeface="Cambria Math"/>
                            </a:rPr>
                            <m:t>+1</m:t>
                          </m:r>
                        </m:e>
                      </m:d>
                      <m:r>
                        <a:rPr lang="vi-VN" sz="3000" i="1">
                          <a:latin typeface="Cambria Math"/>
                        </a:rPr>
                        <m:t>𝑦</m:t>
                      </m:r>
                      <m:r>
                        <a:rPr lang="vi-VN" sz="3000" i="1">
                          <a:latin typeface="Cambria Math"/>
                        </a:rPr>
                        <m:t>−</m:t>
                      </m:r>
                      <m:d>
                        <m:dPr>
                          <m:ctrlPr>
                            <a:rPr lang="en-US" sz="3000" i="1">
                              <a:latin typeface="Cambria Math" panose="02040503050406030204" pitchFamily="18" charset="0"/>
                            </a:rPr>
                          </m:ctrlPr>
                        </m:dPr>
                        <m:e>
                          <m:r>
                            <a:rPr lang="vi-VN" sz="3000" i="1">
                              <a:latin typeface="Cambria Math"/>
                            </a:rPr>
                            <m:t>1+3</m:t>
                          </m:r>
                          <m:sSup>
                            <m:sSupPr>
                              <m:ctrlPr>
                                <a:rPr lang="en-US" sz="3000" i="1">
                                  <a:latin typeface="Cambria Math" panose="02040503050406030204" pitchFamily="18" charset="0"/>
                                </a:rPr>
                              </m:ctrlPr>
                            </m:sSupPr>
                            <m:e>
                              <m:r>
                                <a:rPr lang="vi-VN" sz="3000" i="1">
                                  <a:latin typeface="Cambria Math"/>
                                </a:rPr>
                                <m:t>𝑚</m:t>
                              </m:r>
                            </m:e>
                            <m:sup>
                              <m:r>
                                <a:rPr lang="vi-VN" sz="3000" i="1">
                                  <a:latin typeface="Cambria Math"/>
                                </a:rPr>
                                <m:t>2</m:t>
                              </m:r>
                            </m:sup>
                          </m:sSup>
                        </m:e>
                      </m:d>
                      <m:r>
                        <a:rPr lang="vi-VN" sz="3000" i="1">
                          <a:latin typeface="Cambria Math"/>
                        </a:rPr>
                        <m:t>𝑧</m:t>
                      </m:r>
                      <m:r>
                        <a:rPr lang="vi-VN" sz="3000" i="1">
                          <a:latin typeface="Cambria Math"/>
                        </a:rPr>
                        <m:t>+2=0</m:t>
                      </m:r>
                    </m:oMath>
                  </a14:m>
                  <a:r>
                    <a:rPr lang="vi-VN" sz="3000" dirty="0">
                      <a:latin typeface="Cambria" panose="02040503050406030204" pitchFamily="18" charset="0"/>
                    </a:rPr>
                    <a:t>. Tìm </a:t>
                  </a:r>
                  <a14:m>
                    <m:oMath xmlns:m="http://schemas.openxmlformats.org/officeDocument/2006/math">
                      <m:r>
                        <a:rPr lang="vi-VN" sz="3000" i="1">
                          <a:latin typeface="Cambria Math"/>
                        </a:rPr>
                        <m:t>𝑚</m:t>
                      </m:r>
                    </m:oMath>
                  </a14:m>
                  <a:r>
                    <a:rPr lang="vi-VN" sz="3000" dirty="0">
                      <a:latin typeface="Cambria" panose="02040503050406030204" pitchFamily="18" charset="0"/>
                    </a:rPr>
                    <a:t> để </a:t>
                  </a:r>
                  <a14:m>
                    <m:oMath xmlns:m="http://schemas.openxmlformats.org/officeDocument/2006/math">
                      <m:r>
                        <a:rPr lang="vi-VN" sz="3000" i="1">
                          <a:latin typeface="Cambria Math"/>
                        </a:rPr>
                        <m:t>𝑑</m:t>
                      </m:r>
                      <m:r>
                        <a:rPr lang="vi-VN" sz="3000" i="1">
                          <a:latin typeface="Cambria Math"/>
                        </a:rPr>
                        <m:t>⊥</m:t>
                      </m:r>
                      <m:d>
                        <m:dPr>
                          <m:ctrlPr>
                            <a:rPr lang="en-US" sz="3000" i="1">
                              <a:latin typeface="Cambria Math" panose="02040503050406030204" pitchFamily="18" charset="0"/>
                            </a:rPr>
                          </m:ctrlPr>
                        </m:dPr>
                        <m:e>
                          <m:r>
                            <a:rPr lang="vi-VN" sz="3000" i="1">
                              <a:latin typeface="Cambria Math"/>
                            </a:rPr>
                            <m:t>𝑃</m:t>
                          </m:r>
                        </m:e>
                      </m:d>
                      <m:r>
                        <a:rPr lang="vi-VN" sz="3000" i="1">
                          <a:latin typeface="Cambria Math" panose="02040503050406030204" pitchFamily="18" charset="0"/>
                        </a:rPr>
                        <m:t> </m:t>
                      </m:r>
                    </m:oMath>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04439" y="1741882"/>
                  <a:ext cx="22950067" cy="3402836"/>
                </a:xfrm>
                <a:prstGeom prst="rect">
                  <a:avLst/>
                </a:prstGeom>
                <a:blipFill>
                  <a:blip r:embed="rId6"/>
                  <a:stretch>
                    <a:fillRect t="-602" r="-469" b="-60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34359" y="3329306"/>
                <a:ext cx="11583340" cy="1391663"/>
              </a:xfrm>
              <a:prstGeom prst="rect">
                <a:avLst/>
              </a:prstGeom>
              <a:noFill/>
            </p:spPr>
            <p:txBody>
              <a:bodyPr wrap="square" rtlCol="0">
                <a:spAutoFit/>
              </a:bodyPr>
              <a:lstStyle/>
              <a:p>
                <a:pPr marL="58738" algn="just">
                  <a:lnSpc>
                    <a:spcPct val="150000"/>
                  </a:lnSpc>
                </a:pPr>
                <a14:m>
                  <m:oMath xmlns:m="http://schemas.openxmlformats.org/officeDocument/2006/math">
                    <m:r>
                      <m:rPr>
                        <m:nor/>
                      </m:rPr>
                      <a:rPr lang="vi-VN" sz="3000" dirty="0" smtClean="0">
                        <a:latin typeface="Cambria" panose="02040503050406030204" pitchFamily="18" charset="0"/>
                      </a:rPr>
                      <m:t>G</m:t>
                    </m:r>
                    <m:r>
                      <m:rPr>
                        <m:nor/>
                      </m:rPr>
                      <a:rPr lang="vi-VN" sz="3000" dirty="0" smtClean="0">
                        <a:latin typeface="Cambria" panose="02040503050406030204" pitchFamily="18" charset="0"/>
                      </a:rPr>
                      <m:t>ọ</m:t>
                    </m:r>
                    <m:r>
                      <m:rPr>
                        <m:nor/>
                      </m:rPr>
                      <a:rPr lang="vi-VN" sz="3000" dirty="0" smtClean="0">
                        <a:latin typeface="Cambria" panose="02040503050406030204" pitchFamily="18" charset="0"/>
                      </a:rPr>
                      <m:t>i</m:t>
                    </m:r>
                    <m:r>
                      <m:rPr>
                        <m:nor/>
                      </m:rPr>
                      <a:rPr lang="vi-VN" sz="3000" dirty="0" smtClean="0">
                        <a:latin typeface="Cambria" panose="02040503050406030204" pitchFamily="18" charset="0"/>
                      </a:rPr>
                      <m:t> </m:t>
                    </m:r>
                    <m:acc>
                      <m:accPr>
                        <m:chr m:val="⃗"/>
                        <m:ctrlPr>
                          <a:rPr lang="en-US" sz="3000" i="1">
                            <a:latin typeface="Cambria Math" panose="02040503050406030204" pitchFamily="18" charset="0"/>
                          </a:rPr>
                        </m:ctrlPr>
                      </m:accPr>
                      <m:e>
                        <m:sSub>
                          <m:sSubPr>
                            <m:ctrlPr>
                              <a:rPr lang="en-US" sz="3000" i="1">
                                <a:latin typeface="Cambria Math" panose="02040503050406030204" pitchFamily="18" charset="0"/>
                              </a:rPr>
                            </m:ctrlPr>
                          </m:sSubPr>
                          <m:e>
                            <m:r>
                              <a:rPr lang="vi-VN" sz="3000" i="1">
                                <a:latin typeface="Cambria Math"/>
                              </a:rPr>
                              <m:t>𝑢</m:t>
                            </m:r>
                          </m:e>
                          <m:sub>
                            <m:r>
                              <a:rPr lang="vi-VN" sz="3000" i="1">
                                <a:latin typeface="Cambria Math"/>
                              </a:rPr>
                              <m:t>𝑑</m:t>
                            </m:r>
                          </m:sub>
                        </m:sSub>
                      </m:e>
                    </m:acc>
                    <m:r>
                      <a:rPr lang="vi-VN" sz="3000" i="1">
                        <a:latin typeface="Cambria Math"/>
                      </a:rPr>
                      <m:t>=</m:t>
                    </m:r>
                    <m:d>
                      <m:dPr>
                        <m:ctrlPr>
                          <a:rPr lang="en-US" sz="3000" i="1">
                            <a:latin typeface="Cambria Math" panose="02040503050406030204" pitchFamily="18" charset="0"/>
                          </a:rPr>
                        </m:ctrlPr>
                      </m:dPr>
                      <m:e>
                        <m:r>
                          <a:rPr lang="vi-VN" sz="3000" i="1">
                            <a:latin typeface="Cambria Math"/>
                          </a:rPr>
                          <m:t>1;−1;−1</m:t>
                        </m:r>
                      </m:e>
                    </m:d>
                    <m:r>
                      <a:rPr lang="vi-VN" sz="3000" i="1">
                        <a:latin typeface="Cambria Math"/>
                      </a:rPr>
                      <m:t>,</m:t>
                    </m:r>
                    <m:acc>
                      <m:accPr>
                        <m:chr m:val="⃗"/>
                        <m:ctrlPr>
                          <a:rPr lang="en-US" sz="3000" i="1">
                            <a:latin typeface="Cambria Math" panose="02040503050406030204" pitchFamily="18" charset="0"/>
                          </a:rPr>
                        </m:ctrlPr>
                      </m:accPr>
                      <m:e>
                        <m:sSub>
                          <m:sSubPr>
                            <m:ctrlPr>
                              <a:rPr lang="en-US" sz="3000" i="1">
                                <a:latin typeface="Cambria Math" panose="02040503050406030204" pitchFamily="18" charset="0"/>
                              </a:rPr>
                            </m:ctrlPr>
                          </m:sSubPr>
                          <m:e>
                            <m:r>
                              <a:rPr lang="vi-VN" sz="3000" i="1">
                                <a:latin typeface="Cambria Math"/>
                              </a:rPr>
                              <m:t>𝑛</m:t>
                            </m:r>
                          </m:e>
                          <m:sub>
                            <m:r>
                              <a:rPr lang="vi-VN" sz="3000" i="1">
                                <a:latin typeface="Cambria Math"/>
                              </a:rPr>
                              <m:t>𝑃</m:t>
                            </m:r>
                          </m:sub>
                        </m:sSub>
                      </m:e>
                    </m:acc>
                    <m:r>
                      <a:rPr lang="vi-VN" sz="3000" i="1">
                        <a:latin typeface="Cambria Math"/>
                      </a:rPr>
                      <m:t>=</m:t>
                    </m:r>
                    <m:d>
                      <m:dPr>
                        <m:ctrlPr>
                          <a:rPr lang="en-US" sz="3000" i="1">
                            <a:latin typeface="Cambria Math" panose="02040503050406030204" pitchFamily="18" charset="0"/>
                          </a:rPr>
                        </m:ctrlPr>
                      </m:dPr>
                      <m:e>
                        <m:r>
                          <a:rPr lang="vi-VN" sz="3000" i="1">
                            <a:latin typeface="Cambria Math"/>
                          </a:rPr>
                          <m:t>3</m:t>
                        </m:r>
                        <m:r>
                          <a:rPr lang="vi-VN" sz="3000" i="1">
                            <a:latin typeface="Cambria Math"/>
                          </a:rPr>
                          <m:t>𝑚</m:t>
                        </m:r>
                        <m:r>
                          <a:rPr lang="vi-VN" sz="3000" i="1">
                            <a:latin typeface="Cambria Math"/>
                          </a:rPr>
                          <m:t>−1;−</m:t>
                        </m:r>
                        <m:r>
                          <a:rPr lang="vi-VN" sz="3000" i="1">
                            <a:latin typeface="Cambria Math"/>
                          </a:rPr>
                          <m:t>𝑚</m:t>
                        </m:r>
                        <m:r>
                          <a:rPr lang="vi-VN" sz="3000" i="1">
                            <a:latin typeface="Cambria Math"/>
                          </a:rPr>
                          <m:t>−1;−1−3</m:t>
                        </m:r>
                        <m:sSup>
                          <m:sSupPr>
                            <m:ctrlPr>
                              <a:rPr lang="en-US" sz="3000" i="1">
                                <a:latin typeface="Cambria Math" panose="02040503050406030204" pitchFamily="18" charset="0"/>
                              </a:rPr>
                            </m:ctrlPr>
                          </m:sSupPr>
                          <m:e>
                            <m:r>
                              <a:rPr lang="vi-VN" sz="3000" i="1">
                                <a:latin typeface="Cambria Math"/>
                              </a:rPr>
                              <m:t>𝑚</m:t>
                            </m:r>
                          </m:e>
                          <m:sup>
                            <m:r>
                              <a:rPr lang="vi-VN" sz="3000" i="1">
                                <a:latin typeface="Cambria Math"/>
                              </a:rPr>
                              <m:t>2</m:t>
                            </m:r>
                          </m:sup>
                        </m:sSup>
                      </m:e>
                    </m:d>
                  </m:oMath>
                </a14:m>
                <a:r>
                  <a:rPr lang="en-US" sz="3000" dirty="0">
                    <a:latin typeface="Cambria" panose="02040503050406030204" pitchFamily="18" charset="0"/>
                    <a:ea typeface="Times New Roman" panose="02020603050405020304" pitchFamily="18" charset="0"/>
                    <a:cs typeface="Times New Roman" panose="02020603050405020304" pitchFamily="18" charset="0"/>
                  </a:rPr>
                  <a:t> </a:t>
                </a:r>
                <a:r>
                  <a:rPr lang="vi-VN" sz="3000" dirty="0">
                    <a:latin typeface="Cambria" panose="02040503050406030204" pitchFamily="18" charset="0"/>
                  </a:rPr>
                  <a:t>lần lượt là VTCP của d và VTPT của (</a:t>
                </a:r>
                <a:r>
                  <a:rPr lang="vi-VN" sz="3000">
                    <a:latin typeface="Cambria" panose="02040503050406030204" pitchFamily="18" charset="0"/>
                  </a:rPr>
                  <a:t>P)</a:t>
                </a:r>
                <a:endParaRPr lang="en-US" sz="3000" dirty="0">
                  <a:latin typeface="Cambria" panose="020405030504060302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34359" y="3329306"/>
                <a:ext cx="11583340" cy="1391663"/>
              </a:xfrm>
              <a:prstGeom prst="rect">
                <a:avLst/>
              </a:prstGeom>
              <a:blipFill>
                <a:blip r:embed="rId7"/>
                <a:stretch>
                  <a:fillRect l="-737" r="-1211" b="-12719"/>
                </a:stretch>
              </a:blipFill>
            </p:spPr>
            <p:txBody>
              <a:bodyPr/>
              <a:lstStyle/>
              <a:p>
                <a:r>
                  <a:rPr lang="en-US">
                    <a:noFill/>
                  </a:rPr>
                  <a:t> </a:t>
                </a:r>
              </a:p>
            </p:txBody>
          </p:sp>
        </mc:Fallback>
      </mc:AlternateContent>
      <p:sp>
        <p:nvSpPr>
          <p:cNvPr id="49" name="Oval 48"/>
          <p:cNvSpPr/>
          <p:nvPr/>
        </p:nvSpPr>
        <p:spPr>
          <a:xfrm>
            <a:off x="153426" y="2324845"/>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11" name="Rectangle 10"/>
              <p:cNvSpPr/>
              <p:nvPr/>
            </p:nvSpPr>
            <p:spPr>
              <a:xfrm>
                <a:off x="249105" y="4597946"/>
                <a:ext cx="11734316" cy="784830"/>
              </a:xfrm>
              <a:prstGeom prst="rect">
                <a:avLst/>
              </a:prstGeom>
              <a:noFill/>
            </p:spPr>
            <p:txBody>
              <a:bodyPr wrap="square" rtlCol="0">
                <a:spAutoFit/>
              </a:bodyPr>
              <a:lstStyle/>
              <a:p>
                <a:pPr marL="58738" algn="just">
                  <a:lnSpc>
                    <a:spcPct val="150000"/>
                  </a:lnSpc>
                </a:pPr>
                <a14:m>
                  <m:oMathPara xmlns:m="http://schemas.openxmlformats.org/officeDocument/2006/math">
                    <m:oMathParaPr>
                      <m:jc m:val="left"/>
                    </m:oMathParaPr>
                    <m:oMath xmlns:m="http://schemas.openxmlformats.org/officeDocument/2006/math">
                      <m:r>
                        <m:rPr>
                          <m:nor/>
                        </m:rPr>
                        <a:rPr lang="vi-VN" sz="3000" dirty="0">
                          <a:latin typeface="Cambria" panose="02040503050406030204" pitchFamily="18" charset="0"/>
                        </a:rPr>
                        <m:t>Suy</m:t>
                      </m:r>
                      <m:r>
                        <m:rPr>
                          <m:nor/>
                        </m:rPr>
                        <a:rPr lang="vi-VN" sz="3000" dirty="0">
                          <a:latin typeface="Cambria" panose="02040503050406030204" pitchFamily="18" charset="0"/>
                        </a:rPr>
                        <m:t> </m:t>
                      </m:r>
                      <m:r>
                        <m:rPr>
                          <m:nor/>
                        </m:rPr>
                        <a:rPr lang="vi-VN" sz="3000" dirty="0">
                          <a:latin typeface="Cambria" panose="02040503050406030204" pitchFamily="18" charset="0"/>
                        </a:rPr>
                        <m:t>ra</m:t>
                      </m:r>
                      <m:r>
                        <m:rPr>
                          <m:nor/>
                        </m:rPr>
                        <a:rPr lang="vi-VN" sz="3000" dirty="0">
                          <a:latin typeface="Cambria" panose="02040503050406030204" pitchFamily="18" charset="0"/>
                        </a:rPr>
                        <m:t> </m:t>
                      </m:r>
                      <m:r>
                        <a:rPr lang="vi-VN" sz="3000" i="1">
                          <a:latin typeface="Cambria Math"/>
                        </a:rPr>
                        <m:t>𝑑</m:t>
                      </m:r>
                      <m:r>
                        <a:rPr lang="vi-VN" sz="3000" i="1">
                          <a:latin typeface="Cambria Math"/>
                        </a:rPr>
                        <m:t>⊥</m:t>
                      </m:r>
                      <m:d>
                        <m:dPr>
                          <m:ctrlPr>
                            <a:rPr lang="en-US" sz="3000" i="1">
                              <a:latin typeface="Cambria Math" panose="02040503050406030204" pitchFamily="18" charset="0"/>
                            </a:rPr>
                          </m:ctrlPr>
                        </m:dPr>
                        <m:e>
                          <m:r>
                            <a:rPr lang="vi-VN" sz="3000" i="1">
                              <a:latin typeface="Cambria Math"/>
                            </a:rPr>
                            <m:t>𝑃</m:t>
                          </m:r>
                        </m:e>
                      </m:d>
                      <m:r>
                        <a:rPr lang="vi-VN" sz="3000" i="1">
                          <a:latin typeface="Cambria Math"/>
                        </a:rPr>
                        <m:t>⇔</m:t>
                      </m:r>
                      <m:acc>
                        <m:accPr>
                          <m:chr m:val="⃗"/>
                          <m:ctrlPr>
                            <a:rPr lang="en-US" sz="3000" i="1">
                              <a:latin typeface="Cambria Math" panose="02040503050406030204" pitchFamily="18" charset="0"/>
                            </a:rPr>
                          </m:ctrlPr>
                        </m:accPr>
                        <m:e>
                          <m:sSub>
                            <m:sSubPr>
                              <m:ctrlPr>
                                <a:rPr lang="en-US" sz="3000" i="1">
                                  <a:latin typeface="Cambria Math" panose="02040503050406030204" pitchFamily="18" charset="0"/>
                                </a:rPr>
                              </m:ctrlPr>
                            </m:sSubPr>
                            <m:e>
                              <m:r>
                                <a:rPr lang="vi-VN" sz="3000" i="1">
                                  <a:latin typeface="Cambria Math"/>
                                </a:rPr>
                                <m:t>𝑢</m:t>
                              </m:r>
                            </m:e>
                            <m:sub>
                              <m:r>
                                <a:rPr lang="vi-VN" sz="3000" i="1">
                                  <a:latin typeface="Cambria Math"/>
                                </a:rPr>
                                <m:t>𝑑</m:t>
                              </m:r>
                            </m:sub>
                          </m:sSub>
                        </m:e>
                      </m:acc>
                      <m:r>
                        <a:rPr lang="vi-VN" sz="3000" i="1">
                          <a:latin typeface="Cambria Math"/>
                        </a:rPr>
                        <m:t>.</m:t>
                      </m:r>
                      <m:acc>
                        <m:accPr>
                          <m:chr m:val="⃗"/>
                          <m:ctrlPr>
                            <a:rPr lang="en-US" sz="3000" i="1">
                              <a:latin typeface="Cambria Math" panose="02040503050406030204" pitchFamily="18" charset="0"/>
                            </a:rPr>
                          </m:ctrlPr>
                        </m:accPr>
                        <m:e>
                          <m:sSub>
                            <m:sSubPr>
                              <m:ctrlPr>
                                <a:rPr lang="en-US" sz="3000" i="1">
                                  <a:latin typeface="Cambria Math" panose="02040503050406030204" pitchFamily="18" charset="0"/>
                                </a:rPr>
                              </m:ctrlPr>
                            </m:sSubPr>
                            <m:e>
                              <m:r>
                                <a:rPr lang="vi-VN" sz="3000" i="1">
                                  <a:latin typeface="Cambria Math"/>
                                </a:rPr>
                                <m:t>𝑛</m:t>
                              </m:r>
                            </m:e>
                            <m:sub>
                              <m:r>
                                <a:rPr lang="vi-VN" sz="3000" i="1">
                                  <a:latin typeface="Cambria Math"/>
                                </a:rPr>
                                <m:t>𝑃</m:t>
                              </m:r>
                            </m:sub>
                          </m:sSub>
                        </m:e>
                      </m:acc>
                      <m:r>
                        <a:rPr lang="vi-VN" sz="3000" i="1">
                          <a:latin typeface="Cambria Math"/>
                        </a:rPr>
                        <m:t>=0⇔3</m:t>
                      </m:r>
                      <m:r>
                        <a:rPr lang="vi-VN" sz="3000" i="1">
                          <a:latin typeface="Cambria Math"/>
                        </a:rPr>
                        <m:t>𝑚</m:t>
                      </m:r>
                      <m:r>
                        <a:rPr lang="vi-VN" sz="3000" i="1">
                          <a:latin typeface="Cambria Math"/>
                        </a:rPr>
                        <m:t>−1+</m:t>
                      </m:r>
                      <m:r>
                        <a:rPr lang="vi-VN" sz="3000" i="1">
                          <a:latin typeface="Cambria Math"/>
                        </a:rPr>
                        <m:t>𝑚</m:t>
                      </m:r>
                      <m:r>
                        <a:rPr lang="vi-VN" sz="3000" i="1">
                          <a:latin typeface="Cambria Math"/>
                        </a:rPr>
                        <m:t>+1−1−3</m:t>
                      </m:r>
                      <m:sSup>
                        <m:sSupPr>
                          <m:ctrlPr>
                            <a:rPr lang="en-US" sz="3000" i="1">
                              <a:latin typeface="Cambria Math" panose="02040503050406030204" pitchFamily="18" charset="0"/>
                            </a:rPr>
                          </m:ctrlPr>
                        </m:sSupPr>
                        <m:e>
                          <m:r>
                            <a:rPr lang="vi-VN" sz="3000" i="1">
                              <a:latin typeface="Cambria Math"/>
                            </a:rPr>
                            <m:t>𝑚</m:t>
                          </m:r>
                        </m:e>
                        <m:sup>
                          <m:r>
                            <a:rPr lang="vi-VN" sz="3000" i="1">
                              <a:latin typeface="Cambria Math"/>
                            </a:rPr>
                            <m:t>2</m:t>
                          </m:r>
                        </m:sup>
                      </m:sSup>
                      <m:r>
                        <a:rPr lang="vi-VN" sz="3000" i="1">
                          <a:latin typeface="Cambria Math"/>
                        </a:rPr>
                        <m:t>=0</m:t>
                      </m:r>
                    </m:oMath>
                  </m:oMathPara>
                </a14:m>
                <a:endParaRPr lang="en-US" sz="3000" dirty="0">
                  <a:latin typeface="Cambria"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49105" y="4597946"/>
                <a:ext cx="11734316" cy="784830"/>
              </a:xfrm>
              <a:prstGeom prst="rect">
                <a:avLst/>
              </a:prstGeom>
              <a:blipFill>
                <a:blip r:embed="rId8"/>
                <a:stretch>
                  <a:fillRect/>
                </a:stretch>
              </a:blipFill>
            </p:spPr>
            <p:txBody>
              <a:bodyPr/>
              <a:lstStyle/>
              <a:p>
                <a:r>
                  <a:rPr lang="en-US">
                    <a:noFill/>
                  </a:rPr>
                  <a:t> </a:t>
                </a:r>
              </a:p>
            </p:txBody>
          </p:sp>
        </mc:Fallback>
      </mc:AlternateContent>
      <p:sp>
        <p:nvSpPr>
          <p:cNvPr id="50" name="Action Button: Forward or Next 49">
            <a:hlinkClick r:id="rId9" action="ppaction://hlinksldjump" highlightClick="1"/>
          </p:cNvPr>
          <p:cNvSpPr/>
          <p:nvPr/>
        </p:nvSpPr>
        <p:spPr>
          <a:xfrm>
            <a:off x="11331639" y="6240556"/>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16F2DB-86DD-4E09-9182-469829A46764}"/>
                  </a:ext>
                </a:extLst>
              </p:cNvPr>
              <p:cNvSpPr txBox="1"/>
              <p:nvPr/>
            </p:nvSpPr>
            <p:spPr>
              <a:xfrm>
                <a:off x="259619" y="5213638"/>
                <a:ext cx="7492610" cy="155965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000" b="0" i="1" smtClean="0">
                          <a:latin typeface="Cambria Math" panose="02040503050406030204" pitchFamily="18" charset="0"/>
                        </a:rPr>
                        <m:t> </m:t>
                      </m:r>
                      <m:r>
                        <a:rPr lang="vi-VN" sz="3000" i="1">
                          <a:latin typeface="Cambria Math"/>
                        </a:rPr>
                        <m:t>⇔−3</m:t>
                      </m:r>
                      <m:sSup>
                        <m:sSupPr>
                          <m:ctrlPr>
                            <a:rPr lang="en-US" sz="3000" i="1">
                              <a:latin typeface="Cambria Math" panose="02040503050406030204" pitchFamily="18" charset="0"/>
                            </a:rPr>
                          </m:ctrlPr>
                        </m:sSupPr>
                        <m:e>
                          <m:r>
                            <a:rPr lang="vi-VN" sz="3000" i="1">
                              <a:latin typeface="Cambria Math"/>
                            </a:rPr>
                            <m:t>𝑚</m:t>
                          </m:r>
                        </m:e>
                        <m:sup>
                          <m:r>
                            <a:rPr lang="vi-VN" sz="3000" i="1">
                              <a:latin typeface="Cambria Math"/>
                            </a:rPr>
                            <m:t>2</m:t>
                          </m:r>
                        </m:sup>
                      </m:sSup>
                      <m:r>
                        <a:rPr lang="vi-VN" sz="3000" i="1">
                          <a:latin typeface="Cambria Math"/>
                        </a:rPr>
                        <m:t>+4</m:t>
                      </m:r>
                      <m:r>
                        <a:rPr lang="vi-VN" sz="3000" i="1">
                          <a:latin typeface="Cambria Math"/>
                        </a:rPr>
                        <m:t>𝑚</m:t>
                      </m:r>
                      <m:r>
                        <a:rPr lang="vi-VN" sz="3000" i="1">
                          <a:latin typeface="Cambria Math"/>
                        </a:rPr>
                        <m:t>−1=0⇔</m:t>
                      </m:r>
                      <m:d>
                        <m:dPr>
                          <m:begChr m:val="["/>
                          <m:endChr m:val=""/>
                          <m:ctrlPr>
                            <a:rPr lang="en-US" sz="3000" i="1">
                              <a:latin typeface="Cambria Math" panose="02040503050406030204" pitchFamily="18" charset="0"/>
                            </a:rPr>
                          </m:ctrlPr>
                        </m:dPr>
                        <m:e>
                          <m:eqArr>
                            <m:eqArrPr>
                              <m:ctrlPr>
                                <a:rPr lang="en-US" sz="3000" i="1">
                                  <a:latin typeface="Cambria Math" panose="02040503050406030204" pitchFamily="18" charset="0"/>
                                </a:rPr>
                              </m:ctrlPr>
                            </m:eqArrPr>
                            <m:e>
                              <m:r>
                                <a:rPr lang="vi-VN" sz="3000" i="1">
                                  <a:latin typeface="Cambria Math"/>
                                </a:rPr>
                                <m:t>&amp;</m:t>
                              </m:r>
                              <m:r>
                                <a:rPr lang="vi-VN" sz="3000" i="1">
                                  <a:latin typeface="Cambria Math"/>
                                </a:rPr>
                                <m:t>𝑚</m:t>
                              </m:r>
                              <m:r>
                                <a:rPr lang="vi-VN" sz="3000" i="1">
                                  <a:latin typeface="Cambria Math"/>
                                </a:rPr>
                                <m:t>=1</m:t>
                              </m:r>
                            </m:e>
                            <m:e>
                              <m:r>
                                <a:rPr lang="vi-VN" sz="3000" i="1">
                                  <a:latin typeface="Cambria Math"/>
                                </a:rPr>
                                <m:t>&amp;</m:t>
                              </m:r>
                              <m:r>
                                <a:rPr lang="vi-VN" sz="3000" i="1">
                                  <a:latin typeface="Cambria Math"/>
                                </a:rPr>
                                <m:t>𝑚</m:t>
                              </m:r>
                              <m:r>
                                <a:rPr lang="vi-VN" sz="3000" i="1">
                                  <a:latin typeface="Cambria Math"/>
                                </a:rPr>
                                <m:t>=</m:t>
                              </m:r>
                              <m:f>
                                <m:fPr>
                                  <m:ctrlPr>
                                    <a:rPr lang="en-US" sz="3000" i="1">
                                      <a:latin typeface="Cambria Math" panose="02040503050406030204" pitchFamily="18" charset="0"/>
                                    </a:rPr>
                                  </m:ctrlPr>
                                </m:fPr>
                                <m:num>
                                  <m:r>
                                    <a:rPr lang="vi-VN" sz="3000" i="1">
                                      <a:latin typeface="Cambria Math"/>
                                    </a:rPr>
                                    <m:t>1</m:t>
                                  </m:r>
                                </m:num>
                                <m:den>
                                  <m:r>
                                    <a:rPr lang="vi-VN" sz="3000" i="1">
                                      <a:latin typeface="Cambria Math"/>
                                    </a:rPr>
                                    <m:t>3</m:t>
                                  </m:r>
                                </m:den>
                              </m:f>
                            </m:e>
                          </m:eqArr>
                        </m:e>
                      </m:d>
                    </m:oMath>
                  </m:oMathPara>
                </a14:m>
                <a:endParaRPr lang="en-US" sz="3000"/>
              </a:p>
            </p:txBody>
          </p:sp>
        </mc:Choice>
        <mc:Fallback xmlns="">
          <p:sp>
            <p:nvSpPr>
              <p:cNvPr id="12" name="TextBox 11">
                <a:extLst>
                  <a:ext uri="{FF2B5EF4-FFF2-40B4-BE49-F238E27FC236}">
                    <a16:creationId xmlns:a16="http://schemas.microsoft.com/office/drawing/2014/main" id="{B316F2DB-86DD-4E09-9182-469829A46764}"/>
                  </a:ext>
                </a:extLst>
              </p:cNvPr>
              <p:cNvSpPr txBox="1">
                <a:spLocks noRot="1" noChangeAspect="1" noMove="1" noResize="1" noEditPoints="1" noAdjustHandles="1" noChangeArrowheads="1" noChangeShapeType="1" noTextEdit="1"/>
              </p:cNvSpPr>
              <p:nvPr/>
            </p:nvSpPr>
            <p:spPr>
              <a:xfrm>
                <a:off x="259619" y="5213638"/>
                <a:ext cx="7492610" cy="155965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42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P spid="11" grpId="0"/>
      <p:bldP spid="50"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4413</TotalTime>
  <Words>6729</Words>
  <PresentationFormat>Widescreen</PresentationFormat>
  <Paragraphs>1191</Paragraphs>
  <Slides>62</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2" baseType="lpstr">
      <vt:lpstr>Arial</vt:lpstr>
      <vt:lpstr>AvantGarde-Demi</vt:lpstr>
      <vt:lpstr>Calibri</vt:lpstr>
      <vt:lpstr>Cambria</vt:lpstr>
      <vt:lpstr>Cambria Math</vt:lpstr>
      <vt:lpstr>Palatino Linotype</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2020-03-20T15:32:31Z</dcterms:modified>
</cp:coreProperties>
</file>