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2"/>
  </p:notesMasterIdLst>
  <p:sldIdLst>
    <p:sldId id="313" r:id="rId3"/>
    <p:sldId id="301" r:id="rId4"/>
    <p:sldId id="701" r:id="rId5"/>
    <p:sldId id="707" r:id="rId6"/>
    <p:sldId id="702" r:id="rId7"/>
    <p:sldId id="708" r:id="rId8"/>
    <p:sldId id="703" r:id="rId9"/>
    <p:sldId id="704" r:id="rId10"/>
    <p:sldId id="709" r:id="rId11"/>
    <p:sldId id="699" r:id="rId12"/>
    <p:sldId id="626" r:id="rId13"/>
    <p:sldId id="700" r:id="rId14"/>
    <p:sldId id="325" r:id="rId15"/>
    <p:sldId id="682" r:id="rId16"/>
    <p:sldId id="683" r:id="rId17"/>
    <p:sldId id="684" r:id="rId18"/>
    <p:sldId id="685" r:id="rId19"/>
    <p:sldId id="627" r:id="rId20"/>
    <p:sldId id="628" r:id="rId21"/>
    <p:sldId id="686" r:id="rId22"/>
    <p:sldId id="630" r:id="rId23"/>
    <p:sldId id="277" r:id="rId24"/>
    <p:sldId id="697" r:id="rId25"/>
    <p:sldId id="680" r:id="rId26"/>
    <p:sldId id="688" r:id="rId27"/>
    <p:sldId id="691" r:id="rId28"/>
    <p:sldId id="692" r:id="rId29"/>
    <p:sldId id="693" r:id="rId30"/>
    <p:sldId id="694" r:id="rId31"/>
    <p:sldId id="710" r:id="rId32"/>
    <p:sldId id="695" r:id="rId33"/>
    <p:sldId id="711" r:id="rId34"/>
    <p:sldId id="696" r:id="rId35"/>
    <p:sldId id="712" r:id="rId36"/>
    <p:sldId id="714" r:id="rId37"/>
    <p:sldId id="715" r:id="rId38"/>
    <p:sldId id="716" r:id="rId39"/>
    <p:sldId id="717" r:id="rId40"/>
    <p:sldId id="718" r:id="rId41"/>
  </p:sldIdLst>
  <p:sldSz cx="24384000" cy="13716000"/>
  <p:notesSz cx="6858000" cy="9144000"/>
  <p:custDataLst>
    <p:tags r:id="rId4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FEEBB0"/>
    <a:srgbClr val="E6E6E6"/>
    <a:srgbClr val="E7F7FF"/>
    <a:srgbClr val="D6F7FE"/>
    <a:srgbClr val="EEF7E9"/>
    <a:srgbClr val="135F82"/>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61" autoAdjust="0"/>
    <p:restoredTop sz="94139" autoAdjust="0"/>
  </p:normalViewPr>
  <p:slideViewPr>
    <p:cSldViewPr>
      <p:cViewPr varScale="1">
        <p:scale>
          <a:sx n="35" d="100"/>
          <a:sy n="35" d="100"/>
        </p:scale>
        <p:origin x="324" y="10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05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210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43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94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11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11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02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39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62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13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30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49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DBED9E-695B-45FF-A5CC-38AF924A3B3C}"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CFADC-9C8A-4235-9C7E-BBAD0337C9A3}" type="slidenum">
              <a:rPr lang="en-US" smtClean="0"/>
              <a:pPr/>
              <a:t>‹#›</a:t>
            </a:fld>
            <a:endParaRPr lang="en-US"/>
          </a:p>
        </p:txBody>
      </p:sp>
    </p:spTree>
    <p:extLst>
      <p:ext uri="{BB962C8B-B14F-4D97-AF65-F5344CB8AC3E}">
        <p14:creationId xmlns:p14="http://schemas.microsoft.com/office/powerpoint/2010/main" val="4117371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82" r:id="rId11"/>
    <p:sldLayoutId id="2147483783"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png"/><Relationship Id="rId7" Type="http://schemas.openxmlformats.org/officeDocument/2006/relationships/image" Target="../media/image1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1.png"/><Relationship Id="rId5" Type="http://schemas.openxmlformats.org/officeDocument/2006/relationships/image" Target="../media/image101.png"/><Relationship Id="rId10" Type="http://schemas.openxmlformats.org/officeDocument/2006/relationships/image" Target="../media/image150.png"/><Relationship Id="rId4" Type="http://schemas.openxmlformats.org/officeDocument/2006/relationships/image" Target="../media/image91.png"/><Relationship Id="rId9" Type="http://schemas.openxmlformats.org/officeDocument/2006/relationships/image" Target="../media/image14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png"/><Relationship Id="rId4"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1.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40.png"/><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8.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8.pn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oleObject" Target="../embeddings/oleObject1.bin"/><Relationship Id="rId7" Type="http://schemas.openxmlformats.org/officeDocument/2006/relationships/image" Target="../media/image6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8.png"/><Relationship Id="rId10" Type="http://schemas.openxmlformats.org/officeDocument/2006/relationships/image" Target="../media/image21.jpeg"/><Relationship Id="rId4" Type="http://schemas.openxmlformats.org/officeDocument/2006/relationships/image" Target="../media/image28.wmf"/><Relationship Id="rId9"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1.jpeg"/><Relationship Id="rId7" Type="http://schemas.openxmlformats.org/officeDocument/2006/relationships/image" Target="../media/image70.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png"/><Relationship Id="rId11" Type="http://schemas.openxmlformats.org/officeDocument/2006/relationships/image" Target="../media/image74.png"/><Relationship Id="rId5" Type="http://schemas.openxmlformats.org/officeDocument/2006/relationships/image" Target="../media/image28.wmf"/><Relationship Id="rId10" Type="http://schemas.openxmlformats.org/officeDocument/2006/relationships/image" Target="../media/image73.png"/><Relationship Id="rId4" Type="http://schemas.openxmlformats.org/officeDocument/2006/relationships/oleObject" Target="../embeddings/oleObject2.bin"/><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oleObject" Target="../embeddings/oleObject3.bin"/><Relationship Id="rId7" Type="http://schemas.openxmlformats.org/officeDocument/2006/relationships/image" Target="../media/image76.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9.wmf"/><Relationship Id="rId5" Type="http://schemas.openxmlformats.org/officeDocument/2006/relationships/image" Target="../media/image8.png"/><Relationship Id="rId10" Type="http://schemas.openxmlformats.org/officeDocument/2006/relationships/image" Target="../media/image78.png"/><Relationship Id="rId4" Type="http://schemas.openxmlformats.org/officeDocument/2006/relationships/image" Target="../media/image28.wmf"/><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79.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21.jpeg"/><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image" Target="../media/image21.jpeg"/><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80.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image" Target="../media/image21.jpeg"/><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image" Target="../media/image21.jpeg"/><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60.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image" Target="../media/image21.jpeg"/><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8.png"/><Relationship Id="rId5" Type="http://schemas.openxmlformats.org/officeDocument/2006/relationships/image" Target="../media/image29.wmf"/><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7.bin"/><Relationship Id="rId7" Type="http://schemas.openxmlformats.org/officeDocument/2006/relationships/image" Target="../media/image75.pn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image" Target="../media/image21.jpeg"/><Relationship Id="rId4" Type="http://schemas.openxmlformats.org/officeDocument/2006/relationships/image" Target="../media/image28.wmf"/><Relationship Id="rId9"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8.png"/><Relationship Id="rId5" Type="http://schemas.openxmlformats.org/officeDocument/2006/relationships/image" Target="../media/image29.wmf"/><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81.png"/><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29.wmf"/><Relationship Id="rId5" Type="http://schemas.openxmlformats.org/officeDocument/2006/relationships/image" Target="../media/image21.jpeg"/><Relationship Id="rId4" Type="http://schemas.openxmlformats.org/officeDocument/2006/relationships/image" Target="../media/image28.wmf"/><Relationship Id="rId9" Type="http://schemas.openxmlformats.org/officeDocument/2006/relationships/image" Target="../media/image3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8.png"/><Relationship Id="rId5" Type="http://schemas.openxmlformats.org/officeDocument/2006/relationships/image" Target="../media/image29.wmf"/><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image" Target="../media/image82.png"/><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29.wmf"/><Relationship Id="rId5" Type="http://schemas.openxmlformats.org/officeDocument/2006/relationships/image" Target="../media/image21.jpeg"/><Relationship Id="rId4" Type="http://schemas.openxmlformats.org/officeDocument/2006/relationships/image" Target="../media/image28.wmf"/><Relationship Id="rId9" Type="http://schemas.openxmlformats.org/officeDocument/2006/relationships/image" Target="../media/image30.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image" Target="../media/image83.png"/><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29.wmf"/><Relationship Id="rId5" Type="http://schemas.openxmlformats.org/officeDocument/2006/relationships/image" Target="../media/image21.jpeg"/><Relationship Id="rId4" Type="http://schemas.openxmlformats.org/officeDocument/2006/relationships/image" Target="../media/image28.wmf"/><Relationship Id="rId9"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735899"/>
            <a:ext cx="13944600" cy="12779852"/>
            <a:chOff x="9851187" y="2186002"/>
            <a:chExt cx="13944600" cy="12779852"/>
          </a:xfrm>
        </p:grpSpPr>
        <p:grpSp>
          <p:nvGrpSpPr>
            <p:cNvPr id="8" name="Group 7"/>
            <p:cNvGrpSpPr/>
            <p:nvPr/>
          </p:nvGrpSpPr>
          <p:grpSpPr>
            <a:xfrm>
              <a:off x="9851187" y="2186002"/>
              <a:ext cx="13944600" cy="11122024"/>
              <a:chOff x="1339699" y="3507729"/>
              <a:chExt cx="13944600" cy="11122024"/>
            </a:xfrm>
          </p:grpSpPr>
          <p:sp>
            <p:nvSpPr>
              <p:cNvPr id="10" name="Right Triangle 9"/>
              <p:cNvSpPr/>
              <p:nvPr/>
            </p:nvSpPr>
            <p:spPr>
              <a:xfrm flipH="1">
                <a:off x="14878053" y="350772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sp>
          <p:nvSpPr>
            <p:cNvPr id="15" name="Right Triangle 14"/>
            <p:cNvSpPr/>
            <p:nvPr/>
          </p:nvSpPr>
          <p:spPr>
            <a:xfrm flipH="1">
              <a:off x="9888161" y="226024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028833" y="2260249"/>
              <a:ext cx="13501342" cy="1925548"/>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33410" y="5631703"/>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§12. </a:t>
              </a:r>
              <a:r>
                <a:rPr lang="en-US" sz="4800" b="1" dirty="0" err="1">
                  <a:solidFill>
                    <a:srgbClr val="0000FF"/>
                  </a:solidFill>
                  <a:latin typeface="Tahoma" pitchFamily="34" charset="0"/>
                  <a:ea typeface="Tahoma" pitchFamily="34" charset="0"/>
                  <a:cs typeface="Tahoma" pitchFamily="34" charset="0"/>
                </a:rPr>
                <a:t>Số</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gần</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đúng</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và</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sai</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số</a:t>
              </a:r>
              <a:endParaRPr lang="en-US" sz="4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§13. </a:t>
              </a:r>
              <a:r>
                <a:rPr lang="en-US" sz="4800" b="1" dirty="0" err="1">
                  <a:solidFill>
                    <a:srgbClr val="0000FF"/>
                  </a:solidFill>
                  <a:latin typeface="Tahoma" pitchFamily="34" charset="0"/>
                  <a:ea typeface="Tahoma" pitchFamily="34" charset="0"/>
                  <a:cs typeface="Tahoma" pitchFamily="34" charset="0"/>
                </a:rPr>
                <a:t>Các</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số</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đặc</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trưng</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đo</a:t>
              </a:r>
              <a:r>
                <a:rPr lang="en-US" sz="4800" b="1" dirty="0">
                  <a:solidFill>
                    <a:srgbClr val="0000FF"/>
                  </a:solidFill>
                  <a:latin typeface="Tahoma" pitchFamily="34" charset="0"/>
                  <a:ea typeface="Tahoma" pitchFamily="34" charset="0"/>
                  <a:cs typeface="Tahoma" pitchFamily="34" charset="0"/>
                </a:rPr>
                <a:t> xu </a:t>
              </a:r>
              <a:r>
                <a:rPr lang="en-US" sz="4800" b="1" dirty="0" err="1">
                  <a:solidFill>
                    <a:srgbClr val="0000FF"/>
                  </a:solidFill>
                  <a:latin typeface="Tahoma" pitchFamily="34" charset="0"/>
                  <a:ea typeface="Tahoma" pitchFamily="34" charset="0"/>
                  <a:cs typeface="Tahoma" pitchFamily="34" charset="0"/>
                </a:rPr>
                <a:t>thế</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trung</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tâm</a:t>
              </a:r>
              <a:endParaRPr lang="en-US" sz="4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§14. </a:t>
              </a:r>
              <a:r>
                <a:rPr lang="en-US" sz="4800" b="1" dirty="0" err="1">
                  <a:solidFill>
                    <a:srgbClr val="0000FF"/>
                  </a:solidFill>
                  <a:latin typeface="Tahoma" pitchFamily="34" charset="0"/>
                  <a:ea typeface="Tahoma" pitchFamily="34" charset="0"/>
                  <a:cs typeface="Tahoma" pitchFamily="34" charset="0"/>
                </a:rPr>
                <a:t>Các</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số</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đặc</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trưng</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đo</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độ</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phân</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tán</a:t>
              </a:r>
              <a:endParaRPr lang="en-US" sz="4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FF0000"/>
                  </a:solidFill>
                  <a:latin typeface="Tahoma" pitchFamily="34" charset="0"/>
                  <a:ea typeface="Tahoma" pitchFamily="34" charset="0"/>
                  <a:cs typeface="Tahoma" pitchFamily="34" charset="0"/>
                </a:rPr>
                <a:t>Bài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tập</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cuối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chương</a:t>
              </a:r>
              <a:r>
                <a:rPr lang="en-US" sz="5800" b="1" dirty="0">
                  <a:solidFill>
                    <a:srgbClr val="FF0000"/>
                  </a:solidFill>
                  <a:latin typeface="Tahoma" pitchFamily="34" charset="0"/>
                  <a:ea typeface="Tahoma" pitchFamily="34" charset="0"/>
                  <a:cs typeface="Tahoma" pitchFamily="34" charset="0"/>
                </a:rPr>
                <a:t> 5</a:t>
              </a:r>
            </a:p>
          </p:txBody>
        </p:sp>
        <p:sp>
          <p:nvSpPr>
            <p:cNvPr id="2" name="TextBox 1"/>
            <p:cNvSpPr txBox="1"/>
            <p:nvPr/>
          </p:nvSpPr>
          <p:spPr>
            <a:xfrm>
              <a:off x="10308387" y="2428363"/>
              <a:ext cx="12801600" cy="1569660"/>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440516" y="2687937"/>
            <a:ext cx="23741053" cy="212458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4300" b="1" dirty="0">
              <a:solidFill>
                <a:schemeClr val="lt1"/>
              </a:solidFill>
              <a:latin typeface="Tahoma" panose="020B0604030504040204" pitchFamily="34" charset="0"/>
              <a:ea typeface="Tahoma"/>
              <a:cs typeface="Tahoma"/>
              <a:sym typeface="Tahoma"/>
            </a:endParaRPr>
          </a:p>
        </p:txBody>
      </p:sp>
      <p:grpSp>
        <p:nvGrpSpPr>
          <p:cNvPr id="445" name="Google Shape;445;p3"/>
          <p:cNvGrpSpPr/>
          <p:nvPr/>
        </p:nvGrpSpPr>
        <p:grpSpPr>
          <a:xfrm>
            <a:off x="477142" y="2438400"/>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a:solidFill>
                    <a:srgbClr val="0000CC"/>
                  </a:solidFill>
                  <a:latin typeface="Tahoma" panose="020B0604030504040204" pitchFamily="34" charset="0"/>
                  <a:ea typeface="Tahoma"/>
                  <a:cs typeface="Tahoma"/>
                  <a:sym typeface="Tahoma"/>
                </a:rPr>
                <a:t>5.17</a:t>
              </a:r>
              <a:endParaRPr sz="4600" b="1" dirty="0">
                <a:solidFill>
                  <a:srgbClr val="0000CC"/>
                </a:solidFill>
                <a:latin typeface="Tahoma" panose="020B0604030504040204" pitchFamily="34" charset="0"/>
                <a:ea typeface="Tahoma"/>
                <a:cs typeface="Tahoma"/>
                <a:sym typeface="Tahoma"/>
              </a:endParaRPr>
            </a:p>
          </p:txBody>
        </p:sp>
      </p:grpSp>
      <p:pic>
        <p:nvPicPr>
          <p:cNvPr id="448" name="Google Shape;448;p3"/>
          <p:cNvPicPr preferRelativeResize="0"/>
          <p:nvPr/>
        </p:nvPicPr>
        <p:blipFill rotWithShape="1">
          <a:blip r:embed="rId3">
            <a:alphaModFix/>
          </a:blip>
          <a:srcRect l="15599" t="21515" r="9758" b="14519"/>
          <a:stretch/>
        </p:blipFill>
        <p:spPr>
          <a:xfrm>
            <a:off x="38100" y="2447089"/>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29" name="De_bai">
                <a:extLst>
                  <a:ext uri="{FF2B5EF4-FFF2-40B4-BE49-F238E27FC236}">
                    <a16:creationId xmlns:a16="http://schemas.microsoft.com/office/drawing/2014/main" id="{5C607D02-F3EA-4874-B48F-93ED609CEE50}"/>
                  </a:ext>
                </a:extLst>
              </p:cNvPr>
              <p:cNvSpPr txBox="1">
                <a:spLocks/>
              </p:cNvSpPr>
              <p:nvPr/>
            </p:nvSpPr>
            <p:spPr>
              <a:xfrm>
                <a:off x="814736" y="3598235"/>
                <a:ext cx="23141726" cy="1354765"/>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0"/>
                  </a:spcAft>
                </a:pP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Khi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cân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một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bao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gạo</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bằng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một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cân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treo</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với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thang chia </a:t>
                </a:r>
                <a14:m>
                  <m:oMath xmlns:m="http://schemas.openxmlformats.org/officeDocument/2006/math">
                    <m:r>
                      <a:rPr lang="en-US" sz="4400" b="1"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kg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thì</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độ</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chính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xác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là</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29" name="De_bai">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814736" y="3598235"/>
                <a:ext cx="23141726" cy="1354765"/>
              </a:xfrm>
              <a:prstGeom prst="rect">
                <a:avLst/>
              </a:prstGeom>
              <a:blipFill>
                <a:blip r:embed="rId4"/>
                <a:stretch>
                  <a:fillRect l="-1080" t="-10314"/>
                </a:stretch>
              </a:blipFill>
              <a:ln>
                <a:no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C53D2BD6-194B-4B68-BC4B-94097BE52B1E}"/>
              </a:ext>
            </a:extLst>
          </p:cNvPr>
          <p:cNvGrpSpPr/>
          <p:nvPr/>
        </p:nvGrpSpPr>
        <p:grpSpPr>
          <a:xfrm>
            <a:off x="-72643" y="1572056"/>
            <a:ext cx="19656043" cy="830997"/>
            <a:chOff x="-288923" y="1892299"/>
            <a:chExt cx="19659598" cy="830996"/>
          </a:xfrm>
        </p:grpSpPr>
        <p:sp>
          <p:nvSpPr>
            <p:cNvPr id="32" name="Rounded Rectangle 2">
              <a:extLst>
                <a:ext uri="{FF2B5EF4-FFF2-40B4-BE49-F238E27FC236}">
                  <a16:creationId xmlns:a16="http://schemas.microsoft.com/office/drawing/2014/main" id="{CB07285B-0F95-405F-8AC0-4D424CAB70F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0C021A0B-7BA4-45E4-A828-66117D445C76}"/>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34" name="TextBox 33">
              <a:extLst>
                <a:ext uri="{FF2B5EF4-FFF2-40B4-BE49-F238E27FC236}">
                  <a16:creationId xmlns:a16="http://schemas.microsoft.com/office/drawing/2014/main" id="{194A5B6D-6BDD-41FF-B6AD-DBC1BDBCEA20}"/>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gr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B</a:t>
            </a:r>
          </a:p>
        </p:txBody>
      </p:sp>
      <p:grpSp>
        <p:nvGrpSpPr>
          <p:cNvPr id="36" name="Group 35">
            <a:extLst>
              <a:ext uri="{FF2B5EF4-FFF2-40B4-BE49-F238E27FC236}">
                <a16:creationId xmlns:a16="http://schemas.microsoft.com/office/drawing/2014/main" id="{F05D1FC6-DA6E-4806-B6C5-66821C43F651}"/>
              </a:ext>
            </a:extLst>
          </p:cNvPr>
          <p:cNvGrpSpPr/>
          <p:nvPr/>
        </p:nvGrpSpPr>
        <p:grpSpPr>
          <a:xfrm>
            <a:off x="440516" y="4902312"/>
            <a:ext cx="23286575" cy="2792899"/>
            <a:chOff x="387307" y="3865333"/>
            <a:chExt cx="23286575" cy="2792899"/>
          </a:xfrm>
        </p:grpSpPr>
        <p:grpSp>
          <p:nvGrpSpPr>
            <p:cNvPr id="37" name="Group 36">
              <a:extLst>
                <a:ext uri="{FF2B5EF4-FFF2-40B4-BE49-F238E27FC236}">
                  <a16:creationId xmlns:a16="http://schemas.microsoft.com/office/drawing/2014/main" id="{7F408CA4-F80F-46E0-B8D0-9DF594485994}"/>
                </a:ext>
              </a:extLst>
            </p:cNvPr>
            <p:cNvGrpSpPr/>
            <p:nvPr/>
          </p:nvGrpSpPr>
          <p:grpSpPr>
            <a:xfrm>
              <a:off x="387307" y="3865333"/>
              <a:ext cx="23286575" cy="2792899"/>
              <a:chOff x="387307" y="3865333"/>
              <a:chExt cx="23286575" cy="2792899"/>
            </a:xfrm>
          </p:grpSpPr>
          <p:sp>
            <p:nvSpPr>
              <p:cNvPr id="42" name="Google Shape;430;p3">
                <a:extLst>
                  <a:ext uri="{FF2B5EF4-FFF2-40B4-BE49-F238E27FC236}">
                    <a16:creationId xmlns:a16="http://schemas.microsoft.com/office/drawing/2014/main" id="{D90C1308-D287-4384-B26A-12604C0E14CE}"/>
                  </a:ext>
                </a:extLst>
              </p:cNvPr>
              <p:cNvSpPr/>
              <p:nvPr/>
            </p:nvSpPr>
            <p:spPr>
              <a:xfrm>
                <a:off x="96839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dirty="0">
                  <a:solidFill>
                    <a:schemeClr val="lt1"/>
                  </a:solidFill>
                  <a:latin typeface="Tahoma" panose="020B0604030504040204" pitchFamily="34" charset="0"/>
                  <a:ea typeface="Tahoma"/>
                  <a:cs typeface="Tahoma"/>
                  <a:sym typeface="Tahoma"/>
                </a:endParaRPr>
              </a:p>
            </p:txBody>
          </p:sp>
          <p:sp>
            <p:nvSpPr>
              <p:cNvPr id="43" name="Google Shape;432;p3">
                <a:extLst>
                  <a:ext uri="{FF2B5EF4-FFF2-40B4-BE49-F238E27FC236}">
                    <a16:creationId xmlns:a16="http://schemas.microsoft.com/office/drawing/2014/main" id="{EE2F90A5-78A9-468C-B7C6-DF6BDF095CFE}"/>
                  </a:ext>
                </a:extLst>
              </p:cNvPr>
              <p:cNvSpPr/>
              <p:nvPr/>
            </p:nvSpPr>
            <p:spPr>
              <a:xfrm>
                <a:off x="974475" y="522009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4" name="Google Shape;428;p3">
                <a:extLst>
                  <a:ext uri="{FF2B5EF4-FFF2-40B4-BE49-F238E27FC236}">
                    <a16:creationId xmlns:a16="http://schemas.microsoft.com/office/drawing/2014/main" id="{1434AEF7-0D7E-45BD-97A4-2AF6F2EB56C3}"/>
                  </a:ext>
                </a:extLst>
              </p:cNvPr>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5" name="Oval_B">
                <a:extLst>
                  <a:ext uri="{FF2B5EF4-FFF2-40B4-BE49-F238E27FC236}">
                    <a16:creationId xmlns:a16="http://schemas.microsoft.com/office/drawing/2014/main" id="{C8E01D39-DC49-4140-ADB6-9D1F44BA7A50}"/>
                  </a:ext>
                </a:extLst>
              </p:cNvPr>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b="1">
                  <a:solidFill>
                    <a:schemeClr val="lt1"/>
                  </a:solidFill>
                  <a:latin typeface="Tahoma" panose="020B0604030504040204" pitchFamily="34" charset="0"/>
                  <a:ea typeface="Calibri"/>
                  <a:cs typeface="Calibri"/>
                  <a:sym typeface="Calibri"/>
                </a:endParaRPr>
              </a:p>
            </p:txBody>
          </p:sp>
          <p:sp>
            <p:nvSpPr>
              <p:cNvPr id="46" name="Oval_A">
                <a:extLst>
                  <a:ext uri="{FF2B5EF4-FFF2-40B4-BE49-F238E27FC236}">
                    <a16:creationId xmlns:a16="http://schemas.microsoft.com/office/drawing/2014/main" id="{ED8B0B25-1BCE-4693-9646-A62FF7AC762D}"/>
                  </a:ext>
                </a:extLst>
              </p:cNvPr>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b="1" dirty="0">
                  <a:solidFill>
                    <a:schemeClr val="lt1"/>
                  </a:solidFill>
                  <a:latin typeface="Tahoma" panose="020B0604030504040204" pitchFamily="34" charset="0"/>
                  <a:ea typeface="Calibri"/>
                  <a:cs typeface="Calibri"/>
                  <a:sym typeface="Calibri"/>
                </a:endParaRPr>
              </a:p>
            </p:txBody>
          </p:sp>
          <p:sp>
            <p:nvSpPr>
              <p:cNvPr id="47" name="Oval_C">
                <a:extLst>
                  <a:ext uri="{FF2B5EF4-FFF2-40B4-BE49-F238E27FC236}">
                    <a16:creationId xmlns:a16="http://schemas.microsoft.com/office/drawing/2014/main" id="{8F6FE8F9-CC31-4790-9FD0-77A39148D737}"/>
                  </a:ext>
                </a:extLst>
              </p:cNvPr>
              <p:cNvSpPr/>
              <p:nvPr/>
            </p:nvSpPr>
            <p:spPr>
              <a:xfrm>
                <a:off x="393388"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b="1">
                  <a:solidFill>
                    <a:schemeClr val="lt1"/>
                  </a:solidFill>
                  <a:latin typeface="Tahoma" panose="020B0604030504040204" pitchFamily="34" charset="0"/>
                  <a:ea typeface="Calibri"/>
                  <a:cs typeface="Calibri"/>
                  <a:sym typeface="Calibri"/>
                </a:endParaRPr>
              </a:p>
            </p:txBody>
          </p:sp>
          <p:sp>
            <p:nvSpPr>
              <p:cNvPr id="48" name="Google Shape;434;p3">
                <a:extLst>
                  <a:ext uri="{FF2B5EF4-FFF2-40B4-BE49-F238E27FC236}">
                    <a16:creationId xmlns:a16="http://schemas.microsoft.com/office/drawing/2014/main" id="{CBEEC0AF-47CA-486E-A387-AD7169D9774D}"/>
                  </a:ext>
                </a:extLst>
              </p:cNvPr>
              <p:cNvSpPr/>
              <p:nvPr/>
            </p:nvSpPr>
            <p:spPr>
              <a:xfrm>
                <a:off x="12701082" y="5286632"/>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9" name="Oval_D">
                <a:extLst>
                  <a:ext uri="{FF2B5EF4-FFF2-40B4-BE49-F238E27FC236}">
                    <a16:creationId xmlns:a16="http://schemas.microsoft.com/office/drawing/2014/main" id="{3318FF2D-4A5B-4A39-973D-34EDD63D7359}"/>
                  </a:ext>
                </a:extLst>
              </p:cNvPr>
              <p:cNvSpPr/>
              <p:nvPr/>
            </p:nvSpPr>
            <p:spPr>
              <a:xfrm>
                <a:off x="12119992"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D</a:t>
                </a:r>
                <a:endParaRPr sz="6400" b="1">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38" name="txt_A">
                  <a:extLst>
                    <a:ext uri="{FF2B5EF4-FFF2-40B4-BE49-F238E27FC236}">
                      <a16:creationId xmlns:a16="http://schemas.microsoft.com/office/drawing/2014/main" id="{E9DF412B-5ADC-464A-9BF3-AE9A2B9C47B8}"/>
                    </a:ext>
                  </a:extLst>
                </p:cNvPr>
                <p:cNvSpPr/>
                <p:nvPr/>
              </p:nvSpPr>
              <p:spPr>
                <a:xfrm>
                  <a:off x="1564359" y="3968141"/>
                  <a:ext cx="10376835" cy="1146107"/>
                </a:xfrm>
                <a:prstGeom prst="rect">
                  <a:avLst/>
                </a:prstGeom>
                <a:noFill/>
                <a:ln>
                  <a:noFill/>
                </a:ln>
              </p:spPr>
              <p:txBody>
                <a:bodyPr spcFirstLastPara="1" wrap="square" lIns="91425" tIns="45700" rIns="91425" bIns="45700" anchor="ctr" anchorCtr="0">
                  <a:spAutoFit/>
                </a:bodyPr>
                <a:lstStyle/>
                <a:p>
                  <a:pPr marL="0" marR="0" algn="ctr">
                    <a:lnSpc>
                      <a:spcPct val="107000"/>
                    </a:lnSpc>
                    <a:spcBef>
                      <a:spcPts val="0"/>
                    </a:spcBef>
                    <a:spcAft>
                      <a:spcPts val="0"/>
                    </a:spcAft>
                  </a:pPr>
                  <a14:m>
                    <m:oMath xmlns:m="http://schemas.openxmlformats.org/officeDocument/2006/math">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6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 kg</a:t>
                  </a:r>
                </a:p>
              </p:txBody>
            </p:sp>
          </mc:Choice>
          <mc:Fallback xmlns="">
            <p:sp>
              <p:nvSpPr>
                <p:cNvPr id="38" name="txt_A">
                  <a:extLst>
                    <a:ext uri="{FF2B5EF4-FFF2-40B4-BE49-F238E27FC236}">
                      <a16:creationId xmlns:a16="http://schemas.microsoft.com/office/drawing/2014/main" id="{E9DF412B-5ADC-464A-9BF3-AE9A2B9C47B8}"/>
                    </a:ext>
                  </a:extLst>
                </p:cNvPr>
                <p:cNvSpPr>
                  <a:spLocks noRot="1" noChangeAspect="1" noMove="1" noResize="1" noEditPoints="1" noAdjustHandles="1" noChangeArrowheads="1" noChangeShapeType="1" noTextEdit="1"/>
                </p:cNvSpPr>
                <p:nvPr/>
              </p:nvSpPr>
              <p:spPr>
                <a:xfrm>
                  <a:off x="1564359" y="3968141"/>
                  <a:ext cx="10376835" cy="1146107"/>
                </a:xfrm>
                <a:prstGeom prst="rect">
                  <a:avLst/>
                </a:prstGeom>
                <a:blipFill>
                  <a:blip r:embed="rId5"/>
                  <a:stretch>
                    <a:fillRect t="-19681" b="-2978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xt_B">
                  <a:extLst>
                    <a:ext uri="{FF2B5EF4-FFF2-40B4-BE49-F238E27FC236}">
                      <a16:creationId xmlns:a16="http://schemas.microsoft.com/office/drawing/2014/main" id="{AEA73248-F835-4053-9F4A-4ED705CC3E4C}"/>
                    </a:ext>
                  </a:extLst>
                </p:cNvPr>
                <p:cNvSpPr/>
                <p:nvPr/>
              </p:nvSpPr>
              <p:spPr>
                <a:xfrm>
                  <a:off x="13278099" y="3968141"/>
                  <a:ext cx="10395783" cy="1146107"/>
                </a:xfrm>
                <a:prstGeom prst="rect">
                  <a:avLst/>
                </a:prstGeom>
                <a:noFill/>
                <a:ln>
                  <a:noFill/>
                </a:ln>
              </p:spPr>
              <p:txBody>
                <a:bodyPr spcFirstLastPara="1" wrap="square" lIns="91425" tIns="45700" rIns="91425" bIns="45700" anchor="ctr" anchorCtr="0">
                  <a:spAutoFit/>
                </a:bodyPr>
                <a:lstStyle/>
                <a:p>
                  <a:pPr marL="0" marR="0" algn="ctr">
                    <a:lnSpc>
                      <a:spcPct val="107000"/>
                    </a:lnSpc>
                    <a:spcBef>
                      <a:spcPts val="0"/>
                    </a:spcBef>
                    <a:spcAft>
                      <a:spcPts val="0"/>
                    </a:spcAft>
                  </a:pPr>
                  <a14:m>
                    <m:oMath xmlns:m="http://schemas.openxmlformats.org/officeDocument/2006/math">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6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 kg</a:t>
                  </a:r>
                </a:p>
              </p:txBody>
            </p:sp>
          </mc:Choice>
          <mc:Fallback xmlns="">
            <p:sp>
              <p:nvSpPr>
                <p:cNvPr id="39" name="txt_B">
                  <a:extLst>
                    <a:ext uri="{FF2B5EF4-FFF2-40B4-BE49-F238E27FC236}">
                      <a16:creationId xmlns:a16="http://schemas.microsoft.com/office/drawing/2014/main" id="{AEA73248-F835-4053-9F4A-4ED705CC3E4C}"/>
                    </a:ext>
                  </a:extLst>
                </p:cNvPr>
                <p:cNvSpPr>
                  <a:spLocks noRot="1" noChangeAspect="1" noMove="1" noResize="1" noEditPoints="1" noAdjustHandles="1" noChangeArrowheads="1" noChangeShapeType="1" noTextEdit="1"/>
                </p:cNvSpPr>
                <p:nvPr/>
              </p:nvSpPr>
              <p:spPr>
                <a:xfrm>
                  <a:off x="13278099" y="3968141"/>
                  <a:ext cx="10395783" cy="1146107"/>
                </a:xfrm>
                <a:prstGeom prst="rect">
                  <a:avLst/>
                </a:prstGeom>
                <a:blipFill>
                  <a:blip r:embed="rId6"/>
                  <a:stretch>
                    <a:fillRect t="-19681" b="-2978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xt_C">
                  <a:extLst>
                    <a:ext uri="{FF2B5EF4-FFF2-40B4-BE49-F238E27FC236}">
                      <a16:creationId xmlns:a16="http://schemas.microsoft.com/office/drawing/2014/main" id="{0FDB49B3-A8B1-4EDA-8240-72D9B8FB6B69}"/>
                    </a:ext>
                  </a:extLst>
                </p:cNvPr>
                <p:cNvSpPr/>
                <p:nvPr/>
              </p:nvSpPr>
              <p:spPr>
                <a:xfrm>
                  <a:off x="1598545" y="5336293"/>
                  <a:ext cx="10342649" cy="1146107"/>
                </a:xfrm>
                <a:prstGeom prst="rect">
                  <a:avLst/>
                </a:prstGeom>
                <a:noFill/>
                <a:ln>
                  <a:noFill/>
                </a:ln>
              </p:spPr>
              <p:txBody>
                <a:bodyPr spcFirstLastPara="1" wrap="square" lIns="91425" tIns="45700" rIns="91425" bIns="45700" anchor="ctr" anchorCtr="0">
                  <a:spAutoFit/>
                </a:bodyPr>
                <a:lstStyle/>
                <a:p>
                  <a:pPr marL="0" marR="0" algn="ctr">
                    <a:lnSpc>
                      <a:spcPct val="107000"/>
                    </a:lnSpc>
                    <a:spcBef>
                      <a:spcPts val="0"/>
                    </a:spcBef>
                    <a:spcAft>
                      <a:spcPts val="0"/>
                    </a:spcAft>
                  </a:pPr>
                  <a14:m>
                    <m:oMath xmlns:m="http://schemas.openxmlformats.org/officeDocument/2006/math">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6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 kg</a:t>
                  </a:r>
                </a:p>
              </p:txBody>
            </p:sp>
          </mc:Choice>
          <mc:Fallback xmlns="">
            <p:sp>
              <p:nvSpPr>
                <p:cNvPr id="40" name="txt_C">
                  <a:extLst>
                    <a:ext uri="{FF2B5EF4-FFF2-40B4-BE49-F238E27FC236}">
                      <a16:creationId xmlns:a16="http://schemas.microsoft.com/office/drawing/2014/main" id="{0FDB49B3-A8B1-4EDA-8240-72D9B8FB6B69}"/>
                    </a:ext>
                  </a:extLst>
                </p:cNvPr>
                <p:cNvSpPr>
                  <a:spLocks noRot="1" noChangeAspect="1" noMove="1" noResize="1" noEditPoints="1" noAdjustHandles="1" noChangeArrowheads="1" noChangeShapeType="1" noTextEdit="1"/>
                </p:cNvSpPr>
                <p:nvPr/>
              </p:nvSpPr>
              <p:spPr>
                <a:xfrm>
                  <a:off x="1598545" y="5336293"/>
                  <a:ext cx="10342649" cy="1146107"/>
                </a:xfrm>
                <a:prstGeom prst="rect">
                  <a:avLst/>
                </a:prstGeom>
                <a:blipFill>
                  <a:blip r:embed="rId7"/>
                  <a:stretch>
                    <a:fillRect t="-19681" b="-2978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xt_D">
                  <a:extLst>
                    <a:ext uri="{FF2B5EF4-FFF2-40B4-BE49-F238E27FC236}">
                      <a16:creationId xmlns:a16="http://schemas.microsoft.com/office/drawing/2014/main" id="{E2AA7FA2-1F3C-44DC-92B8-82D3D1A44081}"/>
                    </a:ext>
                  </a:extLst>
                </p:cNvPr>
                <p:cNvSpPr/>
                <p:nvPr/>
              </p:nvSpPr>
              <p:spPr>
                <a:xfrm>
                  <a:off x="13284380" y="5336293"/>
                  <a:ext cx="10389502" cy="1146107"/>
                </a:xfrm>
                <a:prstGeom prst="rect">
                  <a:avLst/>
                </a:prstGeom>
                <a:noFill/>
                <a:ln>
                  <a:noFill/>
                </a:ln>
              </p:spPr>
              <p:txBody>
                <a:bodyPr spcFirstLastPara="1" wrap="square" lIns="91425" tIns="45700" rIns="91425" bIns="45700" anchor="ctr" anchorCtr="0">
                  <a:spAutoFit/>
                </a:bodyPr>
                <a:lstStyle/>
                <a:p>
                  <a:pPr marL="0" marR="0" algn="ctr">
                    <a:lnSpc>
                      <a:spcPct val="107000"/>
                    </a:lnSpc>
                    <a:spcBef>
                      <a:spcPts val="0"/>
                    </a:spcBef>
                    <a:spcAft>
                      <a:spcPts val="0"/>
                    </a:spcAft>
                  </a:pPr>
                  <a14:m>
                    <m:oMath xmlns:m="http://schemas.openxmlformats.org/officeDocument/2006/math">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6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 kg</a:t>
                  </a:r>
                </a:p>
              </p:txBody>
            </p:sp>
          </mc:Choice>
          <mc:Fallback xmlns="">
            <p:sp>
              <p:nvSpPr>
                <p:cNvPr id="41" name="txt_D">
                  <a:extLst>
                    <a:ext uri="{FF2B5EF4-FFF2-40B4-BE49-F238E27FC236}">
                      <a16:creationId xmlns:a16="http://schemas.microsoft.com/office/drawing/2014/main" id="{E2AA7FA2-1F3C-44DC-92B8-82D3D1A44081}"/>
                    </a:ext>
                  </a:extLst>
                </p:cNvPr>
                <p:cNvSpPr>
                  <a:spLocks noRot="1" noChangeAspect="1" noMove="1" noResize="1" noEditPoints="1" noAdjustHandles="1" noChangeArrowheads="1" noChangeShapeType="1" noTextEdit="1"/>
                </p:cNvSpPr>
                <p:nvPr/>
              </p:nvSpPr>
              <p:spPr>
                <a:xfrm>
                  <a:off x="13284380" y="5336293"/>
                  <a:ext cx="10389502" cy="1146107"/>
                </a:xfrm>
                <a:prstGeom prst="rect">
                  <a:avLst/>
                </a:prstGeom>
                <a:blipFill>
                  <a:blip r:embed="rId8"/>
                  <a:stretch>
                    <a:fillRect t="-19681" b="-29787"/>
                  </a:stretch>
                </a:blipFill>
                <a:ln>
                  <a:noFill/>
                </a:ln>
              </p:spPr>
              <p:txBody>
                <a:bodyPr/>
                <a:lstStyle/>
                <a:p>
                  <a:r>
                    <a:rPr lang="en-US">
                      <a:noFill/>
                    </a:rPr>
                    <a:t> </a:t>
                  </a:r>
                </a:p>
              </p:txBody>
            </p:sp>
          </mc:Fallback>
        </mc:AlternateContent>
      </p:grpSp>
      <p:sp>
        <p:nvSpPr>
          <p:cNvPr id="27" name="Oval 26">
            <a:extLst>
              <a:ext uri="{FF2B5EF4-FFF2-40B4-BE49-F238E27FC236}">
                <a16:creationId xmlns:a16="http://schemas.microsoft.com/office/drawing/2014/main" id="{0578D7E2-D784-9253-2E87-6E495CB7EAE2}"/>
              </a:ext>
            </a:extLst>
          </p:cNvPr>
          <p:cNvSpPr/>
          <p:nvPr/>
        </p:nvSpPr>
        <p:spPr>
          <a:xfrm>
            <a:off x="484776" y="5105400"/>
            <a:ext cx="1088531"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A</a:t>
            </a:r>
            <a:endParaRPr lang="en-US" sz="6400" dirty="0">
              <a:solidFill>
                <a:prstClr val="white"/>
              </a:solidFill>
              <a:latin typeface="Calibri" panose="020F0502020204030204"/>
            </a:endParaRPr>
          </a:p>
        </p:txBody>
      </p:sp>
      <p:sp>
        <p:nvSpPr>
          <p:cNvPr id="28" name="De_bai1">
            <a:extLst>
              <a:ext uri="{FF2B5EF4-FFF2-40B4-BE49-F238E27FC236}">
                <a16:creationId xmlns:a16="http://schemas.microsoft.com/office/drawing/2014/main" id="{C04F7298-A29B-7E9B-2EF7-AB00B62BCCF2}"/>
              </a:ext>
            </a:extLst>
          </p:cNvPr>
          <p:cNvSpPr/>
          <p:nvPr/>
        </p:nvSpPr>
        <p:spPr>
          <a:xfrm>
            <a:off x="329773" y="8098857"/>
            <a:ext cx="23741053" cy="212458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solidFill>
                <a:schemeClr val="lt1"/>
              </a:solidFill>
              <a:latin typeface="Tahoma" panose="020B0604030504040204" pitchFamily="34" charset="0"/>
              <a:ea typeface="Tahoma"/>
              <a:cs typeface="Tahoma"/>
              <a:sym typeface="Tahoma"/>
            </a:endParaRPr>
          </a:p>
        </p:txBody>
      </p:sp>
      <p:grpSp>
        <p:nvGrpSpPr>
          <p:cNvPr id="30" name="Google Shape;445;p3">
            <a:extLst>
              <a:ext uri="{FF2B5EF4-FFF2-40B4-BE49-F238E27FC236}">
                <a16:creationId xmlns:a16="http://schemas.microsoft.com/office/drawing/2014/main" id="{4D214D3C-00D3-D44E-159E-5B9FDDFD886E}"/>
              </a:ext>
            </a:extLst>
          </p:cNvPr>
          <p:cNvGrpSpPr/>
          <p:nvPr/>
        </p:nvGrpSpPr>
        <p:grpSpPr>
          <a:xfrm>
            <a:off x="366399" y="7873613"/>
            <a:ext cx="3001890" cy="861956"/>
            <a:chOff x="2028795" y="4418277"/>
            <a:chExt cx="3503060" cy="861956"/>
          </a:xfrm>
        </p:grpSpPr>
        <p:sp>
          <p:nvSpPr>
            <p:cNvPr id="50" name="Google Shape;446;p3">
              <a:extLst>
                <a:ext uri="{FF2B5EF4-FFF2-40B4-BE49-F238E27FC236}">
                  <a16:creationId xmlns:a16="http://schemas.microsoft.com/office/drawing/2014/main" id="{0141DF67-5AEB-4D9A-3031-6426E204170B}"/>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51" name="txt_cau">
              <a:extLst>
                <a:ext uri="{FF2B5EF4-FFF2-40B4-BE49-F238E27FC236}">
                  <a16:creationId xmlns:a16="http://schemas.microsoft.com/office/drawing/2014/main" id="{9C26A9A2-13DA-8EAB-64E1-BED8B7B5A262}"/>
                </a:ext>
              </a:extLst>
            </p:cNvPr>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a:solidFill>
                    <a:srgbClr val="0000CC"/>
                  </a:solidFill>
                  <a:latin typeface="Tahoma" panose="020B0604030504040204" pitchFamily="34" charset="0"/>
                  <a:ea typeface="Tahoma"/>
                  <a:cs typeface="Tahoma"/>
                  <a:sym typeface="Tahoma"/>
                </a:rPr>
                <a:t>5.18</a:t>
              </a:r>
              <a:endParaRPr sz="4600" b="1" dirty="0">
                <a:solidFill>
                  <a:srgbClr val="0000CC"/>
                </a:solidFill>
                <a:latin typeface="Tahoma" panose="020B0604030504040204" pitchFamily="34" charset="0"/>
                <a:ea typeface="Tahoma"/>
                <a:cs typeface="Tahoma"/>
                <a:sym typeface="Tahoma"/>
              </a:endParaRPr>
            </a:p>
          </p:txBody>
        </p:sp>
      </p:grpSp>
      <p:pic>
        <p:nvPicPr>
          <p:cNvPr id="52" name="Google Shape;448;p3">
            <a:extLst>
              <a:ext uri="{FF2B5EF4-FFF2-40B4-BE49-F238E27FC236}">
                <a16:creationId xmlns:a16="http://schemas.microsoft.com/office/drawing/2014/main" id="{64C49449-5614-242C-9886-5D76B4F365AE}"/>
              </a:ext>
            </a:extLst>
          </p:cNvPr>
          <p:cNvPicPr preferRelativeResize="0"/>
          <p:nvPr/>
        </p:nvPicPr>
        <p:blipFill rotWithShape="1">
          <a:blip r:embed="rId3">
            <a:alphaModFix/>
          </a:blip>
          <a:srcRect l="15599" t="21515" r="9758" b="14519"/>
          <a:stretch/>
        </p:blipFill>
        <p:spPr>
          <a:xfrm>
            <a:off x="-72643" y="7882302"/>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53" name="De_bai">
            <a:extLst>
              <a:ext uri="{FF2B5EF4-FFF2-40B4-BE49-F238E27FC236}">
                <a16:creationId xmlns:a16="http://schemas.microsoft.com/office/drawing/2014/main" id="{E06B91FA-59E7-5A04-A3A4-204F3A06FD79}"/>
              </a:ext>
            </a:extLst>
          </p:cNvPr>
          <p:cNvSpPr txBox="1">
            <a:spLocks/>
          </p:cNvSpPr>
          <p:nvPr/>
        </p:nvSpPr>
        <p:spPr>
          <a:xfrm>
            <a:off x="703993" y="8735569"/>
            <a:ext cx="23141726" cy="2413627"/>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Bef>
                <a:spcPts val="0"/>
              </a:spcBef>
            </a:pPr>
            <a:r>
              <a:rPr lang="vi-VN"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Trong hai mẫu số liệu, mẫu nào có phương sai lớn hơn thì có độ lệch chuẩn lớn hơn, đúng hay sai?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54" name="Group 53">
            <a:extLst>
              <a:ext uri="{FF2B5EF4-FFF2-40B4-BE49-F238E27FC236}">
                <a16:creationId xmlns:a16="http://schemas.microsoft.com/office/drawing/2014/main" id="{81063438-4CCF-803D-5B2A-13A09A685E51}"/>
              </a:ext>
            </a:extLst>
          </p:cNvPr>
          <p:cNvGrpSpPr/>
          <p:nvPr/>
        </p:nvGrpSpPr>
        <p:grpSpPr>
          <a:xfrm>
            <a:off x="329773" y="11172369"/>
            <a:ext cx="23286575" cy="2452406"/>
            <a:chOff x="387307" y="3865333"/>
            <a:chExt cx="23286575" cy="2452406"/>
          </a:xfrm>
        </p:grpSpPr>
        <p:grpSp>
          <p:nvGrpSpPr>
            <p:cNvPr id="55" name="Group 54">
              <a:extLst>
                <a:ext uri="{FF2B5EF4-FFF2-40B4-BE49-F238E27FC236}">
                  <a16:creationId xmlns:a16="http://schemas.microsoft.com/office/drawing/2014/main" id="{75D9D522-CDEB-9487-68DB-BCF1048146CE}"/>
                </a:ext>
              </a:extLst>
            </p:cNvPr>
            <p:cNvGrpSpPr/>
            <p:nvPr/>
          </p:nvGrpSpPr>
          <p:grpSpPr>
            <a:xfrm>
              <a:off x="387307" y="3865333"/>
              <a:ext cx="23286575" cy="1371600"/>
              <a:chOff x="387307" y="3865333"/>
              <a:chExt cx="23286575" cy="1371600"/>
            </a:xfrm>
          </p:grpSpPr>
          <p:sp>
            <p:nvSpPr>
              <p:cNvPr id="60" name="Google Shape;430;p3">
                <a:extLst>
                  <a:ext uri="{FF2B5EF4-FFF2-40B4-BE49-F238E27FC236}">
                    <a16:creationId xmlns:a16="http://schemas.microsoft.com/office/drawing/2014/main" id="{347BAA66-5539-0B44-4875-6A941ED97790}"/>
                  </a:ext>
                </a:extLst>
              </p:cNvPr>
              <p:cNvSpPr/>
              <p:nvPr/>
            </p:nvSpPr>
            <p:spPr>
              <a:xfrm>
                <a:off x="96839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dirty="0">
                  <a:solidFill>
                    <a:schemeClr val="lt1"/>
                  </a:solidFill>
                  <a:latin typeface="Tahoma" panose="020B0604030504040204" pitchFamily="34" charset="0"/>
                  <a:ea typeface="Tahoma"/>
                  <a:cs typeface="Tahoma"/>
                  <a:sym typeface="Tahoma"/>
                </a:endParaRPr>
              </a:p>
            </p:txBody>
          </p:sp>
          <p:sp>
            <p:nvSpPr>
              <p:cNvPr id="61" name="Google Shape;428;p3">
                <a:extLst>
                  <a:ext uri="{FF2B5EF4-FFF2-40B4-BE49-F238E27FC236}">
                    <a16:creationId xmlns:a16="http://schemas.microsoft.com/office/drawing/2014/main" id="{2FF3390D-8153-6275-9FD3-D036DEFD6229}"/>
                  </a:ext>
                </a:extLst>
              </p:cNvPr>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62" name="Oval_B">
                <a:extLst>
                  <a:ext uri="{FF2B5EF4-FFF2-40B4-BE49-F238E27FC236}">
                    <a16:creationId xmlns:a16="http://schemas.microsoft.com/office/drawing/2014/main" id="{AA8EAC1A-70B9-190A-78E5-3B8A763C30E4}"/>
                  </a:ext>
                </a:extLst>
              </p:cNvPr>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a:solidFill>
                    <a:schemeClr val="lt1"/>
                  </a:solidFill>
                  <a:latin typeface="Tahoma" panose="020B0604030504040204" pitchFamily="34" charset="0"/>
                  <a:ea typeface="Calibri"/>
                  <a:cs typeface="Calibri"/>
                  <a:sym typeface="Calibri"/>
                </a:endParaRPr>
              </a:p>
            </p:txBody>
          </p:sp>
          <p:sp>
            <p:nvSpPr>
              <p:cNvPr id="63" name="Oval_A">
                <a:extLst>
                  <a:ext uri="{FF2B5EF4-FFF2-40B4-BE49-F238E27FC236}">
                    <a16:creationId xmlns:a16="http://schemas.microsoft.com/office/drawing/2014/main" id="{36E0288F-51B9-9F45-B7BC-F6994D2C3B14}"/>
                  </a:ext>
                </a:extLst>
              </p:cNvPr>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dirty="0">
                  <a:solidFill>
                    <a:schemeClr val="lt1"/>
                  </a:solidFill>
                  <a:latin typeface="Tahoma" panose="020B0604030504040204" pitchFamily="34" charset="0"/>
                  <a:ea typeface="Calibri"/>
                  <a:cs typeface="Calibri"/>
                  <a:sym typeface="Calibri"/>
                </a:endParaRPr>
              </a:p>
            </p:txBody>
          </p:sp>
        </p:grpSp>
        <p:sp>
          <p:nvSpPr>
            <p:cNvPr id="56" name="txt_A">
              <a:extLst>
                <a:ext uri="{FF2B5EF4-FFF2-40B4-BE49-F238E27FC236}">
                  <a16:creationId xmlns:a16="http://schemas.microsoft.com/office/drawing/2014/main" id="{9B5A2981-007A-BECC-523E-C4DAEA1053D8}"/>
                </a:ext>
              </a:extLst>
            </p:cNvPr>
            <p:cNvSpPr/>
            <p:nvPr/>
          </p:nvSpPr>
          <p:spPr>
            <a:xfrm>
              <a:off x="1564359" y="4132801"/>
              <a:ext cx="10376835" cy="816786"/>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r>
                <a:rPr lang="en-US" sz="4400" b="1" dirty="0">
                  <a:solidFill>
                    <a:srgbClr val="FFFFFF"/>
                  </a:solidFill>
                  <a:latin typeface="Tahoma" panose="020B0604030504040204" pitchFamily="34" charset="0"/>
                  <a:ea typeface="Calibri" panose="020F0502020204030204" pitchFamily="34" charset="0"/>
                  <a:cs typeface="Times New Roman" panose="02020603050405020304" pitchFamily="18" charset="0"/>
                </a:rPr>
                <a:t>ĐÚNG</a:t>
              </a:r>
              <a:endPar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57" name="txt_B">
              <a:extLst>
                <a:ext uri="{FF2B5EF4-FFF2-40B4-BE49-F238E27FC236}">
                  <a16:creationId xmlns:a16="http://schemas.microsoft.com/office/drawing/2014/main" id="{0C0296EA-BCAC-336A-93E6-5838B6356A31}"/>
                </a:ext>
              </a:extLst>
            </p:cNvPr>
            <p:cNvSpPr/>
            <p:nvPr/>
          </p:nvSpPr>
          <p:spPr>
            <a:xfrm>
              <a:off x="13278099" y="4132801"/>
              <a:ext cx="10395783" cy="816786"/>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SAI</a:t>
              </a:r>
            </a:p>
          </p:txBody>
        </p:sp>
        <mc:AlternateContent xmlns:mc="http://schemas.openxmlformats.org/markup-compatibility/2006" xmlns:a14="http://schemas.microsoft.com/office/drawing/2010/main">
          <mc:Choice Requires="a14">
            <p:sp>
              <p:nvSpPr>
                <p:cNvPr id="58" name="txt_C">
                  <a:extLst>
                    <a:ext uri="{FF2B5EF4-FFF2-40B4-BE49-F238E27FC236}">
                      <a16:creationId xmlns:a16="http://schemas.microsoft.com/office/drawing/2014/main" id="{7FCDBB00-38CF-CD4F-D2B3-1A5B53D4E869}"/>
                    </a:ext>
                  </a:extLst>
                </p:cNvPr>
                <p:cNvSpPr/>
                <p:nvPr/>
              </p:nvSpPr>
              <p:spPr>
                <a:xfrm>
                  <a:off x="1598545" y="5500953"/>
                  <a:ext cx="10342649" cy="816786"/>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14:m>
                    <m:oMath xmlns:m="http://schemas.openxmlformats.org/officeDocument/2006/math">
                      <m:r>
                        <a:rPr lang="en-US" sz="4400" b="0"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0,3</m:t>
                      </m:r>
                    </m:oMath>
                  </a14:m>
                  <a:r>
                    <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 kg</a:t>
                  </a:r>
                </a:p>
              </p:txBody>
            </p:sp>
          </mc:Choice>
          <mc:Fallback xmlns="">
            <p:sp>
              <p:nvSpPr>
                <p:cNvPr id="22" name="txt_C">
                  <a:extLst>
                    <a:ext uri="{FF2B5EF4-FFF2-40B4-BE49-F238E27FC236}">
                      <a16:creationId xmlns:a16="http://schemas.microsoft.com/office/drawing/2014/main" id="{F2F88B86-9DDF-496B-AE17-E17D95732B8A}"/>
                    </a:ext>
                  </a:extLst>
                </p:cNvPr>
                <p:cNvSpPr>
                  <a:spLocks noRot="1" noChangeAspect="1" noMove="1" noResize="1" noEditPoints="1" noAdjustHandles="1" noChangeArrowheads="1" noChangeShapeType="1" noTextEdit="1"/>
                </p:cNvSpPr>
                <p:nvPr/>
              </p:nvSpPr>
              <p:spPr>
                <a:xfrm>
                  <a:off x="1598545" y="5500953"/>
                  <a:ext cx="10342649" cy="816786"/>
                </a:xfrm>
                <a:prstGeom prst="rect">
                  <a:avLst/>
                </a:prstGeom>
                <a:blipFill>
                  <a:blip r:embed="rId9"/>
                  <a:stretch>
                    <a:fillRect t="-16418" b="-2761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xt_D">
                  <a:extLst>
                    <a:ext uri="{FF2B5EF4-FFF2-40B4-BE49-F238E27FC236}">
                      <a16:creationId xmlns:a16="http://schemas.microsoft.com/office/drawing/2014/main" id="{C4EB2788-94C4-F8FE-BB09-71C3437D92A4}"/>
                    </a:ext>
                  </a:extLst>
                </p:cNvPr>
                <p:cNvSpPr/>
                <p:nvPr/>
              </p:nvSpPr>
              <p:spPr>
                <a:xfrm>
                  <a:off x="13284380" y="5500953"/>
                  <a:ext cx="10389502" cy="816786"/>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14:m>
                    <m:oMath xmlns:m="http://schemas.openxmlformats.org/officeDocument/2006/math">
                      <m:r>
                        <a:rPr lang="en-US" sz="4400" b="0"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0,4</m:t>
                      </m:r>
                    </m:oMath>
                  </a14:m>
                  <a:r>
                    <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 kg</a:t>
                  </a:r>
                </a:p>
              </p:txBody>
            </p:sp>
          </mc:Choice>
          <mc:Fallback xmlns="">
            <p:sp>
              <p:nvSpPr>
                <p:cNvPr id="23" name="txt_D">
                  <a:extLst>
                    <a:ext uri="{FF2B5EF4-FFF2-40B4-BE49-F238E27FC236}">
                      <a16:creationId xmlns:a16="http://schemas.microsoft.com/office/drawing/2014/main" id="{06A443DA-772F-4192-9400-65A25A24B69A}"/>
                    </a:ext>
                  </a:extLst>
                </p:cNvPr>
                <p:cNvSpPr>
                  <a:spLocks noRot="1" noChangeAspect="1" noMove="1" noResize="1" noEditPoints="1" noAdjustHandles="1" noChangeArrowheads="1" noChangeShapeType="1" noTextEdit="1"/>
                </p:cNvSpPr>
                <p:nvPr/>
              </p:nvSpPr>
              <p:spPr>
                <a:xfrm>
                  <a:off x="13284380" y="5500953"/>
                  <a:ext cx="10389502" cy="816786"/>
                </a:xfrm>
                <a:prstGeom prst="rect">
                  <a:avLst/>
                </a:prstGeom>
                <a:blipFill>
                  <a:blip r:embed="rId10"/>
                  <a:stretch>
                    <a:fillRect t="-16418" b="-27612"/>
                  </a:stretch>
                </a:blipFill>
                <a:ln>
                  <a:noFill/>
                </a:ln>
              </p:spPr>
              <p:txBody>
                <a:bodyPr/>
                <a:lstStyle/>
                <a:p>
                  <a:r>
                    <a:rPr lang="en-US">
                      <a:noFill/>
                    </a:rPr>
                    <a:t> </a:t>
                  </a:r>
                </a:p>
              </p:txBody>
            </p:sp>
          </mc:Fallback>
        </mc:AlternateContent>
      </p:grpSp>
      <p:sp>
        <p:nvSpPr>
          <p:cNvPr id="78" name="Oval 26">
            <a:extLst>
              <a:ext uri="{FF2B5EF4-FFF2-40B4-BE49-F238E27FC236}">
                <a16:creationId xmlns:a16="http://schemas.microsoft.com/office/drawing/2014/main" id="{6A4E0562-3319-06FB-0787-679F7BE8D172}"/>
              </a:ext>
            </a:extLst>
          </p:cNvPr>
          <p:cNvSpPr/>
          <p:nvPr/>
        </p:nvSpPr>
        <p:spPr>
          <a:xfrm>
            <a:off x="289368" y="11344242"/>
            <a:ext cx="1088531"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A</a:t>
            </a:r>
            <a:endParaRPr lang="en-US" sz="6400" dirty="0">
              <a:solidFill>
                <a:prstClr val="white"/>
              </a:solidFill>
              <a:latin typeface="Calibri" panose="020F0502020204030204"/>
            </a:endParaRPr>
          </a:p>
        </p:txBody>
      </p:sp>
    </p:spTree>
    <p:extLst>
      <p:ext uri="{BB962C8B-B14F-4D97-AF65-F5344CB8AC3E}">
        <p14:creationId xmlns:p14="http://schemas.microsoft.com/office/powerpoint/2010/main" val="255000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down)">
                                      <p:cBhvr>
                                        <p:cTn id="1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440516" y="1853093"/>
            <a:ext cx="23741053" cy="212458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solidFill>
                <a:schemeClr val="lt1"/>
              </a:solidFill>
              <a:latin typeface="Tahoma" panose="020B0604030504040204" pitchFamily="34" charset="0"/>
              <a:ea typeface="Tahoma"/>
              <a:cs typeface="Tahoma"/>
              <a:sym typeface="Tahoma"/>
            </a:endParaRPr>
          </a:p>
        </p:txBody>
      </p:sp>
      <p:grpSp>
        <p:nvGrpSpPr>
          <p:cNvPr id="445" name="Google Shape;445;p3"/>
          <p:cNvGrpSpPr/>
          <p:nvPr/>
        </p:nvGrpSpPr>
        <p:grpSpPr>
          <a:xfrm>
            <a:off x="477142" y="1603556"/>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a:solidFill>
                    <a:srgbClr val="0000CC"/>
                  </a:solidFill>
                  <a:latin typeface="Tahoma" panose="020B0604030504040204" pitchFamily="34" charset="0"/>
                  <a:ea typeface="Tahoma"/>
                  <a:cs typeface="Tahoma"/>
                  <a:sym typeface="Tahoma"/>
                </a:rPr>
                <a:t>5.19</a:t>
              </a:r>
              <a:endParaRPr sz="4600" b="1" dirty="0">
                <a:solidFill>
                  <a:srgbClr val="0000CC"/>
                </a:solidFill>
                <a:latin typeface="Tahoma" panose="020B0604030504040204" pitchFamily="34" charset="0"/>
                <a:ea typeface="Tahoma"/>
                <a:cs typeface="Tahoma"/>
                <a:sym typeface="Tahoma"/>
              </a:endParaRPr>
            </a:p>
          </p:txBody>
        </p:sp>
      </p:grpSp>
      <p:pic>
        <p:nvPicPr>
          <p:cNvPr id="448" name="Google Shape;448;p3"/>
          <p:cNvPicPr preferRelativeResize="0"/>
          <p:nvPr/>
        </p:nvPicPr>
        <p:blipFill rotWithShape="1">
          <a:blip r:embed="rId3">
            <a:alphaModFix/>
          </a:blip>
          <a:srcRect l="15599" t="21515" r="9758" b="14519"/>
          <a:stretch/>
        </p:blipFill>
        <p:spPr>
          <a:xfrm>
            <a:off x="38100" y="1612245"/>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29" name="De_bai">
                <a:extLst>
                  <a:ext uri="{FF2B5EF4-FFF2-40B4-BE49-F238E27FC236}">
                    <a16:creationId xmlns:a16="http://schemas.microsoft.com/office/drawing/2014/main" id="{5C607D02-F3EA-4874-B48F-93ED609CEE50}"/>
                  </a:ext>
                </a:extLst>
              </p:cNvPr>
              <p:cNvSpPr txBox="1">
                <a:spLocks/>
              </p:cNvSpPr>
              <p:nvPr/>
            </p:nvSpPr>
            <p:spPr>
              <a:xfrm>
                <a:off x="814736" y="2465512"/>
                <a:ext cx="23141726" cy="2413627"/>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Bef>
                    <a:spcPts val="0"/>
                  </a:spcBef>
                </a:pPr>
                <a:r>
                  <a:rPr lang="en-US"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Có </a:t>
                </a:r>
                <a14:m>
                  <m:oMath xmlns:m="http://schemas.openxmlformats.org/officeDocument/2006/math">
                    <m:r>
                      <a:rPr lang="en-US" sz="4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𝟐𝟓</m:t>
                    </m:r>
                    <m:r>
                      <a:rPr lang="en-US" sz="4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giá</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trị</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mẫu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số</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liệu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nằm</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giữa</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và</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đúng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hay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sai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p>
            </p:txBody>
          </p:sp>
        </mc:Choice>
        <mc:Fallback xmlns="">
          <p:sp>
            <p:nvSpPr>
              <p:cNvPr id="29" name="De_bai">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814736" y="2465512"/>
                <a:ext cx="23141726" cy="2413627"/>
              </a:xfrm>
              <a:prstGeom prst="rect">
                <a:avLst/>
              </a:prstGeom>
              <a:blipFill>
                <a:blip r:embed="rId4"/>
                <a:stretch>
                  <a:fillRect l="-1080" t="-5808"/>
                </a:stretch>
              </a:blipFill>
              <a:ln>
                <a:noFill/>
              </a:ln>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34FBE070-FBF3-4DC7-9B3B-BA23A0DDB783}"/>
              </a:ext>
            </a:extLst>
          </p:cNvPr>
          <p:cNvGrpSpPr/>
          <p:nvPr/>
        </p:nvGrpSpPr>
        <p:grpSpPr>
          <a:xfrm>
            <a:off x="426705" y="4128187"/>
            <a:ext cx="23286575" cy="2498764"/>
            <a:chOff x="387307" y="3865333"/>
            <a:chExt cx="23286575" cy="2498764"/>
          </a:xfrm>
        </p:grpSpPr>
        <p:grpSp>
          <p:nvGrpSpPr>
            <p:cNvPr id="46" name="Group 45">
              <a:extLst>
                <a:ext uri="{FF2B5EF4-FFF2-40B4-BE49-F238E27FC236}">
                  <a16:creationId xmlns:a16="http://schemas.microsoft.com/office/drawing/2014/main" id="{4265E0CE-0890-4E1E-8020-70DC35FDAFB0}"/>
                </a:ext>
              </a:extLst>
            </p:cNvPr>
            <p:cNvGrpSpPr/>
            <p:nvPr/>
          </p:nvGrpSpPr>
          <p:grpSpPr>
            <a:xfrm>
              <a:off x="387307" y="3865333"/>
              <a:ext cx="23286575" cy="1371600"/>
              <a:chOff x="387307" y="3865333"/>
              <a:chExt cx="23286575" cy="1371600"/>
            </a:xfrm>
          </p:grpSpPr>
          <p:sp>
            <p:nvSpPr>
              <p:cNvPr id="51" name="Google Shape;430;p3">
                <a:extLst>
                  <a:ext uri="{FF2B5EF4-FFF2-40B4-BE49-F238E27FC236}">
                    <a16:creationId xmlns:a16="http://schemas.microsoft.com/office/drawing/2014/main" id="{6DD1C379-17CB-418E-833B-3045C196432C}"/>
                  </a:ext>
                </a:extLst>
              </p:cNvPr>
              <p:cNvSpPr/>
              <p:nvPr/>
            </p:nvSpPr>
            <p:spPr>
              <a:xfrm>
                <a:off x="96839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dirty="0">
                  <a:solidFill>
                    <a:schemeClr val="lt1"/>
                  </a:solidFill>
                  <a:latin typeface="Tahoma" panose="020B0604030504040204" pitchFamily="34" charset="0"/>
                  <a:ea typeface="Tahoma"/>
                  <a:cs typeface="Tahoma"/>
                  <a:sym typeface="Tahoma"/>
                </a:endParaRPr>
              </a:p>
            </p:txBody>
          </p:sp>
          <p:sp>
            <p:nvSpPr>
              <p:cNvPr id="53" name="Google Shape;428;p3">
                <a:extLst>
                  <a:ext uri="{FF2B5EF4-FFF2-40B4-BE49-F238E27FC236}">
                    <a16:creationId xmlns:a16="http://schemas.microsoft.com/office/drawing/2014/main" id="{63ABF59F-9F90-482F-8EF0-4D0E5B4E02AD}"/>
                  </a:ext>
                </a:extLst>
              </p:cNvPr>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4" name="Oval_B">
                <a:extLst>
                  <a:ext uri="{FF2B5EF4-FFF2-40B4-BE49-F238E27FC236}">
                    <a16:creationId xmlns:a16="http://schemas.microsoft.com/office/drawing/2014/main" id="{D088F571-82DF-461B-8BEB-549575D25DC7}"/>
                  </a:ext>
                </a:extLst>
              </p:cNvPr>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a:solidFill>
                    <a:schemeClr val="lt1"/>
                  </a:solidFill>
                  <a:latin typeface="Tahoma" panose="020B0604030504040204" pitchFamily="34" charset="0"/>
                  <a:ea typeface="Calibri"/>
                  <a:cs typeface="Calibri"/>
                  <a:sym typeface="Calibri"/>
                </a:endParaRPr>
              </a:p>
            </p:txBody>
          </p:sp>
          <p:sp>
            <p:nvSpPr>
              <p:cNvPr id="55" name="Oval_A">
                <a:extLst>
                  <a:ext uri="{FF2B5EF4-FFF2-40B4-BE49-F238E27FC236}">
                    <a16:creationId xmlns:a16="http://schemas.microsoft.com/office/drawing/2014/main" id="{B1E9579E-6D50-4D4B-84C2-FEAC9700CA71}"/>
                  </a:ext>
                </a:extLst>
              </p:cNvPr>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A</a:t>
                </a:r>
                <a:endParaRPr sz="6400">
                  <a:solidFill>
                    <a:schemeClr val="lt1"/>
                  </a:solidFill>
                  <a:latin typeface="Tahoma" panose="020B0604030504040204" pitchFamily="34" charset="0"/>
                  <a:ea typeface="Calibri"/>
                  <a:cs typeface="Calibri"/>
                  <a:sym typeface="Calibri"/>
                </a:endParaRPr>
              </a:p>
            </p:txBody>
          </p:sp>
        </p:grpSp>
        <p:sp>
          <p:nvSpPr>
            <p:cNvPr id="47" name="txt_A">
              <a:extLst>
                <a:ext uri="{FF2B5EF4-FFF2-40B4-BE49-F238E27FC236}">
                  <a16:creationId xmlns:a16="http://schemas.microsoft.com/office/drawing/2014/main" id="{8C69B155-8240-4718-83F9-19ABAD123E41}"/>
                </a:ext>
              </a:extLst>
            </p:cNvPr>
            <p:cNvSpPr/>
            <p:nvPr/>
          </p:nvSpPr>
          <p:spPr>
            <a:xfrm>
              <a:off x="1564359" y="4132800"/>
              <a:ext cx="10376835" cy="816786"/>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r>
                <a:rPr lang="en-US" sz="4400" b="1" dirty="0">
                  <a:solidFill>
                    <a:srgbClr val="FFFFFF"/>
                  </a:solidFill>
                  <a:latin typeface="Tahoma" panose="020B0604030504040204" pitchFamily="34" charset="0"/>
                  <a:ea typeface="Calibri" panose="020F0502020204030204" pitchFamily="34" charset="0"/>
                  <a:cs typeface="Times New Roman" panose="02020603050405020304" pitchFamily="18" charset="0"/>
                </a:rPr>
                <a:t>ĐÚNG</a:t>
              </a:r>
              <a:endPar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8" name="txt_B">
              <a:extLst>
                <a:ext uri="{FF2B5EF4-FFF2-40B4-BE49-F238E27FC236}">
                  <a16:creationId xmlns:a16="http://schemas.microsoft.com/office/drawing/2014/main" id="{7F9931ED-D99E-464E-8072-3290DBC6BF09}"/>
                </a:ext>
              </a:extLst>
            </p:cNvPr>
            <p:cNvSpPr/>
            <p:nvPr/>
          </p:nvSpPr>
          <p:spPr>
            <a:xfrm>
              <a:off x="13278099" y="4132801"/>
              <a:ext cx="10395783" cy="816786"/>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SAI</a:t>
              </a:r>
            </a:p>
          </p:txBody>
        </p:sp>
        <mc:AlternateContent xmlns:mc="http://schemas.openxmlformats.org/markup-compatibility/2006" xmlns:a14="http://schemas.microsoft.com/office/drawing/2010/main">
          <mc:Choice Requires="a14">
            <p:sp>
              <p:nvSpPr>
                <p:cNvPr id="49" name="txt_C">
                  <a:extLst>
                    <a:ext uri="{FF2B5EF4-FFF2-40B4-BE49-F238E27FC236}">
                      <a16:creationId xmlns:a16="http://schemas.microsoft.com/office/drawing/2014/main" id="{2A90D76F-7BAB-4A9F-8493-9B94C5F1CF07}"/>
                    </a:ext>
                  </a:extLst>
                </p:cNvPr>
                <p:cNvSpPr/>
                <p:nvPr/>
              </p:nvSpPr>
              <p:spPr>
                <a:xfrm>
                  <a:off x="1598545" y="5454593"/>
                  <a:ext cx="10342649" cy="909504"/>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𝑩𝑫</m:t>
                            </m:r>
                          </m:e>
                        </m:acc>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𝟐</m:t>
                            </m:r>
                          </m:sup>
                        </m:sSup>
                        <m:rad>
                          <m:radPr>
                            <m:degHide m:val="on"/>
                            <m:ctrlP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𝟐</m:t>
                            </m:r>
                          </m:e>
                        </m:rad>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39" name="txt_C"/>
                <p:cNvSpPr>
                  <a:spLocks noRot="1" noChangeAspect="1" noMove="1" noResize="1" noEditPoints="1" noAdjustHandles="1" noChangeArrowheads="1" noChangeShapeType="1" noTextEdit="1"/>
                </p:cNvSpPr>
                <p:nvPr/>
              </p:nvSpPr>
              <p:spPr>
                <a:xfrm>
                  <a:off x="1598545" y="5454593"/>
                  <a:ext cx="10342649" cy="909504"/>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xt_D">
                  <a:extLst>
                    <a:ext uri="{FF2B5EF4-FFF2-40B4-BE49-F238E27FC236}">
                      <a16:creationId xmlns:a16="http://schemas.microsoft.com/office/drawing/2014/main" id="{986747D8-9B2A-40F3-8025-C25F4AF65834}"/>
                    </a:ext>
                  </a:extLst>
                </p:cNvPr>
                <p:cNvSpPr/>
                <p:nvPr/>
              </p:nvSpPr>
              <p:spPr>
                <a:xfrm>
                  <a:off x="13284380" y="5455940"/>
                  <a:ext cx="10389502" cy="906811"/>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𝑩𝑨</m:t>
                            </m:r>
                          </m:e>
                        </m:acc>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𝑩𝑫</m:t>
                            </m:r>
                          </m:e>
                        </m:acc>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40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40" name="txt_D"/>
                <p:cNvSpPr>
                  <a:spLocks noRot="1" noChangeAspect="1" noMove="1" noResize="1" noEditPoints="1" noAdjustHandles="1" noChangeArrowheads="1" noChangeShapeType="1" noTextEdit="1"/>
                </p:cNvSpPr>
                <p:nvPr/>
              </p:nvSpPr>
              <p:spPr>
                <a:xfrm>
                  <a:off x="13284380" y="5455940"/>
                  <a:ext cx="10389502" cy="906811"/>
                </a:xfrm>
                <a:prstGeom prst="rect">
                  <a:avLst/>
                </a:prstGeom>
                <a:blipFill>
                  <a:blip r:embed="rId7"/>
                  <a:stretch>
                    <a:fillRect/>
                  </a:stretch>
                </a:blipFill>
                <a:ln>
                  <a:noFill/>
                </a:ln>
              </p:spPr>
              <p:txBody>
                <a:bodyPr/>
                <a:lstStyle/>
                <a:p>
                  <a:r>
                    <a:rPr lang="en-US">
                      <a:noFill/>
                    </a:rPr>
                    <a:t> </a:t>
                  </a:r>
                </a:p>
              </p:txBody>
            </p:sp>
          </mc:Fallback>
        </mc:AlternateContent>
      </p:grpSp>
      <p:sp>
        <p:nvSpPr>
          <p:cNvPr id="18" name="De_bai1">
            <a:extLst>
              <a:ext uri="{FF2B5EF4-FFF2-40B4-BE49-F238E27FC236}">
                <a16:creationId xmlns:a16="http://schemas.microsoft.com/office/drawing/2014/main" id="{9EF60D98-2BFF-8DEA-D02B-A0E6ECF50DA3}"/>
              </a:ext>
            </a:extLst>
          </p:cNvPr>
          <p:cNvSpPr/>
          <p:nvPr/>
        </p:nvSpPr>
        <p:spPr>
          <a:xfrm>
            <a:off x="492612" y="6055081"/>
            <a:ext cx="23741053" cy="212458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solidFill>
                <a:schemeClr val="lt1"/>
              </a:solidFill>
              <a:latin typeface="Tahoma" panose="020B0604030504040204" pitchFamily="34" charset="0"/>
              <a:ea typeface="Tahoma"/>
              <a:cs typeface="Tahoma"/>
              <a:sym typeface="Tahoma"/>
            </a:endParaRPr>
          </a:p>
        </p:txBody>
      </p:sp>
      <p:grpSp>
        <p:nvGrpSpPr>
          <p:cNvPr id="19" name="Google Shape;445;p3">
            <a:extLst>
              <a:ext uri="{FF2B5EF4-FFF2-40B4-BE49-F238E27FC236}">
                <a16:creationId xmlns:a16="http://schemas.microsoft.com/office/drawing/2014/main" id="{FBECD573-39FE-A209-36FF-469EB1A0D778}"/>
              </a:ext>
            </a:extLst>
          </p:cNvPr>
          <p:cNvGrpSpPr/>
          <p:nvPr/>
        </p:nvGrpSpPr>
        <p:grpSpPr>
          <a:xfrm>
            <a:off x="529238" y="5805544"/>
            <a:ext cx="3001890" cy="861956"/>
            <a:chOff x="2028795" y="4418277"/>
            <a:chExt cx="3503060" cy="861956"/>
          </a:xfrm>
        </p:grpSpPr>
        <p:sp>
          <p:nvSpPr>
            <p:cNvPr id="20" name="Google Shape;446;p3">
              <a:extLst>
                <a:ext uri="{FF2B5EF4-FFF2-40B4-BE49-F238E27FC236}">
                  <a16:creationId xmlns:a16="http://schemas.microsoft.com/office/drawing/2014/main" id="{761698B4-7511-61E2-8276-FD626F3D6ACB}"/>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21" name="txt_cau">
              <a:extLst>
                <a:ext uri="{FF2B5EF4-FFF2-40B4-BE49-F238E27FC236}">
                  <a16:creationId xmlns:a16="http://schemas.microsoft.com/office/drawing/2014/main" id="{8A750530-B939-F138-0F56-1EFC408F513E}"/>
                </a:ext>
              </a:extLst>
            </p:cNvPr>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a:solidFill>
                    <a:srgbClr val="0000CC"/>
                  </a:solidFill>
                  <a:latin typeface="Tahoma" panose="020B0604030504040204" pitchFamily="34" charset="0"/>
                  <a:ea typeface="Tahoma"/>
                  <a:cs typeface="Tahoma"/>
                  <a:sym typeface="Tahoma"/>
                </a:rPr>
                <a:t>5.20</a:t>
              </a:r>
              <a:endParaRPr sz="4600" b="1" dirty="0">
                <a:solidFill>
                  <a:srgbClr val="0000CC"/>
                </a:solidFill>
                <a:latin typeface="Tahoma" panose="020B0604030504040204" pitchFamily="34" charset="0"/>
                <a:ea typeface="Tahoma"/>
                <a:cs typeface="Tahoma"/>
                <a:sym typeface="Tahoma"/>
              </a:endParaRPr>
            </a:p>
          </p:txBody>
        </p:sp>
      </p:grpSp>
      <p:pic>
        <p:nvPicPr>
          <p:cNvPr id="22" name="Google Shape;448;p3">
            <a:extLst>
              <a:ext uri="{FF2B5EF4-FFF2-40B4-BE49-F238E27FC236}">
                <a16:creationId xmlns:a16="http://schemas.microsoft.com/office/drawing/2014/main" id="{FE7AF846-0C47-ED09-E3A8-E53AB6500BC8}"/>
              </a:ext>
            </a:extLst>
          </p:cNvPr>
          <p:cNvPicPr preferRelativeResize="0"/>
          <p:nvPr/>
        </p:nvPicPr>
        <p:blipFill rotWithShape="1">
          <a:blip r:embed="rId3">
            <a:alphaModFix/>
          </a:blip>
          <a:srcRect l="15599" t="21515" r="9758" b="14519"/>
          <a:stretch/>
        </p:blipFill>
        <p:spPr>
          <a:xfrm>
            <a:off x="90196" y="5814233"/>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23" name="De_bai">
            <a:extLst>
              <a:ext uri="{FF2B5EF4-FFF2-40B4-BE49-F238E27FC236}">
                <a16:creationId xmlns:a16="http://schemas.microsoft.com/office/drawing/2014/main" id="{EEBB0069-E5C7-A5DF-E1B4-3894273258E4}"/>
              </a:ext>
            </a:extLst>
          </p:cNvPr>
          <p:cNvSpPr txBox="1">
            <a:spLocks/>
          </p:cNvSpPr>
          <p:nvPr/>
        </p:nvSpPr>
        <p:spPr>
          <a:xfrm>
            <a:off x="866832" y="6667500"/>
            <a:ext cx="23141726" cy="2413627"/>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Bef>
                <a:spcPts val="0"/>
              </a:spcBef>
            </a:pPr>
            <a:r>
              <a:rPr lang="vi-VN"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Số đặc trưng nào sau đây đo độ phân tán của mẫu số liệu?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p>
        </p:txBody>
      </p:sp>
      <p:grpSp>
        <p:nvGrpSpPr>
          <p:cNvPr id="24" name="Group 23">
            <a:extLst>
              <a:ext uri="{FF2B5EF4-FFF2-40B4-BE49-F238E27FC236}">
                <a16:creationId xmlns:a16="http://schemas.microsoft.com/office/drawing/2014/main" id="{45E870FB-B142-B10F-1539-52CA03126DC7}"/>
              </a:ext>
            </a:extLst>
          </p:cNvPr>
          <p:cNvGrpSpPr/>
          <p:nvPr/>
        </p:nvGrpSpPr>
        <p:grpSpPr>
          <a:xfrm>
            <a:off x="426705" y="8486023"/>
            <a:ext cx="23286575" cy="2726365"/>
            <a:chOff x="387307" y="3865333"/>
            <a:chExt cx="23286575" cy="2726365"/>
          </a:xfrm>
        </p:grpSpPr>
        <p:grpSp>
          <p:nvGrpSpPr>
            <p:cNvPr id="25" name="Group 24">
              <a:extLst>
                <a:ext uri="{FF2B5EF4-FFF2-40B4-BE49-F238E27FC236}">
                  <a16:creationId xmlns:a16="http://schemas.microsoft.com/office/drawing/2014/main" id="{5DC6042E-F18E-D8A5-ABCA-3E2DDBA30D30}"/>
                </a:ext>
              </a:extLst>
            </p:cNvPr>
            <p:cNvGrpSpPr/>
            <p:nvPr/>
          </p:nvGrpSpPr>
          <p:grpSpPr>
            <a:xfrm>
              <a:off x="387307" y="3865333"/>
              <a:ext cx="23286575" cy="2726365"/>
              <a:chOff x="387307" y="3865333"/>
              <a:chExt cx="23286575" cy="2726365"/>
            </a:xfrm>
          </p:grpSpPr>
          <p:sp>
            <p:nvSpPr>
              <p:cNvPr id="31" name="Google Shape;430;p3">
                <a:extLst>
                  <a:ext uri="{FF2B5EF4-FFF2-40B4-BE49-F238E27FC236}">
                    <a16:creationId xmlns:a16="http://schemas.microsoft.com/office/drawing/2014/main" id="{88A93113-1370-99EE-76E2-D91987924ED9}"/>
                  </a:ext>
                </a:extLst>
              </p:cNvPr>
              <p:cNvSpPr/>
              <p:nvPr/>
            </p:nvSpPr>
            <p:spPr>
              <a:xfrm>
                <a:off x="96839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err="1">
                    <a:solidFill>
                      <a:schemeClr val="lt1"/>
                    </a:solidFill>
                    <a:latin typeface="Tahoma" panose="020B0604030504040204" pitchFamily="34" charset="0"/>
                    <a:ea typeface="Tahoma"/>
                    <a:cs typeface="Tahoma"/>
                    <a:sym typeface="Tahoma"/>
                  </a:rPr>
                  <a:t>Số</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trung</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bình</a:t>
                </a:r>
                <a:endParaRPr sz="6400" b="1" dirty="0">
                  <a:solidFill>
                    <a:schemeClr val="lt1"/>
                  </a:solidFill>
                  <a:latin typeface="Tahoma" panose="020B0604030504040204" pitchFamily="34" charset="0"/>
                  <a:ea typeface="Tahoma"/>
                  <a:cs typeface="Tahoma"/>
                  <a:sym typeface="Tahoma"/>
                </a:endParaRPr>
              </a:p>
            </p:txBody>
          </p:sp>
          <p:sp>
            <p:nvSpPr>
              <p:cNvPr id="32" name="Google Shape;432;p3">
                <a:extLst>
                  <a:ext uri="{FF2B5EF4-FFF2-40B4-BE49-F238E27FC236}">
                    <a16:creationId xmlns:a16="http://schemas.microsoft.com/office/drawing/2014/main" id="{C4C897B8-184F-55A7-7771-FA24A1A278BF}"/>
                  </a:ext>
                </a:extLst>
              </p:cNvPr>
              <p:cNvSpPr/>
              <p:nvPr/>
            </p:nvSpPr>
            <p:spPr>
              <a:xfrm>
                <a:off x="974475" y="522009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err="1">
                    <a:solidFill>
                      <a:schemeClr val="lt1"/>
                    </a:solidFill>
                    <a:latin typeface="Tahoma" panose="020B0604030504040204" pitchFamily="34" charset="0"/>
                    <a:ea typeface="Tahoma"/>
                    <a:cs typeface="Tahoma"/>
                    <a:sym typeface="Tahoma"/>
                  </a:rPr>
                  <a:t>Trung</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vị</a:t>
                </a:r>
                <a:endParaRPr sz="6400" b="1" dirty="0">
                  <a:solidFill>
                    <a:schemeClr val="lt1"/>
                  </a:solidFill>
                  <a:latin typeface="Tahoma" panose="020B0604030504040204" pitchFamily="34" charset="0"/>
                  <a:ea typeface="Tahoma"/>
                  <a:cs typeface="Tahoma"/>
                  <a:sym typeface="Tahoma"/>
                </a:endParaRPr>
              </a:p>
            </p:txBody>
          </p:sp>
          <p:sp>
            <p:nvSpPr>
              <p:cNvPr id="33" name="Google Shape;428;p3">
                <a:extLst>
                  <a:ext uri="{FF2B5EF4-FFF2-40B4-BE49-F238E27FC236}">
                    <a16:creationId xmlns:a16="http://schemas.microsoft.com/office/drawing/2014/main" id="{17B7AF14-81FF-999B-5388-BAFA8F1C1C17}"/>
                  </a:ext>
                </a:extLst>
              </p:cNvPr>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err="1">
                    <a:solidFill>
                      <a:schemeClr val="lt1"/>
                    </a:solidFill>
                    <a:latin typeface="Tahoma" panose="020B0604030504040204" pitchFamily="34" charset="0"/>
                    <a:ea typeface="Tahoma"/>
                    <a:cs typeface="Tahoma"/>
                    <a:sym typeface="Tahoma"/>
                  </a:rPr>
                  <a:t>Mốt</a:t>
                </a:r>
                <a:endParaRPr sz="6400" b="1" dirty="0">
                  <a:solidFill>
                    <a:schemeClr val="lt1"/>
                  </a:solidFill>
                  <a:latin typeface="Tahoma" panose="020B0604030504040204" pitchFamily="34" charset="0"/>
                  <a:ea typeface="Tahoma"/>
                  <a:cs typeface="Tahoma"/>
                  <a:sym typeface="Tahoma"/>
                </a:endParaRPr>
              </a:p>
            </p:txBody>
          </p:sp>
          <p:sp>
            <p:nvSpPr>
              <p:cNvPr id="34" name="Oval_B">
                <a:extLst>
                  <a:ext uri="{FF2B5EF4-FFF2-40B4-BE49-F238E27FC236}">
                    <a16:creationId xmlns:a16="http://schemas.microsoft.com/office/drawing/2014/main" id="{5FD88E81-A85B-424C-8230-2382715628AD}"/>
                  </a:ext>
                </a:extLst>
              </p:cNvPr>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b="1">
                  <a:solidFill>
                    <a:schemeClr val="lt1"/>
                  </a:solidFill>
                  <a:latin typeface="Tahoma" panose="020B0604030504040204" pitchFamily="34" charset="0"/>
                  <a:ea typeface="Calibri"/>
                  <a:cs typeface="Calibri"/>
                  <a:sym typeface="Calibri"/>
                </a:endParaRPr>
              </a:p>
            </p:txBody>
          </p:sp>
          <p:sp>
            <p:nvSpPr>
              <p:cNvPr id="35" name="Oval_A">
                <a:extLst>
                  <a:ext uri="{FF2B5EF4-FFF2-40B4-BE49-F238E27FC236}">
                    <a16:creationId xmlns:a16="http://schemas.microsoft.com/office/drawing/2014/main" id="{51F92526-415D-B170-161E-E007DB6F98FC}"/>
                  </a:ext>
                </a:extLst>
              </p:cNvPr>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b="1" dirty="0">
                  <a:solidFill>
                    <a:schemeClr val="lt1"/>
                  </a:solidFill>
                  <a:latin typeface="Tahoma" panose="020B0604030504040204" pitchFamily="34" charset="0"/>
                  <a:ea typeface="Calibri"/>
                  <a:cs typeface="Calibri"/>
                  <a:sym typeface="Calibri"/>
                </a:endParaRPr>
              </a:p>
            </p:txBody>
          </p:sp>
          <p:sp>
            <p:nvSpPr>
              <p:cNvPr id="36" name="Oval_C">
                <a:extLst>
                  <a:ext uri="{FF2B5EF4-FFF2-40B4-BE49-F238E27FC236}">
                    <a16:creationId xmlns:a16="http://schemas.microsoft.com/office/drawing/2014/main" id="{49BE8DE2-71E5-7877-812C-227EDC05BC54}"/>
                  </a:ext>
                </a:extLst>
              </p:cNvPr>
              <p:cNvSpPr/>
              <p:nvPr/>
            </p:nvSpPr>
            <p:spPr>
              <a:xfrm>
                <a:off x="393388"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b="1">
                  <a:solidFill>
                    <a:schemeClr val="lt1"/>
                  </a:solidFill>
                  <a:latin typeface="Tahoma" panose="020B0604030504040204" pitchFamily="34" charset="0"/>
                  <a:ea typeface="Calibri"/>
                  <a:cs typeface="Calibri"/>
                  <a:sym typeface="Calibri"/>
                </a:endParaRPr>
              </a:p>
            </p:txBody>
          </p:sp>
          <p:sp>
            <p:nvSpPr>
              <p:cNvPr id="37" name="Google Shape;434;p3">
                <a:extLst>
                  <a:ext uri="{FF2B5EF4-FFF2-40B4-BE49-F238E27FC236}">
                    <a16:creationId xmlns:a16="http://schemas.microsoft.com/office/drawing/2014/main" id="{A085F06D-C2A9-A269-0C6C-44A39D5FEC40}"/>
                  </a:ext>
                </a:extLst>
              </p:cNvPr>
              <p:cNvSpPr/>
              <p:nvPr/>
            </p:nvSpPr>
            <p:spPr>
              <a:xfrm>
                <a:off x="12701082" y="522009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err="1">
                    <a:solidFill>
                      <a:schemeClr val="lt1"/>
                    </a:solidFill>
                    <a:latin typeface="Tahoma" panose="020B0604030504040204" pitchFamily="34" charset="0"/>
                    <a:ea typeface="Tahoma"/>
                    <a:cs typeface="Tahoma"/>
                    <a:sym typeface="Tahoma"/>
                  </a:rPr>
                  <a:t>Độ</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lệch</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chuẩn</a:t>
                </a:r>
                <a:endParaRPr sz="6400" b="1" dirty="0">
                  <a:solidFill>
                    <a:schemeClr val="lt1"/>
                  </a:solidFill>
                  <a:latin typeface="Tahoma" panose="020B0604030504040204" pitchFamily="34" charset="0"/>
                  <a:ea typeface="Tahoma"/>
                  <a:cs typeface="Tahoma"/>
                  <a:sym typeface="Tahoma"/>
                </a:endParaRPr>
              </a:p>
            </p:txBody>
          </p:sp>
          <p:sp>
            <p:nvSpPr>
              <p:cNvPr id="38" name="Oval_D">
                <a:extLst>
                  <a:ext uri="{FF2B5EF4-FFF2-40B4-BE49-F238E27FC236}">
                    <a16:creationId xmlns:a16="http://schemas.microsoft.com/office/drawing/2014/main" id="{1CB859FC-F813-3431-E56F-7DBE13E31388}"/>
                  </a:ext>
                </a:extLst>
              </p:cNvPr>
              <p:cNvSpPr/>
              <p:nvPr/>
            </p:nvSpPr>
            <p:spPr>
              <a:xfrm>
                <a:off x="12119992"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D</a:t>
                </a:r>
                <a:endParaRPr sz="6400" b="1">
                  <a:solidFill>
                    <a:schemeClr val="lt1"/>
                  </a:solidFill>
                  <a:latin typeface="Tahoma" panose="020B0604030504040204" pitchFamily="34" charset="0"/>
                  <a:ea typeface="Calibri"/>
                  <a:cs typeface="Calibri"/>
                  <a:sym typeface="Calibri"/>
                </a:endParaRPr>
              </a:p>
            </p:txBody>
          </p:sp>
        </p:grpSp>
        <p:sp>
          <p:nvSpPr>
            <p:cNvPr id="26" name="txt_A">
              <a:extLst>
                <a:ext uri="{FF2B5EF4-FFF2-40B4-BE49-F238E27FC236}">
                  <a16:creationId xmlns:a16="http://schemas.microsoft.com/office/drawing/2014/main" id="{CA8F4396-C588-C278-CFF2-527FD9DD34A3}"/>
                </a:ext>
              </a:extLst>
            </p:cNvPr>
            <p:cNvSpPr/>
            <p:nvPr/>
          </p:nvSpPr>
          <p:spPr>
            <a:xfrm>
              <a:off x="6415705" y="4248969"/>
              <a:ext cx="10376835" cy="810053"/>
            </a:xfrm>
            <a:prstGeom prst="rect">
              <a:avLst/>
            </a:prstGeom>
            <a:noFill/>
            <a:ln>
              <a:noFill/>
            </a:ln>
          </p:spPr>
          <p:txBody>
            <a:bodyPr spcFirstLastPara="1" wrap="square" lIns="91425" tIns="45700" rIns="91425" bIns="45700" anchor="ctr" anchorCtr="0">
              <a:spAutoFit/>
            </a:bodyPr>
            <a:lstStyle/>
            <a:p>
              <a:pPr marL="0" marR="0">
                <a:lnSpc>
                  <a:spcPct val="106000"/>
                </a:lnSpc>
                <a:spcBef>
                  <a:spcPts val="0"/>
                </a:spcBef>
                <a:spcAft>
                  <a:spcPts val="0"/>
                </a:spcAft>
              </a:pPr>
              <a:endPar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7" name="txt_B">
              <a:extLst>
                <a:ext uri="{FF2B5EF4-FFF2-40B4-BE49-F238E27FC236}">
                  <a16:creationId xmlns:a16="http://schemas.microsoft.com/office/drawing/2014/main" id="{E9C4290E-0327-0D91-7364-8E145ADDFB42}"/>
                </a:ext>
              </a:extLst>
            </p:cNvPr>
            <p:cNvSpPr/>
            <p:nvPr/>
          </p:nvSpPr>
          <p:spPr>
            <a:xfrm>
              <a:off x="13278099" y="4128056"/>
              <a:ext cx="10395783" cy="826276"/>
            </a:xfrm>
            <a:prstGeom prst="rect">
              <a:avLst/>
            </a:prstGeom>
            <a:noFill/>
            <a:ln>
              <a:noFill/>
            </a:ln>
          </p:spPr>
          <p:txBody>
            <a:bodyPr spcFirstLastPara="1" wrap="square" lIns="91425" tIns="45700" rIns="91425" bIns="45700" anchor="ctr" anchorCtr="0">
              <a:spAutoFit/>
            </a:bodyPr>
            <a:lstStyle/>
            <a:p>
              <a:pPr marL="0" marR="0">
                <a:lnSpc>
                  <a:spcPct val="106000"/>
                </a:lnSpc>
                <a:spcBef>
                  <a:spcPts val="0"/>
                </a:spcBef>
                <a:spcAft>
                  <a:spcPts val="0"/>
                </a:spcAft>
              </a:pPr>
              <a:endPar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8" name="txt_C">
              <a:extLst>
                <a:ext uri="{FF2B5EF4-FFF2-40B4-BE49-F238E27FC236}">
                  <a16:creationId xmlns:a16="http://schemas.microsoft.com/office/drawing/2014/main" id="{7EF34BC0-336A-BC2A-5464-0A18916C2283}"/>
                </a:ext>
              </a:extLst>
            </p:cNvPr>
            <p:cNvSpPr/>
            <p:nvPr/>
          </p:nvSpPr>
          <p:spPr>
            <a:xfrm>
              <a:off x="1598545" y="5496208"/>
              <a:ext cx="10342649" cy="826276"/>
            </a:xfrm>
            <a:prstGeom prst="rect">
              <a:avLst/>
            </a:prstGeom>
            <a:noFill/>
            <a:ln>
              <a:noFill/>
            </a:ln>
          </p:spPr>
          <p:txBody>
            <a:bodyPr spcFirstLastPara="1" wrap="square" lIns="91425" tIns="45700" rIns="91425" bIns="45700" anchor="ctr" anchorCtr="0">
              <a:spAutoFit/>
            </a:bodyPr>
            <a:lstStyle/>
            <a:p>
              <a:pPr marL="0" marR="0">
                <a:lnSpc>
                  <a:spcPct val="106000"/>
                </a:lnSpc>
                <a:spcBef>
                  <a:spcPts val="0"/>
                </a:spcBef>
                <a:spcAft>
                  <a:spcPts val="0"/>
                </a:spcAft>
              </a:pPr>
              <a:endPar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0" name="txt_D">
              <a:extLst>
                <a:ext uri="{FF2B5EF4-FFF2-40B4-BE49-F238E27FC236}">
                  <a16:creationId xmlns:a16="http://schemas.microsoft.com/office/drawing/2014/main" id="{71545BC6-C181-AC2C-E813-4BD7F59AE6A5}"/>
                </a:ext>
              </a:extLst>
            </p:cNvPr>
            <p:cNvSpPr/>
            <p:nvPr/>
          </p:nvSpPr>
          <p:spPr>
            <a:xfrm>
              <a:off x="13284380" y="5496208"/>
              <a:ext cx="10389502" cy="826276"/>
            </a:xfrm>
            <a:prstGeom prst="rect">
              <a:avLst/>
            </a:prstGeom>
            <a:noFill/>
            <a:ln>
              <a:noFill/>
            </a:ln>
          </p:spPr>
          <p:txBody>
            <a:bodyPr spcFirstLastPara="1" wrap="square" lIns="91425" tIns="45700" rIns="91425" bIns="45700" anchor="ctr" anchorCtr="0">
              <a:spAutoFit/>
            </a:bodyPr>
            <a:lstStyle/>
            <a:p>
              <a:pPr marL="0" marR="0">
                <a:lnSpc>
                  <a:spcPct val="106000"/>
                </a:lnSpc>
                <a:spcBef>
                  <a:spcPts val="0"/>
                </a:spcBef>
                <a:spcAft>
                  <a:spcPts val="0"/>
                </a:spcAft>
              </a:pPr>
              <a:endPar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413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700" fill="hold"/>
                                        <p:tgtEl>
                                          <p:spTgt spid="54"/>
                                        </p:tgtEl>
                                        <p:attrNameLst>
                                          <p:attrName>fillcolor</p:attrName>
                                        </p:attrNameLst>
                                      </p:cBhvr>
                                      <p:to>
                                        <a:srgbClr val="FF040A"/>
                                      </p:to>
                                    </p:animClr>
                                    <p:set>
                                      <p:cBhvr>
                                        <p:cTn id="7" dur="700" fill="hold"/>
                                        <p:tgtEl>
                                          <p:spTgt spid="54"/>
                                        </p:tgtEl>
                                        <p:attrNameLst>
                                          <p:attrName>fill.type</p:attrName>
                                        </p:attrNameLst>
                                      </p:cBhvr>
                                      <p:to>
                                        <p:strVal val="solid"/>
                                      </p:to>
                                    </p:set>
                                    <p:set>
                                      <p:cBhvr>
                                        <p:cTn id="8" dur="700" fill="hold"/>
                                        <p:tgtEl>
                                          <p:spTgt spid="5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700" fill="hold"/>
                                        <p:tgtEl>
                                          <p:spTgt spid="38"/>
                                        </p:tgtEl>
                                        <p:attrNameLst>
                                          <p:attrName>fillcolor</p:attrName>
                                        </p:attrNameLst>
                                      </p:cBhvr>
                                      <p:to>
                                        <a:srgbClr val="FF040A"/>
                                      </p:to>
                                    </p:animClr>
                                    <p:set>
                                      <p:cBhvr>
                                        <p:cTn id="13" dur="700" fill="hold"/>
                                        <p:tgtEl>
                                          <p:spTgt spid="38"/>
                                        </p:tgtEl>
                                        <p:attrNameLst>
                                          <p:attrName>fill.type</p:attrName>
                                        </p:attrNameLst>
                                      </p:cBhvr>
                                      <p:to>
                                        <p:strVal val="solid"/>
                                      </p:to>
                                    </p:set>
                                    <p:set>
                                      <p:cBhvr>
                                        <p:cTn id="14" dur="700" fill="hold"/>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440516" y="1853093"/>
            <a:ext cx="23741053" cy="332850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solidFill>
                <a:schemeClr val="lt1"/>
              </a:solidFill>
              <a:latin typeface="Tahoma" panose="020B0604030504040204" pitchFamily="34" charset="0"/>
              <a:ea typeface="Tahoma"/>
              <a:cs typeface="Tahoma"/>
              <a:sym typeface="Tahoma"/>
            </a:endParaRPr>
          </a:p>
        </p:txBody>
      </p:sp>
      <p:grpSp>
        <p:nvGrpSpPr>
          <p:cNvPr id="445" name="Google Shape;445;p3"/>
          <p:cNvGrpSpPr/>
          <p:nvPr/>
        </p:nvGrpSpPr>
        <p:grpSpPr>
          <a:xfrm>
            <a:off x="477142" y="1603556"/>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a:solidFill>
                    <a:srgbClr val="0000CC"/>
                  </a:solidFill>
                  <a:latin typeface="Tahoma" panose="020B0604030504040204" pitchFamily="34" charset="0"/>
                  <a:ea typeface="Tahoma"/>
                  <a:cs typeface="Tahoma"/>
                  <a:sym typeface="Tahoma"/>
                </a:rPr>
                <a:t>5.21</a:t>
              </a:r>
              <a:endParaRPr sz="4600" b="1" dirty="0">
                <a:solidFill>
                  <a:srgbClr val="0000CC"/>
                </a:solidFill>
                <a:latin typeface="Tahoma" panose="020B0604030504040204" pitchFamily="34" charset="0"/>
                <a:ea typeface="Tahoma"/>
                <a:cs typeface="Tahoma"/>
                <a:sym typeface="Tahoma"/>
              </a:endParaRPr>
            </a:p>
          </p:txBody>
        </p:sp>
      </p:grpSp>
      <p:pic>
        <p:nvPicPr>
          <p:cNvPr id="448" name="Google Shape;448;p3"/>
          <p:cNvPicPr preferRelativeResize="0"/>
          <p:nvPr/>
        </p:nvPicPr>
        <p:blipFill rotWithShape="1">
          <a:blip r:embed="rId3">
            <a:alphaModFix/>
          </a:blip>
          <a:srcRect l="15599" t="21515" r="9758" b="14519"/>
          <a:stretch/>
        </p:blipFill>
        <p:spPr>
          <a:xfrm>
            <a:off x="38100" y="1612245"/>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29" name="De_bai">
                <a:extLst>
                  <a:ext uri="{FF2B5EF4-FFF2-40B4-BE49-F238E27FC236}">
                    <a16:creationId xmlns:a16="http://schemas.microsoft.com/office/drawing/2014/main" id="{5C607D02-F3EA-4874-B48F-93ED609CEE50}"/>
                  </a:ext>
                </a:extLst>
              </p:cNvPr>
              <p:cNvSpPr txBox="1">
                <a:spLocks/>
              </p:cNvSpPr>
              <p:nvPr/>
            </p:nvSpPr>
            <p:spPr>
              <a:xfrm>
                <a:off x="814736" y="2465512"/>
                <a:ext cx="23141726" cy="2413627"/>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Bef>
                    <a:spcPts val="0"/>
                  </a:spcBef>
                </a:pPr>
                <a:r>
                  <a:rPr lang="vi-VN"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Điểm trung bình môn học kì I một số môn học của bạn An là </a:t>
                </a:r>
                <a14:m>
                  <m:oMath xmlns:m="http://schemas.openxmlformats.org/officeDocument/2006/math">
                    <m:r>
                      <a:rPr lang="vi-VN" sz="4400" b="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8; 9; 7; 6; 5; 7; 3. </m:t>
                    </m:r>
                  </m:oMath>
                </a14:m>
                <a:r>
                  <a:rPr lang="vi-VN"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Nếu An được cộng thêm mỗi môn </a:t>
                </a:r>
                <a14:m>
                  <m:oMath xmlns:m="http://schemas.openxmlformats.org/officeDocument/2006/math">
                    <m:r>
                      <a:rPr lang="vi-VN" sz="4400" b="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0,5</m:t>
                    </m:r>
                  </m:oMath>
                </a14:m>
                <a:r>
                  <a:rPr lang="vi-VN"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 đi</a:t>
                </a:r>
                <a:r>
                  <a:rPr lang="en-US"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ể</a:t>
                </a:r>
                <a:r>
                  <a:rPr lang="vi-VN"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m chuyên cần thì các số đặc trưng nào sau đây của mẫu số liệu không thay đổi?</a:t>
                </a:r>
                <a:endPar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29" name="De_bai">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814736" y="2465512"/>
                <a:ext cx="23141726" cy="2413627"/>
              </a:xfrm>
              <a:prstGeom prst="rect">
                <a:avLst/>
              </a:prstGeom>
              <a:blipFill>
                <a:blip r:embed="rId4"/>
                <a:stretch>
                  <a:fillRect l="-1080" t="-5808" r="-474" b="-2525"/>
                </a:stretch>
              </a:blipFill>
              <a:ln>
                <a:noFill/>
              </a:ln>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CCE56132-F772-492C-8C6D-8C9647B31DC0}"/>
              </a:ext>
            </a:extLst>
          </p:cNvPr>
          <p:cNvGrpSpPr/>
          <p:nvPr/>
        </p:nvGrpSpPr>
        <p:grpSpPr>
          <a:xfrm>
            <a:off x="270471" y="5427035"/>
            <a:ext cx="23442809" cy="3028209"/>
            <a:chOff x="231073" y="3865333"/>
            <a:chExt cx="23442809" cy="3028209"/>
          </a:xfrm>
        </p:grpSpPr>
        <p:grpSp>
          <p:nvGrpSpPr>
            <p:cNvPr id="34" name="Group 33">
              <a:extLst>
                <a:ext uri="{FF2B5EF4-FFF2-40B4-BE49-F238E27FC236}">
                  <a16:creationId xmlns:a16="http://schemas.microsoft.com/office/drawing/2014/main" id="{BF7D2DEE-AB49-46B7-BA27-03B928DEBE41}"/>
                </a:ext>
              </a:extLst>
            </p:cNvPr>
            <p:cNvGrpSpPr/>
            <p:nvPr/>
          </p:nvGrpSpPr>
          <p:grpSpPr>
            <a:xfrm>
              <a:off x="231073" y="3865333"/>
              <a:ext cx="23442809" cy="3028209"/>
              <a:chOff x="231073" y="3865333"/>
              <a:chExt cx="23442809" cy="3028209"/>
            </a:xfrm>
          </p:grpSpPr>
          <p:sp>
            <p:nvSpPr>
              <p:cNvPr id="39" name="Google Shape;430;p3">
                <a:extLst>
                  <a:ext uri="{FF2B5EF4-FFF2-40B4-BE49-F238E27FC236}">
                    <a16:creationId xmlns:a16="http://schemas.microsoft.com/office/drawing/2014/main" id="{4E4F509F-1DE8-48D1-88E9-B4060DD9AD34}"/>
                  </a:ext>
                </a:extLst>
              </p:cNvPr>
              <p:cNvSpPr/>
              <p:nvPr/>
            </p:nvSpPr>
            <p:spPr>
              <a:xfrm>
                <a:off x="96839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err="1">
                    <a:solidFill>
                      <a:schemeClr val="lt1"/>
                    </a:solidFill>
                    <a:latin typeface="Tahoma" panose="020B0604030504040204" pitchFamily="34" charset="0"/>
                    <a:ea typeface="Tahoma"/>
                    <a:cs typeface="Tahoma"/>
                    <a:sym typeface="Tahoma"/>
                  </a:rPr>
                  <a:t>Số</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trung</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bình</a:t>
                </a:r>
                <a:endParaRPr sz="6400" b="1" dirty="0">
                  <a:solidFill>
                    <a:schemeClr val="lt1"/>
                  </a:solidFill>
                  <a:latin typeface="Tahoma" panose="020B0604030504040204" pitchFamily="34" charset="0"/>
                  <a:ea typeface="Tahoma"/>
                  <a:cs typeface="Tahoma"/>
                  <a:sym typeface="Tahoma"/>
                </a:endParaRPr>
              </a:p>
            </p:txBody>
          </p:sp>
          <p:sp>
            <p:nvSpPr>
              <p:cNvPr id="40" name="Google Shape;432;p3">
                <a:extLst>
                  <a:ext uri="{FF2B5EF4-FFF2-40B4-BE49-F238E27FC236}">
                    <a16:creationId xmlns:a16="http://schemas.microsoft.com/office/drawing/2014/main" id="{48E84CDC-A7B5-47E1-B256-B8274EB59D04}"/>
                  </a:ext>
                </a:extLst>
              </p:cNvPr>
              <p:cNvSpPr/>
              <p:nvPr/>
            </p:nvSpPr>
            <p:spPr>
              <a:xfrm>
                <a:off x="968395" y="5521942"/>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err="1">
                    <a:solidFill>
                      <a:schemeClr val="lt1"/>
                    </a:solidFill>
                    <a:latin typeface="Tahoma" panose="020B0604030504040204" pitchFamily="34" charset="0"/>
                    <a:ea typeface="Tahoma"/>
                    <a:cs typeface="Tahoma"/>
                    <a:sym typeface="Tahoma"/>
                  </a:rPr>
                  <a:t>Độ</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lệch</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chuẩn</a:t>
                </a:r>
                <a:endParaRPr sz="6400" b="1" dirty="0">
                  <a:solidFill>
                    <a:schemeClr val="lt1"/>
                  </a:solidFill>
                  <a:latin typeface="Tahoma" panose="020B0604030504040204" pitchFamily="34" charset="0"/>
                  <a:ea typeface="Tahoma"/>
                  <a:cs typeface="Tahoma"/>
                  <a:sym typeface="Tahoma"/>
                </a:endParaRPr>
              </a:p>
            </p:txBody>
          </p:sp>
          <p:sp>
            <p:nvSpPr>
              <p:cNvPr id="41" name="Google Shape;428;p3">
                <a:extLst>
                  <a:ext uri="{FF2B5EF4-FFF2-40B4-BE49-F238E27FC236}">
                    <a16:creationId xmlns:a16="http://schemas.microsoft.com/office/drawing/2014/main" id="{18B5394F-7EA0-4828-9E1C-74FA6524E891}"/>
                  </a:ext>
                </a:extLst>
              </p:cNvPr>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err="1">
                    <a:solidFill>
                      <a:schemeClr val="lt1"/>
                    </a:solidFill>
                    <a:latin typeface="Tahoma" panose="020B0604030504040204" pitchFamily="34" charset="0"/>
                    <a:ea typeface="Tahoma"/>
                    <a:cs typeface="Tahoma"/>
                    <a:sym typeface="Tahoma"/>
                  </a:rPr>
                  <a:t>Trung</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vị</a:t>
                </a:r>
                <a:endParaRPr sz="6400" b="1" dirty="0">
                  <a:solidFill>
                    <a:schemeClr val="lt1"/>
                  </a:solidFill>
                  <a:latin typeface="Tahoma" panose="020B0604030504040204" pitchFamily="34" charset="0"/>
                  <a:ea typeface="Tahoma"/>
                  <a:cs typeface="Tahoma"/>
                  <a:sym typeface="Tahoma"/>
                </a:endParaRPr>
              </a:p>
            </p:txBody>
          </p:sp>
          <p:sp>
            <p:nvSpPr>
              <p:cNvPr id="42" name="Oval_B">
                <a:extLst>
                  <a:ext uri="{FF2B5EF4-FFF2-40B4-BE49-F238E27FC236}">
                    <a16:creationId xmlns:a16="http://schemas.microsoft.com/office/drawing/2014/main" id="{2D386E36-770C-49AB-B946-568A440D106D}"/>
                  </a:ext>
                </a:extLst>
              </p:cNvPr>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a:solidFill>
                    <a:schemeClr val="lt1"/>
                  </a:solidFill>
                  <a:latin typeface="Tahoma" panose="020B0604030504040204" pitchFamily="34" charset="0"/>
                  <a:ea typeface="Calibri"/>
                  <a:cs typeface="Calibri"/>
                  <a:sym typeface="Calibri"/>
                </a:endParaRPr>
              </a:p>
            </p:txBody>
          </p:sp>
          <p:sp>
            <p:nvSpPr>
              <p:cNvPr id="43" name="Oval_A">
                <a:extLst>
                  <a:ext uri="{FF2B5EF4-FFF2-40B4-BE49-F238E27FC236}">
                    <a16:creationId xmlns:a16="http://schemas.microsoft.com/office/drawing/2014/main" id="{4D157846-8B78-4D92-A331-6CE19594B5B2}"/>
                  </a:ext>
                </a:extLst>
              </p:cNvPr>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A</a:t>
                </a:r>
                <a:endParaRPr sz="6400">
                  <a:solidFill>
                    <a:schemeClr val="lt1"/>
                  </a:solidFill>
                  <a:latin typeface="Tahoma" panose="020B0604030504040204" pitchFamily="34" charset="0"/>
                  <a:ea typeface="Calibri"/>
                  <a:cs typeface="Calibri"/>
                  <a:sym typeface="Calibri"/>
                </a:endParaRPr>
              </a:p>
            </p:txBody>
          </p:sp>
          <p:sp>
            <p:nvSpPr>
              <p:cNvPr id="44" name="Oval_C">
                <a:extLst>
                  <a:ext uri="{FF2B5EF4-FFF2-40B4-BE49-F238E27FC236}">
                    <a16:creationId xmlns:a16="http://schemas.microsoft.com/office/drawing/2014/main" id="{16876399-237E-40DC-99E5-4E9C3EB3C9F5}"/>
                  </a:ext>
                </a:extLst>
              </p:cNvPr>
              <p:cNvSpPr/>
              <p:nvPr/>
            </p:nvSpPr>
            <p:spPr>
              <a:xfrm>
                <a:off x="231073" y="5667902"/>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C</a:t>
                </a:r>
                <a:endParaRPr sz="6400" dirty="0">
                  <a:solidFill>
                    <a:schemeClr val="lt1"/>
                  </a:solidFill>
                  <a:latin typeface="Tahoma" panose="020B0604030504040204" pitchFamily="34" charset="0"/>
                  <a:ea typeface="Calibri"/>
                  <a:cs typeface="Calibri"/>
                  <a:sym typeface="Calibri"/>
                </a:endParaRPr>
              </a:p>
            </p:txBody>
          </p:sp>
          <p:sp>
            <p:nvSpPr>
              <p:cNvPr id="45" name="Google Shape;434;p3">
                <a:extLst>
                  <a:ext uri="{FF2B5EF4-FFF2-40B4-BE49-F238E27FC236}">
                    <a16:creationId xmlns:a16="http://schemas.microsoft.com/office/drawing/2014/main" id="{13C17DB6-EE67-412F-A4F9-DE5A46B0B583}"/>
                  </a:ext>
                </a:extLst>
              </p:cNvPr>
              <p:cNvSpPr/>
              <p:nvPr/>
            </p:nvSpPr>
            <p:spPr>
              <a:xfrm>
                <a:off x="12701082" y="548236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err="1">
                    <a:solidFill>
                      <a:schemeClr val="lt1"/>
                    </a:solidFill>
                    <a:latin typeface="Tahoma" panose="020B0604030504040204" pitchFamily="34" charset="0"/>
                    <a:ea typeface="Tahoma"/>
                    <a:cs typeface="Tahoma"/>
                    <a:sym typeface="Tahoma"/>
                  </a:rPr>
                  <a:t>Tứ</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phân</a:t>
                </a:r>
                <a:r>
                  <a:rPr lang="en-US" sz="6400" b="1" dirty="0">
                    <a:solidFill>
                      <a:schemeClr val="lt1"/>
                    </a:solidFill>
                    <a:latin typeface="Tahoma" panose="020B0604030504040204" pitchFamily="34" charset="0"/>
                    <a:ea typeface="Tahoma"/>
                    <a:cs typeface="Tahoma"/>
                    <a:sym typeface="Tahoma"/>
                  </a:rPr>
                  <a:t> </a:t>
                </a:r>
                <a:r>
                  <a:rPr lang="en-US" sz="6400" b="1" dirty="0" err="1">
                    <a:solidFill>
                      <a:schemeClr val="lt1"/>
                    </a:solidFill>
                    <a:latin typeface="Tahoma" panose="020B0604030504040204" pitchFamily="34" charset="0"/>
                    <a:ea typeface="Tahoma"/>
                    <a:cs typeface="Tahoma"/>
                    <a:sym typeface="Tahoma"/>
                  </a:rPr>
                  <a:t>vị</a:t>
                </a:r>
                <a:endParaRPr sz="6400" b="1" dirty="0">
                  <a:solidFill>
                    <a:schemeClr val="lt1"/>
                  </a:solidFill>
                  <a:latin typeface="Tahoma" panose="020B0604030504040204" pitchFamily="34" charset="0"/>
                  <a:ea typeface="Tahoma"/>
                  <a:cs typeface="Tahoma"/>
                  <a:sym typeface="Tahoma"/>
                </a:endParaRPr>
              </a:p>
            </p:txBody>
          </p:sp>
          <p:sp>
            <p:nvSpPr>
              <p:cNvPr id="46" name="Oval_D">
                <a:extLst>
                  <a:ext uri="{FF2B5EF4-FFF2-40B4-BE49-F238E27FC236}">
                    <a16:creationId xmlns:a16="http://schemas.microsoft.com/office/drawing/2014/main" id="{E9F81E71-884B-4373-A7E3-7163A4AFD8B6}"/>
                  </a:ext>
                </a:extLst>
              </p:cNvPr>
              <p:cNvSpPr/>
              <p:nvPr/>
            </p:nvSpPr>
            <p:spPr>
              <a:xfrm>
                <a:off x="12090612" y="5667902"/>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D</a:t>
                </a:r>
                <a:endParaRPr sz="6400" dirty="0">
                  <a:solidFill>
                    <a:schemeClr val="lt1"/>
                  </a:solidFill>
                  <a:latin typeface="Tahoma" panose="020B0604030504040204" pitchFamily="34" charset="0"/>
                  <a:ea typeface="Calibri"/>
                  <a:cs typeface="Calibri"/>
                  <a:sym typeface="Calibri"/>
                </a:endParaRPr>
              </a:p>
            </p:txBody>
          </p:sp>
        </p:grpSp>
        <p:sp>
          <p:nvSpPr>
            <p:cNvPr id="35" name="txt_A">
              <a:extLst>
                <a:ext uri="{FF2B5EF4-FFF2-40B4-BE49-F238E27FC236}">
                  <a16:creationId xmlns:a16="http://schemas.microsoft.com/office/drawing/2014/main" id="{5DFE771B-CC0B-458C-B192-54AF87BEF135}"/>
                </a:ext>
              </a:extLst>
            </p:cNvPr>
            <p:cNvSpPr/>
            <p:nvPr/>
          </p:nvSpPr>
          <p:spPr>
            <a:xfrm>
              <a:off x="1564359" y="3987217"/>
              <a:ext cx="10376835" cy="1107955"/>
            </a:xfrm>
            <a:prstGeom prst="rect">
              <a:avLst/>
            </a:prstGeom>
            <a:noFill/>
            <a:ln>
              <a:noFill/>
            </a:ln>
          </p:spPr>
          <p:txBody>
            <a:bodyPr spcFirstLastPara="1" wrap="square" lIns="91425" tIns="45700" rIns="91425" bIns="45700" anchor="ctr" anchorCtr="0">
              <a:spAutoFit/>
            </a:bodyPr>
            <a:lstStyle/>
            <a:p>
              <a:pPr marL="0" marR="0" algn="l">
                <a:lnSpc>
                  <a:spcPct val="150000"/>
                </a:lnSpc>
                <a:spcBef>
                  <a:spcPts val="0"/>
                </a:spcBef>
                <a:spcAft>
                  <a:spcPts val="0"/>
                </a:spcAft>
              </a:pPr>
              <a:endParaRPr lang="en-US" sz="4400" dirty="0">
                <a:solidFill>
                  <a:srgbClr val="FFFFFF"/>
                </a:solidFill>
                <a:effectLst/>
                <a:latin typeface="Tahoma" panose="020B0604030504040204" pitchFamily="34" charset="0"/>
                <a:ea typeface="Calibri" panose="020F0502020204030204" pitchFamily="34" charset="0"/>
              </a:endParaRPr>
            </a:p>
          </p:txBody>
        </p:sp>
        <p:sp>
          <p:nvSpPr>
            <p:cNvPr id="36" name="txt_B">
              <a:extLst>
                <a:ext uri="{FF2B5EF4-FFF2-40B4-BE49-F238E27FC236}">
                  <a16:creationId xmlns:a16="http://schemas.microsoft.com/office/drawing/2014/main" id="{A0ED92F2-8FD7-4CC9-9D82-63AB676CB2DF}"/>
                </a:ext>
              </a:extLst>
            </p:cNvPr>
            <p:cNvSpPr/>
            <p:nvPr/>
          </p:nvSpPr>
          <p:spPr>
            <a:xfrm>
              <a:off x="13278099" y="4156492"/>
              <a:ext cx="10395783" cy="769401"/>
            </a:xfrm>
            <a:prstGeom prst="rect">
              <a:avLst/>
            </a:prstGeom>
            <a:noFill/>
            <a:ln>
              <a:noFill/>
            </a:ln>
          </p:spPr>
          <p:txBody>
            <a:bodyPr spcFirstLastPara="1" wrap="square" lIns="91425" tIns="45700" rIns="91425" bIns="45700" anchor="ctr" anchorCtr="0">
              <a:spAutoFit/>
            </a:bodyPr>
            <a:lstStyle/>
            <a:p>
              <a:pPr marL="0" marR="0" algn="l">
                <a:spcBef>
                  <a:spcPts val="0"/>
                </a:spcBef>
                <a:spcAft>
                  <a:spcPts val="0"/>
                </a:spcAft>
              </a:pPr>
              <a:endParaRPr lang="en-US" sz="4400" dirty="0">
                <a:solidFill>
                  <a:srgbClr val="FFFFFF"/>
                </a:solidFill>
                <a:effectLst/>
                <a:latin typeface="Tahoma" panose="020B0604030504040204" pitchFamily="34" charset="0"/>
                <a:ea typeface="Calibri" panose="020F0502020204030204" pitchFamily="34" charset="0"/>
              </a:endParaRPr>
            </a:p>
          </p:txBody>
        </p:sp>
        <p:sp>
          <p:nvSpPr>
            <p:cNvPr id="37" name="txt_C">
              <a:extLst>
                <a:ext uri="{FF2B5EF4-FFF2-40B4-BE49-F238E27FC236}">
                  <a16:creationId xmlns:a16="http://schemas.microsoft.com/office/drawing/2014/main" id="{A03D11DA-E178-4399-9DF3-BDFC92BB10E7}"/>
                </a:ext>
              </a:extLst>
            </p:cNvPr>
            <p:cNvSpPr/>
            <p:nvPr/>
          </p:nvSpPr>
          <p:spPr>
            <a:xfrm>
              <a:off x="1598545" y="5355369"/>
              <a:ext cx="10342649" cy="1107955"/>
            </a:xfrm>
            <a:prstGeom prst="rect">
              <a:avLst/>
            </a:prstGeom>
            <a:noFill/>
            <a:ln>
              <a:noFill/>
            </a:ln>
          </p:spPr>
          <p:txBody>
            <a:bodyPr spcFirstLastPara="1" wrap="square" lIns="91425" tIns="45700" rIns="91425" bIns="45700" anchor="ctr" anchorCtr="0">
              <a:spAutoFit/>
            </a:bodyPr>
            <a:lstStyle/>
            <a:p>
              <a:pPr marL="0" marR="0" algn="l">
                <a:lnSpc>
                  <a:spcPct val="150000"/>
                </a:lnSpc>
                <a:spcBef>
                  <a:spcPts val="0"/>
                </a:spcBef>
                <a:spcAft>
                  <a:spcPts val="0"/>
                </a:spcAft>
              </a:pPr>
              <a:endParaRPr lang="en-US" sz="4400" dirty="0">
                <a:solidFill>
                  <a:srgbClr val="FFFFFF"/>
                </a:solidFill>
                <a:effectLst/>
                <a:latin typeface="Tahoma" panose="020B0604030504040204" pitchFamily="34" charset="0"/>
                <a:ea typeface="Calibri" panose="020F0502020204030204" pitchFamily="34" charset="0"/>
              </a:endParaRPr>
            </a:p>
          </p:txBody>
        </p:sp>
        <p:sp>
          <p:nvSpPr>
            <p:cNvPr id="38" name="txt_D">
              <a:extLst>
                <a:ext uri="{FF2B5EF4-FFF2-40B4-BE49-F238E27FC236}">
                  <a16:creationId xmlns:a16="http://schemas.microsoft.com/office/drawing/2014/main" id="{0BBFAECF-6A66-4AD3-88B0-FAA276ADBD85}"/>
                </a:ext>
              </a:extLst>
            </p:cNvPr>
            <p:cNvSpPr/>
            <p:nvPr/>
          </p:nvSpPr>
          <p:spPr>
            <a:xfrm>
              <a:off x="13284380" y="5355369"/>
              <a:ext cx="10389502" cy="1107955"/>
            </a:xfrm>
            <a:prstGeom prst="rect">
              <a:avLst/>
            </a:prstGeom>
            <a:noFill/>
            <a:ln>
              <a:noFill/>
            </a:ln>
          </p:spPr>
          <p:txBody>
            <a:bodyPr spcFirstLastPara="1" wrap="square" lIns="91425" tIns="45700" rIns="91425" bIns="45700" anchor="ctr" anchorCtr="0">
              <a:spAutoFit/>
            </a:bodyPr>
            <a:lstStyle/>
            <a:p>
              <a:pPr marL="0" marR="0" algn="l">
                <a:lnSpc>
                  <a:spcPct val="150000"/>
                </a:lnSpc>
                <a:spcBef>
                  <a:spcPts val="0"/>
                </a:spcBef>
                <a:spcAft>
                  <a:spcPts val="0"/>
                </a:spcAft>
              </a:pPr>
              <a:endParaRPr lang="en-US" sz="4400" dirty="0">
                <a:solidFill>
                  <a:srgbClr val="FFFFFF"/>
                </a:solidFill>
                <a:effectLst/>
                <a:latin typeface="Tahoma" panose="020B0604030504040204" pitchFamily="34" charset="0"/>
                <a:ea typeface="Calibri" panose="020F0502020204030204" pitchFamily="34" charset="0"/>
              </a:endParaRPr>
            </a:p>
          </p:txBody>
        </p:sp>
      </p:grpSp>
    </p:spTree>
    <p:extLst>
      <p:ext uri="{BB962C8B-B14F-4D97-AF65-F5344CB8AC3E}">
        <p14:creationId xmlns:p14="http://schemas.microsoft.com/office/powerpoint/2010/main" val="27139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700" fill="hold"/>
                                        <p:tgtEl>
                                          <p:spTgt spid="44"/>
                                        </p:tgtEl>
                                        <p:attrNameLst>
                                          <p:attrName>fillcolor</p:attrName>
                                        </p:attrNameLst>
                                      </p:cBhvr>
                                      <p:to>
                                        <a:srgbClr val="FF040A"/>
                                      </p:to>
                                    </p:animClr>
                                    <p:set>
                                      <p:cBhvr>
                                        <p:cTn id="7" dur="700" fill="hold"/>
                                        <p:tgtEl>
                                          <p:spTgt spid="44"/>
                                        </p:tgtEl>
                                        <p:attrNameLst>
                                          <p:attrName>fill.type</p:attrName>
                                        </p:attrNameLst>
                                      </p:cBhvr>
                                      <p:to>
                                        <p:strVal val="solid"/>
                                      </p:to>
                                    </p:set>
                                    <p:set>
                                      <p:cBhvr>
                                        <p:cTn id="8" dur="700" fill="hold"/>
                                        <p:tgtEl>
                                          <p:spTgt spid="4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7A230B1-3214-42A4-BF48-E31182151FA4}"/>
              </a:ext>
            </a:extLst>
          </p:cNvPr>
          <p:cNvGrpSpPr/>
          <p:nvPr/>
        </p:nvGrpSpPr>
        <p:grpSpPr>
          <a:xfrm>
            <a:off x="141340" y="2470211"/>
            <a:ext cx="23943880" cy="4692589"/>
            <a:chOff x="923003" y="3917552"/>
            <a:chExt cx="23943880" cy="4692587"/>
          </a:xfrm>
        </p:grpSpPr>
        <p:sp>
          <p:nvSpPr>
            <p:cNvPr id="15" name="Rounded Rectangle 41">
              <a:extLst>
                <a:ext uri="{FF2B5EF4-FFF2-40B4-BE49-F238E27FC236}">
                  <a16:creationId xmlns:a16="http://schemas.microsoft.com/office/drawing/2014/main" id="{8EE06E5B-F42B-4A33-B714-81E567F4D072}"/>
                </a:ext>
              </a:extLst>
            </p:cNvPr>
            <p:cNvSpPr/>
            <p:nvPr/>
          </p:nvSpPr>
          <p:spPr>
            <a:xfrm>
              <a:off x="1272211" y="4158248"/>
              <a:ext cx="23594672" cy="445189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0493BF6-34C0-45F2-8FB7-B7F144687DAE}"/>
                </a:ext>
              </a:extLst>
            </p:cNvPr>
            <p:cNvGrpSpPr/>
            <p:nvPr/>
          </p:nvGrpSpPr>
          <p:grpSpPr>
            <a:xfrm>
              <a:off x="923003" y="3917552"/>
              <a:ext cx="4029041" cy="1040476"/>
              <a:chOff x="923003" y="3917552"/>
              <a:chExt cx="4029041" cy="1040476"/>
            </a:xfrm>
          </p:grpSpPr>
          <p:grpSp>
            <p:nvGrpSpPr>
              <p:cNvPr id="17" name="Group 16">
                <a:extLst>
                  <a:ext uri="{FF2B5EF4-FFF2-40B4-BE49-F238E27FC236}">
                    <a16:creationId xmlns:a16="http://schemas.microsoft.com/office/drawing/2014/main" id="{845F444A-634F-41D3-8BAE-FDC1B3FD945C}"/>
                  </a:ext>
                </a:extLst>
              </p:cNvPr>
              <p:cNvGrpSpPr/>
              <p:nvPr/>
            </p:nvGrpSpPr>
            <p:grpSpPr>
              <a:xfrm>
                <a:off x="1448984" y="4075060"/>
                <a:ext cx="3503060" cy="882966"/>
                <a:chOff x="2115734" y="4437010"/>
                <a:chExt cx="3503060" cy="882966"/>
              </a:xfrm>
            </p:grpSpPr>
            <p:sp>
              <p:nvSpPr>
                <p:cNvPr id="19" name="Freeform 20">
                  <a:extLst>
                    <a:ext uri="{FF2B5EF4-FFF2-40B4-BE49-F238E27FC236}">
                      <a16:creationId xmlns:a16="http://schemas.microsoft.com/office/drawing/2014/main" id="{C202490D-5AF0-419F-9F35-52A40574972A}"/>
                    </a:ext>
                  </a:extLst>
                </p:cNvPr>
                <p:cNvSpPr>
                  <a:spLocks/>
                </p:cNvSpPr>
                <p:nvPr/>
              </p:nvSpPr>
              <p:spPr bwMode="auto">
                <a:xfrm rot="5400000">
                  <a:off x="3425781" y="3126963"/>
                  <a:ext cx="882966"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solidFill>
                      <a:prstClr val="black"/>
                    </a:solidFill>
                    <a:latin typeface="Tahoma" pitchFamily="34" charset="0"/>
                    <a:ea typeface="Tahoma" pitchFamily="34" charset="0"/>
                    <a:cs typeface="Tahoma" pitchFamily="34" charset="0"/>
                  </a:endParaRPr>
                </a:p>
              </p:txBody>
            </p:sp>
            <p:sp>
              <p:nvSpPr>
                <p:cNvPr id="20" name="TextBox 19">
                  <a:extLst>
                    <a:ext uri="{FF2B5EF4-FFF2-40B4-BE49-F238E27FC236}">
                      <a16:creationId xmlns:a16="http://schemas.microsoft.com/office/drawing/2014/main" id="{5B483DCE-626C-42FE-8324-5C1C5BBDC4E1}"/>
                    </a:ext>
                  </a:extLst>
                </p:cNvPr>
                <p:cNvSpPr txBox="1"/>
                <p:nvPr/>
              </p:nvSpPr>
              <p:spPr>
                <a:xfrm>
                  <a:off x="2542254" y="4480056"/>
                  <a:ext cx="2411359" cy="800219"/>
                </a:xfrm>
                <a:prstGeom prst="rect">
                  <a:avLst/>
                </a:prstGeom>
                <a:noFill/>
              </p:spPr>
              <p:txBody>
                <a:bodyPr wrap="square" rtlCol="0">
                  <a:spAutoFit/>
                </a:bodyPr>
                <a:lstStyle/>
                <a:p>
                  <a:pPr algn="ctr"/>
                  <a:r>
                    <a:rPr lang="en-US" sz="4600" b="1" dirty="0">
                      <a:solidFill>
                        <a:srgbClr val="0000FF"/>
                      </a:solidFill>
                      <a:latin typeface="Tahoma" pitchFamily="34" charset="0"/>
                      <a:ea typeface="Tahoma" pitchFamily="34" charset="0"/>
                      <a:cs typeface="Tahoma" pitchFamily="34" charset="0"/>
                    </a:rPr>
                    <a:t>5.22</a:t>
                  </a:r>
                </a:p>
              </p:txBody>
            </p:sp>
          </p:grpSp>
          <p:pic>
            <p:nvPicPr>
              <p:cNvPr id="18" name="Picture 17">
                <a:extLst>
                  <a:ext uri="{FF2B5EF4-FFF2-40B4-BE49-F238E27FC236}">
                    <a16:creationId xmlns:a16="http://schemas.microsoft.com/office/drawing/2014/main" id="{74605736-4062-48B7-90A5-5915C724FB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A1F8AF4-8999-4ECB-821A-877BA8BDFBD6}"/>
                  </a:ext>
                </a:extLst>
              </p:cNvPr>
              <p:cNvSpPr txBox="1"/>
              <p:nvPr/>
            </p:nvSpPr>
            <p:spPr>
              <a:xfrm>
                <a:off x="667321" y="3465016"/>
                <a:ext cx="23049358" cy="3477875"/>
              </a:xfrm>
              <a:prstGeom prst="rect">
                <a:avLst/>
              </a:prstGeom>
              <a:noFill/>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Lương </a:t>
                </a:r>
                <a:r>
                  <a:rPr lang="vi-VN" sz="4400" b="1" dirty="0" err="1">
                    <a:latin typeface="Tahoma" panose="020B0604030504040204" pitchFamily="34" charset="0"/>
                    <a:ea typeface="Tahoma" panose="020B0604030504040204" pitchFamily="34" charset="0"/>
                    <a:cs typeface="Tahoma" panose="020B0604030504040204" pitchFamily="34" charset="0"/>
                  </a:rPr>
                  <a:t>khởi</a:t>
                </a:r>
                <a:r>
                  <a:rPr lang="vi-VN" sz="4400" b="1" dirty="0">
                    <a:latin typeface="Tahoma" panose="020B0604030504040204" pitchFamily="34" charset="0"/>
                    <a:ea typeface="Tahoma" panose="020B0604030504040204" pitchFamily="34" charset="0"/>
                    <a:cs typeface="Tahoma" panose="020B0604030504040204" pitchFamily="34" charset="0"/>
                  </a:rPr>
                  <a:t> đi</a:t>
                </a:r>
                <a:r>
                  <a:rPr lang="en-US" sz="4400" b="1" dirty="0">
                    <a:latin typeface="Tahoma" panose="020B0604030504040204" pitchFamily="34" charset="0"/>
                    <a:ea typeface="Tahoma" panose="020B0604030504040204" pitchFamily="34" charset="0"/>
                    <a:cs typeface="Tahoma" panose="020B0604030504040204" pitchFamily="34" charset="0"/>
                  </a:rPr>
                  <a:t>ể</a:t>
                </a:r>
                <a:r>
                  <a:rPr lang="vi-VN" sz="4400" b="1" dirty="0">
                    <a:latin typeface="Tahoma" panose="020B0604030504040204" pitchFamily="34" charset="0"/>
                    <a:ea typeface="Tahoma" panose="020B0604030504040204" pitchFamily="34" charset="0"/>
                    <a:cs typeface="Tahoma" panose="020B0604030504040204" pitchFamily="34" charset="0"/>
                  </a:rPr>
                  <a:t>m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vi-VN" sz="4400" b="1" dirty="0">
                    <a:latin typeface="Tahoma" panose="020B0604030504040204" pitchFamily="34" charset="0"/>
                    <a:ea typeface="Tahoma" panose="020B0604030504040204" pitchFamily="34" charset="0"/>
                    <a:cs typeface="Tahoma" panose="020B0604030504040204" pitchFamily="34" charset="0"/>
                  </a:rPr>
                  <a:t> 5 sinh viên vừa tốt nghiệp tại một trường đại học (đơn vị triệu đồng)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dirty="0" smtClean="0">
                        <a:latin typeface="Cambria Math" panose="02040503050406030204" pitchFamily="18" charset="0"/>
                      </a:rPr>
                      <m:t>𝟑</m:t>
                    </m:r>
                    <m:r>
                      <a:rPr lang="vi-VN" sz="4400" b="1" i="1" dirty="0" smtClean="0">
                        <a:latin typeface="Cambria Math" panose="02040503050406030204" pitchFamily="18" charset="0"/>
                      </a:rPr>
                      <m:t>,</m:t>
                    </m:r>
                    <m:r>
                      <a:rPr lang="vi-VN" sz="4400" b="1" i="1" dirty="0" smtClean="0">
                        <a:latin typeface="Cambria Math" panose="02040503050406030204" pitchFamily="18" charset="0"/>
                      </a:rPr>
                      <m:t>𝟓</m:t>
                    </m:r>
                    <m:r>
                      <a:rPr lang="vi-VN" sz="4400" b="1" i="1" dirty="0" smtClean="0">
                        <a:latin typeface="Cambria Math" panose="02040503050406030204" pitchFamily="18" charset="0"/>
                      </a:rPr>
                      <m:t> </m:t>
                    </m:r>
                    <m:r>
                      <a:rPr lang="vi-VN" sz="4400" b="1" i="1" dirty="0">
                        <a:latin typeface="Cambria Math" panose="02040503050406030204" pitchFamily="18" charset="0"/>
                      </a:rPr>
                      <m:t>𝟗</m:t>
                    </m:r>
                    <m:r>
                      <a:rPr lang="vi-VN" sz="4400" b="1" i="1" dirty="0">
                        <a:latin typeface="Cambria Math" panose="02040503050406030204" pitchFamily="18" charset="0"/>
                      </a:rPr>
                      <m:t>,</m:t>
                    </m:r>
                    <m:r>
                      <a:rPr lang="vi-VN" sz="4400" b="1" i="1" dirty="0">
                        <a:latin typeface="Cambria Math" panose="02040503050406030204" pitchFamily="18" charset="0"/>
                      </a:rPr>
                      <m:t>𝟐</m:t>
                    </m:r>
                    <m:r>
                      <a:rPr lang="vi-VN" sz="4400" b="1" i="1" dirty="0">
                        <a:latin typeface="Cambria Math" panose="02040503050406030204" pitchFamily="18" charset="0"/>
                      </a:rPr>
                      <m:t> </m:t>
                    </m:r>
                    <m:r>
                      <a:rPr lang="vi-VN" sz="4400" b="1" i="1" dirty="0">
                        <a:latin typeface="Cambria Math" panose="02040503050406030204" pitchFamily="18" charset="0"/>
                      </a:rPr>
                      <m:t>𝟗</m:t>
                    </m:r>
                    <m:r>
                      <a:rPr lang="vi-VN" sz="4400" b="1" i="1" dirty="0">
                        <a:latin typeface="Cambria Math" panose="02040503050406030204" pitchFamily="18" charset="0"/>
                      </a:rPr>
                      <m:t>,</m:t>
                    </m:r>
                    <m:r>
                      <a:rPr lang="vi-VN" sz="4400" b="1" i="1" dirty="0">
                        <a:latin typeface="Cambria Math" panose="02040503050406030204" pitchFamily="18" charset="0"/>
                      </a:rPr>
                      <m:t>𝟐</m:t>
                    </m:r>
                    <m:r>
                      <a:rPr lang="vi-VN" sz="4400" b="1" i="1" dirty="0">
                        <a:latin typeface="Cambria Math" panose="02040503050406030204" pitchFamily="18" charset="0"/>
                      </a:rPr>
                      <m:t> </m:t>
                    </m:r>
                    <m:r>
                      <a:rPr lang="vi-VN" sz="4400" b="1" i="1" dirty="0">
                        <a:latin typeface="Cambria Math" panose="02040503050406030204" pitchFamily="18" charset="0"/>
                      </a:rPr>
                      <m:t>𝟗</m:t>
                    </m:r>
                    <m:r>
                      <a:rPr lang="vi-VN" sz="4400" b="1" i="1" dirty="0">
                        <a:latin typeface="Cambria Math" panose="02040503050406030204" pitchFamily="18" charset="0"/>
                      </a:rPr>
                      <m:t>,</m:t>
                    </m:r>
                    <m:r>
                      <a:rPr lang="vi-VN" sz="4400" b="1" i="1" dirty="0">
                        <a:latin typeface="Cambria Math" panose="02040503050406030204" pitchFamily="18" charset="0"/>
                      </a:rPr>
                      <m:t>𝟓</m:t>
                    </m:r>
                    <m:r>
                      <a:rPr lang="vi-VN" sz="4400" b="1" i="1" dirty="0">
                        <a:latin typeface="Cambria Math" panose="02040503050406030204" pitchFamily="18" charset="0"/>
                      </a:rPr>
                      <m:t> </m:t>
                    </m:r>
                    <m:r>
                      <a:rPr lang="vi-VN" sz="4400" b="1" i="1" dirty="0">
                        <a:latin typeface="Cambria Math" panose="02040503050406030204" pitchFamily="18" charset="0"/>
                      </a:rPr>
                      <m:t>𝟏𝟎</m:t>
                    </m:r>
                    <m:r>
                      <a:rPr lang="vi-VN" sz="4400" b="1" i="1" dirty="0">
                        <a:latin typeface="Cambria Math" panose="02040503050406030204" pitchFamily="18" charset="0"/>
                      </a:rPr>
                      <m:t>,</m:t>
                    </m:r>
                    <m:r>
                      <a:rPr lang="vi-VN" sz="4400" b="1" i="1" dirty="0">
                        <a:latin typeface="Cambria Math" panose="02040503050406030204" pitchFamily="18" charset="0"/>
                      </a:rPr>
                      <m:t>𝟓</m:t>
                    </m:r>
                    <m:r>
                      <a:rPr lang="vi-VN" sz="4400" b="1" i="1" dirty="0">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endParaRPr lang="vi-VN"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a) Giải thích tại sao nên dùng trung </a:t>
                </a:r>
                <a:r>
                  <a:rPr lang="vi-VN" sz="4400" b="1" dirty="0" err="1">
                    <a:latin typeface="Tahoma" panose="020B0604030504040204" pitchFamily="34" charset="0"/>
                    <a:ea typeface="Tahoma" panose="020B0604030504040204" pitchFamily="34" charset="0"/>
                    <a:cs typeface="Tahoma" panose="020B0604030504040204" pitchFamily="34" charset="0"/>
                  </a:rPr>
                  <a:t>vị</a:t>
                </a:r>
                <a:r>
                  <a:rPr lang="vi-VN" sz="4400" b="1" dirty="0">
                    <a:latin typeface="Tahoma" panose="020B0604030504040204" pitchFamily="34" charset="0"/>
                    <a:ea typeface="Tahoma" panose="020B0604030504040204" pitchFamily="34" charset="0"/>
                    <a:cs typeface="Tahoma" panose="020B0604030504040204" pitchFamily="34" charset="0"/>
                  </a:rPr>
                  <a:t> đ</a:t>
                </a:r>
                <a:r>
                  <a:rPr lang="en-US" sz="4400" b="1" dirty="0">
                    <a:latin typeface="Tahoma" panose="020B0604030504040204" pitchFamily="34" charset="0"/>
                    <a:ea typeface="Tahoma" panose="020B0604030504040204" pitchFamily="34" charset="0"/>
                    <a:cs typeface="Tahoma" panose="020B0604030504040204" pitchFamily="34" charset="0"/>
                  </a:rPr>
                  <a:t>ể</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th</a:t>
                </a:r>
                <a:r>
                  <a:rPr lang="en-US" sz="4400" b="1" dirty="0">
                    <a:latin typeface="Tahoma" panose="020B0604030504040204" pitchFamily="34" charset="0"/>
                    <a:ea typeface="Tahoma" panose="020B0604030504040204" pitchFamily="34" charset="0"/>
                    <a:cs typeface="Tahoma" panose="020B0604030504040204" pitchFamily="34" charset="0"/>
                  </a:rPr>
                  <a:t>ể</a:t>
                </a:r>
                <a:r>
                  <a:rPr lang="vi-VN" sz="4400" b="1" dirty="0">
                    <a:latin typeface="Tahoma" panose="020B0604030504040204" pitchFamily="34" charset="0"/>
                    <a:ea typeface="Tahoma" panose="020B0604030504040204" pitchFamily="34" charset="0"/>
                    <a:cs typeface="Tahoma" panose="020B0604030504040204" pitchFamily="34" charset="0"/>
                  </a:rPr>
                  <a:t> hiện mức lương </a:t>
                </a:r>
                <a:r>
                  <a:rPr lang="vi-VN" sz="4400" b="1" dirty="0" err="1">
                    <a:latin typeface="Tahoma" panose="020B0604030504040204" pitchFamily="34" charset="0"/>
                    <a:ea typeface="Tahoma" panose="020B0604030504040204" pitchFamily="34" charset="0"/>
                    <a:cs typeface="Tahoma" panose="020B0604030504040204" pitchFamily="34" charset="0"/>
                  </a:rPr>
                  <a:t>khởi</a:t>
                </a:r>
                <a:r>
                  <a:rPr lang="vi-VN" sz="4400" b="1" dirty="0">
                    <a:latin typeface="Tahoma" panose="020B0604030504040204" pitchFamily="34" charset="0"/>
                    <a:ea typeface="Tahoma" panose="020B0604030504040204" pitchFamily="34" charset="0"/>
                    <a:cs typeface="Tahoma" panose="020B0604030504040204" pitchFamily="34" charset="0"/>
                  </a:rPr>
                  <a:t> đi</a:t>
                </a:r>
                <a:r>
                  <a:rPr lang="en-US" sz="4400" b="1" dirty="0">
                    <a:latin typeface="Tahoma" panose="020B0604030504040204" pitchFamily="34" charset="0"/>
                    <a:ea typeface="Tahoma" panose="020B0604030504040204" pitchFamily="34" charset="0"/>
                    <a:cs typeface="Tahoma" panose="020B0604030504040204" pitchFamily="34" charset="0"/>
                  </a:rPr>
                  <a:t>ể</a:t>
                </a:r>
                <a:r>
                  <a:rPr lang="vi-VN" sz="4400" b="1" dirty="0">
                    <a:latin typeface="Tahoma" panose="020B0604030504040204" pitchFamily="34" charset="0"/>
                    <a:ea typeface="Tahoma" panose="020B0604030504040204" pitchFamily="34" charset="0"/>
                    <a:cs typeface="Tahoma" panose="020B0604030504040204" pitchFamily="34" charset="0"/>
                  </a:rPr>
                  <a:t>m của sinh viên tốt nghiệp từ trường đại học này. </a:t>
                </a:r>
              </a:p>
              <a:p>
                <a:r>
                  <a:rPr lang="vi-VN" sz="4400" b="1" dirty="0">
                    <a:latin typeface="Tahoma" panose="020B0604030504040204" pitchFamily="34" charset="0"/>
                    <a:ea typeface="Tahoma" panose="020B0604030504040204" pitchFamily="34" charset="0"/>
                    <a:cs typeface="Tahoma" panose="020B0604030504040204" pitchFamily="34" charset="0"/>
                  </a:rPr>
                  <a:t>b) Nên dùng khoảng biến thiên hay khoảng tứ phân vị để đo độ phân tán? Vì sao? </a:t>
                </a:r>
              </a:p>
            </p:txBody>
          </p:sp>
        </mc:Choice>
        <mc:Fallback xmlns="">
          <p:sp>
            <p:nvSpPr>
              <p:cNvPr id="24" name="TextBox 23">
                <a:extLst>
                  <a:ext uri="{FF2B5EF4-FFF2-40B4-BE49-F238E27FC236}">
                    <a16:creationId xmlns:a16="http://schemas.microsoft.com/office/drawing/2014/main" id="{3A1F8AF4-8999-4ECB-821A-877BA8BDFBD6}"/>
                  </a:ext>
                </a:extLst>
              </p:cNvPr>
              <p:cNvSpPr txBox="1">
                <a:spLocks noRot="1" noChangeAspect="1" noMove="1" noResize="1" noEditPoints="1" noAdjustHandles="1" noChangeArrowheads="1" noChangeShapeType="1" noTextEdit="1"/>
              </p:cNvSpPr>
              <p:nvPr/>
            </p:nvSpPr>
            <p:spPr>
              <a:xfrm>
                <a:off x="667321" y="3465016"/>
                <a:ext cx="23049358" cy="3477875"/>
              </a:xfrm>
              <a:prstGeom prst="rect">
                <a:avLst/>
              </a:prstGeom>
              <a:blipFill>
                <a:blip r:embed="rId3"/>
                <a:stretch>
                  <a:fillRect l="-1058" t="-3503" r="-1586" b="-7356"/>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7BD3AB89-D6E6-48A4-90BA-164C9C75DE3B}"/>
              </a:ext>
            </a:extLst>
          </p:cNvPr>
          <p:cNvGrpSpPr/>
          <p:nvPr/>
        </p:nvGrpSpPr>
        <p:grpSpPr>
          <a:xfrm>
            <a:off x="-72643" y="1602026"/>
            <a:ext cx="19562431" cy="836374"/>
            <a:chOff x="-288923" y="1922269"/>
            <a:chExt cx="19565969" cy="836373"/>
          </a:xfrm>
        </p:grpSpPr>
        <p:sp>
          <p:nvSpPr>
            <p:cNvPr id="32" name="Rounded Rectangle 2">
              <a:extLst>
                <a:ext uri="{FF2B5EF4-FFF2-40B4-BE49-F238E27FC236}">
                  <a16:creationId xmlns:a16="http://schemas.microsoft.com/office/drawing/2014/main" id="{DA8FF686-F100-4167-9984-74C43AC5250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E268C3D3-3490-46CA-BF9D-2B4B7DF4D19D}"/>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34" name="TextBox 33">
              <a:extLst>
                <a:ext uri="{FF2B5EF4-FFF2-40B4-BE49-F238E27FC236}">
                  <a16:creationId xmlns:a16="http://schemas.microsoft.com/office/drawing/2014/main" id="{F136DCB2-8068-4EC5-A6E9-B6C7DEF910ED}"/>
                </a:ext>
              </a:extLst>
            </p:cNvPr>
            <p:cNvSpPr txBox="1"/>
            <p:nvPr/>
          </p:nvSpPr>
          <p:spPr>
            <a:xfrm>
              <a:off x="1993933" y="1927646"/>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TỰ LUẬN</a:t>
              </a:r>
            </a:p>
          </p:txBody>
        </p:sp>
      </p:grpSp>
      <p:sp>
        <p:nvSpPr>
          <p:cNvPr id="35" name="TextBox 34">
            <a:extLst>
              <a:ext uri="{FF2B5EF4-FFF2-40B4-BE49-F238E27FC236}">
                <a16:creationId xmlns:a16="http://schemas.microsoft.com/office/drawing/2014/main" id="{9B78EE44-4CA8-46CE-B8CB-C0F45E7B05CB}"/>
              </a:ext>
            </a:extLst>
          </p:cNvPr>
          <p:cNvSpPr txBox="1"/>
          <p:nvPr/>
        </p:nvSpPr>
        <p:spPr>
          <a:xfrm>
            <a:off x="879796" y="1685889"/>
            <a:ext cx="561372"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C</a:t>
            </a:r>
          </a:p>
        </p:txBody>
      </p:sp>
      <p:grpSp>
        <p:nvGrpSpPr>
          <p:cNvPr id="28" name="Group 27">
            <a:extLst>
              <a:ext uri="{FF2B5EF4-FFF2-40B4-BE49-F238E27FC236}">
                <a16:creationId xmlns:a16="http://schemas.microsoft.com/office/drawing/2014/main" id="{B6002BE8-6DC4-4C31-BBEF-665176765883}"/>
              </a:ext>
            </a:extLst>
          </p:cNvPr>
          <p:cNvGrpSpPr/>
          <p:nvPr/>
        </p:nvGrpSpPr>
        <p:grpSpPr>
          <a:xfrm>
            <a:off x="5428" y="7212670"/>
            <a:ext cx="24079792" cy="6198529"/>
            <a:chOff x="38100" y="5504319"/>
            <a:chExt cx="24079792" cy="6397211"/>
          </a:xfrm>
        </p:grpSpPr>
        <p:sp>
          <p:nvSpPr>
            <p:cNvPr id="29" name="Google Shape;422;p3">
              <a:extLst>
                <a:ext uri="{FF2B5EF4-FFF2-40B4-BE49-F238E27FC236}">
                  <a16:creationId xmlns:a16="http://schemas.microsoft.com/office/drawing/2014/main" id="{F118DEB0-43D7-4028-BE4D-02AA438C7184}"/>
                </a:ext>
              </a:extLst>
            </p:cNvPr>
            <p:cNvSpPr/>
            <p:nvPr/>
          </p:nvSpPr>
          <p:spPr>
            <a:xfrm>
              <a:off x="343494" y="5831201"/>
              <a:ext cx="23774398" cy="6070329"/>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36" name="Google Shape;423;p3">
              <a:extLst>
                <a:ext uri="{FF2B5EF4-FFF2-40B4-BE49-F238E27FC236}">
                  <a16:creationId xmlns:a16="http://schemas.microsoft.com/office/drawing/2014/main" id="{13314387-6237-49F9-8A23-73E19F7446E0}"/>
                </a:ext>
              </a:extLst>
            </p:cNvPr>
            <p:cNvGrpSpPr/>
            <p:nvPr/>
          </p:nvGrpSpPr>
          <p:grpSpPr>
            <a:xfrm>
              <a:off x="38100" y="5504319"/>
              <a:ext cx="3991941" cy="1079473"/>
              <a:chOff x="410517" y="4648200"/>
              <a:chExt cx="3991941" cy="1079473"/>
            </a:xfrm>
          </p:grpSpPr>
          <p:sp>
            <p:nvSpPr>
              <p:cNvPr id="37" name="Google Shape;424;p3">
                <a:extLst>
                  <a:ext uri="{FF2B5EF4-FFF2-40B4-BE49-F238E27FC236}">
                    <a16:creationId xmlns:a16="http://schemas.microsoft.com/office/drawing/2014/main" id="{0E11582E-5A1E-4EB8-8B86-1748690B79F1}"/>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38" name="Google Shape;425;p3">
                <a:extLst>
                  <a:ext uri="{FF2B5EF4-FFF2-40B4-BE49-F238E27FC236}">
                    <a16:creationId xmlns:a16="http://schemas.microsoft.com/office/drawing/2014/main" id="{09E0A631-4F0D-4909-9D7C-5EF7CD287E6D}"/>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41" name="Google Shape;426;p3">
                <a:extLst>
                  <a:ext uri="{FF2B5EF4-FFF2-40B4-BE49-F238E27FC236}">
                    <a16:creationId xmlns:a16="http://schemas.microsoft.com/office/drawing/2014/main" id="{A2D8774A-EE67-4BD9-B1C8-0E8B30BB89D5}"/>
                  </a:ext>
                </a:extLst>
              </p:cNvPr>
              <p:cNvPicPr preferRelativeResize="0"/>
              <p:nvPr/>
            </p:nvPicPr>
            <p:blipFill rotWithShape="1">
              <a:blip r:embed="rId4">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42" name="TextBox 41">
            <a:extLst>
              <a:ext uri="{FF2B5EF4-FFF2-40B4-BE49-F238E27FC236}">
                <a16:creationId xmlns:a16="http://schemas.microsoft.com/office/drawing/2014/main" id="{D32A815A-DC79-4939-A4A8-C9D50D37BB2E}"/>
              </a:ext>
            </a:extLst>
          </p:cNvPr>
          <p:cNvSpPr txBox="1"/>
          <p:nvPr/>
        </p:nvSpPr>
        <p:spPr>
          <a:xfrm>
            <a:off x="819721" y="8256925"/>
            <a:ext cx="23049358" cy="3301801"/>
          </a:xfrm>
          <a:prstGeom prst="rect">
            <a:avLst/>
          </a:prstGeom>
          <a:noFill/>
        </p:spPr>
        <p:txBody>
          <a:bodyPr wrap="square">
            <a:spAutoFit/>
          </a:bodyPr>
          <a:lstStyle/>
          <a:p>
            <a:pPr>
              <a:lnSpc>
                <a:spcPct val="150000"/>
              </a:lnSpc>
            </a:pPr>
            <a:r>
              <a:rPr lang="vi-VN" sz="4800" b="1" dirty="0">
                <a:latin typeface="Tomaho"/>
              </a:rPr>
              <a:t>a) Trong 5 sinh viên này có một sinh viên có mức lương rất thấp so với những sinh viên còn lại. Vì vậy, nên dùng trung vị để đo mức lương của sinh viên sau khi tốt nghiệp.</a:t>
            </a:r>
          </a:p>
          <a:p>
            <a:pPr>
              <a:lnSpc>
                <a:spcPct val="150000"/>
              </a:lnSpc>
            </a:pPr>
            <a:r>
              <a:rPr lang="vi-VN" sz="4800" b="1" dirty="0">
                <a:latin typeface="Tomaho"/>
              </a:rPr>
              <a:t>b) Nên dùng khoảng tứ phân vị vì nó không bị ảnh hưởng bởi giá trị bất thường.</a:t>
            </a:r>
          </a:p>
        </p:txBody>
      </p:sp>
    </p:spTree>
    <p:extLst>
      <p:ext uri="{BB962C8B-B14F-4D97-AF65-F5344CB8AC3E}">
        <p14:creationId xmlns:p14="http://schemas.microsoft.com/office/powerpoint/2010/main" val="353944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8"/>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wipe(left)">
                                      <p:cBhvr>
                                        <p:cTn id="22" dur="500"/>
                                        <p:tgtEl>
                                          <p:spTgt spid="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xEl>
                                              <p:pRg st="1" end="1"/>
                                            </p:txEl>
                                          </p:spTgt>
                                        </p:tgtEl>
                                        <p:attrNameLst>
                                          <p:attrName>style.visibility</p:attrName>
                                        </p:attrNameLst>
                                      </p:cBhvr>
                                      <p:to>
                                        <p:strVal val="visible"/>
                                      </p:to>
                                    </p:set>
                                    <p:animEffect transition="in" filter="wipe(left)">
                                      <p:cBhvr>
                                        <p:cTn id="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7A230B1-3214-42A4-BF48-E31182151FA4}"/>
              </a:ext>
            </a:extLst>
          </p:cNvPr>
          <p:cNvGrpSpPr/>
          <p:nvPr/>
        </p:nvGrpSpPr>
        <p:grpSpPr>
          <a:xfrm>
            <a:off x="141340" y="1766999"/>
            <a:ext cx="23943880" cy="5360701"/>
            <a:chOff x="923003" y="3917552"/>
            <a:chExt cx="23943880" cy="5360699"/>
          </a:xfrm>
        </p:grpSpPr>
        <p:sp>
          <p:nvSpPr>
            <p:cNvPr id="15" name="Rounded Rectangle 41">
              <a:extLst>
                <a:ext uri="{FF2B5EF4-FFF2-40B4-BE49-F238E27FC236}">
                  <a16:creationId xmlns:a16="http://schemas.microsoft.com/office/drawing/2014/main" id="{8EE06E5B-F42B-4A33-B714-81E567F4D072}"/>
                </a:ext>
              </a:extLst>
            </p:cNvPr>
            <p:cNvSpPr/>
            <p:nvPr/>
          </p:nvSpPr>
          <p:spPr>
            <a:xfrm>
              <a:off x="1272211" y="4158248"/>
              <a:ext cx="23594672" cy="512000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0493BF6-34C0-45F2-8FB7-B7F144687DAE}"/>
                </a:ext>
              </a:extLst>
            </p:cNvPr>
            <p:cNvGrpSpPr/>
            <p:nvPr/>
          </p:nvGrpSpPr>
          <p:grpSpPr>
            <a:xfrm>
              <a:off x="923003" y="3917552"/>
              <a:ext cx="4029041" cy="1040476"/>
              <a:chOff x="923003" y="3917552"/>
              <a:chExt cx="4029041" cy="1040476"/>
            </a:xfrm>
          </p:grpSpPr>
          <p:grpSp>
            <p:nvGrpSpPr>
              <p:cNvPr id="17" name="Group 16">
                <a:extLst>
                  <a:ext uri="{FF2B5EF4-FFF2-40B4-BE49-F238E27FC236}">
                    <a16:creationId xmlns:a16="http://schemas.microsoft.com/office/drawing/2014/main" id="{845F444A-634F-41D3-8BAE-FDC1B3FD945C}"/>
                  </a:ext>
                </a:extLst>
              </p:cNvPr>
              <p:cNvGrpSpPr/>
              <p:nvPr/>
            </p:nvGrpSpPr>
            <p:grpSpPr>
              <a:xfrm>
                <a:off x="1448984" y="4075060"/>
                <a:ext cx="3503060" cy="882966"/>
                <a:chOff x="2115734" y="4437010"/>
                <a:chExt cx="3503060" cy="882966"/>
              </a:xfrm>
            </p:grpSpPr>
            <p:sp>
              <p:nvSpPr>
                <p:cNvPr id="19" name="Freeform 20">
                  <a:extLst>
                    <a:ext uri="{FF2B5EF4-FFF2-40B4-BE49-F238E27FC236}">
                      <a16:creationId xmlns:a16="http://schemas.microsoft.com/office/drawing/2014/main" id="{C202490D-5AF0-419F-9F35-52A40574972A}"/>
                    </a:ext>
                  </a:extLst>
                </p:cNvPr>
                <p:cNvSpPr>
                  <a:spLocks/>
                </p:cNvSpPr>
                <p:nvPr/>
              </p:nvSpPr>
              <p:spPr bwMode="auto">
                <a:xfrm rot="5400000">
                  <a:off x="3425781" y="3126963"/>
                  <a:ext cx="882966"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solidFill>
                      <a:prstClr val="black"/>
                    </a:solidFill>
                    <a:latin typeface="Tahoma" pitchFamily="34" charset="0"/>
                    <a:ea typeface="Tahoma" pitchFamily="34" charset="0"/>
                    <a:cs typeface="Tahoma" pitchFamily="34" charset="0"/>
                  </a:endParaRPr>
                </a:p>
              </p:txBody>
            </p:sp>
            <p:sp>
              <p:nvSpPr>
                <p:cNvPr id="20" name="TextBox 19">
                  <a:extLst>
                    <a:ext uri="{FF2B5EF4-FFF2-40B4-BE49-F238E27FC236}">
                      <a16:creationId xmlns:a16="http://schemas.microsoft.com/office/drawing/2014/main" id="{5B483DCE-626C-42FE-8324-5C1C5BBDC4E1}"/>
                    </a:ext>
                  </a:extLst>
                </p:cNvPr>
                <p:cNvSpPr txBox="1"/>
                <p:nvPr/>
              </p:nvSpPr>
              <p:spPr>
                <a:xfrm>
                  <a:off x="2542254" y="4480056"/>
                  <a:ext cx="2411359" cy="800219"/>
                </a:xfrm>
                <a:prstGeom prst="rect">
                  <a:avLst/>
                </a:prstGeom>
                <a:noFill/>
              </p:spPr>
              <p:txBody>
                <a:bodyPr wrap="square" rtlCol="0">
                  <a:spAutoFit/>
                </a:bodyPr>
                <a:lstStyle/>
                <a:p>
                  <a:pPr algn="ctr"/>
                  <a:r>
                    <a:rPr lang="en-US" sz="4600" b="1" dirty="0">
                      <a:solidFill>
                        <a:srgbClr val="0000FF"/>
                      </a:solidFill>
                      <a:latin typeface="Tahoma" pitchFamily="34" charset="0"/>
                      <a:ea typeface="Tahoma" pitchFamily="34" charset="0"/>
                      <a:cs typeface="Tahoma" pitchFamily="34" charset="0"/>
                    </a:rPr>
                    <a:t>5.23</a:t>
                  </a:r>
                </a:p>
              </p:txBody>
            </p:sp>
          </p:grpSp>
          <p:pic>
            <p:nvPicPr>
              <p:cNvPr id="18" name="Picture 17">
                <a:extLst>
                  <a:ext uri="{FF2B5EF4-FFF2-40B4-BE49-F238E27FC236}">
                    <a16:creationId xmlns:a16="http://schemas.microsoft.com/office/drawing/2014/main" id="{74605736-4062-48B7-90A5-5915C724FB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8" name="Group 27">
            <a:extLst>
              <a:ext uri="{FF2B5EF4-FFF2-40B4-BE49-F238E27FC236}">
                <a16:creationId xmlns:a16="http://schemas.microsoft.com/office/drawing/2014/main" id="{B6002BE8-6DC4-4C31-BBEF-665176765883}"/>
              </a:ext>
            </a:extLst>
          </p:cNvPr>
          <p:cNvGrpSpPr/>
          <p:nvPr/>
        </p:nvGrpSpPr>
        <p:grpSpPr>
          <a:xfrm>
            <a:off x="5428" y="7151537"/>
            <a:ext cx="24079792" cy="6412062"/>
            <a:chOff x="38100" y="5504319"/>
            <a:chExt cx="24079792" cy="6617589"/>
          </a:xfrm>
        </p:grpSpPr>
        <p:sp>
          <p:nvSpPr>
            <p:cNvPr id="29" name="Google Shape;422;p3">
              <a:extLst>
                <a:ext uri="{FF2B5EF4-FFF2-40B4-BE49-F238E27FC236}">
                  <a16:creationId xmlns:a16="http://schemas.microsoft.com/office/drawing/2014/main" id="{F118DEB0-43D7-4028-BE4D-02AA438C7184}"/>
                </a:ext>
              </a:extLst>
            </p:cNvPr>
            <p:cNvSpPr/>
            <p:nvPr/>
          </p:nvSpPr>
          <p:spPr>
            <a:xfrm>
              <a:off x="343494" y="5831201"/>
              <a:ext cx="23774398" cy="6290707"/>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36" name="Google Shape;423;p3">
              <a:extLst>
                <a:ext uri="{FF2B5EF4-FFF2-40B4-BE49-F238E27FC236}">
                  <a16:creationId xmlns:a16="http://schemas.microsoft.com/office/drawing/2014/main" id="{13314387-6237-49F9-8A23-73E19F7446E0}"/>
                </a:ext>
              </a:extLst>
            </p:cNvPr>
            <p:cNvGrpSpPr/>
            <p:nvPr/>
          </p:nvGrpSpPr>
          <p:grpSpPr>
            <a:xfrm>
              <a:off x="38100" y="5504319"/>
              <a:ext cx="3991941" cy="1079473"/>
              <a:chOff x="410517" y="4648200"/>
              <a:chExt cx="3991941" cy="1079473"/>
            </a:xfrm>
          </p:grpSpPr>
          <p:sp>
            <p:nvSpPr>
              <p:cNvPr id="37" name="Google Shape;424;p3">
                <a:extLst>
                  <a:ext uri="{FF2B5EF4-FFF2-40B4-BE49-F238E27FC236}">
                    <a16:creationId xmlns:a16="http://schemas.microsoft.com/office/drawing/2014/main" id="{0E11582E-5A1E-4EB8-8B86-1748690B79F1}"/>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38" name="Google Shape;425;p3">
                <a:extLst>
                  <a:ext uri="{FF2B5EF4-FFF2-40B4-BE49-F238E27FC236}">
                    <a16:creationId xmlns:a16="http://schemas.microsoft.com/office/drawing/2014/main" id="{09E0A631-4F0D-4909-9D7C-5EF7CD287E6D}"/>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41" name="Google Shape;426;p3">
                <a:extLst>
                  <a:ext uri="{FF2B5EF4-FFF2-40B4-BE49-F238E27FC236}">
                    <a16:creationId xmlns:a16="http://schemas.microsoft.com/office/drawing/2014/main" id="{A2D8774A-EE67-4BD9-B1C8-0E8B30BB89D5}"/>
                  </a:ext>
                </a:extLst>
              </p:cNvPr>
              <p:cNvPicPr preferRelativeResize="0"/>
              <p:nvPr/>
            </p:nvPicPr>
            <p:blipFill rotWithShape="1">
              <a:blip r:embed="rId3">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32A815A-DC79-4939-A4A8-C9D50D37BB2E}"/>
                  </a:ext>
                </a:extLst>
              </p:cNvPr>
              <p:cNvSpPr txBox="1"/>
              <p:nvPr/>
            </p:nvSpPr>
            <p:spPr>
              <a:xfrm>
                <a:off x="636517" y="8153400"/>
                <a:ext cx="23436662" cy="5360827"/>
              </a:xfrm>
              <a:prstGeom prst="rect">
                <a:avLst/>
              </a:prstGeom>
              <a:noFill/>
            </p:spPr>
            <p:txBody>
              <a:bodyPr wrap="square">
                <a:spAutoFit/>
              </a:bodyPr>
              <a:lstStyle/>
              <a:p>
                <a:r>
                  <a:rPr lang="en-US" sz="4200" b="1" dirty="0">
                    <a:latin typeface="Tomaho"/>
                  </a:rPr>
                  <a:t>* </a:t>
                </a:r>
                <a:r>
                  <a:rPr lang="en-US" sz="4200" b="1" dirty="0" err="1">
                    <a:latin typeface="Tomaho"/>
                  </a:rPr>
                  <a:t>Đối</a:t>
                </a:r>
                <a:r>
                  <a:rPr lang="en-US" sz="4200" b="1" dirty="0">
                    <a:latin typeface="Tomaho"/>
                  </a:rPr>
                  <a:t> </a:t>
                </a:r>
                <a:r>
                  <a:rPr lang="en-US" sz="4200" b="1" dirty="0" err="1">
                    <a:latin typeface="Tomaho"/>
                  </a:rPr>
                  <a:t>với</a:t>
                </a:r>
                <a:r>
                  <a:rPr lang="en-US" sz="4200" b="1" dirty="0">
                    <a:latin typeface="Tomaho"/>
                  </a:rPr>
                  <a:t> </a:t>
                </a:r>
                <a:r>
                  <a:rPr lang="en-US" sz="4200" b="1" dirty="0" err="1">
                    <a:latin typeface="Tomaho"/>
                  </a:rPr>
                  <a:t>dãy</a:t>
                </a:r>
                <a:r>
                  <a:rPr lang="en-US" sz="4200" b="1" dirty="0">
                    <a:latin typeface="Tomaho"/>
                  </a:rPr>
                  <a:t> </a:t>
                </a:r>
                <a:r>
                  <a:rPr lang="en-US" sz="4200" b="1" dirty="0" err="1">
                    <a:latin typeface="Tomaho"/>
                  </a:rPr>
                  <a:t>điểm</a:t>
                </a:r>
                <a:r>
                  <a:rPr lang="en-US" sz="4200" b="1" dirty="0">
                    <a:latin typeface="Tomaho"/>
                  </a:rPr>
                  <a:t> </a:t>
                </a:r>
                <a:r>
                  <a:rPr lang="en-US" sz="4200" b="1" dirty="0" err="1">
                    <a:latin typeface="Tomaho"/>
                  </a:rPr>
                  <a:t>Toán</a:t>
                </a:r>
                <a:r>
                  <a:rPr lang="en-US" sz="4200" b="1" dirty="0">
                    <a:latin typeface="Tomaho"/>
                  </a:rPr>
                  <a:t>: </a:t>
                </a:r>
                <a:r>
                  <a:rPr lang="en-US" sz="4200" b="1" dirty="0" err="1">
                    <a:latin typeface="Tomaho"/>
                  </a:rPr>
                  <a:t>Giá</a:t>
                </a:r>
                <a:r>
                  <a:rPr lang="en-US" sz="4200" b="1" dirty="0">
                    <a:latin typeface="Tomaho"/>
                  </a:rPr>
                  <a:t> </a:t>
                </a:r>
                <a:r>
                  <a:rPr lang="en-US" sz="4200" b="1" dirty="0" err="1">
                    <a:latin typeface="Tomaho"/>
                  </a:rPr>
                  <a:t>trị</a:t>
                </a:r>
                <a:r>
                  <a:rPr lang="en-US" sz="4200" b="1" dirty="0">
                    <a:latin typeface="Tomaho"/>
                  </a:rPr>
                  <a:t> </a:t>
                </a:r>
                <a:r>
                  <a:rPr lang="en-US" sz="4200" b="1" dirty="0" err="1">
                    <a:latin typeface="Tomaho"/>
                  </a:rPr>
                  <a:t>nhỏ</a:t>
                </a:r>
                <a:r>
                  <a:rPr lang="en-US" sz="4200" b="1" dirty="0">
                    <a:latin typeface="Tomaho"/>
                  </a:rPr>
                  <a:t> </a:t>
                </a:r>
                <a:r>
                  <a:rPr lang="en-US" sz="4200" b="1" dirty="0" err="1">
                    <a:latin typeface="Tomaho"/>
                  </a:rPr>
                  <a:t>nhất</a:t>
                </a:r>
                <a:r>
                  <a:rPr lang="en-US" sz="4200" b="1" dirty="0">
                    <a:latin typeface="Tomaho"/>
                  </a:rPr>
                  <a:t>: </a:t>
                </a:r>
                <a14:m>
                  <m:oMath xmlns:m="http://schemas.openxmlformats.org/officeDocument/2006/math">
                    <m:r>
                      <a:rPr lang="en-US" sz="4200" b="1" i="1">
                        <a:latin typeface="Cambria Math" panose="02040503050406030204" pitchFamily="18" charset="0"/>
                      </a:rPr>
                      <m:t>𝟓</m:t>
                    </m:r>
                  </m:oMath>
                </a14:m>
                <a:r>
                  <a:rPr lang="en-US" sz="4200" b="1" dirty="0">
                    <a:latin typeface="Tomaho"/>
                  </a:rPr>
                  <a:t>; </a:t>
                </a:r>
                <a:r>
                  <a:rPr lang="en-US" sz="4200" b="1" dirty="0" err="1">
                    <a:latin typeface="Tomaho"/>
                  </a:rPr>
                  <a:t>Giá</a:t>
                </a:r>
                <a:r>
                  <a:rPr lang="en-US" sz="4200" b="1" dirty="0">
                    <a:latin typeface="Tomaho"/>
                  </a:rPr>
                  <a:t> </a:t>
                </a:r>
                <a:r>
                  <a:rPr lang="en-US" sz="4200" b="1" dirty="0" err="1">
                    <a:latin typeface="Tomaho"/>
                  </a:rPr>
                  <a:t>trị</a:t>
                </a:r>
                <a:r>
                  <a:rPr lang="en-US" sz="4200" b="1" dirty="0">
                    <a:latin typeface="Tomaho"/>
                  </a:rPr>
                  <a:t> </a:t>
                </a:r>
                <a:r>
                  <a:rPr lang="en-US" sz="4200" b="1" dirty="0" err="1">
                    <a:latin typeface="Tomaho"/>
                  </a:rPr>
                  <a:t>lớn</a:t>
                </a:r>
                <a:r>
                  <a:rPr lang="en-US" sz="4200" b="1" dirty="0">
                    <a:latin typeface="Tomaho"/>
                  </a:rPr>
                  <a:t> </a:t>
                </a:r>
                <a:r>
                  <a:rPr lang="en-US" sz="4200" b="1" dirty="0" err="1">
                    <a:latin typeface="Tomaho"/>
                  </a:rPr>
                  <a:t>nhất</a:t>
                </a:r>
                <a:r>
                  <a:rPr lang="en-US" sz="4200" b="1" dirty="0">
                    <a:latin typeface="Tomaho"/>
                  </a:rPr>
                  <a:t>: </a:t>
                </a:r>
                <a14:m>
                  <m:oMath xmlns:m="http://schemas.openxmlformats.org/officeDocument/2006/math">
                    <m:r>
                      <a:rPr lang="en-US" sz="4200" b="1" i="1">
                        <a:latin typeface="Cambria Math" panose="02040503050406030204" pitchFamily="18" charset="0"/>
                      </a:rPr>
                      <m:t>𝟗𝟏</m:t>
                    </m:r>
                  </m:oMath>
                </a14:m>
                <a:r>
                  <a:rPr lang="en-US" sz="4200" b="1" dirty="0">
                    <a:latin typeface="Tomaho"/>
                  </a:rPr>
                  <a:t>; </a:t>
                </a:r>
                <a:r>
                  <a:rPr lang="en-US" sz="4200" b="1" dirty="0" err="1">
                    <a:latin typeface="Tomaho"/>
                  </a:rPr>
                  <a:t>Khoảng</a:t>
                </a:r>
                <a:r>
                  <a:rPr lang="en-US" sz="4200" b="1" dirty="0">
                    <a:latin typeface="Tomaho"/>
                  </a:rPr>
                  <a:t> </a:t>
                </a:r>
                <a:r>
                  <a:rPr lang="en-US" sz="4200" b="1" dirty="0" err="1">
                    <a:latin typeface="Tomaho"/>
                  </a:rPr>
                  <a:t>biến</a:t>
                </a:r>
                <a:r>
                  <a:rPr lang="en-US" sz="4200" b="1" dirty="0">
                    <a:latin typeface="Tomaho"/>
                  </a:rPr>
                  <a:t> </a:t>
                </a:r>
                <a:r>
                  <a:rPr lang="en-US" sz="4200" b="1" dirty="0" err="1">
                    <a:latin typeface="Tomaho"/>
                  </a:rPr>
                  <a:t>thiên</a:t>
                </a:r>
                <a:r>
                  <a:rPr lang="en-US" sz="4200" b="1" dirty="0">
                    <a:latin typeface="Tomaho"/>
                  </a:rPr>
                  <a:t>: </a:t>
                </a:r>
                <a14:m>
                  <m:oMath xmlns:m="http://schemas.openxmlformats.org/officeDocument/2006/math">
                    <m:r>
                      <a:rPr lang="en-US" sz="4200" b="1" i="1">
                        <a:latin typeface="Cambria Math" panose="02040503050406030204" pitchFamily="18" charset="0"/>
                      </a:rPr>
                      <m:t>𝟖𝟔</m:t>
                    </m:r>
                  </m:oMath>
                </a14:m>
                <a:r>
                  <a:rPr lang="en-US" sz="4200" b="1" dirty="0">
                    <a:latin typeface="Tomaho"/>
                  </a:rPr>
                  <a:t>.</a:t>
                </a:r>
              </a:p>
              <a:p>
                <a14:m>
                  <m:oMath xmlns:m="http://schemas.openxmlformats.org/officeDocument/2006/math">
                    <m:sSub>
                      <m:sSubPr>
                        <m:ctrlPr>
                          <a:rPr lang="en-US" sz="4200" b="1" i="1">
                            <a:latin typeface="Cambria Math" panose="02040503050406030204" pitchFamily="18" charset="0"/>
                          </a:rPr>
                        </m:ctrlPr>
                      </m:sSubPr>
                      <m:e>
                        <m:r>
                          <a:rPr lang="en-US" sz="4200" b="1" i="1">
                            <a:latin typeface="Cambria Math" panose="02040503050406030204" pitchFamily="18" charset="0"/>
                          </a:rPr>
                          <m:t>𝑸</m:t>
                        </m:r>
                      </m:e>
                      <m:sub>
                        <m:r>
                          <a:rPr lang="en-US" sz="4200" b="1" i="1">
                            <a:latin typeface="Cambria Math" panose="02040503050406030204" pitchFamily="18" charset="0"/>
                          </a:rPr>
                          <m:t>𝟏</m:t>
                        </m:r>
                      </m:sub>
                    </m:sSub>
                    <m:r>
                      <a:rPr lang="en-US" sz="4200" b="1" i="1">
                        <a:latin typeface="Cambria Math" panose="02040503050406030204" pitchFamily="18" charset="0"/>
                      </a:rPr>
                      <m:t>=</m:t>
                    </m:r>
                    <m:r>
                      <a:rPr lang="en-US" sz="4200" b="1" i="1">
                        <a:latin typeface="Cambria Math" panose="02040503050406030204" pitchFamily="18" charset="0"/>
                      </a:rPr>
                      <m:t>𝟑𝟕</m:t>
                    </m:r>
                    <m:r>
                      <a:rPr lang="en-US" sz="4200" b="1" i="1">
                        <a:latin typeface="Cambria Math" panose="02040503050406030204" pitchFamily="18" charset="0"/>
                      </a:rPr>
                      <m:t>,</m:t>
                    </m:r>
                    <m:sSub>
                      <m:sSubPr>
                        <m:ctrlPr>
                          <a:rPr lang="en-US" sz="4200" b="1" i="1">
                            <a:latin typeface="Cambria Math" panose="02040503050406030204" pitchFamily="18" charset="0"/>
                          </a:rPr>
                        </m:ctrlPr>
                      </m:sSubPr>
                      <m:e>
                        <m:r>
                          <a:rPr lang="en-US" sz="4200" b="1" i="1">
                            <a:latin typeface="Cambria Math" panose="02040503050406030204" pitchFamily="18" charset="0"/>
                          </a:rPr>
                          <m:t>𝑸</m:t>
                        </m:r>
                      </m:e>
                      <m:sub>
                        <m:r>
                          <a:rPr lang="en-US" sz="4200" b="1" i="1">
                            <a:latin typeface="Cambria Math" panose="02040503050406030204" pitchFamily="18" charset="0"/>
                          </a:rPr>
                          <m:t>𝟑</m:t>
                        </m:r>
                      </m:sub>
                    </m:sSub>
                    <m:r>
                      <a:rPr lang="en-US" sz="4200" b="1" i="1">
                        <a:latin typeface="Cambria Math" panose="02040503050406030204" pitchFamily="18" charset="0"/>
                      </a:rPr>
                      <m:t>=</m:t>
                    </m:r>
                    <m:r>
                      <a:rPr lang="en-US" sz="4200" b="1" i="1">
                        <a:latin typeface="Cambria Math" panose="02040503050406030204" pitchFamily="18" charset="0"/>
                      </a:rPr>
                      <m:t>𝟕𝟖</m:t>
                    </m:r>
                  </m:oMath>
                </a14:m>
                <a:r>
                  <a:rPr lang="en-US" sz="4200" b="1" dirty="0">
                    <a:latin typeface="Tomaho"/>
                  </a:rPr>
                  <a:t> do </a:t>
                </a:r>
                <a:r>
                  <a:rPr lang="en-US" sz="4200" b="1" dirty="0" err="1">
                    <a:latin typeface="Tomaho"/>
                  </a:rPr>
                  <a:t>đó</a:t>
                </a:r>
                <a:r>
                  <a:rPr lang="en-US" sz="4200" b="1" dirty="0">
                    <a:latin typeface="Tomaho"/>
                  </a:rPr>
                  <a:t> </a:t>
                </a:r>
                <a:r>
                  <a:rPr lang="en-US" sz="4200" b="1" dirty="0" err="1">
                    <a:latin typeface="Tomaho"/>
                  </a:rPr>
                  <a:t>khoảng</a:t>
                </a:r>
                <a:r>
                  <a:rPr lang="en-US" sz="4200" b="1" dirty="0">
                    <a:latin typeface="Tomaho"/>
                  </a:rPr>
                  <a:t> </a:t>
                </a:r>
                <a:r>
                  <a:rPr lang="en-US" sz="4200" b="1" dirty="0" err="1">
                    <a:latin typeface="Tomaho"/>
                  </a:rPr>
                  <a:t>tứ</a:t>
                </a:r>
                <a:r>
                  <a:rPr lang="en-US" sz="4200" b="1" dirty="0">
                    <a:latin typeface="Tomaho"/>
                  </a:rPr>
                  <a:t> </a:t>
                </a:r>
                <a:r>
                  <a:rPr lang="en-US" sz="4200" b="1" dirty="0" err="1">
                    <a:latin typeface="Tomaho"/>
                  </a:rPr>
                  <a:t>phân</a:t>
                </a:r>
                <a:r>
                  <a:rPr lang="en-US" sz="4200" b="1" dirty="0">
                    <a:latin typeface="Tomaho"/>
                  </a:rPr>
                  <a:t> </a:t>
                </a:r>
                <a:r>
                  <a:rPr lang="en-US" sz="4200" b="1" dirty="0" err="1">
                    <a:latin typeface="Tomaho"/>
                  </a:rPr>
                  <a:t>vị</a:t>
                </a:r>
                <a:r>
                  <a:rPr lang="en-US" sz="4200" b="1" dirty="0">
                    <a:latin typeface="Tomaho"/>
                  </a:rPr>
                  <a:t> </a:t>
                </a:r>
                <a:r>
                  <a:rPr lang="en-US" sz="4200" b="1" dirty="0" err="1">
                    <a:latin typeface="Tomaho"/>
                  </a:rPr>
                  <a:t>là</a:t>
                </a:r>
                <a:r>
                  <a:rPr lang="en-US" sz="4200" b="1" dirty="0">
                    <a:latin typeface="Tomaho"/>
                  </a:rPr>
                  <a:t> </a:t>
                </a:r>
                <a14:m>
                  <m:oMath xmlns:m="http://schemas.openxmlformats.org/officeDocument/2006/math">
                    <m:sSub>
                      <m:sSubPr>
                        <m:ctrlPr>
                          <a:rPr lang="en-US" sz="4200" b="1" i="1">
                            <a:latin typeface="Cambria Math" panose="02040503050406030204" pitchFamily="18" charset="0"/>
                          </a:rPr>
                        </m:ctrlPr>
                      </m:sSubPr>
                      <m:e>
                        <m:r>
                          <a:rPr lang="en-US" sz="4200" b="1" i="1">
                            <a:latin typeface="Cambria Math" panose="02040503050406030204" pitchFamily="18" charset="0"/>
                          </a:rPr>
                          <m:t>𝜟</m:t>
                        </m:r>
                      </m:e>
                      <m:sub>
                        <m:r>
                          <a:rPr lang="en-US" sz="4200" b="1" i="1">
                            <a:latin typeface="Cambria Math" panose="02040503050406030204" pitchFamily="18" charset="0"/>
                          </a:rPr>
                          <m:t>𝑸</m:t>
                        </m:r>
                      </m:sub>
                    </m:sSub>
                    <m:r>
                      <a:rPr lang="en-US" sz="4200" b="1" i="1">
                        <a:latin typeface="Cambria Math" panose="02040503050406030204" pitchFamily="18" charset="0"/>
                      </a:rPr>
                      <m:t>=</m:t>
                    </m:r>
                    <m:r>
                      <a:rPr lang="en-US" sz="4200" b="1" i="1">
                        <a:latin typeface="Cambria Math" panose="02040503050406030204" pitchFamily="18" charset="0"/>
                      </a:rPr>
                      <m:t>𝟕𝟖</m:t>
                    </m:r>
                    <m:r>
                      <a:rPr lang="en-US" sz="4200" b="1" i="1">
                        <a:latin typeface="Cambria Math" panose="02040503050406030204" pitchFamily="18" charset="0"/>
                      </a:rPr>
                      <m:t>−</m:t>
                    </m:r>
                    <m:r>
                      <a:rPr lang="en-US" sz="4200" b="1" i="1">
                        <a:latin typeface="Cambria Math" panose="02040503050406030204" pitchFamily="18" charset="0"/>
                      </a:rPr>
                      <m:t>𝟑𝟕</m:t>
                    </m:r>
                    <m:r>
                      <a:rPr lang="en-US" sz="4200" b="1" i="1">
                        <a:latin typeface="Cambria Math" panose="02040503050406030204" pitchFamily="18" charset="0"/>
                      </a:rPr>
                      <m:t>=</m:t>
                    </m:r>
                    <m:r>
                      <a:rPr lang="en-US" sz="4200" b="1" i="1">
                        <a:latin typeface="Cambria Math" panose="02040503050406030204" pitchFamily="18" charset="0"/>
                      </a:rPr>
                      <m:t>𝟏𝟔</m:t>
                    </m:r>
                  </m:oMath>
                </a14:m>
                <a:r>
                  <a:rPr lang="en-US" sz="4200" b="1" dirty="0">
                    <a:latin typeface="Tomaho"/>
                  </a:rPr>
                  <a:t>.</a:t>
                </a:r>
              </a:p>
              <a:p>
                <a:r>
                  <a:rPr lang="en-US" sz="4200" b="1" dirty="0" err="1">
                    <a:latin typeface="Tomaho"/>
                  </a:rPr>
                  <a:t>Độ</a:t>
                </a:r>
                <a:r>
                  <a:rPr lang="en-US" sz="4200" b="1" dirty="0">
                    <a:latin typeface="Tomaho"/>
                  </a:rPr>
                  <a:t> </a:t>
                </a:r>
                <a:r>
                  <a:rPr lang="en-US" sz="4200" b="1" dirty="0" err="1">
                    <a:latin typeface="Tomaho"/>
                  </a:rPr>
                  <a:t>lệch</a:t>
                </a:r>
                <a:r>
                  <a:rPr lang="en-US" sz="4200" b="1" dirty="0">
                    <a:latin typeface="Tomaho"/>
                  </a:rPr>
                  <a:t> </a:t>
                </a:r>
                <a:r>
                  <a:rPr lang="en-US" sz="4200" b="1" dirty="0" err="1">
                    <a:latin typeface="Tomaho"/>
                  </a:rPr>
                  <a:t>chuẩn</a:t>
                </a:r>
                <a:r>
                  <a:rPr lang="en-US" sz="4200" b="1" dirty="0">
                    <a:latin typeface="Tomaho"/>
                  </a:rPr>
                  <a:t> </a:t>
                </a:r>
                <a14:m>
                  <m:oMath xmlns:m="http://schemas.openxmlformats.org/officeDocument/2006/math">
                    <m:r>
                      <a:rPr lang="en-US" sz="4200" b="1" i="1">
                        <a:latin typeface="Cambria Math" panose="02040503050406030204" pitchFamily="18" charset="0"/>
                      </a:rPr>
                      <m:t>𝒔</m:t>
                    </m:r>
                    <m:r>
                      <a:rPr lang="en-US" sz="4200" b="1" i="1">
                        <a:latin typeface="Cambria Math" panose="02040503050406030204" pitchFamily="18" charset="0"/>
                      </a:rPr>
                      <m:t>=</m:t>
                    </m:r>
                    <m:r>
                      <a:rPr lang="en-US" sz="4200" b="1" i="1">
                        <a:latin typeface="Cambria Math" panose="02040503050406030204" pitchFamily="18" charset="0"/>
                      </a:rPr>
                      <m:t>𝟐𝟑</m:t>
                    </m:r>
                    <m:r>
                      <a:rPr lang="en-US" sz="4200" b="1" i="1">
                        <a:latin typeface="Cambria Math" panose="02040503050406030204" pitchFamily="18" charset="0"/>
                      </a:rPr>
                      <m:t>,</m:t>
                    </m:r>
                    <m:r>
                      <a:rPr lang="en-US" sz="4200" b="1" i="1">
                        <a:latin typeface="Cambria Math" panose="02040503050406030204" pitchFamily="18" charset="0"/>
                      </a:rPr>
                      <m:t>𝟖𝟏</m:t>
                    </m:r>
                  </m:oMath>
                </a14:m>
                <a:r>
                  <a:rPr lang="en-US" sz="4200" b="1" dirty="0">
                    <a:latin typeface="Tomaho"/>
                  </a:rPr>
                  <a:t>.</a:t>
                </a:r>
              </a:p>
              <a:p>
                <a:r>
                  <a:rPr lang="en-US" sz="4200" b="1" dirty="0">
                    <a:latin typeface="Tomaho"/>
                  </a:rPr>
                  <a:t>* </a:t>
                </a:r>
                <a:r>
                  <a:rPr lang="en-US" sz="4200" b="1" dirty="0" err="1">
                    <a:latin typeface="Tomaho"/>
                  </a:rPr>
                  <a:t>Đối</a:t>
                </a:r>
                <a:r>
                  <a:rPr lang="en-US" sz="4200" b="1" dirty="0">
                    <a:latin typeface="Tomaho"/>
                  </a:rPr>
                  <a:t> </a:t>
                </a:r>
                <a:r>
                  <a:rPr lang="en-US" sz="4200" b="1" dirty="0" err="1">
                    <a:latin typeface="Tomaho"/>
                  </a:rPr>
                  <a:t>với</a:t>
                </a:r>
                <a:r>
                  <a:rPr lang="en-US" sz="4200" b="1" dirty="0">
                    <a:latin typeface="Tomaho"/>
                  </a:rPr>
                  <a:t> </a:t>
                </a:r>
                <a:r>
                  <a:rPr lang="en-US" sz="4200" b="1" dirty="0" err="1">
                    <a:latin typeface="Tomaho"/>
                  </a:rPr>
                  <a:t>dãy</a:t>
                </a:r>
                <a:r>
                  <a:rPr lang="en-US" sz="4200" b="1" dirty="0">
                    <a:latin typeface="Tomaho"/>
                  </a:rPr>
                  <a:t> </a:t>
                </a:r>
                <a:r>
                  <a:rPr lang="en-US" sz="4200" b="1" dirty="0" err="1">
                    <a:latin typeface="Tomaho"/>
                  </a:rPr>
                  <a:t>điểm</a:t>
                </a:r>
                <a:r>
                  <a:rPr lang="en-US" sz="4200" b="1" dirty="0">
                    <a:latin typeface="Tomaho"/>
                  </a:rPr>
                  <a:t> </a:t>
                </a:r>
                <a:r>
                  <a:rPr lang="en-US" sz="4200" b="1" dirty="0" err="1">
                    <a:latin typeface="Tomaho"/>
                  </a:rPr>
                  <a:t>tiếng</a:t>
                </a:r>
                <a:r>
                  <a:rPr lang="en-US" sz="4200" b="1" dirty="0">
                    <a:latin typeface="Tomaho"/>
                  </a:rPr>
                  <a:t> Anh: </a:t>
                </a:r>
                <a:r>
                  <a:rPr lang="en-US" sz="4200" b="1" dirty="0" err="1">
                    <a:latin typeface="Tomaho"/>
                  </a:rPr>
                  <a:t>Giá</a:t>
                </a:r>
                <a:r>
                  <a:rPr lang="en-US" sz="4200" b="1" dirty="0">
                    <a:latin typeface="Tomaho"/>
                  </a:rPr>
                  <a:t> </a:t>
                </a:r>
                <a:r>
                  <a:rPr lang="en-US" sz="4200" b="1" dirty="0" err="1">
                    <a:latin typeface="Tomaho"/>
                  </a:rPr>
                  <a:t>trị</a:t>
                </a:r>
                <a:r>
                  <a:rPr lang="en-US" sz="4200" b="1" dirty="0">
                    <a:latin typeface="Tomaho"/>
                  </a:rPr>
                  <a:t> </a:t>
                </a:r>
                <a:r>
                  <a:rPr lang="en-US" sz="4200" b="1" dirty="0" err="1">
                    <a:latin typeface="Tomaho"/>
                  </a:rPr>
                  <a:t>nhỏ</a:t>
                </a:r>
                <a:r>
                  <a:rPr lang="en-US" sz="4200" b="1" dirty="0">
                    <a:latin typeface="Tomaho"/>
                  </a:rPr>
                  <a:t> </a:t>
                </a:r>
                <a:r>
                  <a:rPr lang="en-US" sz="4200" b="1" dirty="0" err="1">
                    <a:latin typeface="Tomaho"/>
                  </a:rPr>
                  <a:t>nhất</a:t>
                </a:r>
                <a:r>
                  <a:rPr lang="en-US" sz="4200" b="1" dirty="0">
                    <a:latin typeface="Tomaho"/>
                  </a:rPr>
                  <a:t>:  </a:t>
                </a:r>
                <a14:m>
                  <m:oMath xmlns:m="http://schemas.openxmlformats.org/officeDocument/2006/math">
                    <m:r>
                      <a:rPr lang="en-US" sz="4200" b="1" i="1">
                        <a:latin typeface="Cambria Math" panose="02040503050406030204" pitchFamily="18" charset="0"/>
                      </a:rPr>
                      <m:t>𝟑𝟕</m:t>
                    </m:r>
                  </m:oMath>
                </a14:m>
                <a:r>
                  <a:rPr lang="en-US" sz="4200" b="1" dirty="0">
                    <a:latin typeface="Tomaho"/>
                  </a:rPr>
                  <a:t>; </a:t>
                </a:r>
                <a:r>
                  <a:rPr lang="en-US" sz="4200" b="1" dirty="0" err="1">
                    <a:latin typeface="Tomaho"/>
                  </a:rPr>
                  <a:t>Giá</a:t>
                </a:r>
                <a:r>
                  <a:rPr lang="en-US" sz="4200" b="1" dirty="0">
                    <a:latin typeface="Tomaho"/>
                  </a:rPr>
                  <a:t> </a:t>
                </a:r>
                <a:r>
                  <a:rPr lang="en-US" sz="4200" b="1" dirty="0" err="1">
                    <a:latin typeface="Tomaho"/>
                  </a:rPr>
                  <a:t>trị</a:t>
                </a:r>
                <a:r>
                  <a:rPr lang="en-US" sz="4200" b="1" dirty="0">
                    <a:latin typeface="Tomaho"/>
                  </a:rPr>
                  <a:t> </a:t>
                </a:r>
                <a:r>
                  <a:rPr lang="en-US" sz="4200" b="1" dirty="0" err="1">
                    <a:latin typeface="Tomaho"/>
                  </a:rPr>
                  <a:t>lớn</a:t>
                </a:r>
                <a:r>
                  <a:rPr lang="en-US" sz="4200" b="1" dirty="0">
                    <a:latin typeface="Tomaho"/>
                  </a:rPr>
                  <a:t> </a:t>
                </a:r>
                <a:r>
                  <a:rPr lang="en-US" sz="4200" b="1" dirty="0" err="1">
                    <a:latin typeface="Tomaho"/>
                  </a:rPr>
                  <a:t>nhất</a:t>
                </a:r>
                <a:r>
                  <a:rPr lang="en-US" sz="4200" b="1" dirty="0">
                    <a:latin typeface="Tomaho"/>
                  </a:rPr>
                  <a:t>:  </a:t>
                </a:r>
                <a14:m>
                  <m:oMath xmlns:m="http://schemas.openxmlformats.org/officeDocument/2006/math">
                    <m:r>
                      <a:rPr lang="en-US" sz="4200" b="1" i="1">
                        <a:latin typeface="Cambria Math" panose="02040503050406030204" pitchFamily="18" charset="0"/>
                      </a:rPr>
                      <m:t>𝟕𝟑</m:t>
                    </m:r>
                  </m:oMath>
                </a14:m>
                <a:r>
                  <a:rPr lang="en-US" sz="4200" b="1" dirty="0">
                    <a:latin typeface="Tomaho"/>
                  </a:rPr>
                  <a:t>; </a:t>
                </a:r>
                <a:r>
                  <a:rPr lang="en-US" sz="4200" b="1" dirty="0" err="1">
                    <a:latin typeface="Tomaho"/>
                  </a:rPr>
                  <a:t>Khoảng</a:t>
                </a:r>
                <a:r>
                  <a:rPr lang="en-US" sz="4200" b="1" dirty="0">
                    <a:latin typeface="Tomaho"/>
                  </a:rPr>
                  <a:t> </a:t>
                </a:r>
                <a:r>
                  <a:rPr lang="en-US" sz="4200" b="1" dirty="0" err="1">
                    <a:latin typeface="Tomaho"/>
                  </a:rPr>
                  <a:t>biến</a:t>
                </a:r>
                <a:r>
                  <a:rPr lang="en-US" sz="4200" b="1" dirty="0">
                    <a:latin typeface="Tomaho"/>
                  </a:rPr>
                  <a:t> </a:t>
                </a:r>
                <a:r>
                  <a:rPr lang="en-US" sz="4200" b="1" dirty="0" err="1">
                    <a:latin typeface="Tomaho"/>
                  </a:rPr>
                  <a:t>thiên</a:t>
                </a:r>
                <a:r>
                  <a:rPr lang="en-US" sz="4200" b="1" dirty="0">
                    <a:latin typeface="Tomaho"/>
                  </a:rPr>
                  <a:t>:  </a:t>
                </a:r>
                <a14:m>
                  <m:oMath xmlns:m="http://schemas.openxmlformats.org/officeDocument/2006/math">
                    <m:r>
                      <a:rPr lang="en-US" sz="4200" b="1" i="1">
                        <a:latin typeface="Cambria Math" panose="02040503050406030204" pitchFamily="18" charset="0"/>
                      </a:rPr>
                      <m:t>𝟑𝟔</m:t>
                    </m:r>
                  </m:oMath>
                </a14:m>
                <a:r>
                  <a:rPr lang="en-US" sz="4200" b="1" dirty="0">
                    <a:latin typeface="Tomaho"/>
                  </a:rPr>
                  <a:t>.</a:t>
                </a:r>
              </a:p>
              <a:p>
                <a14:m>
                  <m:oMath xmlns:m="http://schemas.openxmlformats.org/officeDocument/2006/math">
                    <m:sSub>
                      <m:sSubPr>
                        <m:ctrlPr>
                          <a:rPr lang="en-US" sz="4200" b="1" i="1">
                            <a:latin typeface="Cambria Math" panose="02040503050406030204" pitchFamily="18" charset="0"/>
                          </a:rPr>
                        </m:ctrlPr>
                      </m:sSubPr>
                      <m:e>
                        <m:r>
                          <a:rPr lang="en-US" sz="4200" b="1" i="1">
                            <a:latin typeface="Cambria Math" panose="02040503050406030204" pitchFamily="18" charset="0"/>
                          </a:rPr>
                          <m:t>𝑸</m:t>
                        </m:r>
                      </m:e>
                      <m:sub>
                        <m:r>
                          <a:rPr lang="en-US" sz="4200" b="1" i="1">
                            <a:latin typeface="Cambria Math" panose="02040503050406030204" pitchFamily="18" charset="0"/>
                          </a:rPr>
                          <m:t>𝟏</m:t>
                        </m:r>
                      </m:sub>
                    </m:sSub>
                    <m:r>
                      <a:rPr lang="en-US" sz="4200" b="1" i="1">
                        <a:latin typeface="Cambria Math" panose="02040503050406030204" pitchFamily="18" charset="0"/>
                      </a:rPr>
                      <m:t>=</m:t>
                    </m:r>
                    <m:r>
                      <a:rPr lang="en-US" sz="4200" b="1" i="1">
                        <a:latin typeface="Cambria Math" panose="02040503050406030204" pitchFamily="18" charset="0"/>
                      </a:rPr>
                      <m:t>𝟒𝟗</m:t>
                    </m:r>
                    <m:r>
                      <a:rPr lang="en-US" sz="4200" b="1" i="1">
                        <a:latin typeface="Cambria Math" panose="02040503050406030204" pitchFamily="18" charset="0"/>
                      </a:rPr>
                      <m:t>,</m:t>
                    </m:r>
                    <m:sSub>
                      <m:sSubPr>
                        <m:ctrlPr>
                          <a:rPr lang="en-US" sz="4200" b="1" i="1">
                            <a:latin typeface="Cambria Math" panose="02040503050406030204" pitchFamily="18" charset="0"/>
                          </a:rPr>
                        </m:ctrlPr>
                      </m:sSubPr>
                      <m:e>
                        <m:r>
                          <a:rPr lang="en-US" sz="4200" b="1" i="1">
                            <a:latin typeface="Cambria Math" panose="02040503050406030204" pitchFamily="18" charset="0"/>
                          </a:rPr>
                          <m:t>𝑸</m:t>
                        </m:r>
                      </m:e>
                      <m:sub>
                        <m:r>
                          <a:rPr lang="en-US" sz="4200" b="1" i="1">
                            <a:latin typeface="Cambria Math" panose="02040503050406030204" pitchFamily="18" charset="0"/>
                          </a:rPr>
                          <m:t>𝟑</m:t>
                        </m:r>
                      </m:sub>
                    </m:sSub>
                    <m:r>
                      <a:rPr lang="en-US" sz="4200" b="1" i="1">
                        <a:latin typeface="Cambria Math" panose="02040503050406030204" pitchFamily="18" charset="0"/>
                      </a:rPr>
                      <m:t>=</m:t>
                    </m:r>
                    <m:r>
                      <a:rPr lang="en-US" sz="4200" b="1" i="1">
                        <a:latin typeface="Cambria Math" panose="02040503050406030204" pitchFamily="18" charset="0"/>
                      </a:rPr>
                      <m:t>𝟔𝟓</m:t>
                    </m:r>
                  </m:oMath>
                </a14:m>
                <a:r>
                  <a:rPr lang="en-US" sz="4200" b="1" dirty="0">
                    <a:latin typeface="Tomaho"/>
                  </a:rPr>
                  <a:t> do </a:t>
                </a:r>
                <a:r>
                  <a:rPr lang="en-US" sz="4200" b="1" dirty="0" err="1">
                    <a:latin typeface="Tomaho"/>
                  </a:rPr>
                  <a:t>đó</a:t>
                </a:r>
                <a:r>
                  <a:rPr lang="en-US" sz="4200" b="1" dirty="0">
                    <a:latin typeface="Tomaho"/>
                  </a:rPr>
                  <a:t> </a:t>
                </a:r>
                <a:r>
                  <a:rPr lang="en-US" sz="4200" b="1" dirty="0" err="1">
                    <a:latin typeface="Tomaho"/>
                  </a:rPr>
                  <a:t>khoảng</a:t>
                </a:r>
                <a:r>
                  <a:rPr lang="en-US" sz="4200" b="1" dirty="0">
                    <a:latin typeface="Tomaho"/>
                  </a:rPr>
                  <a:t> </a:t>
                </a:r>
                <a:r>
                  <a:rPr lang="en-US" sz="4200" b="1" dirty="0" err="1">
                    <a:latin typeface="Tomaho"/>
                  </a:rPr>
                  <a:t>tứ</a:t>
                </a:r>
                <a:r>
                  <a:rPr lang="en-US" sz="4200" b="1" dirty="0">
                    <a:latin typeface="Tomaho"/>
                  </a:rPr>
                  <a:t> </a:t>
                </a:r>
                <a:r>
                  <a:rPr lang="en-US" sz="4200" b="1" dirty="0" err="1">
                    <a:latin typeface="Tomaho"/>
                  </a:rPr>
                  <a:t>phân</a:t>
                </a:r>
                <a:r>
                  <a:rPr lang="en-US" sz="4200" b="1" dirty="0">
                    <a:latin typeface="Tomaho"/>
                  </a:rPr>
                  <a:t> </a:t>
                </a:r>
                <a:r>
                  <a:rPr lang="en-US" sz="4200" b="1" dirty="0" err="1">
                    <a:latin typeface="Tomaho"/>
                  </a:rPr>
                  <a:t>vị</a:t>
                </a:r>
                <a:r>
                  <a:rPr lang="en-US" sz="4200" b="1" dirty="0">
                    <a:latin typeface="Tomaho"/>
                  </a:rPr>
                  <a:t> </a:t>
                </a:r>
                <a:r>
                  <a:rPr lang="en-US" sz="4200" b="1" dirty="0" err="1">
                    <a:latin typeface="Tomaho"/>
                  </a:rPr>
                  <a:t>là</a:t>
                </a:r>
                <a:r>
                  <a:rPr lang="en-US" sz="4200" b="1" dirty="0">
                    <a:latin typeface="Tomaho"/>
                  </a:rPr>
                  <a:t> </a:t>
                </a:r>
                <a14:m>
                  <m:oMath xmlns:m="http://schemas.openxmlformats.org/officeDocument/2006/math">
                    <m:sSub>
                      <m:sSubPr>
                        <m:ctrlPr>
                          <a:rPr lang="en-US" sz="4200" b="1" i="1">
                            <a:latin typeface="Cambria Math" panose="02040503050406030204" pitchFamily="18" charset="0"/>
                          </a:rPr>
                        </m:ctrlPr>
                      </m:sSubPr>
                      <m:e>
                        <m:r>
                          <a:rPr lang="en-US" sz="4200" b="1" i="1">
                            <a:latin typeface="Cambria Math" panose="02040503050406030204" pitchFamily="18" charset="0"/>
                          </a:rPr>
                          <m:t>𝜟</m:t>
                        </m:r>
                      </m:e>
                      <m:sub>
                        <m:r>
                          <a:rPr lang="en-US" sz="4200" b="1" i="1">
                            <a:latin typeface="Cambria Math" panose="02040503050406030204" pitchFamily="18" charset="0"/>
                          </a:rPr>
                          <m:t>𝑸</m:t>
                        </m:r>
                      </m:sub>
                    </m:sSub>
                    <m:r>
                      <a:rPr lang="en-US" sz="4200" b="1" i="1">
                        <a:latin typeface="Cambria Math" panose="02040503050406030204" pitchFamily="18" charset="0"/>
                      </a:rPr>
                      <m:t>=</m:t>
                    </m:r>
                    <m:r>
                      <a:rPr lang="en-US" sz="4200" b="1" i="1">
                        <a:latin typeface="Cambria Math" panose="02040503050406030204" pitchFamily="18" charset="0"/>
                      </a:rPr>
                      <m:t>𝟔𝟓</m:t>
                    </m:r>
                    <m:r>
                      <a:rPr lang="en-US" sz="4200" b="1" i="1">
                        <a:latin typeface="Cambria Math" panose="02040503050406030204" pitchFamily="18" charset="0"/>
                      </a:rPr>
                      <m:t>−</m:t>
                    </m:r>
                    <m:r>
                      <a:rPr lang="en-US" sz="4200" b="1" i="1">
                        <a:latin typeface="Cambria Math" panose="02040503050406030204" pitchFamily="18" charset="0"/>
                      </a:rPr>
                      <m:t>𝟒𝟗</m:t>
                    </m:r>
                    <m:r>
                      <a:rPr lang="en-US" sz="4200" b="1" i="1">
                        <a:latin typeface="Cambria Math" panose="02040503050406030204" pitchFamily="18" charset="0"/>
                      </a:rPr>
                      <m:t>=</m:t>
                    </m:r>
                    <m:r>
                      <a:rPr lang="en-US" sz="4200" b="1" i="1">
                        <a:latin typeface="Cambria Math" panose="02040503050406030204" pitchFamily="18" charset="0"/>
                      </a:rPr>
                      <m:t>𝟏𝟔</m:t>
                    </m:r>
                  </m:oMath>
                </a14:m>
                <a:r>
                  <a:rPr lang="en-US" sz="4200" b="1" dirty="0">
                    <a:latin typeface="Tomaho"/>
                  </a:rPr>
                  <a:t>. </a:t>
                </a:r>
              </a:p>
              <a:p>
                <a:r>
                  <a:rPr lang="en-US" sz="4200" b="1" dirty="0" err="1">
                    <a:latin typeface="Tomaho"/>
                  </a:rPr>
                  <a:t>Độ</a:t>
                </a:r>
                <a:r>
                  <a:rPr lang="en-US" sz="4200" b="1" dirty="0">
                    <a:latin typeface="Tomaho"/>
                  </a:rPr>
                  <a:t> </a:t>
                </a:r>
                <a:r>
                  <a:rPr lang="en-US" sz="4200" b="1" dirty="0" err="1">
                    <a:latin typeface="Tomaho"/>
                  </a:rPr>
                  <a:t>lệch</a:t>
                </a:r>
                <a:r>
                  <a:rPr lang="en-US" sz="4200" b="1" dirty="0">
                    <a:latin typeface="Tomaho"/>
                  </a:rPr>
                  <a:t> </a:t>
                </a:r>
                <a:r>
                  <a:rPr lang="en-US" sz="4200" b="1" dirty="0" err="1">
                    <a:latin typeface="Tomaho"/>
                  </a:rPr>
                  <a:t>chuẩn</a:t>
                </a:r>
                <a:r>
                  <a:rPr lang="en-US" sz="4200" b="1" dirty="0">
                    <a:latin typeface="Tomaho"/>
                  </a:rPr>
                  <a:t> </a:t>
                </a:r>
                <a14:m>
                  <m:oMath xmlns:m="http://schemas.openxmlformats.org/officeDocument/2006/math">
                    <m:r>
                      <a:rPr lang="en-US" sz="4200" b="1" i="1">
                        <a:latin typeface="Cambria Math" panose="02040503050406030204" pitchFamily="18" charset="0"/>
                      </a:rPr>
                      <m:t>𝒔</m:t>
                    </m:r>
                    <m:r>
                      <a:rPr lang="en-US" sz="4200" b="1" i="1">
                        <a:latin typeface="Cambria Math" panose="02040503050406030204" pitchFamily="18" charset="0"/>
                      </a:rPr>
                      <m:t>=</m:t>
                    </m:r>
                    <m:r>
                      <a:rPr lang="en-US" sz="4200" b="1" i="1">
                        <a:latin typeface="Cambria Math" panose="02040503050406030204" pitchFamily="18" charset="0"/>
                      </a:rPr>
                      <m:t>𝟏𝟏</m:t>
                    </m:r>
                    <m:r>
                      <a:rPr lang="en-US" sz="4200" b="1" i="1">
                        <a:latin typeface="Cambria Math" panose="02040503050406030204" pitchFamily="18" charset="0"/>
                      </a:rPr>
                      <m:t>,</m:t>
                    </m:r>
                    <m:r>
                      <a:rPr lang="en-US" sz="4200" b="1" i="1">
                        <a:latin typeface="Cambria Math" panose="02040503050406030204" pitchFamily="18" charset="0"/>
                      </a:rPr>
                      <m:t>𝟎𝟒</m:t>
                    </m:r>
                  </m:oMath>
                </a14:m>
                <a:r>
                  <a:rPr lang="en-US" sz="4200" b="1" dirty="0">
                    <a:latin typeface="Tomaho"/>
                  </a:rPr>
                  <a:t>.</a:t>
                </a:r>
              </a:p>
              <a:p>
                <a:r>
                  <a:rPr lang="en-US" sz="4200" b="1" dirty="0">
                    <a:latin typeface="Tomaho"/>
                  </a:rPr>
                  <a:t>Do </a:t>
                </a:r>
                <a:r>
                  <a:rPr lang="en-US" sz="4200" b="1" dirty="0" err="1">
                    <a:latin typeface="Tomaho"/>
                  </a:rPr>
                  <a:t>đó</a:t>
                </a:r>
                <a:r>
                  <a:rPr lang="en-US" sz="4200" b="1" dirty="0">
                    <a:latin typeface="Tomaho"/>
                  </a:rPr>
                  <a:t>, </a:t>
                </a:r>
                <a:r>
                  <a:rPr lang="en-US" sz="4200" b="1" dirty="0" err="1">
                    <a:latin typeface="Tomaho"/>
                  </a:rPr>
                  <a:t>căn</a:t>
                </a:r>
                <a:r>
                  <a:rPr lang="en-US" sz="4200" b="1" dirty="0">
                    <a:latin typeface="Tomaho"/>
                  </a:rPr>
                  <a:t> </a:t>
                </a:r>
                <a:r>
                  <a:rPr lang="en-US" sz="4200" b="1" dirty="0" err="1">
                    <a:latin typeface="Tomaho"/>
                  </a:rPr>
                  <a:t>cứ</a:t>
                </a:r>
                <a:r>
                  <a:rPr lang="en-US" sz="4200" b="1" dirty="0">
                    <a:latin typeface="Tomaho"/>
                  </a:rPr>
                  <a:t> </a:t>
                </a:r>
                <a:r>
                  <a:rPr lang="en-US" sz="4200" b="1" dirty="0" err="1">
                    <a:latin typeface="Tomaho"/>
                  </a:rPr>
                  <a:t>vào</a:t>
                </a:r>
                <a:r>
                  <a:rPr lang="en-US" sz="4200" b="1" dirty="0">
                    <a:latin typeface="Tomaho"/>
                  </a:rPr>
                  <a:t> </a:t>
                </a:r>
                <a:r>
                  <a:rPr lang="en-US" sz="4200" b="1" dirty="0" err="1">
                    <a:latin typeface="Tomaho"/>
                  </a:rPr>
                  <a:t>khoảng</a:t>
                </a:r>
                <a:r>
                  <a:rPr lang="en-US" sz="4200" b="1" dirty="0">
                    <a:latin typeface="Tomaho"/>
                  </a:rPr>
                  <a:t> </a:t>
                </a:r>
                <a:r>
                  <a:rPr lang="en-US" sz="4200" b="1" dirty="0" err="1">
                    <a:latin typeface="Tomaho"/>
                  </a:rPr>
                  <a:t>biến</a:t>
                </a:r>
                <a:r>
                  <a:rPr lang="en-US" sz="4200" b="1" dirty="0">
                    <a:latin typeface="Tomaho"/>
                  </a:rPr>
                  <a:t> </a:t>
                </a:r>
                <a:r>
                  <a:rPr lang="en-US" sz="4200" b="1" dirty="0" err="1">
                    <a:latin typeface="Tomaho"/>
                  </a:rPr>
                  <a:t>thiên</a:t>
                </a:r>
                <a:r>
                  <a:rPr lang="en-US" sz="4200" b="1" dirty="0">
                    <a:latin typeface="Tomaho"/>
                  </a:rPr>
                  <a:t>, </a:t>
                </a:r>
                <a:r>
                  <a:rPr lang="en-US" sz="4200" b="1" dirty="0" err="1">
                    <a:latin typeface="Tomaho"/>
                  </a:rPr>
                  <a:t>khoảng</a:t>
                </a:r>
                <a:r>
                  <a:rPr lang="en-US" sz="4200" b="1" dirty="0">
                    <a:latin typeface="Tomaho"/>
                  </a:rPr>
                  <a:t> </a:t>
                </a:r>
                <a:r>
                  <a:rPr lang="en-US" sz="4200" b="1" dirty="0" err="1">
                    <a:latin typeface="Tomaho"/>
                  </a:rPr>
                  <a:t>tứ</a:t>
                </a:r>
                <a:r>
                  <a:rPr lang="en-US" sz="4200" b="1" dirty="0">
                    <a:latin typeface="Tomaho"/>
                  </a:rPr>
                  <a:t> </a:t>
                </a:r>
                <a:r>
                  <a:rPr lang="en-US" sz="4200" b="1" dirty="0" err="1">
                    <a:latin typeface="Tomaho"/>
                  </a:rPr>
                  <a:t>phân</a:t>
                </a:r>
                <a:r>
                  <a:rPr lang="en-US" sz="4200" b="1" dirty="0">
                    <a:latin typeface="Tomaho"/>
                  </a:rPr>
                  <a:t> </a:t>
                </a:r>
                <a:r>
                  <a:rPr lang="en-US" sz="4200" b="1" dirty="0" err="1">
                    <a:latin typeface="Tomaho"/>
                  </a:rPr>
                  <a:t>vị</a:t>
                </a:r>
                <a:r>
                  <a:rPr lang="en-US" sz="4200" b="1" dirty="0">
                    <a:latin typeface="Tomaho"/>
                  </a:rPr>
                  <a:t> hay </a:t>
                </a:r>
                <a:r>
                  <a:rPr lang="en-US" sz="4200" b="1" dirty="0" err="1">
                    <a:latin typeface="Tomaho"/>
                  </a:rPr>
                  <a:t>độ</a:t>
                </a:r>
                <a:r>
                  <a:rPr lang="en-US" sz="4200" b="1" dirty="0">
                    <a:latin typeface="Tomaho"/>
                  </a:rPr>
                  <a:t> </a:t>
                </a:r>
                <a:r>
                  <a:rPr lang="en-US" sz="4200" b="1" dirty="0" err="1">
                    <a:latin typeface="Tomaho"/>
                  </a:rPr>
                  <a:t>lệch</a:t>
                </a:r>
                <a:r>
                  <a:rPr lang="en-US" sz="4200" b="1" dirty="0">
                    <a:latin typeface="Tomaho"/>
                  </a:rPr>
                  <a:t> </a:t>
                </a:r>
                <a:r>
                  <a:rPr lang="en-US" sz="4200" b="1" dirty="0" err="1">
                    <a:latin typeface="Tomaho"/>
                  </a:rPr>
                  <a:t>chuẩn</a:t>
                </a:r>
                <a:r>
                  <a:rPr lang="en-US" sz="4200" b="1" dirty="0">
                    <a:latin typeface="Tomaho"/>
                  </a:rPr>
                  <a:t> </a:t>
                </a:r>
                <a:r>
                  <a:rPr lang="en-US" sz="4200" b="1" dirty="0" err="1">
                    <a:latin typeface="Tomaho"/>
                  </a:rPr>
                  <a:t>thì</a:t>
                </a:r>
                <a:r>
                  <a:rPr lang="en-US" sz="4200" b="1" dirty="0">
                    <a:latin typeface="Tomaho"/>
                  </a:rPr>
                  <a:t> </a:t>
                </a:r>
                <a:r>
                  <a:rPr lang="en-US" sz="4200" b="1" dirty="0" err="1">
                    <a:latin typeface="Tomaho"/>
                  </a:rPr>
                  <a:t>dãy</a:t>
                </a:r>
                <a:r>
                  <a:rPr lang="en-US" sz="4200" b="1" dirty="0">
                    <a:latin typeface="Tomaho"/>
                  </a:rPr>
                  <a:t> </a:t>
                </a:r>
                <a:r>
                  <a:rPr lang="en-US" sz="4200" b="1" dirty="0" err="1">
                    <a:latin typeface="Tomaho"/>
                  </a:rPr>
                  <a:t>số</a:t>
                </a:r>
                <a:r>
                  <a:rPr lang="en-US" sz="4200" b="1" dirty="0">
                    <a:latin typeface="Tomaho"/>
                  </a:rPr>
                  <a:t> </a:t>
                </a:r>
                <a:r>
                  <a:rPr lang="en-US" sz="4200" b="1" dirty="0" err="1">
                    <a:latin typeface="Tomaho"/>
                  </a:rPr>
                  <a:t>liệu</a:t>
                </a:r>
                <a:r>
                  <a:rPr lang="en-US" sz="4200" b="1" dirty="0">
                    <a:latin typeface="Tomaho"/>
                  </a:rPr>
                  <a:t> </a:t>
                </a:r>
                <a:r>
                  <a:rPr lang="en-US" sz="4200" b="1" dirty="0" err="1">
                    <a:latin typeface="Tomaho"/>
                  </a:rPr>
                  <a:t>về</a:t>
                </a:r>
                <a:r>
                  <a:rPr lang="en-US" sz="4200" b="1" dirty="0">
                    <a:latin typeface="Tomaho"/>
                  </a:rPr>
                  <a:t> </a:t>
                </a:r>
                <a:r>
                  <a:rPr lang="en-US" sz="4200" b="1" dirty="0" err="1">
                    <a:latin typeface="Tomaho"/>
                  </a:rPr>
                  <a:t>điểm</a:t>
                </a:r>
                <a:r>
                  <a:rPr lang="en-US" sz="4200" b="1" dirty="0">
                    <a:latin typeface="Tomaho"/>
                  </a:rPr>
                  <a:t> </a:t>
                </a:r>
                <a:r>
                  <a:rPr lang="en-US" sz="4200" b="1" dirty="0" err="1">
                    <a:latin typeface="Tomaho"/>
                  </a:rPr>
                  <a:t>tiếng</a:t>
                </a:r>
                <a:r>
                  <a:rPr lang="en-US" sz="4200" b="1" dirty="0">
                    <a:latin typeface="Tomaho"/>
                  </a:rPr>
                  <a:t> Anh </a:t>
                </a:r>
                <a:r>
                  <a:rPr lang="en-US" sz="4200" b="1" dirty="0" err="1">
                    <a:latin typeface="Tomaho"/>
                  </a:rPr>
                  <a:t>ít</a:t>
                </a:r>
                <a:r>
                  <a:rPr lang="en-US" sz="4200" b="1" dirty="0">
                    <a:latin typeface="Tomaho"/>
                  </a:rPr>
                  <a:t> </a:t>
                </a:r>
                <a:r>
                  <a:rPr lang="en-US" sz="4200" b="1" dirty="0" err="1">
                    <a:latin typeface="Tomaho"/>
                  </a:rPr>
                  <a:t>phân</a:t>
                </a:r>
                <a:r>
                  <a:rPr lang="en-US" sz="4200" b="1" dirty="0">
                    <a:latin typeface="Tomaho"/>
                  </a:rPr>
                  <a:t> </a:t>
                </a:r>
                <a:r>
                  <a:rPr lang="en-US" sz="4200" b="1" dirty="0" err="1">
                    <a:latin typeface="Tomaho"/>
                  </a:rPr>
                  <a:t>tán</a:t>
                </a:r>
                <a:r>
                  <a:rPr lang="en-US" sz="4200" b="1" dirty="0">
                    <a:latin typeface="Tomaho"/>
                  </a:rPr>
                  <a:t> </a:t>
                </a:r>
                <a:r>
                  <a:rPr lang="en-US" sz="4200" b="1" dirty="0" err="1">
                    <a:latin typeface="Tomaho"/>
                  </a:rPr>
                  <a:t>hơn</a:t>
                </a:r>
                <a:r>
                  <a:rPr lang="en-US" sz="4200" b="1" dirty="0">
                    <a:latin typeface="Tomaho"/>
                  </a:rPr>
                  <a:t> </a:t>
                </a:r>
                <a:r>
                  <a:rPr lang="en-US" sz="4200" b="1" dirty="0" err="1">
                    <a:latin typeface="Tomaho"/>
                  </a:rPr>
                  <a:t>dãy</a:t>
                </a:r>
                <a:r>
                  <a:rPr lang="en-US" sz="4200" b="1" dirty="0">
                    <a:latin typeface="Tomaho"/>
                  </a:rPr>
                  <a:t> </a:t>
                </a:r>
                <a:r>
                  <a:rPr lang="en-US" sz="4200" b="1" dirty="0" err="1">
                    <a:latin typeface="Tomaho"/>
                  </a:rPr>
                  <a:t>số</a:t>
                </a:r>
                <a:r>
                  <a:rPr lang="en-US" sz="4200" b="1" dirty="0">
                    <a:latin typeface="Tomaho"/>
                  </a:rPr>
                  <a:t> </a:t>
                </a:r>
                <a:r>
                  <a:rPr lang="en-US" sz="4200" b="1" dirty="0" err="1">
                    <a:latin typeface="Tomaho"/>
                  </a:rPr>
                  <a:t>liệu</a:t>
                </a:r>
                <a:r>
                  <a:rPr lang="en-US" sz="4200" b="1" dirty="0">
                    <a:latin typeface="Tomaho"/>
                  </a:rPr>
                  <a:t> </a:t>
                </a:r>
                <a:r>
                  <a:rPr lang="en-US" sz="4200" b="1" dirty="0" err="1">
                    <a:latin typeface="Tomaho"/>
                  </a:rPr>
                  <a:t>về</a:t>
                </a:r>
                <a:r>
                  <a:rPr lang="en-US" sz="4200" b="1" dirty="0">
                    <a:latin typeface="Tomaho"/>
                  </a:rPr>
                  <a:t> </a:t>
                </a:r>
                <a:r>
                  <a:rPr lang="en-US" sz="4200" b="1" dirty="0" err="1">
                    <a:latin typeface="Tomaho"/>
                  </a:rPr>
                  <a:t>điểm</a:t>
                </a:r>
                <a:r>
                  <a:rPr lang="en-US" sz="4200" b="1" dirty="0">
                    <a:latin typeface="Tomaho"/>
                  </a:rPr>
                  <a:t> </a:t>
                </a:r>
                <a:r>
                  <a:rPr lang="en-US" sz="4200" b="1" dirty="0" err="1">
                    <a:latin typeface="Tomaho"/>
                  </a:rPr>
                  <a:t>Toán</a:t>
                </a:r>
                <a:r>
                  <a:rPr lang="en-US" sz="4200" b="1" dirty="0">
                    <a:latin typeface="Tomaho"/>
                  </a:rPr>
                  <a:t>.</a:t>
                </a:r>
              </a:p>
            </p:txBody>
          </p:sp>
        </mc:Choice>
        <mc:Fallback xmlns="">
          <p:sp>
            <p:nvSpPr>
              <p:cNvPr id="42" name="TextBox 41">
                <a:extLst>
                  <a:ext uri="{FF2B5EF4-FFF2-40B4-BE49-F238E27FC236}">
                    <a16:creationId xmlns:a16="http://schemas.microsoft.com/office/drawing/2014/main" id="{D32A815A-DC79-4939-A4A8-C9D50D37BB2E}"/>
                  </a:ext>
                </a:extLst>
              </p:cNvPr>
              <p:cNvSpPr txBox="1">
                <a:spLocks noRot="1" noChangeAspect="1" noMove="1" noResize="1" noEditPoints="1" noAdjustHandles="1" noChangeArrowheads="1" noChangeShapeType="1" noTextEdit="1"/>
              </p:cNvSpPr>
              <p:nvPr/>
            </p:nvSpPr>
            <p:spPr>
              <a:xfrm>
                <a:off x="636517" y="8153400"/>
                <a:ext cx="23436662" cy="5360827"/>
              </a:xfrm>
              <a:prstGeom prst="rect">
                <a:avLst/>
              </a:prstGeom>
              <a:blipFill>
                <a:blip r:embed="rId4"/>
                <a:stretch>
                  <a:fillRect l="-988" t="-2275" b="-432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8242572-7A96-4F06-B05A-119777A580A8}"/>
              </a:ext>
            </a:extLst>
          </p:cNvPr>
          <p:cNvGrpSpPr/>
          <p:nvPr/>
        </p:nvGrpSpPr>
        <p:grpSpPr>
          <a:xfrm>
            <a:off x="667321" y="2783512"/>
            <a:ext cx="23061555" cy="4226888"/>
            <a:chOff x="667321" y="2971800"/>
            <a:chExt cx="23061555" cy="4226888"/>
          </a:xfrm>
        </p:grpSpPr>
        <p:grpSp>
          <p:nvGrpSpPr>
            <p:cNvPr id="4" name="Group 3">
              <a:extLst>
                <a:ext uri="{FF2B5EF4-FFF2-40B4-BE49-F238E27FC236}">
                  <a16:creationId xmlns:a16="http://schemas.microsoft.com/office/drawing/2014/main" id="{B5BBCBC5-DC5A-486B-827F-B6DB227BCFF1}"/>
                </a:ext>
              </a:extLst>
            </p:cNvPr>
            <p:cNvGrpSpPr/>
            <p:nvPr/>
          </p:nvGrpSpPr>
          <p:grpSpPr>
            <a:xfrm>
              <a:off x="667321" y="2971800"/>
              <a:ext cx="23049358" cy="2629915"/>
              <a:chOff x="667321" y="2971800"/>
              <a:chExt cx="23049358" cy="2629915"/>
            </a:xfrm>
          </p:grpSpPr>
          <p:sp>
            <p:nvSpPr>
              <p:cNvPr id="24" name="TextBox 23">
                <a:extLst>
                  <a:ext uri="{FF2B5EF4-FFF2-40B4-BE49-F238E27FC236}">
                    <a16:creationId xmlns:a16="http://schemas.microsoft.com/office/drawing/2014/main" id="{3A1F8AF4-8999-4ECB-821A-877BA8BDFBD6}"/>
                  </a:ext>
                </a:extLst>
              </p:cNvPr>
              <p:cNvSpPr txBox="1"/>
              <p:nvPr/>
            </p:nvSpPr>
            <p:spPr>
              <a:xfrm>
                <a:off x="667321" y="2971800"/>
                <a:ext cx="23049358" cy="769441"/>
              </a:xfrm>
              <a:prstGeom prst="rect">
                <a:avLst/>
              </a:prstGeom>
              <a:noFill/>
            </p:spPr>
            <p:txBody>
              <a:bodyPr wrap="square">
                <a:spAutoFit/>
              </a:bodyPr>
              <a:lstStyle/>
              <a:p>
                <a:r>
                  <a:rPr lang="vi-VN" sz="4400" b="1" dirty="0">
                    <a:latin typeface="Tomaho"/>
                  </a:rPr>
                  <a:t>Điểm Toán </a:t>
                </a:r>
                <a:r>
                  <a:rPr lang="vi-VN" sz="4400" b="1" dirty="0" err="1">
                    <a:latin typeface="Tomaho"/>
                  </a:rPr>
                  <a:t>và</a:t>
                </a:r>
                <a:r>
                  <a:rPr lang="vi-VN" sz="4400" b="1" dirty="0">
                    <a:latin typeface="Tomaho"/>
                  </a:rPr>
                  <a:t> đi</a:t>
                </a:r>
                <a:r>
                  <a:rPr lang="en-US" sz="4400" b="1" dirty="0">
                    <a:latin typeface="Tomaho"/>
                  </a:rPr>
                  <a:t>ể</a:t>
                </a:r>
                <a:r>
                  <a:rPr lang="vi-VN" sz="4400" b="1" dirty="0">
                    <a:latin typeface="Tomaho"/>
                  </a:rPr>
                  <a:t>m Tiếng Anh của  11 học sinh lớp  10 được cho trong bảng sau:</a:t>
                </a:r>
              </a:p>
            </p:txBody>
          </p:sp>
          <p:pic>
            <p:nvPicPr>
              <p:cNvPr id="3" name="Picture 2">
                <a:extLst>
                  <a:ext uri="{FF2B5EF4-FFF2-40B4-BE49-F238E27FC236}">
                    <a16:creationId xmlns:a16="http://schemas.microsoft.com/office/drawing/2014/main" id="{638447BE-164F-4167-94BC-E8EFE5CDDCF3}"/>
                  </a:ext>
                </a:extLst>
              </p:cNvPr>
              <p:cNvPicPr>
                <a:picLocks noChangeAspect="1"/>
              </p:cNvPicPr>
              <p:nvPr/>
            </p:nvPicPr>
            <p:blipFill>
              <a:blip r:embed="rId5"/>
              <a:stretch>
                <a:fillRect/>
              </a:stretch>
            </p:blipFill>
            <p:spPr>
              <a:xfrm>
                <a:off x="4147054" y="3711239"/>
                <a:ext cx="13716000" cy="1890476"/>
              </a:xfrm>
              <a:prstGeom prst="rect">
                <a:avLst/>
              </a:prstGeom>
            </p:spPr>
          </p:pic>
        </p:grpSp>
        <p:sp>
          <p:nvSpPr>
            <p:cNvPr id="25" name="TextBox 24">
              <a:extLst>
                <a:ext uri="{FF2B5EF4-FFF2-40B4-BE49-F238E27FC236}">
                  <a16:creationId xmlns:a16="http://schemas.microsoft.com/office/drawing/2014/main" id="{D889A86A-127C-43E9-AB76-321FAD19F65E}"/>
                </a:ext>
              </a:extLst>
            </p:cNvPr>
            <p:cNvSpPr txBox="1"/>
            <p:nvPr/>
          </p:nvSpPr>
          <p:spPr>
            <a:xfrm>
              <a:off x="679518" y="5752138"/>
              <a:ext cx="23049358" cy="1446550"/>
            </a:xfrm>
            <a:prstGeom prst="rect">
              <a:avLst/>
            </a:prstGeom>
            <a:noFill/>
          </p:spPr>
          <p:txBody>
            <a:bodyPr wrap="square">
              <a:spAutoFit/>
            </a:bodyPr>
            <a:lstStyle/>
            <a:p>
              <a:r>
                <a:rPr lang="vi-VN" sz="4400" b="1" dirty="0">
                  <a:latin typeface="Tomaho"/>
                </a:rPr>
                <a:t>Hãy so sánh mức độ học đều của học sinh trong môn Tiếng Anh và môn Toán thông qua các số đặc trưng: khoảng biến thiên, khoảng tứ phân vị, độ lệch chuẩn.</a:t>
              </a:r>
            </a:p>
          </p:txBody>
        </p:sp>
      </p:grpSp>
    </p:spTree>
    <p:extLst>
      <p:ext uri="{BB962C8B-B14F-4D97-AF65-F5344CB8AC3E}">
        <p14:creationId xmlns:p14="http://schemas.microsoft.com/office/powerpoint/2010/main" val="1041421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down)">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wipe(left)">
                                      <p:cBhvr>
                                        <p:cTn id="14" dur="500"/>
                                        <p:tgtEl>
                                          <p:spTgt spid="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animEffect transition="in" filter="wipe(left)">
                                      <p:cBhvr>
                                        <p:cTn id="19" dur="500"/>
                                        <p:tgtEl>
                                          <p:spTgt spid="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2">
                                            <p:txEl>
                                              <p:pRg st="2" end="2"/>
                                            </p:txEl>
                                          </p:spTgt>
                                        </p:tgtEl>
                                        <p:attrNameLst>
                                          <p:attrName>style.visibility</p:attrName>
                                        </p:attrNameLst>
                                      </p:cBhvr>
                                      <p:to>
                                        <p:strVal val="visible"/>
                                      </p:to>
                                    </p:set>
                                    <p:animEffect transition="in" filter="wipe(left)">
                                      <p:cBhvr>
                                        <p:cTn id="24" dur="500"/>
                                        <p:tgtEl>
                                          <p:spTgt spid="4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2">
                                            <p:txEl>
                                              <p:pRg st="3" end="3"/>
                                            </p:txEl>
                                          </p:spTgt>
                                        </p:tgtEl>
                                        <p:attrNameLst>
                                          <p:attrName>style.visibility</p:attrName>
                                        </p:attrNameLst>
                                      </p:cBhvr>
                                      <p:to>
                                        <p:strVal val="visible"/>
                                      </p:to>
                                    </p:set>
                                    <p:animEffect transition="in" filter="wipe(left)">
                                      <p:cBhvr>
                                        <p:cTn id="29" dur="500"/>
                                        <p:tgtEl>
                                          <p:spTgt spid="4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2">
                                            <p:txEl>
                                              <p:pRg st="4" end="4"/>
                                            </p:txEl>
                                          </p:spTgt>
                                        </p:tgtEl>
                                        <p:attrNameLst>
                                          <p:attrName>style.visibility</p:attrName>
                                        </p:attrNameLst>
                                      </p:cBhvr>
                                      <p:to>
                                        <p:strVal val="visible"/>
                                      </p:to>
                                    </p:set>
                                    <p:animEffect transition="in" filter="wipe(left)">
                                      <p:cBhvr>
                                        <p:cTn id="34" dur="500"/>
                                        <p:tgtEl>
                                          <p:spTgt spid="4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2">
                                            <p:txEl>
                                              <p:pRg st="5" end="5"/>
                                            </p:txEl>
                                          </p:spTgt>
                                        </p:tgtEl>
                                        <p:attrNameLst>
                                          <p:attrName>style.visibility</p:attrName>
                                        </p:attrNameLst>
                                      </p:cBhvr>
                                      <p:to>
                                        <p:strVal val="visible"/>
                                      </p:to>
                                    </p:set>
                                    <p:animEffect transition="in" filter="wipe(left)">
                                      <p:cBhvr>
                                        <p:cTn id="39" dur="500"/>
                                        <p:tgtEl>
                                          <p:spTgt spid="4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2">
                                            <p:txEl>
                                              <p:pRg st="6" end="6"/>
                                            </p:txEl>
                                          </p:spTgt>
                                        </p:tgtEl>
                                        <p:attrNameLst>
                                          <p:attrName>style.visibility</p:attrName>
                                        </p:attrNameLst>
                                      </p:cBhvr>
                                      <p:to>
                                        <p:strVal val="visible"/>
                                      </p:to>
                                    </p:set>
                                    <p:animEffect transition="in" filter="wipe(left)">
                                      <p:cBhvr>
                                        <p:cTn id="44" dur="500"/>
                                        <p:tgtEl>
                                          <p:spTgt spid="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7A230B1-3214-42A4-BF48-E31182151FA4}"/>
              </a:ext>
            </a:extLst>
          </p:cNvPr>
          <p:cNvGrpSpPr/>
          <p:nvPr/>
        </p:nvGrpSpPr>
        <p:grpSpPr>
          <a:xfrm>
            <a:off x="141340" y="1766999"/>
            <a:ext cx="23943880" cy="6216650"/>
            <a:chOff x="923003" y="3917552"/>
            <a:chExt cx="23943880" cy="5360699"/>
          </a:xfrm>
        </p:grpSpPr>
        <p:sp>
          <p:nvSpPr>
            <p:cNvPr id="15" name="Rounded Rectangle 41">
              <a:extLst>
                <a:ext uri="{FF2B5EF4-FFF2-40B4-BE49-F238E27FC236}">
                  <a16:creationId xmlns:a16="http://schemas.microsoft.com/office/drawing/2014/main" id="{8EE06E5B-F42B-4A33-B714-81E567F4D072}"/>
                </a:ext>
              </a:extLst>
            </p:cNvPr>
            <p:cNvSpPr/>
            <p:nvPr/>
          </p:nvSpPr>
          <p:spPr>
            <a:xfrm>
              <a:off x="1272211" y="4158248"/>
              <a:ext cx="23594672" cy="512000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0493BF6-34C0-45F2-8FB7-B7F144687DAE}"/>
                </a:ext>
              </a:extLst>
            </p:cNvPr>
            <p:cNvGrpSpPr/>
            <p:nvPr/>
          </p:nvGrpSpPr>
          <p:grpSpPr>
            <a:xfrm>
              <a:off x="923003" y="3917552"/>
              <a:ext cx="4029041" cy="1040476"/>
              <a:chOff x="923003" y="3917552"/>
              <a:chExt cx="4029041" cy="1040476"/>
            </a:xfrm>
          </p:grpSpPr>
          <p:grpSp>
            <p:nvGrpSpPr>
              <p:cNvPr id="17" name="Group 16">
                <a:extLst>
                  <a:ext uri="{FF2B5EF4-FFF2-40B4-BE49-F238E27FC236}">
                    <a16:creationId xmlns:a16="http://schemas.microsoft.com/office/drawing/2014/main" id="{845F444A-634F-41D3-8BAE-FDC1B3FD945C}"/>
                  </a:ext>
                </a:extLst>
              </p:cNvPr>
              <p:cNvGrpSpPr/>
              <p:nvPr/>
            </p:nvGrpSpPr>
            <p:grpSpPr>
              <a:xfrm>
                <a:off x="1448984" y="4075060"/>
                <a:ext cx="3503060" cy="882966"/>
                <a:chOff x="2115734" y="4437010"/>
                <a:chExt cx="3503060" cy="882966"/>
              </a:xfrm>
            </p:grpSpPr>
            <p:sp>
              <p:nvSpPr>
                <p:cNvPr id="19" name="Freeform 20">
                  <a:extLst>
                    <a:ext uri="{FF2B5EF4-FFF2-40B4-BE49-F238E27FC236}">
                      <a16:creationId xmlns:a16="http://schemas.microsoft.com/office/drawing/2014/main" id="{C202490D-5AF0-419F-9F35-52A40574972A}"/>
                    </a:ext>
                  </a:extLst>
                </p:cNvPr>
                <p:cNvSpPr>
                  <a:spLocks/>
                </p:cNvSpPr>
                <p:nvPr/>
              </p:nvSpPr>
              <p:spPr bwMode="auto">
                <a:xfrm rot="5400000">
                  <a:off x="3425781" y="3126963"/>
                  <a:ext cx="882966"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solidFill>
                      <a:prstClr val="black"/>
                    </a:solidFill>
                    <a:latin typeface="Tahoma" pitchFamily="34" charset="0"/>
                    <a:ea typeface="Tahoma" pitchFamily="34" charset="0"/>
                    <a:cs typeface="Tahoma" pitchFamily="34" charset="0"/>
                  </a:endParaRPr>
                </a:p>
              </p:txBody>
            </p:sp>
            <p:sp>
              <p:nvSpPr>
                <p:cNvPr id="20" name="TextBox 19">
                  <a:extLst>
                    <a:ext uri="{FF2B5EF4-FFF2-40B4-BE49-F238E27FC236}">
                      <a16:creationId xmlns:a16="http://schemas.microsoft.com/office/drawing/2014/main" id="{5B483DCE-626C-42FE-8324-5C1C5BBDC4E1}"/>
                    </a:ext>
                  </a:extLst>
                </p:cNvPr>
                <p:cNvSpPr txBox="1"/>
                <p:nvPr/>
              </p:nvSpPr>
              <p:spPr>
                <a:xfrm>
                  <a:off x="2542254" y="4480056"/>
                  <a:ext cx="2411359" cy="800219"/>
                </a:xfrm>
                <a:prstGeom prst="rect">
                  <a:avLst/>
                </a:prstGeom>
                <a:noFill/>
              </p:spPr>
              <p:txBody>
                <a:bodyPr wrap="square" rtlCol="0">
                  <a:spAutoFit/>
                </a:bodyPr>
                <a:lstStyle/>
                <a:p>
                  <a:pPr algn="ctr"/>
                  <a:r>
                    <a:rPr lang="en-US" sz="4600" b="1" dirty="0">
                      <a:solidFill>
                        <a:srgbClr val="0000FF"/>
                      </a:solidFill>
                      <a:latin typeface="Tahoma" pitchFamily="34" charset="0"/>
                      <a:ea typeface="Tahoma" pitchFamily="34" charset="0"/>
                      <a:cs typeface="Tahoma" pitchFamily="34" charset="0"/>
                    </a:rPr>
                    <a:t>5.24</a:t>
                  </a:r>
                </a:p>
              </p:txBody>
            </p:sp>
          </p:grpSp>
          <p:pic>
            <p:nvPicPr>
              <p:cNvPr id="18" name="Picture 17">
                <a:extLst>
                  <a:ext uri="{FF2B5EF4-FFF2-40B4-BE49-F238E27FC236}">
                    <a16:creationId xmlns:a16="http://schemas.microsoft.com/office/drawing/2014/main" id="{74605736-4062-48B7-90A5-5915C724FB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8" name="Group 27">
            <a:extLst>
              <a:ext uri="{FF2B5EF4-FFF2-40B4-BE49-F238E27FC236}">
                <a16:creationId xmlns:a16="http://schemas.microsoft.com/office/drawing/2014/main" id="{B6002BE8-6DC4-4C31-BBEF-665176765883}"/>
              </a:ext>
            </a:extLst>
          </p:cNvPr>
          <p:cNvGrpSpPr/>
          <p:nvPr/>
        </p:nvGrpSpPr>
        <p:grpSpPr>
          <a:xfrm>
            <a:off x="5428" y="8153399"/>
            <a:ext cx="24079792" cy="4686727"/>
            <a:chOff x="38100" y="5504319"/>
            <a:chExt cx="24079792" cy="4544347"/>
          </a:xfrm>
        </p:grpSpPr>
        <p:sp>
          <p:nvSpPr>
            <p:cNvPr id="29" name="Google Shape;422;p3">
              <a:extLst>
                <a:ext uri="{FF2B5EF4-FFF2-40B4-BE49-F238E27FC236}">
                  <a16:creationId xmlns:a16="http://schemas.microsoft.com/office/drawing/2014/main" id="{F118DEB0-43D7-4028-BE4D-02AA438C7184}"/>
                </a:ext>
              </a:extLst>
            </p:cNvPr>
            <p:cNvSpPr/>
            <p:nvPr/>
          </p:nvSpPr>
          <p:spPr>
            <a:xfrm>
              <a:off x="343494" y="5831201"/>
              <a:ext cx="23774398" cy="4217465"/>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36" name="Google Shape;423;p3">
              <a:extLst>
                <a:ext uri="{FF2B5EF4-FFF2-40B4-BE49-F238E27FC236}">
                  <a16:creationId xmlns:a16="http://schemas.microsoft.com/office/drawing/2014/main" id="{13314387-6237-49F9-8A23-73E19F7446E0}"/>
                </a:ext>
              </a:extLst>
            </p:cNvPr>
            <p:cNvGrpSpPr/>
            <p:nvPr/>
          </p:nvGrpSpPr>
          <p:grpSpPr>
            <a:xfrm>
              <a:off x="38100" y="5504319"/>
              <a:ext cx="3991941" cy="1079473"/>
              <a:chOff x="410517" y="4648200"/>
              <a:chExt cx="3991941" cy="1079473"/>
            </a:xfrm>
          </p:grpSpPr>
          <p:sp>
            <p:nvSpPr>
              <p:cNvPr id="37" name="Google Shape;424;p3">
                <a:extLst>
                  <a:ext uri="{FF2B5EF4-FFF2-40B4-BE49-F238E27FC236}">
                    <a16:creationId xmlns:a16="http://schemas.microsoft.com/office/drawing/2014/main" id="{0E11582E-5A1E-4EB8-8B86-1748690B79F1}"/>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38" name="Google Shape;425;p3">
                <a:extLst>
                  <a:ext uri="{FF2B5EF4-FFF2-40B4-BE49-F238E27FC236}">
                    <a16:creationId xmlns:a16="http://schemas.microsoft.com/office/drawing/2014/main" id="{09E0A631-4F0D-4909-9D7C-5EF7CD287E6D}"/>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41" name="Google Shape;426;p3">
                <a:extLst>
                  <a:ext uri="{FF2B5EF4-FFF2-40B4-BE49-F238E27FC236}">
                    <a16:creationId xmlns:a16="http://schemas.microsoft.com/office/drawing/2014/main" id="{A2D8774A-EE67-4BD9-B1C8-0E8B30BB89D5}"/>
                  </a:ext>
                </a:extLst>
              </p:cNvPr>
              <p:cNvPicPr preferRelativeResize="0"/>
              <p:nvPr/>
            </p:nvPicPr>
            <p:blipFill rotWithShape="1">
              <a:blip r:embed="rId3">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42" name="TextBox 41">
            <a:extLst>
              <a:ext uri="{FF2B5EF4-FFF2-40B4-BE49-F238E27FC236}">
                <a16:creationId xmlns:a16="http://schemas.microsoft.com/office/drawing/2014/main" id="{D32A815A-DC79-4939-A4A8-C9D50D37BB2E}"/>
              </a:ext>
            </a:extLst>
          </p:cNvPr>
          <p:cNvSpPr txBox="1"/>
          <p:nvPr/>
        </p:nvSpPr>
        <p:spPr>
          <a:xfrm>
            <a:off x="679518" y="9461792"/>
            <a:ext cx="23436662" cy="3400931"/>
          </a:xfrm>
          <a:prstGeom prst="rect">
            <a:avLst/>
          </a:prstGeom>
          <a:noFill/>
        </p:spPr>
        <p:txBody>
          <a:bodyPr wrap="square">
            <a:spAutoFit/>
          </a:bodyPr>
          <a:lstStyle/>
          <a:p>
            <a:r>
              <a:rPr lang="vi-VN" b="1" dirty="0">
                <a:latin typeface="Tomaho"/>
              </a:rPr>
              <a:t>a) Số trung bình:  1,96 triệu người; Trung vị:  1,27 triệu người. </a:t>
            </a:r>
          </a:p>
          <a:p>
            <a:r>
              <a:rPr lang="vi-VN" b="1" dirty="0">
                <a:latin typeface="Tomaho"/>
              </a:rPr>
              <a:t>b) Số trung bình và trung vị khác nhau nhiều do số dân của Hà Nội rất lớn, đây được xem là giá trị bất thường.</a:t>
            </a:r>
          </a:p>
          <a:p>
            <a:r>
              <a:rPr lang="vi-VN" b="1" dirty="0">
                <a:latin typeface="Tomaho"/>
              </a:rPr>
              <a:t>c) Nên sử dụng trung vị vì nó đại diện cho dân số các tỉnh của đổng bằng Bắc Bộ</a:t>
            </a:r>
          </a:p>
          <a:p>
            <a:r>
              <a:rPr lang="vi-VN" b="1" dirty="0">
                <a:latin typeface="Tomaho"/>
              </a:rPr>
              <a:t>chính xác hơn. </a:t>
            </a:r>
          </a:p>
        </p:txBody>
      </p:sp>
      <p:sp>
        <p:nvSpPr>
          <p:cNvPr id="24" name="TextBox 23">
            <a:extLst>
              <a:ext uri="{FF2B5EF4-FFF2-40B4-BE49-F238E27FC236}">
                <a16:creationId xmlns:a16="http://schemas.microsoft.com/office/drawing/2014/main" id="{3A1F8AF4-8999-4ECB-821A-877BA8BDFBD6}"/>
              </a:ext>
            </a:extLst>
          </p:cNvPr>
          <p:cNvSpPr txBox="1"/>
          <p:nvPr/>
        </p:nvSpPr>
        <p:spPr>
          <a:xfrm>
            <a:off x="667321" y="2783512"/>
            <a:ext cx="23049358" cy="754053"/>
          </a:xfrm>
          <a:prstGeom prst="rect">
            <a:avLst/>
          </a:prstGeom>
          <a:noFill/>
        </p:spPr>
        <p:txBody>
          <a:bodyPr wrap="square">
            <a:spAutoFit/>
          </a:bodyPr>
          <a:lstStyle/>
          <a:p>
            <a:r>
              <a:rPr lang="vi-VN" b="1" dirty="0">
                <a:latin typeface="Tomaho"/>
              </a:rPr>
              <a:t>Bảng sau cho biết dân số của các tỉnh/thành phố Đồng bằng Bắc Bộ năm  2018 (đơn vị triệu người).</a:t>
            </a:r>
          </a:p>
        </p:txBody>
      </p:sp>
      <p:pic>
        <p:nvPicPr>
          <p:cNvPr id="2" name="Picture 1">
            <a:extLst>
              <a:ext uri="{FF2B5EF4-FFF2-40B4-BE49-F238E27FC236}">
                <a16:creationId xmlns:a16="http://schemas.microsoft.com/office/drawing/2014/main" id="{B43106CA-1E14-426A-8222-1EA8B80A3EAD}"/>
              </a:ext>
            </a:extLst>
          </p:cNvPr>
          <p:cNvPicPr>
            <a:picLocks noChangeAspect="1"/>
          </p:cNvPicPr>
          <p:nvPr/>
        </p:nvPicPr>
        <p:blipFill>
          <a:blip r:embed="rId4"/>
          <a:stretch>
            <a:fillRect/>
          </a:stretch>
        </p:blipFill>
        <p:spPr>
          <a:xfrm>
            <a:off x="679518" y="3570843"/>
            <a:ext cx="10058400" cy="4049157"/>
          </a:xfrm>
          <a:prstGeom prst="rect">
            <a:avLst/>
          </a:prstGeom>
        </p:spPr>
      </p:pic>
      <p:sp>
        <p:nvSpPr>
          <p:cNvPr id="22" name="TextBox 21">
            <a:extLst>
              <a:ext uri="{FF2B5EF4-FFF2-40B4-BE49-F238E27FC236}">
                <a16:creationId xmlns:a16="http://schemas.microsoft.com/office/drawing/2014/main" id="{8EB42288-9863-46A6-9C4A-AD8545B111F4}"/>
              </a:ext>
            </a:extLst>
          </p:cNvPr>
          <p:cNvSpPr txBox="1"/>
          <p:nvPr/>
        </p:nvSpPr>
        <p:spPr>
          <a:xfrm>
            <a:off x="11087126" y="3537565"/>
            <a:ext cx="12306274" cy="3400931"/>
          </a:xfrm>
          <a:prstGeom prst="rect">
            <a:avLst/>
          </a:prstGeom>
          <a:noFill/>
        </p:spPr>
        <p:txBody>
          <a:bodyPr wrap="square">
            <a:spAutoFit/>
          </a:bodyPr>
          <a:lstStyle/>
          <a:p>
            <a:r>
              <a:rPr lang="vi-VN" b="1" dirty="0">
                <a:latin typeface="Tomaho"/>
              </a:rPr>
              <a:t>a) Tìm số trung bình và trung vị của mẫu số liệu trên. </a:t>
            </a:r>
          </a:p>
          <a:p>
            <a:r>
              <a:rPr lang="vi-VN" b="1" dirty="0">
                <a:latin typeface="Tomaho"/>
              </a:rPr>
              <a:t>b) Giải thích tại sao số trung bình và trung vị lại có sự sai khác nhiều. </a:t>
            </a:r>
          </a:p>
          <a:p>
            <a:r>
              <a:rPr lang="vi-VN" b="1" dirty="0">
                <a:latin typeface="Tomaho"/>
              </a:rPr>
              <a:t>c) Nên sử dụng số trung bình hay trung vị để đại diện cho dân số của các tỉnh thuộc Đồng bằng Bắc Bộ?</a:t>
            </a:r>
          </a:p>
        </p:txBody>
      </p:sp>
    </p:spTree>
    <p:extLst>
      <p:ext uri="{BB962C8B-B14F-4D97-AF65-F5344CB8AC3E}">
        <p14:creationId xmlns:p14="http://schemas.microsoft.com/office/powerpoint/2010/main" val="3429834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down)">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wipe(left)">
                                      <p:cBhvr>
                                        <p:cTn id="14" dur="500"/>
                                        <p:tgtEl>
                                          <p:spTgt spid="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animEffect transition="in" filter="wipe(left)">
                                      <p:cBhvr>
                                        <p:cTn id="19" dur="500"/>
                                        <p:tgtEl>
                                          <p:spTgt spid="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2">
                                            <p:txEl>
                                              <p:pRg st="2" end="2"/>
                                            </p:txEl>
                                          </p:spTgt>
                                        </p:tgtEl>
                                        <p:attrNameLst>
                                          <p:attrName>style.visibility</p:attrName>
                                        </p:attrNameLst>
                                      </p:cBhvr>
                                      <p:to>
                                        <p:strVal val="visible"/>
                                      </p:to>
                                    </p:set>
                                    <p:animEffect transition="in" filter="wipe(left)">
                                      <p:cBhvr>
                                        <p:cTn id="24" dur="500"/>
                                        <p:tgtEl>
                                          <p:spTgt spid="4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2">
                                            <p:txEl>
                                              <p:pRg st="3" end="3"/>
                                            </p:txEl>
                                          </p:spTgt>
                                        </p:tgtEl>
                                        <p:attrNameLst>
                                          <p:attrName>style.visibility</p:attrName>
                                        </p:attrNameLst>
                                      </p:cBhvr>
                                      <p:to>
                                        <p:strVal val="visible"/>
                                      </p:to>
                                    </p:set>
                                    <p:animEffect transition="in" filter="wipe(left)">
                                      <p:cBhvr>
                                        <p:cTn id="29"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7A230B1-3214-42A4-BF48-E31182151FA4}"/>
              </a:ext>
            </a:extLst>
          </p:cNvPr>
          <p:cNvGrpSpPr/>
          <p:nvPr/>
        </p:nvGrpSpPr>
        <p:grpSpPr>
          <a:xfrm>
            <a:off x="141340" y="1766999"/>
            <a:ext cx="23943880" cy="6157801"/>
            <a:chOff x="923003" y="3917552"/>
            <a:chExt cx="23943880" cy="6157799"/>
          </a:xfrm>
        </p:grpSpPr>
        <p:sp>
          <p:nvSpPr>
            <p:cNvPr id="15" name="Rounded Rectangle 41">
              <a:extLst>
                <a:ext uri="{FF2B5EF4-FFF2-40B4-BE49-F238E27FC236}">
                  <a16:creationId xmlns:a16="http://schemas.microsoft.com/office/drawing/2014/main" id="{8EE06E5B-F42B-4A33-B714-81E567F4D072}"/>
                </a:ext>
              </a:extLst>
            </p:cNvPr>
            <p:cNvSpPr/>
            <p:nvPr/>
          </p:nvSpPr>
          <p:spPr>
            <a:xfrm>
              <a:off x="1272211" y="4158248"/>
              <a:ext cx="23594672" cy="591710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0493BF6-34C0-45F2-8FB7-B7F144687DAE}"/>
                </a:ext>
              </a:extLst>
            </p:cNvPr>
            <p:cNvGrpSpPr/>
            <p:nvPr/>
          </p:nvGrpSpPr>
          <p:grpSpPr>
            <a:xfrm>
              <a:off x="923003" y="3917552"/>
              <a:ext cx="4029041" cy="1040476"/>
              <a:chOff x="923003" y="3917552"/>
              <a:chExt cx="4029041" cy="1040476"/>
            </a:xfrm>
          </p:grpSpPr>
          <p:grpSp>
            <p:nvGrpSpPr>
              <p:cNvPr id="17" name="Group 16">
                <a:extLst>
                  <a:ext uri="{FF2B5EF4-FFF2-40B4-BE49-F238E27FC236}">
                    <a16:creationId xmlns:a16="http://schemas.microsoft.com/office/drawing/2014/main" id="{845F444A-634F-41D3-8BAE-FDC1B3FD945C}"/>
                  </a:ext>
                </a:extLst>
              </p:cNvPr>
              <p:cNvGrpSpPr/>
              <p:nvPr/>
            </p:nvGrpSpPr>
            <p:grpSpPr>
              <a:xfrm>
                <a:off x="1448984" y="4075060"/>
                <a:ext cx="3503060" cy="882966"/>
                <a:chOff x="2115734" y="4437010"/>
                <a:chExt cx="3503060" cy="882966"/>
              </a:xfrm>
            </p:grpSpPr>
            <p:sp>
              <p:nvSpPr>
                <p:cNvPr id="19" name="Freeform 20">
                  <a:extLst>
                    <a:ext uri="{FF2B5EF4-FFF2-40B4-BE49-F238E27FC236}">
                      <a16:creationId xmlns:a16="http://schemas.microsoft.com/office/drawing/2014/main" id="{C202490D-5AF0-419F-9F35-52A40574972A}"/>
                    </a:ext>
                  </a:extLst>
                </p:cNvPr>
                <p:cNvSpPr>
                  <a:spLocks/>
                </p:cNvSpPr>
                <p:nvPr/>
              </p:nvSpPr>
              <p:spPr bwMode="auto">
                <a:xfrm rot="5400000">
                  <a:off x="3425781" y="3126963"/>
                  <a:ext cx="882966"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solidFill>
                      <a:prstClr val="black"/>
                    </a:solidFill>
                    <a:latin typeface="Tahoma" pitchFamily="34" charset="0"/>
                    <a:ea typeface="Tahoma" pitchFamily="34" charset="0"/>
                    <a:cs typeface="Tahoma" pitchFamily="34" charset="0"/>
                  </a:endParaRPr>
                </a:p>
              </p:txBody>
            </p:sp>
            <p:sp>
              <p:nvSpPr>
                <p:cNvPr id="20" name="TextBox 19">
                  <a:extLst>
                    <a:ext uri="{FF2B5EF4-FFF2-40B4-BE49-F238E27FC236}">
                      <a16:creationId xmlns:a16="http://schemas.microsoft.com/office/drawing/2014/main" id="{5B483DCE-626C-42FE-8324-5C1C5BBDC4E1}"/>
                    </a:ext>
                  </a:extLst>
                </p:cNvPr>
                <p:cNvSpPr txBox="1"/>
                <p:nvPr/>
              </p:nvSpPr>
              <p:spPr>
                <a:xfrm>
                  <a:off x="2542254" y="4480056"/>
                  <a:ext cx="2411359" cy="800219"/>
                </a:xfrm>
                <a:prstGeom prst="rect">
                  <a:avLst/>
                </a:prstGeom>
                <a:noFill/>
              </p:spPr>
              <p:txBody>
                <a:bodyPr wrap="square" rtlCol="0">
                  <a:spAutoFit/>
                </a:bodyPr>
                <a:lstStyle/>
                <a:p>
                  <a:pPr algn="ctr"/>
                  <a:r>
                    <a:rPr lang="en-US" sz="4600" b="1" dirty="0">
                      <a:solidFill>
                        <a:srgbClr val="0000FF"/>
                      </a:solidFill>
                      <a:latin typeface="Tahoma" pitchFamily="34" charset="0"/>
                      <a:ea typeface="Tahoma" pitchFamily="34" charset="0"/>
                      <a:cs typeface="Tahoma" pitchFamily="34" charset="0"/>
                    </a:rPr>
                    <a:t>5.25</a:t>
                  </a:r>
                </a:p>
              </p:txBody>
            </p:sp>
          </p:grpSp>
          <p:pic>
            <p:nvPicPr>
              <p:cNvPr id="18" name="Picture 17">
                <a:extLst>
                  <a:ext uri="{FF2B5EF4-FFF2-40B4-BE49-F238E27FC236}">
                    <a16:creationId xmlns:a16="http://schemas.microsoft.com/office/drawing/2014/main" id="{74605736-4062-48B7-90A5-5915C724FB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8" name="Group 27">
            <a:extLst>
              <a:ext uri="{FF2B5EF4-FFF2-40B4-BE49-F238E27FC236}">
                <a16:creationId xmlns:a16="http://schemas.microsoft.com/office/drawing/2014/main" id="{B6002BE8-6DC4-4C31-BBEF-665176765883}"/>
              </a:ext>
            </a:extLst>
          </p:cNvPr>
          <p:cNvGrpSpPr/>
          <p:nvPr/>
        </p:nvGrpSpPr>
        <p:grpSpPr>
          <a:xfrm>
            <a:off x="-6613" y="8001000"/>
            <a:ext cx="24079792" cy="5257800"/>
            <a:chOff x="38100" y="5504319"/>
            <a:chExt cx="24079792" cy="5426330"/>
          </a:xfrm>
        </p:grpSpPr>
        <p:sp>
          <p:nvSpPr>
            <p:cNvPr id="29" name="Google Shape;422;p3">
              <a:extLst>
                <a:ext uri="{FF2B5EF4-FFF2-40B4-BE49-F238E27FC236}">
                  <a16:creationId xmlns:a16="http://schemas.microsoft.com/office/drawing/2014/main" id="{F118DEB0-43D7-4028-BE4D-02AA438C7184}"/>
                </a:ext>
              </a:extLst>
            </p:cNvPr>
            <p:cNvSpPr/>
            <p:nvPr/>
          </p:nvSpPr>
          <p:spPr>
            <a:xfrm>
              <a:off x="343494" y="5831201"/>
              <a:ext cx="23774398" cy="5099448"/>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36" name="Google Shape;423;p3">
              <a:extLst>
                <a:ext uri="{FF2B5EF4-FFF2-40B4-BE49-F238E27FC236}">
                  <a16:creationId xmlns:a16="http://schemas.microsoft.com/office/drawing/2014/main" id="{13314387-6237-49F9-8A23-73E19F7446E0}"/>
                </a:ext>
              </a:extLst>
            </p:cNvPr>
            <p:cNvGrpSpPr/>
            <p:nvPr/>
          </p:nvGrpSpPr>
          <p:grpSpPr>
            <a:xfrm>
              <a:off x="38100" y="5504319"/>
              <a:ext cx="3991941" cy="1079473"/>
              <a:chOff x="410517" y="4648200"/>
              <a:chExt cx="3991941" cy="1079473"/>
            </a:xfrm>
          </p:grpSpPr>
          <p:sp>
            <p:nvSpPr>
              <p:cNvPr id="37" name="Google Shape;424;p3">
                <a:extLst>
                  <a:ext uri="{FF2B5EF4-FFF2-40B4-BE49-F238E27FC236}">
                    <a16:creationId xmlns:a16="http://schemas.microsoft.com/office/drawing/2014/main" id="{0E11582E-5A1E-4EB8-8B86-1748690B79F1}"/>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38" name="Google Shape;425;p3">
                <a:extLst>
                  <a:ext uri="{FF2B5EF4-FFF2-40B4-BE49-F238E27FC236}">
                    <a16:creationId xmlns:a16="http://schemas.microsoft.com/office/drawing/2014/main" id="{09E0A631-4F0D-4909-9D7C-5EF7CD287E6D}"/>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41" name="Google Shape;426;p3">
                <a:extLst>
                  <a:ext uri="{FF2B5EF4-FFF2-40B4-BE49-F238E27FC236}">
                    <a16:creationId xmlns:a16="http://schemas.microsoft.com/office/drawing/2014/main" id="{A2D8774A-EE67-4BD9-B1C8-0E8B30BB89D5}"/>
                  </a:ext>
                </a:extLst>
              </p:cNvPr>
              <p:cNvPicPr preferRelativeResize="0"/>
              <p:nvPr/>
            </p:nvPicPr>
            <p:blipFill rotWithShape="1">
              <a:blip r:embed="rId3">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A1F8AF4-8999-4ECB-821A-877BA8BDFBD6}"/>
                  </a:ext>
                </a:extLst>
              </p:cNvPr>
              <p:cNvSpPr txBox="1"/>
              <p:nvPr/>
            </p:nvSpPr>
            <p:spPr>
              <a:xfrm>
                <a:off x="667321" y="2783512"/>
                <a:ext cx="23049358" cy="4919295"/>
              </a:xfrm>
              <a:prstGeom prst="rect">
                <a:avLst/>
              </a:prstGeom>
              <a:noFill/>
            </p:spPr>
            <p:txBody>
              <a:bodyPr wrap="square">
                <a:spAutoFit/>
              </a:bodyPr>
              <a:lstStyle/>
              <a:p>
                <a:pPr>
                  <a:spcAft>
                    <a:spcPts val="800"/>
                  </a:spcAft>
                </a:pPr>
                <a:r>
                  <a:rPr lang="en-US" sz="4100" b="1" dirty="0">
                    <a:solidFill>
                      <a:srgbClr val="000000"/>
                    </a:solidFill>
                    <a:effectLst/>
                    <a:latin typeface="Tomaho"/>
                    <a:ea typeface="Calibri" panose="020F0502020204030204" pitchFamily="34" charset="0"/>
                    <a:cs typeface="Times New Roman" panose="02020603050405020304" pitchFamily="18" charset="0"/>
                  </a:rPr>
                  <a:t>Hai </a:t>
                </a:r>
                <a:r>
                  <a:rPr lang="en-US" sz="4100" b="1" dirty="0" err="1">
                    <a:solidFill>
                      <a:srgbClr val="000000"/>
                    </a:solidFill>
                    <a:effectLst/>
                    <a:latin typeface="Tomaho"/>
                    <a:ea typeface="Calibri" panose="020F0502020204030204" pitchFamily="34" charset="0"/>
                    <a:cs typeface="Times New Roman" panose="02020603050405020304" pitchFamily="18" charset="0"/>
                  </a:rPr>
                  <a:t>mẫu</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số</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liệu</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sau</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đây</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cho</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biết</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số</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lượng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trường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Trung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học</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phổ</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thông</a:t>
                </a:r>
                <a:r>
                  <a:rPr lang="en-US" sz="4100" b="1" dirty="0">
                    <a:solidFill>
                      <a:srgbClr val="000000"/>
                    </a:solidFill>
                    <a:effectLst/>
                    <a:latin typeface="Tomaho"/>
                    <a:ea typeface="Calibri" panose="020F0502020204030204" pitchFamily="34" charset="0"/>
                    <a:cs typeface="Times New Roman" panose="02020603050405020304" pitchFamily="18" charset="0"/>
                  </a:rPr>
                  <a:t> ở </a:t>
                </a:r>
                <a:r>
                  <a:rPr lang="en-US" sz="4100" b="1" dirty="0" err="1">
                    <a:solidFill>
                      <a:srgbClr val="000000"/>
                    </a:solidFill>
                    <a:effectLst/>
                    <a:latin typeface="Tomaho"/>
                    <a:ea typeface="Calibri" panose="020F0502020204030204" pitchFamily="34" charset="0"/>
                    <a:cs typeface="Times New Roman" panose="02020603050405020304" pitchFamily="18" charset="0"/>
                  </a:rPr>
                  <a:t>mỗi</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tỉnh</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thành</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phố</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thuộc</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Đồng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bằng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sông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Hồng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và</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Đồng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bằng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sông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cửu</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a:solidFill>
                      <a:srgbClr val="000000"/>
                    </a:solidFill>
                    <a:effectLst/>
                    <a:latin typeface="Tomaho"/>
                    <a:ea typeface="Calibri" panose="020F0502020204030204" pitchFamily="34" charset="0"/>
                    <a:cs typeface="Times New Roman" panose="02020603050405020304" pitchFamily="18" charset="0"/>
                  </a:rPr>
                  <a:t>Long </a:t>
                </a:r>
                <a:r>
                  <a:rPr lang="en-US" sz="4100" b="1" dirty="0" err="1">
                    <a:solidFill>
                      <a:srgbClr val="000000"/>
                    </a:solidFill>
                    <a:effectLst/>
                    <a:latin typeface="Tomaho"/>
                    <a:ea typeface="Calibri" panose="020F0502020204030204" pitchFamily="34" charset="0"/>
                    <a:cs typeface="Times New Roman" panose="02020603050405020304" pitchFamily="18" charset="0"/>
                  </a:rPr>
                  <a:t>năm</a:t>
                </a:r>
                <a:r>
                  <a:rPr lang="en-US" sz="4100" b="1" dirty="0">
                    <a:solidFill>
                      <a:srgbClr val="000000"/>
                    </a:solidFill>
                    <a:effectLst/>
                    <a:latin typeface="Tomaho"/>
                    <a:ea typeface="Calibri" panose="020F0502020204030204" pitchFamily="34" charset="0"/>
                    <a:cs typeface="Times New Roman" panose="02020603050405020304" pitchFamily="18" charset="0"/>
                  </a:rPr>
                  <a:t> 2017: </a:t>
                </a:r>
                <a:endParaRPr lang="en-US" sz="4100" b="1" dirty="0">
                  <a:effectLst/>
                  <a:latin typeface="Tomaho"/>
                  <a:ea typeface="Calibri" panose="020F0502020204030204" pitchFamily="34" charset="0"/>
                  <a:cs typeface="Times New Roman" panose="02020603050405020304" pitchFamily="18" charset="0"/>
                </a:endParaRPr>
              </a:p>
              <a:p>
                <a:pPr>
                  <a:spcAft>
                    <a:spcPts val="800"/>
                  </a:spcAft>
                </a:pPr>
                <a:r>
                  <a:rPr lang="en-US" sz="4100" b="1" dirty="0" err="1">
                    <a:solidFill>
                      <a:srgbClr val="000000"/>
                    </a:solidFill>
                    <a:effectLst/>
                    <a:latin typeface="Tomaho"/>
                    <a:ea typeface="Calibri" panose="020F0502020204030204" pitchFamily="34" charset="0"/>
                    <a:cs typeface="Times New Roman" panose="02020603050405020304" pitchFamily="18" charset="0"/>
                  </a:rPr>
                  <a:t>Đồng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bằng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sông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Hồng</a:t>
                </a:r>
                <a:r>
                  <a:rPr lang="en-US" sz="4100" b="1" dirty="0">
                    <a:solidFill>
                      <a:srgbClr val="2D2D2D"/>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𝟏𝟖𝟕</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𝟑𝟒</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𝟑𝟓</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𝟒𝟔</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𝟓𝟒</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𝟓𝟕</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𝟑𝟕</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𝟑𝟗</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𝟐𝟑</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𝟓𝟕</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𝟐𝟕</m:t>
                    </m:r>
                  </m:oMath>
                </a14:m>
                <a:r>
                  <a:rPr lang="en-US" sz="4100" b="1" dirty="0">
                    <a:solidFill>
                      <a:srgbClr val="000000"/>
                    </a:solidFill>
                    <a:effectLst/>
                    <a:latin typeface="Tomaho"/>
                    <a:ea typeface="Calibri" panose="020F0502020204030204" pitchFamily="34" charset="0"/>
                    <a:cs typeface="Times New Roman" panose="02020603050405020304" pitchFamily="18" charset="0"/>
                  </a:rPr>
                  <a:t>.</a:t>
                </a:r>
                <a:endParaRPr lang="en-US" sz="4100" b="1" dirty="0">
                  <a:effectLst/>
                  <a:latin typeface="Tomaho"/>
                  <a:ea typeface="Calibri" panose="020F0502020204030204" pitchFamily="34" charset="0"/>
                  <a:cs typeface="Times New Roman" panose="02020603050405020304" pitchFamily="18" charset="0"/>
                </a:endParaRPr>
              </a:p>
              <a:p>
                <a:pPr>
                  <a:spcAft>
                    <a:spcPts val="800"/>
                  </a:spcAft>
                </a:pPr>
                <a:r>
                  <a:rPr lang="en-US" sz="4100" b="1" dirty="0" err="1">
                    <a:solidFill>
                      <a:srgbClr val="000000"/>
                    </a:solidFill>
                    <a:effectLst/>
                    <a:latin typeface="Tomaho"/>
                    <a:ea typeface="Calibri" panose="020F0502020204030204" pitchFamily="34" charset="0"/>
                    <a:cs typeface="Times New Roman" panose="02020603050405020304" pitchFamily="18" charset="0"/>
                  </a:rPr>
                  <a:t>Đồng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bằng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sông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Cửu</a:t>
                </a:r>
                <a:r>
                  <a:rPr lang="en-US" sz="4100" b="1" dirty="0">
                    <a:solidFill>
                      <a:srgbClr val="2D2D2D"/>
                    </a:solidFill>
                    <a:effectLst/>
                    <a:latin typeface="Tomaho"/>
                    <a:ea typeface="Calibri" panose="020F0502020204030204" pitchFamily="34" charset="0"/>
                    <a:cs typeface="Times New Roman" panose="02020603050405020304" pitchFamily="18" charset="0"/>
                  </a:rPr>
                  <a:t> Long:  </a:t>
                </a:r>
                <a14:m>
                  <m:oMath xmlns:m="http://schemas.openxmlformats.org/officeDocument/2006/math">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𝟑𝟑</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𝟑𝟒</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𝟑𝟑</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𝟐𝟗</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𝟐𝟒</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𝟑𝟗</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𝟒𝟐</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𝟐𝟒</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𝟐𝟑</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𝟏𝟗</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𝟐𝟒</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𝟏𝟓</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smtClean="0">
                        <a:effectLst/>
                        <a:latin typeface="Cambria Math" panose="02040503050406030204" pitchFamily="18" charset="0"/>
                        <a:ea typeface="Calibri" panose="020F0502020204030204" pitchFamily="34" charset="0"/>
                        <a:cs typeface="Times New Roman" panose="02020603050405020304" pitchFamily="18" charset="0"/>
                      </a:rPr>
                      <m:t>𝟐𝟔</m:t>
                    </m:r>
                  </m:oMath>
                </a14:m>
                <a:r>
                  <a:rPr lang="en-US" sz="4100" b="1" dirty="0">
                    <a:solidFill>
                      <a:srgbClr val="2D2D2D"/>
                    </a:solidFill>
                    <a:effectLst/>
                    <a:latin typeface="Tomaho"/>
                    <a:ea typeface="Calibri" panose="020F0502020204030204" pitchFamily="34" charset="0"/>
                    <a:cs typeface="Times New Roman" panose="02020603050405020304" pitchFamily="18" charset="0"/>
                  </a:rPr>
                  <a:t>.</a:t>
                </a:r>
                <a:endParaRPr lang="en-US" sz="4100" b="1" dirty="0">
                  <a:effectLst/>
                  <a:latin typeface="Tomaho"/>
                  <a:ea typeface="Calibri" panose="020F0502020204030204" pitchFamily="34" charset="0"/>
                  <a:cs typeface="Times New Roman" panose="02020603050405020304" pitchFamily="18" charset="0"/>
                </a:endParaRPr>
              </a:p>
              <a:p>
                <a:pPr>
                  <a:spcAft>
                    <a:spcPts val="800"/>
                  </a:spcAft>
                </a:pPr>
                <a:r>
                  <a:rPr lang="en-US" sz="4100" b="1" dirty="0">
                    <a:solidFill>
                      <a:srgbClr val="2D2D2D"/>
                    </a:solidFill>
                    <a:effectLst/>
                    <a:latin typeface="Tomaho"/>
                    <a:ea typeface="Calibri" panose="020F0502020204030204" pitchFamily="34" charset="0"/>
                    <a:cs typeface="Times New Roman" panose="02020603050405020304" pitchFamily="18" charset="0"/>
                  </a:rPr>
                  <a:t>a) </a:t>
                </a:r>
                <a:r>
                  <a:rPr lang="en-US" sz="4100" b="1" dirty="0" err="1">
                    <a:solidFill>
                      <a:srgbClr val="000000"/>
                    </a:solidFill>
                    <a:effectLst/>
                    <a:latin typeface="Tomaho"/>
                    <a:ea typeface="Calibri" panose="020F0502020204030204" pitchFamily="34" charset="0"/>
                    <a:cs typeface="Times New Roman" panose="02020603050405020304" pitchFamily="18" charset="0"/>
                  </a:rPr>
                  <a:t>Tính</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số</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trung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bình</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trung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vị</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các</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tứ</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phân</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vị</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mốt</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khoảng</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biến</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thiên</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khoảng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tứ</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phân</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vị</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độ</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lệch</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chuẩn</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cho</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mỗi</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mẫu</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số</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liệu</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trên</a:t>
                </a:r>
                <a:r>
                  <a:rPr lang="en-US" sz="4100" b="1" dirty="0">
                    <a:solidFill>
                      <a:srgbClr val="000000"/>
                    </a:solidFill>
                    <a:effectLst/>
                    <a:latin typeface="Tomaho"/>
                    <a:ea typeface="Calibri" panose="020F0502020204030204" pitchFamily="34" charset="0"/>
                    <a:cs typeface="Times New Roman" panose="02020603050405020304" pitchFamily="18" charset="0"/>
                  </a:rPr>
                  <a:t>. </a:t>
                </a:r>
              </a:p>
              <a:p>
                <a:pPr>
                  <a:spcAft>
                    <a:spcPts val="800"/>
                  </a:spcAft>
                </a:pPr>
                <a:r>
                  <a:rPr lang="en-US" sz="4100" b="1" dirty="0">
                    <a:solidFill>
                      <a:srgbClr val="000000"/>
                    </a:solidFill>
                    <a:effectLst/>
                    <a:latin typeface="Tomaho"/>
                    <a:ea typeface="Calibri" panose="020F0502020204030204" pitchFamily="34" charset="0"/>
                    <a:cs typeface="Times New Roman" panose="02020603050405020304" pitchFamily="18" charset="0"/>
                  </a:rPr>
                  <a:t>b) </a:t>
                </a:r>
                <a:r>
                  <a:rPr lang="en-US" sz="4100" b="1" dirty="0" err="1">
                    <a:solidFill>
                      <a:srgbClr val="000000"/>
                    </a:solidFill>
                    <a:effectLst/>
                    <a:latin typeface="Tomaho"/>
                    <a:ea typeface="Calibri" panose="020F0502020204030204" pitchFamily="34" charset="0"/>
                    <a:cs typeface="Times New Roman" panose="02020603050405020304" pitchFamily="18" charset="0"/>
                  </a:rPr>
                  <a:t>Tại</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sao</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số</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trung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bình</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của</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hai</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mẫu</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số</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liệu</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có</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sự</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sai</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2D2D2D"/>
                    </a:solidFill>
                    <a:effectLst/>
                    <a:latin typeface="Tomaho"/>
                    <a:ea typeface="Calibri" panose="020F0502020204030204" pitchFamily="34" charset="0"/>
                    <a:cs typeface="Times New Roman" panose="02020603050405020304" pitchFamily="18" charset="0"/>
                  </a:rPr>
                  <a:t>khác</a:t>
                </a:r>
                <a:r>
                  <a:rPr lang="en-US" sz="4100" b="1" dirty="0">
                    <a:solidFill>
                      <a:srgbClr val="2D2D2D"/>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nhiều</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trong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khi</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trung</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vị</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thì</a:t>
                </a:r>
                <a:r>
                  <a:rPr lang="en-US" sz="4100" b="1" dirty="0">
                    <a:solidFill>
                      <a:srgbClr val="000000"/>
                    </a:solidFill>
                    <a:effectLst/>
                    <a:latin typeface="Tomaho"/>
                    <a:ea typeface="Calibri" panose="020F0502020204030204" pitchFamily="34" charset="0"/>
                    <a:cs typeface="Times New Roman" panose="02020603050405020304" pitchFamily="18" charset="0"/>
                  </a:rPr>
                  <a:t> </a:t>
                </a:r>
                <a:r>
                  <a:rPr lang="en-US" sz="4100" b="1" dirty="0" err="1">
                    <a:solidFill>
                      <a:srgbClr val="000000"/>
                    </a:solidFill>
                    <a:effectLst/>
                    <a:latin typeface="Tomaho"/>
                    <a:ea typeface="Calibri" panose="020F0502020204030204" pitchFamily="34" charset="0"/>
                    <a:cs typeface="Times New Roman" panose="02020603050405020304" pitchFamily="18" charset="0"/>
                  </a:rPr>
                  <a:t>không</a:t>
                </a:r>
                <a:r>
                  <a:rPr lang="en-US" sz="4100" b="1" dirty="0">
                    <a:solidFill>
                      <a:srgbClr val="000000"/>
                    </a:solidFill>
                    <a:effectLst/>
                    <a:latin typeface="Tomaho"/>
                    <a:ea typeface="Calibri" panose="020F0502020204030204" pitchFamily="34" charset="0"/>
                    <a:cs typeface="Times New Roman" panose="02020603050405020304" pitchFamily="18" charset="0"/>
                  </a:rPr>
                  <a:t>?</a:t>
                </a:r>
                <a:endParaRPr lang="en-US" sz="4100" b="1" dirty="0">
                  <a:effectLst/>
                  <a:latin typeface="Tomaho"/>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A1F8AF4-8999-4ECB-821A-877BA8BDFBD6}"/>
                  </a:ext>
                </a:extLst>
              </p:cNvPr>
              <p:cNvSpPr txBox="1">
                <a:spLocks noRot="1" noChangeAspect="1" noMove="1" noResize="1" noEditPoints="1" noAdjustHandles="1" noChangeArrowheads="1" noChangeShapeType="1" noTextEdit="1"/>
              </p:cNvSpPr>
              <p:nvPr/>
            </p:nvSpPr>
            <p:spPr>
              <a:xfrm>
                <a:off x="667321" y="2783512"/>
                <a:ext cx="23049358" cy="4919295"/>
              </a:xfrm>
              <a:prstGeom prst="rect">
                <a:avLst/>
              </a:prstGeom>
              <a:blipFill>
                <a:blip r:embed="rId4"/>
                <a:stretch>
                  <a:fillRect l="-952" t="-2230" r="-661" b="-4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45D2827-6C20-4F0E-82C2-50C536029F4D}"/>
                  </a:ext>
                </a:extLst>
              </p:cNvPr>
              <p:cNvSpPr txBox="1"/>
              <p:nvPr/>
            </p:nvSpPr>
            <p:spPr>
              <a:xfrm>
                <a:off x="819721" y="8915400"/>
                <a:ext cx="23049358" cy="4175502"/>
              </a:xfrm>
              <a:prstGeom prst="rect">
                <a:avLst/>
              </a:prstGeom>
              <a:noFill/>
            </p:spPr>
            <p:txBody>
              <a:bodyPr wrap="square">
                <a:spAutoFit/>
              </a:bodyPr>
              <a:lstStyle/>
              <a:p>
                <a:pPr>
                  <a:spcAft>
                    <a:spcPts val="800"/>
                  </a:spcAft>
                </a:pPr>
                <a:r>
                  <a:rPr lang="en-US" sz="4100" b="1" dirty="0">
                    <a:solidFill>
                      <a:schemeClr val="tx1"/>
                    </a:solidFill>
                    <a:effectLst/>
                    <a:latin typeface="Tomaho"/>
                    <a:ea typeface="Calibri" panose="020F0502020204030204" pitchFamily="34" charset="0"/>
                    <a:cs typeface="Times New Roman" panose="02020603050405020304" pitchFamily="18" charset="0"/>
                  </a:rPr>
                  <a:t>a) </a:t>
                </a:r>
                <a:r>
                  <a:rPr lang="en-US" sz="4100" b="1" i="1" dirty="0">
                    <a:solidFill>
                      <a:schemeClr val="tx1"/>
                    </a:solidFill>
                    <a:effectLst/>
                    <a:latin typeface="Tomaho"/>
                    <a:ea typeface="Calibri" panose="020F0502020204030204" pitchFamily="34" charset="0"/>
                    <a:cs typeface="TimesNewRomanPSMT"/>
                  </a:rPr>
                  <a:t>HD.</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Tính</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theo</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định</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nghĩa</a:t>
                </a:r>
                <a:r>
                  <a:rPr lang="en-US" sz="4100" b="1" dirty="0">
                    <a:solidFill>
                      <a:schemeClr val="tx1"/>
                    </a:solidFill>
                    <a:effectLst/>
                    <a:latin typeface="Tomaho"/>
                    <a:ea typeface="Calibri" panose="020F0502020204030204" pitchFamily="34" charset="0"/>
                    <a:cs typeface="Times New Roman" panose="02020603050405020304" pitchFamily="18" charset="0"/>
                  </a:rPr>
                  <a:t>. </a:t>
                </a:r>
              </a:p>
              <a:p>
                <a:pPr>
                  <a:spcAft>
                    <a:spcPts val="800"/>
                  </a:spcAft>
                </a:pPr>
                <a:r>
                  <a:rPr lang="en-US" sz="4100" b="1" dirty="0">
                    <a:solidFill>
                      <a:schemeClr val="tx1"/>
                    </a:solidFill>
                    <a:effectLst/>
                    <a:latin typeface="Tomaho"/>
                    <a:ea typeface="Calibri" panose="020F0502020204030204" pitchFamily="34" charset="0"/>
                    <a:cs typeface="Times New Roman" panose="02020603050405020304" pitchFamily="18" charset="0"/>
                  </a:rPr>
                  <a:t>b) </a:t>
                </a:r>
                <a:r>
                  <a:rPr lang="en-US" sz="4100" b="1" dirty="0" err="1">
                    <a:solidFill>
                      <a:schemeClr val="tx1"/>
                    </a:solidFill>
                    <a:effectLst/>
                    <a:latin typeface="Tomaho"/>
                    <a:ea typeface="Calibri" panose="020F0502020204030204" pitchFamily="34" charset="0"/>
                    <a:cs typeface="Times New Roman" panose="02020603050405020304" pitchFamily="18" charset="0"/>
                  </a:rPr>
                  <a:t>Dãy</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số</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liệu</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vế</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số</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trường</a:t>
                </a:r>
                <a:r>
                  <a:rPr lang="en-US" sz="4100" b="1" dirty="0">
                    <a:solidFill>
                      <a:schemeClr val="tx1"/>
                    </a:solidFill>
                    <a:effectLst/>
                    <a:latin typeface="Tomaho"/>
                    <a:ea typeface="Calibri" panose="020F0502020204030204" pitchFamily="34" charset="0"/>
                    <a:cs typeface="Times New Roman" panose="02020603050405020304" pitchFamily="18" charset="0"/>
                  </a:rPr>
                  <a:t> THPT </a:t>
                </a:r>
                <a:r>
                  <a:rPr lang="en-US" sz="4100" b="1" dirty="0" err="1">
                    <a:solidFill>
                      <a:schemeClr val="tx1"/>
                    </a:solidFill>
                    <a:effectLst/>
                    <a:latin typeface="Tomaho"/>
                    <a:ea typeface="Calibri" panose="020F0502020204030204" pitchFamily="34" charset="0"/>
                    <a:cs typeface="Times New Roman" panose="02020603050405020304" pitchFamily="18" charset="0"/>
                  </a:rPr>
                  <a:t>của</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một</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số</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tỉnh</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đồng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bằng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sông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Hồng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có</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giá</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trị</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bất</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thường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là</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giá</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trị</a:t>
                </a:r>
                <a:r>
                  <a:rPr lang="en-US" sz="4100" b="1" dirty="0">
                    <a:solidFill>
                      <a:schemeClr val="tx1"/>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1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𝟏𝟖𝟕</m:t>
                    </m:r>
                  </m:oMath>
                </a14:m>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Giá</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trị</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này</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lớn</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hơn</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rất</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nhiều</a:t>
                </a:r>
                <a:r>
                  <a:rPr lang="en-US" sz="4100" b="1" dirty="0">
                    <a:solidFill>
                      <a:schemeClr val="tx1"/>
                    </a:solidFill>
                    <a:effectLst/>
                    <a:latin typeface="Tomaho"/>
                    <a:ea typeface="Calibri" panose="020F0502020204030204" pitchFamily="34" charset="0"/>
                    <a:cs typeface="Times New Roman" panose="02020603050405020304" pitchFamily="18" charset="0"/>
                  </a:rPr>
                  <a:t> so </a:t>
                </a:r>
                <a:r>
                  <a:rPr lang="en-US" sz="4100" b="1" dirty="0" err="1">
                    <a:solidFill>
                      <a:schemeClr val="tx1"/>
                    </a:solidFill>
                    <a:effectLst/>
                    <a:latin typeface="Tomaho"/>
                    <a:ea typeface="Calibri" panose="020F0502020204030204" pitchFamily="34" charset="0"/>
                    <a:cs typeface="Times New Roman" panose="02020603050405020304" pitchFamily="18" charset="0"/>
                  </a:rPr>
                  <a:t>với</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những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giá</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trị</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còn</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lại</a:t>
                </a:r>
                <a:r>
                  <a:rPr lang="en-US" sz="4100" b="1" dirty="0">
                    <a:solidFill>
                      <a:schemeClr val="tx1"/>
                    </a:solidFill>
                    <a:effectLst/>
                    <a:latin typeface="Tomaho"/>
                    <a:ea typeface="Calibri" panose="020F0502020204030204" pitchFamily="34" charset="0"/>
                    <a:cs typeface="Times New Roman" panose="02020603050405020304" pitchFamily="18" charset="0"/>
                  </a:rPr>
                  <a:t>. Do </a:t>
                </a:r>
                <a:r>
                  <a:rPr lang="en-US" sz="4100" b="1" dirty="0" err="1">
                    <a:solidFill>
                      <a:schemeClr val="tx1"/>
                    </a:solidFill>
                    <a:effectLst/>
                    <a:latin typeface="Tomaho"/>
                    <a:ea typeface="Calibri" panose="020F0502020204030204" pitchFamily="34" charset="0"/>
                    <a:cs typeface="Times New Roman" panose="02020603050405020304" pitchFamily="18" charset="0"/>
                  </a:rPr>
                  <a:t>đó</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trung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vị</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của</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hai</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dây</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không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khác</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nhau</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nhiều</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trong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khi</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số</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trung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bình</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lại</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khác</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nhau</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nhiều</a:t>
                </a:r>
                <a:r>
                  <a:rPr lang="en-US" sz="4100" b="1" dirty="0">
                    <a:solidFill>
                      <a:schemeClr val="tx1"/>
                    </a:solidFill>
                    <a:effectLst/>
                    <a:latin typeface="Tomaho"/>
                    <a:ea typeface="Calibri" panose="020F0502020204030204" pitchFamily="34" charset="0"/>
                    <a:cs typeface="Times New Roman" panose="02020603050405020304" pitchFamily="18" charset="0"/>
                  </a:rPr>
                  <a:t>.</a:t>
                </a:r>
              </a:p>
              <a:p>
                <a:pPr>
                  <a:spcAft>
                    <a:spcPts val="800"/>
                  </a:spcAft>
                </a:pPr>
                <a:r>
                  <a:rPr lang="en-US" sz="4100" b="1" dirty="0">
                    <a:solidFill>
                      <a:schemeClr val="tx1"/>
                    </a:solidFill>
                    <a:effectLst/>
                    <a:latin typeface="Tomaho"/>
                    <a:ea typeface="Calibri" panose="020F0502020204030204" pitchFamily="34" charset="0"/>
                    <a:cs typeface="Times New Roman" panose="02020603050405020304" pitchFamily="18" charset="0"/>
                  </a:rPr>
                  <a:t>c) Do </a:t>
                </a:r>
                <a:r>
                  <a:rPr lang="en-US" sz="4100" b="1" dirty="0" err="1">
                    <a:solidFill>
                      <a:schemeClr val="tx1"/>
                    </a:solidFill>
                    <a:effectLst/>
                    <a:latin typeface="Tomaho"/>
                    <a:ea typeface="Calibri" panose="020F0502020204030204" pitchFamily="34" charset="0"/>
                    <a:cs typeface="Times New Roman" panose="02020603050405020304" pitchFamily="18" charset="0"/>
                  </a:rPr>
                  <a:t>khoảng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tứ</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phần</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vị</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không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dùng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thông</a:t>
                </a:r>
                <a:r>
                  <a:rPr lang="en-US" sz="4100" b="1" dirty="0">
                    <a:solidFill>
                      <a:schemeClr val="tx1"/>
                    </a:solidFill>
                    <a:effectLst/>
                    <a:latin typeface="Tomaho"/>
                    <a:ea typeface="Calibri" panose="020F0502020204030204" pitchFamily="34" charset="0"/>
                    <a:cs typeface="Times New Roman" panose="02020603050405020304" pitchFamily="18" charset="0"/>
                  </a:rPr>
                  <a:t> tin </a:t>
                </a:r>
                <a:r>
                  <a:rPr lang="en-US" sz="4100" b="1" dirty="0" err="1">
                    <a:solidFill>
                      <a:schemeClr val="tx1"/>
                    </a:solidFill>
                    <a:effectLst/>
                    <a:latin typeface="Tomaho"/>
                    <a:ea typeface="Calibri" panose="020F0502020204030204" pitchFamily="34" charset="0"/>
                    <a:cs typeface="Times New Roman" panose="02020603050405020304" pitchFamily="18" charset="0"/>
                  </a:rPr>
                  <a:t>của</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giá</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trị</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lớn</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nhất</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đây</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là</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giá</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trị</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bất</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thường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trong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dãy</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số</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liệu</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về</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đồng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bằng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sông</a:t>
                </a:r>
                <a:r>
                  <a:rPr lang="en-US" sz="4100" b="1" dirty="0">
                    <a:solidFill>
                      <a:schemeClr val="tx1"/>
                    </a:solidFill>
                    <a:effectLst/>
                    <a:latin typeface="Tomaho"/>
                    <a:ea typeface="Calibri" panose="020F0502020204030204" pitchFamily="34" charset="0"/>
                    <a:cs typeface="Times New Roman" panose="02020603050405020304" pitchFamily="18" charset="0"/>
                  </a:rPr>
                  <a:t> </a:t>
                </a:r>
                <a:r>
                  <a:rPr lang="en-US" sz="4100" b="1" dirty="0" err="1">
                    <a:solidFill>
                      <a:schemeClr val="tx1"/>
                    </a:solidFill>
                    <a:effectLst/>
                    <a:latin typeface="Tomaho"/>
                    <a:ea typeface="Calibri" panose="020F0502020204030204" pitchFamily="34" charset="0"/>
                    <a:cs typeface="Times New Roman" panose="02020603050405020304" pitchFamily="18" charset="0"/>
                  </a:rPr>
                  <a:t>Hồng</a:t>
                </a:r>
                <a:r>
                  <a:rPr lang="en-US" sz="4100" b="1" dirty="0">
                    <a:solidFill>
                      <a:schemeClr val="tx1"/>
                    </a:solidFill>
                    <a:effectLst/>
                    <a:latin typeface="Tomaho"/>
                    <a:ea typeface="Calibri" panose="020F0502020204030204" pitchFamily="34" charset="0"/>
                    <a:cs typeface="Times New Roman" panose="02020603050405020304" pitchFamily="18" charset="0"/>
                  </a:rPr>
                  <a:t>. </a:t>
                </a:r>
              </a:p>
            </p:txBody>
          </p:sp>
        </mc:Choice>
        <mc:Fallback xmlns="">
          <p:sp>
            <p:nvSpPr>
              <p:cNvPr id="21" name="TextBox 20">
                <a:extLst>
                  <a:ext uri="{FF2B5EF4-FFF2-40B4-BE49-F238E27FC236}">
                    <a16:creationId xmlns:a16="http://schemas.microsoft.com/office/drawing/2014/main" id="{E45D2827-6C20-4F0E-82C2-50C536029F4D}"/>
                  </a:ext>
                </a:extLst>
              </p:cNvPr>
              <p:cNvSpPr txBox="1">
                <a:spLocks noRot="1" noChangeAspect="1" noMove="1" noResize="1" noEditPoints="1" noAdjustHandles="1" noChangeArrowheads="1" noChangeShapeType="1" noTextEdit="1"/>
              </p:cNvSpPr>
              <p:nvPr/>
            </p:nvSpPr>
            <p:spPr>
              <a:xfrm>
                <a:off x="819721" y="8915400"/>
                <a:ext cx="23049358" cy="4175502"/>
              </a:xfrm>
              <a:prstGeom prst="rect">
                <a:avLst/>
              </a:prstGeom>
              <a:blipFill>
                <a:blip r:embed="rId5"/>
                <a:stretch>
                  <a:fillRect l="-952" t="-2632" b="-3363"/>
                </a:stretch>
              </a:blipFill>
            </p:spPr>
            <p:txBody>
              <a:bodyPr/>
              <a:lstStyle/>
              <a:p>
                <a:r>
                  <a:rPr lang="en-US">
                    <a:noFill/>
                  </a:rPr>
                  <a:t> </a:t>
                </a:r>
              </a:p>
            </p:txBody>
          </p:sp>
        </mc:Fallback>
      </mc:AlternateContent>
    </p:spTree>
    <p:extLst>
      <p:ext uri="{BB962C8B-B14F-4D97-AF65-F5344CB8AC3E}">
        <p14:creationId xmlns:p14="http://schemas.microsoft.com/office/powerpoint/2010/main" val="27633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7A230B1-3214-42A4-BF48-E31182151FA4}"/>
              </a:ext>
            </a:extLst>
          </p:cNvPr>
          <p:cNvGrpSpPr/>
          <p:nvPr/>
        </p:nvGrpSpPr>
        <p:grpSpPr>
          <a:xfrm>
            <a:off x="141340" y="1766999"/>
            <a:ext cx="23943880" cy="5091001"/>
            <a:chOff x="923003" y="3917552"/>
            <a:chExt cx="23943880" cy="6157799"/>
          </a:xfrm>
        </p:grpSpPr>
        <p:sp>
          <p:nvSpPr>
            <p:cNvPr id="15" name="Rounded Rectangle 41">
              <a:extLst>
                <a:ext uri="{FF2B5EF4-FFF2-40B4-BE49-F238E27FC236}">
                  <a16:creationId xmlns:a16="http://schemas.microsoft.com/office/drawing/2014/main" id="{8EE06E5B-F42B-4A33-B714-81E567F4D072}"/>
                </a:ext>
              </a:extLst>
            </p:cNvPr>
            <p:cNvSpPr/>
            <p:nvPr/>
          </p:nvSpPr>
          <p:spPr>
            <a:xfrm>
              <a:off x="1272211" y="4158248"/>
              <a:ext cx="23594672" cy="591710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0493BF6-34C0-45F2-8FB7-B7F144687DAE}"/>
                </a:ext>
              </a:extLst>
            </p:cNvPr>
            <p:cNvGrpSpPr/>
            <p:nvPr/>
          </p:nvGrpSpPr>
          <p:grpSpPr>
            <a:xfrm>
              <a:off x="923003" y="3917552"/>
              <a:ext cx="4029041" cy="1040476"/>
              <a:chOff x="923003" y="3917552"/>
              <a:chExt cx="4029041" cy="1040476"/>
            </a:xfrm>
          </p:grpSpPr>
          <p:grpSp>
            <p:nvGrpSpPr>
              <p:cNvPr id="17" name="Group 16">
                <a:extLst>
                  <a:ext uri="{FF2B5EF4-FFF2-40B4-BE49-F238E27FC236}">
                    <a16:creationId xmlns:a16="http://schemas.microsoft.com/office/drawing/2014/main" id="{845F444A-634F-41D3-8BAE-FDC1B3FD945C}"/>
                  </a:ext>
                </a:extLst>
              </p:cNvPr>
              <p:cNvGrpSpPr/>
              <p:nvPr/>
            </p:nvGrpSpPr>
            <p:grpSpPr>
              <a:xfrm>
                <a:off x="1448984" y="4075060"/>
                <a:ext cx="3503060" cy="882966"/>
                <a:chOff x="2115734" y="4437010"/>
                <a:chExt cx="3503060" cy="882966"/>
              </a:xfrm>
            </p:grpSpPr>
            <p:sp>
              <p:nvSpPr>
                <p:cNvPr id="19" name="Freeform 20">
                  <a:extLst>
                    <a:ext uri="{FF2B5EF4-FFF2-40B4-BE49-F238E27FC236}">
                      <a16:creationId xmlns:a16="http://schemas.microsoft.com/office/drawing/2014/main" id="{C202490D-5AF0-419F-9F35-52A40574972A}"/>
                    </a:ext>
                  </a:extLst>
                </p:cNvPr>
                <p:cNvSpPr>
                  <a:spLocks/>
                </p:cNvSpPr>
                <p:nvPr/>
              </p:nvSpPr>
              <p:spPr bwMode="auto">
                <a:xfrm rot="5400000">
                  <a:off x="3425781" y="3126963"/>
                  <a:ext cx="882966"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solidFill>
                      <a:prstClr val="black"/>
                    </a:solidFill>
                    <a:latin typeface="Tahoma" pitchFamily="34" charset="0"/>
                    <a:ea typeface="Tahoma" pitchFamily="34" charset="0"/>
                    <a:cs typeface="Tahoma" pitchFamily="34" charset="0"/>
                  </a:endParaRPr>
                </a:p>
              </p:txBody>
            </p:sp>
            <p:sp>
              <p:nvSpPr>
                <p:cNvPr id="20" name="TextBox 19">
                  <a:extLst>
                    <a:ext uri="{FF2B5EF4-FFF2-40B4-BE49-F238E27FC236}">
                      <a16:creationId xmlns:a16="http://schemas.microsoft.com/office/drawing/2014/main" id="{5B483DCE-626C-42FE-8324-5C1C5BBDC4E1}"/>
                    </a:ext>
                  </a:extLst>
                </p:cNvPr>
                <p:cNvSpPr txBox="1"/>
                <p:nvPr/>
              </p:nvSpPr>
              <p:spPr>
                <a:xfrm>
                  <a:off x="2542254" y="4480056"/>
                  <a:ext cx="2411359" cy="800219"/>
                </a:xfrm>
                <a:prstGeom prst="rect">
                  <a:avLst/>
                </a:prstGeom>
                <a:noFill/>
              </p:spPr>
              <p:txBody>
                <a:bodyPr wrap="square" rtlCol="0">
                  <a:spAutoFit/>
                </a:bodyPr>
                <a:lstStyle/>
                <a:p>
                  <a:pPr algn="ctr"/>
                  <a:r>
                    <a:rPr lang="en-US" sz="4600" b="1" dirty="0">
                      <a:solidFill>
                        <a:srgbClr val="0000FF"/>
                      </a:solidFill>
                      <a:latin typeface="Tahoma" pitchFamily="34" charset="0"/>
                      <a:ea typeface="Tahoma" pitchFamily="34" charset="0"/>
                      <a:cs typeface="Tahoma" pitchFamily="34" charset="0"/>
                    </a:rPr>
                    <a:t>5.26</a:t>
                  </a:r>
                </a:p>
              </p:txBody>
            </p:sp>
          </p:grpSp>
          <p:pic>
            <p:nvPicPr>
              <p:cNvPr id="18" name="Picture 17">
                <a:extLst>
                  <a:ext uri="{FF2B5EF4-FFF2-40B4-BE49-F238E27FC236}">
                    <a16:creationId xmlns:a16="http://schemas.microsoft.com/office/drawing/2014/main" id="{74605736-4062-48B7-90A5-5915C724FB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8" name="Group 27">
            <a:extLst>
              <a:ext uri="{FF2B5EF4-FFF2-40B4-BE49-F238E27FC236}">
                <a16:creationId xmlns:a16="http://schemas.microsoft.com/office/drawing/2014/main" id="{B6002BE8-6DC4-4C31-BBEF-665176765883}"/>
              </a:ext>
            </a:extLst>
          </p:cNvPr>
          <p:cNvGrpSpPr/>
          <p:nvPr/>
        </p:nvGrpSpPr>
        <p:grpSpPr>
          <a:xfrm>
            <a:off x="-6613" y="7010400"/>
            <a:ext cx="24079792" cy="4495800"/>
            <a:chOff x="38100" y="5504319"/>
            <a:chExt cx="24079792" cy="4639905"/>
          </a:xfrm>
        </p:grpSpPr>
        <p:sp>
          <p:nvSpPr>
            <p:cNvPr id="29" name="Google Shape;422;p3">
              <a:extLst>
                <a:ext uri="{FF2B5EF4-FFF2-40B4-BE49-F238E27FC236}">
                  <a16:creationId xmlns:a16="http://schemas.microsoft.com/office/drawing/2014/main" id="{F118DEB0-43D7-4028-BE4D-02AA438C7184}"/>
                </a:ext>
              </a:extLst>
            </p:cNvPr>
            <p:cNvSpPr/>
            <p:nvPr/>
          </p:nvSpPr>
          <p:spPr>
            <a:xfrm>
              <a:off x="343494" y="5831201"/>
              <a:ext cx="23774398" cy="4313023"/>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36" name="Google Shape;423;p3">
              <a:extLst>
                <a:ext uri="{FF2B5EF4-FFF2-40B4-BE49-F238E27FC236}">
                  <a16:creationId xmlns:a16="http://schemas.microsoft.com/office/drawing/2014/main" id="{13314387-6237-49F9-8A23-73E19F7446E0}"/>
                </a:ext>
              </a:extLst>
            </p:cNvPr>
            <p:cNvGrpSpPr/>
            <p:nvPr/>
          </p:nvGrpSpPr>
          <p:grpSpPr>
            <a:xfrm>
              <a:off x="38100" y="5504319"/>
              <a:ext cx="3991941" cy="1079473"/>
              <a:chOff x="410517" y="4648200"/>
              <a:chExt cx="3991941" cy="1079473"/>
            </a:xfrm>
          </p:grpSpPr>
          <p:sp>
            <p:nvSpPr>
              <p:cNvPr id="37" name="Google Shape;424;p3">
                <a:extLst>
                  <a:ext uri="{FF2B5EF4-FFF2-40B4-BE49-F238E27FC236}">
                    <a16:creationId xmlns:a16="http://schemas.microsoft.com/office/drawing/2014/main" id="{0E11582E-5A1E-4EB8-8B86-1748690B79F1}"/>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38" name="Google Shape;425;p3">
                <a:extLst>
                  <a:ext uri="{FF2B5EF4-FFF2-40B4-BE49-F238E27FC236}">
                    <a16:creationId xmlns:a16="http://schemas.microsoft.com/office/drawing/2014/main" id="{09E0A631-4F0D-4909-9D7C-5EF7CD287E6D}"/>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41" name="Google Shape;426;p3">
                <a:extLst>
                  <a:ext uri="{FF2B5EF4-FFF2-40B4-BE49-F238E27FC236}">
                    <a16:creationId xmlns:a16="http://schemas.microsoft.com/office/drawing/2014/main" id="{A2D8774A-EE67-4BD9-B1C8-0E8B30BB89D5}"/>
                  </a:ext>
                </a:extLst>
              </p:cNvPr>
              <p:cNvPicPr preferRelativeResize="0"/>
              <p:nvPr/>
            </p:nvPicPr>
            <p:blipFill rotWithShape="1">
              <a:blip r:embed="rId3">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A1F8AF4-8999-4ECB-821A-877BA8BDFBD6}"/>
                  </a:ext>
                </a:extLst>
              </p:cNvPr>
              <p:cNvSpPr txBox="1"/>
              <p:nvPr/>
            </p:nvSpPr>
            <p:spPr>
              <a:xfrm>
                <a:off x="667321" y="2783512"/>
                <a:ext cx="23049358" cy="3887859"/>
              </a:xfrm>
              <a:prstGeom prst="rect">
                <a:avLst/>
              </a:prstGeom>
              <a:noFill/>
            </p:spPr>
            <p:txBody>
              <a:bodyPr wrap="square">
                <a:spAutoFit/>
              </a:bodyPr>
              <a:lstStyle/>
              <a:p>
                <a:pPr>
                  <a:lnSpc>
                    <a:spcPct val="107000"/>
                  </a:lnSpc>
                  <a:spcAft>
                    <a:spcPts val="800"/>
                  </a:spcAft>
                </a:pPr>
                <a:r>
                  <a:rPr lang="en-US" sz="4400" b="1" dirty="0" err="1">
                    <a:solidFill>
                      <a:srgbClr val="000000"/>
                    </a:solidFill>
                    <a:effectLst/>
                    <a:latin typeface="Tomaho"/>
                    <a:ea typeface="Calibri" panose="020F0502020204030204" pitchFamily="34" charset="0"/>
                    <a:cs typeface="Times New Roman" panose="02020603050405020304" pitchFamily="18" charset="0"/>
                  </a:rPr>
                  <a:t>Tỉ</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lệ</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trẻ</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em</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suy</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dinh</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dưỡng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tính</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theo</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cân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nặng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ứng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với</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độ</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tuổi</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của</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tỉnh</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thuộc</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Đồng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bằng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sông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Hồng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được</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cho</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như</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sau</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𝟓𝟏𝟑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𝟖𝟏𝟎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𝟐𝟏𝟐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𝟐𝟏𝟏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𝟒𝟏𝟏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𝟒𝟏𝟑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𝟏𝟏𝟐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𝟓𝟏𝟑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a:t>
                </a:r>
                <a:endParaRPr lang="en-US" sz="4400" b="1" dirty="0">
                  <a:effectLst/>
                  <a:latin typeface="Tomaho"/>
                  <a:ea typeface="Calibri" panose="020F0502020204030204" pitchFamily="34" charset="0"/>
                  <a:cs typeface="Times New Roman" panose="02020603050405020304" pitchFamily="18" charset="0"/>
                </a:endParaRPr>
              </a:p>
              <a:p>
                <a:pPr>
                  <a:lnSpc>
                    <a:spcPct val="107000"/>
                  </a:lnSpc>
                  <a:spcAft>
                    <a:spcPts val="800"/>
                  </a:spcAft>
                </a:pPr>
                <a:r>
                  <a:rPr lang="en-US" sz="4400" b="1" dirty="0">
                    <a:solidFill>
                      <a:srgbClr val="000000"/>
                    </a:solidFill>
                    <a:effectLst/>
                    <a:latin typeface="Tomaho"/>
                    <a:ea typeface="Calibri" panose="020F0502020204030204" pitchFamily="34" charset="0"/>
                    <a:cs typeface="Times New Roman" panose="02020603050405020304" pitchFamily="18" charset="0"/>
                  </a:rPr>
                  <a:t>a</a:t>
                </a:r>
                <a:r>
                  <a:rPr lang="en-US" sz="4400" b="1" dirty="0">
                    <a:solidFill>
                      <a:srgbClr val="2D2D2D"/>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Tính</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số</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trung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bình</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trung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vị</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khoảng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biến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thiên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2D2D2D"/>
                    </a:solidFill>
                    <a:effectLst/>
                    <a:latin typeface="Tomaho"/>
                    <a:ea typeface="Calibri" panose="020F0502020204030204" pitchFamily="34" charset="0"/>
                    <a:cs typeface="Times New Roman" panose="02020603050405020304" pitchFamily="18" charset="0"/>
                  </a:rPr>
                  <a:t>và</a:t>
                </a:r>
                <a:r>
                  <a:rPr lang="en-US" sz="4400" b="1" dirty="0">
                    <a:solidFill>
                      <a:srgbClr val="2D2D2D"/>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độ</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lệch</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chuẩn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của</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mẫu</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số</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liệu</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trên</a:t>
                </a:r>
                <a:r>
                  <a:rPr lang="en-US" sz="4400" b="1" dirty="0">
                    <a:solidFill>
                      <a:srgbClr val="000000"/>
                    </a:solidFill>
                    <a:effectLst/>
                    <a:latin typeface="Tomaho"/>
                    <a:ea typeface="Calibri" panose="020F0502020204030204" pitchFamily="34" charset="0"/>
                    <a:cs typeface="Times New Roman" panose="02020603050405020304" pitchFamily="18" charset="0"/>
                  </a:rPr>
                  <a:t>.</a:t>
                </a:r>
                <a:endParaRPr lang="en-US" sz="4400" b="1" dirty="0">
                  <a:effectLst/>
                  <a:latin typeface="Tomaho"/>
                  <a:ea typeface="Calibri" panose="020F0502020204030204" pitchFamily="34" charset="0"/>
                  <a:cs typeface="Times New Roman" panose="02020603050405020304" pitchFamily="18" charset="0"/>
                </a:endParaRPr>
              </a:p>
              <a:p>
                <a:pPr>
                  <a:lnSpc>
                    <a:spcPct val="107000"/>
                  </a:lnSpc>
                  <a:spcAft>
                    <a:spcPts val="800"/>
                  </a:spcAft>
                </a:pPr>
                <a:r>
                  <a:rPr lang="en-US" sz="4400" b="1" dirty="0">
                    <a:solidFill>
                      <a:srgbClr val="2D2D2D"/>
                    </a:solidFill>
                    <a:effectLst/>
                    <a:latin typeface="Tomaho"/>
                    <a:ea typeface="Calibri" panose="020F0502020204030204" pitchFamily="34" charset="0"/>
                    <a:cs typeface="Times New Roman" panose="02020603050405020304" pitchFamily="18" charset="0"/>
                  </a:rPr>
                  <a:t>b) </a:t>
                </a:r>
                <a:r>
                  <a:rPr lang="en-US" sz="4400" b="1" dirty="0" err="1">
                    <a:solidFill>
                      <a:srgbClr val="000000"/>
                    </a:solidFill>
                    <a:effectLst/>
                    <a:latin typeface="Tomaho"/>
                    <a:ea typeface="Calibri" panose="020F0502020204030204" pitchFamily="34" charset="0"/>
                    <a:cs typeface="Times New Roman" panose="02020603050405020304" pitchFamily="18" charset="0"/>
                  </a:rPr>
                  <a:t>Thực</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hiện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làm</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tròn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đến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hàng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đơn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vị</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cho</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các</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giá</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trị</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trong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mẫu</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số</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liệu</a:t>
                </a:r>
                <a:r>
                  <a:rPr lang="en-US" sz="4400" b="1" dirty="0">
                    <a:solidFill>
                      <a:srgbClr val="000000"/>
                    </a:solidFill>
                    <a:effectLst/>
                    <a:latin typeface="Tomaho"/>
                    <a:ea typeface="Calibri" panose="020F0502020204030204" pitchFamily="34" charset="0"/>
                    <a:cs typeface="Times New Roman" panose="02020603050405020304" pitchFamily="18" charset="0"/>
                  </a:rPr>
                  <a:t>. Sai </a:t>
                </a:r>
                <a:r>
                  <a:rPr lang="en-US" sz="4400" b="1" dirty="0" err="1">
                    <a:solidFill>
                      <a:srgbClr val="000000"/>
                    </a:solidFill>
                    <a:effectLst/>
                    <a:latin typeface="Tomaho"/>
                    <a:ea typeface="Calibri" panose="020F0502020204030204" pitchFamily="34" charset="0"/>
                    <a:cs typeface="Times New Roman" panose="02020603050405020304" pitchFamily="18" charset="0"/>
                  </a:rPr>
                  <a:t>số</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tuyệt</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đối</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của</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phép</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làm</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tròn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này</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không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vượt</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quá</a:t>
                </a:r>
                <a:r>
                  <a:rPr lang="en-US" sz="4400" b="1" dirty="0">
                    <a:solidFill>
                      <a:srgbClr val="000000"/>
                    </a:solidFill>
                    <a:effectLst/>
                    <a:latin typeface="Tomaho"/>
                    <a:ea typeface="Calibri" panose="020F0502020204030204" pitchFamily="34" charset="0"/>
                    <a:cs typeface="Times New Roman" panose="02020603050405020304" pitchFamily="18" charset="0"/>
                  </a:rPr>
                  <a:t> bao </a:t>
                </a:r>
                <a:r>
                  <a:rPr lang="en-US" sz="4400" b="1" dirty="0" err="1">
                    <a:solidFill>
                      <a:srgbClr val="000000"/>
                    </a:solidFill>
                    <a:effectLst/>
                    <a:latin typeface="Tomaho"/>
                    <a:ea typeface="Calibri" panose="020F0502020204030204" pitchFamily="34" charset="0"/>
                    <a:cs typeface="Times New Roman" panose="02020603050405020304" pitchFamily="18" charset="0"/>
                  </a:rPr>
                  <a:t>nhiêu</a:t>
                </a:r>
                <a:r>
                  <a:rPr lang="en-US" sz="4400" b="1" dirty="0">
                    <a:solidFill>
                      <a:srgbClr val="000000"/>
                    </a:solidFill>
                    <a:effectLst/>
                    <a:latin typeface="Tomaho"/>
                    <a:ea typeface="Calibri" panose="020F0502020204030204" pitchFamily="34" charset="0"/>
                    <a:cs typeface="Times New Roman" panose="02020603050405020304" pitchFamily="18" charset="0"/>
                  </a:rPr>
                  <a:t>?</a:t>
                </a:r>
                <a:endParaRPr lang="en-US" sz="4400" b="1" dirty="0">
                  <a:effectLst/>
                  <a:latin typeface="Tomaho"/>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A1F8AF4-8999-4ECB-821A-877BA8BDFBD6}"/>
                  </a:ext>
                </a:extLst>
              </p:cNvPr>
              <p:cNvSpPr txBox="1">
                <a:spLocks noRot="1" noChangeAspect="1" noMove="1" noResize="1" noEditPoints="1" noAdjustHandles="1" noChangeArrowheads="1" noChangeShapeType="1" noTextEdit="1"/>
              </p:cNvSpPr>
              <p:nvPr/>
            </p:nvSpPr>
            <p:spPr>
              <a:xfrm>
                <a:off x="667321" y="2783512"/>
                <a:ext cx="23049358" cy="3887859"/>
              </a:xfrm>
              <a:prstGeom prst="rect">
                <a:avLst/>
              </a:prstGeom>
              <a:blipFill>
                <a:blip r:embed="rId4"/>
                <a:stretch>
                  <a:fillRect l="-1058" t="-2983" b="-6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45D2827-6C20-4F0E-82C2-50C536029F4D}"/>
                  </a:ext>
                </a:extLst>
              </p:cNvPr>
              <p:cNvSpPr txBox="1"/>
              <p:nvPr/>
            </p:nvSpPr>
            <p:spPr>
              <a:xfrm>
                <a:off x="819721" y="8092698"/>
                <a:ext cx="23049358" cy="3161635"/>
              </a:xfrm>
              <a:prstGeom prst="rect">
                <a:avLst/>
              </a:prstGeom>
              <a:noFill/>
            </p:spPr>
            <p:txBody>
              <a:bodyPr wrap="square">
                <a:spAutoFit/>
              </a:bodyPr>
              <a:lstStyle/>
              <a:p>
                <a:pPr>
                  <a:lnSpc>
                    <a:spcPct val="107000"/>
                  </a:lnSpc>
                  <a:spcAft>
                    <a:spcPts val="800"/>
                  </a:spcAft>
                </a:pPr>
                <a:r>
                  <a:rPr lang="en-US" sz="4400" b="1" dirty="0">
                    <a:solidFill>
                      <a:srgbClr val="000000"/>
                    </a:solidFill>
                    <a:effectLst/>
                    <a:latin typeface="Tomaho"/>
                    <a:ea typeface="Calibri" panose="020F0502020204030204" pitchFamily="34" charset="0"/>
                    <a:cs typeface="Times New Roman" panose="02020603050405020304" pitchFamily="18" charset="0"/>
                  </a:rPr>
                  <a:t>a) </a:t>
                </a:r>
                <a:r>
                  <a:rPr lang="en-US" sz="4400" b="1" dirty="0" err="1">
                    <a:solidFill>
                      <a:srgbClr val="000000"/>
                    </a:solidFill>
                    <a:effectLst/>
                    <a:latin typeface="Tomaho"/>
                    <a:ea typeface="Calibri" panose="020F0502020204030204" pitchFamily="34" charset="0"/>
                    <a:cs typeface="Times New Roman" panose="02020603050405020304" pitchFamily="18" charset="0"/>
                  </a:rPr>
                  <a:t>Số</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trung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bình</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𝟎𝟓</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Trung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vị</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Giá</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trị</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bé</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nhất</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Giá</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trị</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lớn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nhất</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Khoảng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biến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thiên</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Độ</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lệch</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chuẩn</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𝟓𝟔</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 </a:t>
                </a:r>
                <a:endParaRPr lang="en-US" sz="4400" b="1" dirty="0">
                  <a:effectLst/>
                  <a:latin typeface="Tomaho"/>
                  <a:ea typeface="Calibri" panose="020F0502020204030204" pitchFamily="34" charset="0"/>
                  <a:cs typeface="Times New Roman" panose="02020603050405020304" pitchFamily="18" charset="0"/>
                </a:endParaRPr>
              </a:p>
              <a:p>
                <a:pPr>
                  <a:lnSpc>
                    <a:spcPct val="107000"/>
                  </a:lnSpc>
                  <a:spcAft>
                    <a:spcPts val="800"/>
                  </a:spcAft>
                </a:pPr>
                <a:r>
                  <a:rPr lang="en-US" sz="4400" b="1" dirty="0">
                    <a:solidFill>
                      <a:srgbClr val="000000"/>
                    </a:solidFill>
                    <a:effectLst/>
                    <a:latin typeface="Tomaho"/>
                    <a:ea typeface="Calibri" panose="020F0502020204030204" pitchFamily="34" charset="0"/>
                    <a:cs typeface="Times New Roman" panose="02020603050405020304" pitchFamily="18" charset="0"/>
                  </a:rPr>
                  <a:t>b) </a:t>
                </a:r>
                <a:r>
                  <a:rPr lang="en-US" sz="4400" b="1" dirty="0" err="1">
                    <a:solidFill>
                      <a:srgbClr val="000000"/>
                    </a:solidFill>
                    <a:effectLst/>
                    <a:latin typeface="Tomaho"/>
                    <a:ea typeface="Calibri" panose="020F0502020204030204" pitchFamily="34" charset="0"/>
                    <a:cs typeface="Times New Roman" panose="02020603050405020304" pitchFamily="18" charset="0"/>
                  </a:rPr>
                  <a:t>Dãy</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số</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liệu</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thu</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được</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sau</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khi</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làm</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tròn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đến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hàng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đơn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vị</a:t>
                </a:r>
                <a:r>
                  <a:rPr lang="en-US" sz="4400" b="1" dirty="0">
                    <a:solidFill>
                      <a:srgbClr val="000000"/>
                    </a:solidFill>
                    <a:effectLst/>
                    <a:latin typeface="Tomaho"/>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a:t>
                </a:r>
                <a:endParaRPr lang="en-US" sz="4400" b="1" dirty="0">
                  <a:effectLst/>
                  <a:latin typeface="Tomaho"/>
                  <a:ea typeface="Calibri" panose="020F0502020204030204" pitchFamily="34" charset="0"/>
                  <a:cs typeface="Times New Roman" panose="02020603050405020304" pitchFamily="18" charset="0"/>
                </a:endParaRPr>
              </a:p>
              <a:p>
                <a:pPr>
                  <a:lnSpc>
                    <a:spcPct val="107000"/>
                  </a:lnSpc>
                  <a:spcAft>
                    <a:spcPts val="800"/>
                  </a:spcAft>
                </a:pPr>
                <a:r>
                  <a:rPr lang="en-US" sz="4400" b="1" dirty="0">
                    <a:solidFill>
                      <a:srgbClr val="000000"/>
                    </a:solidFill>
                    <a:effectLst/>
                    <a:latin typeface="Tomaho"/>
                    <a:ea typeface="Calibri" panose="020F0502020204030204" pitchFamily="34" charset="0"/>
                    <a:cs typeface="Times New Roman" panose="02020603050405020304" pitchFamily="18" charset="0"/>
                  </a:rPr>
                  <a:t>Sai </a:t>
                </a:r>
                <a:r>
                  <a:rPr lang="en-US" sz="4400" b="1" dirty="0" err="1">
                    <a:solidFill>
                      <a:srgbClr val="000000"/>
                    </a:solidFill>
                    <a:effectLst/>
                    <a:latin typeface="Tomaho"/>
                    <a:ea typeface="Calibri" panose="020F0502020204030204" pitchFamily="34" charset="0"/>
                    <a:cs typeface="Times New Roman" panose="02020603050405020304" pitchFamily="18" charset="0"/>
                  </a:rPr>
                  <a:t>số</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tuyệt</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đối</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của</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phép</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làm</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tròn</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không</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vượt</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dirty="0" err="1">
                    <a:solidFill>
                      <a:srgbClr val="000000"/>
                    </a:solidFill>
                    <a:effectLst/>
                    <a:latin typeface="Tomaho"/>
                    <a:ea typeface="Calibri" panose="020F0502020204030204" pitchFamily="34" charset="0"/>
                    <a:cs typeface="Times New Roman" panose="02020603050405020304" pitchFamily="18" charset="0"/>
                  </a:rPr>
                  <a:t>quá</a:t>
                </a:r>
                <a:r>
                  <a:rPr lang="en-US" sz="4400" b="1" dirty="0">
                    <a:solidFill>
                      <a:srgbClr val="000000"/>
                    </a:solidFill>
                    <a:effectLst/>
                    <a:latin typeface="Tomaho"/>
                    <a:ea typeface="Calibri" panose="020F0502020204030204" pitchFamily="34" charset="0"/>
                    <a:cs typeface="Times New Roman" panose="02020603050405020304" pitchFamily="18" charset="0"/>
                  </a:rPr>
                  <a:t> </a:t>
                </a:r>
                <a:r>
                  <a:rPr lang="en-US" sz="4400" b="1" i="1" dirty="0">
                    <a:solidFill>
                      <a:srgbClr val="000000"/>
                    </a:solidFill>
                    <a:effectLst/>
                    <a:latin typeface="Tomaho"/>
                    <a:ea typeface="Calibri" panose="020F0502020204030204" pitchFamily="34" charset="0"/>
                    <a:cs typeface="TimesNewRomanPSMT"/>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solidFill>
                      <a:srgbClr val="000000"/>
                    </a:solidFill>
                    <a:effectLst/>
                    <a:latin typeface="Tomaho"/>
                    <a:ea typeface="Calibri" panose="020F0502020204030204" pitchFamily="34" charset="0"/>
                    <a:cs typeface="Times New Roman" panose="02020603050405020304" pitchFamily="18" charset="0"/>
                  </a:rPr>
                  <a:t>.</a:t>
                </a:r>
                <a:endParaRPr lang="en-US" sz="4400" b="1" dirty="0">
                  <a:effectLst/>
                  <a:latin typeface="Tomaho"/>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45D2827-6C20-4F0E-82C2-50C536029F4D}"/>
                  </a:ext>
                </a:extLst>
              </p:cNvPr>
              <p:cNvSpPr txBox="1">
                <a:spLocks noRot="1" noChangeAspect="1" noMove="1" noResize="1" noEditPoints="1" noAdjustHandles="1" noChangeArrowheads="1" noChangeShapeType="1" noTextEdit="1"/>
              </p:cNvSpPr>
              <p:nvPr/>
            </p:nvSpPr>
            <p:spPr>
              <a:xfrm>
                <a:off x="819721" y="8092698"/>
                <a:ext cx="23049358" cy="3161635"/>
              </a:xfrm>
              <a:prstGeom prst="rect">
                <a:avLst/>
              </a:prstGeom>
              <a:blipFill>
                <a:blip r:embed="rId5"/>
                <a:stretch>
                  <a:fillRect l="-1058" t="-3668" b="-8494"/>
                </a:stretch>
              </a:blipFill>
            </p:spPr>
            <p:txBody>
              <a:bodyPr/>
              <a:lstStyle/>
              <a:p>
                <a:r>
                  <a:rPr lang="en-US">
                    <a:noFill/>
                  </a:rPr>
                  <a:t> </a:t>
                </a:r>
              </a:p>
            </p:txBody>
          </p:sp>
        </mc:Fallback>
      </mc:AlternateContent>
    </p:spTree>
    <p:extLst>
      <p:ext uri="{BB962C8B-B14F-4D97-AF65-F5344CB8AC3E}">
        <p14:creationId xmlns:p14="http://schemas.microsoft.com/office/powerpoint/2010/main" val="2630855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2" name="Group 1"/>
          <p:cNvGrpSpPr/>
          <p:nvPr/>
        </p:nvGrpSpPr>
        <p:grpSpPr>
          <a:xfrm>
            <a:off x="152104" y="7953498"/>
            <a:ext cx="24079792" cy="2274671"/>
            <a:chOff x="38100" y="5504319"/>
            <a:chExt cx="24079792" cy="2347581"/>
          </a:xfrm>
        </p:grpSpPr>
        <p:sp>
          <p:nvSpPr>
            <p:cNvPr id="422" name="Google Shape;422;p3"/>
            <p:cNvSpPr/>
            <p:nvPr/>
          </p:nvSpPr>
          <p:spPr>
            <a:xfrm>
              <a:off x="343494" y="5831202"/>
              <a:ext cx="23774398" cy="2020698"/>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423" name="Google Shape;423;p3"/>
            <p:cNvGrpSpPr/>
            <p:nvPr/>
          </p:nvGrpSpPr>
          <p:grpSpPr>
            <a:xfrm>
              <a:off x="38100" y="5504319"/>
              <a:ext cx="3991941" cy="1079473"/>
              <a:chOff x="410517" y="4648200"/>
              <a:chExt cx="3991941" cy="1079473"/>
            </a:xfrm>
          </p:grpSpPr>
          <p:sp>
            <p:nvSpPr>
              <p:cNvPr id="424" name="Google Shape;424;p3"/>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425" name="Google Shape;425;p3"/>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426" name="Google Shape;426;p3"/>
              <p:cNvPicPr preferRelativeResize="0"/>
              <p:nvPr/>
            </p:nvPicPr>
            <p:blipFill rotWithShape="1">
              <a:blip r:embed="rId3">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442" name="De_bai1"/>
          <p:cNvSpPr/>
          <p:nvPr/>
        </p:nvSpPr>
        <p:spPr>
          <a:xfrm>
            <a:off x="280985" y="3149909"/>
            <a:ext cx="23741053" cy="212458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solidFill>
                <a:schemeClr val="lt1"/>
              </a:solidFill>
              <a:latin typeface="Tahoma" panose="020B0604030504040204" pitchFamily="34" charset="0"/>
              <a:ea typeface="Tahoma"/>
              <a:cs typeface="Tahoma"/>
              <a:sym typeface="Tahoma"/>
            </a:endParaRPr>
          </a:p>
        </p:txBody>
      </p:sp>
      <p:grpSp>
        <p:nvGrpSpPr>
          <p:cNvPr id="445" name="Google Shape;445;p3"/>
          <p:cNvGrpSpPr/>
          <p:nvPr/>
        </p:nvGrpSpPr>
        <p:grpSpPr>
          <a:xfrm>
            <a:off x="477142" y="2667000"/>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rgbClr val="0000CC"/>
                  </a:solidFill>
                  <a:latin typeface="Tahoma" panose="020B0604030504040204" pitchFamily="34" charset="0"/>
                  <a:ea typeface="Tahoma"/>
                  <a:cs typeface="Tahoma"/>
                  <a:sym typeface="Tahoma"/>
                </a:rPr>
                <a:t>Câu 1</a:t>
              </a:r>
              <a:endParaRPr sz="4600" b="1" dirty="0">
                <a:solidFill>
                  <a:srgbClr val="0000CC"/>
                </a:solidFill>
                <a:latin typeface="Tahoma" panose="020B0604030504040204" pitchFamily="34" charset="0"/>
                <a:ea typeface="Tahoma"/>
                <a:cs typeface="Tahoma"/>
                <a:sym typeface="Tahoma"/>
              </a:endParaRPr>
            </a:p>
          </p:txBody>
        </p:sp>
      </p:grpSp>
      <p:pic>
        <p:nvPicPr>
          <p:cNvPr id="448" name="Google Shape;448;p3"/>
          <p:cNvPicPr preferRelativeResize="0"/>
          <p:nvPr/>
        </p:nvPicPr>
        <p:blipFill rotWithShape="1">
          <a:blip r:embed="rId4">
            <a:alphaModFix/>
          </a:blip>
          <a:srcRect l="15599" t="21515" r="9758" b="14519"/>
          <a:stretch/>
        </p:blipFill>
        <p:spPr>
          <a:xfrm>
            <a:off x="38100" y="2675689"/>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mc:Choice xmlns:a14="http://schemas.microsoft.com/office/drawing/2010/main" Requires="a14">
          <p:sp>
            <p:nvSpPr>
              <p:cNvPr id="29" name="De_bai">
                <a:extLst>
                  <a:ext uri="{FF2B5EF4-FFF2-40B4-BE49-F238E27FC236}">
                    <a16:creationId xmlns:a16="http://schemas.microsoft.com/office/drawing/2014/main" id="{5C607D02-F3EA-4874-B48F-93ED609CEE50}"/>
                  </a:ext>
                </a:extLst>
              </p:cNvPr>
              <p:cNvSpPr txBox="1">
                <a:spLocks/>
              </p:cNvSpPr>
              <p:nvPr/>
            </p:nvSpPr>
            <p:spPr>
              <a:xfrm>
                <a:off x="877069" y="3907777"/>
                <a:ext cx="23141726" cy="1166160"/>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Tahoma" panose="020B0604030504040204" pitchFamily="34" charset="0"/>
                    <a:ea typeface="Tahoma" panose="020B0604030504040204" pitchFamily="34" charset="0"/>
                    <a:cs typeface="Tahoma" panose="020B0604030504040204" pitchFamily="34" charset="0"/>
                  </a:rPr>
                  <a:t>Hãy </a:t>
                </a:r>
                <a:r>
                  <a:rPr lang="en-US" sz="4800" b="1" dirty="0" err="1">
                    <a:latin typeface="Tahoma" panose="020B0604030504040204" pitchFamily="34" charset="0"/>
                    <a:ea typeface="Tahoma" panose="020B0604030504040204" pitchFamily="34" charset="0"/>
                    <a:cs typeface="Tahoma" panose="020B0604030504040204" pitchFamily="34" charset="0"/>
                  </a:rPr>
                  <a:t>viết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𝟑𝟐𝟓𝟏𝟗𝟑𝟎</m:t>
                    </m:r>
                    <m:r>
                      <a:rPr lang="en-US" sz="4800" b="1" i="1" smtClean="0">
                        <a:latin typeface="Cambria Math" panose="02040503050406030204" pitchFamily="18" charset="0"/>
                      </a:rPr>
                      <m:t> </m:t>
                    </m:r>
                  </m:oMath>
                </a14:m>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𝟐𝟎𝟎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9" name="De_bai">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877069" y="3907777"/>
                <a:ext cx="23141726" cy="1166160"/>
              </a:xfrm>
              <a:prstGeom prst="rect">
                <a:avLst/>
              </a:prstGeom>
              <a:blipFill>
                <a:blip r:embed="rId5"/>
                <a:stretch>
                  <a:fillRect l="-1212" t="-18848"/>
                </a:stretch>
              </a:blipFill>
              <a:ln>
                <a:no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AF11C97-17CA-499B-A7CF-08C378D4040A}"/>
              </a:ext>
            </a:extLst>
          </p:cNvPr>
          <p:cNvGrpSpPr/>
          <p:nvPr/>
        </p:nvGrpSpPr>
        <p:grpSpPr>
          <a:xfrm>
            <a:off x="5181601" y="1736866"/>
            <a:ext cx="10820400" cy="867377"/>
            <a:chOff x="2130099" y="1561287"/>
            <a:chExt cx="5479273" cy="867377"/>
          </a:xfrm>
        </p:grpSpPr>
        <p:grpSp>
          <p:nvGrpSpPr>
            <p:cNvPr id="31" name="Group 30">
              <a:extLst>
                <a:ext uri="{FF2B5EF4-FFF2-40B4-BE49-F238E27FC236}">
                  <a16:creationId xmlns:a16="http://schemas.microsoft.com/office/drawing/2014/main" id="{8143D428-7F1E-4944-9CE8-27CD04C000D9}"/>
                </a:ext>
              </a:extLst>
            </p:cNvPr>
            <p:cNvGrpSpPr/>
            <p:nvPr/>
          </p:nvGrpSpPr>
          <p:grpSpPr>
            <a:xfrm>
              <a:off x="2286001" y="1613515"/>
              <a:ext cx="5029200" cy="815149"/>
              <a:chOff x="-767178" y="1861173"/>
              <a:chExt cx="5030112" cy="815148"/>
            </a:xfrm>
          </p:grpSpPr>
          <p:sp>
            <p:nvSpPr>
              <p:cNvPr id="32" name="Rounded Rectangle 2">
                <a:extLst>
                  <a:ext uri="{FF2B5EF4-FFF2-40B4-BE49-F238E27FC236}">
                    <a16:creationId xmlns:a16="http://schemas.microsoft.com/office/drawing/2014/main" id="{F7F65E69-AB9E-4778-A362-2F4D65BB80BA}"/>
                  </a:ext>
                </a:extLst>
              </p:cNvPr>
              <p:cNvSpPr/>
              <p:nvPr/>
            </p:nvSpPr>
            <p:spPr>
              <a:xfrm>
                <a:off x="-767178" y="1861173"/>
                <a:ext cx="5030112" cy="70609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3" name="TextBox 32">
                <a:extLst>
                  <a:ext uri="{FF2B5EF4-FFF2-40B4-BE49-F238E27FC236}">
                    <a16:creationId xmlns:a16="http://schemas.microsoft.com/office/drawing/2014/main" id="{BD4742DB-026D-48B3-8492-C142920798DF}"/>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grpSp>
        <p:sp>
          <p:nvSpPr>
            <p:cNvPr id="35" name="TextBox 34">
              <a:extLst>
                <a:ext uri="{FF2B5EF4-FFF2-40B4-BE49-F238E27FC236}">
                  <a16:creationId xmlns:a16="http://schemas.microsoft.com/office/drawing/2014/main" id="{2A13E402-1AF6-41CA-8BB2-86C4430C9C62}"/>
                </a:ext>
              </a:extLst>
            </p:cNvPr>
            <p:cNvSpPr txBox="1"/>
            <p:nvPr/>
          </p:nvSpPr>
          <p:spPr>
            <a:xfrm>
              <a:off x="2130099" y="1561287"/>
              <a:ext cx="5479273" cy="769441"/>
            </a:xfrm>
            <a:prstGeom prst="rect">
              <a:avLst/>
            </a:prstGeom>
            <a:noFill/>
          </p:spPr>
          <p:txBody>
            <a:bodyPr wrap="squar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D. PHIẾU BÀI TẬP TRẮC NGHIỆM</a:t>
              </a:r>
            </a:p>
          </p:txBody>
        </p:sp>
      </p:grpSp>
      <p:grpSp>
        <p:nvGrpSpPr>
          <p:cNvPr id="36" name="Group 35">
            <a:extLst>
              <a:ext uri="{FF2B5EF4-FFF2-40B4-BE49-F238E27FC236}">
                <a16:creationId xmlns:a16="http://schemas.microsoft.com/office/drawing/2014/main" id="{00A6175B-F920-446D-B345-B28B5F7B993F}"/>
              </a:ext>
            </a:extLst>
          </p:cNvPr>
          <p:cNvGrpSpPr/>
          <p:nvPr/>
        </p:nvGrpSpPr>
        <p:grpSpPr>
          <a:xfrm>
            <a:off x="119893" y="5198435"/>
            <a:ext cx="23593387" cy="2726365"/>
            <a:chOff x="361561" y="3865333"/>
            <a:chExt cx="23312321" cy="2726365"/>
          </a:xfrm>
        </p:grpSpPr>
        <p:grpSp>
          <p:nvGrpSpPr>
            <p:cNvPr id="37" name="Group 36">
              <a:extLst>
                <a:ext uri="{FF2B5EF4-FFF2-40B4-BE49-F238E27FC236}">
                  <a16:creationId xmlns:a16="http://schemas.microsoft.com/office/drawing/2014/main" id="{B79F1AD1-FE15-4CA1-9C23-1BBF5503B3C2}"/>
                </a:ext>
              </a:extLst>
            </p:cNvPr>
            <p:cNvGrpSpPr/>
            <p:nvPr/>
          </p:nvGrpSpPr>
          <p:grpSpPr>
            <a:xfrm>
              <a:off x="361561" y="3865333"/>
              <a:ext cx="23312321" cy="2726365"/>
              <a:chOff x="361561" y="3865333"/>
              <a:chExt cx="23312321" cy="2726365"/>
            </a:xfrm>
          </p:grpSpPr>
          <p:sp>
            <p:nvSpPr>
              <p:cNvPr id="42" name="Google Shape;430;p3">
                <a:extLst>
                  <a:ext uri="{FF2B5EF4-FFF2-40B4-BE49-F238E27FC236}">
                    <a16:creationId xmlns:a16="http://schemas.microsoft.com/office/drawing/2014/main" id="{64EFDEF4-F165-4780-85F1-2A479A6F5267}"/>
                  </a:ext>
                </a:extLst>
              </p:cNvPr>
              <p:cNvSpPr/>
              <p:nvPr/>
            </p:nvSpPr>
            <p:spPr>
              <a:xfrm>
                <a:off x="96839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dirty="0">
                  <a:solidFill>
                    <a:schemeClr val="lt1"/>
                  </a:solidFill>
                  <a:latin typeface="Tahoma" panose="020B0604030504040204" pitchFamily="34" charset="0"/>
                  <a:ea typeface="Tahoma"/>
                  <a:cs typeface="Tahoma"/>
                  <a:sym typeface="Tahoma"/>
                </a:endParaRPr>
              </a:p>
            </p:txBody>
          </p:sp>
          <p:sp>
            <p:nvSpPr>
              <p:cNvPr id="43" name="Google Shape;432;p3">
                <a:extLst>
                  <a:ext uri="{FF2B5EF4-FFF2-40B4-BE49-F238E27FC236}">
                    <a16:creationId xmlns:a16="http://schemas.microsoft.com/office/drawing/2014/main" id="{E113BDAA-AF39-41D8-B9FB-2D30EE92BF68}"/>
                  </a:ext>
                </a:extLst>
              </p:cNvPr>
              <p:cNvSpPr/>
              <p:nvPr/>
            </p:nvSpPr>
            <p:spPr>
              <a:xfrm>
                <a:off x="974475" y="522009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4" name="Google Shape;428;p3">
                <a:extLst>
                  <a:ext uri="{FF2B5EF4-FFF2-40B4-BE49-F238E27FC236}">
                    <a16:creationId xmlns:a16="http://schemas.microsoft.com/office/drawing/2014/main" id="{CD7530FF-8CF6-40A7-9776-AFDB15B1EE86}"/>
                  </a:ext>
                </a:extLst>
              </p:cNvPr>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5" name="Oval_B">
                <a:extLst>
                  <a:ext uri="{FF2B5EF4-FFF2-40B4-BE49-F238E27FC236}">
                    <a16:creationId xmlns:a16="http://schemas.microsoft.com/office/drawing/2014/main" id="{B7CF2F56-F18E-443E-9EC9-DB60FB2A1506}"/>
                  </a:ext>
                </a:extLst>
              </p:cNvPr>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b="1">
                  <a:solidFill>
                    <a:schemeClr val="lt1"/>
                  </a:solidFill>
                  <a:latin typeface="Tahoma" panose="020B0604030504040204" pitchFamily="34" charset="0"/>
                  <a:ea typeface="Calibri"/>
                  <a:cs typeface="Calibri"/>
                  <a:sym typeface="Calibri"/>
                </a:endParaRPr>
              </a:p>
            </p:txBody>
          </p:sp>
          <p:sp>
            <p:nvSpPr>
              <p:cNvPr id="46" name="Oval_A">
                <a:extLst>
                  <a:ext uri="{FF2B5EF4-FFF2-40B4-BE49-F238E27FC236}">
                    <a16:creationId xmlns:a16="http://schemas.microsoft.com/office/drawing/2014/main" id="{B7A76195-5AE1-4AF3-AB83-08E28A54B12F}"/>
                  </a:ext>
                </a:extLst>
              </p:cNvPr>
              <p:cNvSpPr/>
              <p:nvPr/>
            </p:nvSpPr>
            <p:spPr>
              <a:xfrm>
                <a:off x="361561" y="3958745"/>
                <a:ext cx="1236984" cy="1092654"/>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b="1" dirty="0">
                  <a:solidFill>
                    <a:schemeClr val="lt1"/>
                  </a:solidFill>
                  <a:latin typeface="Tahoma" panose="020B0604030504040204" pitchFamily="34" charset="0"/>
                  <a:ea typeface="Calibri"/>
                  <a:cs typeface="Calibri"/>
                  <a:sym typeface="Calibri"/>
                </a:endParaRPr>
              </a:p>
            </p:txBody>
          </p:sp>
          <p:sp>
            <p:nvSpPr>
              <p:cNvPr id="47" name="Oval_C">
                <a:extLst>
                  <a:ext uri="{FF2B5EF4-FFF2-40B4-BE49-F238E27FC236}">
                    <a16:creationId xmlns:a16="http://schemas.microsoft.com/office/drawing/2014/main" id="{44B8870D-9F25-4B03-B4FC-0A4C256FA8DB}"/>
                  </a:ext>
                </a:extLst>
              </p:cNvPr>
              <p:cNvSpPr/>
              <p:nvPr/>
            </p:nvSpPr>
            <p:spPr>
              <a:xfrm>
                <a:off x="393388"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b="1">
                  <a:solidFill>
                    <a:schemeClr val="lt1"/>
                  </a:solidFill>
                  <a:latin typeface="Tahoma" panose="020B0604030504040204" pitchFamily="34" charset="0"/>
                  <a:ea typeface="Calibri"/>
                  <a:cs typeface="Calibri"/>
                  <a:sym typeface="Calibri"/>
                </a:endParaRPr>
              </a:p>
            </p:txBody>
          </p:sp>
          <p:sp>
            <p:nvSpPr>
              <p:cNvPr id="48" name="Google Shape;434;p3">
                <a:extLst>
                  <a:ext uri="{FF2B5EF4-FFF2-40B4-BE49-F238E27FC236}">
                    <a16:creationId xmlns:a16="http://schemas.microsoft.com/office/drawing/2014/main" id="{52A4D5FC-DE8F-43A6-A464-7E04F6C9D49A}"/>
                  </a:ext>
                </a:extLst>
              </p:cNvPr>
              <p:cNvSpPr/>
              <p:nvPr/>
            </p:nvSpPr>
            <p:spPr>
              <a:xfrm>
                <a:off x="12701082" y="522009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9" name="Oval_D">
                <a:extLst>
                  <a:ext uri="{FF2B5EF4-FFF2-40B4-BE49-F238E27FC236}">
                    <a16:creationId xmlns:a16="http://schemas.microsoft.com/office/drawing/2014/main" id="{631D186D-2C68-4A4B-916F-47355D1D7F99}"/>
                  </a:ext>
                </a:extLst>
              </p:cNvPr>
              <p:cNvSpPr/>
              <p:nvPr/>
            </p:nvSpPr>
            <p:spPr>
              <a:xfrm>
                <a:off x="12119992"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D</a:t>
                </a:r>
                <a:endParaRPr sz="6400" b="1">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38" name="txt_A">
                  <a:extLst>
                    <a:ext uri="{FF2B5EF4-FFF2-40B4-BE49-F238E27FC236}">
                      <a16:creationId xmlns:a16="http://schemas.microsoft.com/office/drawing/2014/main" id="{28FC200F-55D1-4876-A98C-21AF6D710F61}"/>
                    </a:ext>
                  </a:extLst>
                </p:cNvPr>
                <p:cNvSpPr/>
                <p:nvPr/>
              </p:nvSpPr>
              <p:spPr>
                <a:xfrm>
                  <a:off x="1564359" y="3885330"/>
                  <a:ext cx="10376835" cy="1311729"/>
                </a:xfrm>
                <a:prstGeom prst="rect">
                  <a:avLst/>
                </a:prstGeom>
                <a:noFill/>
                <a:ln>
                  <a:noFill/>
                </a:ln>
              </p:spPr>
              <p:txBody>
                <a:bodyPr spcFirstLastPara="1" wrap="square" lIns="91425" tIns="45700" rIns="91425" bIns="45700" anchor="ctr" anchorCtr="0">
                  <a:spAutoFit/>
                </a:bodyPr>
                <a:lstStyle/>
                <a:p>
                  <a:pPr>
                    <a:lnSpc>
                      <a:spcPct val="107000"/>
                    </a:lnSpc>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𝟑𝟐𝟓𝟏𝟎𝟎𝟎</m:t>
                        </m:r>
                        <m:r>
                          <m:rPr>
                            <m:nor/>
                          </m:rPr>
                          <a:rPr lang="fr-FR" sz="6600" b="1" dirty="0">
                            <a:solidFill>
                              <a:schemeClr val="bg1"/>
                            </a:solidFill>
                          </a:rPr>
                          <m:t>.	</m:t>
                        </m:r>
                      </m:oMath>
                    </m:oMathPara>
                  </a14:m>
                  <a:endParaRPr lang="en-US" sz="64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8" name="txt_A">
                  <a:extLst>
                    <a:ext uri="{FF2B5EF4-FFF2-40B4-BE49-F238E27FC236}">
                      <a16:creationId xmlns:a16="http://schemas.microsoft.com/office/drawing/2014/main" id="{28FC200F-55D1-4876-A98C-21AF6D710F61}"/>
                    </a:ext>
                  </a:extLst>
                </p:cNvPr>
                <p:cNvSpPr>
                  <a:spLocks noRot="1" noChangeAspect="1" noMove="1" noResize="1" noEditPoints="1" noAdjustHandles="1" noChangeArrowheads="1" noChangeShapeType="1" noTextEdit="1"/>
                </p:cNvSpPr>
                <p:nvPr/>
              </p:nvSpPr>
              <p:spPr>
                <a:xfrm>
                  <a:off x="1564359" y="3885330"/>
                  <a:ext cx="10376835" cy="1311729"/>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xt_B">
                  <a:extLst>
                    <a:ext uri="{FF2B5EF4-FFF2-40B4-BE49-F238E27FC236}">
                      <a16:creationId xmlns:a16="http://schemas.microsoft.com/office/drawing/2014/main" id="{A32401C3-B67F-4339-8645-8A62CCF3782D}"/>
                    </a:ext>
                  </a:extLst>
                </p:cNvPr>
                <p:cNvSpPr/>
                <p:nvPr/>
              </p:nvSpPr>
              <p:spPr>
                <a:xfrm>
                  <a:off x="13278099" y="3951662"/>
                  <a:ext cx="10395783" cy="1179065"/>
                </a:xfrm>
                <a:prstGeom prst="rect">
                  <a:avLst/>
                </a:prstGeom>
                <a:noFill/>
                <a:ln>
                  <a:noFill/>
                </a:ln>
              </p:spPr>
              <p:txBody>
                <a:bodyPr spcFirstLastPara="1" wrap="square" lIns="91425" tIns="45700" rIns="91425" bIns="45700" anchor="ctr" anchorCtr="0">
                  <a:spAutoFit/>
                </a:bodyPr>
                <a:lstStyle/>
                <a:p>
                  <a:pPr algn="ctr">
                    <a:lnSpc>
                      <a:spcPct val="107000"/>
                    </a:lnSpc>
                  </a:pPr>
                  <a14:m>
                    <m:oMath xmlns:m="http://schemas.openxmlformats.org/officeDocument/2006/math">
                      <m:r>
                        <a:rPr lang="en-US" sz="6600" b="1" i="1" smtClean="0">
                          <a:solidFill>
                            <a:schemeClr val="bg1"/>
                          </a:solidFill>
                          <a:latin typeface="Cambria Math" panose="02040503050406030204" pitchFamily="18" charset="0"/>
                        </a:rPr>
                        <m:t>𝟑𝟐𝟓𝟎𝟎𝟎𝟎</m:t>
                      </m:r>
                    </m:oMath>
                  </a14:m>
                  <a:r>
                    <a:rPr lang="en-US" sz="64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a:t>
                  </a:r>
                </a:p>
              </p:txBody>
            </p:sp>
          </mc:Choice>
          <mc:Fallback xmlns="">
            <p:sp>
              <p:nvSpPr>
                <p:cNvPr id="39" name="txt_B">
                  <a:extLst>
                    <a:ext uri="{FF2B5EF4-FFF2-40B4-BE49-F238E27FC236}">
                      <a16:creationId xmlns:a16="http://schemas.microsoft.com/office/drawing/2014/main" id="{A32401C3-B67F-4339-8645-8A62CCF3782D}"/>
                    </a:ext>
                  </a:extLst>
                </p:cNvPr>
                <p:cNvSpPr>
                  <a:spLocks noRot="1" noChangeAspect="1" noMove="1" noResize="1" noEditPoints="1" noAdjustHandles="1" noChangeArrowheads="1" noChangeShapeType="1" noTextEdit="1"/>
                </p:cNvSpPr>
                <p:nvPr/>
              </p:nvSpPr>
              <p:spPr>
                <a:xfrm>
                  <a:off x="13278099" y="3951662"/>
                  <a:ext cx="10395783" cy="1179065"/>
                </a:xfrm>
                <a:prstGeom prst="rect">
                  <a:avLst/>
                </a:prstGeom>
                <a:blipFill>
                  <a:blip r:embed="rId7"/>
                  <a:stretch>
                    <a:fillRect t="-17617" b="-2797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xt_C">
                  <a:extLst>
                    <a:ext uri="{FF2B5EF4-FFF2-40B4-BE49-F238E27FC236}">
                      <a16:creationId xmlns:a16="http://schemas.microsoft.com/office/drawing/2014/main" id="{DC4A12F1-3765-47B7-B1E3-875CB3C904C7}"/>
                    </a:ext>
                  </a:extLst>
                </p:cNvPr>
                <p:cNvSpPr/>
                <p:nvPr/>
              </p:nvSpPr>
              <p:spPr>
                <a:xfrm>
                  <a:off x="1598545" y="5253482"/>
                  <a:ext cx="10342649" cy="1311729"/>
                </a:xfrm>
                <a:prstGeom prst="rect">
                  <a:avLst/>
                </a:prstGeom>
                <a:noFill/>
                <a:ln>
                  <a:noFill/>
                </a:ln>
              </p:spPr>
              <p:txBody>
                <a:bodyPr spcFirstLastPara="1" wrap="square" lIns="91425" tIns="45700" rIns="91425" bIns="45700" anchor="ctr" anchorCtr="0">
                  <a:spAutoFit/>
                </a:bodyPr>
                <a:lstStyle/>
                <a:p>
                  <a:pPr>
                    <a:lnSpc>
                      <a:spcPct val="107000"/>
                    </a:lnSpc>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𝟑𝟐𝟓𝟐𝟎𝟎𝟎</m:t>
                        </m:r>
                        <m:r>
                          <m:rPr>
                            <m:nor/>
                          </m:rPr>
                          <a:rPr lang="fr-FR" sz="6600" b="1" dirty="0">
                            <a:solidFill>
                              <a:schemeClr val="bg1"/>
                            </a:solidFill>
                          </a:rPr>
                          <m:t>.	</m:t>
                        </m:r>
                      </m:oMath>
                    </m:oMathPara>
                  </a14:m>
                  <a:endParaRPr lang="en-US" sz="64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0" name="txt_C">
                  <a:extLst>
                    <a:ext uri="{FF2B5EF4-FFF2-40B4-BE49-F238E27FC236}">
                      <a16:creationId xmlns:a16="http://schemas.microsoft.com/office/drawing/2014/main" id="{DC4A12F1-3765-47B7-B1E3-875CB3C904C7}"/>
                    </a:ext>
                  </a:extLst>
                </p:cNvPr>
                <p:cNvSpPr>
                  <a:spLocks noRot="1" noChangeAspect="1" noMove="1" noResize="1" noEditPoints="1" noAdjustHandles="1" noChangeArrowheads="1" noChangeShapeType="1" noTextEdit="1"/>
                </p:cNvSpPr>
                <p:nvPr/>
              </p:nvSpPr>
              <p:spPr>
                <a:xfrm>
                  <a:off x="1598545" y="5253482"/>
                  <a:ext cx="10342649" cy="1311729"/>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xt_D">
                  <a:extLst>
                    <a:ext uri="{FF2B5EF4-FFF2-40B4-BE49-F238E27FC236}">
                      <a16:creationId xmlns:a16="http://schemas.microsoft.com/office/drawing/2014/main" id="{9A713FA2-519A-4EAE-9560-F03FD4DB2905}"/>
                    </a:ext>
                  </a:extLst>
                </p:cNvPr>
                <p:cNvSpPr/>
                <p:nvPr/>
              </p:nvSpPr>
              <p:spPr>
                <a:xfrm>
                  <a:off x="13284380" y="5319814"/>
                  <a:ext cx="10389502" cy="1179065"/>
                </a:xfrm>
                <a:prstGeom prst="rect">
                  <a:avLst/>
                </a:prstGeom>
                <a:noFill/>
                <a:ln>
                  <a:noFill/>
                </a:ln>
              </p:spPr>
              <p:txBody>
                <a:bodyPr spcFirstLastPara="1" wrap="square" lIns="91425" tIns="45700" rIns="91425" bIns="45700" anchor="ctr" anchorCtr="0">
                  <a:spAutoFit/>
                </a:bodyPr>
                <a:lstStyle/>
                <a:p>
                  <a:pPr>
                    <a:lnSpc>
                      <a:spcPct val="107000"/>
                    </a:lnSpc>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𝟑𝟐𝟓𝟏𝟗𝟎𝟎</m:t>
                        </m:r>
                        <m:r>
                          <m:rPr>
                            <m:nor/>
                          </m:rPr>
                          <a:rPr lang="fr-FR" sz="6600" b="1" dirty="0">
                            <a:solidFill>
                              <a:schemeClr val="bg1"/>
                            </a:solidFill>
                          </a:rPr>
                          <m:t>.</m:t>
                        </m:r>
                      </m:oMath>
                    </m:oMathPara>
                  </a14:m>
                  <a:endParaRPr lang="en-US" sz="64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1" name="txt_D">
                  <a:extLst>
                    <a:ext uri="{FF2B5EF4-FFF2-40B4-BE49-F238E27FC236}">
                      <a16:creationId xmlns:a16="http://schemas.microsoft.com/office/drawing/2014/main" id="{9A713FA2-519A-4EAE-9560-F03FD4DB2905}"/>
                    </a:ext>
                  </a:extLst>
                </p:cNvPr>
                <p:cNvSpPr>
                  <a:spLocks noRot="1" noChangeAspect="1" noMove="1" noResize="1" noEditPoints="1" noAdjustHandles="1" noChangeArrowheads="1" noChangeShapeType="1" noTextEdit="1"/>
                </p:cNvSpPr>
                <p:nvPr/>
              </p:nvSpPr>
              <p:spPr>
                <a:xfrm>
                  <a:off x="13284380" y="5319814"/>
                  <a:ext cx="10389502" cy="1179065"/>
                </a:xfrm>
                <a:prstGeom prst="rect">
                  <a:avLst/>
                </a:prstGeom>
                <a:blipFill>
                  <a:blip r:embed="rId9"/>
                  <a:stretch>
                    <a:fillRect/>
                  </a:stretch>
                </a:blipFill>
                <a:ln>
                  <a:no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2" name="De_bai">
                <a:extLst>
                  <a:ext uri="{FF2B5EF4-FFF2-40B4-BE49-F238E27FC236}">
                    <a16:creationId xmlns:a16="http://schemas.microsoft.com/office/drawing/2014/main" id="{BA0D2543-831E-4DB8-8DAF-D3CC82DF37CC}"/>
                  </a:ext>
                </a:extLst>
              </p:cNvPr>
              <p:cNvSpPr txBox="1">
                <a:spLocks/>
              </p:cNvSpPr>
              <p:nvPr/>
            </p:nvSpPr>
            <p:spPr>
              <a:xfrm>
                <a:off x="967136" y="9197040"/>
                <a:ext cx="23141726" cy="295723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Tahoma" panose="020B0604030504040204" pitchFamily="34" charset="0"/>
                    <a:ea typeface="Tahoma" panose="020B0604030504040204" pitchFamily="34" charset="0"/>
                    <a:cs typeface="Tahoma" panose="020B0604030504040204" pitchFamily="34" charset="0"/>
                  </a:rPr>
                  <a:t>Quy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𝟑𝟐𝟓𝟏𝟗𝟑𝟎</m:t>
                    </m:r>
                    <m:r>
                      <a:rPr lang="en-US" sz="4800" b="1" i="1" smtClean="0">
                        <a:latin typeface="Cambria Math" panose="02040503050406030204" pitchFamily="18" charset="0"/>
                      </a:rPr>
                      <m:t> </m:t>
                    </m:r>
                  </m:oMath>
                </a14:m>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nghìn</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𝟑𝟐𝟓𝟐𝟎𝟎𝟎</m:t>
                    </m:r>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52" name="De_bai">
                <a:extLst>
                  <a:ext uri="{FF2B5EF4-FFF2-40B4-BE49-F238E27FC236}">
                    <a16:creationId xmlns:a16="http://schemas.microsoft.com/office/drawing/2014/main" id="{BA0D2543-831E-4DB8-8DAF-D3CC82DF37CC}"/>
                  </a:ext>
                </a:extLst>
              </p:cNvPr>
              <p:cNvSpPr txBox="1">
                <a:spLocks noRot="1" noChangeAspect="1" noMove="1" noResize="1" noEditPoints="1" noAdjustHandles="1" noChangeArrowheads="1" noChangeShapeType="1" noTextEdit="1"/>
              </p:cNvSpPr>
              <p:nvPr/>
            </p:nvSpPr>
            <p:spPr>
              <a:xfrm>
                <a:off x="967136" y="9197040"/>
                <a:ext cx="23141726" cy="2957238"/>
              </a:xfrm>
              <a:prstGeom prst="rect">
                <a:avLst/>
              </a:prstGeom>
              <a:blipFill>
                <a:blip r:embed="rId10"/>
                <a:stretch>
                  <a:fillRect l="-1212" t="-7423"/>
                </a:stretch>
              </a:blipFill>
              <a:ln>
                <a:noFill/>
              </a:ln>
            </p:spPr>
            <p:txBody>
              <a:bodyPr/>
              <a:lstStyle/>
              <a:p>
                <a:r>
                  <a:rPr lang="en-US">
                    <a:noFill/>
                  </a:rPr>
                  <a:t> </a:t>
                </a:r>
              </a:p>
            </p:txBody>
          </p:sp>
        </mc:Fallback>
      </mc:AlternateContent>
      <p:sp>
        <p:nvSpPr>
          <p:cNvPr id="50" name="Oval 26">
            <a:extLst>
              <a:ext uri="{FF2B5EF4-FFF2-40B4-BE49-F238E27FC236}">
                <a16:creationId xmlns:a16="http://schemas.microsoft.com/office/drawing/2014/main" id="{1BC3DE10-A188-42ED-761B-6E5736CF433C}"/>
              </a:ext>
            </a:extLst>
          </p:cNvPr>
          <p:cNvSpPr/>
          <p:nvPr/>
        </p:nvSpPr>
        <p:spPr>
          <a:xfrm>
            <a:off x="158665" y="6836993"/>
            <a:ext cx="1088531"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latin typeface="Calibri" panose="020F0502020204030204"/>
            </a:endParaRPr>
          </a:p>
        </p:txBody>
      </p:sp>
    </p:spTree>
    <p:extLst>
      <p:ext uri="{BB962C8B-B14F-4D97-AF65-F5344CB8AC3E}">
        <p14:creationId xmlns:p14="http://schemas.microsoft.com/office/powerpoint/2010/main" val="7495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5" name="Group 4"/>
          <p:cNvGrpSpPr/>
          <p:nvPr/>
        </p:nvGrpSpPr>
        <p:grpSpPr>
          <a:xfrm>
            <a:off x="496107" y="4880344"/>
            <a:ext cx="23286575" cy="2726365"/>
            <a:chOff x="387307" y="3865333"/>
            <a:chExt cx="23286575" cy="2726365"/>
          </a:xfrm>
        </p:grpSpPr>
        <p:grpSp>
          <p:nvGrpSpPr>
            <p:cNvPr id="4" name="Group 3"/>
            <p:cNvGrpSpPr/>
            <p:nvPr/>
          </p:nvGrpSpPr>
          <p:grpSpPr>
            <a:xfrm>
              <a:off x="387307" y="3865333"/>
              <a:ext cx="23286575" cy="2726365"/>
              <a:chOff x="387307" y="3865333"/>
              <a:chExt cx="23286575" cy="2726365"/>
            </a:xfrm>
          </p:grpSpPr>
          <p:sp>
            <p:nvSpPr>
              <p:cNvPr id="430" name="Google Shape;430;p3"/>
              <p:cNvSpPr/>
              <p:nvPr/>
            </p:nvSpPr>
            <p:spPr>
              <a:xfrm>
                <a:off x="96839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dirty="0">
                  <a:solidFill>
                    <a:schemeClr val="lt1"/>
                  </a:solidFill>
                  <a:latin typeface="Tahoma" panose="020B0604030504040204" pitchFamily="34" charset="0"/>
                  <a:ea typeface="Tahoma"/>
                  <a:cs typeface="Tahoma"/>
                  <a:sym typeface="Tahoma"/>
                </a:endParaRPr>
              </a:p>
            </p:txBody>
          </p:sp>
          <p:sp>
            <p:nvSpPr>
              <p:cNvPr id="432" name="Google Shape;432;p3"/>
              <p:cNvSpPr/>
              <p:nvPr/>
            </p:nvSpPr>
            <p:spPr>
              <a:xfrm>
                <a:off x="974475" y="522009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mc:AlternateContent xmlns:mc="http://schemas.openxmlformats.org/markup-compatibility/2006" xmlns:a14="http://schemas.microsoft.com/office/drawing/2010/main">
            <mc:Choice Requires="a14">
              <p:sp>
                <p:nvSpPr>
                  <p:cNvPr id="428" name="Google Shape;428;p3"/>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6400" b="1" i="1" smtClean="0">
                              <a:solidFill>
                                <a:schemeClr val="lt1"/>
                              </a:solidFill>
                              <a:latin typeface="Cambria Math" panose="02040503050406030204" pitchFamily="18" charset="0"/>
                              <a:ea typeface="Tahoma"/>
                              <a:cs typeface="Tahoma"/>
                              <a:sym typeface="Tahoma"/>
                            </a:rPr>
                            <m:t>𝟒</m:t>
                          </m:r>
                        </m:oMath>
                      </m:oMathPara>
                    </a14:m>
                    <a:endParaRPr sz="6400" b="1" dirty="0">
                      <a:solidFill>
                        <a:schemeClr val="lt1"/>
                      </a:solidFill>
                      <a:latin typeface="Tahoma" panose="020B0604030504040204" pitchFamily="34" charset="0"/>
                      <a:ea typeface="Tahoma"/>
                      <a:cs typeface="Tahoma"/>
                      <a:sym typeface="Tahoma"/>
                    </a:endParaRPr>
                  </a:p>
                </p:txBody>
              </p:sp>
            </mc:Choice>
            <mc:Fallback xmlns="">
              <p:sp>
                <p:nvSpPr>
                  <p:cNvPr id="428" name="Google Shape;428;p3"/>
                  <p:cNvSpPr>
                    <a:spLocks noRot="1" noChangeAspect="1" noMove="1" noResize="1" noEditPoints="1" noAdjustHandles="1" noChangeArrowheads="1" noChangeShapeType="1" noTextEdit="1"/>
                  </p:cNvSpPr>
                  <p:nvPr/>
                </p:nvSpPr>
                <p:spPr>
                  <a:xfrm>
                    <a:off x="12701082" y="3865333"/>
                    <a:ext cx="10972800" cy="1371600"/>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29" name="Oval_B"/>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b="1">
                  <a:solidFill>
                    <a:schemeClr val="lt1"/>
                  </a:solidFill>
                  <a:latin typeface="Tahoma" panose="020B0604030504040204" pitchFamily="34" charset="0"/>
                  <a:ea typeface="Calibri"/>
                  <a:cs typeface="Calibri"/>
                  <a:sym typeface="Calibri"/>
                </a:endParaRPr>
              </a:p>
            </p:txBody>
          </p:sp>
          <p:sp>
            <p:nvSpPr>
              <p:cNvPr id="431" name="Oval_A"/>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A</a:t>
                </a:r>
                <a:endParaRPr sz="6400" b="1">
                  <a:solidFill>
                    <a:schemeClr val="lt1"/>
                  </a:solidFill>
                  <a:latin typeface="Tahoma" panose="020B0604030504040204" pitchFamily="34" charset="0"/>
                  <a:ea typeface="Calibri"/>
                  <a:cs typeface="Calibri"/>
                  <a:sym typeface="Calibri"/>
                </a:endParaRPr>
              </a:p>
            </p:txBody>
          </p:sp>
          <p:sp>
            <p:nvSpPr>
              <p:cNvPr id="433" name="Oval_C"/>
              <p:cNvSpPr/>
              <p:nvPr/>
            </p:nvSpPr>
            <p:spPr>
              <a:xfrm>
                <a:off x="393388"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C</a:t>
                </a:r>
                <a:endParaRPr sz="6400" b="1" dirty="0">
                  <a:solidFill>
                    <a:schemeClr val="lt1"/>
                  </a:solidFill>
                  <a:latin typeface="Tahoma" panose="020B0604030504040204" pitchFamily="34" charset="0"/>
                  <a:ea typeface="Calibri"/>
                  <a:cs typeface="Calibri"/>
                  <a:sym typeface="Calibri"/>
                </a:endParaRPr>
              </a:p>
            </p:txBody>
          </p:sp>
          <mc:AlternateContent xmlns:mc="http://schemas.openxmlformats.org/markup-compatibility/2006" xmlns:a14="http://schemas.microsoft.com/office/drawing/2010/main">
            <mc:Choice Requires="a14">
              <p:sp>
                <p:nvSpPr>
                  <p:cNvPr id="434" name="Google Shape;434;p3"/>
                  <p:cNvSpPr/>
                  <p:nvPr/>
                </p:nvSpPr>
                <p:spPr>
                  <a:xfrm>
                    <a:off x="12701082" y="522009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6400" b="1" i="1" smtClean="0">
                              <a:solidFill>
                                <a:schemeClr val="lt1"/>
                              </a:solidFill>
                              <a:latin typeface="Cambria Math" panose="02040503050406030204" pitchFamily="18" charset="0"/>
                              <a:ea typeface="Tahoma"/>
                              <a:cs typeface="Tahoma"/>
                              <a:sym typeface="Tahoma"/>
                            </a:rPr>
                            <m:t>𝟓</m:t>
                          </m:r>
                        </m:oMath>
                      </m:oMathPara>
                    </a14:m>
                    <a:endParaRPr sz="6400" b="1" dirty="0">
                      <a:solidFill>
                        <a:schemeClr val="lt1"/>
                      </a:solidFill>
                      <a:latin typeface="Tahoma" panose="020B0604030504040204" pitchFamily="34" charset="0"/>
                      <a:ea typeface="Tahoma"/>
                      <a:cs typeface="Tahoma"/>
                      <a:sym typeface="Tahoma"/>
                    </a:endParaRPr>
                  </a:p>
                </p:txBody>
              </p:sp>
            </mc:Choice>
            <mc:Fallback xmlns="">
              <p:sp>
                <p:nvSpPr>
                  <p:cNvPr id="434" name="Google Shape;434;p3"/>
                  <p:cNvSpPr>
                    <a:spLocks noRot="1" noChangeAspect="1" noMove="1" noResize="1" noEditPoints="1" noAdjustHandles="1" noChangeArrowheads="1" noChangeShapeType="1" noTextEdit="1"/>
                  </p:cNvSpPr>
                  <p:nvPr/>
                </p:nvSpPr>
                <p:spPr>
                  <a:xfrm>
                    <a:off x="12701082" y="5220098"/>
                    <a:ext cx="10972800" cy="1371600"/>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35" name="Oval_D"/>
              <p:cNvSpPr/>
              <p:nvPr/>
            </p:nvSpPr>
            <p:spPr>
              <a:xfrm>
                <a:off x="12119992"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D</a:t>
                </a:r>
                <a:endParaRPr sz="6400" b="1">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437" name="txt_A"/>
                <p:cNvSpPr/>
                <p:nvPr/>
              </p:nvSpPr>
              <p:spPr>
                <a:xfrm>
                  <a:off x="1564359" y="3968140"/>
                  <a:ext cx="10376835" cy="1146107"/>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US" sz="6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37" name="txt_A"/>
                <p:cNvSpPr>
                  <a:spLocks noRot="1" noChangeAspect="1" noMove="1" noResize="1" noEditPoints="1" noAdjustHandles="1" noChangeArrowheads="1" noChangeShapeType="1" noTextEdit="1"/>
                </p:cNvSpPr>
                <p:nvPr/>
              </p:nvSpPr>
              <p:spPr>
                <a:xfrm>
                  <a:off x="1564359" y="3968140"/>
                  <a:ext cx="10376835" cy="1146107"/>
                </a:xfrm>
                <a:prstGeom prst="rect">
                  <a:avLst/>
                </a:prstGeom>
                <a:blipFill>
                  <a:blip r:embed="rId5"/>
                  <a:stretch>
                    <a:fillRect/>
                  </a:stretch>
                </a:blipFill>
                <a:ln>
                  <a:noFill/>
                </a:ln>
              </p:spPr>
              <p:txBody>
                <a:bodyPr/>
                <a:lstStyle/>
                <a:p>
                  <a:r>
                    <a:rPr lang="en-US">
                      <a:noFill/>
                    </a:rPr>
                    <a:t> </a:t>
                  </a:r>
                </a:p>
              </p:txBody>
            </p:sp>
          </mc:Fallback>
        </mc:AlternateContent>
        <p:sp>
          <p:nvSpPr>
            <p:cNvPr id="438" name="txt_B"/>
            <p:cNvSpPr/>
            <p:nvPr/>
          </p:nvSpPr>
          <p:spPr>
            <a:xfrm>
              <a:off x="13278099" y="3968141"/>
              <a:ext cx="10395783" cy="1146107"/>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endParaRPr lang="en-US" sz="6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9" name="txt_C"/>
                <p:cNvSpPr/>
                <p:nvPr/>
              </p:nvSpPr>
              <p:spPr>
                <a:xfrm>
                  <a:off x="1598545" y="5336293"/>
                  <a:ext cx="10342649" cy="1146107"/>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6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𝟕</m:t>
                        </m:r>
                      </m:oMath>
                    </m:oMathPara>
                  </a14:m>
                  <a:endParaRPr lang="en-US" sz="6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39" name="txt_C"/>
                <p:cNvSpPr>
                  <a:spLocks noRot="1" noChangeAspect="1" noMove="1" noResize="1" noEditPoints="1" noAdjustHandles="1" noChangeArrowheads="1" noChangeShapeType="1" noTextEdit="1"/>
                </p:cNvSpPr>
                <p:nvPr/>
              </p:nvSpPr>
              <p:spPr>
                <a:xfrm>
                  <a:off x="1598545" y="5336293"/>
                  <a:ext cx="10342649" cy="1146107"/>
                </a:xfrm>
                <a:prstGeom prst="rect">
                  <a:avLst/>
                </a:prstGeom>
                <a:blipFill>
                  <a:blip r:embed="rId6"/>
                  <a:stretch>
                    <a:fillRect/>
                  </a:stretch>
                </a:blipFill>
                <a:ln>
                  <a:noFill/>
                </a:ln>
              </p:spPr>
              <p:txBody>
                <a:bodyPr/>
                <a:lstStyle/>
                <a:p>
                  <a:r>
                    <a:rPr lang="en-US">
                      <a:noFill/>
                    </a:rPr>
                    <a:t> </a:t>
                  </a:r>
                </a:p>
              </p:txBody>
            </p:sp>
          </mc:Fallback>
        </mc:AlternateContent>
        <p:sp>
          <p:nvSpPr>
            <p:cNvPr id="440" name="txt_D"/>
            <p:cNvSpPr/>
            <p:nvPr/>
          </p:nvSpPr>
          <p:spPr>
            <a:xfrm>
              <a:off x="13284380" y="5511918"/>
              <a:ext cx="10389502" cy="794857"/>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endParaRPr lang="en-US" sz="6400" b="1" baseline="-250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p:sp>
        <p:nvSpPr>
          <p:cNvPr id="442" name="De_bai1"/>
          <p:cNvSpPr/>
          <p:nvPr/>
        </p:nvSpPr>
        <p:spPr>
          <a:xfrm>
            <a:off x="464209" y="1718465"/>
            <a:ext cx="23741053" cy="2964284"/>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latin typeface="Tahoma" panose="020B0604030504040204" pitchFamily="34" charset="0"/>
              <a:ea typeface="Tahoma"/>
              <a:cs typeface="Tahoma"/>
              <a:sym typeface="Tahoma"/>
            </a:endParaRPr>
          </a:p>
        </p:txBody>
      </p:sp>
      <p:grpSp>
        <p:nvGrpSpPr>
          <p:cNvPr id="445" name="Google Shape;445;p3"/>
          <p:cNvGrpSpPr/>
          <p:nvPr/>
        </p:nvGrpSpPr>
        <p:grpSpPr>
          <a:xfrm>
            <a:off x="477142" y="1603556"/>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rgbClr val="0000CC"/>
                  </a:solidFill>
                  <a:latin typeface="Tahoma" panose="020B0604030504040204" pitchFamily="34" charset="0"/>
                  <a:ea typeface="Tahoma"/>
                  <a:cs typeface="Tahoma"/>
                  <a:sym typeface="Tahoma"/>
                </a:rPr>
                <a:t>Câu 2</a:t>
              </a:r>
              <a:endParaRPr sz="4600" b="1" dirty="0">
                <a:solidFill>
                  <a:srgbClr val="0000CC"/>
                </a:solidFill>
                <a:latin typeface="Tahoma" panose="020B0604030504040204" pitchFamily="34" charset="0"/>
                <a:ea typeface="Tahoma"/>
                <a:cs typeface="Tahoma"/>
                <a:sym typeface="Tahoma"/>
              </a:endParaRPr>
            </a:p>
          </p:txBody>
        </p:sp>
      </p:grpSp>
      <p:sp>
        <p:nvSpPr>
          <p:cNvPr id="29" name="De_bai">
            <a:extLst>
              <a:ext uri="{FF2B5EF4-FFF2-40B4-BE49-F238E27FC236}">
                <a16:creationId xmlns:a16="http://schemas.microsoft.com/office/drawing/2014/main" id="{5C607D02-F3EA-4874-B48F-93ED609CEE50}"/>
              </a:ext>
            </a:extLst>
          </p:cNvPr>
          <p:cNvSpPr txBox="1">
            <a:spLocks/>
          </p:cNvSpPr>
          <p:nvPr/>
        </p:nvSpPr>
        <p:spPr>
          <a:xfrm>
            <a:off x="814736" y="2465513"/>
            <a:ext cx="23141726" cy="1039688"/>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7000"/>
              </a:lnSpc>
              <a:spcBef>
                <a:spcPts val="0"/>
              </a:spcBef>
              <a:spcAft>
                <a:spcPts val="0"/>
              </a:spcAft>
            </a:pP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1" name="Google Shape;448;p3">
            <a:extLst>
              <a:ext uri="{FF2B5EF4-FFF2-40B4-BE49-F238E27FC236}">
                <a16:creationId xmlns:a16="http://schemas.microsoft.com/office/drawing/2014/main" id="{2D5E9F1E-7975-47DA-8677-588038055BE1}"/>
              </a:ext>
            </a:extLst>
          </p:cNvPr>
          <p:cNvPicPr preferRelativeResize="0"/>
          <p:nvPr/>
        </p:nvPicPr>
        <p:blipFill rotWithShape="1">
          <a:blip r:embed="rId7">
            <a:alphaModFix/>
          </a:blip>
          <a:srcRect l="15599" t="21515" r="9758" b="14519"/>
          <a:stretch/>
        </p:blipFill>
        <p:spPr>
          <a:xfrm>
            <a:off x="38100" y="1626524"/>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32" name="TextBox 31">
            <a:extLst>
              <a:ext uri="{FF2B5EF4-FFF2-40B4-BE49-F238E27FC236}">
                <a16:creationId xmlns:a16="http://schemas.microsoft.com/office/drawing/2014/main" id="{80420EEF-A3CC-4903-9F35-1231B336CA45}"/>
              </a:ext>
            </a:extLst>
          </p:cNvPr>
          <p:cNvSpPr txBox="1"/>
          <p:nvPr/>
        </p:nvSpPr>
        <p:spPr>
          <a:xfrm>
            <a:off x="667321" y="2783512"/>
            <a:ext cx="23049358" cy="1601849"/>
          </a:xfrm>
          <a:prstGeom prst="rect">
            <a:avLst/>
          </a:prstGeom>
          <a:noFill/>
        </p:spPr>
        <p:txBody>
          <a:bodyPr wrap="square">
            <a:spAutoFit/>
          </a:bodyPr>
          <a:lstStyle/>
          <a:p>
            <a:pPr marL="629920" indent="-629920" algn="just">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toán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cuối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nhóm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gồm</a:t>
            </a:r>
            <a:r>
              <a:rPr lang="en-US" sz="4800" b="1" dirty="0">
                <a:effectLst/>
                <a:latin typeface="Tahoma" panose="020B0604030504040204" pitchFamily="34" charset="0"/>
                <a:ea typeface="Tahoma" panose="020B0604030504040204" pitchFamily="34" charset="0"/>
                <a:cs typeface="Tahoma" panose="020B0604030504040204" pitchFamily="34" charset="0"/>
              </a:rPr>
              <a:t> 7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11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1; 3; 4; 5; 7; 8; 9.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26" name="Oval 26">
            <a:extLst>
              <a:ext uri="{FF2B5EF4-FFF2-40B4-BE49-F238E27FC236}">
                <a16:creationId xmlns:a16="http://schemas.microsoft.com/office/drawing/2014/main" id="{FC85230A-7938-9F82-1279-19578A6EE500}"/>
              </a:ext>
            </a:extLst>
          </p:cNvPr>
          <p:cNvSpPr/>
          <p:nvPr/>
        </p:nvSpPr>
        <p:spPr>
          <a:xfrm>
            <a:off x="12289899" y="6374580"/>
            <a:ext cx="1088531"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latin typeface="Calibri" panose="020F0502020204030204"/>
            </a:endParaRPr>
          </a:p>
        </p:txBody>
      </p:sp>
      <p:grpSp>
        <p:nvGrpSpPr>
          <p:cNvPr id="30" name="Group 1">
            <a:extLst>
              <a:ext uri="{FF2B5EF4-FFF2-40B4-BE49-F238E27FC236}">
                <a16:creationId xmlns:a16="http://schemas.microsoft.com/office/drawing/2014/main" id="{54D99F2B-1C05-1431-9529-93020D751C6C}"/>
              </a:ext>
            </a:extLst>
          </p:cNvPr>
          <p:cNvGrpSpPr/>
          <p:nvPr/>
        </p:nvGrpSpPr>
        <p:grpSpPr>
          <a:xfrm>
            <a:off x="-31288" y="7672560"/>
            <a:ext cx="23906012" cy="4491998"/>
            <a:chOff x="38100" y="5504319"/>
            <a:chExt cx="24079792" cy="4390013"/>
          </a:xfrm>
        </p:grpSpPr>
        <p:sp>
          <p:nvSpPr>
            <p:cNvPr id="33" name="Google Shape;422;p3">
              <a:extLst>
                <a:ext uri="{FF2B5EF4-FFF2-40B4-BE49-F238E27FC236}">
                  <a16:creationId xmlns:a16="http://schemas.microsoft.com/office/drawing/2014/main" id="{9F05DBFE-4FDB-CA6C-D515-586E41327565}"/>
                </a:ext>
              </a:extLst>
            </p:cNvPr>
            <p:cNvSpPr/>
            <p:nvPr/>
          </p:nvSpPr>
          <p:spPr>
            <a:xfrm>
              <a:off x="343494" y="5831203"/>
              <a:ext cx="23774398" cy="4063129"/>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35" name="Google Shape;423;p3">
              <a:extLst>
                <a:ext uri="{FF2B5EF4-FFF2-40B4-BE49-F238E27FC236}">
                  <a16:creationId xmlns:a16="http://schemas.microsoft.com/office/drawing/2014/main" id="{D6FC1B17-309C-31AF-6A80-EF2493693F17}"/>
                </a:ext>
              </a:extLst>
            </p:cNvPr>
            <p:cNvGrpSpPr/>
            <p:nvPr/>
          </p:nvGrpSpPr>
          <p:grpSpPr>
            <a:xfrm>
              <a:off x="38100" y="5504319"/>
              <a:ext cx="3991941" cy="1340589"/>
              <a:chOff x="410517" y="4648200"/>
              <a:chExt cx="3991941" cy="1340589"/>
            </a:xfrm>
          </p:grpSpPr>
          <p:sp>
            <p:nvSpPr>
              <p:cNvPr id="36" name="Google Shape;424;p3">
                <a:extLst>
                  <a:ext uri="{FF2B5EF4-FFF2-40B4-BE49-F238E27FC236}">
                    <a16:creationId xmlns:a16="http://schemas.microsoft.com/office/drawing/2014/main" id="{BC20D889-ABDE-B991-E0F5-7FAAE35F931F}"/>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37" name="Google Shape;425;p3">
                <a:extLst>
                  <a:ext uri="{FF2B5EF4-FFF2-40B4-BE49-F238E27FC236}">
                    <a16:creationId xmlns:a16="http://schemas.microsoft.com/office/drawing/2014/main" id="{4ABC9E9F-2E06-F272-B0A3-1988614C8A61}"/>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38" name="Google Shape;426;p3">
                <a:extLst>
                  <a:ext uri="{FF2B5EF4-FFF2-40B4-BE49-F238E27FC236}">
                    <a16:creationId xmlns:a16="http://schemas.microsoft.com/office/drawing/2014/main" id="{57F6207C-77C3-D1DA-9FB1-5245DC562F05}"/>
                  </a:ext>
                </a:extLst>
              </p:cNvPr>
              <p:cNvPicPr preferRelativeResize="0"/>
              <p:nvPr/>
            </p:nvPicPr>
            <p:blipFill rotWithShape="1">
              <a:blip r:embed="rId8">
                <a:alphaModFix/>
              </a:blip>
              <a:srcRect l="17950" t="14860" r="18922" b="25554"/>
              <a:stretch/>
            </p:blipFill>
            <p:spPr>
              <a:xfrm>
                <a:off x="410517" y="4648200"/>
                <a:ext cx="1058947" cy="1340589"/>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9" name="De_bai">
            <a:extLst>
              <a:ext uri="{FF2B5EF4-FFF2-40B4-BE49-F238E27FC236}">
                <a16:creationId xmlns:a16="http://schemas.microsoft.com/office/drawing/2014/main" id="{758594C7-816B-D2C5-6CDA-BD0FB1F55FA2}"/>
              </a:ext>
            </a:extLst>
          </p:cNvPr>
          <p:cNvSpPr txBox="1">
            <a:spLocks/>
          </p:cNvSpPr>
          <p:nvPr/>
        </p:nvSpPr>
        <p:spPr>
          <a:xfrm>
            <a:off x="967136" y="9197040"/>
            <a:ext cx="23141726" cy="1810556"/>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7 </a:t>
            </a:r>
            <a:r>
              <a:rPr lang="en-US" sz="4800" b="1" dirty="0" err="1">
                <a:latin typeface="Tahoma" panose="020B0604030504040204" pitchFamily="34" charset="0"/>
                <a:ea typeface="Tahoma" panose="020B0604030504040204" pitchFamily="34" charset="0"/>
                <a:cs typeface="Tahoma" panose="020B0604030504040204" pitchFamily="34" charset="0"/>
              </a:rPr>
              <a:t>phần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sắp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dãy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5.</a:t>
            </a:r>
          </a:p>
        </p:txBody>
      </p:sp>
    </p:spTree>
    <p:extLst>
      <p:ext uri="{BB962C8B-B14F-4D97-AF65-F5344CB8AC3E}">
        <p14:creationId xmlns:p14="http://schemas.microsoft.com/office/powerpoint/2010/main" val="7254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5" y="1562430"/>
            <a:ext cx="22817233" cy="10194085"/>
            <a:chOff x="1438694" y="1529156"/>
            <a:chExt cx="22817233" cy="10905719"/>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4" y="1529156"/>
              <a:ext cx="22817233" cy="10905719"/>
              <a:chOff x="1438694" y="1529156"/>
              <a:chExt cx="22817233" cy="10905719"/>
            </a:xfrm>
          </p:grpSpPr>
          <p:grpSp>
            <p:nvGrpSpPr>
              <p:cNvPr id="69" name="Group 68"/>
              <p:cNvGrpSpPr/>
              <p:nvPr/>
            </p:nvGrpSpPr>
            <p:grpSpPr>
              <a:xfrm>
                <a:off x="1575873" y="1529156"/>
                <a:ext cx="22680054" cy="10905719"/>
                <a:chOff x="-3538955" y="3180259"/>
                <a:chExt cx="22680054" cy="10905719"/>
              </a:xfrm>
            </p:grpSpPr>
            <p:sp>
              <p:nvSpPr>
                <p:cNvPr id="70" name="Right Triangle 69"/>
                <p:cNvSpPr/>
                <p:nvPr/>
              </p:nvSpPr>
              <p:spPr>
                <a:xfrm flipH="1">
                  <a:off x="18414320" y="318025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538955" y="3592713"/>
                  <a:ext cx="22680054" cy="1049326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sp>
            <p:nvSpPr>
              <p:cNvPr id="74" name="Right Triangle 73"/>
              <p:cNvSpPr/>
              <p:nvPr/>
            </p:nvSpPr>
            <p:spPr>
              <a:xfrm flipH="1">
                <a:off x="1936745" y="173286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2100754" y="1709148"/>
                <a:ext cx="21621771"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956831" y="1749913"/>
                <a:ext cx="21765694" cy="889008"/>
              </a:xfrm>
              <a:prstGeom prst="rect">
                <a:avLst/>
              </a:prstGeom>
              <a:noFill/>
            </p:spPr>
            <p:txBody>
              <a:bodyPr wrap="square" rtlCol="0">
                <a:spAutoFit/>
              </a:bodyPr>
              <a:lstStyle/>
              <a:p>
                <a:pPr algn="ctr"/>
                <a:r>
                  <a:rPr lang="vi-VN" sz="46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a:t>
                </a:r>
                <a:r>
                  <a:rPr lang="en-US" sz="46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6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600" b="1" dirty="0">
                    <a:solidFill>
                      <a:srgbClr val="C00000"/>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4" y="6012523"/>
                <a:ext cx="5149926" cy="888033"/>
                <a:chOff x="7450558" y="7834555"/>
                <a:chExt cx="5150524" cy="888135"/>
              </a:xfrm>
            </p:grpSpPr>
            <p:sp>
              <p:nvSpPr>
                <p:cNvPr id="57" name="Rectangle 56"/>
                <p:cNvSpPr/>
                <p:nvPr/>
              </p:nvSpPr>
              <p:spPr>
                <a:xfrm>
                  <a:off x="9073745" y="7850045"/>
                  <a:ext cx="3527337" cy="872645"/>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LÝ THUYẾT</a:t>
                  </a:r>
                </a:p>
              </p:txBody>
            </p:sp>
            <p:grpSp>
              <p:nvGrpSpPr>
                <p:cNvPr id="58" name="Group 26"/>
                <p:cNvGrpSpPr/>
                <p:nvPr/>
              </p:nvGrpSpPr>
              <p:grpSpPr>
                <a:xfrm>
                  <a:off x="7450558" y="7834555"/>
                  <a:ext cx="1383018" cy="826254"/>
                  <a:chOff x="7450631" y="8291755"/>
                  <a:chExt cx="1371600" cy="826254"/>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61022"/>
                    <a:chOff x="7450631" y="8356987"/>
                    <a:chExt cx="1371600" cy="761022"/>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28325" y="8360620"/>
                      <a:ext cx="531363"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A</a:t>
                      </a:r>
                    </a:p>
                  </p:txBody>
                </p:sp>
              </p:grpSp>
            </p:grpSp>
          </p:grpSp>
          <p:grpSp>
            <p:nvGrpSpPr>
              <p:cNvPr id="63" name="Group 67"/>
              <p:cNvGrpSpPr/>
              <p:nvPr/>
            </p:nvGrpSpPr>
            <p:grpSpPr>
              <a:xfrm>
                <a:off x="1447808" y="7460331"/>
                <a:ext cx="6152767" cy="962610"/>
                <a:chOff x="7459672" y="7170625"/>
                <a:chExt cx="6153471" cy="962719"/>
              </a:xfrm>
            </p:grpSpPr>
            <p:sp>
              <p:nvSpPr>
                <p:cNvPr id="75" name="Rectangle 74"/>
                <p:cNvSpPr/>
                <p:nvPr/>
              </p:nvSpPr>
              <p:spPr>
                <a:xfrm>
                  <a:off x="9111075" y="7260701"/>
                  <a:ext cx="4502068" cy="87264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TRẮC NGHIỆM </a:t>
                  </a:r>
                </a:p>
              </p:txBody>
            </p:sp>
            <p:grpSp>
              <p:nvGrpSpPr>
                <p:cNvPr id="76" name="Group 32"/>
                <p:cNvGrpSpPr/>
                <p:nvPr/>
              </p:nvGrpSpPr>
              <p:grpSpPr>
                <a:xfrm>
                  <a:off x="7459672" y="7170625"/>
                  <a:ext cx="1411234" cy="878256"/>
                  <a:chOff x="7459669" y="6189930"/>
                  <a:chExt cx="1399583" cy="878256"/>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61021"/>
                    <a:chOff x="7487652" y="6307165"/>
                    <a:chExt cx="1371600" cy="761021"/>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64548" y="6310797"/>
                      <a:ext cx="532953"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B</a:t>
                      </a:r>
                    </a:p>
                  </p:txBody>
                </p:sp>
              </p:grpSp>
            </p:grpSp>
          </p:grpSp>
          <p:grpSp>
            <p:nvGrpSpPr>
              <p:cNvPr id="47" name="Group 67"/>
              <p:cNvGrpSpPr/>
              <p:nvPr/>
            </p:nvGrpSpPr>
            <p:grpSpPr>
              <a:xfrm>
                <a:off x="1447798" y="8899391"/>
                <a:ext cx="4337869" cy="948792"/>
                <a:chOff x="7459670" y="7441560"/>
                <a:chExt cx="5608512" cy="948901"/>
              </a:xfrm>
            </p:grpSpPr>
            <p:sp>
              <p:nvSpPr>
                <p:cNvPr id="48" name="Rectangle 47"/>
                <p:cNvSpPr/>
                <p:nvPr/>
              </p:nvSpPr>
              <p:spPr>
                <a:xfrm>
                  <a:off x="9529920" y="7517816"/>
                  <a:ext cx="3538262" cy="872645"/>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TỰ LUẬN</a:t>
                  </a:r>
                </a:p>
              </p:txBody>
            </p:sp>
            <p:grpSp>
              <p:nvGrpSpPr>
                <p:cNvPr id="49" name="Group 32"/>
                <p:cNvGrpSpPr/>
                <p:nvPr/>
              </p:nvGrpSpPr>
              <p:grpSpPr>
                <a:xfrm>
                  <a:off x="7459670" y="7441560"/>
                  <a:ext cx="1800333" cy="873915"/>
                  <a:chOff x="7459669" y="6460865"/>
                  <a:chExt cx="1785470" cy="873915"/>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97698"/>
                    <a:chOff x="7469193" y="6537082"/>
                    <a:chExt cx="1775946" cy="797698"/>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094666" y="6577390"/>
                      <a:ext cx="676652" cy="757390"/>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ĐẠI SỐ</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BÀI TẬP CUỐI CHƯƠNG V</a:t>
            </a:r>
          </a:p>
        </p:txBody>
      </p:sp>
      <p:sp>
        <p:nvSpPr>
          <p:cNvPr id="54" name="Rectangle 53">
            <a:extLst>
              <a:ext uri="{FF2B5EF4-FFF2-40B4-BE49-F238E27FC236}">
                <a16:creationId xmlns:a16="http://schemas.microsoft.com/office/drawing/2014/main" id="{A7EA06AF-CBB3-4740-8E64-E85567220F89}"/>
              </a:ext>
            </a:extLst>
          </p:cNvPr>
          <p:cNvSpPr/>
          <p:nvPr/>
        </p:nvSpPr>
        <p:spPr>
          <a:xfrm>
            <a:off x="2596153" y="9906036"/>
            <a:ext cx="2677336"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BÀI TẬP </a:t>
            </a:r>
          </a:p>
        </p:txBody>
      </p:sp>
      <p:sp>
        <p:nvSpPr>
          <p:cNvPr id="55" name="Round Same Side Corner Rectangle 51">
            <a:extLst>
              <a:ext uri="{FF2B5EF4-FFF2-40B4-BE49-F238E27FC236}">
                <a16:creationId xmlns:a16="http://schemas.microsoft.com/office/drawing/2014/main" id="{7059CCF5-679E-40A9-9A3A-F2F43A2A100E}"/>
              </a:ext>
            </a:extLst>
          </p:cNvPr>
          <p:cNvSpPr/>
          <p:nvPr/>
        </p:nvSpPr>
        <p:spPr>
          <a:xfrm rot="5400000">
            <a:off x="1326364" y="9581994"/>
            <a:ext cx="737016" cy="1385028"/>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4" name="TextBox 63">
            <a:extLst>
              <a:ext uri="{FF2B5EF4-FFF2-40B4-BE49-F238E27FC236}">
                <a16:creationId xmlns:a16="http://schemas.microsoft.com/office/drawing/2014/main" id="{69C3A1AC-4CC1-4C08-9225-88974F6ABCFA}"/>
              </a:ext>
            </a:extLst>
          </p:cNvPr>
          <p:cNvSpPr txBox="1"/>
          <p:nvPr/>
        </p:nvSpPr>
        <p:spPr>
          <a:xfrm>
            <a:off x="1425358" y="9906000"/>
            <a:ext cx="572593"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280985" y="1981201"/>
            <a:ext cx="23741053" cy="3933881"/>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4300" b="1" dirty="0">
              <a:solidFill>
                <a:schemeClr val="lt1"/>
              </a:solidFill>
              <a:latin typeface="Tahoma" panose="020B0604030504040204" pitchFamily="34" charset="0"/>
              <a:ea typeface="Tahoma"/>
              <a:cs typeface="Tahoma"/>
              <a:sym typeface="Tahoma"/>
            </a:endParaRPr>
          </a:p>
        </p:txBody>
      </p:sp>
      <p:grpSp>
        <p:nvGrpSpPr>
          <p:cNvPr id="445" name="Google Shape;445;p3"/>
          <p:cNvGrpSpPr/>
          <p:nvPr/>
        </p:nvGrpSpPr>
        <p:grpSpPr>
          <a:xfrm>
            <a:off x="477142" y="1981200"/>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3</a:t>
              </a:r>
              <a:endParaRPr sz="4600" b="1" dirty="0">
                <a:solidFill>
                  <a:srgbClr val="0000CC"/>
                </a:solidFill>
                <a:latin typeface="Tahoma" panose="020B0604030504040204" pitchFamily="34" charset="0"/>
                <a:ea typeface="Tahoma"/>
                <a:cs typeface="Tahoma"/>
                <a:sym typeface="Tahoma"/>
              </a:endParaRPr>
            </a:p>
          </p:txBody>
        </p:sp>
      </p:grpSp>
      <p:pic>
        <p:nvPicPr>
          <p:cNvPr id="448" name="Google Shape;448;p3"/>
          <p:cNvPicPr preferRelativeResize="0"/>
          <p:nvPr/>
        </p:nvPicPr>
        <p:blipFill rotWithShape="1">
          <a:blip r:embed="rId3">
            <a:alphaModFix/>
          </a:blip>
          <a:srcRect l="15599" t="21515" r="9758" b="14519"/>
          <a:stretch/>
        </p:blipFill>
        <p:spPr>
          <a:xfrm>
            <a:off x="38100" y="2007524"/>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29" name="De_bai">
                <a:extLst>
                  <a:ext uri="{FF2B5EF4-FFF2-40B4-BE49-F238E27FC236}">
                    <a16:creationId xmlns:a16="http://schemas.microsoft.com/office/drawing/2014/main" id="{5C607D02-F3EA-4874-B48F-93ED609CEE50}"/>
                  </a:ext>
                </a:extLst>
              </p:cNvPr>
              <p:cNvSpPr txBox="1">
                <a:spLocks/>
              </p:cNvSpPr>
              <p:nvPr/>
            </p:nvSpPr>
            <p:spPr>
              <a:xfrm>
                <a:off x="3999759" y="2156467"/>
                <a:ext cx="23141726" cy="3592766"/>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loại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nghìn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đồng</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685800" algn="ctr">
                  <a:lnSpc>
                    <a:spcPct val="150000"/>
                  </a:lnSpc>
                  <a:spcAft>
                    <a:spcPts val="800"/>
                  </a:spcAft>
                  <a:tabLst>
                    <a:tab pos="2646680" algn="l"/>
                  </a:tabLst>
                </a:pPr>
                <a14:m>
                  <m:oMath xmlns:m="http://schemas.openxmlformats.org/officeDocument/2006/math">
                    <m:r>
                      <a:rPr lang="en-US" sz="4800" b="1" i="1" smtClean="0">
                        <a:effectLst/>
                        <a:latin typeface="Cambria Math" panose="02040503050406030204" pitchFamily="18" charset="0"/>
                        <a:ea typeface="Calibri" panose="020F0502020204030204" pitchFamily="34" charset="0"/>
                      </a:rPr>
                      <m:t>𝟑𝟓𝟎</m:t>
                    </m:r>
                    <m:r>
                      <a:rPr lang="en-US" sz="4800" b="1" i="1" smtClean="0">
                        <a:effectLst/>
                        <a:latin typeface="Cambria Math" panose="02040503050406030204" pitchFamily="18" charset="0"/>
                        <a:ea typeface="Calibri" panose="020F0502020204030204" pitchFamily="34" charset="0"/>
                      </a:rPr>
                      <m:t>    </m:t>
                    </m:r>
                    <m:r>
                      <a:rPr lang="en-US" sz="4800" b="1" i="1" smtClean="0">
                        <a:effectLst/>
                        <a:latin typeface="Cambria Math" panose="02040503050406030204" pitchFamily="18" charset="0"/>
                        <a:ea typeface="Calibri" panose="020F0502020204030204" pitchFamily="34" charset="0"/>
                      </a:rPr>
                      <m:t>𝟑𝟎𝟎</m:t>
                    </m:r>
                    <m:r>
                      <a:rPr lang="en-US" sz="4800" b="1" i="1" smtClean="0">
                        <a:effectLst/>
                        <a:latin typeface="Cambria Math" panose="02040503050406030204" pitchFamily="18" charset="0"/>
                        <a:ea typeface="Calibri" panose="020F0502020204030204" pitchFamily="34" charset="0"/>
                      </a:rPr>
                      <m:t>    </m:t>
                    </m:r>
                    <m:r>
                      <a:rPr lang="en-US" sz="4800" b="1" i="1" smtClean="0">
                        <a:effectLst/>
                        <a:latin typeface="Cambria Math" panose="02040503050406030204" pitchFamily="18" charset="0"/>
                        <a:ea typeface="Calibri" panose="020F0502020204030204" pitchFamily="34" charset="0"/>
                      </a:rPr>
                      <m:t>𝟔𝟓𝟎</m:t>
                    </m:r>
                    <m:r>
                      <a:rPr lang="en-US" sz="4800" b="1" i="1" smtClean="0">
                        <a:effectLst/>
                        <a:latin typeface="Cambria Math" panose="02040503050406030204" pitchFamily="18" charset="0"/>
                        <a:ea typeface="Calibri" panose="020F0502020204030204" pitchFamily="34" charset="0"/>
                      </a:rPr>
                      <m:t>    </m:t>
                    </m:r>
                    <m:r>
                      <a:rPr lang="en-US" sz="4800" b="1" i="1" smtClean="0">
                        <a:effectLst/>
                        <a:latin typeface="Cambria Math" panose="02040503050406030204" pitchFamily="18" charset="0"/>
                        <a:ea typeface="Calibri" panose="020F0502020204030204" pitchFamily="34" charset="0"/>
                      </a:rPr>
                      <m:t>𝟑𝟎𝟎</m:t>
                    </m:r>
                    <m:r>
                      <a:rPr lang="en-US" sz="4800" b="1" i="1" smtClean="0">
                        <a:effectLst/>
                        <a:latin typeface="Cambria Math" panose="02040503050406030204" pitchFamily="18" charset="0"/>
                        <a:ea typeface="Calibri" panose="020F0502020204030204" pitchFamily="34" charset="0"/>
                      </a:rPr>
                      <m:t>   </m:t>
                    </m:r>
                    <m:r>
                      <a:rPr lang="en-US" sz="4800" b="1" i="1" smtClean="0">
                        <a:effectLst/>
                        <a:latin typeface="Cambria Math" panose="02040503050406030204" pitchFamily="18" charset="0"/>
                        <a:ea typeface="Calibri" panose="020F0502020204030204" pitchFamily="34" charset="0"/>
                      </a:rPr>
                      <m:t>𝟒𝟓𝟎</m:t>
                    </m:r>
                    <m:r>
                      <a:rPr lang="en-US" sz="4800" b="1" i="1" smtClean="0">
                        <a:effectLst/>
                        <a:latin typeface="Cambria Math" panose="02040503050406030204" pitchFamily="18" charset="0"/>
                        <a:ea typeface="Calibri" panose="020F0502020204030204" pitchFamily="34" charset="0"/>
                      </a:rPr>
                      <m:t>   </m:t>
                    </m:r>
                    <m:r>
                      <a:rPr lang="en-US" sz="4800" b="1" i="1" smtClean="0">
                        <a:effectLst/>
                        <a:latin typeface="Cambria Math" panose="02040503050406030204" pitchFamily="18" charset="0"/>
                        <a:ea typeface="Calibri" panose="020F0502020204030204" pitchFamily="34" charset="0"/>
                      </a:rPr>
                      <m:t>𝟓𝟎𝟎</m:t>
                    </m:r>
                    <m:r>
                      <a:rPr lang="en-US" sz="4800" b="1" i="1" smtClean="0">
                        <a:effectLst/>
                        <a:latin typeface="Cambria Math" panose="02040503050406030204" pitchFamily="18" charset="0"/>
                        <a:ea typeface="Calibri" panose="020F0502020204030204" pitchFamily="34" charset="0"/>
                      </a:rPr>
                      <m:t>   </m:t>
                    </m:r>
                    <m:r>
                      <a:rPr lang="en-US" sz="4800" b="1" i="1" smtClean="0">
                        <a:effectLst/>
                        <a:latin typeface="Cambria Math" panose="02040503050406030204" pitchFamily="18" charset="0"/>
                        <a:ea typeface="Calibri" panose="020F0502020204030204" pitchFamily="34" charset="0"/>
                      </a:rPr>
                      <m:t>𝟑𝟎𝟎</m:t>
                    </m:r>
                    <m:r>
                      <a:rPr lang="en-US" sz="4800" b="1" i="1" smtClean="0">
                        <a:effectLst/>
                        <a:latin typeface="Cambria Math" panose="02040503050406030204" pitchFamily="18" charset="0"/>
                        <a:ea typeface="Calibri" panose="020F0502020204030204" pitchFamily="34" charset="0"/>
                      </a:rPr>
                      <m:t>   </m:t>
                    </m:r>
                    <m:r>
                      <a:rPr lang="en-US" sz="4800" b="1" i="1" smtClean="0">
                        <a:effectLst/>
                        <a:latin typeface="Cambria Math" panose="02040503050406030204" pitchFamily="18" charset="0"/>
                        <a:ea typeface="Calibri" panose="020F0502020204030204" pitchFamily="34" charset="0"/>
                      </a:rPr>
                      <m:t>𝟐𝟓𝟎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a:p>
                <a:pPr marL="685800" algn="l">
                  <a:lnSpc>
                    <a:spcPct val="150000"/>
                  </a:lnSpc>
                  <a:spcAft>
                    <a:spcPts val="800"/>
                  </a:spcAft>
                  <a:tabLst>
                    <a:tab pos="2646680" algn="l"/>
                  </a:tabLst>
                </a:pPr>
                <a:r>
                  <a:rPr lang="en-US" sz="4800" b="1" dirty="0" err="1">
                    <a:effectLst/>
                    <a:latin typeface="Tahoma" panose="020B0604030504040204" pitchFamily="34" charset="0"/>
                    <a:ea typeface="Tahoma" panose="020B0604030504040204" pitchFamily="34" charset="0"/>
                    <a:cs typeface="Tahoma" panose="020B0604030504040204" pitchFamily="34" charset="0"/>
                  </a:rPr>
                  <a:t>Tìm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9" name="De_bai">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3999759" y="2156467"/>
                <a:ext cx="23141726" cy="3592766"/>
              </a:xfrm>
              <a:prstGeom prst="rect">
                <a:avLst/>
              </a:prstGeom>
              <a:blipFill>
                <a:blip r:embed="rId4"/>
                <a:stretch>
                  <a:fillRect l="-1185" t="-4414" b="-3056"/>
                </a:stretch>
              </a:blipFill>
              <a:ln>
                <a:noFill/>
              </a:ln>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00A6175B-F920-446D-B345-B28B5F7B993F}"/>
              </a:ext>
            </a:extLst>
          </p:cNvPr>
          <p:cNvGrpSpPr/>
          <p:nvPr/>
        </p:nvGrpSpPr>
        <p:grpSpPr>
          <a:xfrm>
            <a:off x="280985" y="6437736"/>
            <a:ext cx="23286575" cy="2726365"/>
            <a:chOff x="387307" y="3865333"/>
            <a:chExt cx="23286575" cy="2726365"/>
          </a:xfrm>
        </p:grpSpPr>
        <p:grpSp>
          <p:nvGrpSpPr>
            <p:cNvPr id="37" name="Group 36">
              <a:extLst>
                <a:ext uri="{FF2B5EF4-FFF2-40B4-BE49-F238E27FC236}">
                  <a16:creationId xmlns:a16="http://schemas.microsoft.com/office/drawing/2014/main" id="{B79F1AD1-FE15-4CA1-9C23-1BBF5503B3C2}"/>
                </a:ext>
              </a:extLst>
            </p:cNvPr>
            <p:cNvGrpSpPr/>
            <p:nvPr/>
          </p:nvGrpSpPr>
          <p:grpSpPr>
            <a:xfrm>
              <a:off x="387307" y="3865333"/>
              <a:ext cx="23286575" cy="2726365"/>
              <a:chOff x="387307" y="3865333"/>
              <a:chExt cx="23286575" cy="2726365"/>
            </a:xfrm>
          </p:grpSpPr>
          <mc:AlternateContent xmlns:mc="http://schemas.openxmlformats.org/markup-compatibility/2006" xmlns:a14="http://schemas.microsoft.com/office/drawing/2010/main">
            <mc:Choice Requires="a14">
              <p:sp>
                <p:nvSpPr>
                  <p:cNvPr id="42" name="Google Shape;430;p3">
                    <a:extLst>
                      <a:ext uri="{FF2B5EF4-FFF2-40B4-BE49-F238E27FC236}">
                        <a16:creationId xmlns:a16="http://schemas.microsoft.com/office/drawing/2014/main" id="{64EFDEF4-F165-4780-85F1-2A479A6F5267}"/>
                      </a:ext>
                    </a:extLst>
                  </p:cNvPr>
                  <p:cNvSpPr/>
                  <p:nvPr/>
                </p:nvSpPr>
                <p:spPr>
                  <a:xfrm>
                    <a:off x="103216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6400" b="1" i="1" smtClean="0">
                              <a:solidFill>
                                <a:schemeClr val="lt1"/>
                              </a:solidFill>
                              <a:latin typeface="Cambria Math" panose="02040503050406030204" pitchFamily="18" charset="0"/>
                              <a:ea typeface="Tahoma"/>
                              <a:cs typeface="Tahoma"/>
                              <a:sym typeface="Tahoma"/>
                            </a:rPr>
                            <m:t>𝟑𝟖𝟕</m:t>
                          </m:r>
                          <m:r>
                            <a:rPr lang="en-US" sz="6400" b="1" i="1" smtClean="0">
                              <a:solidFill>
                                <a:schemeClr val="lt1"/>
                              </a:solidFill>
                              <a:latin typeface="Cambria Math" panose="02040503050406030204" pitchFamily="18" charset="0"/>
                              <a:ea typeface="Tahoma"/>
                              <a:cs typeface="Tahoma"/>
                              <a:sym typeface="Tahoma"/>
                            </a:rPr>
                            <m:t>,</m:t>
                          </m:r>
                          <m:r>
                            <a:rPr lang="en-US" sz="6400" b="1" i="1" smtClean="0">
                              <a:solidFill>
                                <a:schemeClr val="lt1"/>
                              </a:solidFill>
                              <a:latin typeface="Cambria Math" panose="02040503050406030204" pitchFamily="18" charset="0"/>
                              <a:ea typeface="Tahoma"/>
                              <a:cs typeface="Tahoma"/>
                              <a:sym typeface="Tahoma"/>
                            </a:rPr>
                            <m:t>𝟓</m:t>
                          </m:r>
                        </m:oMath>
                      </m:oMathPara>
                    </a14:m>
                    <a:endParaRPr sz="6400" b="1" dirty="0">
                      <a:solidFill>
                        <a:schemeClr val="lt1"/>
                      </a:solidFill>
                      <a:latin typeface="Tahoma" panose="020B0604030504040204" pitchFamily="34" charset="0"/>
                      <a:ea typeface="Tahoma"/>
                      <a:cs typeface="Tahoma"/>
                      <a:sym typeface="Tahoma"/>
                    </a:endParaRPr>
                  </a:p>
                </p:txBody>
              </p:sp>
            </mc:Choice>
            <mc:Fallback xmlns="">
              <p:sp>
                <p:nvSpPr>
                  <p:cNvPr id="42" name="Google Shape;430;p3">
                    <a:extLst>
                      <a:ext uri="{FF2B5EF4-FFF2-40B4-BE49-F238E27FC236}">
                        <a16:creationId xmlns:a16="http://schemas.microsoft.com/office/drawing/2014/main" id="{64EFDEF4-F165-4780-85F1-2A479A6F5267}"/>
                      </a:ext>
                    </a:extLst>
                  </p:cNvPr>
                  <p:cNvSpPr>
                    <a:spLocks noRot="1" noChangeAspect="1" noMove="1" noResize="1" noEditPoints="1" noAdjustHandles="1" noChangeArrowheads="1" noChangeShapeType="1" noTextEdit="1"/>
                  </p:cNvSpPr>
                  <p:nvPr/>
                </p:nvSpPr>
                <p:spPr>
                  <a:xfrm>
                    <a:off x="1032165" y="3865333"/>
                    <a:ext cx="10972800" cy="1371600"/>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Google Shape;432;p3">
                    <a:extLst>
                      <a:ext uri="{FF2B5EF4-FFF2-40B4-BE49-F238E27FC236}">
                        <a16:creationId xmlns:a16="http://schemas.microsoft.com/office/drawing/2014/main" id="{E113BDAA-AF39-41D8-B9FB-2D30EE92BF68}"/>
                      </a:ext>
                    </a:extLst>
                  </p:cNvPr>
                  <p:cNvSpPr/>
                  <p:nvPr/>
                </p:nvSpPr>
                <p:spPr>
                  <a:xfrm>
                    <a:off x="1043316" y="5206086"/>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6400" b="1" i="1" smtClean="0">
                              <a:solidFill>
                                <a:schemeClr val="lt1"/>
                              </a:solidFill>
                              <a:latin typeface="Cambria Math" panose="02040503050406030204" pitchFamily="18" charset="0"/>
                              <a:ea typeface="Tahoma"/>
                              <a:cs typeface="Tahoma"/>
                              <a:sym typeface="Tahoma"/>
                            </a:rPr>
                            <m:t>𝟑𝟎𝟎</m:t>
                          </m:r>
                        </m:oMath>
                      </m:oMathPara>
                    </a14:m>
                    <a:endParaRPr sz="6400" b="1" dirty="0">
                      <a:solidFill>
                        <a:schemeClr val="lt1"/>
                      </a:solidFill>
                      <a:latin typeface="Tahoma" panose="020B0604030504040204" pitchFamily="34" charset="0"/>
                      <a:ea typeface="Tahoma"/>
                      <a:cs typeface="Tahoma"/>
                      <a:sym typeface="Tahoma"/>
                    </a:endParaRPr>
                  </a:p>
                </p:txBody>
              </p:sp>
            </mc:Choice>
            <mc:Fallback xmlns="">
              <p:sp>
                <p:nvSpPr>
                  <p:cNvPr id="43" name="Google Shape;432;p3">
                    <a:extLst>
                      <a:ext uri="{FF2B5EF4-FFF2-40B4-BE49-F238E27FC236}">
                        <a16:creationId xmlns:a16="http://schemas.microsoft.com/office/drawing/2014/main" id="{E113BDAA-AF39-41D8-B9FB-2D30EE92BF68}"/>
                      </a:ext>
                    </a:extLst>
                  </p:cNvPr>
                  <p:cNvSpPr>
                    <a:spLocks noRot="1" noChangeAspect="1" noMove="1" noResize="1" noEditPoints="1" noAdjustHandles="1" noChangeArrowheads="1" noChangeShapeType="1" noTextEdit="1"/>
                  </p:cNvSpPr>
                  <p:nvPr/>
                </p:nvSpPr>
                <p:spPr>
                  <a:xfrm>
                    <a:off x="1043316" y="5206086"/>
                    <a:ext cx="10972800" cy="1371600"/>
                  </a:xfrm>
                  <a:prstGeom prst="rect">
                    <a:avLst/>
                  </a:prstGeom>
                  <a:blipFill>
                    <a:blip r:embed="rId6"/>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Google Shape;428;p3">
                    <a:extLst>
                      <a:ext uri="{FF2B5EF4-FFF2-40B4-BE49-F238E27FC236}">
                        <a16:creationId xmlns:a16="http://schemas.microsoft.com/office/drawing/2014/main" id="{CD7530FF-8CF6-40A7-9776-AFDB15B1EE86}"/>
                      </a:ext>
                    </a:extLst>
                  </p:cNvPr>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6400" b="1" i="1" smtClean="0">
                              <a:solidFill>
                                <a:schemeClr val="lt1"/>
                              </a:solidFill>
                              <a:latin typeface="Cambria Math" panose="02040503050406030204" pitchFamily="18" charset="0"/>
                              <a:ea typeface="Tahoma"/>
                              <a:cs typeface="Tahoma"/>
                              <a:sym typeface="Tahoma"/>
                            </a:rPr>
                            <m:t>𝟑𝟐𝟓</m:t>
                          </m:r>
                        </m:oMath>
                      </m:oMathPara>
                    </a14:m>
                    <a:endParaRPr sz="6400" b="1" dirty="0">
                      <a:solidFill>
                        <a:schemeClr val="lt1"/>
                      </a:solidFill>
                      <a:latin typeface="Tahoma" panose="020B0604030504040204" pitchFamily="34" charset="0"/>
                      <a:ea typeface="Tahoma"/>
                      <a:cs typeface="Tahoma"/>
                      <a:sym typeface="Tahoma"/>
                    </a:endParaRPr>
                  </a:p>
                </p:txBody>
              </p:sp>
            </mc:Choice>
            <mc:Fallback xmlns="">
              <p:sp>
                <p:nvSpPr>
                  <p:cNvPr id="44" name="Google Shape;428;p3">
                    <a:extLst>
                      <a:ext uri="{FF2B5EF4-FFF2-40B4-BE49-F238E27FC236}">
                        <a16:creationId xmlns:a16="http://schemas.microsoft.com/office/drawing/2014/main" id="{CD7530FF-8CF6-40A7-9776-AFDB15B1EE86}"/>
                      </a:ext>
                    </a:extLst>
                  </p:cNvPr>
                  <p:cNvSpPr>
                    <a:spLocks noRot="1" noChangeAspect="1" noMove="1" noResize="1" noEditPoints="1" noAdjustHandles="1" noChangeArrowheads="1" noChangeShapeType="1" noTextEdit="1"/>
                  </p:cNvSpPr>
                  <p:nvPr/>
                </p:nvSpPr>
                <p:spPr>
                  <a:xfrm>
                    <a:off x="12701082" y="3865333"/>
                    <a:ext cx="10972800" cy="1371600"/>
                  </a:xfrm>
                  <a:prstGeom prst="rect">
                    <a:avLst/>
                  </a:prstGeom>
                  <a:blipFill>
                    <a:blip r:embed="rId7"/>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5" name="Oval_B">
                <a:extLst>
                  <a:ext uri="{FF2B5EF4-FFF2-40B4-BE49-F238E27FC236}">
                    <a16:creationId xmlns:a16="http://schemas.microsoft.com/office/drawing/2014/main" id="{B7CF2F56-F18E-443E-9EC9-DB60FB2A1506}"/>
                  </a:ext>
                </a:extLst>
              </p:cNvPr>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a:solidFill>
                    <a:schemeClr val="lt1"/>
                  </a:solidFill>
                  <a:latin typeface="Tahoma" panose="020B0604030504040204" pitchFamily="34" charset="0"/>
                  <a:ea typeface="Calibri"/>
                  <a:cs typeface="Calibri"/>
                  <a:sym typeface="Calibri"/>
                </a:endParaRPr>
              </a:p>
            </p:txBody>
          </p:sp>
          <p:sp>
            <p:nvSpPr>
              <p:cNvPr id="46" name="Oval_A">
                <a:extLst>
                  <a:ext uri="{FF2B5EF4-FFF2-40B4-BE49-F238E27FC236}">
                    <a16:creationId xmlns:a16="http://schemas.microsoft.com/office/drawing/2014/main" id="{B7A76195-5AE1-4AF3-AB83-08E28A54B12F}"/>
                  </a:ext>
                </a:extLst>
              </p:cNvPr>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dirty="0">
                  <a:solidFill>
                    <a:schemeClr val="lt1"/>
                  </a:solidFill>
                  <a:latin typeface="Tahoma" panose="020B0604030504040204" pitchFamily="34" charset="0"/>
                  <a:ea typeface="Calibri"/>
                  <a:cs typeface="Calibri"/>
                  <a:sym typeface="Calibri"/>
                </a:endParaRPr>
              </a:p>
            </p:txBody>
          </p:sp>
          <p:sp>
            <p:nvSpPr>
              <p:cNvPr id="47" name="Oval_C">
                <a:extLst>
                  <a:ext uri="{FF2B5EF4-FFF2-40B4-BE49-F238E27FC236}">
                    <a16:creationId xmlns:a16="http://schemas.microsoft.com/office/drawing/2014/main" id="{44B8870D-9F25-4B03-B4FC-0A4C256FA8DB}"/>
                  </a:ext>
                </a:extLst>
              </p:cNvPr>
              <p:cNvSpPr/>
              <p:nvPr/>
            </p:nvSpPr>
            <p:spPr>
              <a:xfrm>
                <a:off x="393388"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a:solidFill>
                    <a:schemeClr val="lt1"/>
                  </a:solidFill>
                  <a:latin typeface="Tahoma" panose="020B0604030504040204" pitchFamily="34" charset="0"/>
                  <a:ea typeface="Calibri"/>
                  <a:cs typeface="Calibri"/>
                  <a:sym typeface="Calibri"/>
                </a:endParaRPr>
              </a:p>
            </p:txBody>
          </p:sp>
          <mc:AlternateContent xmlns:mc="http://schemas.openxmlformats.org/markup-compatibility/2006" xmlns:a14="http://schemas.microsoft.com/office/drawing/2010/main">
            <mc:Choice Requires="a14">
              <p:sp>
                <p:nvSpPr>
                  <p:cNvPr id="48" name="Google Shape;434;p3">
                    <a:extLst>
                      <a:ext uri="{FF2B5EF4-FFF2-40B4-BE49-F238E27FC236}">
                        <a16:creationId xmlns:a16="http://schemas.microsoft.com/office/drawing/2014/main" id="{52A4D5FC-DE8F-43A6-A464-7E04F6C9D49A}"/>
                      </a:ext>
                    </a:extLst>
                  </p:cNvPr>
                  <p:cNvSpPr/>
                  <p:nvPr/>
                </p:nvSpPr>
                <p:spPr>
                  <a:xfrm>
                    <a:off x="12701082" y="5220098"/>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6400" b="1" i="0" smtClean="0">
                              <a:solidFill>
                                <a:schemeClr val="lt1"/>
                              </a:solidFill>
                              <a:latin typeface="Cambria Math" panose="02040503050406030204" pitchFamily="18" charset="0"/>
                              <a:ea typeface="Tahoma"/>
                              <a:cs typeface="Tahoma"/>
                              <a:sym typeface="Tahoma"/>
                            </a:rPr>
                            <m:t>𝟑𝟖𝟎</m:t>
                          </m:r>
                        </m:oMath>
                      </m:oMathPara>
                    </a14:m>
                    <a:endParaRPr sz="6400" b="1" dirty="0">
                      <a:solidFill>
                        <a:schemeClr val="lt1"/>
                      </a:solidFill>
                      <a:latin typeface="Tahoma" panose="020B0604030504040204" pitchFamily="34" charset="0"/>
                      <a:ea typeface="Tahoma"/>
                      <a:cs typeface="Tahoma"/>
                      <a:sym typeface="Tahoma"/>
                    </a:endParaRPr>
                  </a:p>
                </p:txBody>
              </p:sp>
            </mc:Choice>
            <mc:Fallback xmlns="">
              <p:sp>
                <p:nvSpPr>
                  <p:cNvPr id="48" name="Google Shape;434;p3">
                    <a:extLst>
                      <a:ext uri="{FF2B5EF4-FFF2-40B4-BE49-F238E27FC236}">
                        <a16:creationId xmlns:a16="http://schemas.microsoft.com/office/drawing/2014/main" id="{52A4D5FC-DE8F-43A6-A464-7E04F6C9D49A}"/>
                      </a:ext>
                    </a:extLst>
                  </p:cNvPr>
                  <p:cNvSpPr>
                    <a:spLocks noRot="1" noChangeAspect="1" noMove="1" noResize="1" noEditPoints="1" noAdjustHandles="1" noChangeArrowheads="1" noChangeShapeType="1" noTextEdit="1"/>
                  </p:cNvSpPr>
                  <p:nvPr/>
                </p:nvSpPr>
                <p:spPr>
                  <a:xfrm>
                    <a:off x="12701082" y="5220098"/>
                    <a:ext cx="10972800" cy="1371600"/>
                  </a:xfrm>
                  <a:prstGeom prst="rect">
                    <a:avLst/>
                  </a:prstGeom>
                  <a:blipFill>
                    <a:blip r:embed="rId8"/>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9" name="Oval_D">
                <a:extLst>
                  <a:ext uri="{FF2B5EF4-FFF2-40B4-BE49-F238E27FC236}">
                    <a16:creationId xmlns:a16="http://schemas.microsoft.com/office/drawing/2014/main" id="{631D186D-2C68-4A4B-916F-47355D1D7F99}"/>
                  </a:ext>
                </a:extLst>
              </p:cNvPr>
              <p:cNvSpPr/>
              <p:nvPr/>
            </p:nvSpPr>
            <p:spPr>
              <a:xfrm>
                <a:off x="12119992"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D</a:t>
                </a:r>
                <a:endParaRPr sz="6400">
                  <a:solidFill>
                    <a:schemeClr val="lt1"/>
                  </a:solidFill>
                  <a:latin typeface="Tahoma" panose="020B0604030504040204" pitchFamily="34" charset="0"/>
                  <a:ea typeface="Calibri"/>
                  <a:cs typeface="Calibri"/>
                  <a:sym typeface="Calibri"/>
                </a:endParaRPr>
              </a:p>
            </p:txBody>
          </p:sp>
        </p:grpSp>
        <p:sp>
          <p:nvSpPr>
            <p:cNvPr id="38" name="txt_A">
              <a:extLst>
                <a:ext uri="{FF2B5EF4-FFF2-40B4-BE49-F238E27FC236}">
                  <a16:creationId xmlns:a16="http://schemas.microsoft.com/office/drawing/2014/main" id="{28FC200F-55D1-4876-A98C-21AF6D710F61}"/>
                </a:ext>
              </a:extLst>
            </p:cNvPr>
            <p:cNvSpPr/>
            <p:nvPr/>
          </p:nvSpPr>
          <p:spPr>
            <a:xfrm>
              <a:off x="1564359" y="3968141"/>
              <a:ext cx="10376835" cy="1146107"/>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endParaRPr lang="en-US" sz="6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9" name="txt_B">
              <a:extLst>
                <a:ext uri="{FF2B5EF4-FFF2-40B4-BE49-F238E27FC236}">
                  <a16:creationId xmlns:a16="http://schemas.microsoft.com/office/drawing/2014/main" id="{A32401C3-B67F-4339-8645-8A62CCF3782D}"/>
                </a:ext>
              </a:extLst>
            </p:cNvPr>
            <p:cNvSpPr/>
            <p:nvPr/>
          </p:nvSpPr>
          <p:spPr>
            <a:xfrm>
              <a:off x="13278099" y="3968141"/>
              <a:ext cx="10395783" cy="1146107"/>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endParaRPr lang="en-US" sz="6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0" name="txt_C">
              <a:extLst>
                <a:ext uri="{FF2B5EF4-FFF2-40B4-BE49-F238E27FC236}">
                  <a16:creationId xmlns:a16="http://schemas.microsoft.com/office/drawing/2014/main" id="{DC4A12F1-3765-47B7-B1E3-875CB3C904C7}"/>
                </a:ext>
              </a:extLst>
            </p:cNvPr>
            <p:cNvSpPr/>
            <p:nvPr/>
          </p:nvSpPr>
          <p:spPr>
            <a:xfrm>
              <a:off x="1598545" y="5336293"/>
              <a:ext cx="10342649" cy="1146107"/>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endParaRPr lang="en-US" sz="6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1" name="txt_D">
              <a:extLst>
                <a:ext uri="{FF2B5EF4-FFF2-40B4-BE49-F238E27FC236}">
                  <a16:creationId xmlns:a16="http://schemas.microsoft.com/office/drawing/2014/main" id="{9A713FA2-519A-4EAE-9560-F03FD4DB2905}"/>
                </a:ext>
              </a:extLst>
            </p:cNvPr>
            <p:cNvSpPr/>
            <p:nvPr/>
          </p:nvSpPr>
          <p:spPr>
            <a:xfrm>
              <a:off x="13284380" y="5336293"/>
              <a:ext cx="10389502" cy="1146107"/>
            </a:xfrm>
            <a:prstGeom prst="rect">
              <a:avLst/>
            </a:prstGeom>
            <a:noFill/>
            <a:ln>
              <a:noFill/>
            </a:ln>
          </p:spPr>
          <p:txBody>
            <a:bodyPr spcFirstLastPara="1" wrap="square" lIns="91425" tIns="45700" rIns="91425" bIns="45700" anchor="ctr" anchorCtr="0">
              <a:spAutoFit/>
            </a:bodyPr>
            <a:lstStyle/>
            <a:p>
              <a:pPr marL="0" marR="0">
                <a:lnSpc>
                  <a:spcPct val="107000"/>
                </a:lnSpc>
                <a:spcBef>
                  <a:spcPts val="0"/>
                </a:spcBef>
                <a:spcAft>
                  <a:spcPts val="0"/>
                </a:spcAft>
              </a:pPr>
              <a:endParaRPr lang="en-US" sz="6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p:grpSp>
        <p:nvGrpSpPr>
          <p:cNvPr id="25" name="Group 1">
            <a:extLst>
              <a:ext uri="{FF2B5EF4-FFF2-40B4-BE49-F238E27FC236}">
                <a16:creationId xmlns:a16="http://schemas.microsoft.com/office/drawing/2014/main" id="{08E0BBDA-35F6-123E-0548-166D855CE438}"/>
              </a:ext>
            </a:extLst>
          </p:cNvPr>
          <p:cNvGrpSpPr/>
          <p:nvPr/>
        </p:nvGrpSpPr>
        <p:grpSpPr>
          <a:xfrm>
            <a:off x="52584" y="9690888"/>
            <a:ext cx="24079792" cy="2764054"/>
            <a:chOff x="38100" y="5504319"/>
            <a:chExt cx="24079792" cy="2347581"/>
          </a:xfrm>
        </p:grpSpPr>
        <p:sp>
          <p:nvSpPr>
            <p:cNvPr id="26" name="Google Shape;422;p3">
              <a:extLst>
                <a:ext uri="{FF2B5EF4-FFF2-40B4-BE49-F238E27FC236}">
                  <a16:creationId xmlns:a16="http://schemas.microsoft.com/office/drawing/2014/main" id="{A2146376-5CD3-F1FB-F9A2-4739E4BD4BC5}"/>
                </a:ext>
              </a:extLst>
            </p:cNvPr>
            <p:cNvSpPr/>
            <p:nvPr/>
          </p:nvSpPr>
          <p:spPr>
            <a:xfrm>
              <a:off x="343494" y="5831202"/>
              <a:ext cx="23774398" cy="2020698"/>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27" name="Google Shape;423;p3">
              <a:extLst>
                <a:ext uri="{FF2B5EF4-FFF2-40B4-BE49-F238E27FC236}">
                  <a16:creationId xmlns:a16="http://schemas.microsoft.com/office/drawing/2014/main" id="{F1430E40-2964-0480-88E8-8F7C5F3C5798}"/>
                </a:ext>
              </a:extLst>
            </p:cNvPr>
            <p:cNvGrpSpPr/>
            <p:nvPr/>
          </p:nvGrpSpPr>
          <p:grpSpPr>
            <a:xfrm>
              <a:off x="38100" y="5504319"/>
              <a:ext cx="3991941" cy="1079473"/>
              <a:chOff x="410517" y="4648200"/>
              <a:chExt cx="3991941" cy="1079473"/>
            </a:xfrm>
          </p:grpSpPr>
          <p:sp>
            <p:nvSpPr>
              <p:cNvPr id="28" name="Google Shape;424;p3">
                <a:extLst>
                  <a:ext uri="{FF2B5EF4-FFF2-40B4-BE49-F238E27FC236}">
                    <a16:creationId xmlns:a16="http://schemas.microsoft.com/office/drawing/2014/main" id="{5147869C-9968-5023-7FA2-D6FF0E75593E}"/>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30" name="Google Shape;425;p3">
                <a:extLst>
                  <a:ext uri="{FF2B5EF4-FFF2-40B4-BE49-F238E27FC236}">
                    <a16:creationId xmlns:a16="http://schemas.microsoft.com/office/drawing/2014/main" id="{9DF5581D-E093-DD90-7B80-6E58FE6D47B8}"/>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31" name="Google Shape;426;p3">
                <a:extLst>
                  <a:ext uri="{FF2B5EF4-FFF2-40B4-BE49-F238E27FC236}">
                    <a16:creationId xmlns:a16="http://schemas.microsoft.com/office/drawing/2014/main" id="{33207E9A-B8C3-384A-71EF-28ECB952F650}"/>
                  </a:ext>
                </a:extLst>
              </p:cNvPr>
              <p:cNvPicPr preferRelativeResize="0"/>
              <p:nvPr/>
            </p:nvPicPr>
            <p:blipFill rotWithShape="1">
              <a:blip r:embed="rId9">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2" name="De_bai">
                <a:extLst>
                  <a:ext uri="{FF2B5EF4-FFF2-40B4-BE49-F238E27FC236}">
                    <a16:creationId xmlns:a16="http://schemas.microsoft.com/office/drawing/2014/main" id="{738EADB2-73DB-26A2-7520-ED38A80A7C8B}"/>
                  </a:ext>
                </a:extLst>
              </p:cNvPr>
              <p:cNvSpPr txBox="1">
                <a:spLocks/>
              </p:cNvSpPr>
              <p:nvPr/>
            </p:nvSpPr>
            <p:spPr>
              <a:xfrm>
                <a:off x="2819400" y="11048095"/>
                <a:ext cx="23141726" cy="295723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𝟐𝟓𝟎</m:t>
                        </m:r>
                        <m:r>
                          <a:rPr lang="en-US" sz="4800" b="1" i="1">
                            <a:latin typeface="Cambria Math" panose="02040503050406030204" pitchFamily="18" charset="0"/>
                          </a:rPr>
                          <m:t>+</m:t>
                        </m:r>
                        <m:r>
                          <a:rPr lang="en-US" sz="4800" b="1" i="1">
                            <a:latin typeface="Cambria Math" panose="02040503050406030204" pitchFamily="18" charset="0"/>
                          </a:rPr>
                          <m:t>𝟑𝟎𝟎</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𝟑𝟓𝟎</m:t>
                        </m:r>
                        <m:r>
                          <a:rPr lang="en-US" sz="4800" b="1" i="1">
                            <a:latin typeface="Cambria Math" panose="02040503050406030204" pitchFamily="18" charset="0"/>
                          </a:rPr>
                          <m:t>+</m:t>
                        </m:r>
                        <m:r>
                          <a:rPr lang="en-US" sz="4800" b="1" i="1">
                            <a:latin typeface="Cambria Math" panose="02040503050406030204" pitchFamily="18" charset="0"/>
                          </a:rPr>
                          <m:t>𝟒𝟓𝟎</m:t>
                        </m:r>
                        <m:r>
                          <a:rPr lang="en-US" sz="4800" b="1" i="1">
                            <a:latin typeface="Cambria Math" panose="02040503050406030204" pitchFamily="18" charset="0"/>
                          </a:rPr>
                          <m:t>+</m:t>
                        </m:r>
                        <m:r>
                          <a:rPr lang="en-US" sz="4800" b="1" i="1">
                            <a:latin typeface="Cambria Math" panose="02040503050406030204" pitchFamily="18" charset="0"/>
                          </a:rPr>
                          <m:t>𝟓𝟎𝟎</m:t>
                        </m:r>
                        <m:r>
                          <a:rPr lang="en-US" sz="4800" b="1" i="1">
                            <a:latin typeface="Cambria Math" panose="02040503050406030204" pitchFamily="18" charset="0"/>
                          </a:rPr>
                          <m:t>+</m:t>
                        </m:r>
                        <m:r>
                          <a:rPr lang="en-US" sz="4800" b="1" i="1">
                            <a:latin typeface="Cambria Math" panose="02040503050406030204" pitchFamily="18" charset="0"/>
                          </a:rPr>
                          <m:t>𝟔𝟓𝟎</m:t>
                        </m:r>
                      </m:num>
                      <m:den>
                        <m:r>
                          <a:rPr lang="en-US" sz="4800" b="1" i="1">
                            <a:latin typeface="Cambria Math" panose="02040503050406030204" pitchFamily="18" charset="0"/>
                          </a:rPr>
                          <m:t>𝟖</m:t>
                        </m:r>
                      </m:den>
                    </m:f>
                    <m:r>
                      <a:rPr lang="en-US" sz="4800" b="1" i="1">
                        <a:latin typeface="Cambria Math" panose="02040503050406030204" pitchFamily="18" charset="0"/>
                      </a:rPr>
                      <m:t>=</m:t>
                    </m:r>
                    <m:r>
                      <a:rPr lang="en-US" sz="4800" b="1" i="1">
                        <a:latin typeface="Cambria Math" panose="02040503050406030204" pitchFamily="18" charset="0"/>
                      </a:rPr>
                      <m:t>𝟑𝟖𝟕</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De_bai">
                <a:extLst>
                  <a:ext uri="{FF2B5EF4-FFF2-40B4-BE49-F238E27FC236}">
                    <a16:creationId xmlns:a16="http://schemas.microsoft.com/office/drawing/2014/main" id="{738EADB2-73DB-26A2-7520-ED38A80A7C8B}"/>
                  </a:ext>
                </a:extLst>
              </p:cNvPr>
              <p:cNvSpPr txBox="1">
                <a:spLocks noRot="1" noChangeAspect="1" noMove="1" noResize="1" noEditPoints="1" noAdjustHandles="1" noChangeArrowheads="1" noChangeShapeType="1" noTextEdit="1"/>
              </p:cNvSpPr>
              <p:nvPr/>
            </p:nvSpPr>
            <p:spPr>
              <a:xfrm>
                <a:off x="2819400" y="11048095"/>
                <a:ext cx="23141726" cy="2957238"/>
              </a:xfrm>
              <a:prstGeom prst="rect">
                <a:avLst/>
              </a:prstGeom>
              <a:blipFill>
                <a:blip r:embed="rId10"/>
                <a:stretch>
                  <a:fillRect l="-1212" t="-2268"/>
                </a:stretch>
              </a:blipFill>
              <a:ln>
                <a:noFill/>
              </a:ln>
            </p:spPr>
            <p:txBody>
              <a:bodyPr/>
              <a:lstStyle/>
              <a:p>
                <a:r>
                  <a:rPr lang="en-US">
                    <a:noFill/>
                  </a:rPr>
                  <a:t> </a:t>
                </a:r>
              </a:p>
            </p:txBody>
          </p:sp>
        </mc:Fallback>
      </mc:AlternateContent>
      <p:sp>
        <p:nvSpPr>
          <p:cNvPr id="33" name="Oval 26">
            <a:extLst>
              <a:ext uri="{FF2B5EF4-FFF2-40B4-BE49-F238E27FC236}">
                <a16:creationId xmlns:a16="http://schemas.microsoft.com/office/drawing/2014/main" id="{A1A8F4CC-7014-9F94-E491-6B6EB2A9830D}"/>
              </a:ext>
            </a:extLst>
          </p:cNvPr>
          <p:cNvSpPr/>
          <p:nvPr/>
        </p:nvSpPr>
        <p:spPr>
          <a:xfrm>
            <a:off x="299930" y="6626223"/>
            <a:ext cx="1088531"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A</a:t>
            </a:r>
            <a:endParaRPr lang="en-US" sz="6400" dirty="0">
              <a:solidFill>
                <a:prstClr val="white"/>
              </a:solidFill>
              <a:latin typeface="Calibri" panose="020F0502020204030204"/>
            </a:endParaRPr>
          </a:p>
        </p:txBody>
      </p:sp>
    </p:spTree>
    <p:extLst>
      <p:ext uri="{BB962C8B-B14F-4D97-AF65-F5344CB8AC3E}">
        <p14:creationId xmlns:p14="http://schemas.microsoft.com/office/powerpoint/2010/main" val="106196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440516" y="1853093"/>
            <a:ext cx="23741053" cy="376331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solidFill>
                <a:schemeClr val="lt1"/>
              </a:solidFill>
              <a:latin typeface="Tahoma" panose="020B0604030504040204" pitchFamily="34" charset="0"/>
              <a:ea typeface="Tahoma"/>
              <a:cs typeface="Tahoma"/>
              <a:sym typeface="Tahoma"/>
            </a:endParaRPr>
          </a:p>
        </p:txBody>
      </p:sp>
      <p:grpSp>
        <p:nvGrpSpPr>
          <p:cNvPr id="445" name="Google Shape;445;p3"/>
          <p:cNvGrpSpPr/>
          <p:nvPr/>
        </p:nvGrpSpPr>
        <p:grpSpPr>
          <a:xfrm>
            <a:off x="477142" y="1603556"/>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4</a:t>
              </a:r>
              <a:endParaRPr sz="4600" b="1" dirty="0">
                <a:solidFill>
                  <a:srgbClr val="0000CC"/>
                </a:solidFill>
                <a:latin typeface="Tahoma" panose="020B0604030504040204" pitchFamily="34" charset="0"/>
                <a:ea typeface="Tahoma"/>
                <a:cs typeface="Tahoma"/>
                <a:sym typeface="Tahoma"/>
              </a:endParaRPr>
            </a:p>
          </p:txBody>
        </p:sp>
      </p:grpSp>
      <p:pic>
        <p:nvPicPr>
          <p:cNvPr id="448" name="Google Shape;448;p3"/>
          <p:cNvPicPr preferRelativeResize="0"/>
          <p:nvPr/>
        </p:nvPicPr>
        <p:blipFill rotWithShape="1">
          <a:blip r:embed="rId3">
            <a:alphaModFix/>
          </a:blip>
          <a:srcRect l="15599" t="21515" r="9758" b="14519"/>
          <a:stretch/>
        </p:blipFill>
        <p:spPr>
          <a:xfrm>
            <a:off x="38100" y="1612245"/>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29" name="De_bai">
            <a:extLst>
              <a:ext uri="{FF2B5EF4-FFF2-40B4-BE49-F238E27FC236}">
                <a16:creationId xmlns:a16="http://schemas.microsoft.com/office/drawing/2014/main" id="{5C607D02-F3EA-4874-B48F-93ED609CEE50}"/>
              </a:ext>
            </a:extLst>
          </p:cNvPr>
          <p:cNvSpPr txBox="1">
            <a:spLocks/>
          </p:cNvSpPr>
          <p:nvPr/>
        </p:nvSpPr>
        <p:spPr>
          <a:xfrm>
            <a:off x="814736" y="2465512"/>
            <a:ext cx="23141726" cy="2502111"/>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5000"/>
              </a:lnSpc>
              <a:spcAft>
                <a:spcPts val="800"/>
              </a:spcAft>
              <a:tabLst>
                <a:tab pos="629920" algn="l"/>
                <a:tab pos="3599815" algn="l"/>
                <a:tab pos="5039995" algn="l"/>
              </a:tabLst>
            </a:pP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biết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chiều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cao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cm)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tổ</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228600" indent="-228600" algn="ctr">
              <a:lnSpc>
                <a:spcPct val="107000"/>
              </a:lnSpc>
              <a:spcAft>
                <a:spcPts val="800"/>
              </a:spcAft>
            </a:pPr>
            <a:r>
              <a:rPr lang="en-US" sz="4800" b="1" dirty="0">
                <a:effectLst/>
                <a:latin typeface="Tahoma" panose="020B0604030504040204" pitchFamily="34" charset="0"/>
                <a:ea typeface="Tahoma" panose="020B0604030504040204" pitchFamily="34" charset="0"/>
                <a:cs typeface="Tahoma" panose="020B0604030504040204" pitchFamily="34" charset="0"/>
              </a:rPr>
              <a:t>163	159	173	167	165	168	170	161      160</a:t>
            </a:r>
          </a:p>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Khoảng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biến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p:grpSp>
        <p:nvGrpSpPr>
          <p:cNvPr id="31" name="Group 30">
            <a:extLst>
              <a:ext uri="{FF2B5EF4-FFF2-40B4-BE49-F238E27FC236}">
                <a16:creationId xmlns:a16="http://schemas.microsoft.com/office/drawing/2014/main" id="{A1414D79-3850-49B7-B848-AB5767F07074}"/>
              </a:ext>
            </a:extLst>
          </p:cNvPr>
          <p:cNvGrpSpPr/>
          <p:nvPr/>
        </p:nvGrpSpPr>
        <p:grpSpPr>
          <a:xfrm>
            <a:off x="440516" y="5919742"/>
            <a:ext cx="23286575" cy="3109091"/>
            <a:chOff x="387307" y="3865333"/>
            <a:chExt cx="23286575" cy="3109091"/>
          </a:xfrm>
        </p:grpSpPr>
        <p:grpSp>
          <p:nvGrpSpPr>
            <p:cNvPr id="32" name="Group 31">
              <a:extLst>
                <a:ext uri="{FF2B5EF4-FFF2-40B4-BE49-F238E27FC236}">
                  <a16:creationId xmlns:a16="http://schemas.microsoft.com/office/drawing/2014/main" id="{0D5D048F-0D70-4655-B42D-6589892E03FC}"/>
                </a:ext>
              </a:extLst>
            </p:cNvPr>
            <p:cNvGrpSpPr/>
            <p:nvPr/>
          </p:nvGrpSpPr>
          <p:grpSpPr>
            <a:xfrm>
              <a:off x="387307" y="3865333"/>
              <a:ext cx="23286575" cy="3109091"/>
              <a:chOff x="387307" y="3865333"/>
              <a:chExt cx="23286575" cy="3109091"/>
            </a:xfrm>
          </p:grpSpPr>
          <p:sp>
            <p:nvSpPr>
              <p:cNvPr id="37" name="Google Shape;430;p3">
                <a:extLst>
                  <a:ext uri="{FF2B5EF4-FFF2-40B4-BE49-F238E27FC236}">
                    <a16:creationId xmlns:a16="http://schemas.microsoft.com/office/drawing/2014/main" id="{A0C042F9-716B-41FE-B634-F8F7592D8208}"/>
                  </a:ext>
                </a:extLst>
              </p:cNvPr>
              <p:cNvSpPr/>
              <p:nvPr/>
            </p:nvSpPr>
            <p:spPr>
              <a:xfrm>
                <a:off x="968395"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dirty="0">
                  <a:solidFill>
                    <a:schemeClr val="lt1"/>
                  </a:solidFill>
                  <a:latin typeface="Tahoma" panose="020B0604030504040204" pitchFamily="34" charset="0"/>
                  <a:ea typeface="Tahoma"/>
                  <a:cs typeface="Tahoma"/>
                  <a:sym typeface="Tahoma"/>
                </a:endParaRPr>
              </a:p>
            </p:txBody>
          </p:sp>
          <mc:AlternateContent xmlns:mc="http://schemas.openxmlformats.org/markup-compatibility/2006" xmlns:a14="http://schemas.microsoft.com/office/drawing/2010/main">
            <mc:Choice Requires="a14">
              <p:sp>
                <p:nvSpPr>
                  <p:cNvPr id="38" name="Google Shape;432;p3">
                    <a:extLst>
                      <a:ext uri="{FF2B5EF4-FFF2-40B4-BE49-F238E27FC236}">
                        <a16:creationId xmlns:a16="http://schemas.microsoft.com/office/drawing/2014/main" id="{5DE44230-CB3F-43DF-B1D8-7283F72CCEF9}"/>
                      </a:ext>
                    </a:extLst>
                  </p:cNvPr>
                  <p:cNvSpPr/>
                  <p:nvPr/>
                </p:nvSpPr>
                <p:spPr>
                  <a:xfrm>
                    <a:off x="974475" y="5220097"/>
                    <a:ext cx="10972800" cy="1754325"/>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5400" b="1" i="1" smtClean="0">
                              <a:solidFill>
                                <a:schemeClr val="lt1"/>
                              </a:solidFill>
                              <a:latin typeface="Cambria Math" panose="02040503050406030204" pitchFamily="18" charset="0"/>
                              <a:ea typeface="Tahoma"/>
                              <a:cs typeface="Tahoma"/>
                              <a:sym typeface="Tahoma"/>
                            </a:rPr>
                            <m:t>𝟏𝟕𝟑</m:t>
                          </m:r>
                        </m:oMath>
                      </m:oMathPara>
                    </a14:m>
                    <a:endParaRPr lang="en-US" sz="5400" b="1" dirty="0">
                      <a:solidFill>
                        <a:schemeClr val="lt1"/>
                      </a:solidFill>
                      <a:latin typeface="Tahoma" panose="020B0604030504040204" pitchFamily="34" charset="0"/>
                      <a:ea typeface="Tahoma"/>
                      <a:cs typeface="Tahoma"/>
                      <a:sym typeface="Tahoma"/>
                    </a:endParaRPr>
                  </a:p>
                </p:txBody>
              </p:sp>
            </mc:Choice>
            <mc:Fallback xmlns="">
              <p:sp>
                <p:nvSpPr>
                  <p:cNvPr id="38" name="Google Shape;432;p3">
                    <a:extLst>
                      <a:ext uri="{FF2B5EF4-FFF2-40B4-BE49-F238E27FC236}">
                        <a16:creationId xmlns:a16="http://schemas.microsoft.com/office/drawing/2014/main" id="{5DE44230-CB3F-43DF-B1D8-7283F72CCEF9}"/>
                      </a:ext>
                    </a:extLst>
                  </p:cNvPr>
                  <p:cNvSpPr>
                    <a:spLocks noRot="1" noChangeAspect="1" noMove="1" noResize="1" noEditPoints="1" noAdjustHandles="1" noChangeArrowheads="1" noChangeShapeType="1" noTextEdit="1"/>
                  </p:cNvSpPr>
                  <p:nvPr/>
                </p:nvSpPr>
                <p:spPr>
                  <a:xfrm>
                    <a:off x="974475" y="5220097"/>
                    <a:ext cx="10972800" cy="1754325"/>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Google Shape;428;p3">
                    <a:extLst>
                      <a:ext uri="{FF2B5EF4-FFF2-40B4-BE49-F238E27FC236}">
                        <a16:creationId xmlns:a16="http://schemas.microsoft.com/office/drawing/2014/main" id="{794B006E-BA6F-46FF-83C8-55DA7E420D59}"/>
                      </a:ext>
                    </a:extLst>
                  </p:cNvPr>
                  <p:cNvSpPr/>
                  <p:nvPr/>
                </p:nvSpPr>
                <p:spPr>
                  <a:xfrm>
                    <a:off x="12701082" y="3865333"/>
                    <a:ext cx="10972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5400" b="1" i="1" smtClean="0">
                              <a:solidFill>
                                <a:schemeClr val="lt1"/>
                              </a:solidFill>
                              <a:latin typeface="Cambria Math" panose="02040503050406030204" pitchFamily="18" charset="0"/>
                              <a:ea typeface="Tahoma"/>
                              <a:cs typeface="Tahoma"/>
                              <a:sym typeface="Tahoma"/>
                            </a:rPr>
                            <m:t>𝟏𝟔𝟓</m:t>
                          </m:r>
                        </m:oMath>
                      </m:oMathPara>
                    </a14:m>
                    <a:endParaRPr lang="en-US" sz="5400" b="1" dirty="0">
                      <a:solidFill>
                        <a:schemeClr val="lt1"/>
                      </a:solidFill>
                      <a:latin typeface="Tahoma" panose="020B0604030504040204" pitchFamily="34" charset="0"/>
                      <a:ea typeface="Tahoma"/>
                      <a:cs typeface="Tahoma"/>
                      <a:sym typeface="Tahoma"/>
                    </a:endParaRPr>
                  </a:p>
                </p:txBody>
              </p:sp>
            </mc:Choice>
            <mc:Fallback xmlns="">
              <p:sp>
                <p:nvSpPr>
                  <p:cNvPr id="39" name="Google Shape;428;p3">
                    <a:extLst>
                      <a:ext uri="{FF2B5EF4-FFF2-40B4-BE49-F238E27FC236}">
                        <a16:creationId xmlns:a16="http://schemas.microsoft.com/office/drawing/2014/main" id="{794B006E-BA6F-46FF-83C8-55DA7E420D59}"/>
                      </a:ext>
                    </a:extLst>
                  </p:cNvPr>
                  <p:cNvSpPr>
                    <a:spLocks noRot="1" noChangeAspect="1" noMove="1" noResize="1" noEditPoints="1" noAdjustHandles="1" noChangeArrowheads="1" noChangeShapeType="1" noTextEdit="1"/>
                  </p:cNvSpPr>
                  <p:nvPr/>
                </p:nvSpPr>
                <p:spPr>
                  <a:xfrm>
                    <a:off x="12701082" y="3865333"/>
                    <a:ext cx="10972800" cy="1371600"/>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0" name="Oval_B">
                <a:extLst>
                  <a:ext uri="{FF2B5EF4-FFF2-40B4-BE49-F238E27FC236}">
                    <a16:creationId xmlns:a16="http://schemas.microsoft.com/office/drawing/2014/main" id="{5D397E47-305C-432D-A967-52E20771A9D0}"/>
                  </a:ext>
                </a:extLst>
              </p:cNvPr>
              <p:cNvSpPr/>
              <p:nvPr/>
            </p:nvSpPr>
            <p:spPr>
              <a:xfrm>
                <a:off x="12119993"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B</a:t>
                </a:r>
                <a:endParaRPr sz="6400">
                  <a:solidFill>
                    <a:schemeClr val="lt1"/>
                  </a:solidFill>
                  <a:latin typeface="Tahoma" panose="020B0604030504040204" pitchFamily="34" charset="0"/>
                  <a:ea typeface="Calibri"/>
                  <a:cs typeface="Calibri"/>
                  <a:sym typeface="Calibri"/>
                </a:endParaRPr>
              </a:p>
            </p:txBody>
          </p:sp>
          <p:sp>
            <p:nvSpPr>
              <p:cNvPr id="41" name="Oval_A">
                <a:extLst>
                  <a:ext uri="{FF2B5EF4-FFF2-40B4-BE49-F238E27FC236}">
                    <a16:creationId xmlns:a16="http://schemas.microsoft.com/office/drawing/2014/main" id="{89EC64D5-34AD-43E7-9D90-F3D120911E8B}"/>
                  </a:ext>
                </a:extLst>
              </p:cNvPr>
              <p:cNvSpPr/>
              <p:nvPr/>
            </p:nvSpPr>
            <p:spPr>
              <a:xfrm>
                <a:off x="387307" y="4070654"/>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dirty="0">
                  <a:solidFill>
                    <a:schemeClr val="lt1"/>
                  </a:solidFill>
                  <a:latin typeface="Tahoma" panose="020B0604030504040204" pitchFamily="34" charset="0"/>
                  <a:ea typeface="Calibri"/>
                  <a:cs typeface="Calibri"/>
                  <a:sym typeface="Calibri"/>
                </a:endParaRPr>
              </a:p>
            </p:txBody>
          </p:sp>
          <p:sp>
            <p:nvSpPr>
              <p:cNvPr id="42" name="Oval_C">
                <a:extLst>
                  <a:ext uri="{FF2B5EF4-FFF2-40B4-BE49-F238E27FC236}">
                    <a16:creationId xmlns:a16="http://schemas.microsoft.com/office/drawing/2014/main" id="{35C4AC55-CD31-4801-A629-210A472D523F}"/>
                  </a:ext>
                </a:extLst>
              </p:cNvPr>
              <p:cNvSpPr/>
              <p:nvPr/>
            </p:nvSpPr>
            <p:spPr>
              <a:xfrm>
                <a:off x="393388"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a:solidFill>
                    <a:schemeClr val="lt1"/>
                  </a:solidFill>
                  <a:latin typeface="Tahoma" panose="020B0604030504040204" pitchFamily="34" charset="0"/>
                  <a:ea typeface="Calibri"/>
                  <a:cs typeface="Calibri"/>
                  <a:sym typeface="Calibri"/>
                </a:endParaRPr>
              </a:p>
            </p:txBody>
          </p:sp>
          <p:sp>
            <p:nvSpPr>
              <p:cNvPr id="43" name="Google Shape;434;p3">
                <a:extLst>
                  <a:ext uri="{FF2B5EF4-FFF2-40B4-BE49-F238E27FC236}">
                    <a16:creationId xmlns:a16="http://schemas.microsoft.com/office/drawing/2014/main" id="{DF395861-8237-4404-86A7-9DE280F0835A}"/>
                  </a:ext>
                </a:extLst>
              </p:cNvPr>
              <p:cNvSpPr/>
              <p:nvPr/>
            </p:nvSpPr>
            <p:spPr>
              <a:xfrm>
                <a:off x="12701082" y="5220098"/>
                <a:ext cx="10972800" cy="175432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dirty="0">
                  <a:solidFill>
                    <a:schemeClr val="lt1"/>
                  </a:solidFill>
                  <a:latin typeface="Tahoma" panose="020B0604030504040204" pitchFamily="34" charset="0"/>
                  <a:ea typeface="Tahoma"/>
                  <a:cs typeface="Tahoma"/>
                  <a:sym typeface="Tahoma"/>
                </a:endParaRPr>
              </a:p>
            </p:txBody>
          </p:sp>
          <p:sp>
            <p:nvSpPr>
              <p:cNvPr id="44" name="Oval_D">
                <a:extLst>
                  <a:ext uri="{FF2B5EF4-FFF2-40B4-BE49-F238E27FC236}">
                    <a16:creationId xmlns:a16="http://schemas.microsoft.com/office/drawing/2014/main" id="{958F38B6-5552-4310-8C72-9CFB064E3ABA}"/>
                  </a:ext>
                </a:extLst>
              </p:cNvPr>
              <p:cNvSpPr/>
              <p:nvPr/>
            </p:nvSpPr>
            <p:spPr>
              <a:xfrm>
                <a:off x="12119992" y="542542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D</a:t>
                </a:r>
                <a:endParaRPr sz="6400">
                  <a:solidFill>
                    <a:schemeClr val="lt1"/>
                  </a:solidFill>
                  <a:latin typeface="Tahoma" panose="020B0604030504040204" pitchFamily="34" charset="0"/>
                  <a:ea typeface="Calibri"/>
                  <a:cs typeface="Calibri"/>
                  <a:sym typeface="Calibri"/>
                </a:endParaRPr>
              </a:p>
            </p:txBody>
          </p:sp>
        </p:grpSp>
        <p:sp>
          <p:nvSpPr>
            <p:cNvPr id="34" name="txt_B">
              <a:extLst>
                <a:ext uri="{FF2B5EF4-FFF2-40B4-BE49-F238E27FC236}">
                  <a16:creationId xmlns:a16="http://schemas.microsoft.com/office/drawing/2014/main" id="{DC341347-5D49-49BF-8AFD-7B3E1E3163C0}"/>
                </a:ext>
              </a:extLst>
            </p:cNvPr>
            <p:cNvSpPr/>
            <p:nvPr/>
          </p:nvSpPr>
          <p:spPr>
            <a:xfrm>
              <a:off x="13278099" y="4136167"/>
              <a:ext cx="10395783" cy="810053"/>
            </a:xfrm>
            <a:prstGeom prst="rect">
              <a:avLst/>
            </a:prstGeom>
            <a:noFill/>
            <a:ln>
              <a:noFill/>
            </a:ln>
          </p:spPr>
          <p:txBody>
            <a:bodyPr spcFirstLastPara="1" wrap="square" lIns="91425" tIns="45700" rIns="91425" bIns="45700" anchor="ctr" anchorCtr="0">
              <a:spAutoFit/>
            </a:bodyPr>
            <a:lstStyle/>
            <a:p>
              <a:pPr marL="0" marR="0">
                <a:lnSpc>
                  <a:spcPct val="106000"/>
                </a:lnSpc>
                <a:spcBef>
                  <a:spcPts val="0"/>
                </a:spcBef>
                <a:spcAft>
                  <a:spcPts val="0"/>
                </a:spcAft>
              </a:pPr>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E3A157A-F7AC-4A41-B2FA-97D935DFD477}"/>
                  </a:ext>
                </a:extLst>
              </p:cNvPr>
              <p:cNvSpPr txBox="1"/>
              <p:nvPr/>
            </p:nvSpPr>
            <p:spPr>
              <a:xfrm>
                <a:off x="1609255" y="6116203"/>
                <a:ext cx="9982200" cy="830997"/>
              </a:xfrm>
              <a:prstGeom prst="rect">
                <a:avLst/>
              </a:prstGeom>
              <a:noFill/>
            </p:spPr>
            <p:txBody>
              <a:bodyPr wrap="square">
                <a:sp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4800" b="1" i="1" smtClean="0">
                          <a:solidFill>
                            <a:schemeClr val="lt1"/>
                          </a:solidFill>
                          <a:latin typeface="Cambria Math" panose="02040503050406030204" pitchFamily="18" charset="0"/>
                          <a:ea typeface="Tahoma"/>
                          <a:cs typeface="Tahoma"/>
                          <a:sym typeface="Tahoma"/>
                        </a:rPr>
                        <m:t>𝟏𝟒</m:t>
                      </m:r>
                    </m:oMath>
                  </m:oMathPara>
                </a14:m>
                <a:endParaRPr lang="en-US" sz="4800" b="1" dirty="0">
                  <a:solidFill>
                    <a:schemeClr val="lt1"/>
                  </a:solidFill>
                  <a:latin typeface="Tahoma" panose="020B0604030504040204" pitchFamily="34" charset="0"/>
                  <a:ea typeface="Tahoma"/>
                  <a:cs typeface="Tahoma"/>
                  <a:sym typeface="Tahoma"/>
                </a:endParaRPr>
              </a:p>
            </p:txBody>
          </p:sp>
        </mc:Choice>
        <mc:Fallback xmlns="">
          <p:sp>
            <p:nvSpPr>
              <p:cNvPr id="47" name="TextBox 46">
                <a:extLst>
                  <a:ext uri="{FF2B5EF4-FFF2-40B4-BE49-F238E27FC236}">
                    <a16:creationId xmlns:a16="http://schemas.microsoft.com/office/drawing/2014/main" id="{0E3A157A-F7AC-4A41-B2FA-97D935DFD477}"/>
                  </a:ext>
                </a:extLst>
              </p:cNvPr>
              <p:cNvSpPr txBox="1">
                <a:spLocks noRot="1" noChangeAspect="1" noMove="1" noResize="1" noEditPoints="1" noAdjustHandles="1" noChangeArrowheads="1" noChangeShapeType="1" noTextEdit="1"/>
              </p:cNvSpPr>
              <p:nvPr/>
            </p:nvSpPr>
            <p:spPr>
              <a:xfrm>
                <a:off x="1609255" y="6116203"/>
                <a:ext cx="9982200"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1745857-7357-4F61-98CF-0005A8EEE9A9}"/>
                  </a:ext>
                </a:extLst>
              </p:cNvPr>
              <p:cNvSpPr txBox="1"/>
              <p:nvPr/>
            </p:nvSpPr>
            <p:spPr>
              <a:xfrm>
                <a:off x="13263503" y="7698422"/>
                <a:ext cx="10016511" cy="923330"/>
              </a:xfrm>
              <a:prstGeom prst="rect">
                <a:avLst/>
              </a:prstGeom>
              <a:noFill/>
            </p:spPr>
            <p:txBody>
              <a:bodyPr wrap="square">
                <a:spAutoFit/>
              </a:bodyPr>
              <a:lstStyle/>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5400" b="1" i="1" smtClean="0">
                          <a:solidFill>
                            <a:schemeClr val="lt1"/>
                          </a:solidFill>
                          <a:latin typeface="Cambria Math" panose="02040503050406030204" pitchFamily="18" charset="0"/>
                          <a:ea typeface="Tahoma"/>
                          <a:cs typeface="Tahoma"/>
                          <a:sym typeface="Tahoma"/>
                        </a:rPr>
                        <m:t>𝟏𝟓𝟗</m:t>
                      </m:r>
                    </m:oMath>
                  </m:oMathPara>
                </a14:m>
                <a:endParaRPr lang="en-US" sz="5400" b="1" dirty="0">
                  <a:solidFill>
                    <a:schemeClr val="lt1"/>
                  </a:solidFill>
                  <a:latin typeface="Tahoma" panose="020B0604030504040204" pitchFamily="34" charset="0"/>
                  <a:ea typeface="Tahoma"/>
                  <a:cs typeface="Tahoma"/>
                  <a:sym typeface="Tahoma"/>
                </a:endParaRPr>
              </a:p>
            </p:txBody>
          </p:sp>
        </mc:Choice>
        <mc:Fallback xmlns="">
          <p:sp>
            <p:nvSpPr>
              <p:cNvPr id="52" name="TextBox 51">
                <a:extLst>
                  <a:ext uri="{FF2B5EF4-FFF2-40B4-BE49-F238E27FC236}">
                    <a16:creationId xmlns:a16="http://schemas.microsoft.com/office/drawing/2014/main" id="{61745857-7357-4F61-98CF-0005A8EEE9A9}"/>
                  </a:ext>
                </a:extLst>
              </p:cNvPr>
              <p:cNvSpPr txBox="1">
                <a:spLocks noRot="1" noChangeAspect="1" noMove="1" noResize="1" noEditPoints="1" noAdjustHandles="1" noChangeArrowheads="1" noChangeShapeType="1" noTextEdit="1"/>
              </p:cNvSpPr>
              <p:nvPr/>
            </p:nvSpPr>
            <p:spPr>
              <a:xfrm>
                <a:off x="13263503" y="7698422"/>
                <a:ext cx="10016511" cy="923330"/>
              </a:xfrm>
              <a:prstGeom prst="rect">
                <a:avLst/>
              </a:prstGeom>
              <a:blipFill>
                <a:blip r:embed="rId7"/>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0D70BE85-BECF-79EC-7C82-5658B82DBC7D}"/>
              </a:ext>
            </a:extLst>
          </p:cNvPr>
          <p:cNvSpPr txBox="1"/>
          <p:nvPr/>
        </p:nvSpPr>
        <p:spPr>
          <a:xfrm>
            <a:off x="13339804" y="12700291"/>
            <a:ext cx="10016511" cy="923330"/>
          </a:xfrm>
          <a:prstGeom prst="rect">
            <a:avLst/>
          </a:prstGeom>
          <a:noFill/>
        </p:spPr>
        <p:txBody>
          <a:bodyPr wrap="square">
            <a:spAutoFit/>
          </a:bodyPr>
          <a:lstStyle/>
          <a:p>
            <a:endParaRPr lang="en-US" sz="5400" b="1" dirty="0">
              <a:solidFill>
                <a:schemeClr val="bg1"/>
              </a:solidFill>
              <a:latin typeface="Tomaho"/>
            </a:endParaRPr>
          </a:p>
        </p:txBody>
      </p:sp>
      <p:grpSp>
        <p:nvGrpSpPr>
          <p:cNvPr id="56" name="Group 1">
            <a:extLst>
              <a:ext uri="{FF2B5EF4-FFF2-40B4-BE49-F238E27FC236}">
                <a16:creationId xmlns:a16="http://schemas.microsoft.com/office/drawing/2014/main" id="{45D9B0C1-DF38-3FF2-8951-0342E6F8989C}"/>
              </a:ext>
            </a:extLst>
          </p:cNvPr>
          <p:cNvGrpSpPr/>
          <p:nvPr/>
        </p:nvGrpSpPr>
        <p:grpSpPr>
          <a:xfrm>
            <a:off x="52584" y="9690888"/>
            <a:ext cx="24079792" cy="2764054"/>
            <a:chOff x="38100" y="5504319"/>
            <a:chExt cx="24079792" cy="2347581"/>
          </a:xfrm>
        </p:grpSpPr>
        <p:sp>
          <p:nvSpPr>
            <p:cNvPr id="57" name="Google Shape;422;p3">
              <a:extLst>
                <a:ext uri="{FF2B5EF4-FFF2-40B4-BE49-F238E27FC236}">
                  <a16:creationId xmlns:a16="http://schemas.microsoft.com/office/drawing/2014/main" id="{D18B3FAE-A021-F3A9-9223-5BE37A0EF0DE}"/>
                </a:ext>
              </a:extLst>
            </p:cNvPr>
            <p:cNvSpPr/>
            <p:nvPr/>
          </p:nvSpPr>
          <p:spPr>
            <a:xfrm>
              <a:off x="343494" y="5831202"/>
              <a:ext cx="23774398" cy="2020698"/>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58" name="Google Shape;423;p3">
              <a:extLst>
                <a:ext uri="{FF2B5EF4-FFF2-40B4-BE49-F238E27FC236}">
                  <a16:creationId xmlns:a16="http://schemas.microsoft.com/office/drawing/2014/main" id="{D3B6A9F2-FE94-B035-0492-182F98A282D6}"/>
                </a:ext>
              </a:extLst>
            </p:cNvPr>
            <p:cNvGrpSpPr/>
            <p:nvPr/>
          </p:nvGrpSpPr>
          <p:grpSpPr>
            <a:xfrm>
              <a:off x="38100" y="5504319"/>
              <a:ext cx="3991941" cy="1079473"/>
              <a:chOff x="410517" y="4648200"/>
              <a:chExt cx="3991941" cy="1079473"/>
            </a:xfrm>
          </p:grpSpPr>
          <p:sp>
            <p:nvSpPr>
              <p:cNvPr id="59" name="Google Shape;424;p3">
                <a:extLst>
                  <a:ext uri="{FF2B5EF4-FFF2-40B4-BE49-F238E27FC236}">
                    <a16:creationId xmlns:a16="http://schemas.microsoft.com/office/drawing/2014/main" id="{0333911F-27A2-EBA1-6B0B-D2CE2EA116C0}"/>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60" name="Google Shape;425;p3">
                <a:extLst>
                  <a:ext uri="{FF2B5EF4-FFF2-40B4-BE49-F238E27FC236}">
                    <a16:creationId xmlns:a16="http://schemas.microsoft.com/office/drawing/2014/main" id="{E96E64AD-77CA-2950-30F5-91B0641FF3E0}"/>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61" name="Google Shape;426;p3">
                <a:extLst>
                  <a:ext uri="{FF2B5EF4-FFF2-40B4-BE49-F238E27FC236}">
                    <a16:creationId xmlns:a16="http://schemas.microsoft.com/office/drawing/2014/main" id="{69A229AD-60DD-D753-8B4A-D5317FD9186A}"/>
                  </a:ext>
                </a:extLst>
              </p:cNvPr>
              <p:cNvPicPr preferRelativeResize="0"/>
              <p:nvPr/>
            </p:nvPicPr>
            <p:blipFill rotWithShape="1">
              <a:blip r:embed="rId8">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2" name="De_bai">
                <a:extLst>
                  <a:ext uri="{FF2B5EF4-FFF2-40B4-BE49-F238E27FC236}">
                    <a16:creationId xmlns:a16="http://schemas.microsoft.com/office/drawing/2014/main" id="{7541CF3A-5AE3-7263-5B59-BAFA2E0109F6}"/>
                  </a:ext>
                </a:extLst>
              </p:cNvPr>
              <p:cNvSpPr txBox="1">
                <a:spLocks/>
              </p:cNvSpPr>
              <p:nvPr/>
            </p:nvSpPr>
            <p:spPr>
              <a:xfrm>
                <a:off x="1021604" y="10923441"/>
                <a:ext cx="22860000" cy="295723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err="1">
                    <a:latin typeface="Tahoma" panose="020B0604030504040204" pitchFamily="34" charset="0"/>
                    <a:ea typeface="Tahoma" panose="020B0604030504040204" pitchFamily="34" charset="0"/>
                    <a:cs typeface="Tahoma" panose="020B0604030504040204" pitchFamily="34" charset="0"/>
                  </a:rPr>
                  <a:t>Chiều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thấp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159; 173.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𝑹</m:t>
                    </m:r>
                    <m:r>
                      <a:rPr lang="en-US" sz="4800" b="1" i="1">
                        <a:latin typeface="Cambria Math" panose="02040503050406030204" pitchFamily="18" charset="0"/>
                      </a:rPr>
                      <m:t>=</m:t>
                    </m:r>
                    <m:r>
                      <a:rPr lang="en-US" sz="4800" b="1" i="1">
                        <a:latin typeface="Cambria Math" panose="02040503050406030204" pitchFamily="18" charset="0"/>
                      </a:rPr>
                      <m:t>𝟏𝟕𝟑</m:t>
                    </m:r>
                    <m:r>
                      <a:rPr lang="en-US" sz="4800" b="1" i="1">
                        <a:latin typeface="Cambria Math" panose="02040503050406030204" pitchFamily="18" charset="0"/>
                      </a:rPr>
                      <m:t>−</m:t>
                    </m:r>
                    <m:r>
                      <a:rPr lang="en-US" sz="4800" b="1" i="1">
                        <a:latin typeface="Cambria Math" panose="02040503050406030204" pitchFamily="18" charset="0"/>
                      </a:rPr>
                      <m:t>𝟏𝟓𝟗</m:t>
                    </m:r>
                    <m:r>
                      <a:rPr lang="en-US" sz="4800" b="1" i="1">
                        <a:latin typeface="Cambria Math" panose="02040503050406030204" pitchFamily="18" charset="0"/>
                      </a:rPr>
                      <m:t>=</m:t>
                    </m:r>
                    <m:r>
                      <a:rPr lang="en-US" sz="4800" b="1" i="1">
                        <a:latin typeface="Cambria Math" panose="02040503050406030204" pitchFamily="18" charset="0"/>
                      </a:rPr>
                      <m:t>𝟏𝟒</m:t>
                    </m:r>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2" name="De_bai">
                <a:extLst>
                  <a:ext uri="{FF2B5EF4-FFF2-40B4-BE49-F238E27FC236}">
                    <a16:creationId xmlns:a16="http://schemas.microsoft.com/office/drawing/2014/main" id="{7541CF3A-5AE3-7263-5B59-BAFA2E0109F6}"/>
                  </a:ext>
                </a:extLst>
              </p:cNvPr>
              <p:cNvSpPr txBox="1">
                <a:spLocks noRot="1" noChangeAspect="1" noMove="1" noResize="1" noEditPoints="1" noAdjustHandles="1" noChangeArrowheads="1" noChangeShapeType="1" noTextEdit="1"/>
              </p:cNvSpPr>
              <p:nvPr/>
            </p:nvSpPr>
            <p:spPr>
              <a:xfrm>
                <a:off x="1021604" y="10923441"/>
                <a:ext cx="22860000" cy="2957238"/>
              </a:xfrm>
              <a:prstGeom prst="rect">
                <a:avLst/>
              </a:prstGeom>
              <a:blipFill>
                <a:blip r:embed="rId9"/>
                <a:stretch>
                  <a:fillRect l="-1227" t="-7216" r="-347"/>
                </a:stretch>
              </a:blipFill>
              <a:ln>
                <a:noFill/>
              </a:ln>
            </p:spPr>
            <p:txBody>
              <a:bodyPr/>
              <a:lstStyle/>
              <a:p>
                <a:r>
                  <a:rPr lang="en-US">
                    <a:noFill/>
                  </a:rPr>
                  <a:t> </a:t>
                </a:r>
              </a:p>
            </p:txBody>
          </p:sp>
        </mc:Fallback>
      </mc:AlternateContent>
      <p:sp>
        <p:nvSpPr>
          <p:cNvPr id="63" name="Oval 26">
            <a:extLst>
              <a:ext uri="{FF2B5EF4-FFF2-40B4-BE49-F238E27FC236}">
                <a16:creationId xmlns:a16="http://schemas.microsoft.com/office/drawing/2014/main" id="{C96B5AF1-5B12-00A2-18E0-D6C602FDEC32}"/>
              </a:ext>
            </a:extLst>
          </p:cNvPr>
          <p:cNvSpPr/>
          <p:nvPr/>
        </p:nvSpPr>
        <p:spPr>
          <a:xfrm>
            <a:off x="435469" y="6096000"/>
            <a:ext cx="1088531"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A</a:t>
            </a:r>
            <a:endParaRPr lang="en-US" sz="6400" dirty="0">
              <a:solidFill>
                <a:prstClr val="white"/>
              </a:solidFill>
              <a:latin typeface="Calibri" panose="020F0502020204030204"/>
            </a:endParaRPr>
          </a:p>
        </p:txBody>
      </p:sp>
    </p:spTree>
    <p:extLst>
      <p:ext uri="{BB962C8B-B14F-4D97-AF65-F5344CB8AC3E}">
        <p14:creationId xmlns:p14="http://schemas.microsoft.com/office/powerpoint/2010/main" val="18068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2" name="De_bai1"/>
              <p:cNvSpPr/>
              <p:nvPr/>
            </p:nvSpPr>
            <p:spPr>
              <a:xfrm>
                <a:off x="457140" y="3517420"/>
                <a:ext cx="23521735" cy="2737129"/>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629920" indent="-629920" algn="just">
                  <a:lnSpc>
                    <a:spcPct val="107000"/>
                  </a:lnSpc>
                  <a:spcAft>
                    <a:spcPts val="800"/>
                  </a:spcAft>
                </a:pPr>
                <a:r>
                  <a:rPr lang="en-US" sz="4800" b="1" dirty="0">
                    <a:effectLst/>
                    <a:latin typeface="Tahoma" panose="020B0604030504040204" pitchFamily="34" charset="0"/>
                    <a:ea typeface="Tahoma" panose="020B0604030504040204" pitchFamily="34" charset="0"/>
                    <a:cs typeface="Tahoma" panose="020B0604030504040204" pitchFamily="34" charset="0"/>
                  </a:rPr>
                  <a:t>Theo </a:t>
                </a:r>
                <a:r>
                  <a:rPr lang="en-US" sz="4800" b="1" dirty="0" err="1">
                    <a:effectLst/>
                    <a:latin typeface="Tahoma" panose="020B0604030504040204" pitchFamily="34" charset="0"/>
                    <a:ea typeface="Tahoma" panose="020B0604030504040204" pitchFamily="34" charset="0"/>
                    <a:cs typeface="Tahoma" panose="020B0604030504040204" pitchFamily="34" charset="0"/>
                  </a:rPr>
                  <a:t>kết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thống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kê</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2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toán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khối</a:t>
                </a:r>
                <a:r>
                  <a:rPr lang="en-US" sz="4800" b="1" dirty="0">
                    <a:effectLst/>
                    <a:latin typeface="Tahoma" panose="020B0604030504040204" pitchFamily="34" charset="0"/>
                    <a:ea typeface="Tahoma" panose="020B0604030504040204" pitchFamily="34" charset="0"/>
                    <a:cs typeface="Tahoma" panose="020B0604030504040204" pitchFamily="34" charset="0"/>
                  </a:rPr>
                  <a:t> 10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trường</a:t>
                </a:r>
                <a:r>
                  <a:rPr lang="en-US" sz="4800" b="1" dirty="0">
                    <a:effectLst/>
                    <a:latin typeface="Tahoma" panose="020B0604030504040204" pitchFamily="34" charset="0"/>
                    <a:ea typeface="Tahoma" panose="020B0604030504040204" pitchFamily="34" charset="0"/>
                    <a:cs typeface="Tahoma" panose="020B0604030504040204" pitchFamily="34" charset="0"/>
                  </a:rPr>
                  <a:t> THPT,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 ta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thống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kê</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𝒔</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sub>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𝟓𝟕𝟑</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chuẩn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thống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kê</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bằng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2" name="De_bai1"/>
              <p:cNvSpPr>
                <a:spLocks noRot="1" noChangeAspect="1" noMove="1" noResize="1" noEditPoints="1" noAdjustHandles="1" noChangeArrowheads="1" noChangeShapeType="1" noTextEdit="1"/>
              </p:cNvSpPr>
              <p:nvPr/>
            </p:nvSpPr>
            <p:spPr>
              <a:xfrm>
                <a:off x="457140" y="3517420"/>
                <a:ext cx="23521735" cy="2737129"/>
              </a:xfrm>
              <a:prstGeom prst="roundRect">
                <a:avLst>
                  <a:gd name="adj" fmla="val 10158"/>
                </a:avLst>
              </a:prstGeom>
              <a:blipFill>
                <a:blip r:embed="rId3"/>
                <a:stretch>
                  <a:fillRect l="-803" t="-2217" r="-803" b="-2217"/>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5" name="Google Shape;445;p3"/>
          <p:cNvGrpSpPr/>
          <p:nvPr/>
        </p:nvGrpSpPr>
        <p:grpSpPr>
          <a:xfrm>
            <a:off x="477142" y="2438400"/>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5</a:t>
              </a:r>
              <a:endParaRPr sz="4600" b="1" dirty="0">
                <a:solidFill>
                  <a:srgbClr val="0000CC"/>
                </a:solidFill>
                <a:latin typeface="Tahoma" panose="020B0604030504040204" pitchFamily="34" charset="0"/>
                <a:ea typeface="Tahoma"/>
                <a:cs typeface="Tahoma"/>
                <a:sym typeface="Tahoma"/>
              </a:endParaRPr>
            </a:p>
          </p:txBody>
        </p:sp>
      </p:grpSp>
      <p:pic>
        <p:nvPicPr>
          <p:cNvPr id="448" name="Google Shape;448;p3"/>
          <p:cNvPicPr preferRelativeResize="0"/>
          <p:nvPr/>
        </p:nvPicPr>
        <p:blipFill rotWithShape="1">
          <a:blip r:embed="rId4">
            <a:alphaModFix/>
          </a:blip>
          <a:srcRect l="15599" t="21515" r="9758" b="14519"/>
          <a:stretch/>
        </p:blipFill>
        <p:spPr>
          <a:xfrm>
            <a:off x="38100" y="2447089"/>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29" name="De_bai">
            <a:extLst>
              <a:ext uri="{FF2B5EF4-FFF2-40B4-BE49-F238E27FC236}">
                <a16:creationId xmlns:a16="http://schemas.microsoft.com/office/drawing/2014/main" id="{5C607D02-F3EA-4874-B48F-93ED609CEE50}"/>
              </a:ext>
            </a:extLst>
          </p:cNvPr>
          <p:cNvSpPr txBox="1">
            <a:spLocks/>
          </p:cNvSpPr>
          <p:nvPr/>
        </p:nvSpPr>
        <p:spPr>
          <a:xfrm>
            <a:off x="814736" y="3300356"/>
            <a:ext cx="23141726" cy="2413627"/>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0"/>
              </a:spcAft>
            </a:pP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B</a:t>
            </a:r>
          </a:p>
        </p:txBody>
      </p:sp>
      <p:grpSp>
        <p:nvGrpSpPr>
          <p:cNvPr id="43" name="Group 42">
            <a:extLst>
              <a:ext uri="{FF2B5EF4-FFF2-40B4-BE49-F238E27FC236}">
                <a16:creationId xmlns:a16="http://schemas.microsoft.com/office/drawing/2014/main" id="{9DAF601D-DDED-C9FD-DA9A-25A002EE503C}"/>
              </a:ext>
            </a:extLst>
          </p:cNvPr>
          <p:cNvGrpSpPr/>
          <p:nvPr/>
        </p:nvGrpSpPr>
        <p:grpSpPr>
          <a:xfrm>
            <a:off x="1835067" y="6605099"/>
            <a:ext cx="20765879" cy="1391600"/>
            <a:chOff x="1181534" y="3793291"/>
            <a:chExt cx="20765879" cy="1391600"/>
          </a:xfrm>
        </p:grpSpPr>
        <p:grpSp>
          <p:nvGrpSpPr>
            <p:cNvPr id="44" name="Group 43">
              <a:extLst>
                <a:ext uri="{FF2B5EF4-FFF2-40B4-BE49-F238E27FC236}">
                  <a16:creationId xmlns:a16="http://schemas.microsoft.com/office/drawing/2014/main" id="{4B6EAED6-CB06-0F0E-AF07-524EE20F0CB6}"/>
                </a:ext>
              </a:extLst>
            </p:cNvPr>
            <p:cNvGrpSpPr/>
            <p:nvPr/>
          </p:nvGrpSpPr>
          <p:grpSpPr>
            <a:xfrm>
              <a:off x="1181534" y="3793291"/>
              <a:ext cx="20765879" cy="1391600"/>
              <a:chOff x="1181534" y="3793291"/>
              <a:chExt cx="20765879" cy="1391600"/>
            </a:xfrm>
          </p:grpSpPr>
          <p:sp>
            <p:nvSpPr>
              <p:cNvPr id="49" name="Google Shape;430;p3">
                <a:extLst>
                  <a:ext uri="{FF2B5EF4-FFF2-40B4-BE49-F238E27FC236}">
                    <a16:creationId xmlns:a16="http://schemas.microsoft.com/office/drawing/2014/main" id="{3C5CBEB5-B09A-872C-B0D5-ACC8A14E9FCC}"/>
                  </a:ext>
                </a:extLst>
              </p:cNvPr>
              <p:cNvSpPr/>
              <p:nvPr/>
            </p:nvSpPr>
            <p:spPr>
              <a:xfrm>
                <a:off x="1762622" y="3812289"/>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0" name="Google Shape;432;p3">
                <a:extLst>
                  <a:ext uri="{FF2B5EF4-FFF2-40B4-BE49-F238E27FC236}">
                    <a16:creationId xmlns:a16="http://schemas.microsoft.com/office/drawing/2014/main" id="{119228DB-ED28-F976-9E50-09057D94A830}"/>
                  </a:ext>
                </a:extLst>
              </p:cNvPr>
              <p:cNvSpPr/>
              <p:nvPr/>
            </p:nvSpPr>
            <p:spPr>
              <a:xfrm>
                <a:off x="12352205" y="381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1" name="Google Shape;428;p3">
                <a:extLst>
                  <a:ext uri="{FF2B5EF4-FFF2-40B4-BE49-F238E27FC236}">
                    <a16:creationId xmlns:a16="http://schemas.microsoft.com/office/drawing/2014/main" id="{399D90A9-9E7D-4745-EB19-0466355A30B6}"/>
                  </a:ext>
                </a:extLst>
              </p:cNvPr>
              <p:cNvSpPr/>
              <p:nvPr/>
            </p:nvSpPr>
            <p:spPr>
              <a:xfrm>
                <a:off x="6977952" y="379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2" name="Oval_B">
                <a:extLst>
                  <a:ext uri="{FF2B5EF4-FFF2-40B4-BE49-F238E27FC236}">
                    <a16:creationId xmlns:a16="http://schemas.microsoft.com/office/drawing/2014/main" id="{B1F1E43C-25F5-A433-28AA-251177DD39DC}"/>
                  </a:ext>
                </a:extLst>
              </p:cNvPr>
              <p:cNvSpPr/>
              <p:nvPr/>
            </p:nvSpPr>
            <p:spPr>
              <a:xfrm>
                <a:off x="6396863" y="3998612"/>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B</a:t>
                </a:r>
                <a:endParaRPr sz="6400" dirty="0">
                  <a:solidFill>
                    <a:schemeClr val="lt1"/>
                  </a:solidFill>
                  <a:latin typeface="Tahoma" panose="020B0604030504040204" pitchFamily="34" charset="0"/>
                  <a:ea typeface="Calibri"/>
                  <a:cs typeface="Calibri"/>
                  <a:sym typeface="Calibri"/>
                </a:endParaRPr>
              </a:p>
            </p:txBody>
          </p:sp>
          <p:sp>
            <p:nvSpPr>
              <p:cNvPr id="53" name="Oval_A">
                <a:extLst>
                  <a:ext uri="{FF2B5EF4-FFF2-40B4-BE49-F238E27FC236}">
                    <a16:creationId xmlns:a16="http://schemas.microsoft.com/office/drawing/2014/main" id="{5AB13779-9C3B-7898-2D03-50FAC105C6EC}"/>
                  </a:ext>
                </a:extLst>
              </p:cNvPr>
              <p:cNvSpPr/>
              <p:nvPr/>
            </p:nvSpPr>
            <p:spPr>
              <a:xfrm>
                <a:off x="1181534" y="401761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dirty="0">
                  <a:solidFill>
                    <a:schemeClr val="lt1"/>
                  </a:solidFill>
                  <a:latin typeface="Tahoma" panose="020B0604030504040204" pitchFamily="34" charset="0"/>
                  <a:ea typeface="Calibri"/>
                  <a:cs typeface="Calibri"/>
                  <a:sym typeface="Calibri"/>
                </a:endParaRPr>
              </a:p>
            </p:txBody>
          </p:sp>
          <p:sp>
            <p:nvSpPr>
              <p:cNvPr id="54" name="Oval_C">
                <a:extLst>
                  <a:ext uri="{FF2B5EF4-FFF2-40B4-BE49-F238E27FC236}">
                    <a16:creationId xmlns:a16="http://schemas.microsoft.com/office/drawing/2014/main" id="{506C12E3-F4A9-48AB-2D1F-F4FF95FC59FE}"/>
                  </a:ext>
                </a:extLst>
              </p:cNvPr>
              <p:cNvSpPr/>
              <p:nvPr/>
            </p:nvSpPr>
            <p:spPr>
              <a:xfrm>
                <a:off x="11771117" y="3943908"/>
                <a:ext cx="1104311"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a:solidFill>
                    <a:schemeClr val="lt1"/>
                  </a:solidFill>
                  <a:latin typeface="Tahoma" panose="020B0604030504040204" pitchFamily="34" charset="0"/>
                  <a:ea typeface="Calibri"/>
                  <a:cs typeface="Calibri"/>
                  <a:sym typeface="Calibri"/>
                </a:endParaRPr>
              </a:p>
            </p:txBody>
          </p:sp>
          <p:sp>
            <p:nvSpPr>
              <p:cNvPr id="55" name="Google Shape;434;p3">
                <a:extLst>
                  <a:ext uri="{FF2B5EF4-FFF2-40B4-BE49-F238E27FC236}">
                    <a16:creationId xmlns:a16="http://schemas.microsoft.com/office/drawing/2014/main" id="{D5954C78-46CC-263A-7FD2-FDB8E8658862}"/>
                  </a:ext>
                </a:extLst>
              </p:cNvPr>
              <p:cNvSpPr/>
              <p:nvPr/>
            </p:nvSpPr>
            <p:spPr>
              <a:xfrm>
                <a:off x="17832613" y="3811796"/>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6" name="Oval_D">
                <a:extLst>
                  <a:ext uri="{FF2B5EF4-FFF2-40B4-BE49-F238E27FC236}">
                    <a16:creationId xmlns:a16="http://schemas.microsoft.com/office/drawing/2014/main" id="{753076A6-6C9C-A8C1-1A6E-01CDFBF02B9F}"/>
                  </a:ext>
                </a:extLst>
              </p:cNvPr>
              <p:cNvSpPr/>
              <p:nvPr/>
            </p:nvSpPr>
            <p:spPr>
              <a:xfrm>
                <a:off x="17251523" y="3942413"/>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D</a:t>
                </a:r>
                <a:endParaRPr sz="6400" dirty="0">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45" name="txt_A">
                  <a:extLst>
                    <a:ext uri="{FF2B5EF4-FFF2-40B4-BE49-F238E27FC236}">
                      <a16:creationId xmlns:a16="http://schemas.microsoft.com/office/drawing/2014/main" id="{B03D40AD-B2F4-AE4A-D7DA-A9654D9BB9F1}"/>
                    </a:ext>
                  </a:extLst>
                </p:cNvPr>
                <p:cNvSpPr/>
                <p:nvPr/>
              </p:nvSpPr>
              <p:spPr>
                <a:xfrm>
                  <a:off x="2521903" y="4013862"/>
                  <a:ext cx="2892043" cy="941756"/>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𝟖𝟏𝟐</m:t>
                        </m:r>
                      </m:oMath>
                    </m:oMathPara>
                  </a14:m>
                  <a:endParaRPr lang="en-US" sz="48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xt_A">
                  <a:extLst>
                    <a:ext uri="{FF2B5EF4-FFF2-40B4-BE49-F238E27FC236}">
                      <a16:creationId xmlns:a16="http://schemas.microsoft.com/office/drawing/2014/main" id="{B03D40AD-B2F4-AE4A-D7DA-A9654D9BB9F1}"/>
                    </a:ext>
                  </a:extLst>
                </p:cNvPr>
                <p:cNvSpPr>
                  <a:spLocks noRot="1" noChangeAspect="1" noMove="1" noResize="1" noEditPoints="1" noAdjustHandles="1" noChangeArrowheads="1" noChangeShapeType="1" noTextEdit="1"/>
                </p:cNvSpPr>
                <p:nvPr/>
              </p:nvSpPr>
              <p:spPr>
                <a:xfrm>
                  <a:off x="2521903" y="4013862"/>
                  <a:ext cx="2892043" cy="941756"/>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xt_B">
                  <a:extLst>
                    <a:ext uri="{FF2B5EF4-FFF2-40B4-BE49-F238E27FC236}">
                      <a16:creationId xmlns:a16="http://schemas.microsoft.com/office/drawing/2014/main" id="{14838182-2065-3D28-AEC0-27790B5D700D}"/>
                    </a:ext>
                  </a:extLst>
                </p:cNvPr>
                <p:cNvSpPr/>
                <p:nvPr/>
              </p:nvSpPr>
              <p:spPr>
                <a:xfrm>
                  <a:off x="7644817" y="3959148"/>
                  <a:ext cx="2794277" cy="888664"/>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𝟕𝟓𝟕</m:t>
                        </m:r>
                      </m:oMath>
                    </m:oMathPara>
                  </a14:m>
                  <a:endParaRPr lang="en-US" sz="4500" b="1" dirty="0">
                    <a:solidFill>
                      <a:srgbClr val="FFFFFF"/>
                    </a:solidFill>
                    <a:effectLst/>
                    <a:latin typeface="Tomaho"/>
                    <a:ea typeface="Calibri" panose="020F0502020204030204" pitchFamily="34" charset="0"/>
                    <a:cs typeface="Times New Roman" panose="02020603050405020304" pitchFamily="18" charset="0"/>
                  </a:endParaRPr>
                </a:p>
              </p:txBody>
            </p:sp>
          </mc:Choice>
          <mc:Fallback xmlns="">
            <p:sp>
              <p:nvSpPr>
                <p:cNvPr id="46" name="txt_B">
                  <a:extLst>
                    <a:ext uri="{FF2B5EF4-FFF2-40B4-BE49-F238E27FC236}">
                      <a16:creationId xmlns:a16="http://schemas.microsoft.com/office/drawing/2014/main" id="{14838182-2065-3D28-AEC0-27790B5D700D}"/>
                    </a:ext>
                  </a:extLst>
                </p:cNvPr>
                <p:cNvSpPr>
                  <a:spLocks noRot="1" noChangeAspect="1" noMove="1" noResize="1" noEditPoints="1" noAdjustHandles="1" noChangeArrowheads="1" noChangeShapeType="1" noTextEdit="1"/>
                </p:cNvSpPr>
                <p:nvPr/>
              </p:nvSpPr>
              <p:spPr>
                <a:xfrm>
                  <a:off x="7644817" y="3959148"/>
                  <a:ext cx="2794277" cy="888664"/>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xt_C">
                  <a:extLst>
                    <a:ext uri="{FF2B5EF4-FFF2-40B4-BE49-F238E27FC236}">
                      <a16:creationId xmlns:a16="http://schemas.microsoft.com/office/drawing/2014/main" id="{E9DCD174-9BF4-789E-06BD-F1B984F26EF8}"/>
                    </a:ext>
                  </a:extLst>
                </p:cNvPr>
                <p:cNvSpPr/>
                <p:nvPr/>
              </p:nvSpPr>
              <p:spPr>
                <a:xfrm>
                  <a:off x="13231685" y="3955161"/>
                  <a:ext cx="2996406"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𝟗𝟑𝟔</m:t>
                        </m:r>
                      </m:oMath>
                    </m:oMathPara>
                  </a14:m>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7" name="txt_C">
                  <a:extLst>
                    <a:ext uri="{FF2B5EF4-FFF2-40B4-BE49-F238E27FC236}">
                      <a16:creationId xmlns:a16="http://schemas.microsoft.com/office/drawing/2014/main" id="{E9DCD174-9BF4-789E-06BD-F1B984F26EF8}"/>
                    </a:ext>
                  </a:extLst>
                </p:cNvPr>
                <p:cNvSpPr>
                  <a:spLocks noRot="1" noChangeAspect="1" noMove="1" noResize="1" noEditPoints="1" noAdjustHandles="1" noChangeArrowheads="1" noChangeShapeType="1" noTextEdit="1"/>
                </p:cNvSpPr>
                <p:nvPr/>
              </p:nvSpPr>
              <p:spPr>
                <a:xfrm>
                  <a:off x="13231685" y="3955161"/>
                  <a:ext cx="2996406" cy="870967"/>
                </a:xfrm>
                <a:prstGeom prst="rect">
                  <a:avLst/>
                </a:prstGeom>
                <a:blipFill>
                  <a:blip r:embed="rId7"/>
                  <a:stretch>
                    <a:fillRect/>
                  </a:stretch>
                </a:blipFill>
                <a:ln>
                  <a:noFill/>
                </a:ln>
              </p:spPr>
              <p:txBody>
                <a:bodyPr/>
                <a:lstStyle/>
                <a:p>
                  <a:r>
                    <a:rPr lang="en-US">
                      <a:noFill/>
                    </a:rPr>
                    <a:t> </a:t>
                  </a:r>
                </a:p>
              </p:txBody>
            </p:sp>
          </mc:Fallback>
        </mc:AlternateContent>
        <p:sp>
          <p:nvSpPr>
            <p:cNvPr id="48" name="txt_D">
              <a:extLst>
                <a:ext uri="{FF2B5EF4-FFF2-40B4-BE49-F238E27FC236}">
                  <a16:creationId xmlns:a16="http://schemas.microsoft.com/office/drawing/2014/main" id="{DC06FCD2-D2EE-6B8B-FD2F-0215E887597C}"/>
                </a:ext>
              </a:extLst>
            </p:cNvPr>
            <p:cNvSpPr/>
            <p:nvPr/>
          </p:nvSpPr>
          <p:spPr>
            <a:xfrm>
              <a:off x="18576022" y="3937880"/>
              <a:ext cx="3135422"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r>
                <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0,657</a:t>
              </a:r>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p:sp>
        <p:nvSpPr>
          <p:cNvPr id="61" name="Oval_A">
            <a:extLst>
              <a:ext uri="{FF2B5EF4-FFF2-40B4-BE49-F238E27FC236}">
                <a16:creationId xmlns:a16="http://schemas.microsoft.com/office/drawing/2014/main" id="{1C905FDF-B2B0-94D2-1B4E-BE18DF6E4258}"/>
              </a:ext>
            </a:extLst>
          </p:cNvPr>
          <p:cNvSpPr/>
          <p:nvPr/>
        </p:nvSpPr>
        <p:spPr>
          <a:xfrm>
            <a:off x="7071281" y="6794471"/>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B</a:t>
            </a:r>
            <a:endParaRPr sz="6400" dirty="0">
              <a:solidFill>
                <a:schemeClr val="lt1"/>
              </a:solidFill>
              <a:latin typeface="Tahoma" panose="020B0604030504040204" pitchFamily="34" charset="0"/>
              <a:ea typeface="Calibri"/>
              <a:cs typeface="Calibri"/>
              <a:sym typeface="Calibri"/>
            </a:endParaRPr>
          </a:p>
        </p:txBody>
      </p:sp>
      <p:grpSp>
        <p:nvGrpSpPr>
          <p:cNvPr id="58" name="Group 1">
            <a:extLst>
              <a:ext uri="{FF2B5EF4-FFF2-40B4-BE49-F238E27FC236}">
                <a16:creationId xmlns:a16="http://schemas.microsoft.com/office/drawing/2014/main" id="{7B318975-6359-D3BA-AB6D-ACA15ACC93C0}"/>
              </a:ext>
            </a:extLst>
          </p:cNvPr>
          <p:cNvGrpSpPr/>
          <p:nvPr/>
        </p:nvGrpSpPr>
        <p:grpSpPr>
          <a:xfrm>
            <a:off x="304208" y="8846409"/>
            <a:ext cx="24079792" cy="2764054"/>
            <a:chOff x="38100" y="5504319"/>
            <a:chExt cx="24079792" cy="2347581"/>
          </a:xfrm>
        </p:grpSpPr>
        <p:sp>
          <p:nvSpPr>
            <p:cNvPr id="59" name="Google Shape;422;p3">
              <a:extLst>
                <a:ext uri="{FF2B5EF4-FFF2-40B4-BE49-F238E27FC236}">
                  <a16:creationId xmlns:a16="http://schemas.microsoft.com/office/drawing/2014/main" id="{886F4A01-1877-FB15-12C5-DB28ECA9B52F}"/>
                </a:ext>
              </a:extLst>
            </p:cNvPr>
            <p:cNvSpPr/>
            <p:nvPr/>
          </p:nvSpPr>
          <p:spPr>
            <a:xfrm>
              <a:off x="343494" y="5831202"/>
              <a:ext cx="23774398" cy="2020698"/>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63" name="Google Shape;423;p3">
              <a:extLst>
                <a:ext uri="{FF2B5EF4-FFF2-40B4-BE49-F238E27FC236}">
                  <a16:creationId xmlns:a16="http://schemas.microsoft.com/office/drawing/2014/main" id="{D2BB094D-B5B0-8A8E-BBF9-0EC4588C5C43}"/>
                </a:ext>
              </a:extLst>
            </p:cNvPr>
            <p:cNvGrpSpPr/>
            <p:nvPr/>
          </p:nvGrpSpPr>
          <p:grpSpPr>
            <a:xfrm>
              <a:off x="38100" y="5504319"/>
              <a:ext cx="3991941" cy="1079473"/>
              <a:chOff x="410517" y="4648200"/>
              <a:chExt cx="3991941" cy="1079473"/>
            </a:xfrm>
          </p:grpSpPr>
          <p:sp>
            <p:nvSpPr>
              <p:cNvPr id="64" name="Google Shape;424;p3">
                <a:extLst>
                  <a:ext uri="{FF2B5EF4-FFF2-40B4-BE49-F238E27FC236}">
                    <a16:creationId xmlns:a16="http://schemas.microsoft.com/office/drawing/2014/main" id="{F5AD6B69-4DC3-466B-C8BC-B62726F7EABB}"/>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65" name="Google Shape;425;p3">
                <a:extLst>
                  <a:ext uri="{FF2B5EF4-FFF2-40B4-BE49-F238E27FC236}">
                    <a16:creationId xmlns:a16="http://schemas.microsoft.com/office/drawing/2014/main" id="{42EEA2D9-1FDF-40A6-0C9E-BA90FEFC90C6}"/>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66" name="Google Shape;426;p3">
                <a:extLst>
                  <a:ext uri="{FF2B5EF4-FFF2-40B4-BE49-F238E27FC236}">
                    <a16:creationId xmlns:a16="http://schemas.microsoft.com/office/drawing/2014/main" id="{88C93313-921A-543C-AF1E-254B199A17AF}"/>
                  </a:ext>
                </a:extLst>
              </p:cNvPr>
              <p:cNvPicPr preferRelativeResize="0"/>
              <p:nvPr/>
            </p:nvPicPr>
            <p:blipFill rotWithShape="1">
              <a:blip r:embed="rId8">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7" name="De_bai">
                <a:extLst>
                  <a:ext uri="{FF2B5EF4-FFF2-40B4-BE49-F238E27FC236}">
                    <a16:creationId xmlns:a16="http://schemas.microsoft.com/office/drawing/2014/main" id="{5F9589C1-9015-C7DC-E218-A94FD2A565D8}"/>
                  </a:ext>
                </a:extLst>
              </p:cNvPr>
              <p:cNvSpPr txBox="1">
                <a:spLocks/>
              </p:cNvSpPr>
              <p:nvPr/>
            </p:nvSpPr>
            <p:spPr>
              <a:xfrm>
                <a:off x="1445977" y="10374393"/>
                <a:ext cx="22860000" cy="295723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Tahoma" panose="020B0604030504040204" pitchFamily="34" charset="0"/>
                    <a:ea typeface="Tahoma" panose="020B0604030504040204" pitchFamily="34" charset="0"/>
                    <a:cs typeface="Tahoma" panose="020B0604030504040204" pitchFamily="34" charset="0"/>
                  </a:rPr>
                  <a:t>Ta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𝒔</m:t>
                        </m:r>
                      </m:e>
                      <m:sub>
                        <m:r>
                          <a:rPr lang="en-US" sz="4800" b="1" i="1">
                            <a:latin typeface="Cambria Math" panose="02040503050406030204" pitchFamily="18" charset="0"/>
                          </a:rPr>
                          <m:t>𝒙</m:t>
                        </m:r>
                      </m:sub>
                    </m:sSub>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sSubSup>
                          <m:sSubSupPr>
                            <m:ctrlPr>
                              <a:rPr lang="en-US" sz="4800" b="1" i="1">
                                <a:latin typeface="Cambria Math" panose="02040503050406030204" pitchFamily="18" charset="0"/>
                              </a:rPr>
                            </m:ctrlPr>
                          </m:sSubSupPr>
                          <m:e>
                            <m:r>
                              <a:rPr lang="en-US" sz="4800" b="1" i="1">
                                <a:latin typeface="Cambria Math" panose="02040503050406030204" pitchFamily="18" charset="0"/>
                              </a:rPr>
                              <m:t>𝒔</m:t>
                            </m:r>
                          </m:e>
                          <m:sub>
                            <m:r>
                              <a:rPr lang="en-US" sz="4800" b="1" i="1">
                                <a:latin typeface="Cambria Math" panose="02040503050406030204" pitchFamily="18" charset="0"/>
                              </a:rPr>
                              <m:t>𝒙</m:t>
                            </m:r>
                          </m:sub>
                          <m:sup>
                            <m:r>
                              <a:rPr lang="en-US" sz="4800" b="1" i="1">
                                <a:latin typeface="Cambria Math" panose="02040503050406030204" pitchFamily="18" charset="0"/>
                              </a:rPr>
                              <m:t>𝟐</m:t>
                            </m:r>
                          </m:sup>
                        </m:sSubSup>
                      </m:e>
                    </m:rad>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𝟓𝟕𝟑</m:t>
                        </m:r>
                      </m:e>
                    </m:rad>
                    <m:r>
                      <a:rPr lang="en-US" sz="4800" b="1" i="1">
                        <a:latin typeface="Cambria Math" panose="02040503050406030204" pitchFamily="18" charset="0"/>
                      </a:rPr>
                      <m:t>≈</m:t>
                    </m:r>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𝟕𝟓𝟕</m:t>
                    </m:r>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7" name="De_bai">
                <a:extLst>
                  <a:ext uri="{FF2B5EF4-FFF2-40B4-BE49-F238E27FC236}">
                    <a16:creationId xmlns:a16="http://schemas.microsoft.com/office/drawing/2014/main" id="{5F9589C1-9015-C7DC-E218-A94FD2A565D8}"/>
                  </a:ext>
                </a:extLst>
              </p:cNvPr>
              <p:cNvSpPr txBox="1">
                <a:spLocks noRot="1" noChangeAspect="1" noMove="1" noResize="1" noEditPoints="1" noAdjustHandles="1" noChangeArrowheads="1" noChangeShapeType="1" noTextEdit="1"/>
              </p:cNvSpPr>
              <p:nvPr/>
            </p:nvSpPr>
            <p:spPr>
              <a:xfrm>
                <a:off x="1445977" y="10374393"/>
                <a:ext cx="22860000" cy="2957238"/>
              </a:xfrm>
              <a:prstGeom prst="rect">
                <a:avLst/>
              </a:prstGeom>
              <a:blipFill>
                <a:blip r:embed="rId9"/>
                <a:stretch>
                  <a:fillRect l="-1200" t="-309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86416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700" fill="hold"/>
                                        <p:tgtEl>
                                          <p:spTgt spid="61"/>
                                        </p:tgtEl>
                                        <p:attrNameLst>
                                          <p:attrName>fillcolor</p:attrName>
                                        </p:attrNameLst>
                                      </p:cBhvr>
                                      <p:to>
                                        <a:srgbClr val="FF040A"/>
                                      </p:to>
                                    </p:animClr>
                                    <p:set>
                                      <p:cBhvr>
                                        <p:cTn id="15" dur="700" fill="hold"/>
                                        <p:tgtEl>
                                          <p:spTgt spid="61"/>
                                        </p:tgtEl>
                                        <p:attrNameLst>
                                          <p:attrName>fill.type</p:attrName>
                                        </p:attrNameLst>
                                      </p:cBhvr>
                                      <p:to>
                                        <p:strVal val="solid"/>
                                      </p:to>
                                    </p:set>
                                    <p:set>
                                      <p:cBhvr>
                                        <p:cTn id="16" dur="700" fill="hold"/>
                                        <p:tgtEl>
                                          <p:spTgt spid="6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2" name="De_bai1"/>
              <p:cNvSpPr/>
              <p:nvPr/>
            </p:nvSpPr>
            <p:spPr>
              <a:xfrm>
                <a:off x="308222" y="2669829"/>
                <a:ext cx="23521735" cy="409789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Aft>
                    <a:spcPts val="800"/>
                  </a:spcAft>
                </a:pP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công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ty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dụng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dây</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chuyền</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đóng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gạo</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vào</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với</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khối</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lượng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mong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muốn</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4800" b="1">
                        <a:effectLst/>
                        <a:latin typeface="Tahoma" panose="020B0604030504040204" pitchFamily="34" charset="0"/>
                        <a:ea typeface="Tahoma" panose="020B0604030504040204" pitchFamily="34" charset="0"/>
                        <a:cs typeface="Tahoma" panose="020B0604030504040204" pitchFamily="34" charset="0"/>
                      </a:rPr>
                      <m:t>kg</m:t>
                    </m:r>
                  </m:oMath>
                </a14:m>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bì</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ghi</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thông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tin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khối</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lượng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m:rPr>
                        <m:nor/>
                      </m:rPr>
                      <a:rPr lang="en-US" sz="4800" b="1">
                        <a:effectLst/>
                        <a:latin typeface="Tahoma" panose="020B0604030504040204" pitchFamily="34" charset="0"/>
                        <a:ea typeface="Tahoma" panose="020B0604030504040204" pitchFamily="34" charset="0"/>
                        <a:cs typeface="Tahoma" panose="020B0604030504040204" pitchFamily="34" charset="0"/>
                      </a:rPr>
                      <m:t>kg</m:t>
                    </m:r>
                  </m:oMath>
                </a14:m>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(kg)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khối</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lượng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thực</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gạo</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do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dây</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chuyền</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đóng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gói</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Giá</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trị</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nằm</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đoạn</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nào</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đoạn</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sau</a:t>
                </a: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2" name="De_bai1"/>
              <p:cNvSpPr>
                <a:spLocks noRot="1" noChangeAspect="1" noMove="1" noResize="1" noEditPoints="1" noAdjustHandles="1" noChangeArrowheads="1" noChangeShapeType="1" noTextEdit="1"/>
              </p:cNvSpPr>
              <p:nvPr/>
            </p:nvSpPr>
            <p:spPr>
              <a:xfrm>
                <a:off x="308222" y="2669829"/>
                <a:ext cx="23521735" cy="4097897"/>
              </a:xfrm>
              <a:prstGeom prst="roundRect">
                <a:avLst>
                  <a:gd name="adj" fmla="val 10158"/>
                </a:avLst>
              </a:prstGeom>
              <a:blipFill>
                <a:blip r:embed="rId3"/>
                <a:stretch>
                  <a:fillRect l="-648" r="-648"/>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5" name="Google Shape;445;p3"/>
          <p:cNvGrpSpPr/>
          <p:nvPr/>
        </p:nvGrpSpPr>
        <p:grpSpPr>
          <a:xfrm>
            <a:off x="590455" y="1800338"/>
            <a:ext cx="3001890" cy="861956"/>
            <a:chOff x="2028795" y="4418277"/>
            <a:chExt cx="3503060" cy="861956"/>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636458" y="4480054"/>
              <a:ext cx="2895397"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6</a:t>
              </a:r>
              <a:endParaRPr sz="4600" b="1" dirty="0">
                <a:solidFill>
                  <a:srgbClr val="0000CC"/>
                </a:solidFill>
                <a:latin typeface="Tahoma" panose="020B0604030504040204" pitchFamily="34" charset="0"/>
                <a:ea typeface="Tahoma"/>
                <a:cs typeface="Tahoma"/>
                <a:sym typeface="Tahoma"/>
              </a:endParaRPr>
            </a:p>
          </p:txBody>
        </p:sp>
      </p:grpSp>
      <p:pic>
        <p:nvPicPr>
          <p:cNvPr id="448" name="Google Shape;448;p3"/>
          <p:cNvPicPr preferRelativeResize="0"/>
          <p:nvPr/>
        </p:nvPicPr>
        <p:blipFill rotWithShape="1">
          <a:blip r:embed="rId4">
            <a:alphaModFix/>
          </a:blip>
          <a:srcRect l="15599" t="21515" r="9758" b="14519"/>
          <a:stretch/>
        </p:blipFill>
        <p:spPr>
          <a:xfrm>
            <a:off x="248205" y="1744074"/>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29" name="De_bai">
            <a:extLst>
              <a:ext uri="{FF2B5EF4-FFF2-40B4-BE49-F238E27FC236}">
                <a16:creationId xmlns:a16="http://schemas.microsoft.com/office/drawing/2014/main" id="{5C607D02-F3EA-4874-B48F-93ED609CEE50}"/>
              </a:ext>
            </a:extLst>
          </p:cNvPr>
          <p:cNvSpPr txBox="1">
            <a:spLocks/>
          </p:cNvSpPr>
          <p:nvPr/>
        </p:nvSpPr>
        <p:spPr>
          <a:xfrm>
            <a:off x="814736" y="3300356"/>
            <a:ext cx="23141726" cy="2413627"/>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0"/>
              </a:spcAft>
            </a:pP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B</a:t>
            </a:r>
          </a:p>
        </p:txBody>
      </p:sp>
      <p:grpSp>
        <p:nvGrpSpPr>
          <p:cNvPr id="43" name="Group 42">
            <a:extLst>
              <a:ext uri="{FF2B5EF4-FFF2-40B4-BE49-F238E27FC236}">
                <a16:creationId xmlns:a16="http://schemas.microsoft.com/office/drawing/2014/main" id="{9DAF601D-DDED-C9FD-DA9A-25A002EE503C}"/>
              </a:ext>
            </a:extLst>
          </p:cNvPr>
          <p:cNvGrpSpPr/>
          <p:nvPr/>
        </p:nvGrpSpPr>
        <p:grpSpPr>
          <a:xfrm>
            <a:off x="898419" y="6905258"/>
            <a:ext cx="20765879" cy="1940865"/>
            <a:chOff x="1181534" y="3793291"/>
            <a:chExt cx="20765879" cy="1940865"/>
          </a:xfrm>
        </p:grpSpPr>
        <p:grpSp>
          <p:nvGrpSpPr>
            <p:cNvPr id="44" name="Group 43">
              <a:extLst>
                <a:ext uri="{FF2B5EF4-FFF2-40B4-BE49-F238E27FC236}">
                  <a16:creationId xmlns:a16="http://schemas.microsoft.com/office/drawing/2014/main" id="{4B6EAED6-CB06-0F0E-AF07-524EE20F0CB6}"/>
                </a:ext>
              </a:extLst>
            </p:cNvPr>
            <p:cNvGrpSpPr/>
            <p:nvPr/>
          </p:nvGrpSpPr>
          <p:grpSpPr>
            <a:xfrm>
              <a:off x="1181534" y="3793291"/>
              <a:ext cx="20765879" cy="1391600"/>
              <a:chOff x="1181534" y="3793291"/>
              <a:chExt cx="20765879" cy="1391600"/>
            </a:xfrm>
          </p:grpSpPr>
          <p:sp>
            <p:nvSpPr>
              <p:cNvPr id="49" name="Google Shape;430;p3">
                <a:extLst>
                  <a:ext uri="{FF2B5EF4-FFF2-40B4-BE49-F238E27FC236}">
                    <a16:creationId xmlns:a16="http://schemas.microsoft.com/office/drawing/2014/main" id="{3C5CBEB5-B09A-872C-B0D5-ACC8A14E9FCC}"/>
                  </a:ext>
                </a:extLst>
              </p:cNvPr>
              <p:cNvSpPr/>
              <p:nvPr/>
            </p:nvSpPr>
            <p:spPr>
              <a:xfrm>
                <a:off x="1762622" y="3812289"/>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0" name="Google Shape;432;p3">
                <a:extLst>
                  <a:ext uri="{FF2B5EF4-FFF2-40B4-BE49-F238E27FC236}">
                    <a16:creationId xmlns:a16="http://schemas.microsoft.com/office/drawing/2014/main" id="{119228DB-ED28-F976-9E50-09057D94A830}"/>
                  </a:ext>
                </a:extLst>
              </p:cNvPr>
              <p:cNvSpPr/>
              <p:nvPr/>
            </p:nvSpPr>
            <p:spPr>
              <a:xfrm>
                <a:off x="12352205" y="381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1" name="Google Shape;428;p3">
                <a:extLst>
                  <a:ext uri="{FF2B5EF4-FFF2-40B4-BE49-F238E27FC236}">
                    <a16:creationId xmlns:a16="http://schemas.microsoft.com/office/drawing/2014/main" id="{399D90A9-9E7D-4745-EB19-0466355A30B6}"/>
                  </a:ext>
                </a:extLst>
              </p:cNvPr>
              <p:cNvSpPr/>
              <p:nvPr/>
            </p:nvSpPr>
            <p:spPr>
              <a:xfrm>
                <a:off x="6977952" y="379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2" name="Oval_B">
                <a:extLst>
                  <a:ext uri="{FF2B5EF4-FFF2-40B4-BE49-F238E27FC236}">
                    <a16:creationId xmlns:a16="http://schemas.microsoft.com/office/drawing/2014/main" id="{B1F1E43C-25F5-A433-28AA-251177DD39DC}"/>
                  </a:ext>
                </a:extLst>
              </p:cNvPr>
              <p:cNvSpPr/>
              <p:nvPr/>
            </p:nvSpPr>
            <p:spPr>
              <a:xfrm>
                <a:off x="6396863" y="3998612"/>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B</a:t>
                </a:r>
                <a:endParaRPr sz="6400" dirty="0">
                  <a:solidFill>
                    <a:schemeClr val="lt1"/>
                  </a:solidFill>
                  <a:latin typeface="Tahoma" panose="020B0604030504040204" pitchFamily="34" charset="0"/>
                  <a:ea typeface="Calibri"/>
                  <a:cs typeface="Calibri"/>
                  <a:sym typeface="Calibri"/>
                </a:endParaRPr>
              </a:p>
            </p:txBody>
          </p:sp>
          <p:sp>
            <p:nvSpPr>
              <p:cNvPr id="53" name="Oval_A">
                <a:extLst>
                  <a:ext uri="{FF2B5EF4-FFF2-40B4-BE49-F238E27FC236}">
                    <a16:creationId xmlns:a16="http://schemas.microsoft.com/office/drawing/2014/main" id="{5AB13779-9C3B-7898-2D03-50FAC105C6EC}"/>
                  </a:ext>
                </a:extLst>
              </p:cNvPr>
              <p:cNvSpPr/>
              <p:nvPr/>
            </p:nvSpPr>
            <p:spPr>
              <a:xfrm>
                <a:off x="1181534" y="401761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A</a:t>
                </a:r>
                <a:endParaRPr sz="6400">
                  <a:solidFill>
                    <a:schemeClr val="lt1"/>
                  </a:solidFill>
                  <a:latin typeface="Tahoma" panose="020B0604030504040204" pitchFamily="34" charset="0"/>
                  <a:ea typeface="Calibri"/>
                  <a:cs typeface="Calibri"/>
                  <a:sym typeface="Calibri"/>
                </a:endParaRPr>
              </a:p>
            </p:txBody>
          </p:sp>
          <p:sp>
            <p:nvSpPr>
              <p:cNvPr id="54" name="Oval_C">
                <a:extLst>
                  <a:ext uri="{FF2B5EF4-FFF2-40B4-BE49-F238E27FC236}">
                    <a16:creationId xmlns:a16="http://schemas.microsoft.com/office/drawing/2014/main" id="{506C12E3-F4A9-48AB-2D1F-F4FF95FC59FE}"/>
                  </a:ext>
                </a:extLst>
              </p:cNvPr>
              <p:cNvSpPr/>
              <p:nvPr/>
            </p:nvSpPr>
            <p:spPr>
              <a:xfrm>
                <a:off x="11771117" y="3943908"/>
                <a:ext cx="1104311"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a:solidFill>
                    <a:schemeClr val="lt1"/>
                  </a:solidFill>
                  <a:latin typeface="Tahoma" panose="020B0604030504040204" pitchFamily="34" charset="0"/>
                  <a:ea typeface="Calibri"/>
                  <a:cs typeface="Calibri"/>
                  <a:sym typeface="Calibri"/>
                </a:endParaRPr>
              </a:p>
            </p:txBody>
          </p:sp>
          <p:sp>
            <p:nvSpPr>
              <p:cNvPr id="55" name="Google Shape;434;p3">
                <a:extLst>
                  <a:ext uri="{FF2B5EF4-FFF2-40B4-BE49-F238E27FC236}">
                    <a16:creationId xmlns:a16="http://schemas.microsoft.com/office/drawing/2014/main" id="{D5954C78-46CC-263A-7FD2-FDB8E8658862}"/>
                  </a:ext>
                </a:extLst>
              </p:cNvPr>
              <p:cNvSpPr/>
              <p:nvPr/>
            </p:nvSpPr>
            <p:spPr>
              <a:xfrm>
                <a:off x="17832613" y="3811796"/>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6" name="Oval_D">
                <a:extLst>
                  <a:ext uri="{FF2B5EF4-FFF2-40B4-BE49-F238E27FC236}">
                    <a16:creationId xmlns:a16="http://schemas.microsoft.com/office/drawing/2014/main" id="{753076A6-6C9C-A8C1-1A6E-01CDFBF02B9F}"/>
                  </a:ext>
                </a:extLst>
              </p:cNvPr>
              <p:cNvSpPr/>
              <p:nvPr/>
            </p:nvSpPr>
            <p:spPr>
              <a:xfrm>
                <a:off x="17251523" y="3942413"/>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D</a:t>
                </a:r>
                <a:endParaRPr sz="6400" dirty="0">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45" name="txt_A">
                  <a:extLst>
                    <a:ext uri="{FF2B5EF4-FFF2-40B4-BE49-F238E27FC236}">
                      <a16:creationId xmlns:a16="http://schemas.microsoft.com/office/drawing/2014/main" id="{B03D40AD-B2F4-AE4A-D7DA-A9654D9BB9F1}"/>
                    </a:ext>
                  </a:extLst>
                </p:cNvPr>
                <p:cNvSpPr/>
                <p:nvPr/>
              </p:nvSpPr>
              <p:spPr>
                <a:xfrm>
                  <a:off x="2542140" y="3961467"/>
                  <a:ext cx="2892043" cy="1772689"/>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 xmlns:m="http://schemas.openxmlformats.org/officeDocument/2006/math">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𝟖</m:t>
                      </m:r>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𝟓</m:t>
                      </m:r>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rgbClr val="FFFFFF"/>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8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xt_A">
                  <a:extLst>
                    <a:ext uri="{FF2B5EF4-FFF2-40B4-BE49-F238E27FC236}">
                      <a16:creationId xmlns:a16="http://schemas.microsoft.com/office/drawing/2014/main" id="{B03D40AD-B2F4-AE4A-D7DA-A9654D9BB9F1}"/>
                    </a:ext>
                  </a:extLst>
                </p:cNvPr>
                <p:cNvSpPr>
                  <a:spLocks noRot="1" noChangeAspect="1" noMove="1" noResize="1" noEditPoints="1" noAdjustHandles="1" noChangeArrowheads="1" noChangeShapeType="1" noTextEdit="1"/>
                </p:cNvSpPr>
                <p:nvPr/>
              </p:nvSpPr>
              <p:spPr>
                <a:xfrm>
                  <a:off x="2542140" y="3961467"/>
                  <a:ext cx="2892043" cy="1772689"/>
                </a:xfrm>
                <a:prstGeom prst="rect">
                  <a:avLst/>
                </a:prstGeom>
                <a:blipFill>
                  <a:blip r:embed="rId5"/>
                  <a:stretch>
                    <a:fillRect b="-130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xt_B">
                  <a:extLst>
                    <a:ext uri="{FF2B5EF4-FFF2-40B4-BE49-F238E27FC236}">
                      <a16:creationId xmlns:a16="http://schemas.microsoft.com/office/drawing/2014/main" id="{14838182-2065-3D28-AEC0-27790B5D700D}"/>
                    </a:ext>
                  </a:extLst>
                </p:cNvPr>
                <p:cNvSpPr/>
                <p:nvPr/>
              </p:nvSpPr>
              <p:spPr>
                <a:xfrm>
                  <a:off x="7644817" y="3959148"/>
                  <a:ext cx="2794277" cy="888664"/>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500" b="1"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4500" b="1"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𝟓</m:t>
                        </m:r>
                        <m:r>
                          <a:rPr lang="en-US" sz="4500" b="1"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4500" b="1"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𝟓</m:t>
                        </m:r>
                        <m:r>
                          <a:rPr lang="en-US" sz="4500" b="1"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r>
                          <a:rPr lang="en-US" sz="4500" b="1"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𝟐</m:t>
                        </m:r>
                        <m:r>
                          <a:rPr lang="en-US" sz="4500" b="1" i="1" smtClean="0">
                            <a:solidFill>
                              <a:srgbClr val="FFFFFF"/>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500" b="1" dirty="0">
                    <a:solidFill>
                      <a:srgbClr val="FFFFFF"/>
                    </a:solidFill>
                    <a:effectLst/>
                    <a:latin typeface="Tomaho"/>
                    <a:ea typeface="Calibri" panose="020F0502020204030204" pitchFamily="34" charset="0"/>
                    <a:cs typeface="Times New Roman" panose="02020603050405020304" pitchFamily="18" charset="0"/>
                  </a:endParaRPr>
                </a:p>
              </p:txBody>
            </p:sp>
          </mc:Choice>
          <mc:Fallback xmlns="">
            <p:sp>
              <p:nvSpPr>
                <p:cNvPr id="46" name="txt_B">
                  <a:extLst>
                    <a:ext uri="{FF2B5EF4-FFF2-40B4-BE49-F238E27FC236}">
                      <a16:creationId xmlns:a16="http://schemas.microsoft.com/office/drawing/2014/main" id="{14838182-2065-3D28-AEC0-27790B5D700D}"/>
                    </a:ext>
                  </a:extLst>
                </p:cNvPr>
                <p:cNvSpPr>
                  <a:spLocks noRot="1" noChangeAspect="1" noMove="1" noResize="1" noEditPoints="1" noAdjustHandles="1" noChangeArrowheads="1" noChangeShapeType="1" noTextEdit="1"/>
                </p:cNvSpPr>
                <p:nvPr/>
              </p:nvSpPr>
              <p:spPr>
                <a:xfrm>
                  <a:off x="7644817" y="3959148"/>
                  <a:ext cx="2794277" cy="888664"/>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xt_C">
                  <a:extLst>
                    <a:ext uri="{FF2B5EF4-FFF2-40B4-BE49-F238E27FC236}">
                      <a16:creationId xmlns:a16="http://schemas.microsoft.com/office/drawing/2014/main" id="{E9DCD174-9BF4-789E-06BD-F1B984F26EF8}"/>
                    </a:ext>
                  </a:extLst>
                </p:cNvPr>
                <p:cNvSpPr/>
                <p:nvPr/>
              </p:nvSpPr>
              <p:spPr>
                <a:xfrm>
                  <a:off x="13231685" y="3955160"/>
                  <a:ext cx="2996406"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 xmlns:m="http://schemas.openxmlformats.org/officeDocument/2006/math">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a:t>
                  </a:r>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7" name="txt_C">
                  <a:extLst>
                    <a:ext uri="{FF2B5EF4-FFF2-40B4-BE49-F238E27FC236}">
                      <a16:creationId xmlns:a16="http://schemas.microsoft.com/office/drawing/2014/main" id="{E9DCD174-9BF4-789E-06BD-F1B984F26EF8}"/>
                    </a:ext>
                  </a:extLst>
                </p:cNvPr>
                <p:cNvSpPr>
                  <a:spLocks noRot="1" noChangeAspect="1" noMove="1" noResize="1" noEditPoints="1" noAdjustHandles="1" noChangeArrowheads="1" noChangeShapeType="1" noTextEdit="1"/>
                </p:cNvSpPr>
                <p:nvPr/>
              </p:nvSpPr>
              <p:spPr>
                <a:xfrm>
                  <a:off x="13231685" y="3955160"/>
                  <a:ext cx="2996406" cy="870967"/>
                </a:xfrm>
                <a:prstGeom prst="rect">
                  <a:avLst/>
                </a:prstGeom>
                <a:blipFill>
                  <a:blip r:embed="rId7"/>
                  <a:stretch>
                    <a:fillRect t="-11189" b="-24476"/>
                  </a:stretch>
                </a:blipFill>
                <a:ln>
                  <a:noFill/>
                </a:ln>
              </p:spPr>
              <p:txBody>
                <a:bodyPr/>
                <a:lstStyle/>
                <a:p>
                  <a:r>
                    <a:rPr lang="en-US">
                      <a:noFill/>
                    </a:rPr>
                    <a:t> </a:t>
                  </a:r>
                </a:p>
              </p:txBody>
            </p:sp>
          </mc:Fallback>
        </mc:AlternateContent>
        <p:sp>
          <p:nvSpPr>
            <p:cNvPr id="48" name="txt_D">
              <a:extLst>
                <a:ext uri="{FF2B5EF4-FFF2-40B4-BE49-F238E27FC236}">
                  <a16:creationId xmlns:a16="http://schemas.microsoft.com/office/drawing/2014/main" id="{DC06FCD2-D2EE-6B8B-FD2F-0215E887597C}"/>
                </a:ext>
              </a:extLst>
            </p:cNvPr>
            <p:cNvSpPr/>
            <p:nvPr/>
          </p:nvSpPr>
          <p:spPr>
            <a:xfrm>
              <a:off x="18576022" y="3937880"/>
              <a:ext cx="3135422"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r>
                <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[5; 6].</a:t>
              </a:r>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p:sp>
        <p:nvSpPr>
          <p:cNvPr id="59" name="Oval_A">
            <a:extLst>
              <a:ext uri="{FF2B5EF4-FFF2-40B4-BE49-F238E27FC236}">
                <a16:creationId xmlns:a16="http://schemas.microsoft.com/office/drawing/2014/main" id="{0C44C6B9-CA56-91A8-CEB9-4AF4207E6656}"/>
              </a:ext>
            </a:extLst>
          </p:cNvPr>
          <p:cNvSpPr/>
          <p:nvPr/>
        </p:nvSpPr>
        <p:spPr>
          <a:xfrm>
            <a:off x="871838" y="7049847"/>
            <a:ext cx="1088530" cy="1112629"/>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dirty="0">
              <a:solidFill>
                <a:schemeClr val="lt1"/>
              </a:solidFill>
              <a:latin typeface="Tahoma" panose="020B0604030504040204" pitchFamily="34" charset="0"/>
              <a:ea typeface="Calibri"/>
              <a:cs typeface="Calibri"/>
              <a:sym typeface="Calibri"/>
            </a:endParaRPr>
          </a:p>
        </p:txBody>
      </p:sp>
      <p:grpSp>
        <p:nvGrpSpPr>
          <p:cNvPr id="62" name="Group 1">
            <a:extLst>
              <a:ext uri="{FF2B5EF4-FFF2-40B4-BE49-F238E27FC236}">
                <a16:creationId xmlns:a16="http://schemas.microsoft.com/office/drawing/2014/main" id="{5EF77727-B515-3742-6764-1847C48E2564}"/>
              </a:ext>
            </a:extLst>
          </p:cNvPr>
          <p:cNvGrpSpPr/>
          <p:nvPr/>
        </p:nvGrpSpPr>
        <p:grpSpPr>
          <a:xfrm>
            <a:off x="304208" y="8846409"/>
            <a:ext cx="24079792" cy="2764054"/>
            <a:chOff x="38100" y="5504319"/>
            <a:chExt cx="24079792" cy="2347581"/>
          </a:xfrm>
        </p:grpSpPr>
        <p:sp>
          <p:nvSpPr>
            <p:cNvPr id="63" name="Google Shape;422;p3">
              <a:extLst>
                <a:ext uri="{FF2B5EF4-FFF2-40B4-BE49-F238E27FC236}">
                  <a16:creationId xmlns:a16="http://schemas.microsoft.com/office/drawing/2014/main" id="{7DEF879A-D19C-5B46-55FC-EB3BD2FF5BEE}"/>
                </a:ext>
              </a:extLst>
            </p:cNvPr>
            <p:cNvSpPr/>
            <p:nvPr/>
          </p:nvSpPr>
          <p:spPr>
            <a:xfrm>
              <a:off x="343494" y="5831202"/>
              <a:ext cx="23774398" cy="2020698"/>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64" name="Google Shape;423;p3">
              <a:extLst>
                <a:ext uri="{FF2B5EF4-FFF2-40B4-BE49-F238E27FC236}">
                  <a16:creationId xmlns:a16="http://schemas.microsoft.com/office/drawing/2014/main" id="{ED724923-7018-7A03-0FCB-F4F27CF24352}"/>
                </a:ext>
              </a:extLst>
            </p:cNvPr>
            <p:cNvGrpSpPr/>
            <p:nvPr/>
          </p:nvGrpSpPr>
          <p:grpSpPr>
            <a:xfrm>
              <a:off x="38100" y="5504319"/>
              <a:ext cx="3991941" cy="1079473"/>
              <a:chOff x="410517" y="4648200"/>
              <a:chExt cx="3991941" cy="1079473"/>
            </a:xfrm>
          </p:grpSpPr>
          <p:sp>
            <p:nvSpPr>
              <p:cNvPr id="65" name="Google Shape;424;p3">
                <a:extLst>
                  <a:ext uri="{FF2B5EF4-FFF2-40B4-BE49-F238E27FC236}">
                    <a16:creationId xmlns:a16="http://schemas.microsoft.com/office/drawing/2014/main" id="{B67FE6B1-6229-5B2E-2DC0-89A9E18466E0}"/>
                  </a:ext>
                </a:extLst>
              </p:cNvPr>
              <p:cNvSpPr/>
              <p:nvPr/>
            </p:nvSpPr>
            <p:spPr>
              <a:xfrm rot="5400000" flipH="1">
                <a:off x="2489940" y="3702023"/>
                <a:ext cx="828631"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66" name="Google Shape;425;p3">
                <a:extLst>
                  <a:ext uri="{FF2B5EF4-FFF2-40B4-BE49-F238E27FC236}">
                    <a16:creationId xmlns:a16="http://schemas.microsoft.com/office/drawing/2014/main" id="{448D2DCA-F98B-0B7A-7A4F-578CF9EB00D8}"/>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67" name="Google Shape;426;p3">
                <a:extLst>
                  <a:ext uri="{FF2B5EF4-FFF2-40B4-BE49-F238E27FC236}">
                    <a16:creationId xmlns:a16="http://schemas.microsoft.com/office/drawing/2014/main" id="{22218D99-101E-FBCB-B46F-8C802CEDD94C}"/>
                  </a:ext>
                </a:extLst>
              </p:cNvPr>
              <p:cNvPicPr preferRelativeResize="0"/>
              <p:nvPr/>
            </p:nvPicPr>
            <p:blipFill rotWithShape="1">
              <a:blip r:embed="rId8">
                <a:alphaModFix/>
              </a:blip>
              <a:srcRect l="17950" t="14860" r="18922" b="25554"/>
              <a:stretch/>
            </p:blipFill>
            <p:spPr>
              <a:xfrm>
                <a:off x="410517" y="4648200"/>
                <a:ext cx="1058947" cy="1079473"/>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8" name="De_bai">
                <a:extLst>
                  <a:ext uri="{FF2B5EF4-FFF2-40B4-BE49-F238E27FC236}">
                    <a16:creationId xmlns:a16="http://schemas.microsoft.com/office/drawing/2014/main" id="{A6102066-D72F-496D-2C1D-16CCA9167903}"/>
                  </a:ext>
                </a:extLst>
              </p:cNvPr>
              <p:cNvSpPr txBox="1">
                <a:spLocks/>
              </p:cNvSpPr>
              <p:nvPr/>
            </p:nvSpPr>
            <p:spPr>
              <a:xfrm>
                <a:off x="1445977" y="10374393"/>
                <a:ext cx="22860000" cy="295723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Tahoma" panose="020B0604030504040204" pitchFamily="34" charset="0"/>
                    <a:ea typeface="Tahoma" panose="020B0604030504040204" pitchFamily="34" charset="0"/>
                    <a:cs typeface="Tahoma" panose="020B0604030504040204" pitchFamily="34" charset="0"/>
                  </a:rPr>
                  <a:t>Giá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14:m>
                  <m:oMath xmlns:m="http://schemas.openxmlformats.org/officeDocument/2006/math">
                    <m:r>
                      <a:rPr lang="en-US" sz="4800" b="1" i="0" smtClean="0">
                        <a:latin typeface="Cambria Math" panose="02040503050406030204" pitchFamily="18" charset="0"/>
                      </a:rPr>
                      <m:t>  </m:t>
                    </m:r>
                    <m:r>
                      <a:rPr lang="en-US" sz="4800" b="1" i="1">
                        <a:latin typeface="Cambria Math" panose="02040503050406030204" pitchFamily="18" charset="0"/>
                      </a:rPr>
                      <m:t> </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nằm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đoạn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latin typeface="Cambria Math" panose="02040503050406030204" pitchFamily="18" charset="0"/>
                          </a:rPr>
                        </m:ctrlPr>
                      </m:dPr>
                      <m:e>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𝟐</m:t>
                        </m:r>
                      </m:e>
                    </m:d>
                  </m:oMath>
                </a14:m>
                <a:r>
                  <a:rPr lang="en-US" sz="4800" b="1" dirty="0">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d>
                      <m:dPr>
                        <m:begChr m:val="["/>
                        <m:endChr m:val="]"/>
                        <m:ctrlPr>
                          <a:rPr lang="en-US" sz="4800" b="1" i="1">
                            <a:latin typeface="Cambria Math" panose="02040503050406030204" pitchFamily="18" charset="0"/>
                          </a:rPr>
                        </m:ctrlPr>
                      </m:dPr>
                      <m:e>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𝟐</m:t>
                        </m:r>
                      </m:e>
                    </m:d>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8" name="De_bai">
                <a:extLst>
                  <a:ext uri="{FF2B5EF4-FFF2-40B4-BE49-F238E27FC236}">
                    <a16:creationId xmlns:a16="http://schemas.microsoft.com/office/drawing/2014/main" id="{A6102066-D72F-496D-2C1D-16CCA9167903}"/>
                  </a:ext>
                </a:extLst>
              </p:cNvPr>
              <p:cNvSpPr txBox="1">
                <a:spLocks noRot="1" noChangeAspect="1" noMove="1" noResize="1" noEditPoints="1" noAdjustHandles="1" noChangeArrowheads="1" noChangeShapeType="1" noTextEdit="1"/>
              </p:cNvSpPr>
              <p:nvPr/>
            </p:nvSpPr>
            <p:spPr>
              <a:xfrm>
                <a:off x="1445977" y="10374393"/>
                <a:ext cx="22860000" cy="2957238"/>
              </a:xfrm>
              <a:prstGeom prst="rect">
                <a:avLst/>
              </a:prstGeom>
              <a:blipFill>
                <a:blip r:embed="rId9"/>
                <a:stretch>
                  <a:fillRect l="-1200" t="-742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7199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down)">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700" fill="hold"/>
                                        <p:tgtEl>
                                          <p:spTgt spid="59"/>
                                        </p:tgtEl>
                                        <p:attrNameLst>
                                          <p:attrName>fillcolor</p:attrName>
                                        </p:attrNameLst>
                                      </p:cBhvr>
                                      <p:to>
                                        <a:srgbClr val="FF040A"/>
                                      </p:to>
                                    </p:animClr>
                                    <p:set>
                                      <p:cBhvr>
                                        <p:cTn id="15" dur="700" fill="hold"/>
                                        <p:tgtEl>
                                          <p:spTgt spid="59"/>
                                        </p:tgtEl>
                                        <p:attrNameLst>
                                          <p:attrName>fill.type</p:attrName>
                                        </p:attrNameLst>
                                      </p:cBhvr>
                                      <p:to>
                                        <p:strVal val="solid"/>
                                      </p:to>
                                    </p:set>
                                    <p:set>
                                      <p:cBhvr>
                                        <p:cTn id="16" dur="700" fill="hold"/>
                                        <p:tgtEl>
                                          <p:spTgt spid="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e_bai1"/>
          <p:cNvSpPr/>
          <p:nvPr/>
        </p:nvSpPr>
        <p:spPr>
          <a:xfrm>
            <a:off x="1233775" y="1591429"/>
            <a:ext cx="22899329" cy="528074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endParaRPr lang="en-US" sz="4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11321823"/>
              </p:ext>
            </p:extLst>
          </p:nvPr>
        </p:nvGraphicFramePr>
        <p:xfrm>
          <a:off x="5189437" y="3220817"/>
          <a:ext cx="914400" cy="198438"/>
        </p:xfrm>
        <a:graphic>
          <a:graphicData uri="http://schemas.openxmlformats.org/presentationml/2006/ole">
            <mc:AlternateContent xmlns:mc="http://schemas.openxmlformats.org/markup-compatibility/2006">
              <mc:Choice xmlns:v="urn:schemas-microsoft-com:vml" Requires="v">
                <p:oleObj spid="_x0000_s1026"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189437" y="3220817"/>
                        <a:ext cx="914400" cy="198438"/>
                      </a:xfrm>
                      <a:prstGeom prst="rect">
                        <a:avLst/>
                      </a:prstGeom>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1018503"/>
              </p:ext>
            </p:extLst>
          </p:nvPr>
        </p:nvGraphicFramePr>
        <p:xfrm>
          <a:off x="5334000" y="4276450"/>
          <a:ext cx="9144000" cy="1005840"/>
        </p:xfrm>
        <a:graphic>
          <a:graphicData uri="http://schemas.openxmlformats.org/drawingml/2006/table">
            <a:tbl>
              <a:tblPr firstRow="1" firstCol="1" lastRow="1" lastCol="1" bandRow="1" bandCol="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005840">
                <a:tc>
                  <a:txBody>
                    <a:bodyPr/>
                    <a:lstStyle/>
                    <a:p>
                      <a:pPr marL="0" marR="0" algn="ctr">
                        <a:lnSpc>
                          <a:spcPct val="107000"/>
                        </a:lnSpc>
                        <a:spcBef>
                          <a:spcPts val="0"/>
                        </a:spcBef>
                        <a:spcAft>
                          <a:spcPts val="800"/>
                        </a:spcAft>
                      </a:pPr>
                      <a:r>
                        <a:rPr lang="en-US" sz="4400" b="1" dirty="0">
                          <a:ln>
                            <a:solidFill>
                              <a:schemeClr val="tx1"/>
                            </a:solidFill>
                          </a:ln>
                          <a:effectLst/>
                        </a:rPr>
                        <a:t>9</a:t>
                      </a:r>
                      <a:endParaRPr lang="en-US" sz="4400" b="1" dirty="0">
                        <a:ln>
                          <a:solidFill>
                            <a:schemeClr val="tx1"/>
                          </a:solid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800"/>
                        </a:spcAft>
                      </a:pPr>
                      <a:r>
                        <a:rPr lang="en-US" sz="4400" b="1" dirty="0">
                          <a:ln>
                            <a:solidFill>
                              <a:schemeClr val="tx1"/>
                            </a:solidFill>
                          </a:ln>
                          <a:effectLst/>
                        </a:rPr>
                        <a:t>8</a:t>
                      </a:r>
                      <a:endParaRPr lang="en-US" sz="4400" b="1" dirty="0">
                        <a:ln>
                          <a:solidFill>
                            <a:schemeClr val="tx1"/>
                          </a:solid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800"/>
                        </a:spcAft>
                      </a:pPr>
                      <a:r>
                        <a:rPr lang="en-US" sz="4400" b="1" dirty="0">
                          <a:ln>
                            <a:solidFill>
                              <a:schemeClr val="tx1"/>
                            </a:solidFill>
                          </a:ln>
                          <a:effectLst/>
                        </a:rPr>
                        <a:t>15</a:t>
                      </a:r>
                      <a:endParaRPr lang="en-US" sz="4400" b="1" dirty="0">
                        <a:ln>
                          <a:solidFill>
                            <a:schemeClr val="tx1"/>
                          </a:solid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800"/>
                        </a:spcAft>
                      </a:pPr>
                      <a:r>
                        <a:rPr lang="en-US" sz="4400" b="1" dirty="0">
                          <a:ln>
                            <a:solidFill>
                              <a:schemeClr val="tx1"/>
                            </a:solidFill>
                          </a:ln>
                          <a:effectLst/>
                        </a:rPr>
                        <a:t>8</a:t>
                      </a:r>
                      <a:endParaRPr lang="en-US" sz="4400" b="1" dirty="0">
                        <a:ln>
                          <a:solidFill>
                            <a:schemeClr val="tx1"/>
                          </a:solid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800"/>
                        </a:spcAft>
                      </a:pPr>
                      <a:r>
                        <a:rPr lang="en-US" sz="4400" b="1" dirty="0">
                          <a:ln>
                            <a:solidFill>
                              <a:schemeClr val="tx1"/>
                            </a:solidFill>
                          </a:ln>
                          <a:effectLst/>
                        </a:rPr>
                        <a:t>20</a:t>
                      </a:r>
                      <a:endParaRPr lang="en-US" sz="4400" b="1" dirty="0">
                        <a:ln>
                          <a:solidFill>
                            <a:schemeClr val="tx1"/>
                          </a:solid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0"/>
                  </a:ext>
                </a:extLst>
              </a:tr>
            </a:tbl>
          </a:graphicData>
        </a:graphic>
      </p:graphicFrame>
      <p:grpSp>
        <p:nvGrpSpPr>
          <p:cNvPr id="2" name="Group 1"/>
          <p:cNvGrpSpPr/>
          <p:nvPr/>
        </p:nvGrpSpPr>
        <p:grpSpPr>
          <a:xfrm>
            <a:off x="222256" y="1822074"/>
            <a:ext cx="22659480" cy="4373698"/>
            <a:chOff x="686222" y="2937174"/>
            <a:chExt cx="22659480" cy="4373698"/>
          </a:xfrm>
        </p:grpSpPr>
        <p:grpSp>
          <p:nvGrpSpPr>
            <p:cNvPr id="15" name="Google Shape;445;p3"/>
            <p:cNvGrpSpPr/>
            <p:nvPr/>
          </p:nvGrpSpPr>
          <p:grpSpPr>
            <a:xfrm>
              <a:off x="914990" y="3075171"/>
              <a:ext cx="2836795" cy="939082"/>
              <a:chOff x="2028795" y="4418277"/>
              <a:chExt cx="3503060" cy="832104"/>
            </a:xfrm>
          </p:grpSpPr>
          <p:sp>
            <p:nvSpPr>
              <p:cNvPr id="1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636456" y="4468860"/>
                <a:ext cx="2895399" cy="7090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7</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5">
              <a:alphaModFix/>
            </a:blip>
            <a:srcRect l="15599" t="21515" r="9758" b="14519"/>
            <a:stretch/>
          </p:blipFill>
          <p:spPr>
            <a:xfrm>
              <a:off x="686222" y="3096230"/>
              <a:ext cx="996944" cy="998658"/>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38" name="Rectangle 37"/>
                <p:cNvSpPr/>
                <p:nvPr/>
              </p:nvSpPr>
              <p:spPr>
                <a:xfrm>
                  <a:off x="2702435" y="2937174"/>
                  <a:ext cx="20643267" cy="4373698"/>
                </a:xfrm>
                <a:prstGeom prst="rect">
                  <a:avLst/>
                </a:prstGeom>
              </p:spPr>
              <p:txBody>
                <a:bodyPr wrap="square">
                  <a:spAutoFit/>
                </a:bodyPr>
                <a:lstStyle/>
                <a:p>
                  <a:pPr>
                    <a:lnSpc>
                      <a:spcPct val="150000"/>
                    </a:lnSpc>
                  </a:pPr>
                  <a:r>
                    <a:rPr lang="vi-VN" sz="4400" dirty="0">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bóng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rổ</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ghi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trận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đấu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smtClean="0">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2702435" y="2937174"/>
                  <a:ext cx="20643267" cy="4373698"/>
                </a:xfrm>
                <a:prstGeom prst="rect">
                  <a:avLst/>
                </a:prstGeom>
                <a:blipFill>
                  <a:blip r:embed="rId6"/>
                  <a:stretch>
                    <a:fillRect l="-1329" b="-6555"/>
                  </a:stretch>
                </a:blipFill>
              </p:spPr>
              <p:txBody>
                <a:bodyPr/>
                <a:lstStyle/>
                <a:p>
                  <a:r>
                    <a:rPr lang="en-US">
                      <a:noFill/>
                    </a:rPr>
                    <a:t> </a:t>
                  </a:r>
                </a:p>
              </p:txBody>
            </p:sp>
          </mc:Fallback>
        </mc:AlternateContent>
      </p:grpSp>
      <p:grpSp>
        <p:nvGrpSpPr>
          <p:cNvPr id="21" name="Group 42">
            <a:extLst>
              <a:ext uri="{FF2B5EF4-FFF2-40B4-BE49-F238E27FC236}">
                <a16:creationId xmlns:a16="http://schemas.microsoft.com/office/drawing/2014/main" id="{7F3DE5A4-2442-6FC7-32B0-7BB88AD5DBEE}"/>
              </a:ext>
            </a:extLst>
          </p:cNvPr>
          <p:cNvGrpSpPr/>
          <p:nvPr/>
        </p:nvGrpSpPr>
        <p:grpSpPr>
          <a:xfrm>
            <a:off x="1866090" y="7466467"/>
            <a:ext cx="20765879" cy="1391600"/>
            <a:chOff x="1181534" y="3793291"/>
            <a:chExt cx="20765879" cy="1391600"/>
          </a:xfrm>
        </p:grpSpPr>
        <p:grpSp>
          <p:nvGrpSpPr>
            <p:cNvPr id="22" name="Group 43">
              <a:extLst>
                <a:ext uri="{FF2B5EF4-FFF2-40B4-BE49-F238E27FC236}">
                  <a16:creationId xmlns:a16="http://schemas.microsoft.com/office/drawing/2014/main" id="{38D4F2E2-47DA-3C20-BCF4-B6719E6234AD}"/>
                </a:ext>
              </a:extLst>
            </p:cNvPr>
            <p:cNvGrpSpPr/>
            <p:nvPr/>
          </p:nvGrpSpPr>
          <p:grpSpPr>
            <a:xfrm>
              <a:off x="1181534" y="3793291"/>
              <a:ext cx="20765879" cy="1391600"/>
              <a:chOff x="1181534" y="3793291"/>
              <a:chExt cx="20765879" cy="1391600"/>
            </a:xfrm>
          </p:grpSpPr>
          <p:sp>
            <p:nvSpPr>
              <p:cNvPr id="27" name="Google Shape;430;p3">
                <a:extLst>
                  <a:ext uri="{FF2B5EF4-FFF2-40B4-BE49-F238E27FC236}">
                    <a16:creationId xmlns:a16="http://schemas.microsoft.com/office/drawing/2014/main" id="{238CE339-3833-C50A-F3BB-08D29E80216E}"/>
                  </a:ext>
                </a:extLst>
              </p:cNvPr>
              <p:cNvSpPr/>
              <p:nvPr/>
            </p:nvSpPr>
            <p:spPr>
              <a:xfrm>
                <a:off x="1762622" y="3812289"/>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28" name="Google Shape;432;p3">
                <a:extLst>
                  <a:ext uri="{FF2B5EF4-FFF2-40B4-BE49-F238E27FC236}">
                    <a16:creationId xmlns:a16="http://schemas.microsoft.com/office/drawing/2014/main" id="{ECA574B9-D571-AF14-B144-575B533F9034}"/>
                  </a:ext>
                </a:extLst>
              </p:cNvPr>
              <p:cNvSpPr/>
              <p:nvPr/>
            </p:nvSpPr>
            <p:spPr>
              <a:xfrm>
                <a:off x="12352205" y="381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29" name="Google Shape;428;p3">
                <a:extLst>
                  <a:ext uri="{FF2B5EF4-FFF2-40B4-BE49-F238E27FC236}">
                    <a16:creationId xmlns:a16="http://schemas.microsoft.com/office/drawing/2014/main" id="{067E721A-E6B6-CA37-416F-D90747490180}"/>
                  </a:ext>
                </a:extLst>
              </p:cNvPr>
              <p:cNvSpPr/>
              <p:nvPr/>
            </p:nvSpPr>
            <p:spPr>
              <a:xfrm>
                <a:off x="6977952" y="379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30" name="Oval_B">
                <a:extLst>
                  <a:ext uri="{FF2B5EF4-FFF2-40B4-BE49-F238E27FC236}">
                    <a16:creationId xmlns:a16="http://schemas.microsoft.com/office/drawing/2014/main" id="{23F37DA8-13A1-F3CC-CDED-73E1997D1034}"/>
                  </a:ext>
                </a:extLst>
              </p:cNvPr>
              <p:cNvSpPr/>
              <p:nvPr/>
            </p:nvSpPr>
            <p:spPr>
              <a:xfrm>
                <a:off x="6396863" y="3998612"/>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B</a:t>
                </a:r>
                <a:endParaRPr sz="6400" dirty="0">
                  <a:solidFill>
                    <a:schemeClr val="lt1"/>
                  </a:solidFill>
                  <a:latin typeface="Tahoma" panose="020B0604030504040204" pitchFamily="34" charset="0"/>
                  <a:ea typeface="Calibri"/>
                  <a:cs typeface="Calibri"/>
                  <a:sym typeface="Calibri"/>
                </a:endParaRPr>
              </a:p>
            </p:txBody>
          </p:sp>
          <p:sp>
            <p:nvSpPr>
              <p:cNvPr id="31" name="Oval_A">
                <a:extLst>
                  <a:ext uri="{FF2B5EF4-FFF2-40B4-BE49-F238E27FC236}">
                    <a16:creationId xmlns:a16="http://schemas.microsoft.com/office/drawing/2014/main" id="{032528F9-A4E5-3F0F-F6A2-775E100FC118}"/>
                  </a:ext>
                </a:extLst>
              </p:cNvPr>
              <p:cNvSpPr/>
              <p:nvPr/>
            </p:nvSpPr>
            <p:spPr>
              <a:xfrm>
                <a:off x="1181534" y="401761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dirty="0">
                  <a:solidFill>
                    <a:schemeClr val="lt1"/>
                  </a:solidFill>
                  <a:latin typeface="Tahoma" panose="020B0604030504040204" pitchFamily="34" charset="0"/>
                  <a:ea typeface="Calibri"/>
                  <a:cs typeface="Calibri"/>
                  <a:sym typeface="Calibri"/>
                </a:endParaRPr>
              </a:p>
            </p:txBody>
          </p:sp>
          <p:sp>
            <p:nvSpPr>
              <p:cNvPr id="32" name="Oval_C">
                <a:extLst>
                  <a:ext uri="{FF2B5EF4-FFF2-40B4-BE49-F238E27FC236}">
                    <a16:creationId xmlns:a16="http://schemas.microsoft.com/office/drawing/2014/main" id="{4885708D-0703-0AF0-079F-F8DFC406537F}"/>
                  </a:ext>
                </a:extLst>
              </p:cNvPr>
              <p:cNvSpPr/>
              <p:nvPr/>
            </p:nvSpPr>
            <p:spPr>
              <a:xfrm>
                <a:off x="11771117" y="3943908"/>
                <a:ext cx="1104311"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a:solidFill>
                    <a:schemeClr val="lt1"/>
                  </a:solidFill>
                  <a:latin typeface="Tahoma" panose="020B0604030504040204" pitchFamily="34" charset="0"/>
                  <a:ea typeface="Calibri"/>
                  <a:cs typeface="Calibri"/>
                  <a:sym typeface="Calibri"/>
                </a:endParaRPr>
              </a:p>
            </p:txBody>
          </p:sp>
          <p:sp>
            <p:nvSpPr>
              <p:cNvPr id="33" name="Google Shape;434;p3">
                <a:extLst>
                  <a:ext uri="{FF2B5EF4-FFF2-40B4-BE49-F238E27FC236}">
                    <a16:creationId xmlns:a16="http://schemas.microsoft.com/office/drawing/2014/main" id="{F59C71B1-B9FB-C544-E597-4B308D67164A}"/>
                  </a:ext>
                </a:extLst>
              </p:cNvPr>
              <p:cNvSpPr/>
              <p:nvPr/>
            </p:nvSpPr>
            <p:spPr>
              <a:xfrm>
                <a:off x="17832613" y="3811796"/>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34" name="Oval_D">
                <a:extLst>
                  <a:ext uri="{FF2B5EF4-FFF2-40B4-BE49-F238E27FC236}">
                    <a16:creationId xmlns:a16="http://schemas.microsoft.com/office/drawing/2014/main" id="{E077CFFC-4C4D-50CF-E48E-7A0AA7B07F98}"/>
                  </a:ext>
                </a:extLst>
              </p:cNvPr>
              <p:cNvSpPr/>
              <p:nvPr/>
            </p:nvSpPr>
            <p:spPr>
              <a:xfrm>
                <a:off x="17251523" y="3942413"/>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D</a:t>
                </a:r>
                <a:endParaRPr sz="6400" dirty="0">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23" name="txt_A">
                  <a:extLst>
                    <a:ext uri="{FF2B5EF4-FFF2-40B4-BE49-F238E27FC236}">
                      <a16:creationId xmlns:a16="http://schemas.microsoft.com/office/drawing/2014/main" id="{50462A60-00B6-F7A2-E99A-5F15CF0FF0DB}"/>
                    </a:ext>
                  </a:extLst>
                </p:cNvPr>
                <p:cNvSpPr/>
                <p:nvPr/>
              </p:nvSpPr>
              <p:spPr>
                <a:xfrm>
                  <a:off x="2521903" y="4013862"/>
                  <a:ext cx="2892043" cy="941756"/>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𝟖</m:t>
                        </m:r>
                      </m:oMath>
                    </m:oMathPara>
                  </a14:m>
                  <a:endParaRPr lang="en-US" sz="48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xt_A">
                  <a:extLst>
                    <a:ext uri="{FF2B5EF4-FFF2-40B4-BE49-F238E27FC236}">
                      <a16:creationId xmlns:a16="http://schemas.microsoft.com/office/drawing/2014/main" id="{50462A60-00B6-F7A2-E99A-5F15CF0FF0DB}"/>
                    </a:ext>
                  </a:extLst>
                </p:cNvPr>
                <p:cNvSpPr>
                  <a:spLocks noRot="1" noChangeAspect="1" noMove="1" noResize="1" noEditPoints="1" noAdjustHandles="1" noChangeArrowheads="1" noChangeShapeType="1" noTextEdit="1"/>
                </p:cNvSpPr>
                <p:nvPr/>
              </p:nvSpPr>
              <p:spPr>
                <a:xfrm>
                  <a:off x="2521903" y="4013862"/>
                  <a:ext cx="2892043" cy="941756"/>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xt_B">
                  <a:extLst>
                    <a:ext uri="{FF2B5EF4-FFF2-40B4-BE49-F238E27FC236}">
                      <a16:creationId xmlns:a16="http://schemas.microsoft.com/office/drawing/2014/main" id="{D9CA4D05-BC5C-7B92-7C44-7EB7CF6BAAD8}"/>
                    </a:ext>
                  </a:extLst>
                </p:cNvPr>
                <p:cNvSpPr/>
                <p:nvPr/>
              </p:nvSpPr>
              <p:spPr>
                <a:xfrm>
                  <a:off x="7644817" y="3959148"/>
                  <a:ext cx="2794277" cy="888664"/>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𝟗</m:t>
                        </m:r>
                      </m:oMath>
                    </m:oMathPara>
                  </a14:m>
                  <a:endParaRPr lang="en-US" sz="4500" b="1" dirty="0">
                    <a:solidFill>
                      <a:srgbClr val="FFFFFF"/>
                    </a:solidFill>
                    <a:effectLst/>
                    <a:latin typeface="Tomaho"/>
                    <a:ea typeface="Calibri" panose="020F0502020204030204" pitchFamily="34" charset="0"/>
                    <a:cs typeface="Times New Roman" panose="02020603050405020304" pitchFamily="18" charset="0"/>
                  </a:endParaRPr>
                </a:p>
              </p:txBody>
            </p:sp>
          </mc:Choice>
          <mc:Fallback xmlns="">
            <p:sp>
              <p:nvSpPr>
                <p:cNvPr id="24" name="txt_B">
                  <a:extLst>
                    <a:ext uri="{FF2B5EF4-FFF2-40B4-BE49-F238E27FC236}">
                      <a16:creationId xmlns:a16="http://schemas.microsoft.com/office/drawing/2014/main" id="{D9CA4D05-BC5C-7B92-7C44-7EB7CF6BAAD8}"/>
                    </a:ext>
                  </a:extLst>
                </p:cNvPr>
                <p:cNvSpPr>
                  <a:spLocks noRot="1" noChangeAspect="1" noMove="1" noResize="1" noEditPoints="1" noAdjustHandles="1" noChangeArrowheads="1" noChangeShapeType="1" noTextEdit="1"/>
                </p:cNvSpPr>
                <p:nvPr/>
              </p:nvSpPr>
              <p:spPr>
                <a:xfrm>
                  <a:off x="7644817" y="3959148"/>
                  <a:ext cx="2794277" cy="888664"/>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xt_C">
                  <a:extLst>
                    <a:ext uri="{FF2B5EF4-FFF2-40B4-BE49-F238E27FC236}">
                      <a16:creationId xmlns:a16="http://schemas.microsoft.com/office/drawing/2014/main" id="{38B4349C-5DA8-933C-977C-954063888E65}"/>
                    </a:ext>
                  </a:extLst>
                </p:cNvPr>
                <p:cNvSpPr/>
                <p:nvPr/>
              </p:nvSpPr>
              <p:spPr>
                <a:xfrm>
                  <a:off x="13231685" y="3955161"/>
                  <a:ext cx="2996406"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𝟏𝟓</m:t>
                        </m:r>
                      </m:oMath>
                    </m:oMathPara>
                  </a14:m>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25" name="txt_C">
                  <a:extLst>
                    <a:ext uri="{FF2B5EF4-FFF2-40B4-BE49-F238E27FC236}">
                      <a16:creationId xmlns:a16="http://schemas.microsoft.com/office/drawing/2014/main" id="{38B4349C-5DA8-933C-977C-954063888E65}"/>
                    </a:ext>
                  </a:extLst>
                </p:cNvPr>
                <p:cNvSpPr>
                  <a:spLocks noRot="1" noChangeAspect="1" noMove="1" noResize="1" noEditPoints="1" noAdjustHandles="1" noChangeArrowheads="1" noChangeShapeType="1" noTextEdit="1"/>
                </p:cNvSpPr>
                <p:nvPr/>
              </p:nvSpPr>
              <p:spPr>
                <a:xfrm>
                  <a:off x="13231685" y="3955161"/>
                  <a:ext cx="2996406" cy="870967"/>
                </a:xfrm>
                <a:prstGeom prst="rect">
                  <a:avLst/>
                </a:prstGeom>
                <a:blipFill>
                  <a:blip r:embed="rId9"/>
                  <a:stretch>
                    <a:fillRect/>
                  </a:stretch>
                </a:blipFill>
                <a:ln>
                  <a:noFill/>
                </a:ln>
              </p:spPr>
              <p:txBody>
                <a:bodyPr/>
                <a:lstStyle/>
                <a:p>
                  <a:r>
                    <a:rPr lang="en-US">
                      <a:noFill/>
                    </a:rPr>
                    <a:t> </a:t>
                  </a:r>
                </a:p>
              </p:txBody>
            </p:sp>
          </mc:Fallback>
        </mc:AlternateContent>
        <p:sp>
          <p:nvSpPr>
            <p:cNvPr id="26" name="txt_D">
              <a:extLst>
                <a:ext uri="{FF2B5EF4-FFF2-40B4-BE49-F238E27FC236}">
                  <a16:creationId xmlns:a16="http://schemas.microsoft.com/office/drawing/2014/main" id="{AF38F55F-F42F-BD75-6BE6-77BEFC6EFF5E}"/>
                </a:ext>
              </a:extLst>
            </p:cNvPr>
            <p:cNvSpPr/>
            <p:nvPr/>
          </p:nvSpPr>
          <p:spPr>
            <a:xfrm>
              <a:off x="18576022" y="3937880"/>
              <a:ext cx="3135422"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r>
                <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17,5</a:t>
              </a:r>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p:grpSp>
        <p:nvGrpSpPr>
          <p:cNvPr id="35" name="Group 1">
            <a:extLst>
              <a:ext uri="{FF2B5EF4-FFF2-40B4-BE49-F238E27FC236}">
                <a16:creationId xmlns:a16="http://schemas.microsoft.com/office/drawing/2014/main" id="{01729B02-DD3F-E99F-F78D-7F1D676EFDED}"/>
              </a:ext>
            </a:extLst>
          </p:cNvPr>
          <p:cNvGrpSpPr/>
          <p:nvPr/>
        </p:nvGrpSpPr>
        <p:grpSpPr>
          <a:xfrm>
            <a:off x="0" y="8927071"/>
            <a:ext cx="24079792" cy="3493874"/>
            <a:chOff x="38100" y="5504319"/>
            <a:chExt cx="24079792" cy="2347581"/>
          </a:xfrm>
        </p:grpSpPr>
        <p:sp>
          <p:nvSpPr>
            <p:cNvPr id="36" name="Google Shape;422;p3">
              <a:extLst>
                <a:ext uri="{FF2B5EF4-FFF2-40B4-BE49-F238E27FC236}">
                  <a16:creationId xmlns:a16="http://schemas.microsoft.com/office/drawing/2014/main" id="{7C914B09-B6C7-A9F4-58D0-828E45A09E45}"/>
                </a:ext>
              </a:extLst>
            </p:cNvPr>
            <p:cNvSpPr/>
            <p:nvPr/>
          </p:nvSpPr>
          <p:spPr>
            <a:xfrm>
              <a:off x="343494" y="5831202"/>
              <a:ext cx="23774398" cy="2020698"/>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37" name="Google Shape;423;p3">
              <a:extLst>
                <a:ext uri="{FF2B5EF4-FFF2-40B4-BE49-F238E27FC236}">
                  <a16:creationId xmlns:a16="http://schemas.microsoft.com/office/drawing/2014/main" id="{2B49BA72-DE7F-60C4-C5D0-21323B0D9654}"/>
                </a:ext>
              </a:extLst>
            </p:cNvPr>
            <p:cNvGrpSpPr/>
            <p:nvPr/>
          </p:nvGrpSpPr>
          <p:grpSpPr>
            <a:xfrm>
              <a:off x="38100" y="5504319"/>
              <a:ext cx="3991940" cy="946707"/>
              <a:chOff x="410517" y="4648200"/>
              <a:chExt cx="3991940" cy="946707"/>
            </a:xfrm>
          </p:grpSpPr>
          <p:sp>
            <p:nvSpPr>
              <p:cNvPr id="39" name="Google Shape;424;p3">
                <a:extLst>
                  <a:ext uri="{FF2B5EF4-FFF2-40B4-BE49-F238E27FC236}">
                    <a16:creationId xmlns:a16="http://schemas.microsoft.com/office/drawing/2014/main" id="{F55484E2-CB8C-DD62-EFF8-F93A443C51FC}"/>
                  </a:ext>
                </a:extLst>
              </p:cNvPr>
              <p:cNvSpPr/>
              <p:nvPr/>
            </p:nvSpPr>
            <p:spPr>
              <a:xfrm rot="5400000" flipH="1">
                <a:off x="2567432" y="3624529"/>
                <a:ext cx="673645"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40" name="Google Shape;425;p3">
                <a:extLst>
                  <a:ext uri="{FF2B5EF4-FFF2-40B4-BE49-F238E27FC236}">
                    <a16:creationId xmlns:a16="http://schemas.microsoft.com/office/drawing/2014/main" id="{4799475C-F738-8845-4D65-FCA91BA71949}"/>
                  </a:ext>
                </a:extLst>
              </p:cNvPr>
              <p:cNvSpPr txBox="1"/>
              <p:nvPr/>
            </p:nvSpPr>
            <p:spPr>
              <a:xfrm>
                <a:off x="1406054" y="4769080"/>
                <a:ext cx="2872840" cy="82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41" name="Google Shape;426;p3">
                <a:extLst>
                  <a:ext uri="{FF2B5EF4-FFF2-40B4-BE49-F238E27FC236}">
                    <a16:creationId xmlns:a16="http://schemas.microsoft.com/office/drawing/2014/main" id="{7796BC8C-BCBE-F79E-CD96-80E146403E02}"/>
                  </a:ext>
                </a:extLst>
              </p:cNvPr>
              <p:cNvPicPr preferRelativeResize="0"/>
              <p:nvPr/>
            </p:nvPicPr>
            <p:blipFill rotWithShape="1">
              <a:blip r:embed="rId10">
                <a:alphaModFix/>
              </a:blip>
              <a:srcRect l="17950" t="14860" r="18922" b="25554"/>
              <a:stretch/>
            </p:blipFill>
            <p:spPr>
              <a:xfrm>
                <a:off x="410517" y="4648200"/>
                <a:ext cx="1058947" cy="811354"/>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42" name="De_bai">
                <a:extLst>
                  <a:ext uri="{FF2B5EF4-FFF2-40B4-BE49-F238E27FC236}">
                    <a16:creationId xmlns:a16="http://schemas.microsoft.com/office/drawing/2014/main" id="{92053C4E-C1FB-1F4C-C7F7-F04E6E3E84FF}"/>
                  </a:ext>
                </a:extLst>
              </p:cNvPr>
              <p:cNvSpPr txBox="1">
                <a:spLocks/>
              </p:cNvSpPr>
              <p:nvPr/>
            </p:nvSpPr>
            <p:spPr>
              <a:xfrm>
                <a:off x="2371590" y="10600306"/>
                <a:ext cx="22860000" cy="295723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err="1">
                    <a:latin typeface="Tahoma" panose="020B0604030504040204" pitchFamily="34" charset="0"/>
                    <a:ea typeface="Tahoma" panose="020B0604030504040204" pitchFamily="34" charset="0"/>
                    <a:cs typeface="Tahoma" panose="020B0604030504040204" pitchFamily="34" charset="0"/>
                  </a:rPr>
                  <a:t>Sắp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xếp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giảm</a:t>
                </a:r>
                <a:r>
                  <a:rPr lang="en-US" sz="4800" b="1" dirty="0">
                    <a:latin typeface="Tahoma" panose="020B0604030504040204" pitchFamily="34" charset="0"/>
                    <a:ea typeface="Tahoma" panose="020B0604030504040204" pitchFamily="34" charset="0"/>
                    <a:cs typeface="Tahoma" panose="020B0604030504040204" pitchFamily="34" charset="0"/>
                  </a:rPr>
                  <a:t>  8    8    9    15    20</a:t>
                </a:r>
              </a:p>
              <a:p>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𝟏</m:t>
                        </m:r>
                      </m:sub>
                    </m:sSub>
                    <m:r>
                      <a:rPr lang="en-US" sz="4800" b="1" i="1">
                        <a:latin typeface="Cambria Math" panose="02040503050406030204" pitchFamily="18" charset="0"/>
                      </a:rPr>
                      <m:t>=</m:t>
                    </m:r>
                    <m:r>
                      <a:rPr lang="en-US" sz="4800" b="1" i="1">
                        <a:latin typeface="Cambria Math" panose="02040503050406030204" pitchFamily="18" charset="0"/>
                      </a:rPr>
                      <m:t>𝟖</m:t>
                    </m:r>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𝟐</m:t>
                        </m:r>
                      </m:sub>
                    </m:sSub>
                    <m:r>
                      <a:rPr lang="en-US" sz="4800" b="1" i="1">
                        <a:latin typeface="Cambria Math" panose="02040503050406030204" pitchFamily="18" charset="0"/>
                      </a:rPr>
                      <m:t>=</m:t>
                    </m:r>
                    <m:r>
                      <a:rPr lang="en-US" sz="4800" b="1" i="1">
                        <a:latin typeface="Cambria Math" panose="02040503050406030204" pitchFamily="18" charset="0"/>
                      </a:rPr>
                      <m:t>𝟗</m:t>
                    </m:r>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𝟑</m:t>
                        </m:r>
                      </m:sub>
                    </m:sSub>
                    <m:r>
                      <a:rPr lang="en-US" sz="4800" b="1" i="1">
                        <a:latin typeface="Cambria Math" panose="02040503050406030204" pitchFamily="18" charset="0"/>
                      </a:rPr>
                      <m:t>=</m:t>
                    </m:r>
                    <m:r>
                      <a:rPr lang="en-US" sz="4800" b="1" i="1">
                        <a:latin typeface="Cambria Math" panose="02040503050406030204" pitchFamily="18" charset="0"/>
                      </a:rPr>
                      <m:t>𝟏𝟕</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2" name="De_bai">
                <a:extLst>
                  <a:ext uri="{FF2B5EF4-FFF2-40B4-BE49-F238E27FC236}">
                    <a16:creationId xmlns:a16="http://schemas.microsoft.com/office/drawing/2014/main" id="{92053C4E-C1FB-1F4C-C7F7-F04E6E3E84FF}"/>
                  </a:ext>
                </a:extLst>
              </p:cNvPr>
              <p:cNvSpPr txBox="1">
                <a:spLocks noRot="1" noChangeAspect="1" noMove="1" noResize="1" noEditPoints="1" noAdjustHandles="1" noChangeArrowheads="1" noChangeShapeType="1" noTextEdit="1"/>
              </p:cNvSpPr>
              <p:nvPr/>
            </p:nvSpPr>
            <p:spPr>
              <a:xfrm>
                <a:off x="2371590" y="10600306"/>
                <a:ext cx="22860000" cy="2957238"/>
              </a:xfrm>
              <a:prstGeom prst="rect">
                <a:avLst/>
              </a:prstGeom>
              <a:blipFill>
                <a:blip r:embed="rId11"/>
                <a:stretch>
                  <a:fillRect l="-1200" t="-7216"/>
                </a:stretch>
              </a:blipFill>
              <a:ln>
                <a:noFill/>
              </a:ln>
            </p:spPr>
            <p:txBody>
              <a:bodyPr/>
              <a:lstStyle/>
              <a:p>
                <a:r>
                  <a:rPr lang="en-US">
                    <a:noFill/>
                  </a:rPr>
                  <a:t> </a:t>
                </a:r>
              </a:p>
            </p:txBody>
          </p:sp>
        </mc:Fallback>
      </mc:AlternateContent>
      <p:sp>
        <p:nvSpPr>
          <p:cNvPr id="44" name="Oval_A">
            <a:extLst>
              <a:ext uri="{FF2B5EF4-FFF2-40B4-BE49-F238E27FC236}">
                <a16:creationId xmlns:a16="http://schemas.microsoft.com/office/drawing/2014/main" id="{0D985F6C-F566-776C-DC47-2D033205149B}"/>
              </a:ext>
            </a:extLst>
          </p:cNvPr>
          <p:cNvSpPr/>
          <p:nvPr/>
        </p:nvSpPr>
        <p:spPr>
          <a:xfrm>
            <a:off x="18054064" y="7578689"/>
            <a:ext cx="1088530" cy="1112629"/>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D</a:t>
            </a:r>
            <a:endParaRPr sz="6400" dirty="0">
              <a:solidFill>
                <a:schemeClr val="lt1"/>
              </a:solidFill>
              <a:latin typeface="Tahoma" panose="020B0604030504040204" pitchFamily="34" charset="0"/>
              <a:ea typeface="Calibri"/>
              <a:cs typeface="Calibri"/>
              <a:sym typeface="Calibri"/>
            </a:endParaRPr>
          </a:p>
        </p:txBody>
      </p:sp>
    </p:spTree>
    <p:extLst>
      <p:ext uri="{BB962C8B-B14F-4D97-AF65-F5344CB8AC3E}">
        <p14:creationId xmlns:p14="http://schemas.microsoft.com/office/powerpoint/2010/main" val="390696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700" fill="hold"/>
                                        <p:tgtEl>
                                          <p:spTgt spid="44"/>
                                        </p:tgtEl>
                                        <p:attrNameLst>
                                          <p:attrName>fillcolor</p:attrName>
                                        </p:attrNameLst>
                                      </p:cBhvr>
                                      <p:to>
                                        <a:srgbClr val="FF040A"/>
                                      </p:to>
                                    </p:animClr>
                                    <p:set>
                                      <p:cBhvr>
                                        <p:cTn id="23" dur="700" fill="hold"/>
                                        <p:tgtEl>
                                          <p:spTgt spid="44"/>
                                        </p:tgtEl>
                                        <p:attrNameLst>
                                          <p:attrName>fill.type</p:attrName>
                                        </p:attrNameLst>
                                      </p:cBhvr>
                                      <p:to>
                                        <p:strVal val="solid"/>
                                      </p:to>
                                    </p:set>
                                    <p:set>
                                      <p:cBhvr>
                                        <p:cTn id="24" dur="700" fill="hold"/>
                                        <p:tgtEl>
                                          <p:spTgt spid="4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e_bai1"/>
          <p:cNvSpPr/>
          <p:nvPr/>
        </p:nvSpPr>
        <p:spPr>
          <a:xfrm>
            <a:off x="99421" y="1102753"/>
            <a:ext cx="24223258" cy="499616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grpSp>
        <p:nvGrpSpPr>
          <p:cNvPr id="3" name="Group 2"/>
          <p:cNvGrpSpPr/>
          <p:nvPr/>
        </p:nvGrpSpPr>
        <p:grpSpPr>
          <a:xfrm>
            <a:off x="-664819" y="1012581"/>
            <a:ext cx="24363019" cy="2157707"/>
            <a:chOff x="271736" y="2895600"/>
            <a:chExt cx="24363019" cy="2157707"/>
          </a:xfrm>
        </p:grpSpPr>
        <p:grpSp>
          <p:nvGrpSpPr>
            <p:cNvPr id="15" name="Google Shape;445;p3"/>
            <p:cNvGrpSpPr/>
            <p:nvPr/>
          </p:nvGrpSpPr>
          <p:grpSpPr>
            <a:xfrm>
              <a:off x="957886" y="2978731"/>
              <a:ext cx="2836795" cy="886031"/>
              <a:chOff x="2028795" y="4392806"/>
              <a:chExt cx="3503060" cy="857575"/>
            </a:xfrm>
          </p:grpSpPr>
          <p:sp>
            <p:nvSpPr>
              <p:cNvPr id="1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125226" y="4392806"/>
                <a:ext cx="2895399" cy="7744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8</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2">
              <a:alphaModFix/>
            </a:blip>
            <a:srcRect l="15599" t="21515" r="9758" b="14519"/>
            <a:stretch/>
          </p:blipFill>
          <p:spPr>
            <a:xfrm>
              <a:off x="271736" y="2945751"/>
              <a:ext cx="996944" cy="930608"/>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20" name="Rectangle 19"/>
            <p:cNvSpPr/>
            <p:nvPr/>
          </p:nvSpPr>
          <p:spPr>
            <a:xfrm>
              <a:off x="4144925" y="2895600"/>
              <a:ext cx="20489830" cy="2157707"/>
            </a:xfrm>
            <a:prstGeom prst="rect">
              <a:avLst/>
            </a:prstGeom>
          </p:spPr>
          <p:txBody>
            <a:bodyPr wrap="square">
              <a:spAutoFit/>
            </a:bodyPr>
            <a:lstStyle/>
            <a:p>
              <a:pPr>
                <a:lnSpc>
                  <a:spcPct val="150000"/>
                </a:lnSpc>
              </a:pPr>
              <a:r>
                <a:rPr lang="vi-VN"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Sản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lượng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lúa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40 </a:t>
              </a:r>
              <a:r>
                <a:rPr lang="en-US" sz="4800" b="1" dirty="0" err="1">
                  <a:effectLst/>
                  <a:latin typeface="Tahoma" panose="020B0604030504040204" pitchFamily="34" charset="0"/>
                  <a:ea typeface="Tahoma" panose="020B0604030504040204" pitchFamily="34" charset="0"/>
                  <a:cs typeface="Tahoma" panose="020B0604030504040204" pitchFamily="34" charset="0"/>
                </a:rPr>
                <a:t>thửa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ruộng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diện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tích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2" name="Rectangle 11"/>
          <p:cNvSpPr/>
          <p:nvPr/>
        </p:nvSpPr>
        <p:spPr>
          <a:xfrm>
            <a:off x="1676400" y="5029688"/>
            <a:ext cx="9595897" cy="830997"/>
          </a:xfrm>
          <a:prstGeom prst="rect">
            <a:avLst/>
          </a:prstGeom>
        </p:spPr>
        <p:txBody>
          <a:bodyPr wrap="non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5" name="Bảng 4">
            <a:extLst>
              <a:ext uri="{FF2B5EF4-FFF2-40B4-BE49-F238E27FC236}">
                <a16:creationId xmlns:a16="http://schemas.microsoft.com/office/drawing/2014/main" id="{22EF02CC-4949-BDC0-10B2-B442C6FBC670}"/>
              </a:ext>
            </a:extLst>
          </p:cNvPr>
          <p:cNvGraphicFramePr>
            <a:graphicFrameLocks noGrp="1"/>
          </p:cNvGraphicFramePr>
          <p:nvPr>
            <p:extLst>
              <p:ext uri="{D42A27DB-BD31-4B8C-83A1-F6EECF244321}">
                <p14:modId xmlns:p14="http://schemas.microsoft.com/office/powerpoint/2010/main" val="3400861085"/>
              </p:ext>
            </p:extLst>
          </p:nvPr>
        </p:nvGraphicFramePr>
        <p:xfrm>
          <a:off x="1828800" y="3442389"/>
          <a:ext cx="21412200" cy="1512190"/>
        </p:xfrm>
        <a:graphic>
          <a:graphicData uri="http://schemas.openxmlformats.org/drawingml/2006/table">
            <a:tbl>
              <a:tblPr firstRow="1" firstCol="1" bandRow="1">
                <a:tableStyleId>{5C22544A-7EE6-4342-B048-85BDC9FD1C3A}</a:tableStyleId>
              </a:tblPr>
              <a:tblGrid>
                <a:gridCol w="3567565">
                  <a:extLst>
                    <a:ext uri="{9D8B030D-6E8A-4147-A177-3AD203B41FA5}">
                      <a16:colId xmlns:a16="http://schemas.microsoft.com/office/drawing/2014/main" val="2996767817"/>
                    </a:ext>
                  </a:extLst>
                </a:gridCol>
                <a:gridCol w="3567565">
                  <a:extLst>
                    <a:ext uri="{9D8B030D-6E8A-4147-A177-3AD203B41FA5}">
                      <a16:colId xmlns:a16="http://schemas.microsoft.com/office/drawing/2014/main" val="247892451"/>
                    </a:ext>
                  </a:extLst>
                </a:gridCol>
                <a:gridCol w="3567565">
                  <a:extLst>
                    <a:ext uri="{9D8B030D-6E8A-4147-A177-3AD203B41FA5}">
                      <a16:colId xmlns:a16="http://schemas.microsoft.com/office/drawing/2014/main" val="636846600"/>
                    </a:ext>
                  </a:extLst>
                </a:gridCol>
                <a:gridCol w="3569835">
                  <a:extLst>
                    <a:ext uri="{9D8B030D-6E8A-4147-A177-3AD203B41FA5}">
                      <a16:colId xmlns:a16="http://schemas.microsoft.com/office/drawing/2014/main" val="2350854543"/>
                    </a:ext>
                  </a:extLst>
                </a:gridCol>
                <a:gridCol w="3569835">
                  <a:extLst>
                    <a:ext uri="{9D8B030D-6E8A-4147-A177-3AD203B41FA5}">
                      <a16:colId xmlns:a16="http://schemas.microsoft.com/office/drawing/2014/main" val="2400039"/>
                    </a:ext>
                  </a:extLst>
                </a:gridCol>
                <a:gridCol w="3569835">
                  <a:extLst>
                    <a:ext uri="{9D8B030D-6E8A-4147-A177-3AD203B41FA5}">
                      <a16:colId xmlns:a16="http://schemas.microsoft.com/office/drawing/2014/main" val="2173281066"/>
                    </a:ext>
                  </a:extLst>
                </a:gridCol>
              </a:tblGrid>
              <a:tr h="675158">
                <a:tc>
                  <a:txBody>
                    <a:bodyPr/>
                    <a:lstStyle/>
                    <a:p>
                      <a:pPr algn="ctr">
                        <a:lnSpc>
                          <a:spcPct val="115000"/>
                        </a:lnSpc>
                        <a:spcBef>
                          <a:spcPts val="600"/>
                        </a:spcBef>
                        <a:spcAft>
                          <a:spcPts val="800"/>
                        </a:spcAft>
                        <a:tabLst>
                          <a:tab pos="629920" algn="l"/>
                          <a:tab pos="3599815" algn="l"/>
                          <a:tab pos="5039995" algn="l"/>
                        </a:tabLst>
                      </a:pPr>
                      <a:r>
                        <a:rPr lang="en-US" sz="4800" dirty="0" err="1">
                          <a:effectLst/>
                          <a:latin typeface="Tahoma" panose="020B0604030504040204" pitchFamily="34" charset="0"/>
                          <a:ea typeface="Tahoma" panose="020B0604030504040204" pitchFamily="34" charset="0"/>
                          <a:cs typeface="Tahoma" panose="020B0604030504040204" pitchFamily="34" charset="0"/>
                        </a:rPr>
                        <a:t>Sản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lượng</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22</a:t>
                      </a:r>
                    </a:p>
                  </a:txBody>
                  <a:tcPr marL="68580" marR="68580" marT="0" marB="0"/>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23</a:t>
                      </a:r>
                    </a:p>
                  </a:txBody>
                  <a:tcPr marL="68580" marR="68580" marT="0" marB="0"/>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tc>
                <a:extLst>
                  <a:ext uri="{0D108BD9-81ED-4DB2-BD59-A6C34878D82A}">
                    <a16:rowId xmlns:a16="http://schemas.microsoft.com/office/drawing/2014/main" val="3789121598"/>
                  </a:ext>
                </a:extLst>
              </a:tr>
              <a:tr h="675158">
                <a:tc>
                  <a:txBody>
                    <a:bodyPr/>
                    <a:lstStyle/>
                    <a:p>
                      <a:pPr algn="ctr">
                        <a:lnSpc>
                          <a:spcPct val="115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Tần số</a:t>
                      </a:r>
                    </a:p>
                  </a:txBody>
                  <a:tcPr marL="68580" marR="68580" marT="0" marB="0" anchor="ctr"/>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tc>
                <a:tc>
                  <a:txBody>
                    <a:bodyPr/>
                    <a:lstStyle/>
                    <a:p>
                      <a:pPr algn="ctr">
                        <a:lnSpc>
                          <a:spcPct val="107000"/>
                        </a:lnSpc>
                        <a:spcBef>
                          <a:spcPts val="600"/>
                        </a:spcBef>
                        <a:spcAft>
                          <a:spcPts val="800"/>
                        </a:spcAft>
                        <a:tabLst>
                          <a:tab pos="629920" algn="l"/>
                          <a:tab pos="3599815" algn="l"/>
                          <a:tab pos="5039995" algn="l"/>
                        </a:tabLs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07000"/>
                        </a:lnSpc>
                        <a:spcBef>
                          <a:spcPts val="600"/>
                        </a:spcBef>
                        <a:spcAft>
                          <a:spcPts val="800"/>
                        </a:spcAft>
                        <a:tabLst>
                          <a:tab pos="629920" algn="l"/>
                          <a:tab pos="3599815" algn="l"/>
                          <a:tab pos="5039995" algn="l"/>
                        </a:tabLst>
                      </a:pPr>
                      <a:r>
                        <a:rPr lang="en-US" sz="4800" dirty="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tc>
                <a:extLst>
                  <a:ext uri="{0D108BD9-81ED-4DB2-BD59-A6C34878D82A}">
                    <a16:rowId xmlns:a16="http://schemas.microsoft.com/office/drawing/2014/main" val="3921806072"/>
                  </a:ext>
                </a:extLst>
              </a:tr>
            </a:tbl>
          </a:graphicData>
        </a:graphic>
      </p:graphicFrame>
      <p:grpSp>
        <p:nvGrpSpPr>
          <p:cNvPr id="27" name="Group 42">
            <a:extLst>
              <a:ext uri="{FF2B5EF4-FFF2-40B4-BE49-F238E27FC236}">
                <a16:creationId xmlns:a16="http://schemas.microsoft.com/office/drawing/2014/main" id="{BE46F042-DDF7-E5FE-D431-72B787B2356F}"/>
              </a:ext>
            </a:extLst>
          </p:cNvPr>
          <p:cNvGrpSpPr/>
          <p:nvPr/>
        </p:nvGrpSpPr>
        <p:grpSpPr>
          <a:xfrm>
            <a:off x="1828800" y="6371017"/>
            <a:ext cx="20765879" cy="1391600"/>
            <a:chOff x="1181534" y="3793291"/>
            <a:chExt cx="20765879" cy="1391600"/>
          </a:xfrm>
        </p:grpSpPr>
        <p:grpSp>
          <p:nvGrpSpPr>
            <p:cNvPr id="29" name="Group 43">
              <a:extLst>
                <a:ext uri="{FF2B5EF4-FFF2-40B4-BE49-F238E27FC236}">
                  <a16:creationId xmlns:a16="http://schemas.microsoft.com/office/drawing/2014/main" id="{5577B50F-8494-28DC-7321-8DF47E119A8C}"/>
                </a:ext>
              </a:extLst>
            </p:cNvPr>
            <p:cNvGrpSpPr/>
            <p:nvPr/>
          </p:nvGrpSpPr>
          <p:grpSpPr>
            <a:xfrm>
              <a:off x="1181534" y="3793291"/>
              <a:ext cx="20765879" cy="1391600"/>
              <a:chOff x="1181534" y="3793291"/>
              <a:chExt cx="20765879" cy="1391600"/>
            </a:xfrm>
          </p:grpSpPr>
          <p:sp>
            <p:nvSpPr>
              <p:cNvPr id="34" name="Google Shape;430;p3">
                <a:extLst>
                  <a:ext uri="{FF2B5EF4-FFF2-40B4-BE49-F238E27FC236}">
                    <a16:creationId xmlns:a16="http://schemas.microsoft.com/office/drawing/2014/main" id="{4368E3F7-F15E-A57F-8638-CCEEDCEC48BF}"/>
                  </a:ext>
                </a:extLst>
              </p:cNvPr>
              <p:cNvSpPr/>
              <p:nvPr/>
            </p:nvSpPr>
            <p:spPr>
              <a:xfrm>
                <a:off x="1762622" y="3812289"/>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35" name="Google Shape;432;p3">
                <a:extLst>
                  <a:ext uri="{FF2B5EF4-FFF2-40B4-BE49-F238E27FC236}">
                    <a16:creationId xmlns:a16="http://schemas.microsoft.com/office/drawing/2014/main" id="{C6BCA623-92A8-F55A-10BE-2ECE8C69E6B6}"/>
                  </a:ext>
                </a:extLst>
              </p:cNvPr>
              <p:cNvSpPr/>
              <p:nvPr/>
            </p:nvSpPr>
            <p:spPr>
              <a:xfrm>
                <a:off x="12352205" y="381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36" name="Google Shape;428;p3">
                <a:extLst>
                  <a:ext uri="{FF2B5EF4-FFF2-40B4-BE49-F238E27FC236}">
                    <a16:creationId xmlns:a16="http://schemas.microsoft.com/office/drawing/2014/main" id="{7C6CE737-C554-839F-6185-E6035E749EA0}"/>
                  </a:ext>
                </a:extLst>
              </p:cNvPr>
              <p:cNvSpPr/>
              <p:nvPr/>
            </p:nvSpPr>
            <p:spPr>
              <a:xfrm>
                <a:off x="6977952" y="379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37" name="Oval_B">
                <a:extLst>
                  <a:ext uri="{FF2B5EF4-FFF2-40B4-BE49-F238E27FC236}">
                    <a16:creationId xmlns:a16="http://schemas.microsoft.com/office/drawing/2014/main" id="{AB49CA34-AEE6-4C30-6A2D-FE410AF21D55}"/>
                  </a:ext>
                </a:extLst>
              </p:cNvPr>
              <p:cNvSpPr/>
              <p:nvPr/>
            </p:nvSpPr>
            <p:spPr>
              <a:xfrm>
                <a:off x="6396863" y="3998612"/>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B</a:t>
                </a:r>
                <a:endParaRPr sz="6400" dirty="0">
                  <a:solidFill>
                    <a:schemeClr val="lt1"/>
                  </a:solidFill>
                  <a:latin typeface="Tahoma" panose="020B0604030504040204" pitchFamily="34" charset="0"/>
                  <a:ea typeface="Calibri"/>
                  <a:cs typeface="Calibri"/>
                  <a:sym typeface="Calibri"/>
                </a:endParaRPr>
              </a:p>
            </p:txBody>
          </p:sp>
          <p:sp>
            <p:nvSpPr>
              <p:cNvPr id="38" name="Oval_A">
                <a:extLst>
                  <a:ext uri="{FF2B5EF4-FFF2-40B4-BE49-F238E27FC236}">
                    <a16:creationId xmlns:a16="http://schemas.microsoft.com/office/drawing/2014/main" id="{905BA074-B43C-0799-B18E-5F1F965FFB2A}"/>
                  </a:ext>
                </a:extLst>
              </p:cNvPr>
              <p:cNvSpPr/>
              <p:nvPr/>
            </p:nvSpPr>
            <p:spPr>
              <a:xfrm>
                <a:off x="1181534" y="401761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dirty="0">
                  <a:solidFill>
                    <a:schemeClr val="lt1"/>
                  </a:solidFill>
                  <a:latin typeface="Tahoma" panose="020B0604030504040204" pitchFamily="34" charset="0"/>
                  <a:ea typeface="Calibri"/>
                  <a:cs typeface="Calibri"/>
                  <a:sym typeface="Calibri"/>
                </a:endParaRPr>
              </a:p>
            </p:txBody>
          </p:sp>
          <p:sp>
            <p:nvSpPr>
              <p:cNvPr id="39" name="Oval_C">
                <a:extLst>
                  <a:ext uri="{FF2B5EF4-FFF2-40B4-BE49-F238E27FC236}">
                    <a16:creationId xmlns:a16="http://schemas.microsoft.com/office/drawing/2014/main" id="{15568C18-FE59-54AA-5EFA-6ACFE7D56783}"/>
                  </a:ext>
                </a:extLst>
              </p:cNvPr>
              <p:cNvSpPr/>
              <p:nvPr/>
            </p:nvSpPr>
            <p:spPr>
              <a:xfrm>
                <a:off x="11771117" y="3943908"/>
                <a:ext cx="1104311"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a:solidFill>
                    <a:schemeClr val="lt1"/>
                  </a:solidFill>
                  <a:latin typeface="Tahoma" panose="020B0604030504040204" pitchFamily="34" charset="0"/>
                  <a:ea typeface="Calibri"/>
                  <a:cs typeface="Calibri"/>
                  <a:sym typeface="Calibri"/>
                </a:endParaRPr>
              </a:p>
            </p:txBody>
          </p:sp>
          <p:sp>
            <p:nvSpPr>
              <p:cNvPr id="40" name="Google Shape;434;p3">
                <a:extLst>
                  <a:ext uri="{FF2B5EF4-FFF2-40B4-BE49-F238E27FC236}">
                    <a16:creationId xmlns:a16="http://schemas.microsoft.com/office/drawing/2014/main" id="{39AD4DA9-F8D3-9810-0E01-0ACB124B4BE3}"/>
                  </a:ext>
                </a:extLst>
              </p:cNvPr>
              <p:cNvSpPr/>
              <p:nvPr/>
            </p:nvSpPr>
            <p:spPr>
              <a:xfrm>
                <a:off x="17832613" y="3811796"/>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1" name="Oval_D">
                <a:extLst>
                  <a:ext uri="{FF2B5EF4-FFF2-40B4-BE49-F238E27FC236}">
                    <a16:creationId xmlns:a16="http://schemas.microsoft.com/office/drawing/2014/main" id="{6C782F5A-C99A-87FC-F885-985BB5EB7D16}"/>
                  </a:ext>
                </a:extLst>
              </p:cNvPr>
              <p:cNvSpPr/>
              <p:nvPr/>
            </p:nvSpPr>
            <p:spPr>
              <a:xfrm>
                <a:off x="17251523" y="3942413"/>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D</a:t>
                </a:r>
                <a:endParaRPr sz="6400" dirty="0">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30" name="txt_A">
                  <a:extLst>
                    <a:ext uri="{FF2B5EF4-FFF2-40B4-BE49-F238E27FC236}">
                      <a16:creationId xmlns:a16="http://schemas.microsoft.com/office/drawing/2014/main" id="{653A8954-CF30-DA7C-0113-1B83201D716F}"/>
                    </a:ext>
                  </a:extLst>
                </p:cNvPr>
                <p:cNvSpPr/>
                <p:nvPr/>
              </p:nvSpPr>
              <p:spPr>
                <a:xfrm>
                  <a:off x="2521903" y="4013862"/>
                  <a:ext cx="2892043" cy="941756"/>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𝟓</m:t>
                        </m:r>
                      </m:oMath>
                    </m:oMathPara>
                  </a14:m>
                  <a:endParaRPr lang="en-US" sz="48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xt_A">
                  <a:extLst>
                    <a:ext uri="{FF2B5EF4-FFF2-40B4-BE49-F238E27FC236}">
                      <a16:creationId xmlns:a16="http://schemas.microsoft.com/office/drawing/2014/main" id="{653A8954-CF30-DA7C-0113-1B83201D716F}"/>
                    </a:ext>
                  </a:extLst>
                </p:cNvPr>
                <p:cNvSpPr>
                  <a:spLocks noRot="1" noChangeAspect="1" noMove="1" noResize="1" noEditPoints="1" noAdjustHandles="1" noChangeArrowheads="1" noChangeShapeType="1" noTextEdit="1"/>
                </p:cNvSpPr>
                <p:nvPr/>
              </p:nvSpPr>
              <p:spPr>
                <a:xfrm>
                  <a:off x="2521903" y="4013862"/>
                  <a:ext cx="2892043" cy="941756"/>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xt_B">
                  <a:extLst>
                    <a:ext uri="{FF2B5EF4-FFF2-40B4-BE49-F238E27FC236}">
                      <a16:creationId xmlns:a16="http://schemas.microsoft.com/office/drawing/2014/main" id="{ED4F8FA2-A62B-0BFD-291D-BC23D5DB1FF0}"/>
                    </a:ext>
                  </a:extLst>
                </p:cNvPr>
                <p:cNvSpPr/>
                <p:nvPr/>
              </p:nvSpPr>
              <p:spPr>
                <a:xfrm>
                  <a:off x="7644817" y="3959148"/>
                  <a:ext cx="2794277" cy="888664"/>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𝟐𝟒</m:t>
                        </m:r>
                      </m:oMath>
                    </m:oMathPara>
                  </a14:m>
                  <a:endParaRPr lang="en-US" sz="4500" b="1" dirty="0">
                    <a:solidFill>
                      <a:srgbClr val="FFFFFF"/>
                    </a:solidFill>
                    <a:effectLst/>
                    <a:latin typeface="Tomaho"/>
                    <a:ea typeface="Calibri" panose="020F0502020204030204" pitchFamily="34" charset="0"/>
                    <a:cs typeface="Times New Roman" panose="02020603050405020304" pitchFamily="18" charset="0"/>
                  </a:endParaRPr>
                </a:p>
              </p:txBody>
            </p:sp>
          </mc:Choice>
          <mc:Fallback xmlns="">
            <p:sp>
              <p:nvSpPr>
                <p:cNvPr id="31" name="txt_B">
                  <a:extLst>
                    <a:ext uri="{FF2B5EF4-FFF2-40B4-BE49-F238E27FC236}">
                      <a16:creationId xmlns:a16="http://schemas.microsoft.com/office/drawing/2014/main" id="{ED4F8FA2-A62B-0BFD-291D-BC23D5DB1FF0}"/>
                    </a:ext>
                  </a:extLst>
                </p:cNvPr>
                <p:cNvSpPr>
                  <a:spLocks noRot="1" noChangeAspect="1" noMove="1" noResize="1" noEditPoints="1" noAdjustHandles="1" noChangeArrowheads="1" noChangeShapeType="1" noTextEdit="1"/>
                </p:cNvSpPr>
                <p:nvPr/>
              </p:nvSpPr>
              <p:spPr>
                <a:xfrm>
                  <a:off x="7644817" y="3959148"/>
                  <a:ext cx="2794277" cy="888664"/>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xt_C">
                  <a:extLst>
                    <a:ext uri="{FF2B5EF4-FFF2-40B4-BE49-F238E27FC236}">
                      <a16:creationId xmlns:a16="http://schemas.microsoft.com/office/drawing/2014/main" id="{A892FD82-01C4-B9AE-7DEC-1BDA0A2B1EF2}"/>
                    </a:ext>
                  </a:extLst>
                </p:cNvPr>
                <p:cNvSpPr/>
                <p:nvPr/>
              </p:nvSpPr>
              <p:spPr>
                <a:xfrm>
                  <a:off x="13231685" y="3955161"/>
                  <a:ext cx="2996406"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𝟓𝟒</m:t>
                        </m:r>
                      </m:oMath>
                    </m:oMathPara>
                  </a14:m>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2" name="txt_C">
                  <a:extLst>
                    <a:ext uri="{FF2B5EF4-FFF2-40B4-BE49-F238E27FC236}">
                      <a16:creationId xmlns:a16="http://schemas.microsoft.com/office/drawing/2014/main" id="{A892FD82-01C4-B9AE-7DEC-1BDA0A2B1EF2}"/>
                    </a:ext>
                  </a:extLst>
                </p:cNvPr>
                <p:cNvSpPr>
                  <a:spLocks noRot="1" noChangeAspect="1" noMove="1" noResize="1" noEditPoints="1" noAdjustHandles="1" noChangeArrowheads="1" noChangeShapeType="1" noTextEdit="1"/>
                </p:cNvSpPr>
                <p:nvPr/>
              </p:nvSpPr>
              <p:spPr>
                <a:xfrm>
                  <a:off x="13231685" y="3955161"/>
                  <a:ext cx="2996406" cy="870967"/>
                </a:xfrm>
                <a:prstGeom prst="rect">
                  <a:avLst/>
                </a:prstGeom>
                <a:blipFill>
                  <a:blip r:embed="rId5"/>
                  <a:stretch>
                    <a:fillRect/>
                  </a:stretch>
                </a:blipFill>
                <a:ln>
                  <a:noFill/>
                </a:ln>
              </p:spPr>
              <p:txBody>
                <a:bodyPr/>
                <a:lstStyle/>
                <a:p>
                  <a:r>
                    <a:rPr lang="en-US">
                      <a:noFill/>
                    </a:rPr>
                    <a:t> </a:t>
                  </a:r>
                </a:p>
              </p:txBody>
            </p:sp>
          </mc:Fallback>
        </mc:AlternateContent>
        <p:sp>
          <p:nvSpPr>
            <p:cNvPr id="33" name="txt_D">
              <a:extLst>
                <a:ext uri="{FF2B5EF4-FFF2-40B4-BE49-F238E27FC236}">
                  <a16:creationId xmlns:a16="http://schemas.microsoft.com/office/drawing/2014/main" id="{CCEF65D4-5C2E-913A-805D-92B7793CCF13}"/>
                </a:ext>
              </a:extLst>
            </p:cNvPr>
            <p:cNvSpPr/>
            <p:nvPr/>
          </p:nvSpPr>
          <p:spPr>
            <a:xfrm>
              <a:off x="18576022" y="3937880"/>
              <a:ext cx="3135422"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r>
                <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22,1</a:t>
              </a:r>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p:sp>
        <p:nvSpPr>
          <p:cNvPr id="42" name="Oval_A">
            <a:extLst>
              <a:ext uri="{FF2B5EF4-FFF2-40B4-BE49-F238E27FC236}">
                <a16:creationId xmlns:a16="http://schemas.microsoft.com/office/drawing/2014/main" id="{163394AB-F0E4-8EB7-89DD-AD7B5F5AB9EF}"/>
              </a:ext>
            </a:extLst>
          </p:cNvPr>
          <p:cNvSpPr/>
          <p:nvPr/>
        </p:nvSpPr>
        <p:spPr>
          <a:xfrm>
            <a:off x="12455168" y="6464241"/>
            <a:ext cx="1088530" cy="1112629"/>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C</a:t>
            </a:r>
            <a:endParaRPr sz="6400" dirty="0">
              <a:solidFill>
                <a:schemeClr val="lt1"/>
              </a:solidFill>
              <a:latin typeface="Tahoma" panose="020B0604030504040204" pitchFamily="34" charset="0"/>
              <a:ea typeface="Calibri"/>
              <a:cs typeface="Calibri"/>
              <a:sym typeface="Calibri"/>
            </a:endParaRPr>
          </a:p>
        </p:txBody>
      </p:sp>
      <p:grpSp>
        <p:nvGrpSpPr>
          <p:cNvPr id="43" name="Group 1">
            <a:extLst>
              <a:ext uri="{FF2B5EF4-FFF2-40B4-BE49-F238E27FC236}">
                <a16:creationId xmlns:a16="http://schemas.microsoft.com/office/drawing/2014/main" id="{9D1C8FB2-4128-497B-7E8C-06D14905472C}"/>
              </a:ext>
            </a:extLst>
          </p:cNvPr>
          <p:cNvGrpSpPr/>
          <p:nvPr/>
        </p:nvGrpSpPr>
        <p:grpSpPr>
          <a:xfrm>
            <a:off x="152104" y="7699247"/>
            <a:ext cx="24079792" cy="5197926"/>
            <a:chOff x="38100" y="5504319"/>
            <a:chExt cx="24079792" cy="2347581"/>
          </a:xfrm>
        </p:grpSpPr>
        <p:sp>
          <p:nvSpPr>
            <p:cNvPr id="44" name="Google Shape;422;p3">
              <a:extLst>
                <a:ext uri="{FF2B5EF4-FFF2-40B4-BE49-F238E27FC236}">
                  <a16:creationId xmlns:a16="http://schemas.microsoft.com/office/drawing/2014/main" id="{7FCD1B95-B389-C0CE-B81C-864A7825F903}"/>
                </a:ext>
              </a:extLst>
            </p:cNvPr>
            <p:cNvSpPr/>
            <p:nvPr/>
          </p:nvSpPr>
          <p:spPr>
            <a:xfrm>
              <a:off x="343494" y="5831202"/>
              <a:ext cx="23774398" cy="2020698"/>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45" name="Google Shape;423;p3">
              <a:extLst>
                <a:ext uri="{FF2B5EF4-FFF2-40B4-BE49-F238E27FC236}">
                  <a16:creationId xmlns:a16="http://schemas.microsoft.com/office/drawing/2014/main" id="{364E4850-2A97-092C-E048-860C09C3A5F4}"/>
                </a:ext>
              </a:extLst>
            </p:cNvPr>
            <p:cNvGrpSpPr/>
            <p:nvPr/>
          </p:nvGrpSpPr>
          <p:grpSpPr>
            <a:xfrm>
              <a:off x="38100" y="5504319"/>
              <a:ext cx="3991940" cy="592426"/>
              <a:chOff x="410517" y="4648200"/>
              <a:chExt cx="3991940" cy="592426"/>
            </a:xfrm>
          </p:grpSpPr>
          <p:sp>
            <p:nvSpPr>
              <p:cNvPr id="46" name="Google Shape;424;p3">
                <a:extLst>
                  <a:ext uri="{FF2B5EF4-FFF2-40B4-BE49-F238E27FC236}">
                    <a16:creationId xmlns:a16="http://schemas.microsoft.com/office/drawing/2014/main" id="{F6D2223D-D4A6-44FE-754E-7796D0C3AE3F}"/>
                  </a:ext>
                </a:extLst>
              </p:cNvPr>
              <p:cNvSpPr/>
              <p:nvPr/>
            </p:nvSpPr>
            <p:spPr>
              <a:xfrm rot="5400000" flipH="1">
                <a:off x="2676897" y="3515065"/>
                <a:ext cx="454716"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47" name="Google Shape;425;p3">
                <a:extLst>
                  <a:ext uri="{FF2B5EF4-FFF2-40B4-BE49-F238E27FC236}">
                    <a16:creationId xmlns:a16="http://schemas.microsoft.com/office/drawing/2014/main" id="{E18006FC-7D94-4B88-0F1B-15EABC7870C5}"/>
                  </a:ext>
                </a:extLst>
              </p:cNvPr>
              <p:cNvSpPr txBox="1"/>
              <p:nvPr/>
            </p:nvSpPr>
            <p:spPr>
              <a:xfrm>
                <a:off x="1774858" y="4769080"/>
                <a:ext cx="2504036" cy="3613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48" name="Google Shape;426;p3">
                <a:extLst>
                  <a:ext uri="{FF2B5EF4-FFF2-40B4-BE49-F238E27FC236}">
                    <a16:creationId xmlns:a16="http://schemas.microsoft.com/office/drawing/2014/main" id="{7C9AA2E4-7D04-E8A3-A4FD-E31C2EA5F82B}"/>
                  </a:ext>
                </a:extLst>
              </p:cNvPr>
              <p:cNvPicPr preferRelativeResize="0"/>
              <p:nvPr/>
            </p:nvPicPr>
            <p:blipFill rotWithShape="1">
              <a:blip r:embed="rId6">
                <a:alphaModFix/>
              </a:blip>
              <a:srcRect l="17950" t="14860" r="18922" b="25554"/>
              <a:stretch/>
            </p:blipFill>
            <p:spPr>
              <a:xfrm>
                <a:off x="410517" y="4648200"/>
                <a:ext cx="1058947" cy="592425"/>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49" name="De_bai">
                <a:extLst>
                  <a:ext uri="{FF2B5EF4-FFF2-40B4-BE49-F238E27FC236}">
                    <a16:creationId xmlns:a16="http://schemas.microsoft.com/office/drawing/2014/main" id="{AA1996E1-90F4-0051-B5D7-67AE3ED36640}"/>
                  </a:ext>
                </a:extLst>
              </p:cNvPr>
              <p:cNvSpPr txBox="1">
                <a:spLocks/>
              </p:cNvSpPr>
              <p:nvPr/>
            </p:nvSpPr>
            <p:spPr>
              <a:xfrm>
                <a:off x="457498" y="9610596"/>
                <a:ext cx="22860000" cy="274904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Tahoma" panose="020B0604030504040204" pitchFamily="34" charset="0"/>
                    <a:ea typeface="Tahoma" panose="020B0604030504040204" pitchFamily="34" charset="0"/>
                    <a:cs typeface="Tahoma" panose="020B0604030504040204" pitchFamily="34" charset="0"/>
                  </a:rPr>
                  <a:t>Ta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sản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lượng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40 </a:t>
                </a:r>
                <a:r>
                  <a:rPr lang="en-US" sz="4800" b="1" dirty="0" err="1">
                    <a:latin typeface="Tahoma" panose="020B0604030504040204" pitchFamily="34" charset="0"/>
                    <a:ea typeface="Tahoma" panose="020B0604030504040204" pitchFamily="34" charset="0"/>
                    <a:cs typeface="Tahoma" panose="020B0604030504040204" pitchFamily="34" charset="0"/>
                  </a:rPr>
                  <a:t>thửa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ruộng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𝒙</m:t>
                        </m:r>
                      </m:e>
                    </m:ba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𝟒𝟎</m:t>
                        </m:r>
                      </m:den>
                    </m:f>
                    <m:d>
                      <m:dPr>
                        <m:ctrlPr>
                          <a:rPr lang="en-US" sz="4800" b="1" i="1">
                            <a:latin typeface="Cambria Math" panose="02040503050406030204" pitchFamily="18" charset="0"/>
                          </a:rPr>
                        </m:ctrlPr>
                      </m:dPr>
                      <m:e>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𝟐𝟎</m:t>
                        </m:r>
                        <m:r>
                          <a:rPr lang="en-US" sz="4800" b="1" i="1">
                            <a:latin typeface="Cambria Math" panose="02040503050406030204" pitchFamily="18" charset="0"/>
                          </a:rPr>
                          <m:t>+</m:t>
                        </m:r>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𝟐𝟏</m:t>
                        </m:r>
                        <m:r>
                          <a:rPr lang="en-US" sz="4800" b="1" i="1">
                            <a:latin typeface="Cambria Math" panose="02040503050406030204" pitchFamily="18" charset="0"/>
                          </a:rPr>
                          <m:t>+</m:t>
                        </m:r>
                        <m:r>
                          <a:rPr lang="en-US" sz="4800" b="1" i="1">
                            <a:latin typeface="Cambria Math" panose="02040503050406030204" pitchFamily="18" charset="0"/>
                          </a:rPr>
                          <m:t>𝟏𝟏</m:t>
                        </m:r>
                        <m:r>
                          <a:rPr lang="en-US" sz="4800" b="1" i="1">
                            <a:latin typeface="Cambria Math" panose="02040503050406030204" pitchFamily="18" charset="0"/>
                          </a:rPr>
                          <m:t>.</m:t>
                        </m:r>
                        <m:r>
                          <a:rPr lang="en-US" sz="4800" b="1" i="1">
                            <a:latin typeface="Cambria Math" panose="02040503050406030204" pitchFamily="18" charset="0"/>
                          </a:rPr>
                          <m:t>𝟐𝟐</m:t>
                        </m:r>
                        <m:r>
                          <a:rPr lang="en-US" sz="4800" b="1" i="1">
                            <a:latin typeface="Cambria Math" panose="02040503050406030204" pitchFamily="18" charset="0"/>
                          </a:rPr>
                          <m:t>+</m:t>
                        </m:r>
                        <m:r>
                          <a:rPr lang="en-US" sz="4800" b="1" i="1">
                            <a:latin typeface="Cambria Math" panose="02040503050406030204" pitchFamily="18" charset="0"/>
                          </a:rPr>
                          <m:t>𝟏𝟎</m:t>
                        </m:r>
                        <m:r>
                          <a:rPr lang="en-US" sz="4800" b="1" i="1">
                            <a:latin typeface="Cambria Math" panose="02040503050406030204" pitchFamily="18" charset="0"/>
                          </a:rPr>
                          <m:t>.</m:t>
                        </m:r>
                        <m:r>
                          <a:rPr lang="en-US" sz="4800" b="1" i="1">
                            <a:latin typeface="Cambria Math" panose="02040503050406030204" pitchFamily="18" charset="0"/>
                          </a:rPr>
                          <m:t>𝟐𝟑</m:t>
                        </m:r>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𝟐𝟒</m:t>
                        </m:r>
                      </m:e>
                    </m:d>
                    <m:r>
                      <a:rPr lang="en-US" sz="4800" b="1" i="1">
                        <a:latin typeface="Cambria Math" panose="02040503050406030204" pitchFamily="18" charset="0"/>
                      </a:rPr>
                      <m:t>=</m:t>
                    </m:r>
                    <m:r>
                      <a:rPr lang="en-US" sz="4800" b="1" i="1">
                        <a:latin typeface="Cambria Math" panose="02040503050406030204" pitchFamily="18" charset="0"/>
                      </a:rPr>
                      <m:t>𝟐𝟐</m:t>
                    </m:r>
                    <m:r>
                      <a:rPr lang="en-US" sz="4800" b="1" i="1">
                        <a:latin typeface="Cambria Math" panose="02040503050406030204" pitchFamily="18" charset="0"/>
                      </a:rPr>
                      <m:t>,</m:t>
                    </m:r>
                    <m:r>
                      <a:rPr lang="en-US" sz="4800" b="1" i="1">
                        <a:latin typeface="Cambria Math" panose="02040503050406030204" pitchFamily="18" charset="0"/>
                      </a:rPr>
                      <m:t>𝟏</m:t>
                    </m:r>
                  </m:oMath>
                </a14:m>
                <a:r>
                  <a:rPr lang="en-US" sz="4800" b="1" dirty="0">
                    <a:latin typeface="Tahoma" panose="020B0604030504040204" pitchFamily="34" charset="0"/>
                    <a:ea typeface="Tahoma" panose="020B0604030504040204" pitchFamily="34" charset="0"/>
                    <a:cs typeface="Tahoma" panose="020B0604030504040204" pitchFamily="34" charset="0"/>
                  </a:rPr>
                  <a:t> ( </a:t>
                </a:r>
                <a:r>
                  <a:rPr lang="en-US" sz="4800" b="1" dirty="0" err="1">
                    <a:latin typeface="Tahoma" panose="020B0604030504040204" pitchFamily="34" charset="0"/>
                    <a:ea typeface="Tahoma" panose="020B0604030504040204" pitchFamily="34" charset="0"/>
                    <a:cs typeface="Tahoma" panose="020B0604030504040204" pitchFamily="34" charset="0"/>
                  </a:rPr>
                  <a:t>tạ</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b="1" i="1">
                            <a:latin typeface="Cambria Math" panose="02040503050406030204" pitchFamily="18" charset="0"/>
                          </a:rPr>
                        </m:ctrlPr>
                      </m:sSubSupPr>
                      <m:e>
                        <m:r>
                          <a:rPr lang="vi-VN" sz="4800" b="1" i="1">
                            <a:latin typeface="Cambria Math" panose="02040503050406030204" pitchFamily="18" charset="0"/>
                          </a:rPr>
                          <m:t>𝒔</m:t>
                        </m:r>
                      </m:e>
                      <m:sub>
                        <m:r>
                          <a:rPr lang="vi-VN" sz="4800" b="1" i="1">
                            <a:latin typeface="Cambria Math" panose="02040503050406030204" pitchFamily="18" charset="0"/>
                          </a:rPr>
                          <m:t>𝒙</m:t>
                        </m:r>
                      </m:sub>
                      <m:sup>
                        <m:r>
                          <a:rPr lang="vi-VN" sz="4800" b="1" i="1">
                            <a:latin typeface="Cambria Math" panose="02040503050406030204" pitchFamily="18" charset="0"/>
                          </a:rPr>
                          <m:t>𝟐</m:t>
                        </m:r>
                      </m:sup>
                    </m:sSubSup>
                    <m:r>
                      <a:rPr lang="vi-VN" sz="4800" b="1" i="1">
                        <a:latin typeface="Cambria Math" panose="02040503050406030204" pitchFamily="18" charset="0"/>
                      </a:rPr>
                      <m:t>=</m:t>
                    </m:r>
                    <m:f>
                      <m:fPr>
                        <m:ctrlPr>
                          <a:rPr lang="en-US" sz="4800" b="1" i="1">
                            <a:latin typeface="Cambria Math" panose="02040503050406030204" pitchFamily="18" charset="0"/>
                          </a:rPr>
                        </m:ctrlPr>
                      </m:fPr>
                      <m:num>
                        <m:r>
                          <a:rPr lang="vi-VN" sz="4800" b="1" i="1">
                            <a:latin typeface="Cambria Math" panose="02040503050406030204" pitchFamily="18" charset="0"/>
                          </a:rPr>
                          <m:t>𝟏</m:t>
                        </m:r>
                      </m:num>
                      <m:den>
                        <m:r>
                          <a:rPr lang="vi-VN" sz="4800" b="1" i="1">
                            <a:latin typeface="Cambria Math" panose="02040503050406030204" pitchFamily="18" charset="0"/>
                          </a:rPr>
                          <m:t>𝒏</m:t>
                        </m:r>
                      </m:den>
                    </m:f>
                    <m:d>
                      <m:dPr>
                        <m:begChr m:val="["/>
                        <m:endChr m:val="]"/>
                        <m:ctrlPr>
                          <a:rPr lang="en-US" sz="4800" b="1" i="1">
                            <a:latin typeface="Cambria Math" panose="02040503050406030204" pitchFamily="18" charset="0"/>
                          </a:rPr>
                        </m:ctrlPr>
                      </m:dPr>
                      <m:e>
                        <m:sSub>
                          <m:sSubPr>
                            <m:ctrlPr>
                              <a:rPr lang="en-US" sz="4800" b="1" i="1">
                                <a:latin typeface="Cambria Math" panose="02040503050406030204" pitchFamily="18" charset="0"/>
                              </a:rPr>
                            </m:ctrlPr>
                          </m:sSubPr>
                          <m:e>
                            <m:r>
                              <a:rPr lang="vi-VN" sz="4800" b="1" i="1">
                                <a:latin typeface="Cambria Math" panose="02040503050406030204" pitchFamily="18" charset="0"/>
                              </a:rPr>
                              <m:t>𝒏</m:t>
                            </m:r>
                          </m:e>
                          <m:sub>
                            <m:r>
                              <a:rPr lang="vi-VN" sz="4800" b="1" i="1">
                                <a:latin typeface="Cambria Math" panose="02040503050406030204" pitchFamily="18" charset="0"/>
                              </a:rPr>
                              <m:t>𝟏</m:t>
                            </m:r>
                          </m:sub>
                        </m:sSub>
                        <m:r>
                          <a:rPr lang="vi-VN" sz="4800" b="1" i="1">
                            <a:latin typeface="Cambria Math" panose="02040503050406030204" pitchFamily="18" charset="0"/>
                          </a:rPr>
                          <m:t>(</m:t>
                        </m:r>
                        <m:sSub>
                          <m:sSubPr>
                            <m:ctrlPr>
                              <a:rPr lang="en-US" sz="4800" b="1" i="1">
                                <a:latin typeface="Cambria Math" panose="02040503050406030204" pitchFamily="18" charset="0"/>
                              </a:rPr>
                            </m:ctrlPr>
                          </m:sSubPr>
                          <m:e>
                            <m:r>
                              <a:rPr lang="vi-VN" sz="4800" b="1" i="1">
                                <a:latin typeface="Cambria Math" panose="02040503050406030204" pitchFamily="18" charset="0"/>
                              </a:rPr>
                              <m:t>𝒙</m:t>
                            </m:r>
                          </m:e>
                          <m:sub>
                            <m:r>
                              <a:rPr lang="vi-VN" sz="4800" b="1" i="1">
                                <a:latin typeface="Cambria Math" panose="02040503050406030204" pitchFamily="18" charset="0"/>
                              </a:rPr>
                              <m:t>𝟏</m:t>
                            </m:r>
                          </m:sub>
                        </m:sSub>
                        <m:r>
                          <a:rPr lang="vi-VN" sz="4800" b="1" i="1">
                            <a:latin typeface="Cambria Math" panose="02040503050406030204" pitchFamily="18" charset="0"/>
                          </a:rPr>
                          <m:t>−</m:t>
                        </m:r>
                        <m:bar>
                          <m:barPr>
                            <m:pos m:val="top"/>
                            <m:ctrlPr>
                              <a:rPr lang="en-US" sz="4800" b="1" i="1">
                                <a:latin typeface="Cambria Math" panose="02040503050406030204" pitchFamily="18" charset="0"/>
                              </a:rPr>
                            </m:ctrlPr>
                          </m:barPr>
                          <m:e>
                            <m:r>
                              <a:rPr lang="vi-VN" sz="4800" b="1" i="1">
                                <a:latin typeface="Cambria Math" panose="02040503050406030204" pitchFamily="18" charset="0"/>
                              </a:rPr>
                              <m:t>𝒙</m:t>
                            </m:r>
                          </m:e>
                        </m:bar>
                        <m:sSup>
                          <m:sSupPr>
                            <m:ctrlPr>
                              <a:rPr lang="en-US" sz="4800" b="1" i="1">
                                <a:latin typeface="Cambria Math" panose="02040503050406030204" pitchFamily="18" charset="0"/>
                              </a:rPr>
                            </m:ctrlPr>
                          </m:sSupPr>
                          <m:e>
                            <m:r>
                              <a:rPr lang="vi-VN" sz="4800" b="1" i="1">
                                <a:latin typeface="Cambria Math" panose="02040503050406030204" pitchFamily="18" charset="0"/>
                              </a:rPr>
                              <m:t>)</m:t>
                            </m:r>
                          </m:e>
                          <m:sup>
                            <m:r>
                              <a:rPr lang="vi-VN" sz="4800" b="1" i="1">
                                <a:latin typeface="Cambria Math" panose="02040503050406030204" pitchFamily="18" charset="0"/>
                              </a:rPr>
                              <m:t>𝟐</m:t>
                            </m:r>
                          </m:sup>
                        </m:sSup>
                        <m:r>
                          <a:rPr lang="vi-VN" sz="4800" b="1" i="1">
                            <a:latin typeface="Cambria Math" panose="02040503050406030204" pitchFamily="18" charset="0"/>
                          </a:rPr>
                          <m:t>+</m:t>
                        </m:r>
                        <m:sSub>
                          <m:sSubPr>
                            <m:ctrlPr>
                              <a:rPr lang="en-US" sz="4800" b="1" i="1">
                                <a:latin typeface="Cambria Math" panose="02040503050406030204" pitchFamily="18" charset="0"/>
                              </a:rPr>
                            </m:ctrlPr>
                          </m:sSubPr>
                          <m:e>
                            <m:r>
                              <a:rPr lang="vi-VN" sz="4800" b="1" i="1">
                                <a:latin typeface="Cambria Math" panose="02040503050406030204" pitchFamily="18" charset="0"/>
                              </a:rPr>
                              <m:t>𝒏</m:t>
                            </m:r>
                          </m:e>
                          <m:sub>
                            <m:r>
                              <a:rPr lang="vi-VN" sz="4800" b="1" i="1">
                                <a:latin typeface="Cambria Math" panose="02040503050406030204" pitchFamily="18" charset="0"/>
                              </a:rPr>
                              <m:t>𝟐</m:t>
                            </m:r>
                          </m:sub>
                        </m:sSub>
                        <m:r>
                          <a:rPr lang="vi-VN" sz="4800" b="1" i="1">
                            <a:latin typeface="Cambria Math" panose="02040503050406030204" pitchFamily="18" charset="0"/>
                          </a:rPr>
                          <m:t>(</m:t>
                        </m:r>
                        <m:sSub>
                          <m:sSubPr>
                            <m:ctrlPr>
                              <a:rPr lang="en-US" sz="4800" b="1" i="1">
                                <a:latin typeface="Cambria Math" panose="02040503050406030204" pitchFamily="18" charset="0"/>
                              </a:rPr>
                            </m:ctrlPr>
                          </m:sSubPr>
                          <m:e>
                            <m:r>
                              <a:rPr lang="vi-VN" sz="4800" b="1" i="1">
                                <a:latin typeface="Cambria Math" panose="02040503050406030204" pitchFamily="18" charset="0"/>
                              </a:rPr>
                              <m:t>𝒙</m:t>
                            </m:r>
                          </m:e>
                          <m:sub>
                            <m:r>
                              <a:rPr lang="vi-VN" sz="4800" b="1" i="1">
                                <a:latin typeface="Cambria Math" panose="02040503050406030204" pitchFamily="18" charset="0"/>
                              </a:rPr>
                              <m:t>𝟐</m:t>
                            </m:r>
                          </m:sub>
                        </m:sSub>
                        <m:r>
                          <a:rPr lang="vi-VN" sz="4800" b="1" i="1">
                            <a:latin typeface="Cambria Math" panose="02040503050406030204" pitchFamily="18" charset="0"/>
                          </a:rPr>
                          <m:t>−</m:t>
                        </m:r>
                        <m:bar>
                          <m:barPr>
                            <m:pos m:val="top"/>
                            <m:ctrlPr>
                              <a:rPr lang="en-US" sz="4800" b="1" i="1">
                                <a:latin typeface="Cambria Math" panose="02040503050406030204" pitchFamily="18" charset="0"/>
                              </a:rPr>
                            </m:ctrlPr>
                          </m:barPr>
                          <m:e>
                            <m:r>
                              <a:rPr lang="vi-VN" sz="4800" b="1" i="1">
                                <a:latin typeface="Cambria Math" panose="02040503050406030204" pitchFamily="18" charset="0"/>
                              </a:rPr>
                              <m:t>𝒙</m:t>
                            </m:r>
                          </m:e>
                        </m:bar>
                        <m:sSup>
                          <m:sSupPr>
                            <m:ctrlPr>
                              <a:rPr lang="en-US" sz="4800" b="1" i="1">
                                <a:latin typeface="Cambria Math" panose="02040503050406030204" pitchFamily="18" charset="0"/>
                              </a:rPr>
                            </m:ctrlPr>
                          </m:sSupPr>
                          <m:e>
                            <m:r>
                              <a:rPr lang="vi-VN" sz="4800" b="1" i="1">
                                <a:latin typeface="Cambria Math" panose="02040503050406030204" pitchFamily="18" charset="0"/>
                              </a:rPr>
                              <m:t>)</m:t>
                            </m:r>
                          </m:e>
                          <m:sup>
                            <m:r>
                              <a:rPr lang="vi-VN" sz="4800" b="1" i="1">
                                <a:latin typeface="Cambria Math" panose="02040503050406030204" pitchFamily="18" charset="0"/>
                              </a:rPr>
                              <m:t>𝟐</m:t>
                            </m:r>
                          </m:sup>
                        </m:sSup>
                        <m:r>
                          <a:rPr lang="vi-VN" sz="4800" b="1" i="1">
                            <a:latin typeface="Cambria Math" panose="02040503050406030204" pitchFamily="18" charset="0"/>
                          </a:rPr>
                          <m:t>+...+</m:t>
                        </m:r>
                        <m:sSub>
                          <m:sSubPr>
                            <m:ctrlPr>
                              <a:rPr lang="en-US" sz="4800" b="1" i="1">
                                <a:latin typeface="Cambria Math" panose="02040503050406030204" pitchFamily="18" charset="0"/>
                              </a:rPr>
                            </m:ctrlPr>
                          </m:sSubPr>
                          <m:e>
                            <m:r>
                              <a:rPr lang="vi-VN" sz="4800" b="1" i="1">
                                <a:latin typeface="Cambria Math" panose="02040503050406030204" pitchFamily="18" charset="0"/>
                              </a:rPr>
                              <m:t>𝒏</m:t>
                            </m:r>
                          </m:e>
                          <m:sub>
                            <m:r>
                              <a:rPr lang="vi-VN" sz="4800" b="1" i="1">
                                <a:latin typeface="Cambria Math" panose="02040503050406030204" pitchFamily="18" charset="0"/>
                              </a:rPr>
                              <m:t>𝒌</m:t>
                            </m:r>
                          </m:sub>
                        </m:sSub>
                        <m:r>
                          <a:rPr lang="vi-VN" sz="4800" b="1" i="1">
                            <a:latin typeface="Cambria Math" panose="02040503050406030204" pitchFamily="18" charset="0"/>
                          </a:rPr>
                          <m:t>(</m:t>
                        </m:r>
                        <m:sSub>
                          <m:sSubPr>
                            <m:ctrlPr>
                              <a:rPr lang="en-US" sz="4800" b="1" i="1">
                                <a:latin typeface="Cambria Math" panose="02040503050406030204" pitchFamily="18" charset="0"/>
                              </a:rPr>
                            </m:ctrlPr>
                          </m:sSubPr>
                          <m:e>
                            <m:r>
                              <a:rPr lang="vi-VN" sz="4800" b="1" i="1">
                                <a:latin typeface="Cambria Math" panose="02040503050406030204" pitchFamily="18" charset="0"/>
                              </a:rPr>
                              <m:t>𝒙</m:t>
                            </m:r>
                          </m:e>
                          <m:sub>
                            <m:r>
                              <a:rPr lang="vi-VN" sz="4800" b="1" i="1">
                                <a:latin typeface="Cambria Math" panose="02040503050406030204" pitchFamily="18" charset="0"/>
                              </a:rPr>
                              <m:t>𝒌</m:t>
                            </m:r>
                          </m:sub>
                        </m:sSub>
                        <m:r>
                          <a:rPr lang="vi-VN" sz="4800" b="1" i="1">
                            <a:latin typeface="Cambria Math" panose="02040503050406030204" pitchFamily="18" charset="0"/>
                          </a:rPr>
                          <m:t>−</m:t>
                        </m:r>
                        <m:bar>
                          <m:barPr>
                            <m:pos m:val="top"/>
                            <m:ctrlPr>
                              <a:rPr lang="en-US" sz="4800" b="1" i="1">
                                <a:latin typeface="Cambria Math" panose="02040503050406030204" pitchFamily="18" charset="0"/>
                              </a:rPr>
                            </m:ctrlPr>
                          </m:barPr>
                          <m:e>
                            <m:r>
                              <a:rPr lang="vi-VN" sz="4800" b="1" i="1">
                                <a:latin typeface="Cambria Math" panose="02040503050406030204" pitchFamily="18" charset="0"/>
                              </a:rPr>
                              <m:t>𝒙</m:t>
                            </m:r>
                          </m:e>
                        </m:bar>
                        <m:sSup>
                          <m:sSupPr>
                            <m:ctrlPr>
                              <a:rPr lang="en-US" sz="4800" b="1" i="1">
                                <a:latin typeface="Cambria Math" panose="02040503050406030204" pitchFamily="18" charset="0"/>
                              </a:rPr>
                            </m:ctrlPr>
                          </m:sSupPr>
                          <m:e>
                            <m:r>
                              <a:rPr lang="vi-VN" sz="4800" b="1" i="1">
                                <a:latin typeface="Cambria Math" panose="02040503050406030204" pitchFamily="18" charset="0"/>
                              </a:rPr>
                              <m:t>)</m:t>
                            </m:r>
                          </m:e>
                          <m:sup>
                            <m:r>
                              <a:rPr lang="vi-VN" sz="4800" b="1" i="1">
                                <a:latin typeface="Cambria Math" panose="02040503050406030204" pitchFamily="18" charset="0"/>
                              </a:rPr>
                              <m:t>𝟐</m:t>
                            </m:r>
                          </m:sup>
                        </m:sSup>
                      </m:e>
                    </m:d>
                    <m:r>
                      <a:rPr lang="vi-VN" sz="4800" b="1" i="1">
                        <a:latin typeface="Cambria Math" panose="02040503050406030204" pitchFamily="18" charset="0"/>
                      </a:rPr>
                      <m:t>=</m:t>
                    </m:r>
                    <m:r>
                      <a:rPr lang="vi-VN" sz="4800" b="1" i="1">
                        <a:latin typeface="Cambria Math" panose="02040503050406030204" pitchFamily="18" charset="0"/>
                      </a:rPr>
                      <m:t>𝟏</m:t>
                    </m:r>
                    <m:r>
                      <a:rPr lang="vi-VN" sz="4800" b="1" i="1">
                        <a:latin typeface="Cambria Math" panose="02040503050406030204" pitchFamily="18" charset="0"/>
                      </a:rPr>
                      <m:t>,</m:t>
                    </m:r>
                    <m:r>
                      <a:rPr lang="vi-VN" sz="4800" b="1" i="1">
                        <a:latin typeface="Cambria Math" panose="02040503050406030204" pitchFamily="18" charset="0"/>
                      </a:rPr>
                      <m:t>𝟓𝟒</m:t>
                    </m:r>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De_bai">
                <a:extLst>
                  <a:ext uri="{FF2B5EF4-FFF2-40B4-BE49-F238E27FC236}">
                    <a16:creationId xmlns:a16="http://schemas.microsoft.com/office/drawing/2014/main" id="{AA1996E1-90F4-0051-B5D7-67AE3ED36640}"/>
                  </a:ext>
                </a:extLst>
              </p:cNvPr>
              <p:cNvSpPr txBox="1">
                <a:spLocks noRot="1" noChangeAspect="1" noMove="1" noResize="1" noEditPoints="1" noAdjustHandles="1" noChangeArrowheads="1" noChangeShapeType="1" noTextEdit="1"/>
              </p:cNvSpPr>
              <p:nvPr/>
            </p:nvSpPr>
            <p:spPr>
              <a:xfrm>
                <a:off x="457498" y="9610596"/>
                <a:ext cx="22860000" cy="2749048"/>
              </a:xfrm>
              <a:prstGeom prst="rect">
                <a:avLst/>
              </a:prstGeom>
              <a:blipFill>
                <a:blip r:embed="rId7"/>
                <a:stretch>
                  <a:fillRect l="-1200" t="-7761" b="-1175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157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500"/>
                                        <p:tgtEl>
                                          <p:spTgt spid="4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700" fill="hold"/>
                                        <p:tgtEl>
                                          <p:spTgt spid="42"/>
                                        </p:tgtEl>
                                        <p:attrNameLst>
                                          <p:attrName>fillcolor</p:attrName>
                                        </p:attrNameLst>
                                      </p:cBhvr>
                                      <p:to>
                                        <a:srgbClr val="FF040A"/>
                                      </p:to>
                                    </p:animClr>
                                    <p:set>
                                      <p:cBhvr>
                                        <p:cTn id="24" dur="700" fill="hold"/>
                                        <p:tgtEl>
                                          <p:spTgt spid="42"/>
                                        </p:tgtEl>
                                        <p:attrNameLst>
                                          <p:attrName>fill.type</p:attrName>
                                        </p:attrNameLst>
                                      </p:cBhvr>
                                      <p:to>
                                        <p:strVal val="solid"/>
                                      </p:to>
                                    </p:set>
                                    <p:set>
                                      <p:cBhvr>
                                        <p:cTn id="25" dur="7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71395" y="7685913"/>
            <a:ext cx="23002725" cy="5399978"/>
            <a:chOff x="544814" y="7550120"/>
            <a:chExt cx="23002725" cy="5399978"/>
          </a:xfrm>
        </p:grpSpPr>
        <p:sp>
          <p:nvSpPr>
            <p:cNvPr id="40" name="Google Shape;422;p3"/>
            <p:cNvSpPr/>
            <p:nvPr/>
          </p:nvSpPr>
          <p:spPr>
            <a:xfrm>
              <a:off x="1112176" y="7955198"/>
              <a:ext cx="22435363" cy="4994900"/>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Calibri"/>
                <a:cs typeface="Calibri"/>
                <a:sym typeface="Calibri"/>
              </a:endParaRPr>
            </a:p>
          </p:txBody>
        </p:sp>
        <p:grpSp>
          <p:nvGrpSpPr>
            <p:cNvPr id="49" name="Group 48"/>
            <p:cNvGrpSpPr/>
            <p:nvPr/>
          </p:nvGrpSpPr>
          <p:grpSpPr>
            <a:xfrm>
              <a:off x="544814" y="7550120"/>
              <a:ext cx="3882849" cy="1067465"/>
              <a:chOff x="661286" y="7602915"/>
              <a:chExt cx="3882849" cy="1067465"/>
            </a:xfrm>
          </p:grpSpPr>
          <p:grpSp>
            <p:nvGrpSpPr>
              <p:cNvPr id="48" name="Group 47"/>
              <p:cNvGrpSpPr/>
              <p:nvPr/>
            </p:nvGrpSpPr>
            <p:grpSpPr>
              <a:xfrm>
                <a:off x="661286" y="7602915"/>
                <a:ext cx="3882849" cy="1067465"/>
                <a:chOff x="427876" y="2657338"/>
                <a:chExt cx="3882849" cy="1067465"/>
              </a:xfrm>
            </p:grpSpPr>
            <p:sp>
              <p:nvSpPr>
                <p:cNvPr id="46" name="Google Shape;424;p3"/>
                <p:cNvSpPr/>
                <p:nvPr/>
              </p:nvSpPr>
              <p:spPr>
                <a:xfrm rot="5400000" flipH="1">
                  <a:off x="2435077" y="1598215"/>
                  <a:ext cx="816526" cy="293477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Calibri"/>
                    <a:cs typeface="Calibri"/>
                    <a:sym typeface="Calibri"/>
                  </a:endParaRPr>
                </a:p>
              </p:txBody>
            </p:sp>
            <p:pic>
              <p:nvPicPr>
                <p:cNvPr id="42" name="Google Shape;426;p3"/>
                <p:cNvPicPr preferRelativeResize="0"/>
                <p:nvPr/>
              </p:nvPicPr>
              <p:blipFill rotWithShape="1">
                <a:blip r:embed="rId3">
                  <a:alphaModFix/>
                </a:blip>
                <a:srcRect l="17950" t="14860" r="18922" b="25554"/>
                <a:stretch/>
              </p:blipFill>
              <p:spPr>
                <a:xfrm>
                  <a:off x="427876" y="2678856"/>
                  <a:ext cx="1037165" cy="1045947"/>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7" name="Google Shape;425;p3"/>
              <p:cNvSpPr txBox="1"/>
              <p:nvPr/>
            </p:nvSpPr>
            <p:spPr>
              <a:xfrm>
                <a:off x="1669876" y="7615671"/>
                <a:ext cx="2813748"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a:cs typeface="Tahoma"/>
                    <a:sym typeface="Tahoma"/>
                  </a:rPr>
                  <a:t>Bài</a:t>
                </a:r>
                <a:r>
                  <a:rPr lang="en-US" sz="4400" b="1" dirty="0">
                    <a:solidFill>
                      <a:srgbClr val="FF0000"/>
                    </a:solidFill>
                    <a:latin typeface="Tahoma" panose="020B0604030504040204" pitchFamily="34" charset="0"/>
                    <a:ea typeface="Tahoma"/>
                    <a:cs typeface="Tahoma"/>
                    <a:sym typeface="Tahoma"/>
                  </a:rPr>
                  <a:t> </a:t>
                </a:r>
                <a:r>
                  <a:rPr lang="en-US" sz="4400" b="1" dirty="0" err="1">
                    <a:solidFill>
                      <a:srgbClr val="FF0000"/>
                    </a:solidFill>
                    <a:latin typeface="Tahoma" panose="020B0604030504040204" pitchFamily="34" charset="0"/>
                    <a:ea typeface="Tahoma"/>
                    <a:cs typeface="Tahoma"/>
                    <a:sym typeface="Tahoma"/>
                  </a:rPr>
                  <a:t>giải</a:t>
                </a:r>
                <a:endParaRPr sz="4400" b="1" dirty="0">
                  <a:solidFill>
                    <a:srgbClr val="FF0000"/>
                  </a:solidFill>
                  <a:latin typeface="Tahoma" panose="020B0604030504040204" pitchFamily="34" charset="0"/>
                  <a:ea typeface="Tahoma"/>
                  <a:cs typeface="Tahoma"/>
                  <a:sym typeface="Tahoma"/>
                </a:endParaRPr>
              </a:p>
            </p:txBody>
          </p:sp>
        </p:grpSp>
      </p:grpSp>
      <p:graphicFrame>
        <p:nvGraphicFramePr>
          <p:cNvPr id="4" name="Object 3"/>
          <p:cNvGraphicFramePr>
            <a:graphicFrameLocks noChangeAspect="1"/>
          </p:cNvGraphicFramePr>
          <p:nvPr>
            <p:extLst>
              <p:ext uri="{D42A27DB-BD31-4B8C-83A1-F6EECF244321}">
                <p14:modId xmlns:p14="http://schemas.microsoft.com/office/powerpoint/2010/main" val="191631729"/>
              </p:ext>
            </p:extLst>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2050"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5265637" y="3525617"/>
                        <a:ext cx="914400" cy="198438"/>
                      </a:xfrm>
                      <a:prstGeom prst="rect">
                        <a:avLst/>
                      </a:prstGeom>
                    </p:spPr>
                  </p:pic>
                </p:oleObj>
              </mc:Fallback>
            </mc:AlternateContent>
          </a:graphicData>
        </a:graphic>
      </p:graphicFrame>
      <p:sp>
        <p:nvSpPr>
          <p:cNvPr id="14" name="De_bai1"/>
          <p:cNvSpPr/>
          <p:nvPr/>
        </p:nvSpPr>
        <p:spPr>
          <a:xfrm>
            <a:off x="1112176" y="1931680"/>
            <a:ext cx="22435363" cy="386901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                </a:t>
            </a:r>
          </a:p>
        </p:txBody>
      </p:sp>
      <p:grpSp>
        <p:nvGrpSpPr>
          <p:cNvPr id="27" name="Group 26"/>
          <p:cNvGrpSpPr/>
          <p:nvPr/>
        </p:nvGrpSpPr>
        <p:grpSpPr>
          <a:xfrm>
            <a:off x="612420" y="1930655"/>
            <a:ext cx="3176752" cy="1006068"/>
            <a:chOff x="536220" y="2454898"/>
            <a:chExt cx="3176752" cy="1006068"/>
          </a:xfrm>
        </p:grpSpPr>
        <p:grpSp>
          <p:nvGrpSpPr>
            <p:cNvPr id="15" name="Google Shape;445;p3"/>
            <p:cNvGrpSpPr/>
            <p:nvPr/>
          </p:nvGrpSpPr>
          <p:grpSpPr>
            <a:xfrm>
              <a:off x="876177" y="2454898"/>
              <a:ext cx="2836795" cy="981240"/>
              <a:chOff x="1831466" y="4702965"/>
              <a:chExt cx="3503060" cy="832104"/>
            </a:xfrm>
          </p:grpSpPr>
          <p:sp>
            <p:nvSpPr>
              <p:cNvPr id="16" name="Google Shape;446;p3"/>
              <p:cNvSpPr/>
              <p:nvPr/>
            </p:nvSpPr>
            <p:spPr>
              <a:xfrm rot="5400000">
                <a:off x="3166944" y="3367487"/>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392079" y="4774603"/>
                <a:ext cx="2895399" cy="678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9</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6">
              <a:alphaModFix/>
            </a:blip>
            <a:srcRect l="15599" t="21515" r="9758" b="14519"/>
            <a:stretch/>
          </p:blipFill>
          <p:spPr>
            <a:xfrm>
              <a:off x="536220" y="2479727"/>
              <a:ext cx="996944" cy="981239"/>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mc:AlternateContent xmlns:mc="http://schemas.openxmlformats.org/markup-compatibility/2006" xmlns:a14="http://schemas.microsoft.com/office/drawing/2010/main">
        <mc:Choice Requires="a14">
          <p:sp>
            <p:nvSpPr>
              <p:cNvPr id="21" name="Rectangle 20"/>
              <p:cNvSpPr/>
              <p:nvPr/>
            </p:nvSpPr>
            <p:spPr>
              <a:xfrm>
                <a:off x="1313767" y="2991600"/>
                <a:ext cx="21989955" cy="2591287"/>
              </a:xfrm>
              <a:prstGeom prst="rect">
                <a:avLst/>
              </a:prstGeom>
            </p:spPr>
            <p:txBody>
              <a:bodyPr wrap="square">
                <a:spAutoFit/>
              </a:bodyPr>
              <a:lstStyle/>
              <a:p>
                <a:pPr>
                  <a:lnSpc>
                    <a:spcPct val="107000"/>
                  </a:lnSpc>
                  <a:spcAft>
                    <a:spcPts val="800"/>
                  </a:spcAft>
                </a:pP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Mẫu</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liệu</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sau đây cho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biết</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cân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nặng</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trẻ</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sơ sinh (đơn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vị</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kg</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𝟗𝟕𝟕</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𝟏𝟓𝟓</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𝟗𝟐𝟎</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𝟒𝟏𝟐</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𝟐𝟑𝟔</m:t>
                    </m:r>
                  </m:oMath>
                </a14:m>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𝟓𝟗𝟑</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𝟐𝟕𝟎</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𝟖𝟏𝟑</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𝟎𝟒𝟐</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8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𝟑𝟖𝟕</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hoảng</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tứ</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phân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vị</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mẫu</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liệu</a:t>
                </a:r>
                <a:r>
                  <a:rPr lang="vi-VN"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này</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313767" y="2991600"/>
                <a:ext cx="21989955" cy="2591287"/>
              </a:xfrm>
              <a:prstGeom prst="rect">
                <a:avLst/>
              </a:prstGeom>
              <a:blipFill>
                <a:blip r:embed="rId7"/>
                <a:stretch>
                  <a:fillRect l="-1275" t="-6118" b="-11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110892" y="8930347"/>
                <a:ext cx="22435362" cy="4021807"/>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S</a:t>
                </a:r>
                <a:r>
                  <a:rPr lang="vi-VN" sz="4800" b="1" dirty="0" err="1">
                    <a:latin typeface="Tahoma" panose="020B0604030504040204" pitchFamily="34" charset="0"/>
                    <a:ea typeface="Tahoma" panose="020B0604030504040204" pitchFamily="34" charset="0"/>
                    <a:cs typeface="Tahoma" panose="020B0604030504040204" pitchFamily="34" charset="0"/>
                  </a:rPr>
                  <a:t>ắp</a:t>
                </a:r>
                <a:r>
                  <a:rPr lang="vi-VN" sz="4800" b="1" dirty="0">
                    <a:latin typeface="Tahoma" panose="020B0604030504040204" pitchFamily="34" charset="0"/>
                    <a:ea typeface="Tahoma" panose="020B0604030504040204" pitchFamily="34" charset="0"/>
                    <a:cs typeface="Tahoma" panose="020B0604030504040204" pitchFamily="34" charset="0"/>
                  </a:rPr>
                  <a:t> </a:t>
                </a:r>
                <a:r>
                  <a:rPr lang="vi-VN" sz="4800" b="1" dirty="0" err="1">
                    <a:latin typeface="Tahoma" panose="020B0604030504040204" pitchFamily="34" charset="0"/>
                    <a:ea typeface="Tahoma" panose="020B0604030504040204" pitchFamily="34" charset="0"/>
                    <a:cs typeface="Tahoma" panose="020B0604030504040204" pitchFamily="34" charset="0"/>
                  </a:rPr>
                  <a:t>xếp</a:t>
                </a:r>
                <a:r>
                  <a:rPr lang="vi-VN" sz="4800" b="1" dirty="0">
                    <a:latin typeface="Tahoma" panose="020B0604030504040204" pitchFamily="34" charset="0"/>
                    <a:ea typeface="Tahoma" panose="020B0604030504040204" pitchFamily="34" charset="0"/>
                    <a:cs typeface="Tahoma" panose="020B0604030504040204" pitchFamily="34" charset="0"/>
                  </a:rPr>
                  <a:t> </a:t>
                </a:r>
                <a:r>
                  <a:rPr lang="vi-VN" sz="4800" b="1" dirty="0" err="1">
                    <a:latin typeface="Tahoma" panose="020B0604030504040204" pitchFamily="34" charset="0"/>
                    <a:ea typeface="Tahoma" panose="020B0604030504040204" pitchFamily="34" charset="0"/>
                    <a:cs typeface="Tahoma" panose="020B0604030504040204" pitchFamily="34" charset="0"/>
                  </a:rPr>
                  <a:t>mẫu</a:t>
                </a:r>
                <a:r>
                  <a:rPr lang="vi-VN" sz="4800" b="1" dirty="0">
                    <a:latin typeface="Tahoma" panose="020B0604030504040204" pitchFamily="34" charset="0"/>
                    <a:ea typeface="Tahoma" panose="020B0604030504040204" pitchFamily="34" charset="0"/>
                    <a:cs typeface="Tahoma" panose="020B0604030504040204" pitchFamily="34" charset="0"/>
                  </a:rPr>
                  <a:t> </a:t>
                </a:r>
                <a:r>
                  <a:rPr lang="vi-VN" sz="4800" b="1" dirty="0" err="1">
                    <a:latin typeface="Tahoma" panose="020B0604030504040204" pitchFamily="34" charset="0"/>
                    <a:ea typeface="Tahoma" panose="020B0604030504040204" pitchFamily="34" charset="0"/>
                    <a:cs typeface="Tahoma" panose="020B0604030504040204" pitchFamily="34" charset="0"/>
                  </a:rPr>
                  <a:t>số</a:t>
                </a:r>
                <a:r>
                  <a:rPr lang="vi-VN" sz="4800" b="1" dirty="0">
                    <a:latin typeface="Tahoma" panose="020B0604030504040204" pitchFamily="34" charset="0"/>
                    <a:ea typeface="Tahoma" panose="020B0604030504040204" pitchFamily="34" charset="0"/>
                    <a:cs typeface="Tahoma" panose="020B0604030504040204" pitchFamily="34" charset="0"/>
                  </a:rPr>
                  <a:t> </a:t>
                </a:r>
                <a:r>
                  <a:rPr lang="vi-VN" sz="4800" b="1" dirty="0" err="1">
                    <a:latin typeface="Tahoma" panose="020B0604030504040204" pitchFamily="34" charset="0"/>
                    <a:ea typeface="Tahoma" panose="020B0604030504040204" pitchFamily="34" charset="0"/>
                    <a:cs typeface="Tahoma" panose="020B0604030504040204" pitchFamily="34" charset="0"/>
                  </a:rPr>
                  <a:t>liệu</a:t>
                </a:r>
                <a:r>
                  <a:rPr lang="vi-VN" sz="4800" b="1" dirty="0">
                    <a:latin typeface="Tahoma" panose="020B0604030504040204" pitchFamily="34" charset="0"/>
                    <a:ea typeface="Tahoma" panose="020B0604030504040204" pitchFamily="34" charset="0"/>
                    <a:cs typeface="Tahoma" panose="020B0604030504040204" pitchFamily="34" charset="0"/>
                  </a:rPr>
                  <a:t> theo </a:t>
                </a:r>
                <a:r>
                  <a:rPr lang="vi-VN" sz="4800" b="1" dirty="0" err="1">
                    <a:latin typeface="Tahoma" panose="020B0604030504040204" pitchFamily="34" charset="0"/>
                    <a:ea typeface="Tahoma" panose="020B0604030504040204" pitchFamily="34" charset="0"/>
                    <a:cs typeface="Tahoma" panose="020B0604030504040204" pitchFamily="34" charset="0"/>
                  </a:rPr>
                  <a:t>thứ</a:t>
                </a:r>
                <a:r>
                  <a:rPr lang="vi-VN" sz="4800" b="1" dirty="0">
                    <a:latin typeface="Tahoma" panose="020B0604030504040204" pitchFamily="34" charset="0"/>
                    <a:ea typeface="Tahoma" panose="020B0604030504040204" pitchFamily="34" charset="0"/>
                    <a:cs typeface="Tahoma" panose="020B0604030504040204" pitchFamily="34" charset="0"/>
                  </a:rPr>
                  <a:t> </a:t>
                </a:r>
                <a:r>
                  <a:rPr lang="vi-VN" sz="4800" b="1" dirty="0" err="1">
                    <a:latin typeface="Tahoma" panose="020B0604030504040204" pitchFamily="34" charset="0"/>
                    <a:ea typeface="Tahoma" panose="020B0604030504040204" pitchFamily="34" charset="0"/>
                    <a:cs typeface="Tahoma" panose="020B0604030504040204" pitchFamily="34" charset="0"/>
                  </a:rPr>
                  <a:t>tự</a:t>
                </a:r>
                <a:r>
                  <a:rPr lang="vi-VN" sz="4800" b="1" dirty="0">
                    <a:latin typeface="Tahoma" panose="020B0604030504040204" pitchFamily="34" charset="0"/>
                    <a:ea typeface="Tahoma" panose="020B0604030504040204" pitchFamily="34" charset="0"/>
                    <a:cs typeface="Tahoma" panose="020B0604030504040204" pitchFamily="34" charset="0"/>
                  </a:rPr>
                  <a:t> không </a:t>
                </a:r>
                <a:r>
                  <a:rPr lang="vi-VN" sz="4800" b="1" dirty="0" err="1">
                    <a:latin typeface="Tahoma" panose="020B0604030504040204" pitchFamily="34" charset="0"/>
                    <a:ea typeface="Tahoma" panose="020B0604030504040204" pitchFamily="34" charset="0"/>
                    <a:cs typeface="Tahoma" panose="020B0604030504040204" pitchFamily="34" charset="0"/>
                  </a:rPr>
                  <a:t>giảm</a:t>
                </a:r>
                <a:r>
                  <a:rPr lang="vi-VN"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vi-VN" sz="4800" b="1" i="1">
                          <a:latin typeface="Cambria Math" panose="02040503050406030204" pitchFamily="18" charset="0"/>
                        </a:rPr>
                        <m:t>𝟐</m:t>
                      </m:r>
                      <m:r>
                        <a:rPr lang="vi-VN" sz="4800" b="1" i="1">
                          <a:latin typeface="Cambria Math" panose="02040503050406030204" pitchFamily="18" charset="0"/>
                        </a:rPr>
                        <m:t>,</m:t>
                      </m:r>
                      <m:r>
                        <a:rPr lang="vi-VN" sz="4800" b="1" i="1">
                          <a:latin typeface="Cambria Math" panose="02040503050406030204" pitchFamily="18" charset="0"/>
                        </a:rPr>
                        <m:t>𝟓𝟗𝟑</m:t>
                      </m:r>
                      <m:r>
                        <a:rPr lang="vi-VN" sz="4800" b="1" i="1">
                          <a:latin typeface="Cambria Math" panose="02040503050406030204" pitchFamily="18" charset="0"/>
                        </a:rPr>
                        <m:t>	     </m:t>
                      </m:r>
                      <m:r>
                        <a:rPr lang="vi-VN" sz="4800" b="1" i="1">
                          <a:latin typeface="Cambria Math" panose="02040503050406030204" pitchFamily="18" charset="0"/>
                        </a:rPr>
                        <m:t>𝟐</m:t>
                      </m:r>
                      <m:r>
                        <a:rPr lang="vi-VN" sz="4800" b="1" i="1">
                          <a:latin typeface="Cambria Math" panose="02040503050406030204" pitchFamily="18" charset="0"/>
                        </a:rPr>
                        <m:t>,</m:t>
                      </m:r>
                      <m:r>
                        <a:rPr lang="vi-VN" sz="4800" b="1" i="1">
                          <a:latin typeface="Cambria Math" panose="02040503050406030204" pitchFamily="18" charset="0"/>
                        </a:rPr>
                        <m:t>𝟗𝟕𝟕</m:t>
                      </m:r>
                      <m:r>
                        <a:rPr lang="vi-VN" sz="4800" b="1" i="1">
                          <a:latin typeface="Cambria Math" panose="02040503050406030204" pitchFamily="18" charset="0"/>
                        </a:rPr>
                        <m:t>	 </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𝟏𝟓𝟓</m:t>
                      </m:r>
                      <m:r>
                        <a:rPr lang="vi-VN" sz="4800" b="1" i="1">
                          <a:latin typeface="Cambria Math" panose="02040503050406030204" pitchFamily="18" charset="0"/>
                        </a:rPr>
                        <m:t>     	  </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𝟐𝟕𝟎</m:t>
                      </m:r>
                      <m:r>
                        <a:rPr lang="vi-VN" sz="4800" b="1" i="1">
                          <a:latin typeface="Cambria Math" panose="02040503050406030204" pitchFamily="18" charset="0"/>
                        </a:rPr>
                        <m:t> 	 </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𝟑𝟖𝟕</m:t>
                      </m:r>
                      <m:r>
                        <a:rPr lang="vi-VN" sz="4800" b="1" i="1">
                          <a:latin typeface="Cambria Math" panose="02040503050406030204" pitchFamily="18" charset="0"/>
                        </a:rPr>
                        <m:t>	   </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𝟒𝟏𝟐</m:t>
                      </m:r>
                      <m:r>
                        <a:rPr lang="vi-VN" sz="4800" b="1" i="1">
                          <a:latin typeface="Cambria Math" panose="02040503050406030204" pitchFamily="18" charset="0"/>
                        </a:rPr>
                        <m:t>	   </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𝟖𝟏𝟑</m:t>
                      </m:r>
                      <m:r>
                        <a:rPr lang="vi-VN" sz="4800" b="1" i="1">
                          <a:latin typeface="Cambria Math" panose="02040503050406030204" pitchFamily="18" charset="0"/>
                        </a:rPr>
                        <m:t>    </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𝟗𝟐𝟎</m:t>
                      </m:r>
                      <m:r>
                        <a:rPr lang="vi-VN" sz="4800" b="1" i="1">
                          <a:latin typeface="Cambria Math" panose="02040503050406030204" pitchFamily="18" charset="0"/>
                        </a:rPr>
                        <m:t>     	 </m:t>
                      </m:r>
                      <m:r>
                        <a:rPr lang="vi-VN" sz="4800" b="1" i="1">
                          <a:latin typeface="Cambria Math" panose="02040503050406030204" pitchFamily="18" charset="0"/>
                        </a:rPr>
                        <m:t>𝟒</m:t>
                      </m:r>
                      <m:r>
                        <a:rPr lang="vi-VN" sz="4800" b="1" i="1">
                          <a:latin typeface="Cambria Math" panose="02040503050406030204" pitchFamily="18" charset="0"/>
                        </a:rPr>
                        <m:t>,</m:t>
                      </m:r>
                      <m:r>
                        <a:rPr lang="vi-VN" sz="4800" b="1" i="1">
                          <a:latin typeface="Cambria Math" panose="02040503050406030204" pitchFamily="18" charset="0"/>
                        </a:rPr>
                        <m:t>𝟎𝟒𝟐</m:t>
                      </m:r>
                      <m:r>
                        <a:rPr lang="vi-VN" sz="4800" b="1" i="1">
                          <a:latin typeface="Cambria Math" panose="02040503050406030204" pitchFamily="18" charset="0"/>
                        </a:rPr>
                        <m:t>	     </m:t>
                      </m:r>
                      <m:r>
                        <a:rPr lang="vi-VN" sz="4800" b="1" i="1">
                          <a:latin typeface="Cambria Math" panose="02040503050406030204" pitchFamily="18" charset="0"/>
                        </a:rPr>
                        <m:t>𝟒</m:t>
                      </m:r>
                      <m:r>
                        <a:rPr lang="vi-VN" sz="4800" b="1" i="1">
                          <a:latin typeface="Cambria Math" panose="02040503050406030204" pitchFamily="18" charset="0"/>
                        </a:rPr>
                        <m:t>,</m:t>
                      </m:r>
                      <m:r>
                        <a:rPr lang="vi-VN" sz="4800" b="1" i="1">
                          <a:latin typeface="Cambria Math" panose="02040503050406030204" pitchFamily="18" charset="0"/>
                        </a:rPr>
                        <m:t>𝟐𝟑𝟔</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vi-VN" sz="4800" b="1" i="1">
                          <a:latin typeface="Cambria Math" panose="02040503050406030204" pitchFamily="18" charset="0"/>
                        </a:rPr>
                        <m:t>	</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a:p>
                <a:r>
                  <a:rPr lang="vi-VN" sz="4800" b="1" dirty="0">
                    <a:latin typeface="Tahoma" panose="020B0604030504040204" pitchFamily="34" charset="0"/>
                    <a:ea typeface="Tahoma" panose="020B0604030504040204" pitchFamily="34" charset="0"/>
                    <a:cs typeface="Tahoma" panose="020B0604030504040204" pitchFamily="34" charset="0"/>
                  </a:rPr>
                  <a:t>Ta </a:t>
                </a:r>
                <a:r>
                  <a:rPr lang="vi-VN" sz="4800" b="1" dirty="0" err="1">
                    <a:latin typeface="Tahoma" panose="020B0604030504040204" pitchFamily="34" charset="0"/>
                    <a:ea typeface="Tahoma" panose="020B0604030504040204" pitchFamily="34" charset="0"/>
                    <a:cs typeface="Tahoma" panose="020B0604030504040204" pitchFamily="34" charset="0"/>
                  </a:rPr>
                  <a:t>có</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vi-VN" sz="4800" b="1" i="1">
                            <a:latin typeface="Cambria Math" panose="02040503050406030204" pitchFamily="18" charset="0"/>
                          </a:rPr>
                          <m:t>𝑸</m:t>
                        </m:r>
                      </m:e>
                      <m:sub>
                        <m:r>
                          <a:rPr lang="vi-VN" sz="4800" b="1" i="1">
                            <a:latin typeface="Cambria Math" panose="02040503050406030204" pitchFamily="18" charset="0"/>
                          </a:rPr>
                          <m:t>𝟐</m:t>
                        </m:r>
                      </m:sub>
                    </m:sSub>
                    <m:r>
                      <a:rPr lang="vi-VN" sz="4800" b="1" i="1">
                        <a:latin typeface="Cambria Math" panose="02040503050406030204" pitchFamily="18" charset="0"/>
                      </a:rPr>
                      <m:t>=</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𝟑𝟗𝟗𝟓</m:t>
                    </m:r>
                  </m:oMath>
                </a14:m>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vi-VN" sz="4800" b="1" i="1">
                            <a:latin typeface="Cambria Math" panose="02040503050406030204" pitchFamily="18" charset="0"/>
                          </a:rPr>
                          <m:t>𝑸</m:t>
                        </m:r>
                      </m:e>
                      <m:sub>
                        <m:r>
                          <a:rPr lang="vi-VN" sz="4800" b="1" i="1">
                            <a:latin typeface="Cambria Math" panose="02040503050406030204" pitchFamily="18" charset="0"/>
                          </a:rPr>
                          <m:t>𝟏</m:t>
                        </m:r>
                      </m:sub>
                    </m:sSub>
                    <m:r>
                      <a:rPr lang="vi-VN" sz="4800" b="1" i="1">
                        <a:latin typeface="Cambria Math" panose="02040503050406030204" pitchFamily="18" charset="0"/>
                      </a:rPr>
                      <m:t>=</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𝟏𝟓𝟓</m:t>
                    </m:r>
                  </m:oMath>
                </a14:m>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vi-VN" sz="4800" b="1" i="1">
                            <a:latin typeface="Cambria Math" panose="02040503050406030204" pitchFamily="18" charset="0"/>
                          </a:rPr>
                          <m:t>𝑸</m:t>
                        </m:r>
                      </m:e>
                      <m:sub>
                        <m:r>
                          <a:rPr lang="vi-VN" sz="4800" b="1" i="1">
                            <a:latin typeface="Cambria Math" panose="02040503050406030204" pitchFamily="18" charset="0"/>
                          </a:rPr>
                          <m:t>𝟑</m:t>
                        </m:r>
                      </m:sub>
                    </m:sSub>
                    <m:r>
                      <a:rPr lang="vi-VN" sz="4800" b="1" i="1">
                        <a:latin typeface="Cambria Math" panose="02040503050406030204" pitchFamily="18" charset="0"/>
                      </a:rPr>
                      <m:t>=</m:t>
                    </m:r>
                    <m:r>
                      <a:rPr lang="vi-VN" sz="4800" b="1" i="1">
                        <a:latin typeface="Cambria Math" panose="02040503050406030204" pitchFamily="18" charset="0"/>
                      </a:rPr>
                      <m:t>𝟑</m:t>
                    </m:r>
                    <m:r>
                      <a:rPr lang="vi-VN" sz="4800" b="1" i="1">
                        <a:latin typeface="Cambria Math" panose="02040503050406030204" pitchFamily="18" charset="0"/>
                      </a:rPr>
                      <m:t>,</m:t>
                    </m:r>
                    <m:r>
                      <a:rPr lang="vi-VN" sz="4800" b="1" i="1">
                        <a:latin typeface="Cambria Math" panose="02040503050406030204" pitchFamily="18" charset="0"/>
                      </a:rPr>
                      <m:t>𝟗𝟐𝟎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r>
                  <a:rPr lang="vi-VN" sz="4800" b="1" dirty="0" err="1">
                    <a:latin typeface="Tahoma" panose="020B0604030504040204" pitchFamily="34" charset="0"/>
                    <a:ea typeface="Tahoma" panose="020B0604030504040204" pitchFamily="34" charset="0"/>
                    <a:cs typeface="Tahoma" panose="020B0604030504040204" pitchFamily="34" charset="0"/>
                  </a:rPr>
                  <a:t>Khoảng</a:t>
                </a:r>
                <a:r>
                  <a:rPr lang="vi-VN" sz="4800" b="1" dirty="0">
                    <a:latin typeface="Tahoma" panose="020B0604030504040204" pitchFamily="34" charset="0"/>
                    <a:ea typeface="Tahoma" panose="020B0604030504040204" pitchFamily="34" charset="0"/>
                    <a:cs typeface="Tahoma" panose="020B0604030504040204" pitchFamily="34" charset="0"/>
                  </a:rPr>
                  <a:t> </a:t>
                </a:r>
                <a:r>
                  <a:rPr lang="vi-VN" sz="4800" b="1" dirty="0" err="1">
                    <a:latin typeface="Tahoma" panose="020B0604030504040204" pitchFamily="34" charset="0"/>
                    <a:ea typeface="Tahoma" panose="020B0604030504040204" pitchFamily="34" charset="0"/>
                    <a:cs typeface="Tahoma" panose="020B0604030504040204" pitchFamily="34" charset="0"/>
                  </a:rPr>
                  <a:t>tứ</a:t>
                </a:r>
                <a:r>
                  <a:rPr lang="vi-VN" sz="4800" b="1" dirty="0">
                    <a:latin typeface="Tahoma" panose="020B0604030504040204" pitchFamily="34" charset="0"/>
                    <a:ea typeface="Tahoma" panose="020B0604030504040204" pitchFamily="34" charset="0"/>
                    <a:cs typeface="Tahoma" panose="020B0604030504040204" pitchFamily="34" charset="0"/>
                  </a:rPr>
                  <a:t> phân </a:t>
                </a:r>
                <a:r>
                  <a:rPr lang="vi-VN" sz="4800" b="1" dirty="0" err="1">
                    <a:latin typeface="Tahoma" panose="020B0604030504040204" pitchFamily="34" charset="0"/>
                    <a:ea typeface="Tahoma" panose="020B0604030504040204" pitchFamily="34" charset="0"/>
                    <a:cs typeface="Tahoma" panose="020B0604030504040204" pitchFamily="34" charset="0"/>
                  </a:rPr>
                  <a:t>vị</a:t>
                </a:r>
                <a:r>
                  <a:rPr lang="vi-VN" sz="4800" b="1" dirty="0">
                    <a:latin typeface="Tahoma" panose="020B0604030504040204" pitchFamily="34" charset="0"/>
                    <a:ea typeface="Tahoma" panose="020B0604030504040204" pitchFamily="34" charset="0"/>
                    <a:cs typeface="Tahoma" panose="020B0604030504040204" pitchFamily="34" charset="0"/>
                  </a:rPr>
                  <a:t> </a:t>
                </a:r>
                <a:r>
                  <a:rPr lang="vi-VN" sz="4800" b="1" dirty="0" err="1">
                    <a:latin typeface="Tahoma" panose="020B0604030504040204" pitchFamily="34" charset="0"/>
                    <a:ea typeface="Tahoma" panose="020B0604030504040204" pitchFamily="34" charset="0"/>
                    <a:cs typeface="Tahoma" panose="020B0604030504040204" pitchFamily="34" charset="0"/>
                  </a:rPr>
                  <a:t>là</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vi-VN" sz="4800" b="1" i="1">
                            <a:latin typeface="Cambria Math" panose="02040503050406030204" pitchFamily="18" charset="0"/>
                          </a:rPr>
                          <m:t>𝜟</m:t>
                        </m:r>
                      </m:e>
                      <m:sub>
                        <m:r>
                          <a:rPr lang="vi-VN" sz="4800" b="1" i="1">
                            <a:latin typeface="Cambria Math" panose="02040503050406030204" pitchFamily="18" charset="0"/>
                          </a:rPr>
                          <m:t>𝑸</m:t>
                        </m:r>
                      </m:sub>
                    </m:sSub>
                    <m:r>
                      <a:rPr lang="vi-VN" sz="4800" b="1" i="1">
                        <a:latin typeface="Cambria Math" panose="02040503050406030204" pitchFamily="18" charset="0"/>
                      </a:rPr>
                      <m:t>=</m:t>
                    </m:r>
                    <m:sSub>
                      <m:sSubPr>
                        <m:ctrlPr>
                          <a:rPr lang="en-US" sz="4800" b="1" i="1">
                            <a:latin typeface="Cambria Math" panose="02040503050406030204" pitchFamily="18" charset="0"/>
                          </a:rPr>
                        </m:ctrlPr>
                      </m:sSubPr>
                      <m:e>
                        <m:r>
                          <a:rPr lang="vi-VN" sz="4800" b="1" i="1">
                            <a:latin typeface="Cambria Math" panose="02040503050406030204" pitchFamily="18" charset="0"/>
                          </a:rPr>
                          <m:t>𝑸</m:t>
                        </m:r>
                      </m:e>
                      <m:sub>
                        <m:r>
                          <a:rPr lang="vi-VN" sz="4800" b="1" i="1">
                            <a:latin typeface="Cambria Math" panose="02040503050406030204" pitchFamily="18" charset="0"/>
                          </a:rPr>
                          <m:t>𝟑</m:t>
                        </m:r>
                      </m:sub>
                    </m:sSub>
                    <m:r>
                      <a:rPr lang="vi-VN" sz="4800" b="1" i="1">
                        <a:latin typeface="Cambria Math" panose="02040503050406030204" pitchFamily="18" charset="0"/>
                      </a:rPr>
                      <m:t>−</m:t>
                    </m:r>
                    <m:sSub>
                      <m:sSubPr>
                        <m:ctrlPr>
                          <a:rPr lang="en-US" sz="4800" b="1" i="1">
                            <a:latin typeface="Cambria Math" panose="02040503050406030204" pitchFamily="18" charset="0"/>
                          </a:rPr>
                        </m:ctrlPr>
                      </m:sSubPr>
                      <m:e>
                        <m:r>
                          <a:rPr lang="vi-VN" sz="4800" b="1" i="1">
                            <a:latin typeface="Cambria Math" panose="02040503050406030204" pitchFamily="18" charset="0"/>
                          </a:rPr>
                          <m:t>𝑸</m:t>
                        </m:r>
                      </m:e>
                      <m:sub>
                        <m:r>
                          <a:rPr lang="vi-VN" sz="4800" b="1" i="1">
                            <a:latin typeface="Cambria Math" panose="02040503050406030204" pitchFamily="18" charset="0"/>
                          </a:rPr>
                          <m:t>𝟏</m:t>
                        </m:r>
                      </m:sub>
                    </m:sSub>
                    <m:r>
                      <a:rPr lang="vi-VN" sz="4800" b="1" i="1">
                        <a:latin typeface="Cambria Math" panose="02040503050406030204" pitchFamily="18" charset="0"/>
                      </a:rPr>
                      <m:t>=</m:t>
                    </m:r>
                    <m:r>
                      <a:rPr lang="vi-VN" sz="4800" b="1" i="1">
                        <a:latin typeface="Cambria Math" panose="02040503050406030204" pitchFamily="18" charset="0"/>
                      </a:rPr>
                      <m:t>𝟎</m:t>
                    </m:r>
                    <m:r>
                      <a:rPr lang="vi-VN" sz="4800" b="1" i="1">
                        <a:latin typeface="Cambria Math" panose="02040503050406030204" pitchFamily="18" charset="0"/>
                      </a:rPr>
                      <m:t>,</m:t>
                    </m:r>
                    <m:r>
                      <a:rPr lang="vi-VN" sz="4800" b="1" i="1">
                        <a:latin typeface="Cambria Math" panose="02040503050406030204" pitchFamily="18" charset="0"/>
                      </a:rPr>
                      <m:t>𝟕𝟔𝟓</m:t>
                    </m:r>
                  </m:oMath>
                </a14:m>
                <a:r>
                  <a:rPr lang="vi-VN"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110892" y="8930347"/>
                <a:ext cx="22435362" cy="4021807"/>
              </a:xfrm>
              <a:prstGeom prst="rect">
                <a:avLst/>
              </a:prstGeom>
              <a:blipFill>
                <a:blip r:embed="rId8"/>
                <a:stretch>
                  <a:fillRect l="-1222" t="-3485" b="-3030"/>
                </a:stretch>
              </a:blipFill>
            </p:spPr>
            <p:txBody>
              <a:bodyPr/>
              <a:lstStyle/>
              <a:p>
                <a:r>
                  <a:rPr lang="en-US">
                    <a:noFill/>
                  </a:rPr>
                  <a:t> </a:t>
                </a:r>
              </a:p>
            </p:txBody>
          </p:sp>
        </mc:Fallback>
      </mc:AlternateContent>
      <p:grpSp>
        <p:nvGrpSpPr>
          <p:cNvPr id="28" name="Group 42">
            <a:extLst>
              <a:ext uri="{FF2B5EF4-FFF2-40B4-BE49-F238E27FC236}">
                <a16:creationId xmlns:a16="http://schemas.microsoft.com/office/drawing/2014/main" id="{3A747ED1-AA07-B917-DA93-034FBF8C32AB}"/>
              </a:ext>
            </a:extLst>
          </p:cNvPr>
          <p:cNvGrpSpPr/>
          <p:nvPr/>
        </p:nvGrpSpPr>
        <p:grpSpPr>
          <a:xfrm>
            <a:off x="1925804" y="6246332"/>
            <a:ext cx="20765879" cy="1391600"/>
            <a:chOff x="1181534" y="3793291"/>
            <a:chExt cx="20765879" cy="1391600"/>
          </a:xfrm>
        </p:grpSpPr>
        <p:grpSp>
          <p:nvGrpSpPr>
            <p:cNvPr id="29" name="Group 43">
              <a:extLst>
                <a:ext uri="{FF2B5EF4-FFF2-40B4-BE49-F238E27FC236}">
                  <a16:creationId xmlns:a16="http://schemas.microsoft.com/office/drawing/2014/main" id="{443457EF-EBEA-25B3-E133-CA492FD31CCE}"/>
                </a:ext>
              </a:extLst>
            </p:cNvPr>
            <p:cNvGrpSpPr/>
            <p:nvPr/>
          </p:nvGrpSpPr>
          <p:grpSpPr>
            <a:xfrm>
              <a:off x="1181534" y="3793291"/>
              <a:ext cx="20765879" cy="1391600"/>
              <a:chOff x="1181534" y="3793291"/>
              <a:chExt cx="20765879" cy="1391600"/>
            </a:xfrm>
          </p:grpSpPr>
          <p:sp>
            <p:nvSpPr>
              <p:cNvPr id="34" name="Google Shape;430;p3">
                <a:extLst>
                  <a:ext uri="{FF2B5EF4-FFF2-40B4-BE49-F238E27FC236}">
                    <a16:creationId xmlns:a16="http://schemas.microsoft.com/office/drawing/2014/main" id="{EE7FABC9-B3DF-5CD0-524F-72A34E7599C1}"/>
                  </a:ext>
                </a:extLst>
              </p:cNvPr>
              <p:cNvSpPr/>
              <p:nvPr/>
            </p:nvSpPr>
            <p:spPr>
              <a:xfrm>
                <a:off x="1762622" y="3812289"/>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35" name="Google Shape;432;p3">
                <a:extLst>
                  <a:ext uri="{FF2B5EF4-FFF2-40B4-BE49-F238E27FC236}">
                    <a16:creationId xmlns:a16="http://schemas.microsoft.com/office/drawing/2014/main" id="{16A9E5BB-1808-6BE2-4B3A-89C0C1FCB956}"/>
                  </a:ext>
                </a:extLst>
              </p:cNvPr>
              <p:cNvSpPr/>
              <p:nvPr/>
            </p:nvSpPr>
            <p:spPr>
              <a:xfrm>
                <a:off x="12352205" y="381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36" name="Google Shape;428;p3">
                <a:extLst>
                  <a:ext uri="{FF2B5EF4-FFF2-40B4-BE49-F238E27FC236}">
                    <a16:creationId xmlns:a16="http://schemas.microsoft.com/office/drawing/2014/main" id="{B472B891-1283-A713-F558-0CB98F91D4C3}"/>
                  </a:ext>
                </a:extLst>
              </p:cNvPr>
              <p:cNvSpPr/>
              <p:nvPr/>
            </p:nvSpPr>
            <p:spPr>
              <a:xfrm>
                <a:off x="6977952" y="3793291"/>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37" name="Oval_B">
                <a:extLst>
                  <a:ext uri="{FF2B5EF4-FFF2-40B4-BE49-F238E27FC236}">
                    <a16:creationId xmlns:a16="http://schemas.microsoft.com/office/drawing/2014/main" id="{EB035B3C-C9C9-A84A-C2A6-DEC972A5CD12}"/>
                  </a:ext>
                </a:extLst>
              </p:cNvPr>
              <p:cNvSpPr/>
              <p:nvPr/>
            </p:nvSpPr>
            <p:spPr>
              <a:xfrm>
                <a:off x="6396863" y="3998612"/>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B</a:t>
                </a:r>
                <a:endParaRPr sz="6400" dirty="0">
                  <a:solidFill>
                    <a:schemeClr val="lt1"/>
                  </a:solidFill>
                  <a:latin typeface="Tahoma" panose="020B0604030504040204" pitchFamily="34" charset="0"/>
                  <a:ea typeface="Calibri"/>
                  <a:cs typeface="Calibri"/>
                  <a:sym typeface="Calibri"/>
                </a:endParaRPr>
              </a:p>
            </p:txBody>
          </p:sp>
          <p:sp>
            <p:nvSpPr>
              <p:cNvPr id="38" name="Oval_A">
                <a:extLst>
                  <a:ext uri="{FF2B5EF4-FFF2-40B4-BE49-F238E27FC236}">
                    <a16:creationId xmlns:a16="http://schemas.microsoft.com/office/drawing/2014/main" id="{4D3106A0-DE97-4978-E19F-C992108D9064}"/>
                  </a:ext>
                </a:extLst>
              </p:cNvPr>
              <p:cNvSpPr/>
              <p:nvPr/>
            </p:nvSpPr>
            <p:spPr>
              <a:xfrm>
                <a:off x="1181534" y="4017610"/>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dirty="0">
                  <a:solidFill>
                    <a:schemeClr val="lt1"/>
                  </a:solidFill>
                  <a:latin typeface="Tahoma" panose="020B0604030504040204" pitchFamily="34" charset="0"/>
                  <a:ea typeface="Calibri"/>
                  <a:cs typeface="Calibri"/>
                  <a:sym typeface="Calibri"/>
                </a:endParaRPr>
              </a:p>
            </p:txBody>
          </p:sp>
          <p:sp>
            <p:nvSpPr>
              <p:cNvPr id="39" name="Oval_C">
                <a:extLst>
                  <a:ext uri="{FF2B5EF4-FFF2-40B4-BE49-F238E27FC236}">
                    <a16:creationId xmlns:a16="http://schemas.microsoft.com/office/drawing/2014/main" id="{67EB64B5-0BD3-F0FF-C96E-3750E2F056B3}"/>
                  </a:ext>
                </a:extLst>
              </p:cNvPr>
              <p:cNvSpPr/>
              <p:nvPr/>
            </p:nvSpPr>
            <p:spPr>
              <a:xfrm>
                <a:off x="11771117" y="3943908"/>
                <a:ext cx="1104311"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a:solidFill>
                      <a:schemeClr val="lt1"/>
                    </a:solidFill>
                    <a:latin typeface="Tahoma" panose="020B0604030504040204" pitchFamily="34" charset="0"/>
                    <a:ea typeface="Tahoma"/>
                    <a:cs typeface="Tahoma"/>
                    <a:sym typeface="Tahoma"/>
                  </a:rPr>
                  <a:t>C</a:t>
                </a:r>
                <a:endParaRPr sz="6400">
                  <a:solidFill>
                    <a:schemeClr val="lt1"/>
                  </a:solidFill>
                  <a:latin typeface="Tahoma" panose="020B0604030504040204" pitchFamily="34" charset="0"/>
                  <a:ea typeface="Calibri"/>
                  <a:cs typeface="Calibri"/>
                  <a:sym typeface="Calibri"/>
                </a:endParaRPr>
              </a:p>
            </p:txBody>
          </p:sp>
          <p:sp>
            <p:nvSpPr>
              <p:cNvPr id="41" name="Google Shape;434;p3">
                <a:extLst>
                  <a:ext uri="{FF2B5EF4-FFF2-40B4-BE49-F238E27FC236}">
                    <a16:creationId xmlns:a16="http://schemas.microsoft.com/office/drawing/2014/main" id="{2E397410-12C4-C9F3-6C03-A4297E45AD30}"/>
                  </a:ext>
                </a:extLst>
              </p:cNvPr>
              <p:cNvSpPr/>
              <p:nvPr/>
            </p:nvSpPr>
            <p:spPr>
              <a:xfrm>
                <a:off x="17832613" y="3811796"/>
                <a:ext cx="4114800"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0" name="Oval_D">
                <a:extLst>
                  <a:ext uri="{FF2B5EF4-FFF2-40B4-BE49-F238E27FC236}">
                    <a16:creationId xmlns:a16="http://schemas.microsoft.com/office/drawing/2014/main" id="{1FD7299C-C144-54CC-06BB-7E82AFC5CA2D}"/>
                  </a:ext>
                </a:extLst>
              </p:cNvPr>
              <p:cNvSpPr/>
              <p:nvPr/>
            </p:nvSpPr>
            <p:spPr>
              <a:xfrm>
                <a:off x="17251523" y="3942413"/>
                <a:ext cx="1088530" cy="100053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D</a:t>
                </a:r>
                <a:endParaRPr sz="6400" dirty="0">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30" name="txt_A">
                  <a:extLst>
                    <a:ext uri="{FF2B5EF4-FFF2-40B4-BE49-F238E27FC236}">
                      <a16:creationId xmlns:a16="http://schemas.microsoft.com/office/drawing/2014/main" id="{845DCC9A-58B4-4BA7-86D3-CFA58DCEA5D7}"/>
                    </a:ext>
                  </a:extLst>
                </p:cNvPr>
                <p:cNvSpPr/>
                <p:nvPr/>
              </p:nvSpPr>
              <p:spPr>
                <a:xfrm>
                  <a:off x="2521903" y="4013862"/>
                  <a:ext cx="2892043" cy="941756"/>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𝟔𝟒𝟑</m:t>
                        </m:r>
                      </m:oMath>
                    </m:oMathPara>
                  </a14:m>
                  <a:endParaRPr lang="en-US" sz="48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xt_A">
                  <a:extLst>
                    <a:ext uri="{FF2B5EF4-FFF2-40B4-BE49-F238E27FC236}">
                      <a16:creationId xmlns:a16="http://schemas.microsoft.com/office/drawing/2014/main" id="{845DCC9A-58B4-4BA7-86D3-CFA58DCEA5D7}"/>
                    </a:ext>
                  </a:extLst>
                </p:cNvPr>
                <p:cNvSpPr>
                  <a:spLocks noRot="1" noChangeAspect="1" noMove="1" noResize="1" noEditPoints="1" noAdjustHandles="1" noChangeArrowheads="1" noChangeShapeType="1" noTextEdit="1"/>
                </p:cNvSpPr>
                <p:nvPr/>
              </p:nvSpPr>
              <p:spPr>
                <a:xfrm>
                  <a:off x="2521903" y="4013862"/>
                  <a:ext cx="2892043" cy="941756"/>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xt_B">
                  <a:extLst>
                    <a:ext uri="{FF2B5EF4-FFF2-40B4-BE49-F238E27FC236}">
                      <a16:creationId xmlns:a16="http://schemas.microsoft.com/office/drawing/2014/main" id="{6369D623-E64A-598A-E653-BA67336AFC3D}"/>
                    </a:ext>
                  </a:extLst>
                </p:cNvPr>
                <p:cNvSpPr/>
                <p:nvPr/>
              </p:nvSpPr>
              <p:spPr>
                <a:xfrm>
                  <a:off x="7644817" y="3959148"/>
                  <a:ext cx="2794277" cy="888664"/>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𝟏𝟓𝟓</m:t>
                        </m:r>
                      </m:oMath>
                    </m:oMathPara>
                  </a14:m>
                  <a:endParaRPr lang="en-US" sz="4500" b="1" dirty="0">
                    <a:solidFill>
                      <a:srgbClr val="FFFFFF"/>
                    </a:solidFill>
                    <a:effectLst/>
                    <a:latin typeface="Tomaho"/>
                    <a:ea typeface="Calibri" panose="020F0502020204030204" pitchFamily="34" charset="0"/>
                    <a:cs typeface="Times New Roman" panose="02020603050405020304" pitchFamily="18" charset="0"/>
                  </a:endParaRPr>
                </a:p>
              </p:txBody>
            </p:sp>
          </mc:Choice>
          <mc:Fallback xmlns="">
            <p:sp>
              <p:nvSpPr>
                <p:cNvPr id="31" name="txt_B">
                  <a:extLst>
                    <a:ext uri="{FF2B5EF4-FFF2-40B4-BE49-F238E27FC236}">
                      <a16:creationId xmlns:a16="http://schemas.microsoft.com/office/drawing/2014/main" id="{6369D623-E64A-598A-E653-BA67336AFC3D}"/>
                    </a:ext>
                  </a:extLst>
                </p:cNvPr>
                <p:cNvSpPr>
                  <a:spLocks noRot="1" noChangeAspect="1" noMove="1" noResize="1" noEditPoints="1" noAdjustHandles="1" noChangeArrowheads="1" noChangeShapeType="1" noTextEdit="1"/>
                </p:cNvSpPr>
                <p:nvPr/>
              </p:nvSpPr>
              <p:spPr>
                <a:xfrm>
                  <a:off x="7644817" y="3959148"/>
                  <a:ext cx="2794277" cy="888664"/>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xt_C">
                  <a:extLst>
                    <a:ext uri="{FF2B5EF4-FFF2-40B4-BE49-F238E27FC236}">
                      <a16:creationId xmlns:a16="http://schemas.microsoft.com/office/drawing/2014/main" id="{A9920CC1-4A5B-2743-F9C4-6EAC5036B35B}"/>
                    </a:ext>
                  </a:extLst>
                </p:cNvPr>
                <p:cNvSpPr/>
                <p:nvPr/>
              </p:nvSpPr>
              <p:spPr>
                <a:xfrm>
                  <a:off x="13231685" y="3955161"/>
                  <a:ext cx="2996406"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𝟕𝟔𝟓</m:t>
                        </m:r>
                      </m:oMath>
                    </m:oMathPara>
                  </a14:m>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2" name="txt_C">
                  <a:extLst>
                    <a:ext uri="{FF2B5EF4-FFF2-40B4-BE49-F238E27FC236}">
                      <a16:creationId xmlns:a16="http://schemas.microsoft.com/office/drawing/2014/main" id="{A9920CC1-4A5B-2743-F9C4-6EAC5036B35B}"/>
                    </a:ext>
                  </a:extLst>
                </p:cNvPr>
                <p:cNvSpPr>
                  <a:spLocks noRot="1" noChangeAspect="1" noMove="1" noResize="1" noEditPoints="1" noAdjustHandles="1" noChangeArrowheads="1" noChangeShapeType="1" noTextEdit="1"/>
                </p:cNvSpPr>
                <p:nvPr/>
              </p:nvSpPr>
              <p:spPr>
                <a:xfrm>
                  <a:off x="13231685" y="3955161"/>
                  <a:ext cx="2996406" cy="870967"/>
                </a:xfrm>
                <a:prstGeom prst="rect">
                  <a:avLst/>
                </a:prstGeom>
                <a:blipFill>
                  <a:blip r:embed="rId11"/>
                  <a:stretch>
                    <a:fillRect/>
                  </a:stretch>
                </a:blipFill>
                <a:ln>
                  <a:noFill/>
                </a:ln>
              </p:spPr>
              <p:txBody>
                <a:bodyPr/>
                <a:lstStyle/>
                <a:p>
                  <a:r>
                    <a:rPr lang="en-US">
                      <a:noFill/>
                    </a:rPr>
                    <a:t> </a:t>
                  </a:r>
                </a:p>
              </p:txBody>
            </p:sp>
          </mc:Fallback>
        </mc:AlternateContent>
        <p:sp>
          <p:nvSpPr>
            <p:cNvPr id="33" name="txt_D">
              <a:extLst>
                <a:ext uri="{FF2B5EF4-FFF2-40B4-BE49-F238E27FC236}">
                  <a16:creationId xmlns:a16="http://schemas.microsoft.com/office/drawing/2014/main" id="{BA06DF59-5C4F-1734-5F27-94994BE114BA}"/>
                </a:ext>
              </a:extLst>
            </p:cNvPr>
            <p:cNvSpPr/>
            <p:nvPr/>
          </p:nvSpPr>
          <p:spPr>
            <a:xfrm>
              <a:off x="18576022" y="3937880"/>
              <a:ext cx="3135422" cy="870967"/>
            </a:xfrm>
            <a:prstGeom prst="rect">
              <a:avLst/>
            </a:prstGeom>
            <a:noFill/>
            <a:ln>
              <a:noFill/>
            </a:ln>
          </p:spPr>
          <p:txBody>
            <a:bodyPr spcFirstLastPara="1" wrap="square" lIns="91425" tIns="45700" rIns="91425" bIns="45700" anchor="ctr" anchorCtr="0">
              <a:spAutoFit/>
            </a:bodyPr>
            <a:lstStyle/>
            <a:p>
              <a:pPr marL="0" marR="0" algn="ctr">
                <a:lnSpc>
                  <a:spcPct val="115000"/>
                </a:lnSpc>
                <a:spcBef>
                  <a:spcPts val="0"/>
                </a:spcBef>
                <a:spcAft>
                  <a:spcPts val="0"/>
                </a:spcAft>
              </a:pPr>
              <a:r>
                <a:rPr lang="en-US" sz="4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0,65</a:t>
              </a:r>
              <a:endParaRPr lang="en-US" sz="44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endParaRPr>
            </a:p>
          </p:txBody>
        </p:sp>
      </p:grpSp>
      <p:sp>
        <p:nvSpPr>
          <p:cNvPr id="51" name="Oval_A">
            <a:extLst>
              <a:ext uri="{FF2B5EF4-FFF2-40B4-BE49-F238E27FC236}">
                <a16:creationId xmlns:a16="http://schemas.microsoft.com/office/drawing/2014/main" id="{0CD3527A-4B64-165C-D4AB-90282F161718}"/>
              </a:ext>
            </a:extLst>
          </p:cNvPr>
          <p:cNvSpPr/>
          <p:nvPr/>
        </p:nvSpPr>
        <p:spPr>
          <a:xfrm>
            <a:off x="12455168" y="6248400"/>
            <a:ext cx="1088530" cy="1112629"/>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C</a:t>
            </a:r>
            <a:endParaRPr sz="6400" dirty="0">
              <a:solidFill>
                <a:schemeClr val="lt1"/>
              </a:solidFill>
              <a:latin typeface="Tahoma" panose="020B0604030504040204" pitchFamily="34" charset="0"/>
              <a:ea typeface="Calibri"/>
              <a:cs typeface="Calibri"/>
              <a:sym typeface="Calibri"/>
            </a:endParaRPr>
          </a:p>
        </p:txBody>
      </p:sp>
    </p:spTree>
    <p:extLst>
      <p:ext uri="{BB962C8B-B14F-4D97-AF65-F5344CB8AC3E}">
        <p14:creationId xmlns:p14="http://schemas.microsoft.com/office/powerpoint/2010/main" val="30444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75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700" fill="hold"/>
                                        <p:tgtEl>
                                          <p:spTgt spid="51"/>
                                        </p:tgtEl>
                                        <p:attrNameLst>
                                          <p:attrName>fillcolor</p:attrName>
                                        </p:attrNameLst>
                                      </p:cBhvr>
                                      <p:to>
                                        <a:srgbClr val="FF040A"/>
                                      </p:to>
                                    </p:animClr>
                                    <p:set>
                                      <p:cBhvr>
                                        <p:cTn id="22" dur="700" fill="hold"/>
                                        <p:tgtEl>
                                          <p:spTgt spid="51"/>
                                        </p:tgtEl>
                                        <p:attrNameLst>
                                          <p:attrName>fill.type</p:attrName>
                                        </p:attrNameLst>
                                      </p:cBhvr>
                                      <p:to>
                                        <p:strVal val="solid"/>
                                      </p:to>
                                    </p:set>
                                    <p:set>
                                      <p:cBhvr>
                                        <p:cTn id="23" dur="700" fill="hold"/>
                                        <p:tgtEl>
                                          <p:spTgt spid="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3074"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265637" y="3525617"/>
                        <a:ext cx="914400" cy="198438"/>
                      </a:xfrm>
                      <a:prstGeom prst="rect">
                        <a:avLst/>
                      </a:prstGeom>
                    </p:spPr>
                  </p:pic>
                </p:oleObj>
              </mc:Fallback>
            </mc:AlternateContent>
          </a:graphicData>
        </a:graphic>
      </p:graphicFrame>
      <p:sp>
        <p:nvSpPr>
          <p:cNvPr id="14" name="De_bai1"/>
          <p:cNvSpPr/>
          <p:nvPr/>
        </p:nvSpPr>
        <p:spPr>
          <a:xfrm>
            <a:off x="1112176" y="1794329"/>
            <a:ext cx="22435363" cy="1206725"/>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                </a:t>
            </a:r>
          </a:p>
        </p:txBody>
      </p:sp>
      <p:grpSp>
        <p:nvGrpSpPr>
          <p:cNvPr id="24" name="Group 23"/>
          <p:cNvGrpSpPr/>
          <p:nvPr/>
        </p:nvGrpSpPr>
        <p:grpSpPr>
          <a:xfrm>
            <a:off x="612420" y="1793304"/>
            <a:ext cx="21430665" cy="1006068"/>
            <a:chOff x="612420" y="1930655"/>
            <a:chExt cx="21430665" cy="1006068"/>
          </a:xfrm>
        </p:grpSpPr>
        <p:grpSp>
          <p:nvGrpSpPr>
            <p:cNvPr id="27" name="Group 26"/>
            <p:cNvGrpSpPr/>
            <p:nvPr/>
          </p:nvGrpSpPr>
          <p:grpSpPr>
            <a:xfrm>
              <a:off x="612420" y="1930655"/>
              <a:ext cx="19103739" cy="1006068"/>
              <a:chOff x="536220" y="2454898"/>
              <a:chExt cx="19103739" cy="1006068"/>
            </a:xfrm>
          </p:grpSpPr>
          <p:grpSp>
            <p:nvGrpSpPr>
              <p:cNvPr id="15" name="Google Shape;445;p3"/>
              <p:cNvGrpSpPr/>
              <p:nvPr/>
            </p:nvGrpSpPr>
            <p:grpSpPr>
              <a:xfrm>
                <a:off x="876177" y="2454898"/>
                <a:ext cx="2836795" cy="981240"/>
                <a:chOff x="1831466" y="4702965"/>
                <a:chExt cx="3503060" cy="832104"/>
              </a:xfrm>
            </p:grpSpPr>
            <p:sp>
              <p:nvSpPr>
                <p:cNvPr id="16" name="Google Shape;446;p3"/>
                <p:cNvSpPr/>
                <p:nvPr/>
              </p:nvSpPr>
              <p:spPr>
                <a:xfrm rot="5400000">
                  <a:off x="3166944" y="3367487"/>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392079" y="4774603"/>
                  <a:ext cx="2895399" cy="678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10</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5">
                <a:alphaModFix/>
              </a:blip>
              <a:srcRect l="15599" t="21515" r="9758" b="14519"/>
              <a:stretch/>
            </p:blipFill>
            <p:spPr>
              <a:xfrm>
                <a:off x="536220" y="2479727"/>
                <a:ext cx="996944" cy="981239"/>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6" name="Rectangle 5"/>
              <p:cNvSpPr/>
              <p:nvPr/>
            </p:nvSpPr>
            <p:spPr>
              <a:xfrm>
                <a:off x="4218644" y="2570700"/>
                <a:ext cx="15421315" cy="834074"/>
              </a:xfrm>
              <a:prstGeom prst="rect">
                <a:avLst/>
              </a:prstGeom>
            </p:spPr>
            <p:txBody>
              <a:bodyPr wrap="square">
                <a:spAutoFit/>
              </a:bodyPr>
              <a:lstStyle/>
              <a:p>
                <a:pPr>
                  <a:lnSpc>
                    <a:spcPct val="120000"/>
                  </a:lnSpc>
                  <a:spcBef>
                    <a:spcPts val="240"/>
                  </a:spcBef>
                  <a:spcAft>
                    <a:spcPts val="240"/>
                  </a:spcAft>
                </a:pPr>
                <a:endParaRPr lang="en-US" sz="45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p:cNvSpPr/>
            <p:nvPr/>
          </p:nvSpPr>
          <p:spPr>
            <a:xfrm>
              <a:off x="4045260" y="2054494"/>
              <a:ext cx="17997825" cy="811504"/>
            </a:xfrm>
            <a:prstGeom prst="rect">
              <a:avLst/>
            </a:prstGeom>
          </p:spPr>
          <p:txBody>
            <a:bodyPr wrap="square">
              <a:spAutoFit/>
            </a:bodyPr>
            <a:lstStyle/>
            <a:p>
              <a:pPr>
                <a:lnSpc>
                  <a:spcPct val="107000"/>
                </a:lnSpc>
                <a:spcAft>
                  <a:spcPts val="800"/>
                </a:spcAft>
              </a:pP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khẳng</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định</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khẳng</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định</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sau</a:t>
              </a:r>
              <a:r>
                <a:rPr lang="en-US" sz="48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35">
            <a:extLst>
              <a:ext uri="{FF2B5EF4-FFF2-40B4-BE49-F238E27FC236}">
                <a16:creationId xmlns:a16="http://schemas.microsoft.com/office/drawing/2014/main" id="{9D264F42-9614-0B9B-9076-BEC32D1B4837}"/>
              </a:ext>
            </a:extLst>
          </p:cNvPr>
          <p:cNvGrpSpPr/>
          <p:nvPr/>
        </p:nvGrpSpPr>
        <p:grpSpPr>
          <a:xfrm>
            <a:off x="411985" y="3027038"/>
            <a:ext cx="23560030" cy="8484176"/>
            <a:chOff x="321589" y="-108998"/>
            <a:chExt cx="23231697" cy="8484176"/>
          </a:xfrm>
        </p:grpSpPr>
        <p:grpSp>
          <p:nvGrpSpPr>
            <p:cNvPr id="31" name="Group 36">
              <a:extLst>
                <a:ext uri="{FF2B5EF4-FFF2-40B4-BE49-F238E27FC236}">
                  <a16:creationId xmlns:a16="http://schemas.microsoft.com/office/drawing/2014/main" id="{7273F206-9747-6E7F-869C-A127D437FE38}"/>
                </a:ext>
              </a:extLst>
            </p:cNvPr>
            <p:cNvGrpSpPr/>
            <p:nvPr/>
          </p:nvGrpSpPr>
          <p:grpSpPr>
            <a:xfrm>
              <a:off x="321589" y="-108998"/>
              <a:ext cx="23087644" cy="8484176"/>
              <a:chOff x="321589" y="-108998"/>
              <a:chExt cx="23087644" cy="8484176"/>
            </a:xfrm>
          </p:grpSpPr>
          <p:sp>
            <p:nvSpPr>
              <p:cNvPr id="44" name="Google Shape;430;p3">
                <a:extLst>
                  <a:ext uri="{FF2B5EF4-FFF2-40B4-BE49-F238E27FC236}">
                    <a16:creationId xmlns:a16="http://schemas.microsoft.com/office/drawing/2014/main" id="{503A2F02-D764-546D-49D7-B0F3E85291DD}"/>
                  </a:ext>
                </a:extLst>
              </p:cNvPr>
              <p:cNvSpPr/>
              <p:nvPr/>
            </p:nvSpPr>
            <p:spPr>
              <a:xfrm>
                <a:off x="1598546" y="-108998"/>
                <a:ext cx="21810687" cy="2173121"/>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dirty="0">
                  <a:solidFill>
                    <a:schemeClr val="lt1"/>
                  </a:solidFill>
                  <a:latin typeface="Tahoma" panose="020B0604030504040204" pitchFamily="34" charset="0"/>
                  <a:ea typeface="Tahoma"/>
                  <a:cs typeface="Tahoma"/>
                  <a:sym typeface="Tahoma"/>
                </a:endParaRPr>
              </a:p>
            </p:txBody>
          </p:sp>
          <p:sp>
            <p:nvSpPr>
              <p:cNvPr id="45" name="Google Shape;432;p3">
                <a:extLst>
                  <a:ext uri="{FF2B5EF4-FFF2-40B4-BE49-F238E27FC236}">
                    <a16:creationId xmlns:a16="http://schemas.microsoft.com/office/drawing/2014/main" id="{8A41B98F-7E62-1A02-D106-1C116FC88AC8}"/>
                  </a:ext>
                </a:extLst>
              </p:cNvPr>
              <p:cNvSpPr/>
              <p:nvPr/>
            </p:nvSpPr>
            <p:spPr>
              <a:xfrm>
                <a:off x="1598545" y="2347477"/>
                <a:ext cx="21810686" cy="2032491"/>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6" name="Google Shape;428;p3">
                <a:extLst>
                  <a:ext uri="{FF2B5EF4-FFF2-40B4-BE49-F238E27FC236}">
                    <a16:creationId xmlns:a16="http://schemas.microsoft.com/office/drawing/2014/main" id="{7CA43C8F-0FF6-4CC0-595D-7A7FD38755BD}"/>
                  </a:ext>
                </a:extLst>
              </p:cNvPr>
              <p:cNvSpPr/>
              <p:nvPr/>
            </p:nvSpPr>
            <p:spPr>
              <a:xfrm>
                <a:off x="1599745" y="4508440"/>
                <a:ext cx="21775300" cy="2348637"/>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47" name="Oval_B">
                <a:extLst>
                  <a:ext uri="{FF2B5EF4-FFF2-40B4-BE49-F238E27FC236}">
                    <a16:creationId xmlns:a16="http://schemas.microsoft.com/office/drawing/2014/main" id="{DC2610C1-B4AE-FBB5-12F5-FE1E5F351312}"/>
                  </a:ext>
                </a:extLst>
              </p:cNvPr>
              <p:cNvSpPr/>
              <p:nvPr/>
            </p:nvSpPr>
            <p:spPr>
              <a:xfrm>
                <a:off x="362562" y="4663115"/>
                <a:ext cx="1201655" cy="137766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C</a:t>
                </a:r>
                <a:endParaRPr sz="6400" b="1" dirty="0">
                  <a:solidFill>
                    <a:schemeClr val="lt1"/>
                  </a:solidFill>
                  <a:latin typeface="Tahoma" panose="020B0604030504040204" pitchFamily="34" charset="0"/>
                  <a:ea typeface="Calibri"/>
                  <a:cs typeface="Calibri"/>
                  <a:sym typeface="Calibri"/>
                </a:endParaRPr>
              </a:p>
            </p:txBody>
          </p:sp>
          <p:sp>
            <p:nvSpPr>
              <p:cNvPr id="48" name="Oval_A">
                <a:extLst>
                  <a:ext uri="{FF2B5EF4-FFF2-40B4-BE49-F238E27FC236}">
                    <a16:creationId xmlns:a16="http://schemas.microsoft.com/office/drawing/2014/main" id="{674912BA-0B7F-508A-C889-C80860B83C07}"/>
                  </a:ext>
                </a:extLst>
              </p:cNvPr>
              <p:cNvSpPr/>
              <p:nvPr/>
            </p:nvSpPr>
            <p:spPr>
              <a:xfrm>
                <a:off x="539803" y="-78550"/>
                <a:ext cx="1236984" cy="148834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A</a:t>
                </a:r>
                <a:endParaRPr sz="6400" b="1" dirty="0">
                  <a:solidFill>
                    <a:schemeClr val="lt1"/>
                  </a:solidFill>
                  <a:latin typeface="Tahoma" panose="020B0604030504040204" pitchFamily="34" charset="0"/>
                  <a:ea typeface="Calibri"/>
                  <a:cs typeface="Calibri"/>
                  <a:sym typeface="Calibri"/>
                </a:endParaRPr>
              </a:p>
            </p:txBody>
          </p:sp>
          <p:sp>
            <p:nvSpPr>
              <p:cNvPr id="49" name="Oval_C">
                <a:extLst>
                  <a:ext uri="{FF2B5EF4-FFF2-40B4-BE49-F238E27FC236}">
                    <a16:creationId xmlns:a16="http://schemas.microsoft.com/office/drawing/2014/main" id="{58EB90C0-C65B-EDFC-EBEE-0FCFD8390382}"/>
                  </a:ext>
                </a:extLst>
              </p:cNvPr>
              <p:cNvSpPr/>
              <p:nvPr/>
            </p:nvSpPr>
            <p:spPr>
              <a:xfrm>
                <a:off x="321589" y="2480935"/>
                <a:ext cx="1349212" cy="148834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B</a:t>
                </a:r>
                <a:endParaRPr sz="6400" b="1" dirty="0">
                  <a:solidFill>
                    <a:schemeClr val="lt1"/>
                  </a:solidFill>
                  <a:latin typeface="Tahoma" panose="020B0604030504040204" pitchFamily="34" charset="0"/>
                  <a:ea typeface="Calibri"/>
                  <a:cs typeface="Calibri"/>
                  <a:sym typeface="Calibri"/>
                </a:endParaRPr>
              </a:p>
            </p:txBody>
          </p:sp>
          <p:sp>
            <p:nvSpPr>
              <p:cNvPr id="52" name="Google Shape;434;p3">
                <a:extLst>
                  <a:ext uri="{FF2B5EF4-FFF2-40B4-BE49-F238E27FC236}">
                    <a16:creationId xmlns:a16="http://schemas.microsoft.com/office/drawing/2014/main" id="{96E798CB-E173-0795-5B51-36C0A45DF362}"/>
                  </a:ext>
                </a:extLst>
              </p:cNvPr>
              <p:cNvSpPr/>
              <p:nvPr/>
            </p:nvSpPr>
            <p:spPr>
              <a:xfrm>
                <a:off x="1598546" y="7003578"/>
                <a:ext cx="21725577" cy="137160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400" b="1">
                  <a:solidFill>
                    <a:schemeClr val="lt1"/>
                  </a:solidFill>
                  <a:latin typeface="Tahoma" panose="020B0604030504040204" pitchFamily="34" charset="0"/>
                  <a:ea typeface="Tahoma"/>
                  <a:cs typeface="Tahoma"/>
                  <a:sym typeface="Tahoma"/>
                </a:endParaRPr>
              </a:p>
            </p:txBody>
          </p:sp>
          <p:sp>
            <p:nvSpPr>
              <p:cNvPr id="53" name="Oval_D">
                <a:extLst>
                  <a:ext uri="{FF2B5EF4-FFF2-40B4-BE49-F238E27FC236}">
                    <a16:creationId xmlns:a16="http://schemas.microsoft.com/office/drawing/2014/main" id="{756769BE-1A4D-5531-8CDA-F0A153D86755}"/>
                  </a:ext>
                </a:extLst>
              </p:cNvPr>
              <p:cNvSpPr/>
              <p:nvPr/>
            </p:nvSpPr>
            <p:spPr>
              <a:xfrm>
                <a:off x="557094" y="6967248"/>
                <a:ext cx="1088530" cy="1377662"/>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D</a:t>
                </a:r>
                <a:endParaRPr sz="6400" b="1" dirty="0">
                  <a:solidFill>
                    <a:schemeClr val="lt1"/>
                  </a:solidFill>
                  <a:latin typeface="Tahoma" panose="020B0604030504040204" pitchFamily="34" charset="0"/>
                  <a:ea typeface="Calibri"/>
                  <a:cs typeface="Calibri"/>
                  <a:sym typeface="Calibri"/>
                </a:endParaRPr>
              </a:p>
            </p:txBody>
          </p:sp>
        </p:grpSp>
        <mc:AlternateContent xmlns:mc="http://schemas.openxmlformats.org/markup-compatibility/2006" xmlns:a14="http://schemas.microsoft.com/office/drawing/2010/main">
          <mc:Choice Requires="a14">
            <p:sp>
              <p:nvSpPr>
                <p:cNvPr id="33" name="txt_A">
                  <a:extLst>
                    <a:ext uri="{FF2B5EF4-FFF2-40B4-BE49-F238E27FC236}">
                      <a16:creationId xmlns:a16="http://schemas.microsoft.com/office/drawing/2014/main" id="{B7F737D0-A091-760F-0BF7-D96F3BF6EAEE}"/>
                    </a:ext>
                  </a:extLst>
                </p:cNvPr>
                <p:cNvSpPr/>
                <p:nvPr/>
              </p:nvSpPr>
              <p:spPr>
                <a:xfrm>
                  <a:off x="1742600" y="-65881"/>
                  <a:ext cx="21810686" cy="1930937"/>
                </a:xfrm>
                <a:prstGeom prst="rect">
                  <a:avLst/>
                </a:prstGeom>
                <a:noFill/>
                <a:ln>
                  <a:noFill/>
                </a:ln>
              </p:spPr>
              <p:txBody>
                <a:bodyPr spcFirstLastPara="1" wrap="square" lIns="91425" tIns="45700" rIns="91425" bIns="45700" anchor="ctr" anchorCtr="0">
                  <a:spAutoFit/>
                </a:bodyPr>
                <a:lstStyle/>
                <a:p>
                  <a:pPr indent="457200">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ế</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u</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á</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gi</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á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tr</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ị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ủ</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a</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m</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ẫ</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u</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s</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ố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li</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ệ</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u</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à</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t</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ậ</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p</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trung</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quanh</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gi</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á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tr</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ị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trung</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ì</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nh</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th</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ì độ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ệ</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ch</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chu</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ẩ</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à</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é</m:t>
                        </m:r>
                        <m:r>
                          <m:rPr>
                            <m:nor/>
                          </m:rPr>
                          <a:rPr lang="vi-VN"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xt_A">
                  <a:extLst>
                    <a:ext uri="{FF2B5EF4-FFF2-40B4-BE49-F238E27FC236}">
                      <a16:creationId xmlns:a16="http://schemas.microsoft.com/office/drawing/2014/main" id="{B7F737D0-A091-760F-0BF7-D96F3BF6EAEE}"/>
                    </a:ext>
                  </a:extLst>
                </p:cNvPr>
                <p:cNvSpPr>
                  <a:spLocks noRot="1" noChangeAspect="1" noMove="1" noResize="1" noEditPoints="1" noAdjustHandles="1" noChangeArrowheads="1" noChangeShapeType="1" noTextEdit="1"/>
                </p:cNvSpPr>
                <p:nvPr/>
              </p:nvSpPr>
              <p:spPr>
                <a:xfrm>
                  <a:off x="1742600" y="-65881"/>
                  <a:ext cx="21810686" cy="1930937"/>
                </a:xfrm>
                <a:prstGeom prst="rect">
                  <a:avLst/>
                </a:prstGeom>
                <a:blipFill>
                  <a:blip r:embed="rId7"/>
                  <a:stretch>
                    <a:fillRect/>
                  </a:stretch>
                </a:blipFill>
                <a:ln>
                  <a:noFill/>
                </a:ln>
              </p:spPr>
              <p:txBody>
                <a:bodyPr/>
                <a:lstStyle/>
                <a:p>
                  <a:r>
                    <a:rPr lang="en-US">
                      <a:noFill/>
                    </a:rPr>
                    <a:t> </a:t>
                  </a:r>
                </a:p>
              </p:txBody>
            </p:sp>
          </mc:Fallback>
        </mc:AlternateContent>
        <p:sp>
          <p:nvSpPr>
            <p:cNvPr id="35" name="txt_B">
              <a:extLst>
                <a:ext uri="{FF2B5EF4-FFF2-40B4-BE49-F238E27FC236}">
                  <a16:creationId xmlns:a16="http://schemas.microsoft.com/office/drawing/2014/main" id="{C78AB0FA-E0B3-1C7D-6C3A-67B017FBBF57}"/>
                </a:ext>
              </a:extLst>
            </p:cNvPr>
            <p:cNvSpPr/>
            <p:nvPr/>
          </p:nvSpPr>
          <p:spPr>
            <a:xfrm>
              <a:off x="1670801" y="4734949"/>
              <a:ext cx="21653321" cy="1775574"/>
            </a:xfrm>
            <a:prstGeom prst="rect">
              <a:avLst/>
            </a:prstGeom>
            <a:noFill/>
            <a:ln>
              <a:noFill/>
            </a:ln>
          </p:spPr>
          <p:txBody>
            <a:bodyPr spcFirstLastPara="1" wrap="square" lIns="91425" tIns="45700" rIns="91425" bIns="45700" anchor="ctr" anchorCtr="0">
              <a:spAutoFit/>
            </a:bodyPr>
            <a:lstStyle/>
            <a:p>
              <a:pPr indent="457200">
                <a:lnSpc>
                  <a:spcPct val="107000"/>
                </a:lnSpc>
                <a:spcAft>
                  <a:spcPts val="800"/>
                </a:spcAft>
              </a:pP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Khoảng</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tứ</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phân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vị</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chính</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là</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khoảng</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biến</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thiên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nửa</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dưới</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mẫu</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liệu</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đã</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sắp</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xếp</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3" name="txt_D">
                  <a:extLst>
                    <a:ext uri="{FF2B5EF4-FFF2-40B4-BE49-F238E27FC236}">
                      <a16:creationId xmlns:a16="http://schemas.microsoft.com/office/drawing/2014/main" id="{D1D493E7-956B-A863-03D6-4D5D2875FA2B}"/>
                    </a:ext>
                  </a:extLst>
                </p:cNvPr>
                <p:cNvSpPr/>
                <p:nvPr/>
              </p:nvSpPr>
              <p:spPr>
                <a:xfrm>
                  <a:off x="1276023" y="2534344"/>
                  <a:ext cx="22075337" cy="1767046"/>
                </a:xfrm>
                <a:prstGeom prst="rect">
                  <a:avLst/>
                </a:prstGeom>
                <a:noFill/>
                <a:ln>
                  <a:noFill/>
                </a:ln>
              </p:spPr>
              <p:txBody>
                <a:bodyPr spcFirstLastPara="1" wrap="square" lIns="91425" tIns="45700" rIns="91425" bIns="45700" anchor="ctr" anchorCtr="0">
                  <a:spAutoFit/>
                </a:bodyPr>
                <a:lstStyle/>
                <a:p>
                  <a:pPr indent="457200">
                    <a:lnSpc>
                      <a:spcPct val="107000"/>
                    </a:lnSpc>
                    <a:spcAft>
                      <a:spcPts val="800"/>
                    </a:spcAft>
                  </a:pPr>
                  <a14:m>
                    <m:oMathPara xmlns:m="http://schemas.openxmlformats.org/officeDocument/2006/math">
                      <m:oMathParaPr>
                        <m:jc m:val="centerGroup"/>
                      </m:oMathParaPr>
                      <m:oMath xmlns:m="http://schemas.openxmlformats.org/officeDocument/2006/math">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Kho</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ả</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bi</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ế</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thi</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ê</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ch</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ỉ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s</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ử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d</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ụ</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th</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ô</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tin</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ủ</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a</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gi</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á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tr</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ị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ớ</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nh</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ấ</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v</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à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é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nh</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ấ</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b</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ỏ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qua</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th</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ô</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ng</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tin</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ủ</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a</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á</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gi</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á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tr</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ị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c</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ò</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n</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 </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l</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ạ</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i</m:t>
                        </m:r>
                        <m:r>
                          <m:rPr>
                            <m:nor/>
                          </m:rP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xt_D">
                  <a:extLst>
                    <a:ext uri="{FF2B5EF4-FFF2-40B4-BE49-F238E27FC236}">
                      <a16:creationId xmlns:a16="http://schemas.microsoft.com/office/drawing/2014/main" id="{D1D493E7-956B-A863-03D6-4D5D2875FA2B}"/>
                    </a:ext>
                  </a:extLst>
                </p:cNvPr>
                <p:cNvSpPr>
                  <a:spLocks noRot="1" noChangeAspect="1" noMove="1" noResize="1" noEditPoints="1" noAdjustHandles="1" noChangeArrowheads="1" noChangeShapeType="1" noTextEdit="1"/>
                </p:cNvSpPr>
                <p:nvPr/>
              </p:nvSpPr>
              <p:spPr>
                <a:xfrm>
                  <a:off x="1276023" y="2534344"/>
                  <a:ext cx="22075337" cy="1767046"/>
                </a:xfrm>
                <a:prstGeom prst="rect">
                  <a:avLst/>
                </a:prstGeom>
                <a:blipFill>
                  <a:blip r:embed="rId8"/>
                  <a:stretch>
                    <a:fillRect/>
                  </a:stretch>
                </a:blipFill>
                <a:ln>
                  <a:noFill/>
                </a:ln>
              </p:spPr>
              <p:txBody>
                <a:bodyPr/>
                <a:lstStyle/>
                <a:p>
                  <a:r>
                    <a:rPr lang="en-US">
                      <a:noFill/>
                    </a:rPr>
                    <a:t> </a:t>
                  </a:r>
                </a:p>
              </p:txBody>
            </p:sp>
          </mc:Fallback>
        </mc:AlternateContent>
      </p:grpSp>
      <p:sp>
        <p:nvSpPr>
          <p:cNvPr id="54" name="Hộp Văn bản 53">
            <a:extLst>
              <a:ext uri="{FF2B5EF4-FFF2-40B4-BE49-F238E27FC236}">
                <a16:creationId xmlns:a16="http://schemas.microsoft.com/office/drawing/2014/main" id="{1961A473-FE42-807A-E64C-76C16E19897D}"/>
              </a:ext>
            </a:extLst>
          </p:cNvPr>
          <p:cNvSpPr txBox="1"/>
          <p:nvPr/>
        </p:nvSpPr>
        <p:spPr>
          <a:xfrm>
            <a:off x="2133600" y="10376616"/>
            <a:ext cx="12333766" cy="830997"/>
          </a:xfrm>
          <a:prstGeom prst="rect">
            <a:avLst/>
          </a:prstGeom>
          <a:noFill/>
        </p:spPr>
        <p:txBody>
          <a:bodyPr wrap="square">
            <a:spAutoFit/>
          </a:bodyPr>
          <a:lstStyle/>
          <a:p>
            <a:r>
              <a:rPr lang="vi-VN" sz="4800" b="1"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Các</a:t>
            </a:r>
            <a:r>
              <a:rPr lang="vi-VN" sz="48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số</a:t>
            </a:r>
            <a:r>
              <a:rPr lang="vi-VN" sz="48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đo </a:t>
            </a:r>
            <a:r>
              <a:rPr lang="vi-VN" sz="4800" b="1"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độ</a:t>
            </a:r>
            <a:r>
              <a:rPr lang="vi-VN" sz="48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phân </a:t>
            </a:r>
            <a:r>
              <a:rPr lang="vi-VN" sz="4800" b="1"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tán</a:t>
            </a:r>
            <a:r>
              <a:rPr lang="vi-VN" sz="48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đều</a:t>
            </a:r>
            <a:r>
              <a:rPr lang="vi-VN" sz="48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không âm.</a:t>
            </a:r>
            <a:endParaRPr lang="en-US" sz="4800" b="1" dirty="0">
              <a:solidFill>
                <a:schemeClr val="bg1"/>
              </a:solidFill>
            </a:endParaRPr>
          </a:p>
        </p:txBody>
      </p:sp>
      <p:grpSp>
        <p:nvGrpSpPr>
          <p:cNvPr id="55" name="Group 1">
            <a:extLst>
              <a:ext uri="{FF2B5EF4-FFF2-40B4-BE49-F238E27FC236}">
                <a16:creationId xmlns:a16="http://schemas.microsoft.com/office/drawing/2014/main" id="{AB5D531E-481A-C909-C98D-9AEB706AC6C1}"/>
              </a:ext>
            </a:extLst>
          </p:cNvPr>
          <p:cNvGrpSpPr/>
          <p:nvPr/>
        </p:nvGrpSpPr>
        <p:grpSpPr>
          <a:xfrm>
            <a:off x="335405" y="11446144"/>
            <a:ext cx="23636610" cy="1547866"/>
            <a:chOff x="38100" y="5504319"/>
            <a:chExt cx="25452076" cy="699075"/>
          </a:xfrm>
        </p:grpSpPr>
        <p:sp>
          <p:nvSpPr>
            <p:cNvPr id="56" name="Google Shape;422;p3">
              <a:extLst>
                <a:ext uri="{FF2B5EF4-FFF2-40B4-BE49-F238E27FC236}">
                  <a16:creationId xmlns:a16="http://schemas.microsoft.com/office/drawing/2014/main" id="{50B4FD8C-A271-9DC9-82C8-B41478324D00}"/>
                </a:ext>
              </a:extLst>
            </p:cNvPr>
            <p:cNvSpPr/>
            <p:nvPr/>
          </p:nvSpPr>
          <p:spPr>
            <a:xfrm>
              <a:off x="4211871" y="5743194"/>
              <a:ext cx="21278305" cy="460200"/>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dirty="0">
                <a:solidFill>
                  <a:schemeClr val="lt1"/>
                </a:solidFill>
                <a:latin typeface="Tahoma" panose="020B0604030504040204" pitchFamily="34" charset="0"/>
                <a:ea typeface="Calibri"/>
                <a:cs typeface="Calibri"/>
                <a:sym typeface="Calibri"/>
              </a:endParaRPr>
            </a:p>
          </p:txBody>
        </p:sp>
        <p:grpSp>
          <p:nvGrpSpPr>
            <p:cNvPr id="57" name="Google Shape;423;p3">
              <a:extLst>
                <a:ext uri="{FF2B5EF4-FFF2-40B4-BE49-F238E27FC236}">
                  <a16:creationId xmlns:a16="http://schemas.microsoft.com/office/drawing/2014/main" id="{E6CEC998-8A88-B00F-8A09-F5CBDA92B1D9}"/>
                </a:ext>
              </a:extLst>
            </p:cNvPr>
            <p:cNvGrpSpPr/>
            <p:nvPr/>
          </p:nvGrpSpPr>
          <p:grpSpPr>
            <a:xfrm>
              <a:off x="38100" y="5504319"/>
              <a:ext cx="4882135" cy="592425"/>
              <a:chOff x="410517" y="4648200"/>
              <a:chExt cx="4882135" cy="592425"/>
            </a:xfrm>
          </p:grpSpPr>
          <p:sp>
            <p:nvSpPr>
              <p:cNvPr id="58" name="Google Shape;424;p3">
                <a:extLst>
                  <a:ext uri="{FF2B5EF4-FFF2-40B4-BE49-F238E27FC236}">
                    <a16:creationId xmlns:a16="http://schemas.microsoft.com/office/drawing/2014/main" id="{74316311-EBA4-0F9B-7047-8637029BBB12}"/>
                  </a:ext>
                </a:extLst>
              </p:cNvPr>
              <p:cNvSpPr/>
              <p:nvPr/>
            </p:nvSpPr>
            <p:spPr>
              <a:xfrm rot="5400000" flipH="1">
                <a:off x="3121994" y="3069967"/>
                <a:ext cx="454716" cy="388660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Tahoma" panose="020B0604030504040204" pitchFamily="34" charset="0"/>
                  <a:ea typeface="Calibri"/>
                  <a:cs typeface="Calibri"/>
                  <a:sym typeface="Calibri"/>
                </a:endParaRPr>
              </a:p>
            </p:txBody>
          </p:sp>
          <p:sp>
            <p:nvSpPr>
              <p:cNvPr id="59" name="Google Shape;425;p3">
                <a:extLst>
                  <a:ext uri="{FF2B5EF4-FFF2-40B4-BE49-F238E27FC236}">
                    <a16:creationId xmlns:a16="http://schemas.microsoft.com/office/drawing/2014/main" id="{C85FA5CA-D8FA-8BBE-2C15-CF7DA5621745}"/>
                  </a:ext>
                </a:extLst>
              </p:cNvPr>
              <p:cNvSpPr txBox="1"/>
              <p:nvPr/>
            </p:nvSpPr>
            <p:spPr>
              <a:xfrm>
                <a:off x="1774858" y="4769080"/>
                <a:ext cx="3353691" cy="3613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FF0000"/>
                    </a:solidFill>
                    <a:latin typeface="Tahoma" panose="020B0604030504040204" pitchFamily="34" charset="0"/>
                    <a:ea typeface="Tahoma"/>
                    <a:cs typeface="Tahoma"/>
                    <a:sym typeface="Tahoma"/>
                  </a:rPr>
                  <a:t>Bài</a:t>
                </a:r>
                <a:r>
                  <a:rPr lang="en-US" sz="4600" b="1" dirty="0">
                    <a:solidFill>
                      <a:srgbClr val="FF0000"/>
                    </a:solidFill>
                    <a:latin typeface="Tahoma" panose="020B0604030504040204" pitchFamily="34" charset="0"/>
                    <a:ea typeface="Tahoma"/>
                    <a:cs typeface="Tahoma"/>
                    <a:sym typeface="Tahoma"/>
                  </a:rPr>
                  <a:t> </a:t>
                </a:r>
                <a:r>
                  <a:rPr lang="en-US" sz="4600" b="1" dirty="0" err="1">
                    <a:solidFill>
                      <a:srgbClr val="FF0000"/>
                    </a:solidFill>
                    <a:latin typeface="Tahoma" panose="020B0604030504040204" pitchFamily="34" charset="0"/>
                    <a:ea typeface="Tahoma"/>
                    <a:cs typeface="Tahoma"/>
                    <a:sym typeface="Tahoma"/>
                  </a:rPr>
                  <a:t>giải</a:t>
                </a:r>
                <a:endParaRPr sz="4600" b="1" dirty="0">
                  <a:solidFill>
                    <a:srgbClr val="FF0000"/>
                  </a:solidFill>
                  <a:latin typeface="Tahoma" panose="020B0604030504040204" pitchFamily="34" charset="0"/>
                  <a:ea typeface="Tahoma"/>
                  <a:cs typeface="Tahoma"/>
                  <a:sym typeface="Tahoma"/>
                </a:endParaRPr>
              </a:p>
            </p:txBody>
          </p:sp>
          <p:pic>
            <p:nvPicPr>
              <p:cNvPr id="60" name="Google Shape;426;p3">
                <a:extLst>
                  <a:ext uri="{FF2B5EF4-FFF2-40B4-BE49-F238E27FC236}">
                    <a16:creationId xmlns:a16="http://schemas.microsoft.com/office/drawing/2014/main" id="{E0DC25DF-323E-D032-194A-FF843A03AE34}"/>
                  </a:ext>
                </a:extLst>
              </p:cNvPr>
              <p:cNvPicPr preferRelativeResize="0"/>
              <p:nvPr/>
            </p:nvPicPr>
            <p:blipFill rotWithShape="1">
              <a:blip r:embed="rId9">
                <a:alphaModFix/>
              </a:blip>
              <a:srcRect l="17950" t="14860" r="18922" b="25554"/>
              <a:stretch/>
            </p:blipFill>
            <p:spPr>
              <a:xfrm>
                <a:off x="410517" y="4648200"/>
                <a:ext cx="1058947" cy="592425"/>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1" name="De_bai">
                <a:extLst>
                  <a:ext uri="{FF2B5EF4-FFF2-40B4-BE49-F238E27FC236}">
                    <a16:creationId xmlns:a16="http://schemas.microsoft.com/office/drawing/2014/main" id="{D287ABB2-6D66-0C67-E84F-6DBAEF65A80B}"/>
                  </a:ext>
                </a:extLst>
              </p:cNvPr>
              <p:cNvSpPr txBox="1">
                <a:spLocks/>
              </p:cNvSpPr>
              <p:nvPr/>
            </p:nvSpPr>
            <p:spPr>
              <a:xfrm>
                <a:off x="5562600" y="12157941"/>
                <a:ext cx="22860000" cy="99240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1">
                            <a:latin typeface="Cambria Math" panose="02040503050406030204" pitchFamily="18" charset="0"/>
                          </a:rPr>
                          <m:t>𝑸</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𝟑</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𝟏</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1" name="De_bai">
                <a:extLst>
                  <a:ext uri="{FF2B5EF4-FFF2-40B4-BE49-F238E27FC236}">
                    <a16:creationId xmlns:a16="http://schemas.microsoft.com/office/drawing/2014/main" id="{D287ABB2-6D66-0C67-E84F-6DBAEF65A80B}"/>
                  </a:ext>
                </a:extLst>
              </p:cNvPr>
              <p:cNvSpPr txBox="1">
                <a:spLocks noRot="1" noChangeAspect="1" noMove="1" noResize="1" noEditPoints="1" noAdjustHandles="1" noChangeArrowheads="1" noChangeShapeType="1" noTextEdit="1"/>
              </p:cNvSpPr>
              <p:nvPr/>
            </p:nvSpPr>
            <p:spPr>
              <a:xfrm>
                <a:off x="5562600" y="12157941"/>
                <a:ext cx="22860000" cy="992408"/>
              </a:xfrm>
              <a:prstGeom prst="rect">
                <a:avLst/>
              </a:prstGeom>
              <a:blipFill>
                <a:blip r:embed="rId10"/>
                <a:stretch>
                  <a:fillRect l="-1227" t="-22086" b="-7362"/>
                </a:stretch>
              </a:blipFill>
              <a:ln>
                <a:noFill/>
              </a:ln>
            </p:spPr>
            <p:txBody>
              <a:bodyPr/>
              <a:lstStyle/>
              <a:p>
                <a:r>
                  <a:rPr lang="en-US">
                    <a:noFill/>
                  </a:rPr>
                  <a:t> </a:t>
                </a:r>
              </a:p>
            </p:txBody>
          </p:sp>
        </mc:Fallback>
      </mc:AlternateContent>
      <p:sp>
        <p:nvSpPr>
          <p:cNvPr id="62" name="Oval_A">
            <a:extLst>
              <a:ext uri="{FF2B5EF4-FFF2-40B4-BE49-F238E27FC236}">
                <a16:creationId xmlns:a16="http://schemas.microsoft.com/office/drawing/2014/main" id="{5A1AA095-7EDE-5F2A-7317-DC41320336C7}"/>
              </a:ext>
            </a:extLst>
          </p:cNvPr>
          <p:cNvSpPr/>
          <p:nvPr/>
        </p:nvSpPr>
        <p:spPr>
          <a:xfrm>
            <a:off x="411985" y="7887085"/>
            <a:ext cx="1216872" cy="1289728"/>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400" b="1" dirty="0">
                <a:solidFill>
                  <a:schemeClr val="lt1"/>
                </a:solidFill>
                <a:latin typeface="Tahoma" panose="020B0604030504040204" pitchFamily="34" charset="0"/>
                <a:ea typeface="Tahoma"/>
                <a:cs typeface="Tahoma"/>
                <a:sym typeface="Tahoma"/>
              </a:rPr>
              <a:t>C</a:t>
            </a:r>
            <a:endParaRPr sz="6400" dirty="0">
              <a:solidFill>
                <a:schemeClr val="lt1"/>
              </a:solidFill>
              <a:latin typeface="Tahoma" panose="020B0604030504040204" pitchFamily="34" charset="0"/>
              <a:ea typeface="Calibri"/>
              <a:cs typeface="Calibri"/>
              <a:sym typeface="Calibri"/>
            </a:endParaRPr>
          </a:p>
        </p:txBody>
      </p:sp>
    </p:spTree>
    <p:extLst>
      <p:ext uri="{BB962C8B-B14F-4D97-AF65-F5344CB8AC3E}">
        <p14:creationId xmlns:p14="http://schemas.microsoft.com/office/powerpoint/2010/main" val="1300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down)">
                                      <p:cBhvr>
                                        <p:cTn id="12" dur="500"/>
                                        <p:tgtEl>
                                          <p:spTgt spid="5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700" fill="hold"/>
                                        <p:tgtEl>
                                          <p:spTgt spid="62"/>
                                        </p:tgtEl>
                                        <p:attrNameLst>
                                          <p:attrName>fillcolor</p:attrName>
                                        </p:attrNameLst>
                                      </p:cBhvr>
                                      <p:to>
                                        <a:srgbClr val="FF040A"/>
                                      </p:to>
                                    </p:animClr>
                                    <p:set>
                                      <p:cBhvr>
                                        <p:cTn id="20" dur="700" fill="hold"/>
                                        <p:tgtEl>
                                          <p:spTgt spid="62"/>
                                        </p:tgtEl>
                                        <p:attrNameLst>
                                          <p:attrName>fill.type</p:attrName>
                                        </p:attrNameLst>
                                      </p:cBhvr>
                                      <p:to>
                                        <p:strVal val="solid"/>
                                      </p:to>
                                    </p:set>
                                    <p:set>
                                      <p:cBhvr>
                                        <p:cTn id="21" dur="700" fill="hold"/>
                                        <p:tgtEl>
                                          <p:spTgt spid="6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4098"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265637" y="3525617"/>
                        <a:ext cx="914400" cy="198438"/>
                      </a:xfrm>
                      <a:prstGeom prst="rect">
                        <a:avLst/>
                      </a:prstGeom>
                    </p:spPr>
                  </p:pic>
                </p:oleObj>
              </mc:Fallback>
            </mc:AlternateContent>
          </a:graphicData>
        </a:graphic>
      </p:graphicFrame>
      <p:sp>
        <p:nvSpPr>
          <p:cNvPr id="14" name="De_bai1"/>
          <p:cNvSpPr/>
          <p:nvPr/>
        </p:nvSpPr>
        <p:spPr>
          <a:xfrm>
            <a:off x="515424" y="2398427"/>
            <a:ext cx="23763930" cy="6419850"/>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                </a:t>
            </a:r>
          </a:p>
        </p:txBody>
      </p:sp>
      <p:grpSp>
        <p:nvGrpSpPr>
          <p:cNvPr id="22" name="Group 21"/>
          <p:cNvGrpSpPr/>
          <p:nvPr/>
        </p:nvGrpSpPr>
        <p:grpSpPr>
          <a:xfrm>
            <a:off x="509562" y="9152570"/>
            <a:ext cx="23364875" cy="4449394"/>
            <a:chOff x="269630" y="5925308"/>
            <a:chExt cx="23364875" cy="8089398"/>
          </a:xfrm>
        </p:grpSpPr>
        <p:sp>
          <p:nvSpPr>
            <p:cNvPr id="40" name="Google Shape;422;p3"/>
            <p:cNvSpPr/>
            <p:nvPr/>
          </p:nvSpPr>
          <p:spPr>
            <a:xfrm>
              <a:off x="615158" y="6928106"/>
              <a:ext cx="23019347" cy="7086600"/>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Calibri"/>
                <a:cs typeface="Calibri"/>
                <a:sym typeface="Calibri"/>
              </a:endParaRPr>
            </a:p>
          </p:txBody>
        </p:sp>
        <p:grpSp>
          <p:nvGrpSpPr>
            <p:cNvPr id="49" name="Group 48"/>
            <p:cNvGrpSpPr/>
            <p:nvPr/>
          </p:nvGrpSpPr>
          <p:grpSpPr>
            <a:xfrm>
              <a:off x="269630" y="5925308"/>
              <a:ext cx="4010520" cy="1745029"/>
              <a:chOff x="661287" y="7601427"/>
              <a:chExt cx="4010520" cy="1745029"/>
            </a:xfrm>
          </p:grpSpPr>
          <p:grpSp>
            <p:nvGrpSpPr>
              <p:cNvPr id="48" name="Group 47"/>
              <p:cNvGrpSpPr/>
              <p:nvPr/>
            </p:nvGrpSpPr>
            <p:grpSpPr>
              <a:xfrm>
                <a:off x="661287" y="7601427"/>
                <a:ext cx="4010520" cy="1745029"/>
                <a:chOff x="427877" y="2655850"/>
                <a:chExt cx="4010520" cy="1745029"/>
              </a:xfrm>
            </p:grpSpPr>
            <p:sp>
              <p:nvSpPr>
                <p:cNvPr id="46" name="Google Shape;424;p3"/>
                <p:cNvSpPr/>
                <p:nvPr/>
              </p:nvSpPr>
              <p:spPr>
                <a:xfrm rot="5400000" flipH="1">
                  <a:off x="1845025" y="1807508"/>
                  <a:ext cx="1745029" cy="3441714"/>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Calibri"/>
                    <a:cs typeface="Calibri"/>
                    <a:sym typeface="Calibri"/>
                  </a:endParaRPr>
                </a:p>
              </p:txBody>
            </p:sp>
            <p:pic>
              <p:nvPicPr>
                <p:cNvPr id="42" name="Google Shape;426;p3"/>
                <p:cNvPicPr preferRelativeResize="0"/>
                <p:nvPr/>
              </p:nvPicPr>
              <p:blipFill rotWithShape="1">
                <a:blip r:embed="rId5">
                  <a:alphaModFix/>
                </a:blip>
                <a:srcRect l="17950" t="14860" r="18922" b="25554"/>
                <a:stretch/>
              </p:blipFill>
              <p:spPr>
                <a:xfrm>
                  <a:off x="427877" y="2678857"/>
                  <a:ext cx="1008590" cy="1622684"/>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7" name="Google Shape;425;p3"/>
              <p:cNvSpPr txBox="1"/>
              <p:nvPr/>
            </p:nvSpPr>
            <p:spPr>
              <a:xfrm>
                <a:off x="1804594" y="7813364"/>
                <a:ext cx="2772174" cy="12723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a:cs typeface="Tahoma"/>
                    <a:sym typeface="Tahoma"/>
                  </a:rPr>
                  <a:t>Bài</a:t>
                </a:r>
                <a:r>
                  <a:rPr lang="en-US" sz="4400" b="1" dirty="0">
                    <a:solidFill>
                      <a:srgbClr val="FF0000"/>
                    </a:solidFill>
                    <a:latin typeface="Tahoma" panose="020B0604030504040204" pitchFamily="34" charset="0"/>
                    <a:ea typeface="Tahoma"/>
                    <a:cs typeface="Tahoma"/>
                    <a:sym typeface="Tahoma"/>
                  </a:rPr>
                  <a:t> </a:t>
                </a:r>
                <a:r>
                  <a:rPr lang="en-US" sz="4400" b="1" dirty="0" err="1">
                    <a:solidFill>
                      <a:srgbClr val="FF0000"/>
                    </a:solidFill>
                    <a:latin typeface="Tahoma" panose="020B0604030504040204" pitchFamily="34" charset="0"/>
                    <a:ea typeface="Tahoma"/>
                    <a:cs typeface="Tahoma"/>
                    <a:sym typeface="Tahoma"/>
                  </a:rPr>
                  <a:t>giải</a:t>
                </a:r>
                <a:endParaRPr sz="4400" b="1" dirty="0">
                  <a:solidFill>
                    <a:srgbClr val="FF0000"/>
                  </a:solidFill>
                  <a:latin typeface="Tahoma" panose="020B0604030504040204" pitchFamily="34" charset="0"/>
                  <a:ea typeface="Tahoma"/>
                  <a:cs typeface="Tahoma"/>
                  <a:sym typeface="Tahoma"/>
                </a:endParaRPr>
              </a:p>
            </p:txBody>
          </p:sp>
        </p:grpSp>
      </p:grpSp>
      <p:grpSp>
        <p:nvGrpSpPr>
          <p:cNvPr id="20" name="Group 19"/>
          <p:cNvGrpSpPr/>
          <p:nvPr/>
        </p:nvGrpSpPr>
        <p:grpSpPr>
          <a:xfrm>
            <a:off x="162871" y="2267151"/>
            <a:ext cx="23896011" cy="6669152"/>
            <a:chOff x="269630" y="1824755"/>
            <a:chExt cx="24297284" cy="5700958"/>
          </a:xfrm>
        </p:grpSpPr>
        <p:grpSp>
          <p:nvGrpSpPr>
            <p:cNvPr id="27" name="Group 26"/>
            <p:cNvGrpSpPr/>
            <p:nvPr/>
          </p:nvGrpSpPr>
          <p:grpSpPr>
            <a:xfrm>
              <a:off x="269630" y="1824755"/>
              <a:ext cx="3129682" cy="1006068"/>
              <a:chOff x="536220" y="2454898"/>
              <a:chExt cx="3176752" cy="1006068"/>
            </a:xfrm>
          </p:grpSpPr>
          <p:grpSp>
            <p:nvGrpSpPr>
              <p:cNvPr id="15" name="Google Shape;445;p3"/>
              <p:cNvGrpSpPr/>
              <p:nvPr/>
            </p:nvGrpSpPr>
            <p:grpSpPr>
              <a:xfrm>
                <a:off x="876177" y="2454898"/>
                <a:ext cx="2836795" cy="981240"/>
                <a:chOff x="1831466" y="4702965"/>
                <a:chExt cx="3503060" cy="832104"/>
              </a:xfrm>
            </p:grpSpPr>
            <p:sp>
              <p:nvSpPr>
                <p:cNvPr id="16" name="Google Shape;446;p3"/>
                <p:cNvSpPr/>
                <p:nvPr/>
              </p:nvSpPr>
              <p:spPr>
                <a:xfrm rot="5400000">
                  <a:off x="3166944" y="3367487"/>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392079" y="4774603"/>
                  <a:ext cx="2895399" cy="5800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1</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6">
                <a:alphaModFix/>
              </a:blip>
              <a:srcRect l="15599" t="21515" r="9758" b="14519"/>
              <a:stretch/>
            </p:blipFill>
            <p:spPr>
              <a:xfrm>
                <a:off x="536220" y="2479727"/>
                <a:ext cx="996944" cy="981239"/>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sp>
          <p:nvSpPr>
            <p:cNvPr id="3" name="Rectangle 2"/>
            <p:cNvSpPr/>
            <p:nvPr/>
          </p:nvSpPr>
          <p:spPr>
            <a:xfrm>
              <a:off x="1037396" y="2037864"/>
              <a:ext cx="23529518" cy="5487849"/>
            </a:xfrm>
            <a:prstGeom prst="rect">
              <a:avLst/>
            </a:prstGeom>
          </p:spPr>
          <p:txBody>
            <a:bodyPr wrap="square">
              <a:spAutoFit/>
            </a:bodyPr>
            <a:lstStyle/>
            <a:p>
              <a:pPr algn="just">
                <a:lnSpc>
                  <a:spcPct val="115000"/>
                </a:lnSpc>
                <a:spcAft>
                  <a:spcPts val="1000"/>
                </a:spcAft>
              </a:pP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hằng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quan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trọng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toán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e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với</a:t>
              </a:r>
              <a:r>
                <a:rPr lang="en-US" sz="4800" b="1" dirty="0">
                  <a:effectLst/>
                  <a:latin typeface="Tahoma" panose="020B0604030504040204" pitchFamily="34" charset="0"/>
                  <a:ea typeface="Tahoma" panose="020B0604030504040204" pitchFamily="34" charset="0"/>
                  <a:cs typeface="Tahoma" panose="020B0604030504040204" pitchFamily="34" charset="0"/>
                </a:rPr>
                <a:t> 12 </a:t>
              </a:r>
              <a:r>
                <a:rPr lang="en-US" sz="4800" b="1" dirty="0" err="1">
                  <a:effectLst/>
                  <a:latin typeface="Tahoma" panose="020B0604030504040204" pitchFamily="34" charset="0"/>
                  <a:ea typeface="Tahoma" panose="020B0604030504040204" pitchFamily="34" charset="0"/>
                  <a:cs typeface="Tahoma" panose="020B0604030504040204" pitchFamily="34" charset="0"/>
                </a:rPr>
                <a:t>chữ</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2,718281828459.</a:t>
              </a:r>
            </a:p>
            <a:p>
              <a:pPr algn="just">
                <a:lnSpc>
                  <a:spcPct val="115000"/>
                </a:lnSpc>
                <a:spcAft>
                  <a:spcPts val="1000"/>
                </a:spcAft>
              </a:pPr>
              <a:r>
                <a:rPr lang="en-US" sz="4800" b="1" dirty="0">
                  <a:effectLst/>
                  <a:latin typeface="Tahoma" panose="020B0604030504040204" pitchFamily="34" charset="0"/>
                  <a:ea typeface="Tahoma" panose="020B0604030504040204" pitchFamily="34" charset="0"/>
                  <a:cs typeface="Tahoma" panose="020B0604030504040204" pitchFamily="34" charset="0"/>
                </a:rPr>
                <a:t>a) </a:t>
              </a:r>
              <a:r>
                <a:rPr lang="en-US" sz="4800" b="1" dirty="0" err="1">
                  <a:effectLst/>
                  <a:latin typeface="Tahoma" panose="020B0604030504040204" pitchFamily="34" charset="0"/>
                  <a:ea typeface="Tahoma" panose="020B0604030504040204" pitchFamily="34" charset="0"/>
                  <a:cs typeface="Tahoma" panose="020B0604030504040204" pitchFamily="34" charset="0"/>
                </a:rPr>
                <a:t>Giả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sử</a:t>
              </a:r>
              <a:r>
                <a:rPr lang="en-US" sz="4800" b="1" dirty="0">
                  <a:effectLst/>
                  <a:latin typeface="Tahoma" panose="020B0604030504040204" pitchFamily="34" charset="0"/>
                  <a:ea typeface="Tahoma" panose="020B0604030504040204" pitchFamily="34" charset="0"/>
                  <a:cs typeface="Tahoma" panose="020B0604030504040204" pitchFamily="34" charset="0"/>
                </a:rPr>
                <a:t> ta </a:t>
              </a:r>
              <a:r>
                <a:rPr lang="en-US" sz="4800" b="1" dirty="0" err="1">
                  <a:effectLst/>
                  <a:latin typeface="Tahoma" panose="020B0604030504040204" pitchFamily="34" charset="0"/>
                  <a:ea typeface="Tahoma" panose="020B0604030504040204" pitchFamily="34" charset="0"/>
                  <a:cs typeface="Tahoma" panose="020B0604030504040204" pitchFamily="34" charset="0"/>
                </a:rPr>
                <a:t>lấy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2,7 </a:t>
              </a:r>
              <a:r>
                <a:rPr lang="en-US" sz="4800" b="1" dirty="0" err="1">
                  <a:effectLst/>
                  <a:latin typeface="Tahoma" panose="020B0604030504040204" pitchFamily="34" charset="0"/>
                  <a:ea typeface="Tahoma" panose="020B0604030504040204" pitchFamily="34" charset="0"/>
                  <a:cs typeface="Tahoma" panose="020B0604030504040204" pitchFamily="34" charset="0"/>
                </a:rPr>
                <a:t>làm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e.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chứng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tỏ</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tuyệt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đối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vượt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quá</a:t>
              </a:r>
              <a:r>
                <a:rPr lang="en-US" sz="4800" b="1" dirty="0">
                  <a:effectLst/>
                  <a:latin typeface="Tahoma" panose="020B0604030504040204" pitchFamily="34" charset="0"/>
                  <a:ea typeface="Tahoma" panose="020B0604030504040204" pitchFamily="34" charset="0"/>
                  <a:cs typeface="Tahoma" panose="020B0604030504040204" pitchFamily="34" charset="0"/>
                </a:rPr>
                <a:t> 0,02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đối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vượt</a:t>
              </a:r>
              <a:r>
                <a:rPr lang="en-US" sz="4800" b="1" dirty="0">
                  <a:effectLst/>
                  <a:latin typeface="Tahoma" panose="020B0604030504040204" pitchFamily="34" charset="0"/>
                  <a:ea typeface="Tahoma" panose="020B0604030504040204" pitchFamily="34" charset="0"/>
                  <a:cs typeface="Tahoma" panose="020B0604030504040204" pitchFamily="34" charset="0"/>
                </a:rPr>
                <a:t> qua 0,75%</a:t>
              </a:r>
            </a:p>
            <a:p>
              <a:pPr algn="just">
                <a:lnSpc>
                  <a:spcPct val="115000"/>
                </a:lnSpc>
                <a:spcAft>
                  <a:spcPts val="1000"/>
                </a:spcAft>
              </a:pPr>
              <a:r>
                <a:rPr lang="en-US" sz="4800" b="1" dirty="0">
                  <a:effectLst/>
                  <a:latin typeface="Tahoma" panose="020B0604030504040204" pitchFamily="34" charset="0"/>
                  <a:ea typeface="Tahoma" panose="020B0604030504040204" pitchFamily="34" charset="0"/>
                  <a:cs typeface="Tahoma" panose="020B0604030504040204" pitchFamily="34" charset="0"/>
                </a:rPr>
                <a:t>b)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tròn</a:t>
              </a:r>
              <a:r>
                <a:rPr lang="en-US" sz="4800" b="1" dirty="0">
                  <a:effectLst/>
                  <a:latin typeface="Tahoma" panose="020B0604030504040204" pitchFamily="34" charset="0"/>
                  <a:ea typeface="Tahoma" panose="020B0604030504040204" pitchFamily="34" charset="0"/>
                  <a:cs typeface="Tahoma" panose="020B0604030504040204" pitchFamily="34" charset="0"/>
                </a:rPr>
                <a:t> e </a:t>
              </a:r>
              <a:r>
                <a:rPr lang="en-US" sz="4800" b="1" dirty="0" err="1">
                  <a:effectLst/>
                  <a:latin typeface="Tahoma" panose="020B0604030504040204" pitchFamily="34" charset="0"/>
                  <a:ea typeface="Tahoma" panose="020B0604030504040204" pitchFamily="34" charset="0"/>
                  <a:cs typeface="Tahoma" panose="020B0604030504040204" pitchFamily="34" charset="0"/>
                </a:rPr>
                <a:t>đến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nghìn</a:t>
              </a:r>
              <a:r>
                <a:rPr lang="en-US" sz="4800" b="1"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Aft>
                  <a:spcPts val="1000"/>
                </a:spcAft>
              </a:pPr>
              <a:r>
                <a:rPr lang="en-US" sz="4800" b="1" dirty="0">
                  <a:effectLst/>
                  <a:latin typeface="Tahoma" panose="020B0604030504040204" pitchFamily="34" charset="0"/>
                  <a:ea typeface="Tahoma" panose="020B0604030504040204" pitchFamily="34" charset="0"/>
                  <a:cs typeface="Tahoma" panose="020B0604030504040204" pitchFamily="34" charset="0"/>
                </a:rPr>
                <a:t>c) </a:t>
              </a:r>
              <a:r>
                <a:rPr lang="en-US" sz="4800" b="1" dirty="0" err="1">
                  <a:effectLst/>
                  <a:latin typeface="Tahoma" panose="020B0604030504040204" pitchFamily="34" charset="0"/>
                  <a:ea typeface="Tahoma" panose="020B0604030504040204" pitchFamily="34" charset="0"/>
                  <a:cs typeface="Tahoma" panose="020B0604030504040204" pitchFamily="34" charset="0"/>
                </a:rPr>
                <a:t>Tìm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e </a:t>
              </a:r>
              <a:r>
                <a:rPr lang="en-US" sz="4800" b="1" dirty="0" err="1">
                  <a:effectLst/>
                  <a:latin typeface="Tahoma" panose="020B0604030504040204" pitchFamily="34" charset="0"/>
                  <a:ea typeface="Tahoma" panose="020B0604030504040204" pitchFamily="34" charset="0"/>
                  <a:cs typeface="Tahoma" panose="020B0604030504040204" pitchFamily="34" charset="0"/>
                </a:rPr>
                <a:t>với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0,0000002.</a:t>
              </a:r>
            </a:p>
          </p:txBody>
        </p:sp>
      </p:grpSp>
      <mc:AlternateContent xmlns:mc="http://schemas.openxmlformats.org/markup-compatibility/2006" xmlns:a14="http://schemas.microsoft.com/office/drawing/2010/main">
        <mc:Choice Requires="a14">
          <p:sp>
            <p:nvSpPr>
              <p:cNvPr id="11" name="Rectangle 10"/>
              <p:cNvSpPr/>
              <p:nvPr/>
            </p:nvSpPr>
            <p:spPr>
              <a:xfrm>
                <a:off x="1169994" y="10130391"/>
                <a:ext cx="19964247" cy="3212947"/>
              </a:xfrm>
              <a:prstGeom prst="rect">
                <a:avLst/>
              </a:prstGeom>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a) Sai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tuyệt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đối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𝒂</m:t>
                        </m:r>
                      </m:sub>
                    </m:sSub>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𝒆</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𝟕</m:t>
                        </m:r>
                      </m:e>
                    </m:d>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𝟎𝟏𝟖𝟐𝟖𝟏𝟖𝟐𝟖𝟒𝟓𝟗</m:t>
                    </m:r>
                    <m:r>
                      <a:rPr lang="en-US" b="1" i="1">
                        <a:latin typeface="Cambria Math" panose="02040503050406030204" pitchFamily="18" charset="0"/>
                      </a:rPr>
                      <m:t>&lt;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Sai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đối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𝜹</m:t>
                        </m:r>
                      </m:e>
                      <m:sub>
                        <m:r>
                          <a:rPr lang="en-US" b="1" i="1">
                            <a:latin typeface="Cambria Math" panose="02040503050406030204" pitchFamily="18" charset="0"/>
                          </a:rPr>
                          <m:t>𝒂</m:t>
                        </m:r>
                      </m:sub>
                    </m:sSub>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𝒂</m:t>
                            </m:r>
                          </m:sub>
                        </m:sSub>
                      </m:num>
                      <m:den>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e>
                        </m:d>
                      </m:den>
                    </m:f>
                    <m:r>
                      <a:rPr lang="en-US" b="1" i="1">
                        <a:latin typeface="Cambria Math" panose="02040503050406030204" pitchFamily="18" charset="0"/>
                      </a:rPr>
                      <m:t>&lt;</m:t>
                    </m:r>
                    <m:f>
                      <m:fPr>
                        <m:ctrlPr>
                          <a:rPr lang="en-US" b="1" i="1">
                            <a:latin typeface="Cambria Math" panose="02040503050406030204" pitchFamily="18" charset="0"/>
                          </a:rPr>
                        </m:ctrlPr>
                      </m:fPr>
                      <m:num>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num>
                      <m:den>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𝟕</m:t>
                        </m:r>
                      </m:den>
                    </m:f>
                    <m:r>
                      <a:rPr lang="en-US" b="1" i="1">
                        <a:latin typeface="Cambria Math" panose="02040503050406030204" pitchFamily="18" charset="0"/>
                      </a:rPr>
                      <m:t>&lt;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𝟕𝟓</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Quy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tròn</a:t>
                </a:r>
                <a:r>
                  <a:rPr lang="en-US" b="1" dirty="0">
                    <a:latin typeface="Tahoma" panose="020B0604030504040204" pitchFamily="34" charset="0"/>
                    <a:ea typeface="Tahoma" panose="020B0604030504040204" pitchFamily="34" charset="0"/>
                    <a:cs typeface="Tahoma" panose="020B0604030504040204" pitchFamily="34" charset="0"/>
                  </a:rPr>
                  <a:t> e </a:t>
                </a:r>
                <a:r>
                  <a:rPr lang="en-US" b="1" dirty="0" err="1">
                    <a:latin typeface="Tahoma" panose="020B0604030504040204" pitchFamily="34" charset="0"/>
                    <a:ea typeface="Tahoma" panose="020B0604030504040204" pitchFamily="34" charset="0"/>
                    <a:cs typeface="Tahoma" panose="020B0604030504040204" pitchFamily="34" charset="0"/>
                  </a:rPr>
                  <a:t>đến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nghìn</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2,718.</a:t>
                </a:r>
              </a:p>
              <a:p>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e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0,0000002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2,718282.</a:t>
                </a:r>
              </a:p>
            </p:txBody>
          </p:sp>
        </mc:Choice>
        <mc:Fallback xmlns="">
          <p:sp>
            <p:nvSpPr>
              <p:cNvPr id="11" name="Rectangle 10"/>
              <p:cNvSpPr>
                <a:spLocks noRot="1" noChangeAspect="1" noMove="1" noResize="1" noEditPoints="1" noAdjustHandles="1" noChangeArrowheads="1" noChangeShapeType="1" noTextEdit="1"/>
              </p:cNvSpPr>
              <p:nvPr/>
            </p:nvSpPr>
            <p:spPr>
              <a:xfrm>
                <a:off x="1169994" y="10130391"/>
                <a:ext cx="19964247" cy="3212947"/>
              </a:xfrm>
              <a:prstGeom prst="rect">
                <a:avLst/>
              </a:prstGeom>
              <a:blipFill>
                <a:blip r:embed="rId7"/>
                <a:stretch>
                  <a:fillRect l="-1221" t="-3985" b="-4554"/>
                </a:stretch>
              </a:blipFill>
            </p:spPr>
            <p:txBody>
              <a:bodyPr/>
              <a:lstStyle/>
              <a:p>
                <a:r>
                  <a:rPr lang="en-US">
                    <a:noFill/>
                  </a:rPr>
                  <a:t> </a:t>
                </a:r>
              </a:p>
            </p:txBody>
          </p:sp>
        </mc:Fallback>
      </mc:AlternateContent>
      <p:sp>
        <p:nvSpPr>
          <p:cNvPr id="24" name="Hộp Văn bản 23">
            <a:extLst>
              <a:ext uri="{FF2B5EF4-FFF2-40B4-BE49-F238E27FC236}">
                <a16:creationId xmlns:a16="http://schemas.microsoft.com/office/drawing/2014/main" id="{B7059A1C-E742-77F3-DD7A-7C5E31615B2B}"/>
              </a:ext>
            </a:extLst>
          </p:cNvPr>
          <p:cNvSpPr txBox="1"/>
          <p:nvPr/>
        </p:nvSpPr>
        <p:spPr>
          <a:xfrm>
            <a:off x="7090145" y="1550617"/>
            <a:ext cx="12588948" cy="1015663"/>
          </a:xfrm>
          <a:prstGeom prst="rect">
            <a:avLst/>
          </a:prstGeom>
          <a:noFill/>
        </p:spPr>
        <p:txBody>
          <a:bodyPr wrap="square">
            <a:spAutoFit/>
          </a:bodyPr>
          <a:lstStyle/>
          <a:p>
            <a:r>
              <a:rPr lang="en-US" sz="60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PHIẾU BÀI TẬP TỰ LUẬN </a:t>
            </a:r>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68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196793127"/>
              </p:ext>
            </p:extLst>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5122"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265637" y="3525617"/>
                        <a:ext cx="914400" cy="198438"/>
                      </a:xfrm>
                      <a:prstGeom prst="rect">
                        <a:avLst/>
                      </a:prstGeom>
                    </p:spPr>
                  </p:pic>
                </p:oleObj>
              </mc:Fallback>
            </mc:AlternateContent>
          </a:graphicData>
        </a:graphic>
      </p:graphicFrame>
      <p:sp>
        <p:nvSpPr>
          <p:cNvPr id="14" name="De_bai1"/>
          <p:cNvSpPr/>
          <p:nvPr/>
        </p:nvSpPr>
        <p:spPr>
          <a:xfrm>
            <a:off x="1062943" y="1848907"/>
            <a:ext cx="22889350" cy="523769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                </a:t>
            </a:r>
          </a:p>
        </p:txBody>
      </p:sp>
      <p:grpSp>
        <p:nvGrpSpPr>
          <p:cNvPr id="22" name="Group 21"/>
          <p:cNvGrpSpPr/>
          <p:nvPr/>
        </p:nvGrpSpPr>
        <p:grpSpPr>
          <a:xfrm>
            <a:off x="313378" y="7310757"/>
            <a:ext cx="23638915" cy="5929825"/>
            <a:chOff x="313378" y="7310757"/>
            <a:chExt cx="23638915" cy="5929825"/>
          </a:xfrm>
        </p:grpSpPr>
        <p:sp>
          <p:nvSpPr>
            <p:cNvPr id="40" name="Google Shape;422;p3"/>
            <p:cNvSpPr/>
            <p:nvPr/>
          </p:nvSpPr>
          <p:spPr>
            <a:xfrm>
              <a:off x="1062943" y="7543800"/>
              <a:ext cx="22889350" cy="5696782"/>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12" name="Group 11"/>
            <p:cNvGrpSpPr/>
            <p:nvPr/>
          </p:nvGrpSpPr>
          <p:grpSpPr>
            <a:xfrm>
              <a:off x="313378" y="7310757"/>
              <a:ext cx="3682424" cy="1069046"/>
              <a:chOff x="313378" y="7310757"/>
              <a:chExt cx="3682424" cy="1069046"/>
            </a:xfrm>
          </p:grpSpPr>
          <p:grpSp>
            <p:nvGrpSpPr>
              <p:cNvPr id="39" name="Group 38"/>
              <p:cNvGrpSpPr/>
              <p:nvPr/>
            </p:nvGrpSpPr>
            <p:grpSpPr>
              <a:xfrm>
                <a:off x="313378" y="7315244"/>
                <a:ext cx="3682424" cy="1064559"/>
                <a:chOff x="428099" y="2750098"/>
                <a:chExt cx="3882625" cy="1064559"/>
              </a:xfrm>
            </p:grpSpPr>
            <p:sp>
              <p:nvSpPr>
                <p:cNvPr id="50" name="Google Shape;424;p3"/>
                <p:cNvSpPr/>
                <p:nvPr/>
              </p:nvSpPr>
              <p:spPr>
                <a:xfrm rot="5400000" flipH="1">
                  <a:off x="2435076" y="1690975"/>
                  <a:ext cx="816526" cy="293477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51" name="Google Shape;426;p3"/>
                <p:cNvPicPr preferRelativeResize="0"/>
                <p:nvPr/>
              </p:nvPicPr>
              <p:blipFill rotWithShape="1">
                <a:blip r:embed="rId5">
                  <a:alphaModFix/>
                </a:blip>
                <a:srcRect l="17950" t="14860" r="18922" b="25554"/>
                <a:stretch/>
              </p:blipFill>
              <p:spPr>
                <a:xfrm>
                  <a:off x="428099" y="2768710"/>
                  <a:ext cx="1037165" cy="1045947"/>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1" name="Google Shape;425;p3"/>
              <p:cNvSpPr txBox="1"/>
              <p:nvPr/>
            </p:nvSpPr>
            <p:spPr>
              <a:xfrm>
                <a:off x="1320446" y="7310757"/>
                <a:ext cx="2668662"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Tahoma"/>
                  </a:rPr>
                  <a:t>Bài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Tahoma"/>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Tahoma"/>
                  </a:rPr>
                  <a:t>giải</a:t>
                </a:r>
                <a:endParaRPr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13377" y="1798516"/>
            <a:ext cx="23353569" cy="1735468"/>
            <a:chOff x="313377" y="1798516"/>
            <a:chExt cx="23353569" cy="1735468"/>
          </a:xfrm>
        </p:grpSpPr>
        <p:grpSp>
          <p:nvGrpSpPr>
            <p:cNvPr id="27" name="Group 26"/>
            <p:cNvGrpSpPr/>
            <p:nvPr/>
          </p:nvGrpSpPr>
          <p:grpSpPr>
            <a:xfrm>
              <a:off x="313377" y="1798516"/>
              <a:ext cx="19103739" cy="1006068"/>
              <a:chOff x="536220" y="2454898"/>
              <a:chExt cx="19103739" cy="1006068"/>
            </a:xfrm>
          </p:grpSpPr>
          <p:grpSp>
            <p:nvGrpSpPr>
              <p:cNvPr id="15" name="Google Shape;445;p3"/>
              <p:cNvGrpSpPr/>
              <p:nvPr/>
            </p:nvGrpSpPr>
            <p:grpSpPr>
              <a:xfrm>
                <a:off x="876177" y="2454898"/>
                <a:ext cx="2836795" cy="981240"/>
                <a:chOff x="1831466" y="4702965"/>
                <a:chExt cx="3503060" cy="832104"/>
              </a:xfrm>
            </p:grpSpPr>
            <p:sp>
              <p:nvSpPr>
                <p:cNvPr id="16" name="Google Shape;446;p3"/>
                <p:cNvSpPr/>
                <p:nvPr/>
              </p:nvSpPr>
              <p:spPr>
                <a:xfrm rot="5400000">
                  <a:off x="3166944" y="3367487"/>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7" name="txt_cau"/>
                <p:cNvSpPr txBox="1"/>
                <p:nvPr/>
              </p:nvSpPr>
              <p:spPr>
                <a:xfrm>
                  <a:off x="2392079" y="4774603"/>
                  <a:ext cx="2895399" cy="678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panose="020B0604030504040204" pitchFamily="34" charset="0"/>
                      <a:cs typeface="Tahoma" panose="020B0604030504040204" pitchFamily="34" charset="0"/>
                      <a:sym typeface="Tahoma"/>
                    </a:rPr>
                    <a:t>Câu</a:t>
                  </a:r>
                  <a:r>
                    <a:rPr lang="en-US" sz="4600" b="1" dirty="0">
                      <a:solidFill>
                        <a:srgbClr val="0000CC"/>
                      </a:solidFill>
                      <a:latin typeface="Tahoma" panose="020B0604030504040204" pitchFamily="34" charset="0"/>
                      <a:ea typeface="Tahoma" panose="020B0604030504040204" pitchFamily="34" charset="0"/>
                      <a:cs typeface="Tahoma" panose="020B0604030504040204" pitchFamily="34" charset="0"/>
                      <a:sym typeface="Tahoma"/>
                    </a:rPr>
                    <a:t> 2</a:t>
                  </a:r>
                  <a:endParaRPr sz="4600" b="1" dirty="0">
                    <a:solidFill>
                      <a:srgbClr val="0000CC"/>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18" name="Google Shape;448;p3"/>
              <p:cNvPicPr preferRelativeResize="0"/>
              <p:nvPr/>
            </p:nvPicPr>
            <p:blipFill rotWithShape="1">
              <a:blip r:embed="rId7">
                <a:alphaModFix/>
              </a:blip>
              <a:srcRect l="15599" t="21515" r="9758" b="14519"/>
              <a:stretch/>
            </p:blipFill>
            <p:spPr>
              <a:xfrm>
                <a:off x="536220" y="2479727"/>
                <a:ext cx="996944" cy="981239"/>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6" name="Rectangle 5"/>
              <p:cNvSpPr/>
              <p:nvPr/>
            </p:nvSpPr>
            <p:spPr>
              <a:xfrm>
                <a:off x="4218644" y="2570700"/>
                <a:ext cx="15421315" cy="834074"/>
              </a:xfrm>
              <a:prstGeom prst="rect">
                <a:avLst/>
              </a:prstGeom>
            </p:spPr>
            <p:txBody>
              <a:bodyPr wrap="square">
                <a:spAutoFit/>
              </a:bodyPr>
              <a:lstStyle/>
              <a:p>
                <a:pPr>
                  <a:lnSpc>
                    <a:spcPct val="120000"/>
                  </a:lnSpc>
                  <a:spcBef>
                    <a:spcPts val="240"/>
                  </a:spcBef>
                  <a:spcAft>
                    <a:spcPts val="240"/>
                  </a:spcAft>
                </a:pPr>
                <a:endParaRPr lang="en-US" sz="45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5" name="Rectangle 4"/>
            <p:cNvSpPr/>
            <p:nvPr/>
          </p:nvSpPr>
          <p:spPr>
            <a:xfrm>
              <a:off x="3664911" y="1932135"/>
              <a:ext cx="20002035" cy="1601849"/>
            </a:xfrm>
            <a:prstGeom prst="rect">
              <a:avLst/>
            </a:prstGeom>
          </p:spPr>
          <p:txBody>
            <a:bodyPr wrap="square">
              <a:spAutoFit/>
            </a:bodyPr>
            <a:lstStyle/>
            <a:p>
              <a:pPr algn="just">
                <a:lnSpc>
                  <a:spcPct val="107000"/>
                </a:lnSpc>
                <a:spcAft>
                  <a:spcPts val="800"/>
                </a:spcAft>
              </a:pPr>
              <a:r>
                <a:rPr lang="en-US" sz="4800" b="1" dirty="0">
                  <a:effectLst/>
                  <a:latin typeface="Tahoma" panose="020B0604030504040204" pitchFamily="34" charset="0"/>
                  <a:ea typeface="Tahoma" panose="020B0604030504040204" pitchFamily="34" charset="0"/>
                  <a:cs typeface="Tahoma" panose="020B0604030504040204" pitchFamily="34" charset="0"/>
                </a:rPr>
                <a:t>Hai </a:t>
              </a:r>
              <a:r>
                <a:rPr lang="en-US" sz="4800" b="1" dirty="0" err="1">
                  <a:effectLst/>
                  <a:latin typeface="Tahoma" panose="020B0604030504040204" pitchFamily="34" charset="0"/>
                  <a:ea typeface="Tahoma" panose="020B0604030504040204" pitchFamily="34" charset="0"/>
                  <a:cs typeface="Tahoma" panose="020B0604030504040204" pitchFamily="34" charset="0"/>
                </a:rPr>
                <a:t>cung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thủ</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i="1" dirty="0">
                  <a:effectLst/>
                  <a:latin typeface="Tahoma" panose="020B0604030504040204" pitchFamily="34" charset="0"/>
                  <a:ea typeface="Tahoma" panose="020B0604030504040204" pitchFamily="34" charset="0"/>
                  <a:cs typeface="Tahoma" panose="020B0604030504040204" pitchFamily="34" charset="0"/>
                </a:rPr>
                <a:t>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i="1" dirty="0">
                  <a:effectLst/>
                  <a:latin typeface="Tahoma" panose="020B0604030504040204" pitchFamily="34" charset="0"/>
                  <a:ea typeface="Tahoma" panose="020B0604030504040204" pitchFamily="34" charset="0"/>
                  <a:cs typeface="Tahoma" panose="020B0604030504040204" pitchFamily="34" charset="0"/>
                </a:rPr>
                <a:t>B</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ghi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lại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từng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bắn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mình</a:t>
              </a:r>
              <a:r>
                <a:rPr lang="en-US" sz="4800" b="1" dirty="0">
                  <a:effectLst/>
                  <a:latin typeface="Tahoma" panose="020B0604030504040204" pitchFamily="34" charset="0"/>
                  <a:ea typeface="Tahoma" panose="020B0604030504040204" pitchFamily="34" charset="0"/>
                  <a:cs typeface="Tahoma" panose="020B0604030504040204" pitchFamily="34" charset="0"/>
                </a:rPr>
                <a:t> ở </a:t>
              </a: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1" name="Rectangle 10"/>
          <p:cNvSpPr/>
          <p:nvPr/>
        </p:nvSpPr>
        <p:spPr>
          <a:xfrm>
            <a:off x="2059327" y="5442856"/>
            <a:ext cx="16429498" cy="1569660"/>
          </a:xfrm>
          <a:prstGeom prst="rect">
            <a:avLst/>
          </a:prstGeom>
        </p:spPr>
        <p:txBody>
          <a:bodyPr wrap="non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trên</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bắn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ổn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a:t>
            </a:r>
          </a:p>
        </p:txBody>
      </p:sp>
      <p:sp>
        <p:nvSpPr>
          <p:cNvPr id="19" name="Rectangle 18"/>
          <p:cNvSpPr/>
          <p:nvPr/>
        </p:nvSpPr>
        <p:spPr>
          <a:xfrm>
            <a:off x="1600200" y="8736877"/>
            <a:ext cx="19789902" cy="3046988"/>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bắn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(8 + 9 + 10 + 7+ 6 + 10 + 6 + 7+ 9 + 8): 10 = 8.</a:t>
            </a:r>
          </a:p>
          <a:p>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bắn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(10 +6 + 8 + 7+9 +9 + 8+ 7 +8 +8): 10 =  8.</a:t>
            </a:r>
          </a:p>
        </p:txBody>
      </p:sp>
      <p:graphicFrame>
        <p:nvGraphicFramePr>
          <p:cNvPr id="7" name="Bảng 6">
            <a:extLst>
              <a:ext uri="{FF2B5EF4-FFF2-40B4-BE49-F238E27FC236}">
                <a16:creationId xmlns:a16="http://schemas.microsoft.com/office/drawing/2014/main" id="{64B3E404-F575-17E0-C31E-928BD45FB89C}"/>
              </a:ext>
            </a:extLst>
          </p:cNvPr>
          <p:cNvGraphicFramePr>
            <a:graphicFrameLocks noGrp="1"/>
          </p:cNvGraphicFramePr>
          <p:nvPr>
            <p:extLst>
              <p:ext uri="{D42A27DB-BD31-4B8C-83A1-F6EECF244321}">
                <p14:modId xmlns:p14="http://schemas.microsoft.com/office/powerpoint/2010/main" val="2520169828"/>
              </p:ext>
            </p:extLst>
          </p:nvPr>
        </p:nvGraphicFramePr>
        <p:xfrm>
          <a:off x="1433641" y="3647169"/>
          <a:ext cx="22233305" cy="1546722"/>
        </p:xfrm>
        <a:graphic>
          <a:graphicData uri="http://schemas.openxmlformats.org/drawingml/2006/table">
            <a:tbl>
              <a:tblPr firstRow="1" firstCol="1" bandRow="1">
                <a:tableStyleId>{5C22544A-7EE6-4342-B048-85BDC9FD1C3A}</a:tableStyleId>
              </a:tblPr>
              <a:tblGrid>
                <a:gridCol w="4890959">
                  <a:extLst>
                    <a:ext uri="{9D8B030D-6E8A-4147-A177-3AD203B41FA5}">
                      <a16:colId xmlns:a16="http://schemas.microsoft.com/office/drawing/2014/main" val="1309710575"/>
                    </a:ext>
                  </a:extLst>
                </a:gridCol>
                <a:gridCol w="1066800">
                  <a:extLst>
                    <a:ext uri="{9D8B030D-6E8A-4147-A177-3AD203B41FA5}">
                      <a16:colId xmlns:a16="http://schemas.microsoft.com/office/drawing/2014/main" val="3790125373"/>
                    </a:ext>
                  </a:extLst>
                </a:gridCol>
                <a:gridCol w="990600">
                  <a:extLst>
                    <a:ext uri="{9D8B030D-6E8A-4147-A177-3AD203B41FA5}">
                      <a16:colId xmlns:a16="http://schemas.microsoft.com/office/drawing/2014/main" val="3621874591"/>
                    </a:ext>
                  </a:extLst>
                </a:gridCol>
                <a:gridCol w="1143000">
                  <a:extLst>
                    <a:ext uri="{9D8B030D-6E8A-4147-A177-3AD203B41FA5}">
                      <a16:colId xmlns:a16="http://schemas.microsoft.com/office/drawing/2014/main" val="2182568626"/>
                    </a:ext>
                  </a:extLst>
                </a:gridCol>
                <a:gridCol w="942887">
                  <a:extLst>
                    <a:ext uri="{9D8B030D-6E8A-4147-A177-3AD203B41FA5}">
                      <a16:colId xmlns:a16="http://schemas.microsoft.com/office/drawing/2014/main" val="1212137681"/>
                    </a:ext>
                  </a:extLst>
                </a:gridCol>
                <a:gridCol w="2141544">
                  <a:extLst>
                    <a:ext uri="{9D8B030D-6E8A-4147-A177-3AD203B41FA5}">
                      <a16:colId xmlns:a16="http://schemas.microsoft.com/office/drawing/2014/main" val="3185006640"/>
                    </a:ext>
                  </a:extLst>
                </a:gridCol>
                <a:gridCol w="2139028">
                  <a:extLst>
                    <a:ext uri="{9D8B030D-6E8A-4147-A177-3AD203B41FA5}">
                      <a16:colId xmlns:a16="http://schemas.microsoft.com/office/drawing/2014/main" val="151971102"/>
                    </a:ext>
                  </a:extLst>
                </a:gridCol>
                <a:gridCol w="2141544">
                  <a:extLst>
                    <a:ext uri="{9D8B030D-6E8A-4147-A177-3AD203B41FA5}">
                      <a16:colId xmlns:a16="http://schemas.microsoft.com/office/drawing/2014/main" val="1495863401"/>
                    </a:ext>
                  </a:extLst>
                </a:gridCol>
                <a:gridCol w="2496371">
                  <a:extLst>
                    <a:ext uri="{9D8B030D-6E8A-4147-A177-3AD203B41FA5}">
                      <a16:colId xmlns:a16="http://schemas.microsoft.com/office/drawing/2014/main" val="3133131053"/>
                    </a:ext>
                  </a:extLst>
                </a:gridCol>
                <a:gridCol w="2141544">
                  <a:extLst>
                    <a:ext uri="{9D8B030D-6E8A-4147-A177-3AD203B41FA5}">
                      <a16:colId xmlns:a16="http://schemas.microsoft.com/office/drawing/2014/main" val="2846638237"/>
                    </a:ext>
                  </a:extLst>
                </a:gridCol>
                <a:gridCol w="2139028">
                  <a:extLst>
                    <a:ext uri="{9D8B030D-6E8A-4147-A177-3AD203B41FA5}">
                      <a16:colId xmlns:a16="http://schemas.microsoft.com/office/drawing/2014/main" val="512700480"/>
                    </a:ext>
                  </a:extLst>
                </a:gridCol>
              </a:tblGrid>
              <a:tr h="834506">
                <a:tc>
                  <a:txBody>
                    <a:bodyPr/>
                    <a:lstStyle/>
                    <a:p>
                      <a:pPr algn="ctr">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thủ</a:t>
                      </a:r>
                      <a:r>
                        <a:rPr lang="en-US" sz="4800" dirty="0">
                          <a:effectLst/>
                          <a:latin typeface="Tahoma" panose="020B0604030504040204" pitchFamily="34" charset="0"/>
                          <a:ea typeface="Tahoma" panose="020B0604030504040204" pitchFamily="34" charset="0"/>
                          <a:cs typeface="Tahoma" panose="020B0604030504040204" pitchFamily="34" charset="0"/>
                        </a:rPr>
                        <a:t> A</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extLst>
                  <a:ext uri="{0D108BD9-81ED-4DB2-BD59-A6C34878D82A}">
                    <a16:rowId xmlns:a16="http://schemas.microsoft.com/office/drawing/2014/main" val="3554228396"/>
                  </a:ext>
                </a:extLst>
              </a:tr>
              <a:tr h="493573">
                <a:tc>
                  <a:txBody>
                    <a:bodyPr/>
                    <a:lstStyle/>
                    <a:p>
                      <a:pPr algn="ctr">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thủ</a:t>
                      </a:r>
                      <a:r>
                        <a:rPr lang="en-US" sz="4800" dirty="0">
                          <a:effectLst/>
                          <a:latin typeface="Tahoma" panose="020B0604030504040204" pitchFamily="34" charset="0"/>
                          <a:ea typeface="Tahoma" panose="020B0604030504040204" pitchFamily="34" charset="0"/>
                          <a:cs typeface="Tahoma" panose="020B0604030504040204" pitchFamily="34" charset="0"/>
                        </a:rPr>
                        <a:t> B</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tc>
                <a:tc>
                  <a:txBody>
                    <a:bodyPr/>
                    <a:lstStyle/>
                    <a:p>
                      <a:pPr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tc>
                  <a:txBody>
                    <a:bodyPr/>
                    <a:lstStyle/>
                    <a:p>
                      <a:pPr algn="ct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extLst>
                  <a:ext uri="{0D108BD9-81ED-4DB2-BD59-A6C34878D82A}">
                    <a16:rowId xmlns:a16="http://schemas.microsoft.com/office/drawing/2014/main" val="2221541073"/>
                  </a:ext>
                </a:extLst>
              </a:tr>
            </a:tbl>
          </a:graphicData>
        </a:graphic>
      </p:graphicFrame>
    </p:spTree>
    <p:extLst>
      <p:ext uri="{BB962C8B-B14F-4D97-AF65-F5344CB8AC3E}">
        <p14:creationId xmlns:p14="http://schemas.microsoft.com/office/powerpoint/2010/main" val="410806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0" y="3895796"/>
            <a:ext cx="24105297" cy="3261881"/>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4300" b="1" dirty="0">
              <a:solidFill>
                <a:schemeClr val="lt1"/>
              </a:solidFill>
              <a:latin typeface="Tahoma" panose="020B0604030504040204" pitchFamily="34" charset="0"/>
              <a:ea typeface="Tahoma"/>
              <a:cs typeface="Tahoma"/>
              <a:sym typeface="Tahoma"/>
            </a:endParaRPr>
          </a:p>
        </p:txBody>
      </p:sp>
      <p:grpSp>
        <p:nvGrpSpPr>
          <p:cNvPr id="445" name="Google Shape;445;p3"/>
          <p:cNvGrpSpPr/>
          <p:nvPr/>
        </p:nvGrpSpPr>
        <p:grpSpPr>
          <a:xfrm>
            <a:off x="477142" y="2438400"/>
            <a:ext cx="11105258" cy="1250535"/>
            <a:chOff x="2028795" y="4418277"/>
            <a:chExt cx="3503060" cy="832104"/>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438841" y="4480055"/>
              <a:ext cx="2777981" cy="5529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a:solidFill>
                    <a:srgbClr val="0000CC"/>
                  </a:solidFill>
                  <a:latin typeface="Tahoma" panose="020B0604030504040204" pitchFamily="34" charset="0"/>
                  <a:ea typeface="Tahoma"/>
                  <a:cs typeface="Tahoma"/>
                  <a:sym typeface="Tahoma"/>
                </a:rPr>
                <a:t>1. </a:t>
              </a:r>
              <a:r>
                <a:rPr lang="en-US" sz="4800" b="1" dirty="0">
                  <a:solidFill>
                    <a:srgbClr val="3333FF"/>
                  </a:solidFill>
                  <a:latin typeface="Tahoma" panose="020B0604030504040204" pitchFamily="34" charset="0"/>
                  <a:ea typeface="Tahoma" panose="020B0604030504040204" pitchFamily="34" charset="0"/>
                  <a:cs typeface="Tahoma" panose="020B0604030504040204" pitchFamily="34" charset="0"/>
                </a:rPr>
                <a:t>SỐ GẦN ĐÚNG VÀ SAI SỐ </a:t>
              </a:r>
              <a:endParaRPr sz="4600" b="1" dirty="0">
                <a:solidFill>
                  <a:srgbClr val="3333FF"/>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448" name="Google Shape;448;p3"/>
          <p:cNvPicPr preferRelativeResize="0"/>
          <p:nvPr/>
        </p:nvPicPr>
        <p:blipFill rotWithShape="1">
          <a:blip r:embed="rId3">
            <a:alphaModFix/>
          </a:blip>
          <a:srcRect l="15599" t="21515" r="9758" b="14519"/>
          <a:stretch/>
        </p:blipFill>
        <p:spPr>
          <a:xfrm>
            <a:off x="38100" y="2447089"/>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mc:AlternateContent xmlns:mc="http://schemas.openxmlformats.org/markup-compatibility/2006" xmlns:a14="http://schemas.microsoft.com/office/drawing/2010/main">
        <mc:Choice Requires="a14">
          <p:sp>
            <p:nvSpPr>
              <p:cNvPr id="29" name="De_bai">
                <a:extLst>
                  <a:ext uri="{FF2B5EF4-FFF2-40B4-BE49-F238E27FC236}">
                    <a16:creationId xmlns:a16="http://schemas.microsoft.com/office/drawing/2014/main" id="{5C607D02-F3EA-4874-B48F-93ED609CEE50}"/>
                  </a:ext>
                </a:extLst>
              </p:cNvPr>
              <p:cNvSpPr txBox="1">
                <a:spLocks/>
              </p:cNvSpPr>
              <p:nvPr/>
            </p:nvSpPr>
            <p:spPr>
              <a:xfrm>
                <a:off x="540610" y="4160529"/>
                <a:ext cx="23141726" cy="3604556"/>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Trong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nhiều</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trường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hợp</a:t>
                </a:r>
                <a:r>
                  <a:rPr lang="en-US" sz="4600" b="1" dirty="0">
                    <a:latin typeface="Tahoma" panose="020B0604030504040204" pitchFamily="34" charset="0"/>
                    <a:ea typeface="Tahoma" panose="020B0604030504040204" pitchFamily="34" charset="0"/>
                    <a:cs typeface="Tahoma" panose="020B0604030504040204" pitchFamily="34" charset="0"/>
                  </a:rPr>
                  <a:t>, ta </a:t>
                </a:r>
                <a:r>
                  <a:rPr lang="en-US" sz="4600" b="1" dirty="0" err="1">
                    <a:latin typeface="Tahoma" panose="020B0604030504040204" pitchFamily="34" charset="0"/>
                    <a:ea typeface="Tahoma" panose="020B0604030504040204" pitchFamily="34" charset="0"/>
                    <a:cs typeface="Tahoma" panose="020B0604030504040204" pitchFamily="34" charset="0"/>
                  </a:rPr>
                  <a:t>không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biết</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hoặc</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khó</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biết</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số</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đúng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kí</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hiệu</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là</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600" b="1" i="1">
                            <a:latin typeface="Cambria Math" panose="02040503050406030204" pitchFamily="18" charset="0"/>
                          </a:rPr>
                        </m:ctrlPr>
                      </m:accPr>
                      <m:e>
                        <m:r>
                          <a:rPr lang="en-US" sz="4600" b="1" i="1">
                            <a:latin typeface="Cambria Math" panose="02040503050406030204" pitchFamily="18" charset="0"/>
                          </a:rPr>
                          <m:t>𝒂</m:t>
                        </m:r>
                      </m:e>
                    </m:acc>
                  </m:oMath>
                </a14:m>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mà</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chỉ</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tìm</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được</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giá</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trị</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khác</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xấp</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xỉ</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nó</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Giá</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trị</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này</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được</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gọi</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là</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số</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gần</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đúng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kí</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hiệu</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là</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latin typeface="Cambria Math" panose="02040503050406030204" pitchFamily="18" charset="0"/>
                      </a:rPr>
                      <m:t>𝒂</m:t>
                    </m:r>
                  </m:oMath>
                </a14:m>
                <a:r>
                  <a:rPr lang="en-US" sz="4600" b="1" dirty="0">
                    <a:latin typeface="Tahoma" panose="020B0604030504040204" pitchFamily="34" charset="0"/>
                    <a:ea typeface="Tahoma" panose="020B0604030504040204" pitchFamily="34" charset="0"/>
                    <a:cs typeface="Tahoma" panose="020B0604030504040204" pitchFamily="34" charset="0"/>
                  </a:rPr>
                  <a:t>.</a:t>
                </a:r>
              </a:p>
              <a:p>
                <a:r>
                  <a:rPr lang="en-US" sz="4600" b="1" dirty="0">
                    <a:latin typeface="Tahoma" panose="020B0604030504040204" pitchFamily="34" charset="0"/>
                    <a:ea typeface="Tahoma" panose="020B0604030504040204" pitchFamily="34" charset="0"/>
                    <a:cs typeface="Tahoma" panose="020B0604030504040204" pitchFamily="34" charset="0"/>
                  </a:rPr>
                  <a:t>- Sai </a:t>
                </a:r>
                <a:r>
                  <a:rPr lang="en-US" sz="4600" b="1" dirty="0" err="1">
                    <a:latin typeface="Tahoma" panose="020B0604030504040204" pitchFamily="34" charset="0"/>
                    <a:ea typeface="Tahoma" panose="020B0604030504040204" pitchFamily="34" charset="0"/>
                    <a:cs typeface="Tahoma" panose="020B0604030504040204" pitchFamily="34" charset="0"/>
                  </a:rPr>
                  <a:t>số</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tuyệt</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đối</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600" b="1" i="1">
                            <a:latin typeface="Cambria Math" panose="02040503050406030204" pitchFamily="18" charset="0"/>
                          </a:rPr>
                        </m:ctrlPr>
                      </m:sSubPr>
                      <m:e>
                        <m:r>
                          <a:rPr lang="en-US" sz="4600" b="1" i="1">
                            <a:latin typeface="Cambria Math" panose="02040503050406030204" pitchFamily="18" charset="0"/>
                          </a:rPr>
                          <m:t>𝜟</m:t>
                        </m:r>
                      </m:e>
                      <m:sub>
                        <m:r>
                          <a:rPr lang="en-US" sz="4600" b="1" i="1">
                            <a:latin typeface="Cambria Math" panose="02040503050406030204" pitchFamily="18" charset="0"/>
                          </a:rPr>
                          <m:t>𝒂</m:t>
                        </m:r>
                      </m:sub>
                    </m:sSub>
                    <m:r>
                      <a:rPr lang="en-US" sz="4600" b="1" i="1">
                        <a:latin typeface="Cambria Math" panose="02040503050406030204" pitchFamily="18" charset="0"/>
                      </a:rPr>
                      <m:t>=</m:t>
                    </m:r>
                    <m:d>
                      <m:dPr>
                        <m:begChr m:val="|"/>
                        <m:endChr m:val="|"/>
                        <m:ctrlPr>
                          <a:rPr lang="en-US" sz="4600" b="1" i="1">
                            <a:latin typeface="Cambria Math" panose="02040503050406030204" pitchFamily="18" charset="0"/>
                          </a:rPr>
                        </m:ctrlPr>
                      </m:dPr>
                      <m:e>
                        <m:r>
                          <a:rPr lang="en-US" sz="4600" b="1" i="1">
                            <a:latin typeface="Cambria Math" panose="02040503050406030204" pitchFamily="18" charset="0"/>
                          </a:rPr>
                          <m:t>𝒂</m:t>
                        </m:r>
                        <m:r>
                          <a:rPr lang="en-US" sz="4600" b="1" i="1">
                            <a:latin typeface="Cambria Math" panose="02040503050406030204" pitchFamily="18" charset="0"/>
                          </a:rPr>
                          <m:t>−</m:t>
                        </m:r>
                        <m:acc>
                          <m:accPr>
                            <m:chr m:val="̄"/>
                            <m:ctrlPr>
                              <a:rPr lang="en-US" sz="4600" b="1" i="1">
                                <a:latin typeface="Cambria Math" panose="02040503050406030204" pitchFamily="18" charset="0"/>
                              </a:rPr>
                            </m:ctrlPr>
                          </m:accPr>
                          <m:e>
                            <m:r>
                              <a:rPr lang="en-US" sz="4600" b="1" i="1">
                                <a:latin typeface="Cambria Math" panose="02040503050406030204" pitchFamily="18" charset="0"/>
                              </a:rPr>
                              <m:t>𝒂</m:t>
                            </m:r>
                          </m:e>
                        </m:acc>
                      </m:e>
                    </m:d>
                  </m:oMath>
                </a14:m>
                <a:r>
                  <a:rPr lang="en-US"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De_bai">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540610" y="4160529"/>
                <a:ext cx="23141726" cy="3604556"/>
              </a:xfrm>
              <a:prstGeom prst="rect">
                <a:avLst/>
              </a:prstGeom>
              <a:blipFill>
                <a:blip r:embed="rId4"/>
                <a:stretch>
                  <a:fillRect l="-1133" t="-5753"/>
                </a:stretch>
              </a:blipFill>
              <a:ln>
                <a:no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C53D2BD6-194B-4B68-BC4B-94097BE52B1E}"/>
              </a:ext>
            </a:extLst>
          </p:cNvPr>
          <p:cNvGrpSpPr/>
          <p:nvPr/>
        </p:nvGrpSpPr>
        <p:grpSpPr>
          <a:xfrm>
            <a:off x="-72643" y="1517250"/>
            <a:ext cx="14931643" cy="885803"/>
            <a:chOff x="-288923" y="1892299"/>
            <a:chExt cx="19659598" cy="830996"/>
          </a:xfrm>
        </p:grpSpPr>
        <p:sp>
          <p:nvSpPr>
            <p:cNvPr id="32" name="Rounded Rectangle 2">
              <a:extLst>
                <a:ext uri="{FF2B5EF4-FFF2-40B4-BE49-F238E27FC236}">
                  <a16:creationId xmlns:a16="http://schemas.microsoft.com/office/drawing/2014/main" id="{CB07285B-0F95-405F-8AC0-4D424CAB70F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0C021A0B-7BA4-45E4-A828-66117D445C76}"/>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34" name="TextBox 33">
              <a:extLst>
                <a:ext uri="{FF2B5EF4-FFF2-40B4-BE49-F238E27FC236}">
                  <a16:creationId xmlns:a16="http://schemas.microsoft.com/office/drawing/2014/main" id="{194A5B6D-6BDD-41FF-B6AD-DBC1BDBCEA20}"/>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LÝ THUYẾT</a:t>
              </a:r>
            </a:p>
          </p:txBody>
        </p:sp>
      </p:gr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A</a:t>
            </a:r>
          </a:p>
        </p:txBody>
      </p:sp>
      <p:grpSp>
        <p:nvGrpSpPr>
          <p:cNvPr id="28" name="Google Shape;445;p3">
            <a:extLst>
              <a:ext uri="{FF2B5EF4-FFF2-40B4-BE49-F238E27FC236}">
                <a16:creationId xmlns:a16="http://schemas.microsoft.com/office/drawing/2014/main" id="{69159547-6E36-2606-FD45-9D96918172E3}"/>
              </a:ext>
            </a:extLst>
          </p:cNvPr>
          <p:cNvGrpSpPr/>
          <p:nvPr/>
        </p:nvGrpSpPr>
        <p:grpSpPr>
          <a:xfrm>
            <a:off x="874986" y="9760440"/>
            <a:ext cx="8116613" cy="1250535"/>
            <a:chOff x="2028795" y="4418277"/>
            <a:chExt cx="3503060" cy="832104"/>
          </a:xfrm>
        </p:grpSpPr>
        <p:sp>
          <p:nvSpPr>
            <p:cNvPr id="30" name="Google Shape;446;p3">
              <a:extLst>
                <a:ext uri="{FF2B5EF4-FFF2-40B4-BE49-F238E27FC236}">
                  <a16:creationId xmlns:a16="http://schemas.microsoft.com/office/drawing/2014/main" id="{58A3D30B-FECF-BAAD-0AE4-3F7E9A3B3840}"/>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50" name="txt_cau">
              <a:extLst>
                <a:ext uri="{FF2B5EF4-FFF2-40B4-BE49-F238E27FC236}">
                  <a16:creationId xmlns:a16="http://schemas.microsoft.com/office/drawing/2014/main" id="{AF580514-F86E-1B64-5E15-E43E9F4BFBCF}"/>
                </a:ext>
              </a:extLst>
            </p:cNvPr>
            <p:cNvSpPr txBox="1"/>
            <p:nvPr/>
          </p:nvSpPr>
          <p:spPr>
            <a:xfrm>
              <a:off x="2071512" y="4494971"/>
              <a:ext cx="3093014" cy="5529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0000CC"/>
                  </a:solidFill>
                  <a:latin typeface="Tahoma" panose="020B0604030504040204" pitchFamily="34" charset="0"/>
                  <a:ea typeface="Tahoma"/>
                  <a:cs typeface="Tahoma"/>
                  <a:sym typeface="Tahoma"/>
                </a:rPr>
                <a:t>Sai </a:t>
              </a:r>
              <a:r>
                <a:rPr lang="en-US" sz="4800" b="1" dirty="0" err="1">
                  <a:solidFill>
                    <a:srgbClr val="0000CC"/>
                  </a:solidFill>
                  <a:latin typeface="Tahoma" panose="020B0604030504040204" pitchFamily="34" charset="0"/>
                  <a:ea typeface="Tahoma"/>
                  <a:cs typeface="Tahoma"/>
                  <a:sym typeface="Tahoma"/>
                </a:rPr>
                <a:t>số</a:t>
              </a:r>
              <a:r>
                <a:rPr lang="en-US" sz="4800" b="1" dirty="0">
                  <a:solidFill>
                    <a:srgbClr val="0000CC"/>
                  </a:solidFill>
                  <a:latin typeface="Tahoma" panose="020B0604030504040204" pitchFamily="34" charset="0"/>
                  <a:ea typeface="Tahoma"/>
                  <a:cs typeface="Tahoma"/>
                  <a:sym typeface="Tahoma"/>
                </a:rPr>
                <a:t> </a:t>
              </a:r>
              <a:r>
                <a:rPr lang="en-US" sz="4800" b="1" dirty="0" err="1">
                  <a:solidFill>
                    <a:srgbClr val="0000CC"/>
                  </a:solidFill>
                  <a:latin typeface="Tahoma" panose="020B0604030504040204" pitchFamily="34" charset="0"/>
                  <a:ea typeface="Tahoma"/>
                  <a:cs typeface="Tahoma"/>
                  <a:sym typeface="Tahoma"/>
                </a:rPr>
                <a:t>tương</a:t>
              </a:r>
              <a:r>
                <a:rPr lang="en-US" sz="4800" b="1" dirty="0">
                  <a:solidFill>
                    <a:srgbClr val="0000CC"/>
                  </a:solidFill>
                  <a:latin typeface="Tahoma" panose="020B0604030504040204" pitchFamily="34" charset="0"/>
                  <a:ea typeface="Tahoma"/>
                  <a:cs typeface="Tahoma"/>
                  <a:sym typeface="Tahoma"/>
                </a:rPr>
                <a:t> </a:t>
              </a:r>
              <a:r>
                <a:rPr lang="en-US" sz="4800" b="1" dirty="0" err="1">
                  <a:solidFill>
                    <a:srgbClr val="0000CC"/>
                  </a:solidFill>
                  <a:latin typeface="Tahoma" panose="020B0604030504040204" pitchFamily="34" charset="0"/>
                  <a:ea typeface="Tahoma"/>
                  <a:cs typeface="Tahoma"/>
                  <a:sym typeface="Tahoma"/>
                </a:rPr>
                <a:t>đối</a:t>
              </a:r>
              <a:endParaRPr sz="4800" b="1" dirty="0">
                <a:solidFill>
                  <a:srgbClr val="0000CC"/>
                </a:solidFill>
                <a:latin typeface="Tahoma" panose="020B0604030504040204" pitchFamily="34" charset="0"/>
                <a:ea typeface="Tahoma"/>
                <a:cs typeface="Tahoma"/>
                <a:sym typeface="Tahoma"/>
              </a:endParaRPr>
            </a:p>
          </p:txBody>
        </p:sp>
      </p:grpSp>
      <mc:AlternateContent xmlns:mc="http://schemas.openxmlformats.org/markup-compatibility/2006" xmlns:a14="http://schemas.microsoft.com/office/drawing/2010/main">
        <mc:Choice Requires="a14">
          <p:sp>
            <p:nvSpPr>
              <p:cNvPr id="52" name="De_bai1">
                <a:extLst>
                  <a:ext uri="{FF2B5EF4-FFF2-40B4-BE49-F238E27FC236}">
                    <a16:creationId xmlns:a16="http://schemas.microsoft.com/office/drawing/2014/main" id="{9A4DB918-3644-FA9C-2F0C-C44EDD96403C}"/>
                  </a:ext>
                </a:extLst>
              </p:cNvPr>
              <p:cNvSpPr/>
              <p:nvPr/>
            </p:nvSpPr>
            <p:spPr>
              <a:xfrm>
                <a:off x="477142" y="11104509"/>
                <a:ext cx="23821924" cy="212458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r>
                  <a:rPr lang="en-US" b="1" dirty="0">
                    <a:latin typeface="Tahoma" panose="020B0604030504040204" pitchFamily="34" charset="0"/>
                    <a:ea typeface="Tahoma" panose="020B0604030504040204" pitchFamily="34" charset="0"/>
                    <a:cs typeface="Tahoma" panose="020B0604030504040204" pitchFamily="34" charset="0"/>
                  </a:rPr>
                  <a:t>Sai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đối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14:m>
                  <m:oMath xmlns:m="http://schemas.openxmlformats.org/officeDocument/2006/math">
                    <m:r>
                      <a:rPr lang="en-US" b="1" i="1">
                        <a:latin typeface="Cambria Math" panose="02040503050406030204" pitchFamily="18" charset="0"/>
                      </a:rPr>
                      <m:t> </m:t>
                    </m:r>
                    <m:r>
                      <a:rPr lang="en-US" b="1" i="1">
                        <a:latin typeface="Cambria Math" panose="02040503050406030204" pitchFamily="18" charset="0"/>
                      </a:rPr>
                      <m:t>𝒂</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 </m:t>
                        </m:r>
                        <m:r>
                          <a:rPr lang="en-US" b="1" i="1">
                            <a:latin typeface="Cambria Math" panose="02040503050406030204" pitchFamily="18" charset="0"/>
                          </a:rPr>
                          <m:t>𝜹</m:t>
                        </m:r>
                      </m:e>
                      <m:sub>
                        <m:r>
                          <a:rPr lang="en-US" b="1" i="1">
                            <a:latin typeface="Cambria Math" panose="02040503050406030204" pitchFamily="18" charset="0"/>
                          </a:rPr>
                          <m:t>𝒂</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tuyệt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đối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14:m>
                  <m:oMath xmlns:m="http://schemas.openxmlformats.org/officeDocument/2006/math">
                    <m:r>
                      <a:rPr lang="en-US" b="1" i="1">
                        <a:latin typeface="Cambria Math" panose="02040503050406030204" pitchFamily="18" charset="0"/>
                      </a:rPr>
                      <m:t> </m:t>
                    </m:r>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14:m>
                  <m:oMath xmlns:m="http://schemas.openxmlformats.org/officeDocument/2006/math">
                    <m:r>
                      <a:rPr lang="en-US" b="1" i="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𝜹</m:t>
                        </m:r>
                      </m:e>
                      <m:sub>
                        <m:r>
                          <a:rPr lang="en-US" b="1" i="1">
                            <a:latin typeface="Cambria Math" panose="02040503050406030204" pitchFamily="18" charset="0"/>
                          </a:rPr>
                          <m:t>𝒂</m:t>
                        </m:r>
                      </m:sub>
                    </m:sSub>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𝒂</m:t>
                            </m:r>
                          </m:sub>
                        </m:sSub>
                      </m:num>
                      <m:den>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e>
                        </m:d>
                      </m:den>
                    </m:f>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2" name="De_bai1">
                <a:extLst>
                  <a:ext uri="{FF2B5EF4-FFF2-40B4-BE49-F238E27FC236}">
                    <a16:creationId xmlns:a16="http://schemas.microsoft.com/office/drawing/2014/main" id="{9A4DB918-3644-FA9C-2F0C-C44EDD96403C}"/>
                  </a:ext>
                </a:extLst>
              </p:cNvPr>
              <p:cNvSpPr>
                <a:spLocks noRot="1" noChangeAspect="1" noMove="1" noResize="1" noEditPoints="1" noAdjustHandles="1" noChangeArrowheads="1" noChangeShapeType="1" noTextEdit="1"/>
              </p:cNvSpPr>
              <p:nvPr/>
            </p:nvSpPr>
            <p:spPr>
              <a:xfrm>
                <a:off x="477142" y="11104509"/>
                <a:ext cx="23821924" cy="2124587"/>
              </a:xfrm>
              <a:prstGeom prst="roundRect">
                <a:avLst>
                  <a:gd name="adj" fmla="val 10158"/>
                </a:avLst>
              </a:prstGeom>
              <a:blipFill>
                <a:blip r:embed="rId5"/>
                <a:stretch>
                  <a:fillRect l="-716"/>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De_bai1">
                <a:extLst>
                  <a:ext uri="{FF2B5EF4-FFF2-40B4-BE49-F238E27FC236}">
                    <a16:creationId xmlns:a16="http://schemas.microsoft.com/office/drawing/2014/main" id="{B4E74215-B832-616A-B579-93073A926BA8}"/>
                  </a:ext>
                </a:extLst>
              </p:cNvPr>
              <p:cNvSpPr/>
              <p:nvPr/>
            </p:nvSpPr>
            <p:spPr>
              <a:xfrm>
                <a:off x="70526" y="7484412"/>
                <a:ext cx="23821924" cy="2124587"/>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r>
                  <a:rPr lang="en-US" sz="48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3333FF"/>
                    </a:solidFill>
                    <a:latin typeface="Tahoma" panose="020B0604030504040204" pitchFamily="34" charset="0"/>
                    <a:ea typeface="Tahoma" panose="020B0604030504040204" pitchFamily="34" charset="0"/>
                    <a:cs typeface="Tahoma" panose="020B0604030504040204" pitchFamily="34" charset="0"/>
                  </a:rPr>
                  <a:t>Chú</a:t>
                </a:r>
                <a:r>
                  <a:rPr lang="en-US" sz="4800" b="1" dirty="0">
                    <a:solidFill>
                      <a:srgbClr val="3333FF"/>
                    </a:solidFill>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1">
                            <a:latin typeface="Cambria Math" panose="02040503050406030204" pitchFamily="18" charset="0"/>
                          </a:rPr>
                          <m:t>𝒂</m:t>
                        </m:r>
                      </m:sub>
                    </m:sSub>
                    <m:r>
                      <a:rPr lang="en-US" sz="4800" b="1" i="1">
                        <a:latin typeface="Cambria Math" panose="02040503050406030204" pitchFamily="18" charset="0"/>
                      </a:rPr>
                      <m:t>≤</m:t>
                    </m:r>
                    <m:r>
                      <a:rPr lang="en-US" sz="4800" b="1" i="1">
                        <a:latin typeface="Cambria Math" panose="02040503050406030204" pitchFamily="18" charset="0"/>
                      </a:rPr>
                      <m:t>𝒅</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𝒅</m:t>
                    </m:r>
                    <m:r>
                      <a:rPr lang="en-US" sz="4800" b="1" i="1">
                        <a:latin typeface="Cambria Math" panose="02040503050406030204" pitchFamily="18" charset="0"/>
                      </a:rPr>
                      <m:t> ≤</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r>
                      <a:rPr lang="en-US" sz="4800" b="1" i="1">
                        <a:latin typeface="Cambria Math" panose="02040503050406030204" pitchFamily="18" charset="0"/>
                      </a:rPr>
                      <m:t> ≤</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𝒅</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viết</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r>
                      <a:rPr lang="en-US" sz="4800" b="1" i="1">
                        <a:latin typeface="Cambria Math" panose="02040503050406030204" pitchFamily="18" charset="0"/>
                      </a:rPr>
                      <m:t>=</m:t>
                    </m:r>
                    <m:r>
                      <a:rPr lang="en-US" sz="4800" b="1" i="1">
                        <a:latin typeface="Cambria Math" panose="02040503050406030204" pitchFamily="18" charset="0"/>
                      </a:rPr>
                      <m:t>𝒂</m:t>
                    </m:r>
                    <m:r>
                      <a:rPr lang="en-US" sz="4800" b="1" i="1">
                        <a:latin typeface="Cambria Math" panose="02040503050406030204" pitchFamily="18" charset="0"/>
                      </a:rPr>
                      <m:t> ∓</m:t>
                    </m:r>
                    <m:r>
                      <a:rPr lang="en-US" sz="4800" b="1" i="1">
                        <a:latin typeface="Cambria Math" panose="02040503050406030204" pitchFamily="18" charset="0"/>
                      </a:rPr>
                      <m:t>𝒅</m:t>
                    </m:r>
                  </m:oMath>
                </a14:m>
                <a:r>
                  <a:rPr lang="en-US"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4" name="De_bai1">
                <a:extLst>
                  <a:ext uri="{FF2B5EF4-FFF2-40B4-BE49-F238E27FC236}">
                    <a16:creationId xmlns:a16="http://schemas.microsoft.com/office/drawing/2014/main" id="{B4E74215-B832-616A-B579-93073A926BA8}"/>
                  </a:ext>
                </a:extLst>
              </p:cNvPr>
              <p:cNvSpPr>
                <a:spLocks noRot="1" noChangeAspect="1" noMove="1" noResize="1" noEditPoints="1" noAdjustHandles="1" noChangeArrowheads="1" noChangeShapeType="1" noTextEdit="1"/>
              </p:cNvSpPr>
              <p:nvPr/>
            </p:nvSpPr>
            <p:spPr>
              <a:xfrm>
                <a:off x="70526" y="7484412"/>
                <a:ext cx="23821924" cy="2124587"/>
              </a:xfrm>
              <a:prstGeom prst="roundRect">
                <a:avLst>
                  <a:gd name="adj" fmla="val 10158"/>
                </a:avLst>
              </a:prstGeom>
              <a:blipFill>
                <a:blip r:embed="rId6"/>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spTree>
    <p:extLst>
      <p:ext uri="{BB962C8B-B14F-4D97-AF65-F5344CB8AC3E}">
        <p14:creationId xmlns:p14="http://schemas.microsoft.com/office/powerpoint/2010/main" val="22261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wipe(down)">
                                      <p:cBhvr>
                                        <p:cTn id="7" dur="500"/>
                                        <p:tgtEl>
                                          <p:spTgt spid="4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wipe(down)">
                                      <p:cBhvr>
                                        <p:cTn id="12" dur="500"/>
                                        <p:tgtEl>
                                          <p:spTgt spid="44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29" grpId="0"/>
      <p:bldP spid="52"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6146"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5265637" y="3525617"/>
                        <a:ext cx="914400" cy="198438"/>
                      </a:xfrm>
                      <a:prstGeom prst="rect">
                        <a:avLst/>
                      </a:prstGeom>
                    </p:spPr>
                  </p:pic>
                </p:oleObj>
              </mc:Fallback>
            </mc:AlternateContent>
          </a:graphicData>
        </a:graphic>
      </p:graphicFrame>
      <p:grpSp>
        <p:nvGrpSpPr>
          <p:cNvPr id="22" name="Group 21"/>
          <p:cNvGrpSpPr/>
          <p:nvPr/>
        </p:nvGrpSpPr>
        <p:grpSpPr>
          <a:xfrm>
            <a:off x="0" y="1724754"/>
            <a:ext cx="23638915" cy="10292621"/>
            <a:chOff x="313378" y="7315244"/>
            <a:chExt cx="23638915" cy="5925338"/>
          </a:xfrm>
        </p:grpSpPr>
        <p:sp>
          <p:nvSpPr>
            <p:cNvPr id="40" name="Google Shape;422;p3"/>
            <p:cNvSpPr/>
            <p:nvPr/>
          </p:nvSpPr>
          <p:spPr>
            <a:xfrm>
              <a:off x="1062943" y="7543800"/>
              <a:ext cx="22889350" cy="5696782"/>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12" name="Group 11"/>
            <p:cNvGrpSpPr/>
            <p:nvPr/>
          </p:nvGrpSpPr>
          <p:grpSpPr>
            <a:xfrm>
              <a:off x="313378" y="7315244"/>
              <a:ext cx="3682425" cy="862121"/>
              <a:chOff x="313378" y="7315244"/>
              <a:chExt cx="3682425" cy="862121"/>
            </a:xfrm>
          </p:grpSpPr>
          <p:grpSp>
            <p:nvGrpSpPr>
              <p:cNvPr id="39" name="Group 38"/>
              <p:cNvGrpSpPr/>
              <p:nvPr/>
            </p:nvGrpSpPr>
            <p:grpSpPr>
              <a:xfrm>
                <a:off x="313378" y="7315244"/>
                <a:ext cx="3682425" cy="556278"/>
                <a:chOff x="428099" y="2750098"/>
                <a:chExt cx="3882626" cy="556278"/>
              </a:xfrm>
            </p:grpSpPr>
            <p:sp>
              <p:nvSpPr>
                <p:cNvPr id="50" name="Google Shape;424;p3"/>
                <p:cNvSpPr/>
                <p:nvPr/>
              </p:nvSpPr>
              <p:spPr>
                <a:xfrm rot="5400000" flipH="1">
                  <a:off x="2565201" y="1560852"/>
                  <a:ext cx="556278" cy="29347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51" name="Google Shape;426;p3"/>
                <p:cNvPicPr preferRelativeResize="0"/>
                <p:nvPr/>
              </p:nvPicPr>
              <p:blipFill rotWithShape="1">
                <a:blip r:embed="rId5">
                  <a:alphaModFix/>
                </a:blip>
                <a:srcRect l="17950" t="14860" r="18922" b="25554"/>
                <a:stretch/>
              </p:blipFill>
              <p:spPr>
                <a:xfrm>
                  <a:off x="428099" y="2768710"/>
                  <a:ext cx="1037165" cy="537666"/>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1" name="Google Shape;425;p3"/>
              <p:cNvSpPr txBox="1"/>
              <p:nvPr/>
            </p:nvSpPr>
            <p:spPr>
              <a:xfrm>
                <a:off x="1269749" y="7394901"/>
                <a:ext cx="2668662"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Tahoma"/>
                  </a:rPr>
                  <a:t>Bài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Tahoma"/>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Tahoma"/>
                  </a:rPr>
                  <a:t>giải</a:t>
                </a:r>
                <a:endParaRPr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Rectangle 18"/>
              <p:cNvSpPr/>
              <p:nvPr/>
            </p:nvSpPr>
            <p:spPr>
              <a:xfrm>
                <a:off x="983685" y="2889039"/>
                <a:ext cx="22491435" cy="8925649"/>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S</a:t>
                </a:r>
                <a:r>
                  <a:rPr lang="en-US" sz="4800" b="1" baseline="-25000" dirty="0">
                    <a:latin typeface="Tahoma" panose="020B0604030504040204" pitchFamily="34" charset="0"/>
                    <a:ea typeface="Tahoma" panose="020B0604030504040204" pitchFamily="34" charset="0"/>
                    <a:cs typeface="Tahoma" panose="020B0604030504040204" pitchFamily="34" charset="0"/>
                  </a:rPr>
                  <a:t>A</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𝟏𝟎</m:t>
                        </m:r>
                      </m:den>
                    </m:f>
                  </m:oMath>
                </a14:m>
                <a:r>
                  <a:rPr lang="en-US" sz="4800" b="1" dirty="0">
                    <a:latin typeface="Tahoma" panose="020B0604030504040204" pitchFamily="34" charset="0"/>
                    <a:ea typeface="Tahoma" panose="020B0604030504040204" pitchFamily="34" charset="0"/>
                    <a:cs typeface="Tahoma" panose="020B0604030504040204" pitchFamily="34" charset="0"/>
                  </a:rPr>
                  <a:t>( 8</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+ 9</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+ 10</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+ 7</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+ 6</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+ 10</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+ 6</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+ 7</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9</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+ 8</a:t>
                </a:r>
                <a:r>
                  <a:rPr lang="en-US" sz="4800" b="1" baseline="30000" dirty="0">
                    <a:latin typeface="Tahoma" panose="020B0604030504040204" pitchFamily="34" charset="0"/>
                    <a:ea typeface="Tahoma" panose="020B0604030504040204" pitchFamily="34" charset="0"/>
                    <a:cs typeface="Tahoma" panose="020B0604030504040204" pitchFamily="34" charset="0"/>
                  </a:rPr>
                  <a:t>2 </a:t>
                </a:r>
                <a:r>
                  <a:rPr lang="en-US" sz="4800" b="1" dirty="0">
                    <a:latin typeface="Tahoma" panose="020B0604030504040204" pitchFamily="34" charset="0"/>
                    <a:ea typeface="Tahoma" panose="020B0604030504040204" pitchFamily="34" charset="0"/>
                    <a:cs typeface="Tahoma" panose="020B0604030504040204" pitchFamily="34" charset="0"/>
                  </a:rPr>
                  <a:t>) -  8</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2.</a:t>
                </a:r>
              </a:p>
              <a:p>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S</a:t>
                </a:r>
                <a:r>
                  <a:rPr lang="en-US" sz="4800" b="1" baseline="-25000" dirty="0">
                    <a:latin typeface="Tahoma" panose="020B0604030504040204" pitchFamily="34" charset="0"/>
                    <a:ea typeface="Tahoma" panose="020B0604030504040204" pitchFamily="34" charset="0"/>
                    <a:cs typeface="Tahoma" panose="020B0604030504040204" pitchFamily="34" charset="0"/>
                  </a:rPr>
                  <a:t>A</a:t>
                </a:r>
                <a:r>
                  <a:rPr lang="en-US"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ad>
                      <m:radPr>
                        <m:degHide m:val="on"/>
                        <m:ctrlPr>
                          <a:rPr lang="en-US" sz="4800" b="1" i="1">
                            <a:latin typeface="Cambria Math" panose="02040503050406030204" pitchFamily="18" charset="0"/>
                          </a:rPr>
                        </m:ctrlPr>
                      </m:radPr>
                      <m:deg/>
                      <m:e>
                        <m:sSup>
                          <m:sSupPr>
                            <m:ctrlPr>
                              <a:rPr lang="en-US" sz="4800" b="1" i="1">
                                <a:latin typeface="Cambria Math" panose="02040503050406030204" pitchFamily="18" charset="0"/>
                              </a:rPr>
                            </m:ctrlPr>
                          </m:sSupPr>
                          <m:e>
                            <m:sSub>
                              <m:sSubPr>
                                <m:ctrlPr>
                                  <a:rPr lang="en-US" sz="4800" b="1" i="1">
                                    <a:latin typeface="Cambria Math" panose="02040503050406030204" pitchFamily="18" charset="0"/>
                                  </a:rPr>
                                </m:ctrlPr>
                              </m:sSubPr>
                              <m:e>
                                <m:r>
                                  <a:rPr lang="en-US" sz="4800" b="1" i="1">
                                    <a:latin typeface="Cambria Math" panose="02040503050406030204" pitchFamily="18" charset="0"/>
                                  </a:rPr>
                                  <m:t>𝑺</m:t>
                                </m:r>
                              </m:e>
                              <m:sub>
                                <m:r>
                                  <a:rPr lang="en-US" sz="4800" b="1" i="1">
                                    <a:latin typeface="Cambria Math" panose="02040503050406030204" pitchFamily="18" charset="0"/>
                                  </a:rPr>
                                  <m:t>𝑨</m:t>
                                </m:r>
                              </m:sub>
                            </m:sSub>
                          </m:e>
                          <m:sup>
                            <m:r>
                              <a:rPr lang="en-US" sz="4800" b="1" i="1">
                                <a:latin typeface="Cambria Math" panose="02040503050406030204" pitchFamily="18" charset="0"/>
                              </a:rPr>
                              <m:t>𝟐</m:t>
                            </m:r>
                          </m:sup>
                        </m:sSup>
                      </m:e>
                    </m:rad>
                  </m:oMath>
                </a14:m>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1,41</a:t>
                </a:r>
              </a:p>
              <a:p>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S</a:t>
                </a:r>
                <a:r>
                  <a:rPr lang="en-US" sz="4800" b="1" baseline="-25000" dirty="0">
                    <a:latin typeface="Tahoma" panose="020B0604030504040204" pitchFamily="34" charset="0"/>
                    <a:ea typeface="Tahoma" panose="020B0604030504040204" pitchFamily="34" charset="0"/>
                    <a:cs typeface="Tahoma" panose="020B0604030504040204" pitchFamily="34" charset="0"/>
                  </a:rPr>
                  <a:t>B</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𝟏𝟎</m:t>
                        </m:r>
                      </m:den>
                    </m:f>
                  </m:oMath>
                </a14:m>
                <a:r>
                  <a:rPr lang="en-US" sz="4800" b="1" dirty="0">
                    <a:latin typeface="Tahoma" panose="020B0604030504040204" pitchFamily="34" charset="0"/>
                    <a:ea typeface="Tahoma" panose="020B0604030504040204" pitchFamily="34" charset="0"/>
                    <a:cs typeface="Tahoma" panose="020B0604030504040204" pitchFamily="34" charset="0"/>
                  </a:rPr>
                  <a:t>( 10</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+ 6</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+ 8</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+ 7</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+ 9</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+ 9</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+ 8</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+ 7</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8</a:t>
                </a:r>
                <a:r>
                  <a:rPr lang="en-US" sz="4800" b="1" baseline="30000" dirty="0">
                    <a:latin typeface="Tahoma" panose="020B0604030504040204" pitchFamily="34" charset="0"/>
                    <a:ea typeface="Tahoma" panose="020B0604030504040204" pitchFamily="34" charset="0"/>
                    <a:cs typeface="Tahoma" panose="020B0604030504040204" pitchFamily="34" charset="0"/>
                  </a:rPr>
                  <a:t>2</a:t>
                </a:r>
                <a:r>
                  <a:rPr lang="en-US" sz="4800" b="1" dirty="0">
                    <a:latin typeface="Tahoma" panose="020B0604030504040204" pitchFamily="34" charset="0"/>
                    <a:ea typeface="Tahoma" panose="020B0604030504040204" pitchFamily="34" charset="0"/>
                    <a:cs typeface="Tahoma" panose="020B0604030504040204" pitchFamily="34" charset="0"/>
                  </a:rPr>
                  <a:t> + 8</a:t>
                </a:r>
                <a:r>
                  <a:rPr lang="en-US" sz="4800" b="1" baseline="30000" dirty="0">
                    <a:latin typeface="Tahoma" panose="020B0604030504040204" pitchFamily="34" charset="0"/>
                    <a:ea typeface="Tahoma" panose="020B0604030504040204" pitchFamily="34" charset="0"/>
                    <a:cs typeface="Tahoma" panose="020B0604030504040204" pitchFamily="34" charset="0"/>
                  </a:rPr>
                  <a:t>2 </a:t>
                </a:r>
                <a:r>
                  <a:rPr lang="en-US" sz="4800" b="1" dirty="0">
                    <a:latin typeface="Tahoma" panose="020B0604030504040204" pitchFamily="34" charset="0"/>
                    <a:ea typeface="Tahoma" panose="020B0604030504040204" pitchFamily="34" charset="0"/>
                    <a:cs typeface="Tahoma" panose="020B0604030504040204" pitchFamily="34" charset="0"/>
                  </a:rPr>
                  <a:t>) -  8</a:t>
                </a:r>
                <a:r>
                  <a:rPr lang="en-US" sz="4800" b="1" baseline="30000" dirty="0">
                    <a:latin typeface="Tahoma" panose="020B0604030504040204" pitchFamily="34" charset="0"/>
                    <a:ea typeface="Tahoma" panose="020B0604030504040204" pitchFamily="34" charset="0"/>
                    <a:cs typeface="Tahoma" panose="020B0604030504040204" pitchFamily="34" charset="0"/>
                  </a:rPr>
                  <a:t>2 </a:t>
                </a:r>
                <a:r>
                  <a:rPr lang="en-US" sz="4800" b="1" dirty="0">
                    <a:latin typeface="Tahoma" panose="020B0604030504040204" pitchFamily="34" charset="0"/>
                    <a:ea typeface="Tahoma" panose="020B0604030504040204" pitchFamily="34" charset="0"/>
                    <a:cs typeface="Tahoma" panose="020B0604030504040204" pitchFamily="34" charset="0"/>
                  </a:rPr>
                  <a:t>=1,2</a:t>
                </a:r>
              </a:p>
              <a:p>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 </m:t>
                    </m:r>
                    <m:sSub>
                      <m:sSubPr>
                        <m:ctrlPr>
                          <a:rPr lang="en-US" sz="4800" b="1" i="1">
                            <a:latin typeface="Cambria Math" panose="02040503050406030204" pitchFamily="18" charset="0"/>
                          </a:rPr>
                        </m:ctrlPr>
                      </m:sSubPr>
                      <m:e>
                        <m:r>
                          <a:rPr lang="en-US" sz="4800" b="1" i="1">
                            <a:latin typeface="Cambria Math" panose="02040503050406030204" pitchFamily="18" charset="0"/>
                          </a:rPr>
                          <m:t>𝑺</m:t>
                        </m:r>
                      </m:e>
                      <m:sub>
                        <m:r>
                          <a:rPr lang="en-US" sz="4800" b="1" i="1">
                            <a:latin typeface="Cambria Math" panose="02040503050406030204" pitchFamily="18" charset="0"/>
                          </a:rPr>
                          <m:t>𝑩</m:t>
                        </m:r>
                      </m:sub>
                    </m:sSub>
                    <m:r>
                      <a:rPr lang="en-US" sz="4800" b="1" i="1">
                        <a:latin typeface="Cambria Math" panose="02040503050406030204" pitchFamily="18" charset="0"/>
                      </a:rPr>
                      <m:t> </m:t>
                    </m:r>
                    <m:rad>
                      <m:radPr>
                        <m:degHide m:val="on"/>
                        <m:ctrlPr>
                          <a:rPr lang="en-US" sz="4800" b="1" i="1">
                            <a:latin typeface="Cambria Math" panose="02040503050406030204" pitchFamily="18" charset="0"/>
                          </a:rPr>
                        </m:ctrlPr>
                      </m:radPr>
                      <m:deg/>
                      <m:e>
                        <m:sSup>
                          <m:sSupPr>
                            <m:ctrlPr>
                              <a:rPr lang="en-US" sz="4800" b="1" i="1">
                                <a:latin typeface="Cambria Math" panose="02040503050406030204" pitchFamily="18" charset="0"/>
                              </a:rPr>
                            </m:ctrlPr>
                          </m:sSupPr>
                          <m:e>
                            <m:sSub>
                              <m:sSubPr>
                                <m:ctrlPr>
                                  <a:rPr lang="en-US" sz="4800" b="1" i="1">
                                    <a:latin typeface="Cambria Math" panose="02040503050406030204" pitchFamily="18" charset="0"/>
                                  </a:rPr>
                                </m:ctrlPr>
                              </m:sSubPr>
                              <m:e>
                                <m:r>
                                  <a:rPr lang="en-US" sz="4800" b="1" i="1">
                                    <a:latin typeface="Cambria Math" panose="02040503050406030204" pitchFamily="18" charset="0"/>
                                  </a:rPr>
                                  <m:t>𝑺</m:t>
                                </m:r>
                              </m:e>
                              <m:sub>
                                <m:r>
                                  <a:rPr lang="en-US" sz="4800" b="1" i="1">
                                    <a:latin typeface="Cambria Math" panose="02040503050406030204" pitchFamily="18" charset="0"/>
                                  </a:rPr>
                                  <m:t>𝑩</m:t>
                                </m:r>
                              </m:sub>
                            </m:sSub>
                          </m:e>
                          <m:sup>
                            <m:r>
                              <a:rPr lang="en-US" sz="4800" b="1" i="1">
                                <a:latin typeface="Cambria Math" panose="02040503050406030204" pitchFamily="18" charset="0"/>
                              </a:rPr>
                              <m:t>𝟐</m:t>
                            </m:r>
                          </m:sup>
                        </m:sSup>
                      </m:e>
                    </m:rad>
                  </m:oMath>
                </a14:m>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e>
                    </m:rad>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1,10</a:t>
                </a:r>
              </a:p>
              <a:p>
                <a:r>
                  <a:rPr lang="en-US" sz="4800" b="1" dirty="0">
                    <a:latin typeface="Tahoma" panose="020B0604030504040204" pitchFamily="34" charset="0"/>
                    <a:ea typeface="Tahoma" panose="020B0604030504040204" pitchFamily="34" charset="0"/>
                    <a:cs typeface="Tahoma" panose="020B0604030504040204" pitchFamily="34" charset="0"/>
                  </a:rPr>
                  <a:t>So </a:t>
                </a:r>
                <a:r>
                  <a:rPr lang="en-US" sz="4800" b="1" dirty="0" err="1">
                    <a:latin typeface="Tahoma" panose="020B0604030504040204" pitchFamily="34" charset="0"/>
                    <a:ea typeface="Tahoma" panose="020B0604030504040204" pitchFamily="34" charset="0"/>
                    <a:cs typeface="Tahoma" panose="020B0604030504040204" pitchFamily="34" charset="0"/>
                  </a:rPr>
                  <a:t>sánh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B.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bắn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ôn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thủ</a:t>
                </a:r>
                <a:r>
                  <a:rPr lang="en-US" sz="4800" b="1" dirty="0">
                    <a:latin typeface="Tahoma" panose="020B0604030504040204" pitchFamily="34" charset="0"/>
                    <a:ea typeface="Tahoma" panose="020B0604030504040204" pitchFamily="34" charset="0"/>
                    <a:cs typeface="Tahoma" panose="020B0604030504040204" pitchFamily="34" charset="0"/>
                  </a:rPr>
                  <a:t> A.</a:t>
                </a:r>
              </a:p>
            </p:txBody>
          </p:sp>
        </mc:Choice>
        <mc:Fallback xmlns="">
          <p:sp>
            <p:nvSpPr>
              <p:cNvPr id="19" name="Rectangle 18"/>
              <p:cNvSpPr>
                <a:spLocks noRot="1" noChangeAspect="1" noMove="1" noResize="1" noEditPoints="1" noAdjustHandles="1" noChangeArrowheads="1" noChangeShapeType="1" noTextEdit="1"/>
              </p:cNvSpPr>
              <p:nvPr/>
            </p:nvSpPr>
            <p:spPr>
              <a:xfrm>
                <a:off x="983685" y="2889039"/>
                <a:ext cx="22491435" cy="8925649"/>
              </a:xfrm>
              <a:prstGeom prst="rect">
                <a:avLst/>
              </a:prstGeom>
              <a:blipFill>
                <a:blip r:embed="rId7"/>
                <a:stretch>
                  <a:fillRect l="-1220" t="-1571" r="-515" b="-2664"/>
                </a:stretch>
              </a:blipFill>
            </p:spPr>
            <p:txBody>
              <a:bodyPr/>
              <a:lstStyle/>
              <a:p>
                <a:r>
                  <a:rPr lang="en-US">
                    <a:noFill/>
                  </a:rPr>
                  <a:t> </a:t>
                </a:r>
              </a:p>
            </p:txBody>
          </p:sp>
        </mc:Fallback>
      </mc:AlternateContent>
    </p:spTree>
    <p:extLst>
      <p:ext uri="{BB962C8B-B14F-4D97-AF65-F5344CB8AC3E}">
        <p14:creationId xmlns:p14="http://schemas.microsoft.com/office/powerpoint/2010/main" val="411539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7170"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265637" y="3525617"/>
                        <a:ext cx="914400" cy="198438"/>
                      </a:xfrm>
                      <a:prstGeom prst="rect">
                        <a:avLst/>
                      </a:prstGeom>
                    </p:spPr>
                  </p:pic>
                </p:oleObj>
              </mc:Fallback>
            </mc:AlternateContent>
          </a:graphicData>
        </a:graphic>
      </p:graphicFrame>
      <p:sp>
        <p:nvSpPr>
          <p:cNvPr id="14" name="De_bai1"/>
          <p:cNvSpPr/>
          <p:nvPr/>
        </p:nvSpPr>
        <p:spPr>
          <a:xfrm>
            <a:off x="1062943" y="1848907"/>
            <a:ext cx="22889350" cy="689322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                </a:t>
            </a:r>
          </a:p>
        </p:txBody>
      </p:sp>
      <p:grpSp>
        <p:nvGrpSpPr>
          <p:cNvPr id="26" name="Group 25"/>
          <p:cNvGrpSpPr/>
          <p:nvPr/>
        </p:nvGrpSpPr>
        <p:grpSpPr>
          <a:xfrm>
            <a:off x="312030" y="9058293"/>
            <a:ext cx="23586225" cy="4429107"/>
            <a:chOff x="336760" y="6683089"/>
            <a:chExt cx="23586225" cy="6539352"/>
          </a:xfrm>
        </p:grpSpPr>
        <p:sp>
          <p:nvSpPr>
            <p:cNvPr id="40" name="Google Shape;422;p3"/>
            <p:cNvSpPr/>
            <p:nvPr/>
          </p:nvSpPr>
          <p:spPr>
            <a:xfrm>
              <a:off x="1033635" y="6934200"/>
              <a:ext cx="22889350" cy="6288241"/>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Calibri"/>
                <a:cs typeface="Calibri"/>
                <a:sym typeface="Calibri"/>
              </a:endParaRPr>
            </a:p>
          </p:txBody>
        </p:sp>
        <p:grpSp>
          <p:nvGrpSpPr>
            <p:cNvPr id="12" name="Group 11"/>
            <p:cNvGrpSpPr/>
            <p:nvPr/>
          </p:nvGrpSpPr>
          <p:grpSpPr>
            <a:xfrm>
              <a:off x="336760" y="6683089"/>
              <a:ext cx="3659041" cy="1287306"/>
              <a:chOff x="336761" y="7310757"/>
              <a:chExt cx="3659041" cy="1287306"/>
            </a:xfrm>
          </p:grpSpPr>
          <p:grpSp>
            <p:nvGrpSpPr>
              <p:cNvPr id="39" name="Group 38"/>
              <p:cNvGrpSpPr/>
              <p:nvPr/>
            </p:nvGrpSpPr>
            <p:grpSpPr>
              <a:xfrm>
                <a:off x="336761" y="7315243"/>
                <a:ext cx="3659041" cy="1282820"/>
                <a:chOff x="452753" y="2750097"/>
                <a:chExt cx="3857971" cy="1282820"/>
              </a:xfrm>
            </p:grpSpPr>
            <p:sp>
              <p:nvSpPr>
                <p:cNvPr id="50" name="Google Shape;424;p3"/>
                <p:cNvSpPr/>
                <p:nvPr/>
              </p:nvSpPr>
              <p:spPr>
                <a:xfrm rot="5400000" flipH="1">
                  <a:off x="2218261" y="1907790"/>
                  <a:ext cx="1250156" cy="29347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Calibri"/>
                    <a:cs typeface="Calibri"/>
                    <a:sym typeface="Calibri"/>
                  </a:endParaRPr>
                </a:p>
              </p:txBody>
            </p:sp>
            <p:pic>
              <p:nvPicPr>
                <p:cNvPr id="51" name="Google Shape;426;p3"/>
                <p:cNvPicPr preferRelativeResize="0"/>
                <p:nvPr/>
              </p:nvPicPr>
              <p:blipFill rotWithShape="1">
                <a:blip r:embed="rId5">
                  <a:alphaModFix/>
                </a:blip>
                <a:srcRect l="17950" t="14860" r="18922" b="25554"/>
                <a:stretch/>
              </p:blipFill>
              <p:spPr>
                <a:xfrm>
                  <a:off x="452753" y="2782760"/>
                  <a:ext cx="1037165" cy="1250157"/>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1" name="Google Shape;425;p3"/>
              <p:cNvSpPr txBox="1"/>
              <p:nvPr/>
            </p:nvSpPr>
            <p:spPr>
              <a:xfrm>
                <a:off x="1320446" y="7310757"/>
                <a:ext cx="2668662"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a:cs typeface="Tahoma"/>
                    <a:sym typeface="Tahoma"/>
                  </a:rPr>
                  <a:t>Bài</a:t>
                </a:r>
                <a:r>
                  <a:rPr lang="en-US" sz="4400" b="1" dirty="0">
                    <a:solidFill>
                      <a:srgbClr val="FF0000"/>
                    </a:solidFill>
                    <a:latin typeface="Tahoma" panose="020B0604030504040204" pitchFamily="34" charset="0"/>
                    <a:ea typeface="Tahoma"/>
                    <a:cs typeface="Tahoma"/>
                    <a:sym typeface="Tahoma"/>
                  </a:rPr>
                  <a:t> </a:t>
                </a:r>
                <a:r>
                  <a:rPr lang="en-US" sz="4400" b="1" dirty="0" err="1">
                    <a:solidFill>
                      <a:srgbClr val="FF0000"/>
                    </a:solidFill>
                    <a:latin typeface="Tahoma" panose="020B0604030504040204" pitchFamily="34" charset="0"/>
                    <a:ea typeface="Tahoma"/>
                    <a:cs typeface="Tahoma"/>
                    <a:sym typeface="Tahoma"/>
                  </a:rPr>
                  <a:t>giải</a:t>
                </a:r>
                <a:endParaRPr sz="4400" b="1" dirty="0">
                  <a:solidFill>
                    <a:srgbClr val="FF0000"/>
                  </a:solidFill>
                  <a:latin typeface="Tahoma" panose="020B0604030504040204" pitchFamily="34" charset="0"/>
                  <a:ea typeface="Tahoma"/>
                  <a:cs typeface="Tahoma"/>
                  <a:sym typeface="Tahoma"/>
                </a:endParaRPr>
              </a:p>
            </p:txBody>
          </p:sp>
        </p:gr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313377" y="1798516"/>
            <a:ext cx="22546623" cy="1717651"/>
            <a:chOff x="313377" y="1798516"/>
            <a:chExt cx="22546623" cy="1717651"/>
          </a:xfrm>
        </p:grpSpPr>
        <p:grpSp>
          <p:nvGrpSpPr>
            <p:cNvPr id="27" name="Group 26"/>
            <p:cNvGrpSpPr/>
            <p:nvPr/>
          </p:nvGrpSpPr>
          <p:grpSpPr>
            <a:xfrm>
              <a:off x="313377" y="1798516"/>
              <a:ext cx="19103739" cy="1006068"/>
              <a:chOff x="536220" y="2454898"/>
              <a:chExt cx="19103739" cy="1006068"/>
            </a:xfrm>
          </p:grpSpPr>
          <p:grpSp>
            <p:nvGrpSpPr>
              <p:cNvPr id="15" name="Google Shape;445;p3"/>
              <p:cNvGrpSpPr/>
              <p:nvPr/>
            </p:nvGrpSpPr>
            <p:grpSpPr>
              <a:xfrm>
                <a:off x="876177" y="2454898"/>
                <a:ext cx="2836795" cy="981240"/>
                <a:chOff x="1831466" y="4702965"/>
                <a:chExt cx="3503060" cy="832104"/>
              </a:xfrm>
            </p:grpSpPr>
            <p:sp>
              <p:nvSpPr>
                <p:cNvPr id="16" name="Google Shape;446;p3"/>
                <p:cNvSpPr/>
                <p:nvPr/>
              </p:nvSpPr>
              <p:spPr>
                <a:xfrm rot="5400000">
                  <a:off x="3166944" y="3367487"/>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392079" y="4774603"/>
                  <a:ext cx="2895399" cy="678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3</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7">
                <a:alphaModFix/>
              </a:blip>
              <a:srcRect l="15599" t="21515" r="9758" b="14519"/>
              <a:stretch/>
            </p:blipFill>
            <p:spPr>
              <a:xfrm>
                <a:off x="536220" y="2479727"/>
                <a:ext cx="996944" cy="981239"/>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6" name="Rectangle 5"/>
              <p:cNvSpPr/>
              <p:nvPr/>
            </p:nvSpPr>
            <p:spPr>
              <a:xfrm>
                <a:off x="4218644" y="2570700"/>
                <a:ext cx="15421315" cy="834074"/>
              </a:xfrm>
              <a:prstGeom prst="rect">
                <a:avLst/>
              </a:prstGeom>
            </p:spPr>
            <p:txBody>
              <a:bodyPr wrap="square">
                <a:spAutoFit/>
              </a:bodyPr>
              <a:lstStyle/>
              <a:p>
                <a:pPr>
                  <a:lnSpc>
                    <a:spcPct val="120000"/>
                  </a:lnSpc>
                  <a:spcBef>
                    <a:spcPts val="240"/>
                  </a:spcBef>
                  <a:spcAft>
                    <a:spcPts val="240"/>
                  </a:spcAft>
                </a:pPr>
                <a:endParaRPr lang="en-US" sz="45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p:cNvSpPr/>
            <p:nvPr/>
          </p:nvSpPr>
          <p:spPr>
            <a:xfrm>
              <a:off x="3552092" y="1914318"/>
              <a:ext cx="19307908" cy="1601849"/>
            </a:xfrm>
            <a:prstGeom prst="rect">
              <a:avLst/>
            </a:prstGeom>
          </p:spPr>
          <p:txBody>
            <a:bodyPr wrap="square">
              <a:spAutoFit/>
            </a:body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thống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kê</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sách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Tổ</a:t>
              </a:r>
              <a:r>
                <a:rPr lang="en-US" sz="4800" b="1" dirty="0">
                  <a:effectLst/>
                  <a:latin typeface="Tahoma" panose="020B0604030504040204" pitchFamily="34" charset="0"/>
                  <a:ea typeface="Tahoma" panose="020B0604030504040204" pitchFamily="34" charset="0"/>
                  <a:cs typeface="Tahoma" panose="020B0604030504040204" pitchFamily="34" charset="0"/>
                </a:rPr>
                <a:t> 1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Tổ</a:t>
              </a:r>
              <a:r>
                <a:rPr lang="en-US" sz="4800" b="1" dirty="0">
                  <a:effectLst/>
                  <a:latin typeface="Tahoma" panose="020B0604030504040204" pitchFamily="34" charset="0"/>
                  <a:ea typeface="Tahoma" panose="020B0604030504040204" pitchFamily="34" charset="0"/>
                  <a:cs typeface="Tahoma" panose="020B0604030504040204" pitchFamily="34" charset="0"/>
                </a:rPr>
                <a:t> 2 </a:t>
              </a:r>
              <a:r>
                <a:rPr lang="en-US" sz="4800" b="1" dirty="0" err="1">
                  <a:effectLst/>
                  <a:latin typeface="Tahoma" panose="020B0604030504040204" pitchFamily="34" charset="0"/>
                  <a:ea typeface="Tahoma" panose="020B0604030504040204" pitchFamily="34" charset="0"/>
                  <a:cs typeface="Tahoma" panose="020B0604030504040204" pitchFamily="34" charset="0"/>
                </a:rPr>
                <a:t>đã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đọc</a:t>
              </a:r>
              <a:r>
                <a:rPr lang="en-US" sz="4800" b="1" dirty="0">
                  <a:effectLst/>
                  <a:latin typeface="Tahoma" panose="020B0604030504040204" pitchFamily="34" charset="0"/>
                  <a:ea typeface="Tahoma" panose="020B0604030504040204" pitchFamily="34" charset="0"/>
                  <a:cs typeface="Tahoma" panose="020B0604030504040204" pitchFamily="34" charset="0"/>
                </a:rPr>
                <a:t> ở </a:t>
              </a:r>
              <a:r>
                <a:rPr lang="en-US" sz="4800" b="1" dirty="0" err="1">
                  <a:effectLst/>
                  <a:latin typeface="Tahoma" panose="020B0604030504040204" pitchFamily="34" charset="0"/>
                  <a:ea typeface="Tahoma" panose="020B0604030504040204" pitchFamily="34" charset="0"/>
                  <a:cs typeface="Tahoma" panose="020B0604030504040204" pitchFamily="34" charset="0"/>
                </a:rPr>
                <a:t>thư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viện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trường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tháng</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0" name="Rectangle 9"/>
          <p:cNvSpPr/>
          <p:nvPr/>
        </p:nvSpPr>
        <p:spPr>
          <a:xfrm>
            <a:off x="1310321" y="5590905"/>
            <a:ext cx="22010736" cy="3046988"/>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bạn</a:t>
            </a:r>
            <a:r>
              <a:rPr lang="en-US" sz="4800" b="1" dirty="0">
                <a:latin typeface="Tahoma" panose="020B0604030504040204" pitchFamily="34" charset="0"/>
                <a:ea typeface="Tahoma" panose="020B0604030504040204" pitchFamily="34" charset="0"/>
                <a:cs typeface="Tahoma" panose="020B0604030504040204" pitchFamily="34" charset="0"/>
              </a:rPr>
              <a:t> ở </a:t>
            </a:r>
            <a:r>
              <a:rPr lang="en-US" sz="4800" b="1" dirty="0" err="1">
                <a:latin typeface="Tahoma" panose="020B0604030504040204" pitchFamily="34" charset="0"/>
                <a:ea typeface="Tahoma" panose="020B0604030504040204" pitchFamily="34" charset="0"/>
                <a:cs typeface="Tahoma" panose="020B0604030504040204" pitchFamily="34" charset="0"/>
              </a:rPr>
              <a:t>Tổ</a:t>
            </a:r>
            <a:r>
              <a:rPr lang="en-US" sz="4800" b="1" dirty="0">
                <a:latin typeface="Tahoma" panose="020B0604030504040204" pitchFamily="34" charset="0"/>
                <a:ea typeface="Tahoma" panose="020B0604030504040204" pitchFamily="34" charset="0"/>
                <a:cs typeface="Tahoma" panose="020B0604030504040204" pitchFamily="34" charset="0"/>
              </a:rPr>
              <a:t> 1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bạn</a:t>
            </a:r>
            <a:r>
              <a:rPr lang="en-US" sz="4800" b="1" dirty="0">
                <a:latin typeface="Tahoma" panose="020B0604030504040204" pitchFamily="34" charset="0"/>
                <a:ea typeface="Tahoma" panose="020B0604030504040204" pitchFamily="34" charset="0"/>
                <a:cs typeface="Tahoma" panose="020B0604030504040204" pitchFamily="34" charset="0"/>
              </a:rPr>
              <a:t> ở </a:t>
            </a:r>
            <a:r>
              <a:rPr lang="en-US" sz="4800" b="1" dirty="0" err="1">
                <a:latin typeface="Tahoma" panose="020B0604030504040204" pitchFamily="34" charset="0"/>
                <a:ea typeface="Tahoma" panose="020B0604030504040204" pitchFamily="34" charset="0"/>
                <a:cs typeface="Tahoma" panose="020B0604030504040204" pitchFamily="34" charset="0"/>
              </a:rPr>
              <a:t>Tổ</a:t>
            </a:r>
            <a:r>
              <a:rPr lang="en-US" sz="4800" b="1" dirty="0">
                <a:latin typeface="Tahoma" panose="020B0604030504040204" pitchFamily="34" charset="0"/>
                <a:ea typeface="Tahoma" panose="020B0604030504040204" pitchFamily="34" charset="0"/>
                <a:cs typeface="Tahoma" panose="020B0604030504040204" pitchFamily="34" charset="0"/>
              </a:rPr>
              <a:t> 2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đọc</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latin typeface="Tahoma" panose="020B0604030504040204" pitchFamily="34" charset="0"/>
                <a:ea typeface="Tahoma" panose="020B0604030504040204" pitchFamily="34" charset="0"/>
                <a:cs typeface="Tahoma" panose="020B0604030504040204" pitchFamily="34" charset="0"/>
              </a:rPr>
              <a:t>Sử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hãy</a:t>
            </a:r>
            <a:r>
              <a:rPr lang="en-US" sz="4800" b="1" dirty="0">
                <a:latin typeface="Tahoma" panose="020B0604030504040204" pitchFamily="34" charset="0"/>
                <a:ea typeface="Tahoma" panose="020B0604030504040204" pitchFamily="34" charset="0"/>
                <a:cs typeface="Tahoma" panose="020B0604030504040204" pitchFamily="34" charset="0"/>
              </a:rPr>
              <a:t> so </a:t>
            </a:r>
            <a:r>
              <a:rPr lang="en-US" sz="4800" b="1" dirty="0" err="1">
                <a:latin typeface="Tahoma" panose="020B0604030504040204" pitchFamily="34" charset="0"/>
                <a:ea typeface="Tahoma" panose="020B0604030504040204" pitchFamily="34" charset="0"/>
                <a:cs typeface="Tahoma" panose="020B0604030504040204" pitchFamily="34" charset="0"/>
              </a:rPr>
              <a:t>sánh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bạn</a:t>
            </a:r>
            <a:r>
              <a:rPr lang="en-US" sz="4800" b="1" dirty="0">
                <a:latin typeface="Tahoma" panose="020B0604030504040204" pitchFamily="34" charset="0"/>
                <a:ea typeface="Tahoma" panose="020B0604030504040204" pitchFamily="34" charset="0"/>
                <a:cs typeface="Tahoma" panose="020B0604030504040204" pitchFamily="34" charset="0"/>
              </a:rPr>
              <a:t> ở </a:t>
            </a:r>
            <a:r>
              <a:rPr lang="en-US" sz="4800" b="1" dirty="0" err="1">
                <a:latin typeface="Tahoma" panose="020B0604030504040204" pitchFamily="34" charset="0"/>
                <a:ea typeface="Tahoma" panose="020B0604030504040204" pitchFamily="34" charset="0"/>
                <a:cs typeface="Tahoma" panose="020B0604030504040204" pitchFamily="34" charset="0"/>
              </a:rPr>
              <a:t>tổ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đọc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nhiều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sách</a:t>
            </a:r>
            <a:r>
              <a:rPr lang="en-US" sz="4800" b="1" dirty="0">
                <a:latin typeface="Tahoma" panose="020B0604030504040204" pitchFamily="34" charset="0"/>
                <a:ea typeface="Tahoma" panose="020B0604030504040204" pitchFamily="34" charset="0"/>
                <a:cs typeface="Tahoma" panose="020B0604030504040204" pitchFamily="34" charset="0"/>
              </a:rPr>
              <a:t> ở </a:t>
            </a:r>
            <a:r>
              <a:rPr lang="en-US" sz="4800" b="1" dirty="0" err="1">
                <a:latin typeface="Tahoma" panose="020B0604030504040204" pitchFamily="34" charset="0"/>
                <a:ea typeface="Tahoma" panose="020B0604030504040204" pitchFamily="34" charset="0"/>
                <a:cs typeface="Tahoma" panose="020B0604030504040204" pitchFamily="34" charset="0"/>
              </a:rPr>
              <a:t>thư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a:t>
            </a:r>
          </a:p>
        </p:txBody>
      </p:sp>
      <p:sp>
        <p:nvSpPr>
          <p:cNvPr id="22" name="Rectangle 21"/>
          <p:cNvSpPr/>
          <p:nvPr/>
        </p:nvSpPr>
        <p:spPr>
          <a:xfrm>
            <a:off x="1008905" y="9908063"/>
            <a:ext cx="22536895" cy="3046988"/>
          </a:xfrm>
          <a:prstGeom prst="rect">
            <a:avLst/>
          </a:prstGeom>
        </p:spPr>
        <p:txBody>
          <a:bodyPr wrap="square">
            <a:spAutoFit/>
          </a:bodyPr>
          <a:lstStyle/>
          <a:p>
            <a:r>
              <a:rPr lang="en-US" sz="4800" dirty="0">
                <a:latin typeface="Tahoma" panose="020B0604030504040204" pitchFamily="34" charset="0"/>
                <a:ea typeface="Tahoma" panose="020B0604030504040204" pitchFamily="34" charset="0"/>
                <a:cs typeface="Tahoma" panose="020B0604030504040204" pitchFamily="34" charset="0"/>
              </a:rPr>
              <a:t>a) </a:t>
            </a:r>
            <a:r>
              <a:rPr lang="en-US" sz="4800" dirty="0" err="1">
                <a:latin typeface="Tahoma" panose="020B0604030504040204" pitchFamily="34" charset="0"/>
                <a:ea typeface="Tahoma" panose="020B0604030504040204" pitchFamily="34" charset="0"/>
                <a:cs typeface="Tahoma" panose="020B0604030504040204" pitchFamily="34" charset="0"/>
              </a:rPr>
              <a:t>Sắp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xếp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mỗi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Tố</a:t>
            </a:r>
            <a:r>
              <a:rPr lang="en-US" sz="4800" dirty="0">
                <a:latin typeface="Tahoma" panose="020B0604030504040204" pitchFamily="34" charset="0"/>
                <a:ea typeface="Tahoma" panose="020B0604030504040204" pitchFamily="34" charset="0"/>
                <a:cs typeface="Tahoma" panose="020B0604030504040204" pitchFamily="34" charset="0"/>
              </a:rPr>
              <a:t> 1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giảm</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dãy</a:t>
            </a:r>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1; 1; 1; 2; 2; 2; 3; 3; 25.</a:t>
            </a:r>
          </a:p>
          <a:p>
            <a:r>
              <a:rPr lang="en-US" sz="4800" dirty="0">
                <a:latin typeface="Tahoma" panose="020B0604030504040204" pitchFamily="34" charset="0"/>
                <a:ea typeface="Tahoma" panose="020B0604030504040204" pitchFamily="34" charset="0"/>
                <a:cs typeface="Tahoma" panose="020B0604030504040204" pitchFamily="34" charset="0"/>
              </a:rPr>
              <a:t>Vi </a:t>
            </a:r>
            <a:r>
              <a:rPr lang="en-US" sz="4800" dirty="0" err="1">
                <a:latin typeface="Tahoma" panose="020B0604030504040204" pitchFamily="34" charset="0"/>
                <a:ea typeface="Tahoma" panose="020B0604030504040204" pitchFamily="34" charset="0"/>
                <a:cs typeface="Tahoma" panose="020B0604030504040204" pitchFamily="34" charset="0"/>
              </a:rPr>
              <a:t>cỡ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mẫu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bằng</a:t>
            </a:r>
            <a:r>
              <a:rPr lang="en-US" sz="4800" dirty="0">
                <a:latin typeface="Tahoma" panose="020B0604030504040204" pitchFamily="34" charset="0"/>
                <a:ea typeface="Tahoma" panose="020B0604030504040204" pitchFamily="34" charset="0"/>
                <a:cs typeface="Tahoma" panose="020B0604030504040204" pitchFamily="34" charset="0"/>
              </a:rPr>
              <a:t> 9 </a:t>
            </a:r>
            <a:r>
              <a:rPr lang="en-US" sz="4800" dirty="0" err="1">
                <a:latin typeface="Tahoma" panose="020B0604030504040204" pitchFamily="34" charset="0"/>
                <a:ea typeface="Tahoma" panose="020B0604030504040204" pitchFamily="34" charset="0"/>
                <a:cs typeface="Tahoma" panose="020B0604030504040204" pitchFamily="34" charset="0"/>
              </a:rPr>
              <a:t>nên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a:t>
            </a:r>
            <a:r>
              <a:rPr lang="en-US" sz="4800" dirty="0">
                <a:latin typeface="Tahoma" panose="020B0604030504040204" pitchFamily="34" charset="0"/>
                <a:ea typeface="Tahoma" panose="020B0604030504040204" pitchFamily="34" charset="0"/>
                <a:cs typeface="Tahoma" panose="020B0604030504040204" pitchFamily="34" charset="0"/>
              </a:rPr>
              <a:t> 1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liệu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a:t>
            </a:r>
            <a:r>
              <a:rPr lang="en-US" sz="4800" dirty="0">
                <a:latin typeface="Tahoma" panose="020B0604030504040204" pitchFamily="34" charset="0"/>
                <a:ea typeface="Tahoma" panose="020B0604030504040204" pitchFamily="34" charset="0"/>
                <a:cs typeface="Tahoma" panose="020B0604030504040204" pitchFamily="34" charset="0"/>
              </a:rPr>
              <a:t> 5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dãy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p>
          <a:p>
            <a:r>
              <a:rPr lang="en-US" sz="4800" dirty="0">
                <a:latin typeface="Tahoma" panose="020B0604030504040204" pitchFamily="34" charset="0"/>
                <a:ea typeface="Tahoma" panose="020B0604030504040204" pitchFamily="34" charset="0"/>
                <a:cs typeface="Tahoma" panose="020B0604030504040204" pitchFamily="34" charset="0"/>
              </a:rPr>
              <a:t>M</a:t>
            </a:r>
            <a:r>
              <a:rPr lang="en-US" sz="4800" baseline="-25000" dirty="0">
                <a:latin typeface="Tahoma" panose="020B0604030504040204" pitchFamily="34" charset="0"/>
                <a:ea typeface="Tahoma" panose="020B0604030504040204" pitchFamily="34" charset="0"/>
                <a:cs typeface="Tahoma" panose="020B0604030504040204" pitchFamily="34" charset="0"/>
              </a:rPr>
              <a:t>e</a:t>
            </a:r>
            <a:r>
              <a:rPr lang="en-US" sz="4800" dirty="0">
                <a:latin typeface="Tahoma" panose="020B0604030504040204" pitchFamily="34" charset="0"/>
                <a:ea typeface="Tahoma" panose="020B0604030504040204" pitchFamily="34" charset="0"/>
                <a:cs typeface="Tahoma" panose="020B0604030504040204" pitchFamily="34" charset="0"/>
              </a:rPr>
              <a:t> = 2.</a:t>
            </a:r>
          </a:p>
        </p:txBody>
      </p:sp>
      <p:graphicFrame>
        <p:nvGraphicFramePr>
          <p:cNvPr id="8" name="Bảng 7">
            <a:extLst>
              <a:ext uri="{FF2B5EF4-FFF2-40B4-BE49-F238E27FC236}">
                <a16:creationId xmlns:a16="http://schemas.microsoft.com/office/drawing/2014/main" id="{C5F6D7F5-945B-C47C-754D-9780C07E7EF7}"/>
              </a:ext>
            </a:extLst>
          </p:cNvPr>
          <p:cNvGraphicFramePr>
            <a:graphicFrameLocks noGrp="1"/>
          </p:cNvGraphicFramePr>
          <p:nvPr>
            <p:extLst>
              <p:ext uri="{D42A27DB-BD31-4B8C-83A1-F6EECF244321}">
                <p14:modId xmlns:p14="http://schemas.microsoft.com/office/powerpoint/2010/main" val="2077451751"/>
              </p:ext>
            </p:extLst>
          </p:nvPr>
        </p:nvGraphicFramePr>
        <p:xfrm>
          <a:off x="1680825" y="3646056"/>
          <a:ext cx="21022350" cy="1512190"/>
        </p:xfrm>
        <a:graphic>
          <a:graphicData uri="http://schemas.openxmlformats.org/drawingml/2006/table">
            <a:tbl>
              <a:tblPr firstRow="1" firstCol="1" bandRow="1">
                <a:tableStyleId>{5C22544A-7EE6-4342-B048-85BDC9FD1C3A}</a:tableStyleId>
              </a:tblPr>
              <a:tblGrid>
                <a:gridCol w="2102235">
                  <a:extLst>
                    <a:ext uri="{9D8B030D-6E8A-4147-A177-3AD203B41FA5}">
                      <a16:colId xmlns:a16="http://schemas.microsoft.com/office/drawing/2014/main" val="2374798250"/>
                    </a:ext>
                  </a:extLst>
                </a:gridCol>
                <a:gridCol w="2102235">
                  <a:extLst>
                    <a:ext uri="{9D8B030D-6E8A-4147-A177-3AD203B41FA5}">
                      <a16:colId xmlns:a16="http://schemas.microsoft.com/office/drawing/2014/main" val="3728826087"/>
                    </a:ext>
                  </a:extLst>
                </a:gridCol>
                <a:gridCol w="2102235">
                  <a:extLst>
                    <a:ext uri="{9D8B030D-6E8A-4147-A177-3AD203B41FA5}">
                      <a16:colId xmlns:a16="http://schemas.microsoft.com/office/drawing/2014/main" val="2201953231"/>
                    </a:ext>
                  </a:extLst>
                </a:gridCol>
                <a:gridCol w="2102235">
                  <a:extLst>
                    <a:ext uri="{9D8B030D-6E8A-4147-A177-3AD203B41FA5}">
                      <a16:colId xmlns:a16="http://schemas.microsoft.com/office/drawing/2014/main" val="432437025"/>
                    </a:ext>
                  </a:extLst>
                </a:gridCol>
                <a:gridCol w="2102235">
                  <a:extLst>
                    <a:ext uri="{9D8B030D-6E8A-4147-A177-3AD203B41FA5}">
                      <a16:colId xmlns:a16="http://schemas.microsoft.com/office/drawing/2014/main" val="3199003953"/>
                    </a:ext>
                  </a:extLst>
                </a:gridCol>
                <a:gridCol w="2102235">
                  <a:extLst>
                    <a:ext uri="{9D8B030D-6E8A-4147-A177-3AD203B41FA5}">
                      <a16:colId xmlns:a16="http://schemas.microsoft.com/office/drawing/2014/main" val="380274228"/>
                    </a:ext>
                  </a:extLst>
                </a:gridCol>
                <a:gridCol w="2102235">
                  <a:extLst>
                    <a:ext uri="{9D8B030D-6E8A-4147-A177-3AD203B41FA5}">
                      <a16:colId xmlns:a16="http://schemas.microsoft.com/office/drawing/2014/main" val="2960220822"/>
                    </a:ext>
                  </a:extLst>
                </a:gridCol>
                <a:gridCol w="2102235">
                  <a:extLst>
                    <a:ext uri="{9D8B030D-6E8A-4147-A177-3AD203B41FA5}">
                      <a16:colId xmlns:a16="http://schemas.microsoft.com/office/drawing/2014/main" val="2690274185"/>
                    </a:ext>
                  </a:extLst>
                </a:gridCol>
                <a:gridCol w="2102235">
                  <a:extLst>
                    <a:ext uri="{9D8B030D-6E8A-4147-A177-3AD203B41FA5}">
                      <a16:colId xmlns:a16="http://schemas.microsoft.com/office/drawing/2014/main" val="1477398649"/>
                    </a:ext>
                  </a:extLst>
                </a:gridCol>
                <a:gridCol w="2102235">
                  <a:extLst>
                    <a:ext uri="{9D8B030D-6E8A-4147-A177-3AD203B41FA5}">
                      <a16:colId xmlns:a16="http://schemas.microsoft.com/office/drawing/2014/main" val="2237507120"/>
                    </a:ext>
                  </a:extLst>
                </a:gridCol>
              </a:tblGrid>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Tổ 1</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tc>
                <a:extLst>
                  <a:ext uri="{0D108BD9-81ED-4DB2-BD59-A6C34878D82A}">
                    <a16:rowId xmlns:a16="http://schemas.microsoft.com/office/drawing/2014/main" val="897907266"/>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Tổ 2</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370272212"/>
                  </a:ext>
                </a:extLst>
              </a:tr>
            </a:tbl>
          </a:graphicData>
        </a:graphic>
      </p:graphicFrame>
    </p:spTree>
    <p:extLst>
      <p:ext uri="{BB962C8B-B14F-4D97-AF65-F5344CB8AC3E}">
        <p14:creationId xmlns:p14="http://schemas.microsoft.com/office/powerpoint/2010/main" val="31706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8194"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5265637" y="3525617"/>
                        <a:ext cx="914400" cy="198438"/>
                      </a:xfrm>
                      <a:prstGeom prst="rect">
                        <a:avLst/>
                      </a:prstGeom>
                    </p:spPr>
                  </p:pic>
                </p:oleObj>
              </mc:Fallback>
            </mc:AlternateContent>
          </a:graphicData>
        </a:graphic>
      </p:graphicFrame>
      <p:grpSp>
        <p:nvGrpSpPr>
          <p:cNvPr id="26" name="Group 25"/>
          <p:cNvGrpSpPr/>
          <p:nvPr/>
        </p:nvGrpSpPr>
        <p:grpSpPr>
          <a:xfrm>
            <a:off x="266700" y="1929525"/>
            <a:ext cx="23586225" cy="10948275"/>
            <a:chOff x="336760" y="6683089"/>
            <a:chExt cx="23586225" cy="15177631"/>
          </a:xfrm>
        </p:grpSpPr>
        <p:sp>
          <p:nvSpPr>
            <p:cNvPr id="40" name="Google Shape;422;p3"/>
            <p:cNvSpPr/>
            <p:nvPr/>
          </p:nvSpPr>
          <p:spPr>
            <a:xfrm>
              <a:off x="1033635" y="6934201"/>
              <a:ext cx="22889350" cy="14926519"/>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Calibri"/>
                <a:cs typeface="Calibri"/>
                <a:sym typeface="Calibri"/>
              </a:endParaRPr>
            </a:p>
          </p:txBody>
        </p:sp>
        <p:grpSp>
          <p:nvGrpSpPr>
            <p:cNvPr id="12" name="Group 11"/>
            <p:cNvGrpSpPr/>
            <p:nvPr/>
          </p:nvGrpSpPr>
          <p:grpSpPr>
            <a:xfrm>
              <a:off x="336760" y="6683089"/>
              <a:ext cx="3659041" cy="1287306"/>
              <a:chOff x="336761" y="7310757"/>
              <a:chExt cx="3659041" cy="1287306"/>
            </a:xfrm>
          </p:grpSpPr>
          <p:grpSp>
            <p:nvGrpSpPr>
              <p:cNvPr id="39" name="Group 38"/>
              <p:cNvGrpSpPr/>
              <p:nvPr/>
            </p:nvGrpSpPr>
            <p:grpSpPr>
              <a:xfrm>
                <a:off x="336761" y="7315243"/>
                <a:ext cx="3659041" cy="1282820"/>
                <a:chOff x="452753" y="2750097"/>
                <a:chExt cx="3857971" cy="1282820"/>
              </a:xfrm>
            </p:grpSpPr>
            <p:sp>
              <p:nvSpPr>
                <p:cNvPr id="50" name="Google Shape;424;p3"/>
                <p:cNvSpPr/>
                <p:nvPr/>
              </p:nvSpPr>
              <p:spPr>
                <a:xfrm rot="5400000" flipH="1">
                  <a:off x="2218261" y="1907790"/>
                  <a:ext cx="1250156" cy="29347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Calibri"/>
                    <a:cs typeface="Calibri"/>
                    <a:sym typeface="Calibri"/>
                  </a:endParaRPr>
                </a:p>
              </p:txBody>
            </p:sp>
            <p:pic>
              <p:nvPicPr>
                <p:cNvPr id="51" name="Google Shape;426;p3"/>
                <p:cNvPicPr preferRelativeResize="0"/>
                <p:nvPr/>
              </p:nvPicPr>
              <p:blipFill rotWithShape="1">
                <a:blip r:embed="rId5">
                  <a:alphaModFix/>
                </a:blip>
                <a:srcRect l="17950" t="14860" r="18922" b="25554"/>
                <a:stretch/>
              </p:blipFill>
              <p:spPr>
                <a:xfrm>
                  <a:off x="452753" y="2782760"/>
                  <a:ext cx="1037165" cy="1250157"/>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1" name="Google Shape;425;p3"/>
              <p:cNvSpPr txBox="1"/>
              <p:nvPr/>
            </p:nvSpPr>
            <p:spPr>
              <a:xfrm>
                <a:off x="1320446" y="7310757"/>
                <a:ext cx="2668662"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a:cs typeface="Tahoma"/>
                    <a:sym typeface="Tahoma"/>
                  </a:rPr>
                  <a:t>Bài</a:t>
                </a:r>
                <a:r>
                  <a:rPr lang="en-US" sz="4400" b="1" dirty="0">
                    <a:solidFill>
                      <a:srgbClr val="FF0000"/>
                    </a:solidFill>
                    <a:latin typeface="Tahoma" panose="020B0604030504040204" pitchFamily="34" charset="0"/>
                    <a:ea typeface="Tahoma"/>
                    <a:cs typeface="Tahoma"/>
                    <a:sym typeface="Tahoma"/>
                  </a:rPr>
                  <a:t> </a:t>
                </a:r>
                <a:r>
                  <a:rPr lang="en-US" sz="4400" b="1" dirty="0" err="1">
                    <a:solidFill>
                      <a:srgbClr val="FF0000"/>
                    </a:solidFill>
                    <a:latin typeface="Tahoma" panose="020B0604030504040204" pitchFamily="34" charset="0"/>
                    <a:ea typeface="Tahoma"/>
                    <a:cs typeface="Tahoma"/>
                    <a:sym typeface="Tahoma"/>
                  </a:rPr>
                  <a:t>giải</a:t>
                </a:r>
                <a:endParaRPr sz="4400" b="1" dirty="0">
                  <a:solidFill>
                    <a:srgbClr val="FF0000"/>
                  </a:solidFill>
                  <a:latin typeface="Tahoma" panose="020B0604030504040204" pitchFamily="34" charset="0"/>
                  <a:ea typeface="Tahoma"/>
                  <a:cs typeface="Tahoma"/>
                  <a:sym typeface="Tahoma"/>
                </a:endParaRPr>
              </a:p>
            </p:txBody>
          </p:sp>
        </p:gr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ectangle 21"/>
              <p:cNvSpPr/>
              <p:nvPr/>
            </p:nvSpPr>
            <p:spPr>
              <a:xfrm>
                <a:off x="1139802" y="2946336"/>
                <a:ext cx="22536895" cy="4849276"/>
              </a:xfrm>
              <a:prstGeom prst="rect">
                <a:avLst/>
              </a:prstGeom>
            </p:spPr>
            <p:txBody>
              <a:bodyPr wrap="square">
                <a:spAutoFit/>
              </a:bodyPr>
              <a:lstStyle/>
              <a:p>
                <a:r>
                  <a:rPr lang="en-US" sz="4800" dirty="0" err="1">
                    <a:latin typeface="Tahoma" panose="020B0604030504040204" pitchFamily="34" charset="0"/>
                    <a:ea typeface="Tahoma" panose="020B0604030504040204" pitchFamily="34" charset="0"/>
                    <a:cs typeface="Tahoma" panose="020B0604030504040204" pitchFamily="34" charset="0"/>
                  </a:rPr>
                  <a:t>Sắp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xếp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mỗi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Tố</a:t>
                </a:r>
                <a:r>
                  <a:rPr lang="en-US" sz="4800" dirty="0">
                    <a:latin typeface="Tahoma" panose="020B0604030504040204" pitchFamily="34" charset="0"/>
                    <a:ea typeface="Tahoma" panose="020B0604030504040204" pitchFamily="34" charset="0"/>
                    <a:cs typeface="Tahoma" panose="020B0604030504040204" pitchFamily="34" charset="0"/>
                  </a:rPr>
                  <a:t> 2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giảm</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dãy</a:t>
                </a:r>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3, 3, 4, 4, 4, 4, 5; 5;</a:t>
                </a:r>
              </a:p>
              <a:p>
                <a:r>
                  <a:rPr lang="en-US" sz="4800" dirty="0" err="1">
                    <a:latin typeface="Tahoma" panose="020B0604030504040204" pitchFamily="34" charset="0"/>
                    <a:ea typeface="Tahoma" panose="020B0604030504040204" pitchFamily="34" charset="0"/>
                    <a:cs typeface="Tahoma" panose="020B0604030504040204" pitchFamily="34" charset="0"/>
                  </a:rPr>
                  <a:t>Vì</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mẫu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bằng</a:t>
                </a:r>
                <a:r>
                  <a:rPr lang="en-US" sz="4800" dirty="0">
                    <a:latin typeface="Tahoma" panose="020B0604030504040204" pitchFamily="34" charset="0"/>
                    <a:ea typeface="Tahoma" panose="020B0604030504040204" pitchFamily="34" charset="0"/>
                    <a:cs typeface="Tahoma" panose="020B0604030504040204" pitchFamily="34" charset="0"/>
                  </a:rPr>
                  <a:t> 8 </a:t>
                </a:r>
                <a:r>
                  <a:rPr lang="en-US" sz="4800" dirty="0" err="1">
                    <a:latin typeface="Tahoma" panose="020B0604030504040204" pitchFamily="34" charset="0"/>
                    <a:ea typeface="Tahoma" panose="020B0604030504040204" pitchFamily="34" charset="0"/>
                    <a:cs typeface="Tahoma" panose="020B0604030504040204" pitchFamily="34" charset="0"/>
                  </a:rPr>
                  <a:t>nên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a:t>
                </a:r>
                <a:r>
                  <a:rPr lang="en-US" sz="4800" dirty="0">
                    <a:latin typeface="Tahoma" panose="020B0604030504040204" pitchFamily="34" charset="0"/>
                    <a:ea typeface="Tahoma" panose="020B0604030504040204" pitchFamily="34" charset="0"/>
                    <a:cs typeface="Tahoma" panose="020B0604030504040204" pitchFamily="34" charset="0"/>
                  </a:rPr>
                  <a:t> 2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cộng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liệu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a:t>
                </a:r>
                <a:r>
                  <a:rPr lang="en-US" sz="4800" dirty="0">
                    <a:latin typeface="Tahoma" panose="020B0604030504040204" pitchFamily="34" charset="0"/>
                    <a:ea typeface="Tahoma" panose="020B0604030504040204" pitchFamily="34" charset="0"/>
                    <a:cs typeface="Tahoma" panose="020B0604030504040204" pitchFamily="34" charset="0"/>
                  </a:rPr>
                  <a:t> 4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a:t>
                </a:r>
                <a:r>
                  <a:rPr lang="en-US" sz="4800" dirty="0">
                    <a:latin typeface="Tahoma" panose="020B0604030504040204" pitchFamily="34" charset="0"/>
                    <a:ea typeface="Tahoma" panose="020B0604030504040204" pitchFamily="34" charset="0"/>
                    <a:cs typeface="Tahoma" panose="020B0604030504040204" pitchFamily="34" charset="0"/>
                  </a:rPr>
                  <a:t> 5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dãy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M</a:t>
                </a:r>
                <a:r>
                  <a:rPr lang="en-US" sz="4800" baseline="-25000" dirty="0">
                    <a:latin typeface="Tahoma" panose="020B0604030504040204" pitchFamily="34" charset="0"/>
                    <a:ea typeface="Tahoma" panose="020B0604030504040204" pitchFamily="34" charset="0"/>
                    <a:cs typeface="Tahoma" panose="020B0604030504040204" pitchFamily="34" charset="0"/>
                  </a:rPr>
                  <a:t>e</a:t>
                </a:r>
                <a:r>
                  <a:rPr lang="en-US" sz="4800"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f>
                      <m:fPr>
                        <m:ctrlPr>
                          <a:rPr lang="en-US" sz="4800" i="1">
                            <a:latin typeface="Cambria Math" panose="02040503050406030204" pitchFamily="18" charset="0"/>
                          </a:rPr>
                        </m:ctrlPr>
                      </m:fPr>
                      <m:num>
                        <m:r>
                          <a:rPr lang="en-US" sz="4800" i="1">
                            <a:latin typeface="Cambria Math" panose="02040503050406030204" pitchFamily="18" charset="0"/>
                          </a:rPr>
                          <m:t>1</m:t>
                        </m:r>
                        <m:r>
                          <a:rPr lang="en-US" sz="4800" i="1">
                            <a:latin typeface="Cambria Math" panose="02040503050406030204" pitchFamily="18" charset="0"/>
                          </a:rPr>
                          <m:t> </m:t>
                        </m:r>
                      </m:num>
                      <m:den>
                        <m:r>
                          <a:rPr lang="en-US" sz="4800" i="1">
                            <a:latin typeface="Cambria Math" panose="02040503050406030204" pitchFamily="18" charset="0"/>
                          </a:rPr>
                          <m:t>2</m:t>
                        </m:r>
                        <m:r>
                          <a:rPr lang="en-US" sz="4800" i="1">
                            <a:latin typeface="Cambria Math" panose="02040503050406030204" pitchFamily="18" charset="0"/>
                          </a:rPr>
                          <m:t> </m:t>
                        </m:r>
                      </m:den>
                    </m:f>
                    <m:r>
                      <a:rPr lang="en-US" sz="4800" i="1">
                        <a:latin typeface="Cambria Math" panose="02040503050406030204" pitchFamily="18" charset="0"/>
                      </a:rPr>
                      <m:t> </m:t>
                    </m:r>
                  </m:oMath>
                </a14:m>
                <a:r>
                  <a:rPr lang="en-US" sz="4800" dirty="0">
                    <a:latin typeface="Tahoma" panose="020B0604030504040204" pitchFamily="34" charset="0"/>
                    <a:ea typeface="Tahoma" panose="020B0604030504040204" pitchFamily="34" charset="0"/>
                    <a:cs typeface="Tahoma" panose="020B0604030504040204" pitchFamily="34" charset="0"/>
                  </a:rPr>
                  <a:t>(4 + 4) = 4.</a:t>
                </a:r>
              </a:p>
              <a:p>
                <a:r>
                  <a:rPr lang="en-US" sz="4800" dirty="0">
                    <a:latin typeface="Tahoma" panose="020B0604030504040204" pitchFamily="34" charset="0"/>
                    <a:ea typeface="Tahoma" panose="020B0604030504040204" pitchFamily="34" charset="0"/>
                    <a:cs typeface="Tahoma" panose="020B0604030504040204" pitchFamily="34" charset="0"/>
                  </a:rPr>
                  <a:t>b) </a:t>
                </a:r>
                <a:r>
                  <a:rPr lang="en-US" sz="4800" dirty="0" err="1">
                    <a:latin typeface="Tahoma" panose="020B0604030504040204" pitchFamily="34" charset="0"/>
                    <a:ea typeface="Tahoma" panose="020B0604030504040204" pitchFamily="34" charset="0"/>
                    <a:cs typeface="Tahoma" panose="020B0604030504040204" pitchFamily="34" charset="0"/>
                  </a:rPr>
                  <a:t>Nếu</a:t>
                </a:r>
                <a:r>
                  <a:rPr lang="en-US" sz="4800" dirty="0">
                    <a:latin typeface="Tahoma" panose="020B0604030504040204" pitchFamily="34" charset="0"/>
                    <a:ea typeface="Tahoma" panose="020B0604030504040204" pitchFamily="34" charset="0"/>
                    <a:cs typeface="Tahoma" panose="020B0604030504040204" pitchFamily="34" charset="0"/>
                  </a:rPr>
                  <a:t> so </a:t>
                </a:r>
                <a:r>
                  <a:rPr lang="en-US" sz="4800" dirty="0" err="1">
                    <a:latin typeface="Tahoma" panose="020B0604030504040204" pitchFamily="34" charset="0"/>
                    <a:ea typeface="Tahoma" panose="020B0604030504040204" pitchFamily="34" charset="0"/>
                    <a:cs typeface="Tahoma" panose="020B0604030504040204" pitchFamily="34" charset="0"/>
                  </a:rPr>
                  <a:t>sánh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a:t>
                </a:r>
                <a:r>
                  <a:rPr lang="en-US" sz="4800" dirty="0">
                    <a:latin typeface="Tahoma" panose="020B0604030504040204" pitchFamily="34" charset="0"/>
                    <a:ea typeface="Tahoma" panose="020B0604030504040204" pitchFamily="34" charset="0"/>
                    <a:cs typeface="Tahoma" panose="020B0604030504040204" pitchFamily="34" charset="0"/>
                  </a:rPr>
                  <a:t> 2 </a:t>
                </a:r>
                <a:r>
                  <a:rPr lang="en-US" sz="4800" dirty="0" err="1">
                    <a:latin typeface="Tahoma" panose="020B0604030504040204" pitchFamily="34" charset="0"/>
                    <a:ea typeface="Tahoma" panose="020B0604030504040204" pitchFamily="34" charset="0"/>
                    <a:cs typeface="Tahoma" panose="020B0604030504040204" pitchFamily="34" charset="0"/>
                  </a:rPr>
                  <a:t>đọc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thư</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viện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a:t>
                </a:r>
                <a:r>
                  <a:rPr lang="en-US" sz="4800" dirty="0">
                    <a:latin typeface="Tahoma" panose="020B0604030504040204" pitchFamily="34" charset="0"/>
                    <a:ea typeface="Tahoma" panose="020B0604030504040204" pitchFamily="34" charset="0"/>
                    <a:cs typeface="Tahoma" panose="020B0604030504040204" pitchFamily="34" charset="0"/>
                  </a:rPr>
                  <a:t> 1.</a:t>
                </a:r>
              </a:p>
            </p:txBody>
          </p:sp>
        </mc:Choice>
        <mc:Fallback xmlns="">
          <p:sp>
            <p:nvSpPr>
              <p:cNvPr id="22" name="Rectangle 21"/>
              <p:cNvSpPr>
                <a:spLocks noRot="1" noChangeAspect="1" noMove="1" noResize="1" noEditPoints="1" noAdjustHandles="1" noChangeArrowheads="1" noChangeShapeType="1" noTextEdit="1"/>
              </p:cNvSpPr>
              <p:nvPr/>
            </p:nvSpPr>
            <p:spPr>
              <a:xfrm>
                <a:off x="1139802" y="2946336"/>
                <a:ext cx="22536895" cy="4849276"/>
              </a:xfrm>
              <a:prstGeom prst="rect">
                <a:avLst/>
              </a:prstGeom>
              <a:blipFill>
                <a:blip r:embed="rId7"/>
                <a:stretch>
                  <a:fillRect l="-1244" t="-2889" b="-5653"/>
                </a:stretch>
              </a:blipFill>
            </p:spPr>
            <p:txBody>
              <a:bodyPr/>
              <a:lstStyle/>
              <a:p>
                <a:r>
                  <a:rPr lang="en-US">
                    <a:noFill/>
                  </a:rPr>
                  <a:t> </a:t>
                </a:r>
              </a:p>
            </p:txBody>
          </p:sp>
        </mc:Fallback>
      </mc:AlternateContent>
    </p:spTree>
    <p:extLst>
      <p:ext uri="{BB962C8B-B14F-4D97-AF65-F5344CB8AC3E}">
        <p14:creationId xmlns:p14="http://schemas.microsoft.com/office/powerpoint/2010/main" val="959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9218"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265637" y="3525617"/>
                        <a:ext cx="914400" cy="198438"/>
                      </a:xfrm>
                      <a:prstGeom prst="rect">
                        <a:avLst/>
                      </a:prstGeom>
                    </p:spPr>
                  </p:pic>
                </p:oleObj>
              </mc:Fallback>
            </mc:AlternateContent>
          </a:graphicData>
        </a:graphic>
      </p:graphicFrame>
      <p:sp>
        <p:nvSpPr>
          <p:cNvPr id="14" name="De_bai1"/>
          <p:cNvSpPr/>
          <p:nvPr/>
        </p:nvSpPr>
        <p:spPr>
          <a:xfrm>
            <a:off x="846181" y="2287699"/>
            <a:ext cx="22889350" cy="1125749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                </a:t>
            </a:r>
          </a:p>
        </p:txBody>
      </p:sp>
      <p:pic>
        <p:nvPicPr>
          <p:cNvPr id="1024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313377" y="1798516"/>
            <a:ext cx="23158989" cy="11435628"/>
            <a:chOff x="313377" y="1798516"/>
            <a:chExt cx="23158989" cy="11435628"/>
          </a:xfrm>
        </p:grpSpPr>
        <p:grpSp>
          <p:nvGrpSpPr>
            <p:cNvPr id="27" name="Group 26"/>
            <p:cNvGrpSpPr/>
            <p:nvPr/>
          </p:nvGrpSpPr>
          <p:grpSpPr>
            <a:xfrm>
              <a:off x="313377" y="1798516"/>
              <a:ext cx="19103739" cy="1006068"/>
              <a:chOff x="536220" y="2454898"/>
              <a:chExt cx="19103739" cy="1006068"/>
            </a:xfrm>
          </p:grpSpPr>
          <p:grpSp>
            <p:nvGrpSpPr>
              <p:cNvPr id="15" name="Google Shape;445;p3"/>
              <p:cNvGrpSpPr/>
              <p:nvPr/>
            </p:nvGrpSpPr>
            <p:grpSpPr>
              <a:xfrm>
                <a:off x="876177" y="2454898"/>
                <a:ext cx="2900012" cy="981240"/>
                <a:chOff x="1831466" y="4702965"/>
                <a:chExt cx="3581125" cy="832104"/>
              </a:xfrm>
            </p:grpSpPr>
            <p:sp>
              <p:nvSpPr>
                <p:cNvPr id="16" name="Google Shape;446;p3"/>
                <p:cNvSpPr/>
                <p:nvPr/>
              </p:nvSpPr>
              <p:spPr>
                <a:xfrm rot="5400000">
                  <a:off x="3166944" y="3367487"/>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517192" y="4778518"/>
                  <a:ext cx="2895399" cy="678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4</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6">
                <a:alphaModFix/>
              </a:blip>
              <a:srcRect l="15599" t="21515" r="9758" b="14519"/>
              <a:stretch/>
            </p:blipFill>
            <p:spPr>
              <a:xfrm>
                <a:off x="536220" y="2479727"/>
                <a:ext cx="996944" cy="981239"/>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6" name="Rectangle 5"/>
              <p:cNvSpPr/>
              <p:nvPr/>
            </p:nvSpPr>
            <p:spPr>
              <a:xfrm>
                <a:off x="4218644" y="2570700"/>
                <a:ext cx="15421315" cy="834074"/>
              </a:xfrm>
              <a:prstGeom prst="rect">
                <a:avLst/>
              </a:prstGeom>
            </p:spPr>
            <p:txBody>
              <a:bodyPr wrap="square">
                <a:spAutoFit/>
              </a:bodyPr>
              <a:lstStyle/>
              <a:p>
                <a:pPr>
                  <a:lnSpc>
                    <a:spcPct val="120000"/>
                  </a:lnSpc>
                  <a:spcBef>
                    <a:spcPts val="240"/>
                  </a:spcBef>
                  <a:spcAft>
                    <a:spcPts val="240"/>
                  </a:spcAft>
                </a:pPr>
                <a:endParaRPr lang="en-US" sz="45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5" name="Rectangle 4"/>
            <p:cNvSpPr/>
            <p:nvPr/>
          </p:nvSpPr>
          <p:spPr>
            <a:xfrm>
              <a:off x="1215123" y="2896199"/>
              <a:ext cx="22257243" cy="1705275"/>
            </a:xfrm>
            <a:prstGeom prst="rect">
              <a:avLst/>
            </a:prstGeom>
          </p:spPr>
          <p:txBody>
            <a:bodyPr wrap="square">
              <a:spAutoFit/>
            </a:bodyPr>
            <a:lstStyle/>
            <a:p>
              <a:pPr algn="just">
                <a:lnSpc>
                  <a:spcPct val="115000"/>
                </a:lnSpc>
                <a:spcAft>
                  <a:spcPts val="10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Châu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cân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lần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lượt</a:t>
              </a:r>
              <a:r>
                <a:rPr lang="en-US" sz="4800" dirty="0">
                  <a:effectLst/>
                  <a:latin typeface="Tahoma" panose="020B0604030504040204" pitchFamily="34" charset="0"/>
                  <a:ea typeface="Tahoma" panose="020B0604030504040204" pitchFamily="34" charset="0"/>
                  <a:cs typeface="Tahoma" panose="020B0604030504040204" pitchFamily="34" charset="0"/>
                </a:rPr>
                <a:t> 50 </a:t>
              </a:r>
              <a:r>
                <a:rPr lang="en-US" sz="4800" dirty="0" err="1">
                  <a:effectLst/>
                  <a:latin typeface="Tahoma" panose="020B0604030504040204" pitchFamily="34" charset="0"/>
                  <a:ea typeface="Tahoma" panose="020B0604030504040204" pitchFamily="34" charset="0"/>
                  <a:cs typeface="Tahoma" panose="020B0604030504040204" pitchFamily="34" charset="0"/>
                </a:rPr>
                <a:t>quả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thiều</a:t>
              </a:r>
              <a:r>
                <a:rPr lang="en-US" sz="4800" dirty="0">
                  <a:effectLst/>
                  <a:latin typeface="Tahoma" panose="020B0604030504040204" pitchFamily="34" charset="0"/>
                  <a:ea typeface="Tahoma" panose="020B0604030504040204" pitchFamily="34" charset="0"/>
                  <a:cs typeface="Tahoma" panose="020B0604030504040204" pitchFamily="34" charset="0"/>
                </a:rPr>
                <a:t> Thanh </a:t>
              </a:r>
              <a:r>
                <a:rPr lang="en-US" sz="4800" dirty="0" err="1">
                  <a:effectLst/>
                  <a:latin typeface="Tahoma" panose="020B0604030504040204" pitchFamily="34" charset="0"/>
                  <a:ea typeface="Tahoma" panose="020B0604030504040204" pitchFamily="34" charset="0"/>
                  <a:cs typeface="Tahoma" panose="020B0604030504040204" pitchFamily="34" charset="0"/>
                </a:rPr>
                <a:t>Hà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lựa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ngẫu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nhiên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từ</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vườn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nhà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kết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quả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như</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p:sp>
          <p:nvSpPr>
            <p:cNvPr id="31" name="Rectangle 4">
              <a:extLst>
                <a:ext uri="{FF2B5EF4-FFF2-40B4-BE49-F238E27FC236}">
                  <a16:creationId xmlns:a16="http://schemas.microsoft.com/office/drawing/2014/main" id="{ACBEE4E7-5A16-86CF-9F5D-433F98C0D55E}"/>
                </a:ext>
              </a:extLst>
            </p:cNvPr>
            <p:cNvSpPr/>
            <p:nvPr/>
          </p:nvSpPr>
          <p:spPr>
            <a:xfrm>
              <a:off x="911990" y="10551165"/>
              <a:ext cx="22257243" cy="2682979"/>
            </a:xfrm>
            <a:prstGeom prst="rect">
              <a:avLst/>
            </a:prstGeom>
          </p:spPr>
          <p:txBody>
            <a:bodyPr wrap="square">
              <a:spAutoFit/>
            </a:bodyPr>
            <a:lstStyle/>
            <a:p>
              <a:pPr marL="342900" lvl="0" indent="-342900" algn="just">
                <a:lnSpc>
                  <a:spcPct val="115000"/>
                </a:lnSpc>
                <a:spcAft>
                  <a:spcPts val="1000"/>
                </a:spcAft>
                <a:buFont typeface="+mj-lt"/>
                <a:buAutoNum type="alphaLcParenR"/>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Hãy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tìm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vị</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mốt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mẫu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liệu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800"/>
                </a:spcAft>
                <a:buFont typeface="+mj-lt"/>
                <a:buAutoNum type="alphaLcParenR"/>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Hãy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tìm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độ</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chênh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lệch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khoảng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biến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thiên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khoảng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tứ</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phân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vị</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giá</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trị</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ngoại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mẫu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liệu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trên</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p:grpSp>
      <p:graphicFrame>
        <p:nvGraphicFramePr>
          <p:cNvPr id="7" name="Bảng 6">
            <a:extLst>
              <a:ext uri="{FF2B5EF4-FFF2-40B4-BE49-F238E27FC236}">
                <a16:creationId xmlns:a16="http://schemas.microsoft.com/office/drawing/2014/main" id="{23998E04-62AF-7A92-DC47-2AA9832E2BB6}"/>
              </a:ext>
            </a:extLst>
          </p:cNvPr>
          <p:cNvGraphicFramePr>
            <a:graphicFrameLocks noGrp="1"/>
          </p:cNvGraphicFramePr>
          <p:nvPr>
            <p:extLst>
              <p:ext uri="{D42A27DB-BD31-4B8C-83A1-F6EECF244321}">
                <p14:modId xmlns:p14="http://schemas.microsoft.com/office/powerpoint/2010/main" val="296355473"/>
              </p:ext>
            </p:extLst>
          </p:nvPr>
        </p:nvGraphicFramePr>
        <p:xfrm>
          <a:off x="5734186" y="4701702"/>
          <a:ext cx="10725014" cy="5661497"/>
        </p:xfrm>
        <a:graphic>
          <a:graphicData uri="http://schemas.openxmlformats.org/drawingml/2006/table">
            <a:tbl>
              <a:tblPr firstRow="1" firstCol="1" bandRow="1">
                <a:tableStyleId>{5C22544A-7EE6-4342-B048-85BDC9FD1C3A}</a:tableStyleId>
              </a:tblPr>
              <a:tblGrid>
                <a:gridCol w="6120331">
                  <a:extLst>
                    <a:ext uri="{9D8B030D-6E8A-4147-A177-3AD203B41FA5}">
                      <a16:colId xmlns:a16="http://schemas.microsoft.com/office/drawing/2014/main" val="2765696176"/>
                    </a:ext>
                  </a:extLst>
                </a:gridCol>
                <a:gridCol w="4604683">
                  <a:extLst>
                    <a:ext uri="{9D8B030D-6E8A-4147-A177-3AD203B41FA5}">
                      <a16:colId xmlns:a16="http://schemas.microsoft.com/office/drawing/2014/main" val="4183353048"/>
                    </a:ext>
                  </a:extLst>
                </a:gridCol>
              </a:tblGrid>
              <a:tr h="1773422">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Cân nặng</a:t>
                      </a:r>
                    </a:p>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(đơn vị: gam)</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Số quả</a:t>
                      </a:r>
                    </a:p>
                  </a:txBody>
                  <a:tcPr marL="68580" marR="68580" marT="0" marB="0"/>
                </a:tc>
                <a:extLst>
                  <a:ext uri="{0D108BD9-81ED-4DB2-BD59-A6C34878D82A}">
                    <a16:rowId xmlns:a16="http://schemas.microsoft.com/office/drawing/2014/main" val="2322626773"/>
                  </a:ext>
                </a:extLst>
              </a:tr>
              <a:tr h="777615">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tc>
                <a:extLst>
                  <a:ext uri="{0D108BD9-81ED-4DB2-BD59-A6C34878D82A}">
                    <a16:rowId xmlns:a16="http://schemas.microsoft.com/office/drawing/2014/main" val="1438203654"/>
                  </a:ext>
                </a:extLst>
              </a:tr>
              <a:tr h="777615">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extLst>
                  <a:ext uri="{0D108BD9-81ED-4DB2-BD59-A6C34878D82A}">
                    <a16:rowId xmlns:a16="http://schemas.microsoft.com/office/drawing/2014/main" val="863560003"/>
                  </a:ext>
                </a:extLst>
              </a:tr>
              <a:tr h="777615">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tc>
                <a:extLst>
                  <a:ext uri="{0D108BD9-81ED-4DB2-BD59-A6C34878D82A}">
                    <a16:rowId xmlns:a16="http://schemas.microsoft.com/office/drawing/2014/main" val="2334180328"/>
                  </a:ext>
                </a:extLst>
              </a:tr>
              <a:tr h="777615">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tc>
                <a:extLst>
                  <a:ext uri="{0D108BD9-81ED-4DB2-BD59-A6C34878D82A}">
                    <a16:rowId xmlns:a16="http://schemas.microsoft.com/office/drawing/2014/main" val="3156261016"/>
                  </a:ext>
                </a:extLst>
              </a:tr>
              <a:tr h="777615">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22</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tc>
                <a:extLst>
                  <a:ext uri="{0D108BD9-81ED-4DB2-BD59-A6C34878D82A}">
                    <a16:rowId xmlns:a16="http://schemas.microsoft.com/office/drawing/2014/main" val="1490564338"/>
                  </a:ext>
                </a:extLst>
              </a:tr>
            </a:tbl>
          </a:graphicData>
        </a:graphic>
      </p:graphicFrame>
    </p:spTree>
    <p:extLst>
      <p:ext uri="{BB962C8B-B14F-4D97-AF65-F5344CB8AC3E}">
        <p14:creationId xmlns:p14="http://schemas.microsoft.com/office/powerpoint/2010/main" val="290255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10242"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5265637" y="3525617"/>
                        <a:ext cx="914400" cy="198438"/>
                      </a:xfrm>
                      <a:prstGeom prst="rect">
                        <a:avLst/>
                      </a:prstGeom>
                    </p:spPr>
                  </p:pic>
                </p:oleObj>
              </mc:Fallback>
            </mc:AlternateContent>
          </a:graphicData>
        </a:graphic>
      </p:graphicFrame>
      <p:grpSp>
        <p:nvGrpSpPr>
          <p:cNvPr id="30" name="Group 29"/>
          <p:cNvGrpSpPr/>
          <p:nvPr/>
        </p:nvGrpSpPr>
        <p:grpSpPr>
          <a:xfrm>
            <a:off x="242381" y="1447800"/>
            <a:ext cx="23757776" cy="11610981"/>
            <a:chOff x="313377" y="6817405"/>
            <a:chExt cx="24155400" cy="11610981"/>
          </a:xfrm>
        </p:grpSpPr>
        <p:sp>
          <p:nvSpPr>
            <p:cNvPr id="40" name="Google Shape;422;p3"/>
            <p:cNvSpPr/>
            <p:nvPr/>
          </p:nvSpPr>
          <p:spPr>
            <a:xfrm>
              <a:off x="1033635" y="6934200"/>
              <a:ext cx="23435142" cy="11494186"/>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Calibri"/>
                <a:cs typeface="Calibri"/>
                <a:sym typeface="Calibri"/>
              </a:endParaRPr>
            </a:p>
          </p:txBody>
        </p:sp>
        <p:grpSp>
          <p:nvGrpSpPr>
            <p:cNvPr id="12" name="Group 11"/>
            <p:cNvGrpSpPr/>
            <p:nvPr/>
          </p:nvGrpSpPr>
          <p:grpSpPr>
            <a:xfrm>
              <a:off x="313377" y="6817405"/>
              <a:ext cx="3682424" cy="1069046"/>
              <a:chOff x="313378" y="7310757"/>
              <a:chExt cx="3682424" cy="1069046"/>
            </a:xfrm>
          </p:grpSpPr>
          <p:grpSp>
            <p:nvGrpSpPr>
              <p:cNvPr id="39" name="Group 38"/>
              <p:cNvGrpSpPr/>
              <p:nvPr/>
            </p:nvGrpSpPr>
            <p:grpSpPr>
              <a:xfrm>
                <a:off x="313378" y="7315244"/>
                <a:ext cx="3682424" cy="1064559"/>
                <a:chOff x="428099" y="2750098"/>
                <a:chExt cx="3882625" cy="1064559"/>
              </a:xfrm>
            </p:grpSpPr>
            <p:sp>
              <p:nvSpPr>
                <p:cNvPr id="50" name="Google Shape;424;p3"/>
                <p:cNvSpPr/>
                <p:nvPr/>
              </p:nvSpPr>
              <p:spPr>
                <a:xfrm rot="5400000" flipH="1">
                  <a:off x="2435076" y="1690975"/>
                  <a:ext cx="816526" cy="293477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Calibri"/>
                    <a:cs typeface="Calibri"/>
                    <a:sym typeface="Calibri"/>
                  </a:endParaRPr>
                </a:p>
              </p:txBody>
            </p:sp>
            <p:pic>
              <p:nvPicPr>
                <p:cNvPr id="51" name="Google Shape;426;p3"/>
                <p:cNvPicPr preferRelativeResize="0"/>
                <p:nvPr/>
              </p:nvPicPr>
              <p:blipFill rotWithShape="1">
                <a:blip r:embed="rId5">
                  <a:alphaModFix/>
                </a:blip>
                <a:srcRect l="17950" t="14860" r="18922" b="25554"/>
                <a:stretch/>
              </p:blipFill>
              <p:spPr>
                <a:xfrm>
                  <a:off x="428099" y="2768710"/>
                  <a:ext cx="1037165" cy="1045947"/>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1" name="Google Shape;425;p3"/>
              <p:cNvSpPr txBox="1"/>
              <p:nvPr/>
            </p:nvSpPr>
            <p:spPr>
              <a:xfrm>
                <a:off x="1320446" y="7310757"/>
                <a:ext cx="2668662"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a:cs typeface="Tahoma"/>
                    <a:sym typeface="Tahoma"/>
                  </a:rPr>
                  <a:t>Bài</a:t>
                </a:r>
                <a:r>
                  <a:rPr lang="en-US" sz="4400" b="1" dirty="0">
                    <a:solidFill>
                      <a:srgbClr val="FF0000"/>
                    </a:solidFill>
                    <a:latin typeface="Tahoma" panose="020B0604030504040204" pitchFamily="34" charset="0"/>
                    <a:ea typeface="Tahoma"/>
                    <a:cs typeface="Tahoma"/>
                    <a:sym typeface="Tahoma"/>
                  </a:rPr>
                  <a:t> </a:t>
                </a:r>
                <a:r>
                  <a:rPr lang="en-US" sz="4400" b="1" dirty="0" err="1">
                    <a:solidFill>
                      <a:srgbClr val="FF0000"/>
                    </a:solidFill>
                    <a:latin typeface="Tahoma" panose="020B0604030504040204" pitchFamily="34" charset="0"/>
                    <a:ea typeface="Tahoma"/>
                    <a:cs typeface="Tahoma"/>
                    <a:sym typeface="Tahoma"/>
                  </a:rPr>
                  <a:t>giải</a:t>
                </a:r>
                <a:endParaRPr sz="4400" b="1" dirty="0">
                  <a:solidFill>
                    <a:srgbClr val="FF0000"/>
                  </a:solidFill>
                  <a:latin typeface="Tahoma" panose="020B0604030504040204" pitchFamily="34" charset="0"/>
                  <a:ea typeface="Tahoma"/>
                  <a:cs typeface="Tahoma"/>
                  <a:sym typeface="Tahoma"/>
                </a:endParaRPr>
              </a:p>
            </p:txBody>
          </p:sp>
        </p:gr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Rectangle 24"/>
              <p:cNvSpPr/>
              <p:nvPr/>
            </p:nvSpPr>
            <p:spPr>
              <a:xfrm>
                <a:off x="854669" y="2282129"/>
                <a:ext cx="22157731" cy="10623742"/>
              </a:xfrm>
              <a:prstGeom prst="rect">
                <a:avLst/>
              </a:prstGeom>
            </p:spPr>
            <p:txBody>
              <a:bodyPr wrap="square">
                <a:spAutoFit/>
              </a:bodyPr>
              <a:lstStyle/>
              <a:p>
                <a:r>
                  <a:rPr lang="en-US" sz="4800" dirty="0">
                    <a:latin typeface="Tahoma" panose="020B0604030504040204" pitchFamily="34" charset="0"/>
                    <a:ea typeface="Tahoma" panose="020B0604030504040204" pitchFamily="34" charset="0"/>
                    <a:cs typeface="Tahoma" panose="020B0604030504040204" pitchFamily="34" charset="0"/>
                  </a:rPr>
                  <a:t>a)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i="1">
                            <a:latin typeface="Cambria Math" panose="02040503050406030204" pitchFamily="18" charset="0"/>
                          </a:rPr>
                        </m:ctrlPr>
                      </m:barPr>
                      <m:e>
                        <m:r>
                          <a:rPr lang="en-US" sz="4800" i="1">
                            <a:latin typeface="Cambria Math" panose="02040503050406030204" pitchFamily="18" charset="0"/>
                          </a:rPr>
                          <m:t>𝑥</m:t>
                        </m:r>
                      </m:e>
                    </m:bar>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8.1+19.10+20.19+21.17+22.3</m:t>
                        </m:r>
                      </m:num>
                      <m:den>
                        <m:r>
                          <a:rPr lang="en-US" sz="4800" i="1">
                            <a:latin typeface="Cambria Math" panose="02040503050406030204" pitchFamily="18" charset="0"/>
                          </a:rPr>
                          <m:t>50</m:t>
                        </m:r>
                      </m:den>
                    </m:f>
                    <m:r>
                      <a:rPr lang="en-US" sz="4800" i="1">
                        <a:latin typeface="Cambria Math" panose="02040503050406030204" pitchFamily="18" charset="0"/>
                      </a:rPr>
                      <m:t>=20,02</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cộng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a:t>
                </a:r>
                <a:r>
                  <a:rPr lang="en-US" sz="4800" dirty="0">
                    <a:latin typeface="Tahoma" panose="020B0604030504040204" pitchFamily="34" charset="0"/>
                    <a:ea typeface="Tahoma" panose="020B0604030504040204" pitchFamily="34" charset="0"/>
                    <a:cs typeface="Tahoma" panose="020B0604030504040204" pitchFamily="34" charset="0"/>
                  </a:rPr>
                  <a:t> 25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26: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𝑀</m:t>
                        </m:r>
                      </m:e>
                      <m:sub>
                        <m:r>
                          <a:rPr lang="en-US" sz="4800" i="1">
                            <a:latin typeface="Cambria Math" panose="02040503050406030204" pitchFamily="18" charset="0"/>
                          </a:rPr>
                          <m:t>𝑒</m:t>
                        </m:r>
                      </m:sub>
                    </m:sSub>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20+20</m:t>
                        </m:r>
                      </m:num>
                      <m:den>
                        <m:r>
                          <a:rPr lang="en-US" sz="4800" i="1">
                            <a:latin typeface="Cambria Math" panose="02040503050406030204" pitchFamily="18" charset="0"/>
                          </a:rPr>
                          <m:t>2</m:t>
                        </m:r>
                      </m:den>
                    </m:f>
                    <m:r>
                      <a:rPr lang="en-US" sz="4800" i="1">
                        <a:latin typeface="Cambria Math" panose="02040503050406030204" pitchFamily="18" charset="0"/>
                      </a:rPr>
                      <m:t>=20</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Mốt</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𝑀</m:t>
                        </m:r>
                      </m:e>
                      <m:sub>
                        <m:r>
                          <a:rPr lang="en-US" sz="4800" i="1">
                            <a:latin typeface="Cambria Math" panose="02040503050406030204" pitchFamily="18" charset="0"/>
                          </a:rPr>
                          <m:t>𝑜</m:t>
                        </m:r>
                      </m:sub>
                    </m:sSub>
                    <m:r>
                      <a:rPr lang="en-US" sz="4800" i="1">
                        <a:latin typeface="Cambria Math" panose="02040503050406030204" pitchFamily="18" charset="0"/>
                      </a:rPr>
                      <m:t>=20</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b)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sai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𝑠</m:t>
                        </m:r>
                      </m:e>
                      <m:sup>
                        <m:r>
                          <a:rPr lang="en-US" sz="4800" i="1">
                            <a:latin typeface="Cambria Math" panose="02040503050406030204" pitchFamily="18" charset="0"/>
                          </a:rPr>
                          <m:t>2</m:t>
                        </m:r>
                      </m:sup>
                    </m:sSup>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1</m:t>
                        </m:r>
                      </m:num>
                      <m:den>
                        <m:r>
                          <a:rPr lang="en-US" sz="4800" i="1">
                            <a:latin typeface="Cambria Math" panose="02040503050406030204" pitchFamily="18" charset="0"/>
                          </a:rPr>
                          <m:t>50</m:t>
                        </m:r>
                      </m:den>
                    </m:f>
                    <m:d>
                      <m:dPr>
                        <m:ctrlPr>
                          <a:rPr lang="en-US" sz="4800" i="1">
                            <a:latin typeface="Cambria Math" panose="02040503050406030204" pitchFamily="18" charset="0"/>
                          </a:rPr>
                        </m:ctrlPr>
                      </m:dPr>
                      <m:e>
                        <m:sSup>
                          <m:sSupPr>
                            <m:ctrlPr>
                              <a:rPr lang="en-US" sz="4800" i="1">
                                <a:latin typeface="Cambria Math" panose="02040503050406030204" pitchFamily="18" charset="0"/>
                              </a:rPr>
                            </m:ctrlPr>
                          </m:sSupPr>
                          <m:e>
                            <m:r>
                              <a:rPr lang="en-US" sz="4800" i="1">
                                <a:latin typeface="Cambria Math" panose="02040503050406030204" pitchFamily="18" charset="0"/>
                              </a:rPr>
                              <m:t>8</m:t>
                            </m:r>
                          </m:e>
                          <m:sup>
                            <m:r>
                              <a:rPr lang="en-US" sz="4800" i="1">
                                <a:latin typeface="Cambria Math" panose="02040503050406030204" pitchFamily="18" charset="0"/>
                              </a:rPr>
                              <m:t>2</m:t>
                            </m:r>
                          </m:sup>
                        </m:sSup>
                        <m:r>
                          <a:rPr lang="en-US" sz="4800" i="1">
                            <a:latin typeface="Cambria Math" panose="02040503050406030204" pitchFamily="18" charset="0"/>
                          </a:rPr>
                          <m:t>+10.1</m:t>
                        </m:r>
                        <m:sSup>
                          <m:sSupPr>
                            <m:ctrlPr>
                              <a:rPr lang="en-US" sz="4800" i="1">
                                <a:latin typeface="Cambria Math" panose="02040503050406030204" pitchFamily="18" charset="0"/>
                              </a:rPr>
                            </m:ctrlPr>
                          </m:sSupPr>
                          <m:e>
                            <m:r>
                              <a:rPr lang="en-US" sz="4800" i="1">
                                <a:latin typeface="Cambria Math" panose="02040503050406030204" pitchFamily="18" charset="0"/>
                              </a:rPr>
                              <m:t>9</m:t>
                            </m:r>
                          </m:e>
                          <m:sup>
                            <m:r>
                              <a:rPr lang="en-US" sz="4800" i="1">
                                <a:latin typeface="Cambria Math" panose="02040503050406030204" pitchFamily="18" charset="0"/>
                              </a:rPr>
                              <m:t>2</m:t>
                            </m:r>
                          </m:sup>
                        </m:sSup>
                        <m:r>
                          <a:rPr lang="en-US" sz="4800" i="1">
                            <a:latin typeface="Cambria Math" panose="02040503050406030204" pitchFamily="18" charset="0"/>
                          </a:rPr>
                          <m:t>+19.2</m:t>
                        </m:r>
                        <m:sSup>
                          <m:sSupPr>
                            <m:ctrlPr>
                              <a:rPr lang="en-US" sz="4800" i="1">
                                <a:latin typeface="Cambria Math" panose="02040503050406030204" pitchFamily="18" charset="0"/>
                              </a:rPr>
                            </m:ctrlPr>
                          </m:sSupPr>
                          <m:e>
                            <m:r>
                              <a:rPr lang="en-US" sz="4800" i="1">
                                <a:latin typeface="Cambria Math" panose="02040503050406030204" pitchFamily="18" charset="0"/>
                              </a:rPr>
                              <m:t>0</m:t>
                            </m:r>
                          </m:e>
                          <m:sup>
                            <m:r>
                              <a:rPr lang="en-US" sz="4800" i="1">
                                <a:latin typeface="Cambria Math" panose="02040503050406030204" pitchFamily="18" charset="0"/>
                              </a:rPr>
                              <m:t>2</m:t>
                            </m:r>
                          </m:sup>
                        </m:sSup>
                        <m:r>
                          <a:rPr lang="en-US" sz="4800" i="1">
                            <a:latin typeface="Cambria Math" panose="02040503050406030204" pitchFamily="18" charset="0"/>
                          </a:rPr>
                          <m:t>+17.2</m:t>
                        </m:r>
                        <m:sSup>
                          <m:sSupPr>
                            <m:ctrlPr>
                              <a:rPr lang="en-US" sz="4800" i="1">
                                <a:latin typeface="Cambria Math" panose="02040503050406030204" pitchFamily="18" charset="0"/>
                              </a:rPr>
                            </m:ctrlPr>
                          </m:sSupPr>
                          <m:e>
                            <m:r>
                              <a:rPr lang="en-US" sz="4800" i="1">
                                <a:latin typeface="Cambria Math" panose="02040503050406030204" pitchFamily="18" charset="0"/>
                              </a:rPr>
                              <m:t>1</m:t>
                            </m:r>
                          </m:e>
                          <m:sup>
                            <m:r>
                              <a:rPr lang="en-US" sz="4800" i="1">
                                <a:latin typeface="Cambria Math" panose="02040503050406030204" pitchFamily="18" charset="0"/>
                              </a:rPr>
                              <m:t>2</m:t>
                            </m:r>
                          </m:sup>
                        </m:sSup>
                        <m:r>
                          <a:rPr lang="en-US" sz="4800" i="1">
                            <a:latin typeface="Cambria Math" panose="02040503050406030204" pitchFamily="18" charset="0"/>
                          </a:rPr>
                          <m:t>+3.2</m:t>
                        </m:r>
                        <m:sSup>
                          <m:sSupPr>
                            <m:ctrlPr>
                              <a:rPr lang="en-US" sz="4800" i="1">
                                <a:latin typeface="Cambria Math" panose="02040503050406030204" pitchFamily="18" charset="0"/>
                              </a:rPr>
                            </m:ctrlPr>
                          </m:sSupPr>
                          <m:e>
                            <m:r>
                              <a:rPr lang="en-US" sz="4800" i="1">
                                <a:latin typeface="Cambria Math" panose="02040503050406030204" pitchFamily="18" charset="0"/>
                              </a:rPr>
                              <m:t>2</m:t>
                            </m:r>
                          </m:e>
                          <m:sup>
                            <m:r>
                              <a:rPr lang="en-US" sz="4800" i="1">
                                <a:latin typeface="Cambria Math" panose="02040503050406030204" pitchFamily="18" charset="0"/>
                              </a:rPr>
                              <m:t>2</m:t>
                            </m:r>
                          </m:sup>
                        </m:sSup>
                      </m:e>
                    </m:d>
                    <m:r>
                      <a:rPr lang="en-US" sz="4800" i="1">
                        <a:latin typeface="Cambria Math" panose="02040503050406030204" pitchFamily="18" charset="0"/>
                      </a:rPr>
                      <m:t>−20,0</m:t>
                    </m:r>
                    <m:sSup>
                      <m:sSupPr>
                        <m:ctrlPr>
                          <a:rPr lang="en-US" sz="4800" i="1">
                            <a:latin typeface="Cambria Math" panose="02040503050406030204" pitchFamily="18" charset="0"/>
                          </a:rPr>
                        </m:ctrlPr>
                      </m:sSupPr>
                      <m:e>
                        <m:r>
                          <a:rPr lang="en-US" sz="4800" i="1">
                            <a:latin typeface="Cambria Math" panose="02040503050406030204" pitchFamily="18" charset="0"/>
                          </a:rPr>
                          <m:t>2</m:t>
                        </m:r>
                      </m:e>
                      <m:sup>
                        <m:r>
                          <a:rPr lang="en-US" sz="4800" i="1">
                            <a:latin typeface="Cambria Math" panose="02040503050406030204" pitchFamily="18" charset="0"/>
                          </a:rPr>
                          <m:t>2</m:t>
                        </m:r>
                      </m:sup>
                    </m:sSup>
                    <m:r>
                      <a:rPr lang="en-US" sz="4800" i="1">
                        <a:latin typeface="Cambria Math" panose="02040503050406030204" pitchFamily="18" charset="0"/>
                      </a:rPr>
                      <m:t>≈3,66</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Độ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chuẩn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𝑠</m:t>
                    </m:r>
                    <m:r>
                      <a:rPr lang="en-US" sz="4800" i="1">
                        <a:latin typeface="Cambria Math" panose="02040503050406030204" pitchFamily="18" charset="0"/>
                      </a:rPr>
                      <m:t>=</m:t>
                    </m:r>
                    <m:rad>
                      <m:radPr>
                        <m:degHide m:val="on"/>
                        <m:ctrlPr>
                          <a:rPr lang="en-US" sz="4800" i="1">
                            <a:latin typeface="Cambria Math" panose="02040503050406030204" pitchFamily="18" charset="0"/>
                          </a:rPr>
                        </m:ctrlPr>
                      </m:radPr>
                      <m:deg/>
                      <m:e>
                        <m:sSup>
                          <m:sSupPr>
                            <m:ctrlPr>
                              <a:rPr lang="en-US" sz="4800" i="1">
                                <a:latin typeface="Cambria Math" panose="02040503050406030204" pitchFamily="18" charset="0"/>
                              </a:rPr>
                            </m:ctrlPr>
                          </m:sSupPr>
                          <m:e>
                            <m:r>
                              <a:rPr lang="en-US" sz="4800" i="1">
                                <a:latin typeface="Cambria Math" panose="02040503050406030204" pitchFamily="18" charset="0"/>
                              </a:rPr>
                              <m:t>𝑠</m:t>
                            </m:r>
                          </m:e>
                          <m:sup>
                            <m:r>
                              <a:rPr lang="en-US" sz="4800" i="1">
                                <a:latin typeface="Cambria Math" panose="02040503050406030204" pitchFamily="18" charset="0"/>
                              </a:rPr>
                              <m:t>2</m:t>
                            </m:r>
                          </m:sup>
                        </m:sSup>
                      </m:e>
                    </m:rad>
                    <m:r>
                      <a:rPr lang="en-US" sz="4800" i="1">
                        <a:latin typeface="Cambria Math" panose="02040503050406030204" pitchFamily="18" charset="0"/>
                      </a:rPr>
                      <m:t>≈1,91</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Khoảng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biến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thiên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𝑅</m:t>
                    </m:r>
                    <m:r>
                      <a:rPr lang="en-US" sz="4800" i="1">
                        <a:latin typeface="Cambria Math" panose="02040503050406030204" pitchFamily="18" charset="0"/>
                      </a:rPr>
                      <m:t>=22−8=14</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Tứ</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8, </m:t>
                    </m:r>
                    <m:limLow>
                      <m:limLowPr>
                        <m:ctrlPr>
                          <a:rPr lang="en-US" sz="4800" i="1">
                            <a:latin typeface="Cambria Math" panose="02040503050406030204" pitchFamily="18" charset="0"/>
                          </a:rPr>
                        </m:ctrlPr>
                      </m:limLowPr>
                      <m:e>
                        <m:groupChr>
                          <m:groupChrPr>
                            <m:chr m:val="⏟"/>
                            <m:ctrlPr>
                              <a:rPr lang="en-US" sz="4800" i="1">
                                <a:latin typeface="Cambria Math" panose="02040503050406030204" pitchFamily="18" charset="0"/>
                              </a:rPr>
                            </m:ctrlPr>
                          </m:groupChrPr>
                          <m:e>
                            <m:r>
                              <a:rPr lang="en-US" sz="4800" i="1">
                                <a:latin typeface="Cambria Math" panose="02040503050406030204" pitchFamily="18" charset="0"/>
                              </a:rPr>
                              <m:t>19, ..., 19</m:t>
                            </m:r>
                          </m:e>
                        </m:groupChr>
                      </m:e>
                      <m:lim>
                        <m:r>
                          <a:rPr lang="en-US" sz="4800" i="1">
                            <a:latin typeface="Cambria Math" panose="02040503050406030204" pitchFamily="18" charset="0"/>
                          </a:rPr>
                          <m:t>10</m:t>
                        </m:r>
                      </m:lim>
                    </m:limLow>
                    <m:r>
                      <a:rPr lang="en-US" sz="4800" i="1">
                        <a:latin typeface="Cambria Math" panose="02040503050406030204" pitchFamily="18" charset="0"/>
                      </a:rPr>
                      <m:t>, </m:t>
                    </m:r>
                    <m:limLow>
                      <m:limLowPr>
                        <m:ctrlPr>
                          <a:rPr lang="en-US" sz="4800" i="1">
                            <a:latin typeface="Cambria Math" panose="02040503050406030204" pitchFamily="18" charset="0"/>
                          </a:rPr>
                        </m:ctrlPr>
                      </m:limLowPr>
                      <m:e>
                        <m:groupChr>
                          <m:groupChrPr>
                            <m:chr m:val="⏟"/>
                            <m:ctrlPr>
                              <a:rPr lang="en-US" sz="4800" i="1">
                                <a:latin typeface="Cambria Math" panose="02040503050406030204" pitchFamily="18" charset="0"/>
                              </a:rPr>
                            </m:ctrlPr>
                          </m:groupChrPr>
                          <m:e>
                            <m:r>
                              <a:rPr lang="en-US" sz="4800" i="1">
                                <a:latin typeface="Cambria Math" panose="02040503050406030204" pitchFamily="18" charset="0"/>
                              </a:rPr>
                              <m:t>20,..., 20</m:t>
                            </m:r>
                          </m:e>
                        </m:groupChr>
                      </m:e>
                      <m:lim>
                        <m:r>
                          <a:rPr lang="en-US" sz="4800" i="1">
                            <a:latin typeface="Cambria Math" panose="02040503050406030204" pitchFamily="18" charset="0"/>
                          </a:rPr>
                          <m:t>14</m:t>
                        </m:r>
                      </m:lim>
                    </m:limLow>
                    <m:r>
                      <a:rPr lang="en-US" sz="4800" i="1">
                        <a:latin typeface="Cambria Math" panose="02040503050406030204" pitchFamily="18" charset="0"/>
                      </a:rPr>
                      <m:t>  </m:t>
                    </m:r>
                    <m:d>
                      <m:dPr>
                        <m:ctrlPr>
                          <a:rPr lang="en-US" sz="4800" i="1">
                            <a:latin typeface="Cambria Math" panose="02040503050406030204" pitchFamily="18" charset="0"/>
                          </a:rPr>
                        </m:ctrlPr>
                      </m:dPr>
                      <m:e>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2</m:t>
                            </m:r>
                          </m:sub>
                        </m:sSub>
                      </m:e>
                    </m:d>
                    <m:r>
                      <a:rPr lang="en-US" sz="4800" i="1">
                        <a:latin typeface="Cambria Math" panose="02040503050406030204" pitchFamily="18" charset="0"/>
                      </a:rPr>
                      <m:t>  </m:t>
                    </m:r>
                    <m:limLow>
                      <m:limLowPr>
                        <m:ctrlPr>
                          <a:rPr lang="en-US" sz="4800" i="1">
                            <a:latin typeface="Cambria Math" panose="02040503050406030204" pitchFamily="18" charset="0"/>
                          </a:rPr>
                        </m:ctrlPr>
                      </m:limLowPr>
                      <m:e>
                        <m:groupChr>
                          <m:groupChrPr>
                            <m:chr m:val="⏟"/>
                            <m:ctrlPr>
                              <a:rPr lang="en-US" sz="4800" i="1">
                                <a:latin typeface="Cambria Math" panose="02040503050406030204" pitchFamily="18" charset="0"/>
                              </a:rPr>
                            </m:ctrlPr>
                          </m:groupChrPr>
                          <m:e>
                            <m:r>
                              <a:rPr lang="en-US" sz="4800" i="1">
                                <a:latin typeface="Cambria Math" panose="02040503050406030204" pitchFamily="18" charset="0"/>
                              </a:rPr>
                              <m:t>20, ...20</m:t>
                            </m:r>
                          </m:e>
                        </m:groupChr>
                      </m:e>
                      <m:lim>
                        <m:r>
                          <a:rPr lang="en-US" sz="4800" i="1">
                            <a:latin typeface="Cambria Math" panose="02040503050406030204" pitchFamily="18" charset="0"/>
                          </a:rPr>
                          <m:t>5</m:t>
                        </m:r>
                      </m:lim>
                    </m:limLow>
                    <m:r>
                      <a:rPr lang="en-US" sz="4800" i="1">
                        <a:latin typeface="Cambria Math" panose="02040503050406030204" pitchFamily="18" charset="0"/>
                      </a:rPr>
                      <m:t>, </m:t>
                    </m:r>
                    <m:limLow>
                      <m:limLowPr>
                        <m:ctrlPr>
                          <a:rPr lang="en-US" sz="4800" i="1">
                            <a:latin typeface="Cambria Math" panose="02040503050406030204" pitchFamily="18" charset="0"/>
                          </a:rPr>
                        </m:ctrlPr>
                      </m:limLowPr>
                      <m:e>
                        <m:groupChr>
                          <m:groupChrPr>
                            <m:chr m:val="⏟"/>
                            <m:ctrlPr>
                              <a:rPr lang="en-US" sz="4800" i="1">
                                <a:latin typeface="Cambria Math" panose="02040503050406030204" pitchFamily="18" charset="0"/>
                              </a:rPr>
                            </m:ctrlPr>
                          </m:groupChrPr>
                          <m:e>
                            <m:r>
                              <a:rPr lang="en-US" sz="4800" i="1">
                                <a:latin typeface="Cambria Math" panose="02040503050406030204" pitchFamily="18" charset="0"/>
                              </a:rPr>
                              <m:t>21, ..., 21</m:t>
                            </m:r>
                          </m:e>
                        </m:groupChr>
                      </m:e>
                      <m:lim>
                        <m:r>
                          <a:rPr lang="en-US" sz="4800" i="1">
                            <a:latin typeface="Cambria Math" panose="02040503050406030204" pitchFamily="18" charset="0"/>
                          </a:rPr>
                          <m:t>17</m:t>
                        </m:r>
                      </m:lim>
                    </m:limLow>
                    <m:r>
                      <a:rPr lang="en-US" sz="4800" i="1">
                        <a:latin typeface="Cambria Math" panose="02040503050406030204" pitchFamily="18" charset="0"/>
                      </a:rPr>
                      <m:t>, 22,22, 22</m:t>
                    </m:r>
                  </m:oMath>
                </a14:m>
                <a:endParaRPr lang="en-US" sz="48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2</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𝑀</m:t>
                        </m:r>
                      </m:e>
                      <m:sub>
                        <m:r>
                          <a:rPr lang="en-US" sz="4800" i="1">
                            <a:latin typeface="Cambria Math" panose="02040503050406030204" pitchFamily="18" charset="0"/>
                          </a:rPr>
                          <m:t>𝑒</m:t>
                        </m:r>
                      </m:sub>
                    </m:sSub>
                    <m:r>
                      <a:rPr lang="en-US" sz="4800" i="1">
                        <a:latin typeface="Cambria Math" panose="02040503050406030204" pitchFamily="18" charset="0"/>
                      </a:rPr>
                      <m:t>=20</m:t>
                    </m:r>
                  </m:oMath>
                </a14:m>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1</m:t>
                        </m:r>
                      </m:sub>
                    </m:sSub>
                    <m:r>
                      <a:rPr lang="en-US" sz="4800" i="1">
                        <a:latin typeface="Cambria Math" panose="02040503050406030204" pitchFamily="18" charset="0"/>
                      </a:rPr>
                      <m:t>=20</m:t>
                    </m:r>
                  </m:oMath>
                </a14:m>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3</m:t>
                        </m:r>
                      </m:sub>
                    </m:sSub>
                    <m:r>
                      <a:rPr lang="en-US" sz="4800" i="1">
                        <a:latin typeface="Cambria Math" panose="02040503050406030204" pitchFamily="18" charset="0"/>
                      </a:rPr>
                      <m:t>=21</m:t>
                    </m:r>
                  </m:oMath>
                </a14:m>
                <a:r>
                  <a:rPr lang="en-US" sz="4800"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𝛥</m:t>
                        </m:r>
                      </m:e>
                      <m:sub>
                        <m:r>
                          <a:rPr lang="en-US" sz="4800" i="1">
                            <a:latin typeface="Cambria Math" panose="02040503050406030204" pitchFamily="18" charset="0"/>
                          </a:rPr>
                          <m:t>𝑄</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3</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1</m:t>
                        </m:r>
                      </m:sub>
                    </m:sSub>
                    <m:r>
                      <a:rPr lang="en-US" sz="4800" i="1">
                        <a:latin typeface="Cambria Math" panose="02040503050406030204" pitchFamily="18"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r>
                      <a:rPr lang="en-US" sz="4800" i="1">
                        <a:latin typeface="Cambria Math" panose="02040503050406030204" pitchFamily="18" charset="0"/>
                      </a:rPr>
                      <m:t>𝑥</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ngoại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nếu</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&gt;</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3</m:t>
                        </m:r>
                      </m:sub>
                    </m:sSub>
                    <m:r>
                      <a:rPr lang="en-US" sz="4800" i="1">
                        <a:latin typeface="Cambria Math" panose="02040503050406030204" pitchFamily="18" charset="0"/>
                      </a:rPr>
                      <m:t>+1,5.</m:t>
                    </m:r>
                    <m:sSub>
                      <m:sSubPr>
                        <m:ctrlPr>
                          <a:rPr lang="en-US" sz="4800" i="1">
                            <a:latin typeface="Cambria Math" panose="02040503050406030204" pitchFamily="18" charset="0"/>
                          </a:rPr>
                        </m:ctrlPr>
                      </m:sSubPr>
                      <m:e>
                        <m:r>
                          <a:rPr lang="en-US" sz="4800" i="1">
                            <a:latin typeface="Cambria Math" panose="02040503050406030204" pitchFamily="18" charset="0"/>
                          </a:rPr>
                          <m:t>𝛥</m:t>
                        </m:r>
                      </m:e>
                      <m:sub>
                        <m:r>
                          <a:rPr lang="en-US" sz="4800" i="1">
                            <a:latin typeface="Cambria Math" panose="02040503050406030204" pitchFamily="18" charset="0"/>
                          </a:rPr>
                          <m:t>𝑄</m:t>
                        </m:r>
                      </m:sub>
                    </m:sSub>
                    <m:r>
                      <a:rPr lang="en-US" sz="4800" i="1">
                        <a:latin typeface="Cambria Math" panose="02040503050406030204" pitchFamily="18" charset="0"/>
                      </a:rPr>
                      <m:t>=22,5</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hoặc</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&lt;</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1</m:t>
                        </m:r>
                      </m:sub>
                    </m:sSub>
                    <m:r>
                      <a:rPr lang="en-US" sz="4800" i="1">
                        <a:latin typeface="Cambria Math" panose="02040503050406030204" pitchFamily="18" charset="0"/>
                      </a:rPr>
                      <m:t>−1,5.</m:t>
                    </m:r>
                    <m:sSub>
                      <m:sSubPr>
                        <m:ctrlPr>
                          <a:rPr lang="en-US" sz="4800" i="1">
                            <a:latin typeface="Cambria Math" panose="02040503050406030204" pitchFamily="18" charset="0"/>
                          </a:rPr>
                        </m:ctrlPr>
                      </m:sSubPr>
                      <m:e>
                        <m:r>
                          <a:rPr lang="en-US" sz="4800" i="1">
                            <a:latin typeface="Cambria Math" panose="02040503050406030204" pitchFamily="18" charset="0"/>
                          </a:rPr>
                          <m:t>𝛥</m:t>
                        </m:r>
                      </m:e>
                      <m:sub>
                        <m:r>
                          <a:rPr lang="en-US" sz="4800" i="1">
                            <a:latin typeface="Cambria Math" panose="02040503050406030204" pitchFamily="18" charset="0"/>
                          </a:rPr>
                          <m:t>𝑄</m:t>
                        </m:r>
                      </m:sub>
                    </m:sSub>
                    <m:r>
                      <a:rPr lang="en-US" sz="4800" i="1">
                        <a:latin typeface="Cambria Math" panose="02040503050406030204" pitchFamily="18" charset="0"/>
                      </a:rPr>
                      <m:t>=18,5</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Vậy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ngoại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8.</a:t>
                </a:r>
              </a:p>
            </p:txBody>
          </p:sp>
        </mc:Choice>
        <mc:Fallback xmlns="">
          <p:sp>
            <p:nvSpPr>
              <p:cNvPr id="25" name="Rectangle 24"/>
              <p:cNvSpPr>
                <a:spLocks noRot="1" noChangeAspect="1" noMove="1" noResize="1" noEditPoints="1" noAdjustHandles="1" noChangeArrowheads="1" noChangeShapeType="1" noTextEdit="1"/>
              </p:cNvSpPr>
              <p:nvPr/>
            </p:nvSpPr>
            <p:spPr>
              <a:xfrm>
                <a:off x="854669" y="2282129"/>
                <a:ext cx="22157731" cy="10623742"/>
              </a:xfrm>
              <a:prstGeom prst="rect">
                <a:avLst/>
              </a:prstGeom>
              <a:blipFill>
                <a:blip r:embed="rId7"/>
                <a:stretch>
                  <a:fillRect l="-1238" t="-172" b="-206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8BC914D-D5F3-1314-CC59-76C8DA471899}"/>
              </a:ext>
            </a:extLst>
          </p:cNvPr>
          <p:cNvSpPr>
            <a:spLocks noChangeArrowheads="1"/>
          </p:cNvSpPr>
          <p:nvPr/>
        </p:nvSpPr>
        <p:spPr bwMode="auto">
          <a:xfrm>
            <a:off x="-595420" y="-5011174"/>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Số trung bình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x=8.1+19.10+20.19+21.17+22.350=20,02</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Số trung vị là trung bình cộng của giá trị thứ 25 và 26: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Me=20+202=20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Mốt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Mo=20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Phương sai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s2=15082+10.192+19.202+17.212+3.222-20,022≈3,66</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Độ lệch chuẩn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s=s2≈1,91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Khoảng biến thiên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R=22-8=14</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Tứ phân vị:</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8, 19, ..., 1910, 20,..., 2014  Q2  20, ...205, 21, ..., 2117, 22,22, 22</a:t>
            </a: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Q2=Me=20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Q1=20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Q3=21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ΔQ=Q3-Q1=1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Đối tượng 6">
            <a:extLst>
              <a:ext uri="{FF2B5EF4-FFF2-40B4-BE49-F238E27FC236}">
                <a16:creationId xmlns:a16="http://schemas.microsoft.com/office/drawing/2014/main" id="{E53DC6F7-DCDB-4C72-FBD0-070D260F5E14}"/>
              </a:ext>
            </a:extLst>
          </p:cNvPr>
          <p:cNvGraphicFramePr>
            <a:graphicFrameLocks noChangeAspect="1"/>
          </p:cNvGraphicFramePr>
          <p:nvPr>
            <p:extLst>
              <p:ext uri="{D42A27DB-BD31-4B8C-83A1-F6EECF244321}">
                <p14:modId xmlns:p14="http://schemas.microsoft.com/office/powerpoint/2010/main" val="3464288463"/>
              </p:ext>
            </p:extLst>
          </p:nvPr>
        </p:nvGraphicFramePr>
        <p:xfrm>
          <a:off x="-595420" y="-4553974"/>
          <a:ext cx="127000" cy="139700"/>
        </p:xfrm>
        <a:graphic>
          <a:graphicData uri="http://schemas.openxmlformats.org/presentationml/2006/ole">
            <mc:AlternateContent xmlns:mc="http://schemas.openxmlformats.org/markup-compatibility/2006">
              <mc:Choice xmlns:v="urn:schemas-microsoft-com:vml" Requires="v">
                <p:oleObj spid="_x0000_s10243" name="Equation" r:id="rId8" imgW="126835" imgH="139518" progId="Equation.DSMT4">
                  <p:embed/>
                </p:oleObj>
              </mc:Choice>
              <mc:Fallback>
                <p:oleObj name="Equation" r:id="rId8" imgW="126835" imgH="139518"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420" y="-4553974"/>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a16="http://schemas.microsoft.com/office/drawing/2014/main" id="{DAA28765-0BC8-2F71-BB4C-DDE6F96DAF62}"/>
              </a:ext>
            </a:extLst>
          </p:cNvPr>
          <p:cNvSpPr>
            <a:spLocks noChangeArrowheads="1"/>
          </p:cNvSpPr>
          <p:nvPr/>
        </p:nvSpPr>
        <p:spPr bwMode="auto">
          <a:xfrm>
            <a:off x="-595420" y="-441427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là giá trị ngoại lệ nếu </a:t>
            </a:r>
            <a:r>
              <a:rPr kumimoji="0" lang="en-US" altLang="en-US" sz="1200" b="0" i="1" u="none" strike="noStrike" cap="none" normalizeH="0" baseline="0">
                <a:ln>
                  <a:noFill/>
                </a:ln>
                <a:solidFill>
                  <a:srgbClr val="000000"/>
                </a:solidFill>
                <a:effectLst/>
                <a:latin typeface="Cambria Math" panose="02040503050406030204" pitchFamily="18" charset="0"/>
                <a:ea typeface="Times New Roman" panose="02020603050405020304" pitchFamily="18" charset="0"/>
              </a:rPr>
              <a:t>x&gt;Q3+1,5.ΔQ=22,5</a:t>
            </a:r>
            <a:r>
              <a:rPr kumimoji="0" lang="en-US" altLang="en-US" sz="1200" b="0" i="0" u="none" strike="noStrike" cap="none" normalizeH="0" baseline="0">
                <a:ln>
                  <a:noFill/>
                </a:ln>
                <a:solidFill>
                  <a:srgbClr val="000000"/>
                </a:solidFill>
                <a:effectLst/>
                <a:ea typeface="Times New Roman" panose="02020603050405020304" pitchFamily="18" charset="0"/>
              </a:rPr>
              <a:t> </a:t>
            </a: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hoặc </a:t>
            </a:r>
            <a:r>
              <a:rPr kumimoji="0" lang="en-US" altLang="en-US" sz="1200" b="0" i="1" u="none" strike="noStrike" cap="none" normalizeH="0" baseline="0">
                <a:ln>
                  <a:noFill/>
                </a:ln>
                <a:solidFill>
                  <a:srgbClr val="000000"/>
                </a:solidFill>
                <a:effectLst/>
                <a:latin typeface="Cambria Math" panose="02040503050406030204" pitchFamily="18" charset="0"/>
                <a:ea typeface="Times New Roman" panose="02020603050405020304" pitchFamily="18" charset="0"/>
              </a:rPr>
              <a:t>x&lt;Q1-1,5.ΔQ=18,5</a:t>
            </a:r>
            <a:r>
              <a:rPr kumimoji="0" lang="en-US" altLang="en-US" sz="1200" b="0" i="0" u="none" strike="noStrike" cap="none" normalizeH="0" baseline="0">
                <a:ln>
                  <a:noFill/>
                </a:ln>
                <a:solidFill>
                  <a:srgbClr val="000000"/>
                </a:solidFill>
                <a:effectLst/>
                <a:ea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Vậy có một giá trị ngoại lệ là 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58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11266"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5265637" y="3525617"/>
                        <a:ext cx="914400" cy="198438"/>
                      </a:xfrm>
                      <a:prstGeom prst="rect">
                        <a:avLst/>
                      </a:prstGeom>
                    </p:spPr>
                  </p:pic>
                </p:oleObj>
              </mc:Fallback>
            </mc:AlternateContent>
          </a:graphicData>
        </a:graphic>
      </p:graphicFrame>
      <p:sp>
        <p:nvSpPr>
          <p:cNvPr id="14" name="De_bai1"/>
          <p:cNvSpPr/>
          <p:nvPr/>
        </p:nvSpPr>
        <p:spPr>
          <a:xfrm>
            <a:off x="811849" y="2331355"/>
            <a:ext cx="22889350" cy="1125749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                </a:t>
            </a:r>
          </a:p>
        </p:txBody>
      </p:sp>
      <p:pic>
        <p:nvPicPr>
          <p:cNvPr id="1024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313377" y="1798516"/>
            <a:ext cx="23158989" cy="11352350"/>
            <a:chOff x="313377" y="1798516"/>
            <a:chExt cx="23158989" cy="11352350"/>
          </a:xfrm>
        </p:grpSpPr>
        <p:grpSp>
          <p:nvGrpSpPr>
            <p:cNvPr id="27" name="Group 26"/>
            <p:cNvGrpSpPr/>
            <p:nvPr/>
          </p:nvGrpSpPr>
          <p:grpSpPr>
            <a:xfrm>
              <a:off x="313377" y="1798516"/>
              <a:ext cx="19103739" cy="1006068"/>
              <a:chOff x="536220" y="2454898"/>
              <a:chExt cx="19103739" cy="1006068"/>
            </a:xfrm>
          </p:grpSpPr>
          <p:grpSp>
            <p:nvGrpSpPr>
              <p:cNvPr id="15" name="Google Shape;445;p3"/>
              <p:cNvGrpSpPr/>
              <p:nvPr/>
            </p:nvGrpSpPr>
            <p:grpSpPr>
              <a:xfrm>
                <a:off x="876177" y="2454898"/>
                <a:ext cx="2900012" cy="981240"/>
                <a:chOff x="1831466" y="4702965"/>
                <a:chExt cx="3581125" cy="832104"/>
              </a:xfrm>
            </p:grpSpPr>
            <p:sp>
              <p:nvSpPr>
                <p:cNvPr id="16" name="Google Shape;446;p3"/>
                <p:cNvSpPr/>
                <p:nvPr/>
              </p:nvSpPr>
              <p:spPr>
                <a:xfrm rot="5400000">
                  <a:off x="3166944" y="3367487"/>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517192" y="4778518"/>
                  <a:ext cx="2895399" cy="678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5</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6">
                <a:alphaModFix/>
              </a:blip>
              <a:srcRect l="15599" t="21515" r="9758" b="14519"/>
              <a:stretch/>
            </p:blipFill>
            <p:spPr>
              <a:xfrm>
                <a:off x="536220" y="2479727"/>
                <a:ext cx="996944" cy="981239"/>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6" name="Rectangle 5"/>
              <p:cNvSpPr/>
              <p:nvPr/>
            </p:nvSpPr>
            <p:spPr>
              <a:xfrm>
                <a:off x="4218644" y="2570700"/>
                <a:ext cx="15421315" cy="834074"/>
              </a:xfrm>
              <a:prstGeom prst="rect">
                <a:avLst/>
              </a:prstGeom>
            </p:spPr>
            <p:txBody>
              <a:bodyPr wrap="square">
                <a:spAutoFit/>
              </a:bodyPr>
              <a:lstStyle/>
              <a:p>
                <a:pPr>
                  <a:lnSpc>
                    <a:spcPct val="120000"/>
                  </a:lnSpc>
                  <a:spcBef>
                    <a:spcPts val="240"/>
                  </a:spcBef>
                  <a:spcAft>
                    <a:spcPts val="240"/>
                  </a:spcAft>
                </a:pPr>
                <a:endParaRPr lang="en-US" sz="45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5" name="Rectangle 4"/>
            <p:cNvSpPr/>
            <p:nvPr/>
          </p:nvSpPr>
          <p:spPr>
            <a:xfrm>
              <a:off x="1215123" y="2896199"/>
              <a:ext cx="22257243" cy="1705275"/>
            </a:xfrm>
            <a:prstGeom prst="rect">
              <a:avLst/>
            </a:prstGeom>
          </p:spPr>
          <p:txBody>
            <a:bodyPr wrap="square">
              <a:spAutoFit/>
            </a:bodyPr>
            <a:lstStyle/>
            <a:p>
              <a:pPr algn="just">
                <a:lnSpc>
                  <a:spcPct val="115000"/>
                </a:lnSpc>
                <a:spcAft>
                  <a:spcPts val="10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Độ</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tuổi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22 </a:t>
              </a:r>
              <a:r>
                <a:rPr lang="en-US" sz="4800" dirty="0" err="1">
                  <a:effectLst/>
                  <a:latin typeface="Tahoma" panose="020B0604030504040204" pitchFamily="34" charset="0"/>
                  <a:ea typeface="Tahoma" panose="020B0604030504040204" pitchFamily="34" charset="0"/>
                  <a:cs typeface="Tahoma" panose="020B0604030504040204" pitchFamily="34" charset="0"/>
                </a:rPr>
                <a:t>câu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thủ</a:t>
              </a:r>
              <a:r>
                <a:rPr lang="en-US" sz="4800" dirty="0">
                  <a:effectLst/>
                  <a:latin typeface="Tahoma" panose="020B0604030504040204" pitchFamily="34" charset="0"/>
                  <a:ea typeface="Tahoma" panose="020B0604030504040204" pitchFamily="34" charset="0"/>
                  <a:cs typeface="Tahoma" panose="020B0604030504040204" pitchFamily="34" charset="0"/>
                </a:rPr>
                <a:t> ở </a:t>
              </a:r>
              <a:r>
                <a:rPr lang="en-US" sz="4800" dirty="0" err="1">
                  <a:effectLst/>
                  <a:latin typeface="Tahoma" panose="020B0604030504040204" pitchFamily="34" charset="0"/>
                  <a:ea typeface="Tahoma" panose="020B0604030504040204" pitchFamily="34" charset="0"/>
                  <a:cs typeface="Tahoma" panose="020B0604030504040204" pitchFamily="34" charset="0"/>
                </a:rPr>
                <a:t>đội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xuất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phát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đội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bóng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đá</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ghi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lại</a:t>
              </a:r>
              <a:r>
                <a:rPr lang="en-US" sz="4800" dirty="0">
                  <a:effectLst/>
                  <a:latin typeface="Tahoma" panose="020B0604030504040204" pitchFamily="34" charset="0"/>
                  <a:ea typeface="Tahoma" panose="020B0604030504040204" pitchFamily="34" charset="0"/>
                  <a:cs typeface="Tahoma" panose="020B0604030504040204" pitchFamily="34" charset="0"/>
                </a:rPr>
                <a:t> ở </a:t>
              </a:r>
              <a:r>
                <a:rPr lang="en-US" sz="4800" dirty="0" err="1">
                  <a:effectLst/>
                  <a:latin typeface="Tahoma" panose="020B0604030504040204" pitchFamily="34" charset="0"/>
                  <a:ea typeface="Tahoma" panose="020B0604030504040204" pitchFamily="34" charset="0"/>
                  <a:cs typeface="Tahoma" panose="020B0604030504040204" pitchFamily="34" charset="0"/>
                </a:rPr>
                <a:t>bảng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p:sp>
          <p:nvSpPr>
            <p:cNvPr id="31" name="Rectangle 4">
              <a:extLst>
                <a:ext uri="{FF2B5EF4-FFF2-40B4-BE49-F238E27FC236}">
                  <a16:creationId xmlns:a16="http://schemas.microsoft.com/office/drawing/2014/main" id="{ACBEE4E7-5A16-86CF-9F5D-433F98C0D55E}"/>
                </a:ext>
              </a:extLst>
            </p:cNvPr>
            <p:cNvSpPr/>
            <p:nvPr/>
          </p:nvSpPr>
          <p:spPr>
            <a:xfrm>
              <a:off x="1447800" y="9618424"/>
              <a:ext cx="14859000" cy="3532442"/>
            </a:xfrm>
            <a:prstGeom prst="rect">
              <a:avLst/>
            </a:prstGeom>
          </p:spPr>
          <p:txBody>
            <a:bodyPr wrap="square">
              <a:spAutoFit/>
            </a:bodyPr>
            <a:lstStyle/>
            <a:p>
              <a:pPr marL="342900" lvl="0" indent="-342900" algn="just">
                <a:lnSpc>
                  <a:spcPct val="115000"/>
                </a:lnSpc>
                <a:spcAft>
                  <a:spcPts val="1000"/>
                </a:spcAft>
                <a:buFont typeface="+mj-lt"/>
                <a:buAutoNum type="alphaLcParenR"/>
              </a:pPr>
              <a:r>
                <a:rPr lang="en-US" sz="4800" dirty="0" err="1">
                  <a:effectLst/>
                  <a:latin typeface="Tahoma" panose="020B0604030504040204" pitchFamily="34" charset="0"/>
                  <a:ea typeface="Tahoma" panose="020B0604030504040204" pitchFamily="34" charset="0"/>
                  <a:cs typeface="Tahoma" panose="020B0604030504040204" pitchFamily="34" charset="0"/>
                </a:rPr>
                <a:t>Hãy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tìm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mốt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độ</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lệch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tuổi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mỗi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cầu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thủ</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từng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đội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bóng</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15000"/>
                </a:lnSpc>
                <a:spcAft>
                  <a:spcPts val="800"/>
                </a:spcAft>
                <a:buFont typeface="+mj-lt"/>
                <a:buAutoNum type="alphaLcParenR"/>
              </a:pPr>
              <a:r>
                <a:rPr lang="en-US" sz="4800" dirty="0" err="1">
                  <a:effectLst/>
                  <a:latin typeface="Tahoma" panose="020B0604030504040204" pitchFamily="34" charset="0"/>
                  <a:ea typeface="Tahoma" panose="020B0604030504040204" pitchFamily="34" charset="0"/>
                  <a:cs typeface="Tahoma" panose="020B0604030504040204" pitchFamily="34" charset="0"/>
                </a:rPr>
                <a:t>Tuổi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cầu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thủ</a:t>
              </a:r>
              <a:r>
                <a:rPr lang="en-US" sz="4800" dirty="0">
                  <a:effectLst/>
                  <a:latin typeface="Tahoma" panose="020B0604030504040204" pitchFamily="34" charset="0"/>
                  <a:ea typeface="Tahoma" panose="020B0604030504040204" pitchFamily="34" charset="0"/>
                  <a:cs typeface="Tahoma" panose="020B0604030504040204" pitchFamily="34" charset="0"/>
                </a:rPr>
                <a:t> ở </a:t>
              </a:r>
              <a:r>
                <a:rPr lang="en-US" sz="4800" dirty="0" err="1">
                  <a:effectLst/>
                  <a:latin typeface="Tahoma" panose="020B0604030504040204" pitchFamily="34" charset="0"/>
                  <a:ea typeface="Tahoma" panose="020B0604030504040204" pitchFamily="34" charset="0"/>
                  <a:cs typeface="Tahoma" panose="020B0604030504040204" pitchFamily="34" charset="0"/>
                </a:rPr>
                <a:t>đội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bóng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đồng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đều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Tại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sao</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p:grpSp>
      <p:graphicFrame>
        <p:nvGraphicFramePr>
          <p:cNvPr id="8" name="Bảng 7">
            <a:extLst>
              <a:ext uri="{FF2B5EF4-FFF2-40B4-BE49-F238E27FC236}">
                <a16:creationId xmlns:a16="http://schemas.microsoft.com/office/drawing/2014/main" id="{848086D2-6EE5-D27B-6344-B46B11372F94}"/>
              </a:ext>
            </a:extLst>
          </p:cNvPr>
          <p:cNvGraphicFramePr>
            <a:graphicFrameLocks noGrp="1"/>
          </p:cNvGraphicFramePr>
          <p:nvPr>
            <p:extLst>
              <p:ext uri="{D42A27DB-BD31-4B8C-83A1-F6EECF244321}">
                <p14:modId xmlns:p14="http://schemas.microsoft.com/office/powerpoint/2010/main" val="647485429"/>
              </p:ext>
            </p:extLst>
          </p:nvPr>
        </p:nvGraphicFramePr>
        <p:xfrm>
          <a:off x="16840200" y="4077726"/>
          <a:ext cx="5390833" cy="9073140"/>
        </p:xfrm>
        <a:graphic>
          <a:graphicData uri="http://schemas.openxmlformats.org/drawingml/2006/table">
            <a:tbl>
              <a:tblPr firstRow="1" firstCol="1" bandRow="1">
                <a:tableStyleId>{5C22544A-7EE6-4342-B048-85BDC9FD1C3A}</a:tableStyleId>
              </a:tblPr>
              <a:tblGrid>
                <a:gridCol w="2368676">
                  <a:extLst>
                    <a:ext uri="{9D8B030D-6E8A-4147-A177-3AD203B41FA5}">
                      <a16:colId xmlns:a16="http://schemas.microsoft.com/office/drawing/2014/main" val="1459053645"/>
                    </a:ext>
                  </a:extLst>
                </a:gridCol>
                <a:gridCol w="3022157">
                  <a:extLst>
                    <a:ext uri="{9D8B030D-6E8A-4147-A177-3AD203B41FA5}">
                      <a16:colId xmlns:a16="http://schemas.microsoft.com/office/drawing/2014/main" val="907057100"/>
                    </a:ext>
                  </a:extLst>
                </a:gridCol>
              </a:tblGrid>
              <a:tr h="0">
                <a:tc>
                  <a:txBody>
                    <a:bodyPr/>
                    <a:lstStyle/>
                    <a:p>
                      <a:pPr algn="ctr">
                        <a:lnSpc>
                          <a:spcPct val="115000"/>
                        </a:lnSpc>
                        <a:spcAft>
                          <a:spcPts val="10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Đội</a:t>
                      </a:r>
                      <a:r>
                        <a:rPr lang="en-US" sz="4800" dirty="0">
                          <a:effectLst/>
                          <a:latin typeface="Tahoma" panose="020B0604030504040204" pitchFamily="34" charset="0"/>
                          <a:ea typeface="Tahoma" panose="020B0604030504040204" pitchFamily="34" charset="0"/>
                          <a:cs typeface="Tahoma" panose="020B0604030504040204" pitchFamily="34" charset="0"/>
                        </a:rPr>
                        <a:t> A</a:t>
                      </a:r>
                    </a:p>
                  </a:txBody>
                  <a:tcPr marL="68580" marR="68580" marT="0" marB="0"/>
                </a:tc>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Đội B</a:t>
                      </a:r>
                    </a:p>
                  </a:txBody>
                  <a:tcPr marL="68580" marR="68580" marT="0" marB="0"/>
                </a:tc>
                <a:extLst>
                  <a:ext uri="{0D108BD9-81ED-4DB2-BD59-A6C34878D82A}">
                    <a16:rowId xmlns:a16="http://schemas.microsoft.com/office/drawing/2014/main" val="789214227"/>
                  </a:ext>
                </a:extLst>
              </a:tr>
              <a:tr h="0">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28</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32</a:t>
                      </a:r>
                    </a:p>
                  </a:txBody>
                  <a:tcPr marL="68580" marR="68580" marT="0" marB="0"/>
                </a:tc>
                <a:extLst>
                  <a:ext uri="{0D108BD9-81ED-4DB2-BD59-A6C34878D82A}">
                    <a16:rowId xmlns:a16="http://schemas.microsoft.com/office/drawing/2014/main" val="2615605454"/>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tc>
                <a:extLst>
                  <a:ext uri="{0D108BD9-81ED-4DB2-BD59-A6C34878D82A}">
                    <a16:rowId xmlns:a16="http://schemas.microsoft.com/office/drawing/2014/main" val="2286138861"/>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tc>
                <a:extLst>
                  <a:ext uri="{0D108BD9-81ED-4DB2-BD59-A6C34878D82A}">
                    <a16:rowId xmlns:a16="http://schemas.microsoft.com/office/drawing/2014/main" val="668905491"/>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tc>
                <a:extLst>
                  <a:ext uri="{0D108BD9-81ED-4DB2-BD59-A6C34878D82A}">
                    <a16:rowId xmlns:a16="http://schemas.microsoft.com/office/drawing/2014/main" val="1285947565"/>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28</a:t>
                      </a:r>
                    </a:p>
                  </a:txBody>
                  <a:tcPr marL="68580" marR="68580" marT="0" marB="0"/>
                </a:tc>
                <a:extLst>
                  <a:ext uri="{0D108BD9-81ED-4DB2-BD59-A6C34878D82A}">
                    <a16:rowId xmlns:a16="http://schemas.microsoft.com/office/drawing/2014/main" val="3926593701"/>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23</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tc>
                <a:extLst>
                  <a:ext uri="{0D108BD9-81ED-4DB2-BD59-A6C34878D82A}">
                    <a16:rowId xmlns:a16="http://schemas.microsoft.com/office/drawing/2014/main" val="3994377616"/>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tc>
                <a:extLst>
                  <a:ext uri="{0D108BD9-81ED-4DB2-BD59-A6C34878D82A}">
                    <a16:rowId xmlns:a16="http://schemas.microsoft.com/office/drawing/2014/main" val="1835737081"/>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22</a:t>
                      </a:r>
                    </a:p>
                  </a:txBody>
                  <a:tcPr marL="68580" marR="68580" marT="0" marB="0"/>
                </a:tc>
                <a:extLst>
                  <a:ext uri="{0D108BD9-81ED-4DB2-BD59-A6C34878D82A}">
                    <a16:rowId xmlns:a16="http://schemas.microsoft.com/office/drawing/2014/main" val="2306831935"/>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tc>
                <a:extLst>
                  <a:ext uri="{0D108BD9-81ED-4DB2-BD59-A6C34878D82A}">
                    <a16:rowId xmlns:a16="http://schemas.microsoft.com/office/drawing/2014/main" val="3951413893"/>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tc>
                <a:extLst>
                  <a:ext uri="{0D108BD9-81ED-4DB2-BD59-A6C34878D82A}">
                    <a16:rowId xmlns:a16="http://schemas.microsoft.com/office/drawing/2014/main" val="2121717703"/>
                  </a:ext>
                </a:extLst>
              </a:tr>
              <a:tr h="0">
                <a:tc>
                  <a:txBody>
                    <a:bodyPr/>
                    <a:lstStyle/>
                    <a:p>
                      <a:pPr algn="ctr">
                        <a:lnSpc>
                          <a:spcPct val="115000"/>
                        </a:lnSpc>
                        <a:spcAft>
                          <a:spcPts val="1000"/>
                        </a:spcAft>
                      </a:pPr>
                      <a:r>
                        <a:rPr lang="en-US" sz="48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tc>
                <a:tc>
                  <a:txBody>
                    <a:bodyPr/>
                    <a:lstStyle/>
                    <a:p>
                      <a:pPr algn="ctr">
                        <a:lnSpc>
                          <a:spcPct val="115000"/>
                        </a:lnSpc>
                        <a:spcAft>
                          <a:spcPts val="1000"/>
                        </a:spcAft>
                      </a:pPr>
                      <a:r>
                        <a:rPr lang="en-US" sz="4800" dirty="0">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tc>
                <a:extLst>
                  <a:ext uri="{0D108BD9-81ED-4DB2-BD59-A6C34878D82A}">
                    <a16:rowId xmlns:a16="http://schemas.microsoft.com/office/drawing/2014/main" val="1799945488"/>
                  </a:ext>
                </a:extLst>
              </a:tr>
            </a:tbl>
          </a:graphicData>
        </a:graphic>
      </p:graphicFrame>
    </p:spTree>
    <p:extLst>
      <p:ext uri="{BB962C8B-B14F-4D97-AF65-F5344CB8AC3E}">
        <p14:creationId xmlns:p14="http://schemas.microsoft.com/office/powerpoint/2010/main" val="23050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12290"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5265637" y="3525617"/>
                        <a:ext cx="914400" cy="198438"/>
                      </a:xfrm>
                      <a:prstGeom prst="rect">
                        <a:avLst/>
                      </a:prstGeom>
                    </p:spPr>
                  </p:pic>
                </p:oleObj>
              </mc:Fallback>
            </mc:AlternateContent>
          </a:graphicData>
        </a:graphic>
      </p:graphicFrame>
      <p:grpSp>
        <p:nvGrpSpPr>
          <p:cNvPr id="30" name="Group 29"/>
          <p:cNvGrpSpPr/>
          <p:nvPr/>
        </p:nvGrpSpPr>
        <p:grpSpPr>
          <a:xfrm>
            <a:off x="-282309" y="1752600"/>
            <a:ext cx="23757776" cy="11610981"/>
            <a:chOff x="313377" y="6817405"/>
            <a:chExt cx="24155400" cy="11610981"/>
          </a:xfrm>
        </p:grpSpPr>
        <p:sp>
          <p:nvSpPr>
            <p:cNvPr id="40" name="Google Shape;422;p3"/>
            <p:cNvSpPr/>
            <p:nvPr/>
          </p:nvSpPr>
          <p:spPr>
            <a:xfrm>
              <a:off x="1033635" y="6934200"/>
              <a:ext cx="23435142" cy="11494186"/>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Calibri"/>
                <a:cs typeface="Calibri"/>
                <a:sym typeface="Calibri"/>
              </a:endParaRPr>
            </a:p>
          </p:txBody>
        </p:sp>
        <p:grpSp>
          <p:nvGrpSpPr>
            <p:cNvPr id="12" name="Group 11"/>
            <p:cNvGrpSpPr/>
            <p:nvPr/>
          </p:nvGrpSpPr>
          <p:grpSpPr>
            <a:xfrm>
              <a:off x="313377" y="6817405"/>
              <a:ext cx="3682424" cy="1069046"/>
              <a:chOff x="313378" y="7310757"/>
              <a:chExt cx="3682424" cy="1069046"/>
            </a:xfrm>
          </p:grpSpPr>
          <p:grpSp>
            <p:nvGrpSpPr>
              <p:cNvPr id="39" name="Group 38"/>
              <p:cNvGrpSpPr/>
              <p:nvPr/>
            </p:nvGrpSpPr>
            <p:grpSpPr>
              <a:xfrm>
                <a:off x="313378" y="7315244"/>
                <a:ext cx="3682424" cy="1064559"/>
                <a:chOff x="428099" y="2750098"/>
                <a:chExt cx="3882625" cy="1064559"/>
              </a:xfrm>
            </p:grpSpPr>
            <p:sp>
              <p:nvSpPr>
                <p:cNvPr id="50" name="Google Shape;424;p3"/>
                <p:cNvSpPr/>
                <p:nvPr/>
              </p:nvSpPr>
              <p:spPr>
                <a:xfrm rot="5400000" flipH="1">
                  <a:off x="2435076" y="1690975"/>
                  <a:ext cx="816526" cy="293477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Calibri"/>
                    <a:cs typeface="Calibri"/>
                    <a:sym typeface="Calibri"/>
                  </a:endParaRPr>
                </a:p>
              </p:txBody>
            </p:sp>
            <p:pic>
              <p:nvPicPr>
                <p:cNvPr id="51" name="Google Shape;426;p3"/>
                <p:cNvPicPr preferRelativeResize="0"/>
                <p:nvPr/>
              </p:nvPicPr>
              <p:blipFill rotWithShape="1">
                <a:blip r:embed="rId5">
                  <a:alphaModFix/>
                </a:blip>
                <a:srcRect l="17950" t="14860" r="18922" b="25554"/>
                <a:stretch/>
              </p:blipFill>
              <p:spPr>
                <a:xfrm>
                  <a:off x="428099" y="2768710"/>
                  <a:ext cx="1037165" cy="1045947"/>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1" name="Google Shape;425;p3"/>
              <p:cNvSpPr txBox="1"/>
              <p:nvPr/>
            </p:nvSpPr>
            <p:spPr>
              <a:xfrm>
                <a:off x="1320446" y="7310757"/>
                <a:ext cx="2668662"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a:cs typeface="Tahoma"/>
                    <a:sym typeface="Tahoma"/>
                  </a:rPr>
                  <a:t>Bài</a:t>
                </a:r>
                <a:r>
                  <a:rPr lang="en-US" sz="4400" b="1" dirty="0">
                    <a:solidFill>
                      <a:srgbClr val="FF0000"/>
                    </a:solidFill>
                    <a:latin typeface="Tahoma" panose="020B0604030504040204" pitchFamily="34" charset="0"/>
                    <a:ea typeface="Tahoma"/>
                    <a:cs typeface="Tahoma"/>
                    <a:sym typeface="Tahoma"/>
                  </a:rPr>
                  <a:t> </a:t>
                </a:r>
                <a:r>
                  <a:rPr lang="en-US" sz="4400" b="1" dirty="0" err="1">
                    <a:solidFill>
                      <a:srgbClr val="FF0000"/>
                    </a:solidFill>
                    <a:latin typeface="Tahoma" panose="020B0604030504040204" pitchFamily="34" charset="0"/>
                    <a:ea typeface="Tahoma"/>
                    <a:cs typeface="Tahoma"/>
                    <a:sym typeface="Tahoma"/>
                  </a:rPr>
                  <a:t>giải</a:t>
                </a:r>
                <a:endParaRPr sz="4400" b="1" dirty="0">
                  <a:solidFill>
                    <a:srgbClr val="FF0000"/>
                  </a:solidFill>
                  <a:latin typeface="Tahoma" panose="020B0604030504040204" pitchFamily="34" charset="0"/>
                  <a:ea typeface="Tahoma"/>
                  <a:cs typeface="Tahoma"/>
                  <a:sym typeface="Tahoma"/>
                </a:endParaRPr>
              </a:p>
            </p:txBody>
          </p:sp>
        </p:gr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Rectangle 24"/>
              <p:cNvSpPr/>
              <p:nvPr/>
            </p:nvSpPr>
            <p:spPr>
              <a:xfrm>
                <a:off x="1595814" y="2971800"/>
                <a:ext cx="20709931" cy="7051802"/>
              </a:xfrm>
              <a:prstGeom prst="rect">
                <a:avLst/>
              </a:prstGeom>
            </p:spPr>
            <p:txBody>
              <a:bodyPr wrap="square">
                <a:spAutoFit/>
              </a:bodyPr>
              <a:lstStyle/>
              <a:p>
                <a:r>
                  <a:rPr lang="en-US" sz="4800" dirty="0">
                    <a:latin typeface="Tahoma" panose="020B0604030504040204" pitchFamily="34" charset="0"/>
                    <a:ea typeface="Tahoma" panose="020B0604030504040204" pitchFamily="34" charset="0"/>
                    <a:cs typeface="Tahoma" panose="020B0604030504040204" pitchFamily="34" charset="0"/>
                  </a:rPr>
                  <a:t>a)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bar>
                          <m:barPr>
                            <m:pos m:val="top"/>
                            <m:ctrlPr>
                              <a:rPr lang="en-US" sz="4800" i="1">
                                <a:latin typeface="Cambria Math" panose="02040503050406030204" pitchFamily="18" charset="0"/>
                              </a:rPr>
                            </m:ctrlPr>
                          </m:barPr>
                          <m:e>
                            <m:r>
                              <a:rPr lang="en-US" sz="4800" i="1">
                                <a:latin typeface="Cambria Math" panose="02040503050406030204" pitchFamily="18" charset="0"/>
                              </a:rPr>
                              <m:t>𝑥</m:t>
                            </m:r>
                          </m:e>
                        </m:bar>
                      </m:e>
                      <m:sub>
                        <m:r>
                          <a:rPr lang="en-US" sz="4800" i="1">
                            <a:latin typeface="Cambria Math" panose="02040503050406030204" pitchFamily="18" charset="0"/>
                          </a:rPr>
                          <m:t>𝐴</m:t>
                        </m:r>
                      </m:sub>
                    </m:sSub>
                    <m:r>
                      <a:rPr lang="en-US" sz="4800" i="1">
                        <a:latin typeface="Cambria Math" panose="02040503050406030204" pitchFamily="18" charset="0"/>
                      </a:rPr>
                      <m:t>=24,45</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Mốt</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𝑀</m:t>
                        </m:r>
                      </m:e>
                      <m:sub>
                        <m:r>
                          <a:rPr lang="en-US" sz="4800" i="1">
                            <a:latin typeface="Cambria Math" panose="02040503050406030204" pitchFamily="18" charset="0"/>
                          </a:rPr>
                          <m:t>𝑜𝐴</m:t>
                        </m:r>
                      </m:sub>
                    </m:sSub>
                    <m:r>
                      <a:rPr lang="en-US" sz="4800" i="1">
                        <a:latin typeface="Cambria Math" panose="02040503050406030204" pitchFamily="18" charset="0"/>
                      </a:rPr>
                      <m:t>=24</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chuẩn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𝐴</m:t>
                        </m:r>
                      </m:sub>
                    </m:sSub>
                    <m:r>
                      <a:rPr lang="en-US" sz="4800" i="1">
                        <a:latin typeface="Cambria Math" panose="02040503050406030204" pitchFamily="18" charset="0"/>
                      </a:rPr>
                      <m:t>=</m:t>
                    </m:r>
                    <m:rad>
                      <m:radPr>
                        <m:degHide m:val="on"/>
                        <m:ctrlPr>
                          <a:rPr lang="en-US" sz="4800" i="1">
                            <a:latin typeface="Cambria Math" panose="02040503050406030204" pitchFamily="18" charset="0"/>
                          </a:rPr>
                        </m:ctrlPr>
                      </m:radPr>
                      <m:deg/>
                      <m:e>
                        <m:sSup>
                          <m:sSupPr>
                            <m:ctrlPr>
                              <a:rPr lang="en-US" sz="4800" i="1">
                                <a:latin typeface="Cambria Math" panose="02040503050406030204" pitchFamily="18" charset="0"/>
                              </a:rPr>
                            </m:ctrlPr>
                          </m:sSupPr>
                          <m:e>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𝐴</m:t>
                                </m:r>
                              </m:sub>
                            </m:sSub>
                          </m:e>
                          <m:sup>
                            <m:r>
                              <a:rPr lang="en-US" sz="4800" i="1">
                                <a:latin typeface="Cambria Math" panose="02040503050406030204" pitchFamily="18" charset="0"/>
                              </a:rPr>
                              <m:t>2</m:t>
                            </m:r>
                          </m:sup>
                        </m:sSup>
                      </m:e>
                    </m:rad>
                    <m:r>
                      <a:rPr lang="en-US" sz="4800" i="1">
                        <a:latin typeface="Cambria Math" panose="02040503050406030204" pitchFamily="18" charset="0"/>
                      </a:rPr>
                      <m:t>≈2,58</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B:</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bar>
                          <m:barPr>
                            <m:pos m:val="top"/>
                            <m:ctrlPr>
                              <a:rPr lang="en-US" sz="4800" i="1">
                                <a:latin typeface="Cambria Math" panose="02040503050406030204" pitchFamily="18" charset="0"/>
                              </a:rPr>
                            </m:ctrlPr>
                          </m:barPr>
                          <m:e>
                            <m:r>
                              <a:rPr lang="en-US" sz="4800" i="1">
                                <a:latin typeface="Cambria Math" panose="02040503050406030204" pitchFamily="18" charset="0"/>
                              </a:rPr>
                              <m:t>𝑥</m:t>
                            </m:r>
                          </m:e>
                        </m:bar>
                      </m:e>
                      <m:sub>
                        <m:r>
                          <a:rPr lang="en-US" sz="4800" i="1">
                            <a:latin typeface="Cambria Math" panose="02040503050406030204" pitchFamily="18" charset="0"/>
                          </a:rPr>
                          <m:t>𝐵</m:t>
                        </m:r>
                      </m:sub>
                    </m:sSub>
                    <m:r>
                      <a:rPr lang="en-US" sz="4800" i="1">
                        <a:latin typeface="Cambria Math" panose="02040503050406030204" pitchFamily="18" charset="0"/>
                      </a:rPr>
                      <m:t>=24,45</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Mốt</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𝑀</m:t>
                        </m:r>
                      </m:e>
                      <m:sub>
                        <m:r>
                          <a:rPr lang="en-US" sz="4800" i="1">
                            <a:latin typeface="Cambria Math" panose="02040503050406030204" pitchFamily="18" charset="0"/>
                          </a:rPr>
                          <m:t>𝑜𝐵</m:t>
                        </m:r>
                      </m:sub>
                    </m:sSub>
                    <m:r>
                      <a:rPr lang="en-US" sz="4800" i="1">
                        <a:latin typeface="Cambria Math" panose="02040503050406030204" pitchFamily="18" charset="0"/>
                      </a:rPr>
                      <m:t>=29</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chuẩn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𝐵</m:t>
                        </m:r>
                      </m:sub>
                    </m:sSub>
                    <m:r>
                      <a:rPr lang="en-US" sz="4800" i="1">
                        <a:latin typeface="Cambria Math" panose="02040503050406030204" pitchFamily="18" charset="0"/>
                      </a:rPr>
                      <m:t>=</m:t>
                    </m:r>
                    <m:rad>
                      <m:radPr>
                        <m:degHide m:val="on"/>
                        <m:ctrlPr>
                          <a:rPr lang="en-US" sz="4800" i="1">
                            <a:latin typeface="Cambria Math" panose="02040503050406030204" pitchFamily="18" charset="0"/>
                          </a:rPr>
                        </m:ctrlPr>
                      </m:radPr>
                      <m:deg/>
                      <m:e>
                        <m:sSup>
                          <m:sSupPr>
                            <m:ctrlPr>
                              <a:rPr lang="en-US" sz="4800" i="1">
                                <a:latin typeface="Cambria Math" panose="02040503050406030204" pitchFamily="18" charset="0"/>
                              </a:rPr>
                            </m:ctrlPr>
                          </m:sSupPr>
                          <m:e>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𝐵</m:t>
                                </m:r>
                              </m:sub>
                            </m:sSub>
                          </m:e>
                          <m:sup>
                            <m:r>
                              <a:rPr lang="en-US" sz="4800" i="1">
                                <a:latin typeface="Cambria Math" panose="02040503050406030204" pitchFamily="18" charset="0"/>
                              </a:rPr>
                              <m:t>2</m:t>
                            </m:r>
                          </m:sup>
                        </m:sSup>
                      </m:e>
                    </m:rad>
                    <m:r>
                      <a:rPr lang="en-US" sz="4800" i="1">
                        <a:latin typeface="Cambria Math" panose="02040503050406030204" pitchFamily="18" charset="0"/>
                      </a:rPr>
                      <m:t>≈4,7</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b)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𝐴</m:t>
                        </m:r>
                      </m:sub>
                    </m:sSub>
                    <m:r>
                      <a:rPr lang="en-US" sz="4800" i="1">
                        <a:latin typeface="Cambria Math" panose="02040503050406030204" pitchFamily="18" charset="0"/>
                      </a:rPr>
                      <m:t>&lt;</m:t>
                    </m:r>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𝐵</m:t>
                        </m:r>
                      </m:sub>
                    </m:sSub>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tuổi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hơn</a:t>
                </a:r>
                <a:r>
                  <a:rPr lang="en-US" sz="48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595814" y="2971800"/>
                <a:ext cx="20709931" cy="7051802"/>
              </a:xfrm>
              <a:prstGeom prst="rect">
                <a:avLst/>
              </a:prstGeom>
              <a:blipFill>
                <a:blip r:embed="rId7"/>
                <a:stretch>
                  <a:fillRect l="-1354" t="-1990" b="-354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8BC914D-D5F3-1314-CC59-76C8DA471899}"/>
              </a:ext>
            </a:extLst>
          </p:cNvPr>
          <p:cNvSpPr>
            <a:spLocks noChangeArrowheads="1"/>
          </p:cNvSpPr>
          <p:nvPr/>
        </p:nvSpPr>
        <p:spPr bwMode="auto">
          <a:xfrm>
            <a:off x="-595420" y="-5011174"/>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Số trung bình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x=8.1+19.10+20.19+21.17+22.350=20,02</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Số trung vị là trung bình cộng của giá trị thứ 25 và 26: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Me=20+202=20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Mốt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Mo=20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Phương sai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s2=15082+10.192+19.202+17.212+3.222-20,022≈3,66</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Độ lệch chuẩn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s=s2≈1,91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Khoảng biến thiên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R=22-8=14</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Tứ phân vị:</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8, 19, ..., 1910, 20,..., 2014  Q2  20, ...205, 21, ..., 2117, 22,22, 22</a:t>
            </a: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Q2=Me=20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Q1=20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Q3=21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ΔQ=Q3-Q1=1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Đối tượng 6">
            <a:extLst>
              <a:ext uri="{FF2B5EF4-FFF2-40B4-BE49-F238E27FC236}">
                <a16:creationId xmlns:a16="http://schemas.microsoft.com/office/drawing/2014/main" id="{E53DC6F7-DCDB-4C72-FBD0-070D260F5E14}"/>
              </a:ext>
            </a:extLst>
          </p:cNvPr>
          <p:cNvGraphicFramePr>
            <a:graphicFrameLocks noChangeAspect="1"/>
          </p:cNvGraphicFramePr>
          <p:nvPr/>
        </p:nvGraphicFramePr>
        <p:xfrm>
          <a:off x="-595420" y="-4553974"/>
          <a:ext cx="127000" cy="139700"/>
        </p:xfrm>
        <a:graphic>
          <a:graphicData uri="http://schemas.openxmlformats.org/presentationml/2006/ole">
            <mc:AlternateContent xmlns:mc="http://schemas.openxmlformats.org/markup-compatibility/2006">
              <mc:Choice xmlns:v="urn:schemas-microsoft-com:vml" Requires="v">
                <p:oleObj spid="_x0000_s12291" name="Equation" r:id="rId8" imgW="126835" imgH="139518" progId="Equation.DSMT4">
                  <p:embed/>
                </p:oleObj>
              </mc:Choice>
              <mc:Fallback>
                <p:oleObj name="Equation" r:id="rId8" imgW="126835" imgH="139518" progId="Equation.DSMT4">
                  <p:embed/>
                  <p:pic>
                    <p:nvPicPr>
                      <p:cNvPr id="7" name="Đối tượng 6">
                        <a:extLst>
                          <a:ext uri="{FF2B5EF4-FFF2-40B4-BE49-F238E27FC236}">
                            <a16:creationId xmlns:a16="http://schemas.microsoft.com/office/drawing/2014/main" id="{E53DC6F7-DCDB-4C72-FBD0-070D260F5E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420" y="-4553974"/>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a16="http://schemas.microsoft.com/office/drawing/2014/main" id="{DAA28765-0BC8-2F71-BB4C-DDE6F96DAF62}"/>
              </a:ext>
            </a:extLst>
          </p:cNvPr>
          <p:cNvSpPr>
            <a:spLocks noChangeArrowheads="1"/>
          </p:cNvSpPr>
          <p:nvPr/>
        </p:nvSpPr>
        <p:spPr bwMode="auto">
          <a:xfrm>
            <a:off x="-595420" y="-441427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là giá trị ngoại lệ nếu </a:t>
            </a:r>
            <a:r>
              <a:rPr kumimoji="0" lang="en-US" altLang="en-US" sz="1200" b="0" i="1" u="none" strike="noStrike" cap="none" normalizeH="0" baseline="0">
                <a:ln>
                  <a:noFill/>
                </a:ln>
                <a:solidFill>
                  <a:srgbClr val="000000"/>
                </a:solidFill>
                <a:effectLst/>
                <a:latin typeface="Cambria Math" panose="02040503050406030204" pitchFamily="18" charset="0"/>
                <a:ea typeface="Times New Roman" panose="02020603050405020304" pitchFamily="18" charset="0"/>
              </a:rPr>
              <a:t>x&gt;Q3+1,5.ΔQ=22,5</a:t>
            </a:r>
            <a:r>
              <a:rPr kumimoji="0" lang="en-US" altLang="en-US" sz="1200" b="0" i="0" u="none" strike="noStrike" cap="none" normalizeH="0" baseline="0">
                <a:ln>
                  <a:noFill/>
                </a:ln>
                <a:solidFill>
                  <a:srgbClr val="000000"/>
                </a:solidFill>
                <a:effectLst/>
                <a:ea typeface="Times New Roman" panose="02020603050405020304" pitchFamily="18" charset="0"/>
              </a:rPr>
              <a:t> </a:t>
            </a: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hoặc </a:t>
            </a:r>
            <a:r>
              <a:rPr kumimoji="0" lang="en-US" altLang="en-US" sz="1200" b="0" i="1" u="none" strike="noStrike" cap="none" normalizeH="0" baseline="0">
                <a:ln>
                  <a:noFill/>
                </a:ln>
                <a:solidFill>
                  <a:srgbClr val="000000"/>
                </a:solidFill>
                <a:effectLst/>
                <a:latin typeface="Cambria Math" panose="02040503050406030204" pitchFamily="18" charset="0"/>
                <a:ea typeface="Times New Roman" panose="02020603050405020304" pitchFamily="18" charset="0"/>
              </a:rPr>
              <a:t>x&lt;Q1-1,5.ΔQ=18,5</a:t>
            </a:r>
            <a:r>
              <a:rPr kumimoji="0" lang="en-US" altLang="en-US" sz="1200" b="0" i="0" u="none" strike="noStrike" cap="none" normalizeH="0" baseline="0">
                <a:ln>
                  <a:noFill/>
                </a:ln>
                <a:solidFill>
                  <a:srgbClr val="000000"/>
                </a:solidFill>
                <a:effectLst/>
                <a:ea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Vậy có một giá trị ngoại lệ là 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678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13314"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5265637" y="3525617"/>
                        <a:ext cx="914400" cy="198438"/>
                      </a:xfrm>
                      <a:prstGeom prst="rect">
                        <a:avLst/>
                      </a:prstGeom>
                    </p:spPr>
                  </p:pic>
                </p:oleObj>
              </mc:Fallback>
            </mc:AlternateContent>
          </a:graphicData>
        </a:graphic>
      </p:graphicFrame>
      <p:sp>
        <p:nvSpPr>
          <p:cNvPr id="14" name="De_bai1"/>
          <p:cNvSpPr/>
          <p:nvPr/>
        </p:nvSpPr>
        <p:spPr>
          <a:xfrm>
            <a:off x="520430" y="1798516"/>
            <a:ext cx="23310735" cy="11612684"/>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en-US" sz="4400" dirty="0">
                <a:latin typeface="Tahoma" panose="020B0604030504040204" pitchFamily="34" charset="0"/>
                <a:ea typeface="Tahoma" panose="020B0604030504040204" pitchFamily="34" charset="0"/>
                <a:cs typeface="Tahoma" panose="020B0604030504040204" pitchFamily="34" charset="0"/>
              </a:rPr>
              <a:t>                </a:t>
            </a:r>
          </a:p>
        </p:txBody>
      </p:sp>
      <p:pic>
        <p:nvPicPr>
          <p:cNvPr id="1024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313377" y="1798516"/>
            <a:ext cx="23158989" cy="11354184"/>
            <a:chOff x="313377" y="1798516"/>
            <a:chExt cx="23158989" cy="11354184"/>
          </a:xfrm>
        </p:grpSpPr>
        <p:grpSp>
          <p:nvGrpSpPr>
            <p:cNvPr id="27" name="Group 26"/>
            <p:cNvGrpSpPr/>
            <p:nvPr/>
          </p:nvGrpSpPr>
          <p:grpSpPr>
            <a:xfrm>
              <a:off x="313377" y="1798516"/>
              <a:ext cx="19103739" cy="1006068"/>
              <a:chOff x="536220" y="2454898"/>
              <a:chExt cx="19103739" cy="1006068"/>
            </a:xfrm>
          </p:grpSpPr>
          <p:grpSp>
            <p:nvGrpSpPr>
              <p:cNvPr id="15" name="Google Shape;445;p3"/>
              <p:cNvGrpSpPr/>
              <p:nvPr/>
            </p:nvGrpSpPr>
            <p:grpSpPr>
              <a:xfrm>
                <a:off x="876177" y="2454898"/>
                <a:ext cx="2900012" cy="981240"/>
                <a:chOff x="1831466" y="4702965"/>
                <a:chExt cx="3581125" cy="832104"/>
              </a:xfrm>
            </p:grpSpPr>
            <p:sp>
              <p:nvSpPr>
                <p:cNvPr id="16" name="Google Shape;446;p3"/>
                <p:cNvSpPr/>
                <p:nvPr/>
              </p:nvSpPr>
              <p:spPr>
                <a:xfrm rot="5400000">
                  <a:off x="3166944" y="3367487"/>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17" name="txt_cau"/>
                <p:cNvSpPr txBox="1"/>
                <p:nvPr/>
              </p:nvSpPr>
              <p:spPr>
                <a:xfrm>
                  <a:off x="2517192" y="4778518"/>
                  <a:ext cx="2895399" cy="678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dirty="0" err="1">
                      <a:solidFill>
                        <a:srgbClr val="0000CC"/>
                      </a:solidFill>
                      <a:latin typeface="Tahoma" panose="020B0604030504040204" pitchFamily="34" charset="0"/>
                      <a:ea typeface="Tahoma"/>
                      <a:cs typeface="Tahoma"/>
                      <a:sym typeface="Tahoma"/>
                    </a:rPr>
                    <a:t>Câu</a:t>
                  </a:r>
                  <a:r>
                    <a:rPr lang="en-US" sz="4600" b="1" dirty="0">
                      <a:solidFill>
                        <a:srgbClr val="0000CC"/>
                      </a:solidFill>
                      <a:latin typeface="Tahoma" panose="020B0604030504040204" pitchFamily="34" charset="0"/>
                      <a:ea typeface="Tahoma"/>
                      <a:cs typeface="Tahoma"/>
                      <a:sym typeface="Tahoma"/>
                    </a:rPr>
                    <a:t> 6</a:t>
                  </a:r>
                  <a:endParaRPr sz="4600" b="1" dirty="0">
                    <a:solidFill>
                      <a:srgbClr val="0000CC"/>
                    </a:solidFill>
                    <a:latin typeface="Tahoma" panose="020B0604030504040204" pitchFamily="34" charset="0"/>
                    <a:ea typeface="Tahoma"/>
                    <a:cs typeface="Tahoma"/>
                    <a:sym typeface="Tahoma"/>
                  </a:endParaRPr>
                </a:p>
              </p:txBody>
            </p:sp>
          </p:grpSp>
          <p:pic>
            <p:nvPicPr>
              <p:cNvPr id="18" name="Google Shape;448;p3"/>
              <p:cNvPicPr preferRelativeResize="0"/>
              <p:nvPr/>
            </p:nvPicPr>
            <p:blipFill rotWithShape="1">
              <a:blip r:embed="rId6">
                <a:alphaModFix/>
              </a:blip>
              <a:srcRect l="15599" t="21515" r="9758" b="14519"/>
              <a:stretch/>
            </p:blipFill>
            <p:spPr>
              <a:xfrm>
                <a:off x="536220" y="2479727"/>
                <a:ext cx="996944" cy="981239"/>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6" name="Rectangle 5"/>
              <p:cNvSpPr/>
              <p:nvPr/>
            </p:nvSpPr>
            <p:spPr>
              <a:xfrm>
                <a:off x="4218644" y="2570700"/>
                <a:ext cx="15421315" cy="834074"/>
              </a:xfrm>
              <a:prstGeom prst="rect">
                <a:avLst/>
              </a:prstGeom>
            </p:spPr>
            <p:txBody>
              <a:bodyPr wrap="square">
                <a:spAutoFit/>
              </a:bodyPr>
              <a:lstStyle/>
              <a:p>
                <a:pPr>
                  <a:lnSpc>
                    <a:spcPct val="120000"/>
                  </a:lnSpc>
                  <a:spcBef>
                    <a:spcPts val="240"/>
                  </a:spcBef>
                  <a:spcAft>
                    <a:spcPts val="240"/>
                  </a:spcAft>
                </a:pPr>
                <a:endParaRPr lang="en-US" sz="45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5" name="Rectangle 4"/>
            <p:cNvSpPr/>
            <p:nvPr/>
          </p:nvSpPr>
          <p:spPr>
            <a:xfrm>
              <a:off x="1215123" y="2896199"/>
              <a:ext cx="22257243" cy="2554738"/>
            </a:xfrm>
            <a:prstGeom prst="rect">
              <a:avLst/>
            </a:prstGeom>
          </p:spPr>
          <p:txBody>
            <a:bodyPr wrap="square">
              <a:spAutoFit/>
            </a:bodyPr>
            <a:lstStyle/>
            <a:p>
              <a:pPr algn="just">
                <a:lnSpc>
                  <a:spcPct val="115000"/>
                </a:lnSpc>
                <a:spcAft>
                  <a:spcPts val="10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Một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hàng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xe</a:t>
              </a:r>
              <a:r>
                <a:rPr lang="en-US" sz="4800" dirty="0">
                  <a:effectLst/>
                  <a:latin typeface="Tahoma" panose="020B0604030504040204" pitchFamily="34" charset="0"/>
                  <a:ea typeface="Tahoma" panose="020B0604030504040204" pitchFamily="34" charset="0"/>
                  <a:cs typeface="Tahoma" panose="020B0604030504040204" pitchFamily="34" charset="0"/>
                </a:rPr>
                <a:t> ô </a:t>
              </a:r>
              <a:r>
                <a:rPr lang="en-US" sz="4800" dirty="0" err="1">
                  <a:effectLst/>
                  <a:latin typeface="Tahoma" panose="020B0604030504040204" pitchFamily="34" charset="0"/>
                  <a:ea typeface="Tahoma" panose="020B0604030504040204" pitchFamily="34" charset="0"/>
                  <a:cs typeface="Tahoma" panose="020B0604030504040204" pitchFamily="34" charset="0"/>
                </a:rPr>
                <a:t>tô</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thay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đổi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chiến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kinh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doanh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cuối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năm</a:t>
              </a:r>
              <a:r>
                <a:rPr lang="en-US" sz="4800" dirty="0">
                  <a:effectLst/>
                  <a:latin typeface="Tahoma" panose="020B0604030504040204" pitchFamily="34" charset="0"/>
                  <a:ea typeface="Tahoma" panose="020B0604030504040204" pitchFamily="34" charset="0"/>
                  <a:cs typeface="Tahoma" panose="020B0604030504040204" pitchFamily="34" charset="0"/>
                </a:rPr>
                <a:t> 2019.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xe</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hàng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mỗi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trong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năm</a:t>
              </a:r>
              <a:r>
                <a:rPr lang="en-US" sz="4800" dirty="0">
                  <a:effectLst/>
                  <a:latin typeface="Tahoma" panose="020B0604030504040204" pitchFamily="34" charset="0"/>
                  <a:ea typeface="Tahoma" panose="020B0604030504040204" pitchFamily="34" charset="0"/>
                  <a:cs typeface="Tahoma" panose="020B0604030504040204" pitchFamily="34" charset="0"/>
                </a:rPr>
                <a:t> 2019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2020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ghi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lại</a:t>
              </a:r>
              <a:r>
                <a:rPr lang="en-US" sz="4800" dirty="0">
                  <a:effectLst/>
                  <a:latin typeface="Tahoma" panose="020B0604030504040204" pitchFamily="34" charset="0"/>
                  <a:ea typeface="Tahoma" panose="020B0604030504040204" pitchFamily="34" charset="0"/>
                  <a:cs typeface="Tahoma" panose="020B0604030504040204" pitchFamily="34" charset="0"/>
                </a:rPr>
                <a:t> ở </a:t>
              </a:r>
              <a:r>
                <a:rPr lang="en-US" sz="4800" dirty="0" err="1">
                  <a:effectLst/>
                  <a:latin typeface="Tahoma" panose="020B0604030504040204" pitchFamily="34" charset="0"/>
                  <a:ea typeface="Tahoma" panose="020B0604030504040204" pitchFamily="34" charset="0"/>
                  <a:cs typeface="Tahoma" panose="020B0604030504040204" pitchFamily="34" charset="0"/>
                </a:rPr>
                <a:t>bảng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p:sp>
          <p:nvSpPr>
            <p:cNvPr id="31" name="Rectangle 4">
              <a:extLst>
                <a:ext uri="{FF2B5EF4-FFF2-40B4-BE49-F238E27FC236}">
                  <a16:creationId xmlns:a16="http://schemas.microsoft.com/office/drawing/2014/main" id="{ACBEE4E7-5A16-86CF-9F5D-433F98C0D55E}"/>
                </a:ext>
              </a:extLst>
            </p:cNvPr>
            <p:cNvSpPr/>
            <p:nvPr/>
          </p:nvSpPr>
          <p:spPr>
            <a:xfrm>
              <a:off x="1014919" y="7071868"/>
              <a:ext cx="11208653" cy="6080832"/>
            </a:xfrm>
            <a:prstGeom prst="rect">
              <a:avLst/>
            </a:prstGeom>
          </p:spPr>
          <p:txBody>
            <a:bodyPr wrap="square">
              <a:spAutoFit/>
            </a:bodyPr>
            <a:lstStyle/>
            <a:p>
              <a:pPr marL="342900" lvl="0" indent="-342900" algn="just">
                <a:lnSpc>
                  <a:spcPct val="115000"/>
                </a:lnSpc>
                <a:spcAft>
                  <a:spcPts val="1000"/>
                </a:spcAft>
                <a:buFont typeface="+mj-lt"/>
                <a:buAutoNum type="alphaLcParenR"/>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Hãy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tính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khoảng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tứ</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phân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vị</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độ</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lệch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lượng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xe</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trong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năm</a:t>
              </a:r>
              <a:r>
                <a:rPr lang="en-US" sz="4800" dirty="0">
                  <a:effectLst/>
                  <a:latin typeface="Tahoma" panose="020B0604030504040204" pitchFamily="34" charset="0"/>
                  <a:ea typeface="Tahoma" panose="020B0604030504040204" pitchFamily="34" charset="0"/>
                  <a:cs typeface="Tahoma" panose="020B0604030504040204" pitchFamily="34" charset="0"/>
                </a:rPr>
                <a:t> 2019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năm</a:t>
              </a:r>
              <a:r>
                <a:rPr lang="en-US" sz="4800" dirty="0">
                  <a:effectLst/>
                  <a:latin typeface="Tahoma" panose="020B0604030504040204" pitchFamily="34" charset="0"/>
                  <a:ea typeface="Tahoma" panose="020B0604030504040204" pitchFamily="34" charset="0"/>
                  <a:cs typeface="Tahoma" panose="020B0604030504040204" pitchFamily="34" charset="0"/>
                </a:rPr>
                <a:t> 2020.</a:t>
              </a:r>
            </a:p>
            <a:p>
              <a:pPr marL="342900" lvl="0" indent="-342900" algn="just">
                <a:lnSpc>
                  <a:spcPct val="115000"/>
                </a:lnSpc>
                <a:spcAft>
                  <a:spcPts val="800"/>
                </a:spcAft>
                <a:buFont typeface="+mj-lt"/>
                <a:buAutoNum type="alphaLcParenR"/>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nhận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xét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về</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tác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động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chiến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kinh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doanh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mới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lượng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xe</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ra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hàng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tháng</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p:grpSp>
      <p:graphicFrame>
        <p:nvGraphicFramePr>
          <p:cNvPr id="7" name="Bảng 6">
            <a:extLst>
              <a:ext uri="{FF2B5EF4-FFF2-40B4-BE49-F238E27FC236}">
                <a16:creationId xmlns:a16="http://schemas.microsoft.com/office/drawing/2014/main" id="{7E9D1963-007F-5C4B-BC2E-4CC86F4406A0}"/>
              </a:ext>
            </a:extLst>
          </p:cNvPr>
          <p:cNvGraphicFramePr>
            <a:graphicFrameLocks noGrp="1"/>
          </p:cNvGraphicFramePr>
          <p:nvPr>
            <p:extLst>
              <p:ext uri="{D42A27DB-BD31-4B8C-83A1-F6EECF244321}">
                <p14:modId xmlns:p14="http://schemas.microsoft.com/office/powerpoint/2010/main" val="2675261137"/>
              </p:ext>
            </p:extLst>
          </p:nvPr>
        </p:nvGraphicFramePr>
        <p:xfrm>
          <a:off x="12656453" y="4648200"/>
          <a:ext cx="10512424" cy="8190611"/>
        </p:xfrm>
        <a:graphic>
          <a:graphicData uri="http://schemas.openxmlformats.org/drawingml/2006/table">
            <a:tbl>
              <a:tblPr firstRow="1" firstCol="1" bandRow="1">
                <a:tableStyleId>{5C22544A-7EE6-4342-B048-85BDC9FD1C3A}</a:tableStyleId>
              </a:tblPr>
              <a:tblGrid>
                <a:gridCol w="3503392">
                  <a:extLst>
                    <a:ext uri="{9D8B030D-6E8A-4147-A177-3AD203B41FA5}">
                      <a16:colId xmlns:a16="http://schemas.microsoft.com/office/drawing/2014/main" val="2161667536"/>
                    </a:ext>
                  </a:extLst>
                </a:gridCol>
                <a:gridCol w="3504516">
                  <a:extLst>
                    <a:ext uri="{9D8B030D-6E8A-4147-A177-3AD203B41FA5}">
                      <a16:colId xmlns:a16="http://schemas.microsoft.com/office/drawing/2014/main" val="2829124860"/>
                    </a:ext>
                  </a:extLst>
                </a:gridCol>
                <a:gridCol w="3504516">
                  <a:extLst>
                    <a:ext uri="{9D8B030D-6E8A-4147-A177-3AD203B41FA5}">
                      <a16:colId xmlns:a16="http://schemas.microsoft.com/office/drawing/2014/main" val="3712451634"/>
                    </a:ext>
                  </a:extLst>
                </a:gridCol>
              </a:tblGrid>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Tháng</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Năm 2019</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Năm 2020</a:t>
                      </a:r>
                    </a:p>
                  </a:txBody>
                  <a:tcPr marL="68580" marR="68580" marT="0" marB="0"/>
                </a:tc>
                <a:extLst>
                  <a:ext uri="{0D108BD9-81ED-4DB2-BD59-A6C34878D82A}">
                    <a16:rowId xmlns:a16="http://schemas.microsoft.com/office/drawing/2014/main" val="3003763978"/>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54</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extLst>
                  <a:ext uri="{0D108BD9-81ED-4DB2-BD59-A6C34878D82A}">
                    <a16:rowId xmlns:a16="http://schemas.microsoft.com/office/drawing/2014/main" val="426544948"/>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22</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28</a:t>
                      </a:r>
                    </a:p>
                  </a:txBody>
                  <a:tcPr marL="68580" marR="68580" marT="0" marB="0"/>
                </a:tc>
                <a:extLst>
                  <a:ext uri="{0D108BD9-81ED-4DB2-BD59-A6C34878D82A}">
                    <a16:rowId xmlns:a16="http://schemas.microsoft.com/office/drawing/2014/main" val="3940310690"/>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tc>
                <a:extLst>
                  <a:ext uri="{0D108BD9-81ED-4DB2-BD59-A6C34878D82A}">
                    <a16:rowId xmlns:a16="http://schemas.microsoft.com/office/drawing/2014/main" val="1096916103"/>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30</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34</a:t>
                      </a:r>
                    </a:p>
                  </a:txBody>
                  <a:tcPr marL="68580" marR="68580" marT="0" marB="0"/>
                </a:tc>
                <a:extLst>
                  <a:ext uri="{0D108BD9-81ED-4DB2-BD59-A6C34878D82A}">
                    <a16:rowId xmlns:a16="http://schemas.microsoft.com/office/drawing/2014/main" val="3726740205"/>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35</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32</a:t>
                      </a:r>
                    </a:p>
                  </a:txBody>
                  <a:tcPr marL="68580" marR="68580" marT="0" marB="0"/>
                </a:tc>
                <a:extLst>
                  <a:ext uri="{0D108BD9-81ED-4DB2-BD59-A6C34878D82A}">
                    <a16:rowId xmlns:a16="http://schemas.microsoft.com/office/drawing/2014/main" val="3358613928"/>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35</a:t>
                      </a:r>
                    </a:p>
                  </a:txBody>
                  <a:tcPr marL="68580" marR="68580" marT="0" marB="0"/>
                </a:tc>
                <a:extLst>
                  <a:ext uri="{0D108BD9-81ED-4DB2-BD59-A6C34878D82A}">
                    <a16:rowId xmlns:a16="http://schemas.microsoft.com/office/drawing/2014/main" val="3797573183"/>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tc>
                <a:extLst>
                  <a:ext uri="{0D108BD9-81ED-4DB2-BD59-A6C34878D82A}">
                    <a16:rowId xmlns:a16="http://schemas.microsoft.com/office/drawing/2014/main" val="1683819228"/>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33</a:t>
                      </a:r>
                    </a:p>
                  </a:txBody>
                  <a:tcPr marL="68580" marR="68580" marT="0" marB="0"/>
                </a:tc>
                <a:extLst>
                  <a:ext uri="{0D108BD9-81ED-4DB2-BD59-A6C34878D82A}">
                    <a16:rowId xmlns:a16="http://schemas.microsoft.com/office/drawing/2014/main" val="3505022131"/>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33</a:t>
                      </a:r>
                    </a:p>
                  </a:txBody>
                  <a:tcPr marL="68580" marR="68580" marT="0" marB="0"/>
                </a:tc>
                <a:extLst>
                  <a:ext uri="{0D108BD9-81ED-4DB2-BD59-A6C34878D82A}">
                    <a16:rowId xmlns:a16="http://schemas.microsoft.com/office/drawing/2014/main" val="1906256828"/>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35</a:t>
                      </a:r>
                    </a:p>
                  </a:txBody>
                  <a:tcPr marL="68580" marR="68580" marT="0" marB="0"/>
                </a:tc>
                <a:extLst>
                  <a:ext uri="{0D108BD9-81ED-4DB2-BD59-A6C34878D82A}">
                    <a16:rowId xmlns:a16="http://schemas.microsoft.com/office/drawing/2014/main" val="725135251"/>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34</a:t>
                      </a:r>
                    </a:p>
                  </a:txBody>
                  <a:tcPr marL="68580" marR="68580" marT="0" marB="0"/>
                </a:tc>
                <a:extLst>
                  <a:ext uri="{0D108BD9-81ED-4DB2-BD59-A6C34878D82A}">
                    <a16:rowId xmlns:a16="http://schemas.microsoft.com/office/drawing/2014/main" val="1054770100"/>
                  </a:ext>
                </a:extLst>
              </a:tr>
              <a:tr h="0">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tc>
                <a:tc>
                  <a:txBody>
                    <a:bodyPr/>
                    <a:lstStyle/>
                    <a:p>
                      <a:pPr algn="ctr">
                        <a:lnSpc>
                          <a:spcPct val="115000"/>
                        </a:lnSpc>
                        <a:spcAft>
                          <a:spcPts val="1000"/>
                        </a:spcAft>
                      </a:pPr>
                      <a:r>
                        <a:rPr lang="en-US" sz="4000">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tc>
                <a:tc>
                  <a:txBody>
                    <a:bodyPr/>
                    <a:lstStyle/>
                    <a:p>
                      <a:pPr algn="ctr">
                        <a:lnSpc>
                          <a:spcPct val="115000"/>
                        </a:lnSpc>
                        <a:spcAft>
                          <a:spcPts val="1000"/>
                        </a:spcAft>
                      </a:pPr>
                      <a:r>
                        <a:rPr lang="en-US" sz="4000" dirty="0">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tc>
                <a:extLst>
                  <a:ext uri="{0D108BD9-81ED-4DB2-BD59-A6C34878D82A}">
                    <a16:rowId xmlns:a16="http://schemas.microsoft.com/office/drawing/2014/main" val="798839134"/>
                  </a:ext>
                </a:extLst>
              </a:tr>
            </a:tbl>
          </a:graphicData>
        </a:graphic>
      </p:graphicFrame>
    </p:spTree>
    <p:extLst>
      <p:ext uri="{BB962C8B-B14F-4D97-AF65-F5344CB8AC3E}">
        <p14:creationId xmlns:p14="http://schemas.microsoft.com/office/powerpoint/2010/main" val="343302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14338"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5265637" y="3525617"/>
                        <a:ext cx="914400" cy="198438"/>
                      </a:xfrm>
                      <a:prstGeom prst="rect">
                        <a:avLst/>
                      </a:prstGeom>
                    </p:spPr>
                  </p:pic>
                </p:oleObj>
              </mc:Fallback>
            </mc:AlternateContent>
          </a:graphicData>
        </a:graphic>
      </p:graphicFrame>
      <p:grpSp>
        <p:nvGrpSpPr>
          <p:cNvPr id="30" name="Group 29"/>
          <p:cNvGrpSpPr/>
          <p:nvPr/>
        </p:nvGrpSpPr>
        <p:grpSpPr>
          <a:xfrm>
            <a:off x="-282309" y="1752600"/>
            <a:ext cx="23757776" cy="11610981"/>
            <a:chOff x="313377" y="6817405"/>
            <a:chExt cx="24155400" cy="11610981"/>
          </a:xfrm>
        </p:grpSpPr>
        <p:sp>
          <p:nvSpPr>
            <p:cNvPr id="40" name="Google Shape;422;p3"/>
            <p:cNvSpPr/>
            <p:nvPr/>
          </p:nvSpPr>
          <p:spPr>
            <a:xfrm>
              <a:off x="1033635" y="6934200"/>
              <a:ext cx="23435142" cy="11494186"/>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Calibri"/>
                <a:cs typeface="Calibri"/>
                <a:sym typeface="Calibri"/>
              </a:endParaRPr>
            </a:p>
          </p:txBody>
        </p:sp>
        <p:grpSp>
          <p:nvGrpSpPr>
            <p:cNvPr id="12" name="Group 11"/>
            <p:cNvGrpSpPr/>
            <p:nvPr/>
          </p:nvGrpSpPr>
          <p:grpSpPr>
            <a:xfrm>
              <a:off x="313377" y="6817405"/>
              <a:ext cx="3682424" cy="1069046"/>
              <a:chOff x="313378" y="7310757"/>
              <a:chExt cx="3682424" cy="1069046"/>
            </a:xfrm>
          </p:grpSpPr>
          <p:grpSp>
            <p:nvGrpSpPr>
              <p:cNvPr id="39" name="Group 38"/>
              <p:cNvGrpSpPr/>
              <p:nvPr/>
            </p:nvGrpSpPr>
            <p:grpSpPr>
              <a:xfrm>
                <a:off x="313378" y="7315244"/>
                <a:ext cx="3682424" cy="1064559"/>
                <a:chOff x="428099" y="2750098"/>
                <a:chExt cx="3882625" cy="1064559"/>
              </a:xfrm>
            </p:grpSpPr>
            <p:sp>
              <p:nvSpPr>
                <p:cNvPr id="50" name="Google Shape;424;p3"/>
                <p:cNvSpPr/>
                <p:nvPr/>
              </p:nvSpPr>
              <p:spPr>
                <a:xfrm rot="5400000" flipH="1">
                  <a:off x="2435076" y="1690975"/>
                  <a:ext cx="816526" cy="293477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Calibri"/>
                    <a:cs typeface="Calibri"/>
                    <a:sym typeface="Calibri"/>
                  </a:endParaRPr>
                </a:p>
              </p:txBody>
            </p:sp>
            <p:pic>
              <p:nvPicPr>
                <p:cNvPr id="51" name="Google Shape;426;p3"/>
                <p:cNvPicPr preferRelativeResize="0"/>
                <p:nvPr/>
              </p:nvPicPr>
              <p:blipFill rotWithShape="1">
                <a:blip r:embed="rId5">
                  <a:alphaModFix/>
                </a:blip>
                <a:srcRect l="17950" t="14860" r="18922" b="25554"/>
                <a:stretch/>
              </p:blipFill>
              <p:spPr>
                <a:xfrm>
                  <a:off x="428099" y="2768710"/>
                  <a:ext cx="1037165" cy="1045947"/>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1" name="Google Shape;425;p3"/>
              <p:cNvSpPr txBox="1"/>
              <p:nvPr/>
            </p:nvSpPr>
            <p:spPr>
              <a:xfrm>
                <a:off x="1320446" y="7310757"/>
                <a:ext cx="2668662"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a:cs typeface="Tahoma"/>
                    <a:sym typeface="Tahoma"/>
                  </a:rPr>
                  <a:t>Bài</a:t>
                </a:r>
                <a:r>
                  <a:rPr lang="en-US" sz="4400" b="1" dirty="0">
                    <a:solidFill>
                      <a:srgbClr val="FF0000"/>
                    </a:solidFill>
                    <a:latin typeface="Tahoma" panose="020B0604030504040204" pitchFamily="34" charset="0"/>
                    <a:ea typeface="Tahoma"/>
                    <a:cs typeface="Tahoma"/>
                    <a:sym typeface="Tahoma"/>
                  </a:rPr>
                  <a:t> </a:t>
                </a:r>
                <a:r>
                  <a:rPr lang="en-US" sz="4400" b="1" dirty="0" err="1">
                    <a:solidFill>
                      <a:srgbClr val="FF0000"/>
                    </a:solidFill>
                    <a:latin typeface="Tahoma" panose="020B0604030504040204" pitchFamily="34" charset="0"/>
                    <a:ea typeface="Tahoma"/>
                    <a:cs typeface="Tahoma"/>
                    <a:sym typeface="Tahoma"/>
                  </a:rPr>
                  <a:t>giải</a:t>
                </a:r>
                <a:endParaRPr sz="4400" b="1" dirty="0">
                  <a:solidFill>
                    <a:srgbClr val="FF0000"/>
                  </a:solidFill>
                  <a:latin typeface="Tahoma" panose="020B0604030504040204" pitchFamily="34" charset="0"/>
                  <a:ea typeface="Tahoma"/>
                  <a:cs typeface="Tahoma"/>
                  <a:sym typeface="Tahoma"/>
                </a:endParaRPr>
              </a:p>
            </p:txBody>
          </p:sp>
        </p:gr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Rectangle 24"/>
              <p:cNvSpPr/>
              <p:nvPr/>
            </p:nvSpPr>
            <p:spPr>
              <a:xfrm>
                <a:off x="685184" y="2779779"/>
                <a:ext cx="22077145" cy="8146974"/>
              </a:xfrm>
              <a:prstGeom prst="rect">
                <a:avLst/>
              </a:prstGeom>
            </p:spPr>
            <p:txBody>
              <a:bodyPr wrap="square">
                <a:spAutoFit/>
              </a:bodyPr>
              <a:lstStyle/>
              <a:p>
                <a:r>
                  <a:rPr lang="en-US" sz="4800" dirty="0">
                    <a:latin typeface="Tahoma" panose="020B0604030504040204" pitchFamily="34" charset="0"/>
                    <a:ea typeface="Tahoma" panose="020B0604030504040204" pitchFamily="34" charset="0"/>
                    <a:cs typeface="Tahoma" panose="020B0604030504040204" pitchFamily="34" charset="0"/>
                  </a:rPr>
                  <a:t>a) </a:t>
                </a:r>
                <a:r>
                  <a:rPr lang="en-US" sz="4800" dirty="0" err="1">
                    <a:latin typeface="Tahoma" panose="020B0604030504040204" pitchFamily="34" charset="0"/>
                    <a:ea typeface="Tahoma" panose="020B0604030504040204" pitchFamily="34" charset="0"/>
                    <a:cs typeface="Tahoma" panose="020B0604030504040204" pitchFamily="34" charset="0"/>
                  </a:rPr>
                  <a:t>Năm</a:t>
                </a:r>
                <a:r>
                  <a:rPr lang="en-US" sz="4800" dirty="0">
                    <a:latin typeface="Tahoma" panose="020B0604030504040204" pitchFamily="34" charset="0"/>
                    <a:ea typeface="Tahoma" panose="020B0604030504040204" pitchFamily="34" charset="0"/>
                    <a:cs typeface="Tahoma" panose="020B0604030504040204" pitchFamily="34" charset="0"/>
                  </a:rPr>
                  <a:t> 2019: </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bar>
                          <m:barPr>
                            <m:pos m:val="top"/>
                            <m:ctrlPr>
                              <a:rPr lang="en-US" sz="4800" i="1">
                                <a:latin typeface="Cambria Math" panose="02040503050406030204" pitchFamily="18" charset="0"/>
                              </a:rPr>
                            </m:ctrlPr>
                          </m:barPr>
                          <m:e>
                            <m:r>
                              <a:rPr lang="en-US" sz="4800" i="1">
                                <a:latin typeface="Cambria Math" panose="02040503050406030204" pitchFamily="18" charset="0"/>
                              </a:rPr>
                              <m:t>𝑥</m:t>
                            </m:r>
                          </m:e>
                        </m:bar>
                      </m:e>
                      <m:sub>
                        <m:r>
                          <a:rPr lang="en-US" sz="4800" i="1">
                            <a:latin typeface="Cambria Math" panose="02040503050406030204" pitchFamily="18" charset="0"/>
                          </a:rPr>
                          <m:t>1</m:t>
                        </m:r>
                      </m:sub>
                    </m:sSub>
                    <m:r>
                      <a:rPr lang="en-US" sz="4800" i="1">
                        <a:latin typeface="Cambria Math" panose="02040503050406030204" pitchFamily="18" charset="0"/>
                      </a:rPr>
                      <m:t>=33,5</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chuẩn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1</m:t>
                        </m:r>
                      </m:sub>
                    </m:sSub>
                    <m:r>
                      <a:rPr lang="en-US" sz="4800" i="1">
                        <a:latin typeface="Cambria Math" panose="02040503050406030204" pitchFamily="18" charset="0"/>
                      </a:rPr>
                      <m:t>=</m:t>
                    </m:r>
                    <m:rad>
                      <m:radPr>
                        <m:degHide m:val="on"/>
                        <m:ctrlPr>
                          <a:rPr lang="en-US" sz="4800" i="1">
                            <a:latin typeface="Cambria Math" panose="02040503050406030204" pitchFamily="18" charset="0"/>
                          </a:rPr>
                        </m:ctrlPr>
                      </m:radPr>
                      <m:deg/>
                      <m:e>
                        <m:sSup>
                          <m:sSupPr>
                            <m:ctrlPr>
                              <a:rPr lang="en-US" sz="4800" i="1">
                                <a:latin typeface="Cambria Math" panose="02040503050406030204" pitchFamily="18" charset="0"/>
                              </a:rPr>
                            </m:ctrlPr>
                          </m:sSupPr>
                          <m:e>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1</m:t>
                                </m:r>
                              </m:sub>
                            </m:sSub>
                          </m:e>
                          <m:sup>
                            <m:r>
                              <a:rPr lang="en-US" sz="4800" i="1">
                                <a:latin typeface="Cambria Math" panose="02040503050406030204" pitchFamily="18" charset="0"/>
                              </a:rPr>
                              <m:t>2</m:t>
                            </m:r>
                          </m:sup>
                        </m:sSup>
                      </m:e>
                    </m:rad>
                    <m:r>
                      <a:rPr lang="en-US" sz="4800" i="1">
                        <a:latin typeface="Cambria Math" panose="02040503050406030204" pitchFamily="18" charset="0"/>
                      </a:rPr>
                      <m:t>≈8,2</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Sắp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xếp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mẫu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liệu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giảm</a:t>
                </a:r>
                <a:r>
                  <a:rPr lang="en-US" sz="4800" dirty="0">
                    <a:latin typeface="Tahoma" panose="020B0604030504040204" pitchFamily="34" charset="0"/>
                    <a:ea typeface="Tahoma" panose="020B0604030504040204" pitchFamily="34" charset="0"/>
                    <a:cs typeface="Tahoma" panose="020B0604030504040204" pitchFamily="34" charset="0"/>
                  </a:rPr>
                  <a:t>: </a:t>
                </a:r>
              </a:p>
              <a:p>
                <a:r>
                  <a:rPr lang="en-US" sz="4800" dirty="0">
                    <a:latin typeface="Tahoma" panose="020B0604030504040204" pitchFamily="34" charset="0"/>
                    <a:ea typeface="Tahoma" panose="020B0604030504040204" pitchFamily="34" charset="0"/>
                    <a:cs typeface="Tahoma" panose="020B0604030504040204" pitchFamily="34" charset="0"/>
                  </a:rPr>
                  <a:t>           22, 24, 29, 29, 30, 31, 31, 35, 37, 40, 40, 54</a:t>
                </a:r>
                <a:br>
                  <a:rPr lang="en-US" sz="4800" dirty="0">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2</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𝑀</m:t>
                        </m:r>
                      </m:e>
                      <m:sub>
                        <m:r>
                          <a:rPr lang="en-US" sz="4800" i="1">
                            <a:latin typeface="Cambria Math" panose="02040503050406030204" pitchFamily="18" charset="0"/>
                          </a:rPr>
                          <m:t>𝑒</m:t>
                        </m:r>
                      </m:sub>
                    </m:sSub>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1</m:t>
                        </m:r>
                      </m:num>
                      <m:den>
                        <m:r>
                          <a:rPr lang="en-US" sz="4800" i="1">
                            <a:latin typeface="Cambria Math" panose="02040503050406030204" pitchFamily="18" charset="0"/>
                          </a:rPr>
                          <m:t>2</m:t>
                        </m:r>
                      </m:den>
                    </m:f>
                    <m:d>
                      <m:dPr>
                        <m:ctrlPr>
                          <a:rPr lang="en-US" sz="4800" i="1">
                            <a:latin typeface="Cambria Math" panose="02040503050406030204" pitchFamily="18" charset="0"/>
                          </a:rPr>
                        </m:ctrlPr>
                      </m:dPr>
                      <m:e>
                        <m:r>
                          <a:rPr lang="en-US" sz="4800" i="1">
                            <a:latin typeface="Cambria Math" panose="02040503050406030204" pitchFamily="18" charset="0"/>
                          </a:rPr>
                          <m:t>31+31</m:t>
                        </m:r>
                      </m:e>
                    </m:d>
                    <m:r>
                      <a:rPr lang="en-US" sz="4800" i="1">
                        <a:latin typeface="Cambria Math" panose="02040503050406030204" pitchFamily="18" charset="0"/>
                      </a:rPr>
                      <m:t>=31</m:t>
                    </m:r>
                  </m:oMath>
                </a14:m>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1</m:t>
                        </m:r>
                      </m:sub>
                    </m:sSub>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1</m:t>
                        </m:r>
                      </m:num>
                      <m:den>
                        <m:r>
                          <a:rPr lang="en-US" sz="4800" i="1">
                            <a:latin typeface="Cambria Math" panose="02040503050406030204" pitchFamily="18" charset="0"/>
                          </a:rPr>
                          <m:t>2</m:t>
                        </m:r>
                      </m:den>
                    </m:f>
                    <m:d>
                      <m:dPr>
                        <m:ctrlPr>
                          <a:rPr lang="en-US" sz="4800" i="1">
                            <a:latin typeface="Cambria Math" panose="02040503050406030204" pitchFamily="18" charset="0"/>
                          </a:rPr>
                        </m:ctrlPr>
                      </m:dPr>
                      <m:e>
                        <m:r>
                          <a:rPr lang="en-US" sz="4800" i="1">
                            <a:latin typeface="Cambria Math" panose="02040503050406030204" pitchFamily="18" charset="0"/>
                          </a:rPr>
                          <m:t>29+29</m:t>
                        </m:r>
                      </m:e>
                    </m:d>
                    <m:r>
                      <a:rPr lang="en-US" sz="4800" i="1">
                        <a:latin typeface="Cambria Math" panose="02040503050406030204" pitchFamily="18" charset="0"/>
                      </a:rPr>
                      <m:t>=29, </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3</m:t>
                        </m:r>
                      </m:sub>
                    </m:sSub>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1</m:t>
                        </m:r>
                      </m:num>
                      <m:den>
                        <m:r>
                          <a:rPr lang="en-US" sz="4800" i="1">
                            <a:latin typeface="Cambria Math" panose="02040503050406030204" pitchFamily="18" charset="0"/>
                          </a:rPr>
                          <m:t>2</m:t>
                        </m:r>
                      </m:den>
                    </m:f>
                    <m:d>
                      <m:dPr>
                        <m:ctrlPr>
                          <a:rPr lang="en-US" sz="4800" i="1">
                            <a:latin typeface="Cambria Math" panose="02040503050406030204" pitchFamily="18" charset="0"/>
                          </a:rPr>
                        </m:ctrlPr>
                      </m:dPr>
                      <m:e>
                        <m:r>
                          <a:rPr lang="en-US" sz="4800" i="1">
                            <a:latin typeface="Cambria Math" panose="02040503050406030204" pitchFamily="18" charset="0"/>
                          </a:rPr>
                          <m:t>37+40</m:t>
                        </m:r>
                      </m:e>
                    </m:d>
                    <m:r>
                      <a:rPr lang="en-US" sz="4800" i="1">
                        <a:latin typeface="Cambria Math" panose="02040503050406030204" pitchFamily="18" charset="0"/>
                      </a:rPr>
                      <m:t>=38,5</m:t>
                    </m:r>
                  </m:oMath>
                </a14:m>
                <a:r>
                  <a:rPr lang="en-US" sz="4800"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𝛥</m:t>
                        </m:r>
                      </m:e>
                      <m:sub>
                        <m:r>
                          <a:rPr lang="en-US" sz="4800" i="1">
                            <a:latin typeface="Cambria Math" panose="02040503050406030204" pitchFamily="18" charset="0"/>
                          </a:rPr>
                          <m:t>𝑄</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3</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1</m:t>
                        </m:r>
                      </m:sub>
                    </m:sSub>
                    <m:r>
                      <a:rPr lang="en-US" sz="4800" i="1">
                        <a:latin typeface="Cambria Math" panose="02040503050406030204" pitchFamily="18" charset="0"/>
                      </a:rPr>
                      <m:t>=9,5</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Năm</a:t>
                </a:r>
                <a:r>
                  <a:rPr lang="en-US" sz="4800" dirty="0">
                    <a:latin typeface="Tahoma" panose="020B0604030504040204" pitchFamily="34" charset="0"/>
                    <a:ea typeface="Tahoma" panose="020B0604030504040204" pitchFamily="34" charset="0"/>
                    <a:cs typeface="Tahoma" panose="020B0604030504040204" pitchFamily="34" charset="0"/>
                  </a:rPr>
                  <a:t> 2020: </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bar>
                          <m:barPr>
                            <m:pos m:val="top"/>
                            <m:ctrlPr>
                              <a:rPr lang="en-US" sz="4800" i="1">
                                <a:latin typeface="Cambria Math" panose="02040503050406030204" pitchFamily="18" charset="0"/>
                              </a:rPr>
                            </m:ctrlPr>
                          </m:barPr>
                          <m:e>
                            <m:r>
                              <a:rPr lang="en-US" sz="4800" i="1">
                                <a:latin typeface="Cambria Math" panose="02040503050406030204" pitchFamily="18" charset="0"/>
                              </a:rPr>
                              <m:t>𝑥</m:t>
                            </m:r>
                          </m:e>
                        </m:bar>
                      </m:e>
                      <m:sub>
                        <m:r>
                          <a:rPr lang="en-US" sz="4800" i="1">
                            <a:latin typeface="Cambria Math" panose="02040503050406030204" pitchFamily="18" charset="0"/>
                          </a:rPr>
                          <m:t>2</m:t>
                        </m:r>
                      </m:sub>
                    </m:sSub>
                    <m:r>
                      <a:rPr lang="en-US" sz="4800" i="1">
                        <a:latin typeface="Cambria Math" panose="02040503050406030204" pitchFamily="18" charset="0"/>
                      </a:rPr>
                      <m:t>=34,5</m:t>
                    </m:r>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chuẩn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2</m:t>
                        </m:r>
                      </m:sub>
                    </m:sSub>
                    <m:r>
                      <a:rPr lang="en-US" sz="4800" i="1">
                        <a:latin typeface="Cambria Math" panose="02040503050406030204" pitchFamily="18" charset="0"/>
                      </a:rPr>
                      <m:t>=</m:t>
                    </m:r>
                    <m:rad>
                      <m:radPr>
                        <m:degHide m:val="on"/>
                        <m:ctrlPr>
                          <a:rPr lang="en-US" sz="4800" i="1">
                            <a:latin typeface="Cambria Math" panose="02040503050406030204" pitchFamily="18" charset="0"/>
                          </a:rPr>
                        </m:ctrlPr>
                      </m:radPr>
                      <m:deg/>
                      <m:e>
                        <m:sSup>
                          <m:sSupPr>
                            <m:ctrlPr>
                              <a:rPr lang="en-US" sz="4800" i="1">
                                <a:latin typeface="Cambria Math" panose="02040503050406030204" pitchFamily="18" charset="0"/>
                              </a:rPr>
                            </m:ctrlPr>
                          </m:sSupPr>
                          <m:e>
                            <m:sSub>
                              <m:sSubPr>
                                <m:ctrlPr>
                                  <a:rPr lang="en-US" sz="4800" i="1">
                                    <a:latin typeface="Cambria Math" panose="02040503050406030204" pitchFamily="18" charset="0"/>
                                  </a:rPr>
                                </m:ctrlPr>
                              </m:sSubPr>
                              <m:e>
                                <m:r>
                                  <a:rPr lang="en-US" sz="4800" i="1">
                                    <a:latin typeface="Cambria Math" panose="02040503050406030204" pitchFamily="18" charset="0"/>
                                  </a:rPr>
                                  <m:t>𝑠</m:t>
                                </m:r>
                              </m:e>
                              <m:sub>
                                <m:r>
                                  <a:rPr lang="en-US" sz="4800" i="1">
                                    <a:latin typeface="Cambria Math" panose="02040503050406030204" pitchFamily="18" charset="0"/>
                                  </a:rPr>
                                  <m:t>2</m:t>
                                </m:r>
                              </m:sub>
                            </m:sSub>
                          </m:e>
                          <m:sup>
                            <m:r>
                              <a:rPr lang="en-US" sz="4800" i="1">
                                <a:latin typeface="Cambria Math" panose="02040503050406030204" pitchFamily="18" charset="0"/>
                              </a:rPr>
                              <m:t>2</m:t>
                            </m:r>
                          </m:sup>
                        </m:sSup>
                      </m:e>
                    </m:rad>
                    <m:r>
                      <a:rPr lang="en-US" sz="4800" i="1">
                        <a:latin typeface="Cambria Math" panose="02040503050406030204" pitchFamily="18" charset="0"/>
                      </a:rPr>
                      <m:t>≈3,97</m:t>
                    </m:r>
                  </m:oMath>
                </a14:m>
                <a:r>
                  <a:rPr lang="en-US" sz="48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685184" y="2779779"/>
                <a:ext cx="22077145" cy="8146974"/>
              </a:xfrm>
              <a:prstGeom prst="rect">
                <a:avLst/>
              </a:prstGeom>
              <a:blipFill>
                <a:blip r:embed="rId7"/>
                <a:stretch>
                  <a:fillRect l="-1242" t="-1722" b="-291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8BC914D-D5F3-1314-CC59-76C8DA471899}"/>
              </a:ext>
            </a:extLst>
          </p:cNvPr>
          <p:cNvSpPr>
            <a:spLocks noChangeArrowheads="1"/>
          </p:cNvSpPr>
          <p:nvPr/>
        </p:nvSpPr>
        <p:spPr bwMode="auto">
          <a:xfrm>
            <a:off x="-595420" y="-5011174"/>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Số trung bình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x=8.1+19.10+20.19+21.17+22.350=20,02</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Số trung vị là trung bình cộng của giá trị thứ 25 và 26: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Me=20+202=20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Mốt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Mo=20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Phương sai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s2=15082+10.192+19.202+17.212+3.222-20,022≈3,66</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Độ lệch chuẩn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s=s2≈1,91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Khoảng biến thiên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R=22-8=14</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Tứ phân vị:</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8, 19, ..., 1910, 20,..., 2014  Q2  20, ...205, 21, ..., 2117, 22,22, 22</a:t>
            </a: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Q2=Me=20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Q1=20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Q3=21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ΔQ=Q3-Q1=1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Đối tượng 6">
            <a:extLst>
              <a:ext uri="{FF2B5EF4-FFF2-40B4-BE49-F238E27FC236}">
                <a16:creationId xmlns:a16="http://schemas.microsoft.com/office/drawing/2014/main" id="{E53DC6F7-DCDB-4C72-FBD0-070D260F5E14}"/>
              </a:ext>
            </a:extLst>
          </p:cNvPr>
          <p:cNvGraphicFramePr>
            <a:graphicFrameLocks noChangeAspect="1"/>
          </p:cNvGraphicFramePr>
          <p:nvPr/>
        </p:nvGraphicFramePr>
        <p:xfrm>
          <a:off x="-595420" y="-4553974"/>
          <a:ext cx="127000" cy="139700"/>
        </p:xfrm>
        <a:graphic>
          <a:graphicData uri="http://schemas.openxmlformats.org/presentationml/2006/ole">
            <mc:AlternateContent xmlns:mc="http://schemas.openxmlformats.org/markup-compatibility/2006">
              <mc:Choice xmlns:v="urn:schemas-microsoft-com:vml" Requires="v">
                <p:oleObj spid="_x0000_s14339" name="Equation" r:id="rId8" imgW="126835" imgH="139518" progId="Equation.DSMT4">
                  <p:embed/>
                </p:oleObj>
              </mc:Choice>
              <mc:Fallback>
                <p:oleObj name="Equation" r:id="rId8" imgW="126835" imgH="139518" progId="Equation.DSMT4">
                  <p:embed/>
                  <p:pic>
                    <p:nvPicPr>
                      <p:cNvPr id="7" name="Đối tượng 6">
                        <a:extLst>
                          <a:ext uri="{FF2B5EF4-FFF2-40B4-BE49-F238E27FC236}">
                            <a16:creationId xmlns:a16="http://schemas.microsoft.com/office/drawing/2014/main" id="{E53DC6F7-DCDB-4C72-FBD0-070D260F5E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420" y="-4553974"/>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a16="http://schemas.microsoft.com/office/drawing/2014/main" id="{DAA28765-0BC8-2F71-BB4C-DDE6F96DAF62}"/>
              </a:ext>
            </a:extLst>
          </p:cNvPr>
          <p:cNvSpPr>
            <a:spLocks noChangeArrowheads="1"/>
          </p:cNvSpPr>
          <p:nvPr/>
        </p:nvSpPr>
        <p:spPr bwMode="auto">
          <a:xfrm>
            <a:off x="-595420" y="-441427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là giá trị ngoại lệ nếu </a:t>
            </a:r>
            <a:r>
              <a:rPr kumimoji="0" lang="en-US" altLang="en-US" sz="1200" b="0" i="1" u="none" strike="noStrike" cap="none" normalizeH="0" baseline="0">
                <a:ln>
                  <a:noFill/>
                </a:ln>
                <a:solidFill>
                  <a:srgbClr val="000000"/>
                </a:solidFill>
                <a:effectLst/>
                <a:latin typeface="Cambria Math" panose="02040503050406030204" pitchFamily="18" charset="0"/>
                <a:ea typeface="Times New Roman" panose="02020603050405020304" pitchFamily="18" charset="0"/>
              </a:rPr>
              <a:t>x&gt;Q3+1,5.ΔQ=22,5</a:t>
            </a:r>
            <a:r>
              <a:rPr kumimoji="0" lang="en-US" altLang="en-US" sz="1200" b="0" i="0" u="none" strike="noStrike" cap="none" normalizeH="0" baseline="0">
                <a:ln>
                  <a:noFill/>
                </a:ln>
                <a:solidFill>
                  <a:srgbClr val="000000"/>
                </a:solidFill>
                <a:effectLst/>
                <a:ea typeface="Times New Roman" panose="02020603050405020304" pitchFamily="18" charset="0"/>
              </a:rPr>
              <a:t> </a:t>
            </a: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hoặc </a:t>
            </a:r>
            <a:r>
              <a:rPr kumimoji="0" lang="en-US" altLang="en-US" sz="1200" b="0" i="1" u="none" strike="noStrike" cap="none" normalizeH="0" baseline="0">
                <a:ln>
                  <a:noFill/>
                </a:ln>
                <a:solidFill>
                  <a:srgbClr val="000000"/>
                </a:solidFill>
                <a:effectLst/>
                <a:latin typeface="Cambria Math" panose="02040503050406030204" pitchFamily="18" charset="0"/>
                <a:ea typeface="Times New Roman" panose="02020603050405020304" pitchFamily="18" charset="0"/>
              </a:rPr>
              <a:t>x&lt;Q1-1,5.ΔQ=18,5</a:t>
            </a:r>
            <a:r>
              <a:rPr kumimoji="0" lang="en-US" altLang="en-US" sz="1200" b="0" i="0" u="none" strike="noStrike" cap="none" normalizeH="0" baseline="0">
                <a:ln>
                  <a:noFill/>
                </a:ln>
                <a:solidFill>
                  <a:srgbClr val="000000"/>
                </a:solidFill>
                <a:effectLst/>
                <a:ea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Vậy có một giá trị ngoại lệ là 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963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5265637" y="3525617"/>
          <a:ext cx="914400" cy="198438"/>
        </p:xfrm>
        <a:graphic>
          <a:graphicData uri="http://schemas.openxmlformats.org/presentationml/2006/ole">
            <mc:AlternateContent xmlns:mc="http://schemas.openxmlformats.org/markup-compatibility/2006">
              <mc:Choice xmlns:v="urn:schemas-microsoft-com:vml" Requires="v">
                <p:oleObj spid="_x0000_s15362"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5265637" y="3525617"/>
                        <a:ext cx="914400" cy="198438"/>
                      </a:xfrm>
                      <a:prstGeom prst="rect">
                        <a:avLst/>
                      </a:prstGeom>
                    </p:spPr>
                  </p:pic>
                </p:oleObj>
              </mc:Fallback>
            </mc:AlternateContent>
          </a:graphicData>
        </a:graphic>
      </p:graphicFrame>
      <p:grpSp>
        <p:nvGrpSpPr>
          <p:cNvPr id="30" name="Group 29"/>
          <p:cNvGrpSpPr/>
          <p:nvPr/>
        </p:nvGrpSpPr>
        <p:grpSpPr>
          <a:xfrm>
            <a:off x="-282309" y="1752600"/>
            <a:ext cx="23757776" cy="11610981"/>
            <a:chOff x="313377" y="6817405"/>
            <a:chExt cx="24155400" cy="11610981"/>
          </a:xfrm>
        </p:grpSpPr>
        <p:sp>
          <p:nvSpPr>
            <p:cNvPr id="40" name="Google Shape;422;p3"/>
            <p:cNvSpPr/>
            <p:nvPr/>
          </p:nvSpPr>
          <p:spPr>
            <a:xfrm>
              <a:off x="1033635" y="6934200"/>
              <a:ext cx="23435142" cy="11494186"/>
            </a:xfrm>
            <a:prstGeom prst="roundRect">
              <a:avLst>
                <a:gd name="adj" fmla="val 2239"/>
              </a:avLst>
            </a:prstGeom>
            <a:solidFill>
              <a:srgbClr val="E6E6E6"/>
            </a:solidFill>
            <a:ln w="28575"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dirty="0">
                <a:solidFill>
                  <a:schemeClr val="lt1"/>
                </a:solidFill>
                <a:latin typeface="Tahoma" panose="020B0604030504040204" pitchFamily="34" charset="0"/>
                <a:ea typeface="Calibri"/>
                <a:cs typeface="Calibri"/>
                <a:sym typeface="Calibri"/>
              </a:endParaRPr>
            </a:p>
          </p:txBody>
        </p:sp>
        <p:grpSp>
          <p:nvGrpSpPr>
            <p:cNvPr id="12" name="Group 11"/>
            <p:cNvGrpSpPr/>
            <p:nvPr/>
          </p:nvGrpSpPr>
          <p:grpSpPr>
            <a:xfrm>
              <a:off x="313377" y="6817405"/>
              <a:ext cx="3682424" cy="1069046"/>
              <a:chOff x="313378" y="7310757"/>
              <a:chExt cx="3682424" cy="1069046"/>
            </a:xfrm>
          </p:grpSpPr>
          <p:grpSp>
            <p:nvGrpSpPr>
              <p:cNvPr id="39" name="Group 38"/>
              <p:cNvGrpSpPr/>
              <p:nvPr/>
            </p:nvGrpSpPr>
            <p:grpSpPr>
              <a:xfrm>
                <a:off x="313378" y="7315244"/>
                <a:ext cx="3682424" cy="1064559"/>
                <a:chOff x="428099" y="2750098"/>
                <a:chExt cx="3882625" cy="1064559"/>
              </a:xfrm>
            </p:grpSpPr>
            <p:sp>
              <p:nvSpPr>
                <p:cNvPr id="50" name="Google Shape;424;p3"/>
                <p:cNvSpPr/>
                <p:nvPr/>
              </p:nvSpPr>
              <p:spPr>
                <a:xfrm rot="5400000" flipH="1">
                  <a:off x="2435076" y="1690975"/>
                  <a:ext cx="816526" cy="293477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panose="020B0604030504040204" pitchFamily="34" charset="0"/>
                    <a:ea typeface="Calibri"/>
                    <a:cs typeface="Calibri"/>
                    <a:sym typeface="Calibri"/>
                  </a:endParaRPr>
                </a:p>
              </p:txBody>
            </p:sp>
            <p:pic>
              <p:nvPicPr>
                <p:cNvPr id="51" name="Google Shape;426;p3"/>
                <p:cNvPicPr preferRelativeResize="0"/>
                <p:nvPr/>
              </p:nvPicPr>
              <p:blipFill rotWithShape="1">
                <a:blip r:embed="rId5">
                  <a:alphaModFix/>
                </a:blip>
                <a:srcRect l="17950" t="14860" r="18922" b="25554"/>
                <a:stretch/>
              </p:blipFill>
              <p:spPr>
                <a:xfrm>
                  <a:off x="428099" y="2768710"/>
                  <a:ext cx="1037165" cy="1045947"/>
                </a:xfrm>
                <a:prstGeom prst="round2DiagRect">
                  <a:avLst>
                    <a:gd name="adj1" fmla="val 27632"/>
                    <a:gd name="adj2" fmla="val 0"/>
                  </a:avLst>
                </a:prstGeom>
                <a:solidFill>
                  <a:srgbClr val="0000CC"/>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sp>
            <p:nvSpPr>
              <p:cNvPr id="41" name="Google Shape;425;p3"/>
              <p:cNvSpPr txBox="1"/>
              <p:nvPr/>
            </p:nvSpPr>
            <p:spPr>
              <a:xfrm>
                <a:off x="1320446" y="7310757"/>
                <a:ext cx="2668662" cy="7824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0000"/>
                    </a:solidFill>
                    <a:latin typeface="Tahoma" panose="020B0604030504040204" pitchFamily="34" charset="0"/>
                    <a:ea typeface="Tahoma"/>
                    <a:cs typeface="Tahoma"/>
                    <a:sym typeface="Tahoma"/>
                  </a:rPr>
                  <a:t>Bài</a:t>
                </a:r>
                <a:r>
                  <a:rPr lang="en-US" sz="4400" b="1" dirty="0">
                    <a:solidFill>
                      <a:srgbClr val="FF0000"/>
                    </a:solidFill>
                    <a:latin typeface="Tahoma" panose="020B0604030504040204" pitchFamily="34" charset="0"/>
                    <a:ea typeface="Tahoma"/>
                    <a:cs typeface="Tahoma"/>
                    <a:sym typeface="Tahoma"/>
                  </a:rPr>
                  <a:t> </a:t>
                </a:r>
                <a:r>
                  <a:rPr lang="en-US" sz="4400" b="1" dirty="0" err="1">
                    <a:solidFill>
                      <a:srgbClr val="FF0000"/>
                    </a:solidFill>
                    <a:latin typeface="Tahoma" panose="020B0604030504040204" pitchFamily="34" charset="0"/>
                    <a:ea typeface="Tahoma"/>
                    <a:cs typeface="Tahoma"/>
                    <a:sym typeface="Tahoma"/>
                  </a:rPr>
                  <a:t>giải</a:t>
                </a:r>
                <a:endParaRPr sz="4400" b="1" dirty="0">
                  <a:solidFill>
                    <a:srgbClr val="FF0000"/>
                  </a:solidFill>
                  <a:latin typeface="Tahoma" panose="020B0604030504040204" pitchFamily="34" charset="0"/>
                  <a:ea typeface="Tahoma"/>
                  <a:cs typeface="Tahoma"/>
                  <a:sym typeface="Tahoma"/>
                </a:endParaRPr>
              </a:p>
            </p:txBody>
          </p:sp>
        </p:grpSp>
      </p:grpSp>
      <p:pic>
        <p:nvPicPr>
          <p:cNvPr id="1024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33400" cy="174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Rectangle 24"/>
              <p:cNvSpPr/>
              <p:nvPr/>
            </p:nvSpPr>
            <p:spPr>
              <a:xfrm>
                <a:off x="685184" y="2779779"/>
                <a:ext cx="22077145" cy="10051470"/>
              </a:xfrm>
              <a:prstGeom prst="rect">
                <a:avLst/>
              </a:prstGeom>
            </p:spPr>
            <p:txBody>
              <a:bodyPr wrap="square">
                <a:spAutoFit/>
              </a:bodyPr>
              <a:lstStyle/>
              <a:p>
                <a:r>
                  <a:rPr lang="en-US" sz="4800" dirty="0" err="1">
                    <a:latin typeface="Tahoma" panose="020B0604030504040204" pitchFamily="34" charset="0"/>
                    <a:ea typeface="Tahoma" panose="020B0604030504040204" pitchFamily="34" charset="0"/>
                    <a:cs typeface="Tahoma" panose="020B0604030504040204" pitchFamily="34" charset="0"/>
                  </a:rPr>
                  <a:t>Sắp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xếp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mẫu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liệu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giảm</a:t>
                </a:r>
                <a:r>
                  <a:rPr lang="en-US" sz="4800" dirty="0">
                    <a:latin typeface="Tahoma" panose="020B0604030504040204" pitchFamily="34" charset="0"/>
                    <a:ea typeface="Tahoma" panose="020B0604030504040204" pitchFamily="34" charset="0"/>
                    <a:cs typeface="Tahoma" panose="020B0604030504040204" pitchFamily="34" charset="0"/>
                  </a:rPr>
                  <a:t>:</a:t>
                </a:r>
              </a:p>
              <a:p>
                <a:pPr algn="ctr"/>
                <a:r>
                  <a:rPr lang="en-US" sz="4800" dirty="0">
                    <a:latin typeface="Tahoma" panose="020B0604030504040204" pitchFamily="34" charset="0"/>
                    <a:ea typeface="Tahoma" panose="020B0604030504040204" pitchFamily="34" charset="0"/>
                    <a:cs typeface="Tahoma" panose="020B0604030504040204" pitchFamily="34" charset="0"/>
                  </a:rPr>
                  <a:t> 28, 31, 32, 33, 33, 34, 34, 35, 35, 37, 37, 45.</a:t>
                </a:r>
              </a:p>
              <a:p>
                <a:br>
                  <a:rPr lang="en-US" sz="4800" dirty="0">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2</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𝑀</m:t>
                        </m:r>
                      </m:e>
                      <m:sub>
                        <m:r>
                          <a:rPr lang="en-US" sz="4800" i="1">
                            <a:latin typeface="Cambria Math" panose="02040503050406030204" pitchFamily="18" charset="0"/>
                          </a:rPr>
                          <m:t>𝑒</m:t>
                        </m:r>
                      </m:sub>
                    </m:sSub>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1</m:t>
                        </m:r>
                      </m:num>
                      <m:den>
                        <m:r>
                          <a:rPr lang="en-US" sz="4800" i="1">
                            <a:latin typeface="Cambria Math" panose="02040503050406030204" pitchFamily="18" charset="0"/>
                          </a:rPr>
                          <m:t>2</m:t>
                        </m:r>
                      </m:den>
                    </m:f>
                    <m:d>
                      <m:dPr>
                        <m:ctrlPr>
                          <a:rPr lang="en-US" sz="4800" i="1">
                            <a:latin typeface="Cambria Math" panose="02040503050406030204" pitchFamily="18" charset="0"/>
                          </a:rPr>
                        </m:ctrlPr>
                      </m:dPr>
                      <m:e>
                        <m:r>
                          <a:rPr lang="en-US" sz="4800" i="1">
                            <a:latin typeface="Cambria Math" panose="02040503050406030204" pitchFamily="18" charset="0"/>
                          </a:rPr>
                          <m:t>34+34</m:t>
                        </m:r>
                      </m:e>
                    </m:d>
                    <m:r>
                      <a:rPr lang="en-US" sz="4800" i="1">
                        <a:latin typeface="Cambria Math" panose="02040503050406030204" pitchFamily="18" charset="0"/>
                      </a:rPr>
                      <m:t>=34</m:t>
                    </m:r>
                  </m:oMath>
                </a14:m>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1</m:t>
                        </m:r>
                      </m:sub>
                    </m:sSub>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1</m:t>
                        </m:r>
                      </m:num>
                      <m:den>
                        <m:r>
                          <a:rPr lang="en-US" sz="4800" i="1">
                            <a:latin typeface="Cambria Math" panose="02040503050406030204" pitchFamily="18" charset="0"/>
                          </a:rPr>
                          <m:t>2</m:t>
                        </m:r>
                      </m:den>
                    </m:f>
                    <m:d>
                      <m:dPr>
                        <m:ctrlPr>
                          <a:rPr lang="en-US" sz="4800" i="1">
                            <a:latin typeface="Cambria Math" panose="02040503050406030204" pitchFamily="18" charset="0"/>
                          </a:rPr>
                        </m:ctrlPr>
                      </m:dPr>
                      <m:e>
                        <m:r>
                          <a:rPr lang="en-US" sz="4800" i="1">
                            <a:latin typeface="Cambria Math" panose="02040503050406030204" pitchFamily="18" charset="0"/>
                          </a:rPr>
                          <m:t>32+33</m:t>
                        </m:r>
                      </m:e>
                    </m:d>
                    <m:r>
                      <a:rPr lang="en-US" sz="4800" i="1">
                        <a:latin typeface="Cambria Math" panose="02040503050406030204" pitchFamily="18" charset="0"/>
                      </a:rPr>
                      <m:t>=32,5, </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3</m:t>
                        </m:r>
                      </m:sub>
                    </m:sSub>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1</m:t>
                        </m:r>
                      </m:num>
                      <m:den>
                        <m:r>
                          <a:rPr lang="en-US" sz="4800" i="1">
                            <a:latin typeface="Cambria Math" panose="02040503050406030204" pitchFamily="18" charset="0"/>
                          </a:rPr>
                          <m:t>2</m:t>
                        </m:r>
                      </m:den>
                    </m:f>
                    <m:d>
                      <m:dPr>
                        <m:ctrlPr>
                          <a:rPr lang="en-US" sz="4800" i="1">
                            <a:latin typeface="Cambria Math" panose="02040503050406030204" pitchFamily="18" charset="0"/>
                          </a:rPr>
                        </m:ctrlPr>
                      </m:dPr>
                      <m:e>
                        <m:r>
                          <a:rPr lang="en-US" sz="4800" i="1">
                            <a:latin typeface="Cambria Math" panose="02040503050406030204" pitchFamily="18" charset="0"/>
                          </a:rPr>
                          <m:t>35+37</m:t>
                        </m:r>
                      </m:e>
                    </m:d>
                    <m:r>
                      <a:rPr lang="en-US" sz="4800" i="1">
                        <a:latin typeface="Cambria Math" panose="02040503050406030204" pitchFamily="18" charset="0"/>
                      </a:rPr>
                      <m:t>=36</m:t>
                    </m:r>
                  </m:oMath>
                </a14:m>
                <a:r>
                  <a:rPr lang="en-US" sz="4800"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𝛥</m:t>
                        </m:r>
                      </m:e>
                      <m:sub>
                        <m:r>
                          <a:rPr lang="en-US" sz="4800" i="1">
                            <a:latin typeface="Cambria Math" panose="02040503050406030204" pitchFamily="18" charset="0"/>
                          </a:rPr>
                          <m:t>𝑄</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3</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𝑄</m:t>
                        </m:r>
                      </m:e>
                      <m:sub>
                        <m:r>
                          <a:rPr lang="en-US" sz="4800" i="1">
                            <a:latin typeface="Cambria Math" panose="02040503050406030204" pitchFamily="18" charset="0"/>
                          </a:rPr>
                          <m:t>1</m:t>
                        </m:r>
                      </m:sub>
                    </m:sSub>
                    <m:r>
                      <a:rPr lang="en-US" sz="4800" i="1">
                        <a:latin typeface="Cambria Math" panose="02040503050406030204" pitchFamily="18" charset="0"/>
                      </a:rPr>
                      <m:t>=3,5</m:t>
                    </m:r>
                  </m:oMath>
                </a14:m>
                <a:r>
                  <a:rPr lang="en-US" sz="4800" dirty="0">
                    <a:latin typeface="Tahoma" panose="020B0604030504040204" pitchFamily="34" charset="0"/>
                    <a:ea typeface="Tahoma" panose="020B0604030504040204" pitchFamily="34" charset="0"/>
                    <a:cs typeface="Tahoma" panose="020B0604030504040204" pitchFamily="34" charset="0"/>
                  </a:rPr>
                  <a:t>.</a:t>
                </a:r>
              </a:p>
              <a:p>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b) So </a:t>
                </a:r>
                <a:r>
                  <a:rPr lang="en-US" sz="4800" dirty="0" err="1">
                    <a:latin typeface="Tahoma" panose="020B0604030504040204" pitchFamily="34" charset="0"/>
                    <a:ea typeface="Tahoma" panose="020B0604030504040204" pitchFamily="34" charset="0"/>
                    <a:cs typeface="Tahoma" panose="020B0604030504040204" pitchFamily="34" charset="0"/>
                  </a:rPr>
                  <a:t>sánh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trung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tăng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nhiều</a:t>
                </a:r>
                <a:r>
                  <a:rPr lang="en-US" sz="4800" dirty="0">
                    <a:latin typeface="Tahoma" panose="020B0604030504040204" pitchFamily="34" charset="0"/>
                    <a:ea typeface="Tahoma" panose="020B0604030504040204" pitchFamily="34" charset="0"/>
                    <a:cs typeface="Tahoma" panose="020B0604030504040204" pitchFamily="34" charset="0"/>
                  </a:rPr>
                  <a:t> so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năm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trước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tăng</a:t>
                </a:r>
                <a:r>
                  <a:rPr lang="en-US" sz="4800" dirty="0">
                    <a:latin typeface="Tahoma" panose="020B0604030504040204" pitchFamily="34" charset="0"/>
                    <a:ea typeface="Tahoma" panose="020B0604030504040204" pitchFamily="34" charset="0"/>
                    <a:cs typeface="Tahoma" panose="020B0604030504040204" pitchFamily="34" charset="0"/>
                  </a:rPr>
                  <a:t> 1)</a:t>
                </a:r>
              </a:p>
              <a:p>
                <a:r>
                  <a:rPr lang="en-US" sz="4800" dirty="0">
                    <a:latin typeface="Tahoma" panose="020B0604030504040204" pitchFamily="34" charset="0"/>
                    <a:ea typeface="Tahoma" panose="020B0604030504040204" pitchFamily="34" charset="0"/>
                    <a:cs typeface="Tahoma" panose="020B0604030504040204" pitchFamily="34" charset="0"/>
                  </a:rPr>
                  <a:t>So </a:t>
                </a:r>
                <a:r>
                  <a:rPr lang="en-US" sz="4800" dirty="0" err="1">
                    <a:latin typeface="Tahoma" panose="020B0604030504040204" pitchFamily="34" charset="0"/>
                    <a:ea typeface="Tahoma" panose="020B0604030504040204" pitchFamily="34" charset="0"/>
                    <a:cs typeface="Tahoma" panose="020B0604030504040204" pitchFamily="34" charset="0"/>
                  </a:rPr>
                  <a:t>sánh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chuẩn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xe</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năm</a:t>
                </a:r>
                <a:r>
                  <a:rPr lang="en-US" sz="4800" dirty="0">
                    <a:latin typeface="Tahoma" panose="020B0604030504040204" pitchFamily="34" charset="0"/>
                    <a:ea typeface="Tahoma" panose="020B0604030504040204" pitchFamily="34" charset="0"/>
                    <a:cs typeface="Tahoma" panose="020B0604030504040204" pitchFamily="34" charset="0"/>
                  </a:rPr>
                  <a:t> 2020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chênh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lệch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giữa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tháng</a:t>
                </a:r>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Tác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chiến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xe</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tăng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giữa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tháng</a:t>
                </a:r>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685184" y="2779779"/>
                <a:ext cx="22077145" cy="10051470"/>
              </a:xfrm>
              <a:prstGeom prst="rect">
                <a:avLst/>
              </a:prstGeom>
              <a:blipFill>
                <a:blip r:embed="rId7"/>
                <a:stretch>
                  <a:fillRect l="-1242" t="-139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8BC914D-D5F3-1314-CC59-76C8DA471899}"/>
              </a:ext>
            </a:extLst>
          </p:cNvPr>
          <p:cNvSpPr>
            <a:spLocks noChangeArrowheads="1"/>
          </p:cNvSpPr>
          <p:nvPr/>
        </p:nvSpPr>
        <p:spPr bwMode="auto">
          <a:xfrm>
            <a:off x="-595420" y="-5011174"/>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Số trung bình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x=8.1+19.10+20.19+21.17+22.350=20,02</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Số trung vị là trung bình cộng của giá trị thứ 25 và 26: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Me=20+202=20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Mốt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Mo=20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Phương sai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s2=15082+10.192+19.202+17.212+3.222-20,022≈3,66</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Độ lệch chuẩn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s=s2≈1,91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Khoảng biến thiên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R=22-8=14</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Tứ phân vị:</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8, 19, ..., 1910, 20,..., 2014  Q2  20, ...205, 21, ..., 2117, 22,22, 22</a:t>
            </a: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Q2=Me=20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Q1=20</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Q3=21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ΔQ=Q3-Q1=1</a:t>
            </a:r>
            <a:r>
              <a:rPr kumimoji="0" lang="en-US" altLang="en-US" sz="12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Đối tượng 6">
            <a:extLst>
              <a:ext uri="{FF2B5EF4-FFF2-40B4-BE49-F238E27FC236}">
                <a16:creationId xmlns:a16="http://schemas.microsoft.com/office/drawing/2014/main" id="{E53DC6F7-DCDB-4C72-FBD0-070D260F5E14}"/>
              </a:ext>
            </a:extLst>
          </p:cNvPr>
          <p:cNvGraphicFramePr>
            <a:graphicFrameLocks noChangeAspect="1"/>
          </p:cNvGraphicFramePr>
          <p:nvPr/>
        </p:nvGraphicFramePr>
        <p:xfrm>
          <a:off x="-595420" y="-4553974"/>
          <a:ext cx="127000" cy="139700"/>
        </p:xfrm>
        <a:graphic>
          <a:graphicData uri="http://schemas.openxmlformats.org/presentationml/2006/ole">
            <mc:AlternateContent xmlns:mc="http://schemas.openxmlformats.org/markup-compatibility/2006">
              <mc:Choice xmlns:v="urn:schemas-microsoft-com:vml" Requires="v">
                <p:oleObj spid="_x0000_s15363" name="Equation" r:id="rId8" imgW="126835" imgH="139518" progId="Equation.DSMT4">
                  <p:embed/>
                </p:oleObj>
              </mc:Choice>
              <mc:Fallback>
                <p:oleObj name="Equation" r:id="rId8" imgW="126835" imgH="139518" progId="Equation.DSMT4">
                  <p:embed/>
                  <p:pic>
                    <p:nvPicPr>
                      <p:cNvPr id="7" name="Đối tượng 6">
                        <a:extLst>
                          <a:ext uri="{FF2B5EF4-FFF2-40B4-BE49-F238E27FC236}">
                            <a16:creationId xmlns:a16="http://schemas.microsoft.com/office/drawing/2014/main" id="{E53DC6F7-DCDB-4C72-FBD0-070D260F5E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420" y="-4553974"/>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a16="http://schemas.microsoft.com/office/drawing/2014/main" id="{DAA28765-0BC8-2F71-BB4C-DDE6F96DAF62}"/>
              </a:ext>
            </a:extLst>
          </p:cNvPr>
          <p:cNvSpPr>
            <a:spLocks noChangeArrowheads="1"/>
          </p:cNvSpPr>
          <p:nvPr/>
        </p:nvSpPr>
        <p:spPr bwMode="auto">
          <a:xfrm>
            <a:off x="-595420" y="-441427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là giá trị ngoại lệ nếu </a:t>
            </a:r>
            <a:r>
              <a:rPr kumimoji="0" lang="en-US" altLang="en-US" sz="1200" b="0" i="1" u="none" strike="noStrike" cap="none" normalizeH="0" baseline="0">
                <a:ln>
                  <a:noFill/>
                </a:ln>
                <a:solidFill>
                  <a:srgbClr val="000000"/>
                </a:solidFill>
                <a:effectLst/>
                <a:latin typeface="Cambria Math" panose="02040503050406030204" pitchFamily="18" charset="0"/>
                <a:ea typeface="Times New Roman" panose="02020603050405020304" pitchFamily="18" charset="0"/>
              </a:rPr>
              <a:t>x&gt;Q3+1,5.ΔQ=22,5</a:t>
            </a:r>
            <a:r>
              <a:rPr kumimoji="0" lang="en-US" altLang="en-US" sz="1200" b="0" i="0" u="none" strike="noStrike" cap="none" normalizeH="0" baseline="0">
                <a:ln>
                  <a:noFill/>
                </a:ln>
                <a:solidFill>
                  <a:srgbClr val="000000"/>
                </a:solidFill>
                <a:effectLst/>
                <a:ea typeface="Times New Roman" panose="02020603050405020304" pitchFamily="18" charset="0"/>
              </a:rPr>
              <a:t> </a:t>
            </a: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hoặc </a:t>
            </a:r>
            <a:r>
              <a:rPr kumimoji="0" lang="en-US" altLang="en-US" sz="1200" b="0" i="1" u="none" strike="noStrike" cap="none" normalizeH="0" baseline="0">
                <a:ln>
                  <a:noFill/>
                </a:ln>
                <a:solidFill>
                  <a:srgbClr val="000000"/>
                </a:solidFill>
                <a:effectLst/>
                <a:latin typeface="Cambria Math" panose="02040503050406030204" pitchFamily="18" charset="0"/>
                <a:ea typeface="Times New Roman" panose="02020603050405020304" pitchFamily="18" charset="0"/>
              </a:rPr>
              <a:t>x&lt;Q1-1,5.ΔQ=18,5</a:t>
            </a:r>
            <a:r>
              <a:rPr kumimoji="0" lang="en-US" altLang="en-US" sz="1200" b="0" i="0" u="none" strike="noStrike" cap="none" normalizeH="0" baseline="0">
                <a:ln>
                  <a:noFill/>
                </a:ln>
                <a:solidFill>
                  <a:srgbClr val="000000"/>
                </a:solidFill>
                <a:effectLst/>
                <a:ea typeface="Times New Roman" panose="02020603050405020304" pitchFamily="18" charset="0"/>
              </a:rPr>
              <a: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Vậy có một giá trị ngoại lệ là 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909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0" y="2655864"/>
            <a:ext cx="24105297" cy="516566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4300" b="1" dirty="0">
              <a:solidFill>
                <a:schemeClr val="lt1"/>
              </a:solidFill>
              <a:latin typeface="Tahoma" panose="020B0604030504040204" pitchFamily="34" charset="0"/>
              <a:ea typeface="Tahoma"/>
              <a:cs typeface="Tahoma"/>
              <a:sym typeface="Tahoma"/>
            </a:endParaRPr>
          </a:p>
        </p:txBody>
      </p:sp>
      <mc:AlternateContent xmlns:mc="http://schemas.openxmlformats.org/markup-compatibility/2006" xmlns:a14="http://schemas.microsoft.com/office/drawing/2010/main">
        <mc:Choice Requires="a14">
          <p:sp>
            <p:nvSpPr>
              <p:cNvPr id="29" name="De_bai">
                <a:extLst>
                  <a:ext uri="{FF2B5EF4-FFF2-40B4-BE49-F238E27FC236}">
                    <a16:creationId xmlns:a16="http://schemas.microsoft.com/office/drawing/2014/main" id="{5C607D02-F3EA-4874-B48F-93ED609CEE50}"/>
                  </a:ext>
                </a:extLst>
              </p:cNvPr>
              <p:cNvSpPr txBox="1">
                <a:spLocks/>
              </p:cNvSpPr>
              <p:nvPr/>
            </p:nvSpPr>
            <p:spPr>
              <a:xfrm>
                <a:off x="278703" y="3200400"/>
                <a:ext cx="23141726" cy="462113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Khi </a:t>
                </a:r>
                <a:r>
                  <a:rPr lang="en-US" sz="4800" b="1" dirty="0" err="1">
                    <a:latin typeface="Tahoma" panose="020B0604030504040204" pitchFamily="34" charset="0"/>
                    <a:ea typeface="Tahoma" panose="020B0604030504040204" pitchFamily="34" charset="0"/>
                    <a:cs typeface="Tahoma" panose="020B0604030504040204" pitchFamily="34" charset="0"/>
                  </a:rPr>
                  <a:t>thay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bởi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tuyệt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đối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vượt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quá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nửa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Cho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𝒅</m:t>
                    </m:r>
                  </m:oMath>
                </a14:m>
                <a:r>
                  <a:rPr lang="en-US" sz="4800" b="1" dirty="0">
                    <a:latin typeface="Tahoma" panose="020B0604030504040204" pitchFamily="34" charset="0"/>
                    <a:ea typeface="Tahoma" panose="020B0604030504040204" pitchFamily="34" charset="0"/>
                    <a:cs typeface="Tahoma" panose="020B0604030504040204" pitchFamily="34" charset="0"/>
                  </a:rPr>
                  <a:t>. Khi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yêu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cầu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rõ</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làm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thấp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𝒅</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nhỏ</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1 </a:t>
                </a:r>
                <a:r>
                  <a:rPr lang="en-US" sz="4800" b="1" dirty="0" err="1">
                    <a:latin typeface="Tahoma" panose="020B0604030504040204" pitchFamily="34" charset="0"/>
                    <a:ea typeface="Tahoma" panose="020B0604030504040204" pitchFamily="34" charset="0"/>
                    <a:cs typeface="Tahoma" panose="020B0604030504040204" pitchFamily="34" charset="0"/>
                  </a:rPr>
                  <a:t>đơn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De_bai">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278703" y="3200400"/>
                <a:ext cx="23141726" cy="4621132"/>
              </a:xfrm>
              <a:prstGeom prst="rect">
                <a:avLst/>
              </a:prstGeom>
              <a:blipFill>
                <a:blip r:embed="rId3"/>
                <a:stretch>
                  <a:fillRect l="-1212" t="-4617"/>
                </a:stretch>
              </a:blipFill>
              <a:ln>
                <a:no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C53D2BD6-194B-4B68-BC4B-94097BE52B1E}"/>
              </a:ext>
            </a:extLst>
          </p:cNvPr>
          <p:cNvGrpSpPr/>
          <p:nvPr/>
        </p:nvGrpSpPr>
        <p:grpSpPr>
          <a:xfrm>
            <a:off x="-72643" y="1517250"/>
            <a:ext cx="14931643" cy="885803"/>
            <a:chOff x="-288923" y="1892299"/>
            <a:chExt cx="19659598" cy="830996"/>
          </a:xfrm>
        </p:grpSpPr>
        <p:sp>
          <p:nvSpPr>
            <p:cNvPr id="32" name="Rounded Rectangle 2">
              <a:extLst>
                <a:ext uri="{FF2B5EF4-FFF2-40B4-BE49-F238E27FC236}">
                  <a16:creationId xmlns:a16="http://schemas.microsoft.com/office/drawing/2014/main" id="{CB07285B-0F95-405F-8AC0-4D424CAB70F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0C021A0B-7BA4-45E4-A828-66117D445C76}"/>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34" name="TextBox 33">
              <a:extLst>
                <a:ext uri="{FF2B5EF4-FFF2-40B4-BE49-F238E27FC236}">
                  <a16:creationId xmlns:a16="http://schemas.microsoft.com/office/drawing/2014/main" id="{194A5B6D-6BDD-41FF-B6AD-DBC1BDBCEA20}"/>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LÝ THUYẾT</a:t>
              </a:r>
            </a:p>
          </p:txBody>
        </p:sp>
      </p:gr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A</a:t>
            </a:r>
          </a:p>
        </p:txBody>
      </p:sp>
    </p:spTree>
    <p:extLst>
      <p:ext uri="{BB962C8B-B14F-4D97-AF65-F5344CB8AC3E}">
        <p14:creationId xmlns:p14="http://schemas.microsoft.com/office/powerpoint/2010/main" val="22864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wipe(down)">
                                      <p:cBhvr>
                                        <p:cTn id="7" dur="500"/>
                                        <p:tgtEl>
                                          <p:spTgt spid="4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2" name="De_bai1"/>
              <p:cNvSpPr/>
              <p:nvPr/>
            </p:nvSpPr>
            <p:spPr>
              <a:xfrm>
                <a:off x="321473" y="3886200"/>
                <a:ext cx="23544513" cy="3429000"/>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trung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bình</a:t>
                </a:r>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𝟏</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𝟐</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𝒏</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𝒙</m:t>
                        </m:r>
                      </m:e>
                    </m:acc>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𝒙</m:t>
                        </m:r>
                      </m:e>
                    </m:acc>
                    <m:r>
                      <a:rPr lang="en-US" sz="4800" b="1" i="1">
                        <a:latin typeface="Cambria Math" panose="02040503050406030204" pitchFamily="18" charset="0"/>
                      </a:rPr>
                      <m:t>=</m:t>
                    </m:r>
                    <m:f>
                      <m:fPr>
                        <m:ctrlPr>
                          <a:rPr lang="en-US" sz="4800" b="1" i="1">
                            <a:latin typeface="Cambria Math" panose="02040503050406030204" pitchFamily="18" charset="0"/>
                          </a:rPr>
                        </m:ctrlPr>
                      </m:fPr>
                      <m:num>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𝟏</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𝟐</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𝒏</m:t>
                            </m:r>
                          </m:sub>
                        </m:sSub>
                      </m:num>
                      <m:den>
                        <m:r>
                          <a:rPr lang="en-US" sz="4800" b="1" i="1">
                            <a:latin typeface="Cambria Math" panose="02040503050406030204" pitchFamily="18" charset="0"/>
                          </a:rPr>
                          <m:t>𝒏</m:t>
                        </m:r>
                      </m:den>
                    </m:f>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2" name="De_bai1"/>
              <p:cNvSpPr>
                <a:spLocks noRot="1" noChangeAspect="1" noMove="1" noResize="1" noEditPoints="1" noAdjustHandles="1" noChangeArrowheads="1" noChangeShapeType="1" noTextEdit="1"/>
              </p:cNvSpPr>
              <p:nvPr/>
            </p:nvSpPr>
            <p:spPr>
              <a:xfrm>
                <a:off x="321473" y="3886200"/>
                <a:ext cx="23544513" cy="3429000"/>
              </a:xfrm>
              <a:prstGeom prst="roundRect">
                <a:avLst>
                  <a:gd name="adj" fmla="val 10158"/>
                </a:avLst>
              </a:prstGeom>
              <a:blipFill>
                <a:blip r:embed="rId3"/>
                <a:stretch>
                  <a:fillRect l="-725" r="-1320"/>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5" name="Google Shape;445;p3"/>
          <p:cNvGrpSpPr/>
          <p:nvPr/>
        </p:nvGrpSpPr>
        <p:grpSpPr>
          <a:xfrm>
            <a:off x="477142" y="2438399"/>
            <a:ext cx="15767898" cy="1250535"/>
            <a:chOff x="2028795" y="4418277"/>
            <a:chExt cx="3557900" cy="832104"/>
          </a:xfrm>
        </p:grpSpPr>
        <p:sp>
          <p:nvSpPr>
            <p:cNvPr id="446" name="Google Shape;446;p3"/>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447" name="txt_cau"/>
            <p:cNvSpPr txBox="1"/>
            <p:nvPr/>
          </p:nvSpPr>
          <p:spPr>
            <a:xfrm>
              <a:off x="2083635" y="4520674"/>
              <a:ext cx="3503060" cy="552917"/>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4800" b="1" dirty="0">
                  <a:solidFill>
                    <a:srgbClr val="3333FF"/>
                  </a:solidFill>
                  <a:effectLst/>
                  <a:latin typeface="Tahoma" panose="020B0604030504040204" pitchFamily="34" charset="0"/>
                  <a:ea typeface="Tahoma" panose="020B0604030504040204" pitchFamily="34" charset="0"/>
                  <a:cs typeface="Tahoma" panose="020B0604030504040204" pitchFamily="34" charset="0"/>
                </a:rPr>
                <a:t>2. CÁC SỐ ĐẶC TRƯNG ĐO XU THẾ TRUNG TÂM</a:t>
              </a:r>
              <a:endParaRPr sz="4800" b="1" dirty="0">
                <a:solidFill>
                  <a:srgbClr val="3333FF"/>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448" name="Google Shape;448;p3"/>
          <p:cNvPicPr preferRelativeResize="0"/>
          <p:nvPr/>
        </p:nvPicPr>
        <p:blipFill rotWithShape="1">
          <a:blip r:embed="rId4">
            <a:alphaModFix/>
          </a:blip>
          <a:srcRect l="15599" t="21515" r="9758" b="14519"/>
          <a:stretch/>
        </p:blipFill>
        <p:spPr>
          <a:xfrm>
            <a:off x="38100" y="2447089"/>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
        <p:nvSpPr>
          <p:cNvPr id="29" name="De_bai">
            <a:extLst>
              <a:ext uri="{FF2B5EF4-FFF2-40B4-BE49-F238E27FC236}">
                <a16:creationId xmlns:a16="http://schemas.microsoft.com/office/drawing/2014/main" id="{5C607D02-F3EA-4874-B48F-93ED609CEE50}"/>
              </a:ext>
            </a:extLst>
          </p:cNvPr>
          <p:cNvSpPr txBox="1">
            <a:spLocks/>
          </p:cNvSpPr>
          <p:nvPr/>
        </p:nvSpPr>
        <p:spPr>
          <a:xfrm>
            <a:off x="518014" y="4141295"/>
            <a:ext cx="23141726" cy="1493961"/>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0"/>
              </a:spcAft>
            </a:pP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31" name="Group 30">
            <a:extLst>
              <a:ext uri="{FF2B5EF4-FFF2-40B4-BE49-F238E27FC236}">
                <a16:creationId xmlns:a16="http://schemas.microsoft.com/office/drawing/2014/main" id="{C53D2BD6-194B-4B68-BC4B-94097BE52B1E}"/>
              </a:ext>
            </a:extLst>
          </p:cNvPr>
          <p:cNvGrpSpPr/>
          <p:nvPr/>
        </p:nvGrpSpPr>
        <p:grpSpPr>
          <a:xfrm>
            <a:off x="-72643" y="1517250"/>
            <a:ext cx="14931643" cy="885803"/>
            <a:chOff x="-288923" y="1892299"/>
            <a:chExt cx="19659598" cy="830996"/>
          </a:xfrm>
        </p:grpSpPr>
        <p:sp>
          <p:nvSpPr>
            <p:cNvPr id="32" name="Rounded Rectangle 2">
              <a:extLst>
                <a:ext uri="{FF2B5EF4-FFF2-40B4-BE49-F238E27FC236}">
                  <a16:creationId xmlns:a16="http://schemas.microsoft.com/office/drawing/2014/main" id="{CB07285B-0F95-405F-8AC0-4D424CAB70F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0C021A0B-7BA4-45E4-A828-66117D445C76}"/>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34" name="TextBox 33">
              <a:extLst>
                <a:ext uri="{FF2B5EF4-FFF2-40B4-BE49-F238E27FC236}">
                  <a16:creationId xmlns:a16="http://schemas.microsoft.com/office/drawing/2014/main" id="{194A5B6D-6BDD-41FF-B6AD-DBC1BDBCEA20}"/>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LÝ THUYẾT</a:t>
              </a:r>
            </a:p>
          </p:txBody>
        </p:sp>
      </p:gr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A</a:t>
            </a:r>
          </a:p>
        </p:txBody>
      </p:sp>
      <mc:AlternateContent xmlns:mc="http://schemas.openxmlformats.org/markup-compatibility/2006" xmlns:a14="http://schemas.microsoft.com/office/drawing/2010/main">
        <mc:Choice Requires="a14">
          <p:sp>
            <p:nvSpPr>
              <p:cNvPr id="57" name="De_bai1">
                <a:extLst>
                  <a:ext uri="{FF2B5EF4-FFF2-40B4-BE49-F238E27FC236}">
                    <a16:creationId xmlns:a16="http://schemas.microsoft.com/office/drawing/2014/main" id="{64FF0B19-54AD-3EBE-6E5B-2FC93052A17B}"/>
                  </a:ext>
                </a:extLst>
              </p:cNvPr>
              <p:cNvSpPr/>
              <p:nvPr/>
            </p:nvSpPr>
            <p:spPr>
              <a:xfrm>
                <a:off x="321473" y="8305800"/>
                <a:ext cx="23741053" cy="4343400"/>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Trong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trường</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hợp</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mẫu</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dưới</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dạng</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bảng</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tần</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trung</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bình</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tính</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công</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acc>
                        <m:accPr>
                          <m:chr m:val="̄"/>
                          <m:ctrlPr>
                            <a:rPr lang="en-US" sz="4800" b="1" i="1">
                              <a:solidFill>
                                <a:srgbClr val="002060"/>
                              </a:solidFill>
                              <a:latin typeface="Cambria Math" panose="02040503050406030204" pitchFamily="18" charset="0"/>
                            </a:rPr>
                          </m:ctrlPr>
                        </m:accPr>
                        <m:e>
                          <m:r>
                            <a:rPr lang="en-US" sz="4800" b="1" i="1">
                              <a:solidFill>
                                <a:srgbClr val="002060"/>
                              </a:solidFill>
                              <a:latin typeface="Cambria Math" panose="02040503050406030204" pitchFamily="18" charset="0"/>
                            </a:rPr>
                            <m:t>𝒙</m:t>
                          </m:r>
                        </m:e>
                      </m:acc>
                      <m:r>
                        <a:rPr lang="en-US" sz="4800" b="1" i="1">
                          <a:solidFill>
                            <a:srgbClr val="002060"/>
                          </a:solidFill>
                          <a:latin typeface="Cambria Math" panose="02040503050406030204" pitchFamily="18" charset="0"/>
                        </a:rPr>
                        <m:t>=</m:t>
                      </m:r>
                      <m:f>
                        <m:fPr>
                          <m:ctrlPr>
                            <a:rPr lang="en-US" sz="4800" b="1" i="1">
                              <a:solidFill>
                                <a:srgbClr val="002060"/>
                              </a:solidFill>
                              <a:latin typeface="Cambria Math" panose="02040503050406030204" pitchFamily="18" charset="0"/>
                            </a:rPr>
                          </m:ctrlPr>
                        </m:fPr>
                        <m:num>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𝒎</m:t>
                              </m:r>
                            </m:e>
                            <m:sub>
                              <m:r>
                                <a:rPr lang="en-US" sz="4800" b="1" i="1">
                                  <a:solidFill>
                                    <a:srgbClr val="002060"/>
                                  </a:solidFill>
                                  <a:latin typeface="Cambria Math" panose="02040503050406030204" pitchFamily="18" charset="0"/>
                                </a:rPr>
                                <m:t>𝟏</m:t>
                              </m:r>
                            </m:sub>
                          </m:sSub>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𝒙</m:t>
                              </m:r>
                            </m:e>
                            <m:sub>
                              <m:r>
                                <a:rPr lang="en-US" sz="4800" b="1" i="1">
                                  <a:solidFill>
                                    <a:srgbClr val="002060"/>
                                  </a:solidFill>
                                  <a:latin typeface="Cambria Math" panose="02040503050406030204" pitchFamily="18" charset="0"/>
                                </a:rPr>
                                <m:t>𝟏</m:t>
                              </m:r>
                            </m:sub>
                          </m:sSub>
                          <m:r>
                            <a:rPr lang="en-US" sz="4800" b="1" i="1">
                              <a:solidFill>
                                <a:srgbClr val="002060"/>
                              </a:solidFill>
                              <a:latin typeface="Cambria Math" panose="02040503050406030204" pitchFamily="18" charset="0"/>
                            </a:rPr>
                            <m:t>+</m:t>
                          </m:r>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𝒎</m:t>
                              </m:r>
                            </m:e>
                            <m:sub>
                              <m:r>
                                <a:rPr lang="en-US" sz="4800" b="1" i="1">
                                  <a:solidFill>
                                    <a:srgbClr val="002060"/>
                                  </a:solidFill>
                                  <a:latin typeface="Cambria Math" panose="02040503050406030204" pitchFamily="18" charset="0"/>
                                </a:rPr>
                                <m:t>𝟐</m:t>
                              </m:r>
                            </m:sub>
                          </m:sSub>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𝒙</m:t>
                              </m:r>
                            </m:e>
                            <m:sub>
                              <m:r>
                                <a:rPr lang="en-US" sz="4800" b="1" i="1">
                                  <a:solidFill>
                                    <a:srgbClr val="002060"/>
                                  </a:solidFill>
                                  <a:latin typeface="Cambria Math" panose="02040503050406030204" pitchFamily="18" charset="0"/>
                                </a:rPr>
                                <m:t>𝟐</m:t>
                              </m:r>
                            </m:sub>
                          </m:sSub>
                          <m:r>
                            <a:rPr lang="en-US" sz="4800" b="1" i="1">
                              <a:solidFill>
                                <a:srgbClr val="002060"/>
                              </a:solidFill>
                              <a:latin typeface="Cambria Math" panose="02040503050406030204" pitchFamily="18" charset="0"/>
                            </a:rPr>
                            <m:t>+...+</m:t>
                          </m:r>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𝒎</m:t>
                              </m:r>
                            </m:e>
                            <m:sub>
                              <m:r>
                                <a:rPr lang="en-US" sz="4800" b="1" i="1">
                                  <a:solidFill>
                                    <a:srgbClr val="002060"/>
                                  </a:solidFill>
                                  <a:latin typeface="Cambria Math" panose="02040503050406030204" pitchFamily="18" charset="0"/>
                                </a:rPr>
                                <m:t>𝒌</m:t>
                              </m:r>
                            </m:sub>
                          </m:sSub>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𝒙</m:t>
                              </m:r>
                            </m:e>
                            <m:sub>
                              <m:r>
                                <a:rPr lang="en-US" sz="4800" b="1" i="1">
                                  <a:solidFill>
                                    <a:srgbClr val="002060"/>
                                  </a:solidFill>
                                  <a:latin typeface="Cambria Math" panose="02040503050406030204" pitchFamily="18" charset="0"/>
                                </a:rPr>
                                <m:t>𝒌</m:t>
                              </m:r>
                            </m:sub>
                          </m:sSub>
                        </m:num>
                        <m:den>
                          <m:r>
                            <a:rPr lang="en-US" sz="4800" b="1" i="1">
                              <a:solidFill>
                                <a:srgbClr val="002060"/>
                              </a:solidFill>
                              <a:latin typeface="Cambria Math" panose="02040503050406030204" pitchFamily="18" charset="0"/>
                            </a:rPr>
                            <m:t>𝒏</m:t>
                          </m:r>
                        </m:den>
                      </m:f>
                    </m:oMath>
                  </m:oMathPara>
                </a14:m>
                <a:endPar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𝒎</m:t>
                        </m:r>
                      </m:e>
                      <m:sub>
                        <m:r>
                          <a:rPr lang="en-US" sz="4800" b="1" i="1">
                            <a:solidFill>
                              <a:srgbClr val="002060"/>
                            </a:solidFill>
                            <a:latin typeface="Cambria Math" panose="02040503050406030204" pitchFamily="18" charset="0"/>
                          </a:rPr>
                          <m:t>𝒌</m:t>
                        </m:r>
                      </m:sub>
                    </m:sSub>
                  </m:oMath>
                </a14:m>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tần</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giá</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trị</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𝒙</m:t>
                        </m:r>
                      </m:e>
                      <m:sub>
                        <m:r>
                          <a:rPr lang="en-US" sz="4800" b="1" i="1">
                            <a:solidFill>
                              <a:srgbClr val="002060"/>
                            </a:solidFill>
                            <a:latin typeface="Cambria Math" panose="02040503050406030204" pitchFamily="18" charset="0"/>
                          </a:rPr>
                          <m:t>𝒌</m:t>
                        </m:r>
                      </m:sub>
                    </m:sSub>
                  </m:oMath>
                </a14:m>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2060"/>
                        </a:solidFill>
                        <a:latin typeface="Cambria Math" panose="02040503050406030204" pitchFamily="18" charset="0"/>
                      </a:rPr>
                      <m:t>𝒏</m:t>
                    </m:r>
                    <m:r>
                      <a:rPr lang="en-US" sz="4800" b="1" i="1">
                        <a:solidFill>
                          <a:srgbClr val="002060"/>
                        </a:solidFill>
                        <a:latin typeface="Cambria Math" panose="02040503050406030204" pitchFamily="18" charset="0"/>
                      </a:rPr>
                      <m:t>=</m:t>
                    </m:r>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𝒎</m:t>
                        </m:r>
                      </m:e>
                      <m:sub>
                        <m:r>
                          <a:rPr lang="en-US" sz="4800" b="1" i="1">
                            <a:solidFill>
                              <a:srgbClr val="002060"/>
                            </a:solidFill>
                            <a:latin typeface="Cambria Math" panose="02040503050406030204" pitchFamily="18" charset="0"/>
                          </a:rPr>
                          <m:t>𝟏</m:t>
                        </m:r>
                      </m:sub>
                    </m:sSub>
                    <m:r>
                      <a:rPr lang="en-US" sz="4800" b="1" i="1">
                        <a:solidFill>
                          <a:srgbClr val="002060"/>
                        </a:solidFill>
                        <a:latin typeface="Cambria Math" panose="02040503050406030204" pitchFamily="18" charset="0"/>
                      </a:rPr>
                      <m:t>+</m:t>
                    </m:r>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𝒎</m:t>
                        </m:r>
                      </m:e>
                      <m:sub>
                        <m:r>
                          <a:rPr lang="en-US" sz="4800" b="1" i="1">
                            <a:solidFill>
                              <a:srgbClr val="002060"/>
                            </a:solidFill>
                            <a:latin typeface="Cambria Math" panose="02040503050406030204" pitchFamily="18" charset="0"/>
                          </a:rPr>
                          <m:t>𝟐</m:t>
                        </m:r>
                      </m:sub>
                    </m:sSub>
                    <m:r>
                      <a:rPr lang="en-US" sz="4800" b="1" i="1">
                        <a:solidFill>
                          <a:srgbClr val="002060"/>
                        </a:solidFill>
                        <a:latin typeface="Cambria Math" panose="02040503050406030204" pitchFamily="18" charset="0"/>
                      </a:rPr>
                      <m:t>+...+</m:t>
                    </m:r>
                    <m:sSub>
                      <m:sSubPr>
                        <m:ctrlPr>
                          <a:rPr lang="en-US" sz="4800" b="1" i="1">
                            <a:solidFill>
                              <a:srgbClr val="002060"/>
                            </a:solidFill>
                            <a:latin typeface="Cambria Math" panose="02040503050406030204" pitchFamily="18" charset="0"/>
                          </a:rPr>
                        </m:ctrlPr>
                      </m:sSubPr>
                      <m:e>
                        <m:r>
                          <a:rPr lang="en-US" sz="4800" b="1" i="1">
                            <a:solidFill>
                              <a:srgbClr val="002060"/>
                            </a:solidFill>
                            <a:latin typeface="Cambria Math" panose="02040503050406030204" pitchFamily="18" charset="0"/>
                          </a:rPr>
                          <m:t>𝒎</m:t>
                        </m:r>
                      </m:e>
                      <m:sub>
                        <m:r>
                          <a:rPr lang="en-US" sz="4800" b="1" i="1">
                            <a:solidFill>
                              <a:srgbClr val="002060"/>
                            </a:solidFill>
                            <a:latin typeface="Cambria Math" panose="02040503050406030204" pitchFamily="18" charset="0"/>
                          </a:rPr>
                          <m:t>𝒌</m:t>
                        </m:r>
                      </m:sub>
                    </m:sSub>
                  </m:oMath>
                </a14:m>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7" name="De_bai1">
                <a:extLst>
                  <a:ext uri="{FF2B5EF4-FFF2-40B4-BE49-F238E27FC236}">
                    <a16:creationId xmlns:a16="http://schemas.microsoft.com/office/drawing/2014/main" id="{64FF0B19-54AD-3EBE-6E5B-2FC93052A17B}"/>
                  </a:ext>
                </a:extLst>
              </p:cNvPr>
              <p:cNvSpPr>
                <a:spLocks noRot="1" noChangeAspect="1" noMove="1" noResize="1" noEditPoints="1" noAdjustHandles="1" noChangeArrowheads="1" noChangeShapeType="1" noTextEdit="1"/>
              </p:cNvSpPr>
              <p:nvPr/>
            </p:nvSpPr>
            <p:spPr>
              <a:xfrm>
                <a:off x="321473" y="8305800"/>
                <a:ext cx="23741053" cy="4343400"/>
              </a:xfrm>
              <a:prstGeom prst="roundRect">
                <a:avLst>
                  <a:gd name="adj" fmla="val 10158"/>
                </a:avLst>
              </a:prstGeom>
              <a:blipFill>
                <a:blip r:embed="rId5"/>
                <a:stretch>
                  <a:fillRect l="-616"/>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spTree>
    <p:extLst>
      <p:ext uri="{BB962C8B-B14F-4D97-AF65-F5344CB8AC3E}">
        <p14:creationId xmlns:p14="http://schemas.microsoft.com/office/powerpoint/2010/main" val="32578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wipe(down)">
                                      <p:cBhvr>
                                        <p:cTn id="7" dur="500"/>
                                        <p:tgtEl>
                                          <p:spTgt spid="4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wipe(down)">
                                      <p:cBhvr>
                                        <p:cTn id="12" dur="500"/>
                                        <p:tgtEl>
                                          <p:spTgt spid="442"/>
                                        </p:tgtEl>
                                      </p:cBhvr>
                                    </p:animEffect>
                                  </p:childTnLst>
                                </p:cTn>
                              </p:par>
                              <p:par>
                                <p:cTn id="13" presetID="2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29"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310124" y="3596065"/>
            <a:ext cx="23544513" cy="5395535"/>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Trung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800" b="1" dirty="0" err="1">
                <a:latin typeface="Tahoma" panose="020B0604030504040204" pitchFamily="34" charset="0"/>
                <a:ea typeface="Tahoma" panose="020B0604030504040204" pitchFamily="34" charset="0"/>
                <a:cs typeface="Tahoma" panose="020B0604030504040204" pitchFamily="34" charset="0"/>
              </a:rPr>
              <a:t>Để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một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thực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p>
          <a:p>
            <a:pPr lvl="0"/>
            <a:r>
              <a:rPr lang="en-US" sz="4800" b="1" dirty="0" err="1">
                <a:latin typeface="Tahoma" panose="020B0604030504040204" pitchFamily="34" charset="0"/>
                <a:ea typeface="Tahoma" panose="020B0604030504040204" pitchFamily="34" charset="0"/>
                <a:cs typeface="Tahoma" panose="020B0604030504040204" pitchFamily="34" charset="0"/>
              </a:rPr>
              <a:t>Sắp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xếp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giảm</a:t>
            </a:r>
            <a:r>
              <a:rPr lang="en-US" sz="4800" b="1" dirty="0">
                <a:latin typeface="Tahoma" panose="020B0604030504040204" pitchFamily="34" charset="0"/>
                <a:ea typeface="Tahoma" panose="020B0604030504040204" pitchFamily="34" charset="0"/>
                <a:cs typeface="Tahoma" panose="020B0604030504040204" pitchFamily="34" charset="0"/>
              </a:rPr>
              <a:t>.</a:t>
            </a:r>
          </a:p>
          <a:p>
            <a:pPr lvl="0"/>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lẻ</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chẵn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a:t>
            </a:r>
          </a:p>
        </p:txBody>
      </p:sp>
      <p:sp>
        <p:nvSpPr>
          <p:cNvPr id="29" name="De_bai">
            <a:extLst>
              <a:ext uri="{FF2B5EF4-FFF2-40B4-BE49-F238E27FC236}">
                <a16:creationId xmlns:a16="http://schemas.microsoft.com/office/drawing/2014/main" id="{5C607D02-F3EA-4874-B48F-93ED609CEE50}"/>
              </a:ext>
            </a:extLst>
          </p:cNvPr>
          <p:cNvSpPr txBox="1">
            <a:spLocks/>
          </p:cNvSpPr>
          <p:nvPr/>
        </p:nvSpPr>
        <p:spPr>
          <a:xfrm>
            <a:off x="518014" y="4141295"/>
            <a:ext cx="23141726" cy="1493961"/>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0"/>
              </a:spcAft>
            </a:pP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31" name="Group 30">
            <a:extLst>
              <a:ext uri="{FF2B5EF4-FFF2-40B4-BE49-F238E27FC236}">
                <a16:creationId xmlns:a16="http://schemas.microsoft.com/office/drawing/2014/main" id="{C53D2BD6-194B-4B68-BC4B-94097BE52B1E}"/>
              </a:ext>
            </a:extLst>
          </p:cNvPr>
          <p:cNvGrpSpPr/>
          <p:nvPr/>
        </p:nvGrpSpPr>
        <p:grpSpPr>
          <a:xfrm>
            <a:off x="-72643" y="1517250"/>
            <a:ext cx="14931643" cy="885803"/>
            <a:chOff x="-288923" y="1892299"/>
            <a:chExt cx="19659598" cy="830996"/>
          </a:xfrm>
        </p:grpSpPr>
        <p:sp>
          <p:nvSpPr>
            <p:cNvPr id="32" name="Rounded Rectangle 2">
              <a:extLst>
                <a:ext uri="{FF2B5EF4-FFF2-40B4-BE49-F238E27FC236}">
                  <a16:creationId xmlns:a16="http://schemas.microsoft.com/office/drawing/2014/main" id="{CB07285B-0F95-405F-8AC0-4D424CAB70F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0C021A0B-7BA4-45E4-A828-66117D445C76}"/>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34" name="TextBox 33">
              <a:extLst>
                <a:ext uri="{FF2B5EF4-FFF2-40B4-BE49-F238E27FC236}">
                  <a16:creationId xmlns:a16="http://schemas.microsoft.com/office/drawing/2014/main" id="{194A5B6D-6BDD-41FF-B6AD-DBC1BDBCEA20}"/>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LÝ THUYẾT</a:t>
              </a:r>
            </a:p>
          </p:txBody>
        </p:sp>
      </p:gr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A</a:t>
            </a:r>
          </a:p>
        </p:txBody>
      </p:sp>
    </p:spTree>
    <p:extLst>
      <p:ext uri="{BB962C8B-B14F-4D97-AF65-F5344CB8AC3E}">
        <p14:creationId xmlns:p14="http://schemas.microsoft.com/office/powerpoint/2010/main" val="25649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wipe(down)">
                                      <p:cBhvr>
                                        <p:cTn id="7" dur="500"/>
                                        <p:tgtEl>
                                          <p:spTgt spid="442"/>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2" name="De_bai1"/>
              <p:cNvSpPr/>
              <p:nvPr/>
            </p:nvSpPr>
            <p:spPr>
              <a:xfrm>
                <a:off x="1621" y="2420958"/>
                <a:ext cx="24105297" cy="7071935"/>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lvl="0"/>
                <a:endPar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endPar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r>
                  <a:rPr lang="en-US" sz="4800" b="1" dirty="0">
                    <a:solidFill>
                      <a:srgbClr val="FF0000"/>
                    </a:solidFill>
                    <a:latin typeface="Tahoma" panose="020B0604030504040204" pitchFamily="34" charset="0"/>
                    <a:ea typeface="Tahoma"/>
                    <a:cs typeface="Tahoma"/>
                    <a:sym typeface="Tahoma"/>
                  </a:rPr>
                  <a:t>- </a:t>
                </a:r>
                <a:r>
                  <a:rPr lang="en-US" sz="4800" b="1" dirty="0" err="1">
                    <a:solidFill>
                      <a:srgbClr val="FF0000"/>
                    </a:solidFill>
                    <a:latin typeface="Tahoma" panose="020B0604030504040204" pitchFamily="34" charset="0"/>
                    <a:ea typeface="Tahoma"/>
                    <a:cs typeface="Tahoma"/>
                    <a:sym typeface="Tahoma"/>
                  </a:rPr>
                  <a:t>Tứ</a:t>
                </a:r>
                <a:r>
                  <a:rPr lang="en-US" sz="4800" b="1" dirty="0">
                    <a:solidFill>
                      <a:srgbClr val="FF0000"/>
                    </a:solidFill>
                    <a:latin typeface="Tahoma" panose="020B0604030504040204" pitchFamily="34" charset="0"/>
                    <a:ea typeface="Tahoma"/>
                    <a:cs typeface="Tahoma"/>
                    <a:sym typeface="Tahoma"/>
                  </a:rPr>
                  <a:t> </a:t>
                </a:r>
                <a:r>
                  <a:rPr lang="en-US" sz="4800" b="1" dirty="0" err="1">
                    <a:solidFill>
                      <a:srgbClr val="FF0000"/>
                    </a:solidFill>
                    <a:latin typeface="Tahoma" panose="020B0604030504040204" pitchFamily="34" charset="0"/>
                    <a:ea typeface="Tahoma"/>
                    <a:cs typeface="Tahoma"/>
                    <a:sym typeface="Tahoma"/>
                  </a:rPr>
                  <a:t>phân</a:t>
                </a:r>
                <a:r>
                  <a:rPr lang="en-US" sz="4800" b="1" dirty="0">
                    <a:solidFill>
                      <a:srgbClr val="FF0000"/>
                    </a:solidFill>
                    <a:latin typeface="Tahoma" panose="020B0604030504040204" pitchFamily="34" charset="0"/>
                    <a:ea typeface="Tahoma"/>
                    <a:cs typeface="Tahoma"/>
                    <a:sym typeface="Tahoma"/>
                  </a:rPr>
                  <a:t> </a:t>
                </a:r>
                <a:r>
                  <a:rPr lang="en-US" sz="4800" b="1" dirty="0" err="1">
                    <a:solidFill>
                      <a:srgbClr val="FF0000"/>
                    </a:solidFill>
                    <a:latin typeface="Tahoma" panose="020B0604030504040204" pitchFamily="34" charset="0"/>
                    <a:ea typeface="Tahoma"/>
                    <a:cs typeface="Tahoma"/>
                    <a:sym typeface="Tahoma"/>
                  </a:rPr>
                  <a:t>vị</a:t>
                </a:r>
                <a:r>
                  <a:rPr lang="en-US" sz="4800" b="1" dirty="0">
                    <a:solidFill>
                      <a:srgbClr val="FF0000"/>
                    </a:solidFill>
                    <a:latin typeface="Tahoma" panose="020B0604030504040204" pitchFamily="34" charset="0"/>
                    <a:ea typeface="Tahoma"/>
                    <a:cs typeface="Tahoma"/>
                    <a:sym typeface="Tahoma"/>
                  </a:rPr>
                  <a:t> </a:t>
                </a:r>
              </a:p>
              <a:p>
                <a:pPr lvl="0"/>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mẫu</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n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giá</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trị</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làm</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như</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sau</a:t>
                </a:r>
                <a:endPar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0" lvl="0" indent="-571500">
                  <a:buFont typeface="Wingdings" panose="05000000000000000000" pitchFamily="2" charset="2"/>
                  <a:buChar char="ü"/>
                </a:pPr>
                <a:r>
                  <a:rPr lang="en-US" sz="4800" b="1" dirty="0" err="1">
                    <a:latin typeface="Tahoma" panose="020B0604030504040204" pitchFamily="34" charset="0"/>
                    <a:ea typeface="Tahoma" panose="020B0604030504040204" pitchFamily="34" charset="0"/>
                    <a:cs typeface="Tahoma" panose="020B0604030504040204" pitchFamily="34" charset="0"/>
                  </a:rPr>
                  <a:t>Sắp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xếp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giảm</a:t>
                </a:r>
                <a:r>
                  <a:rPr lang="en-US" sz="4800" b="1" dirty="0">
                    <a:latin typeface="Tahoma" panose="020B0604030504040204" pitchFamily="34" charset="0"/>
                    <a:ea typeface="Tahoma" panose="020B0604030504040204" pitchFamily="34" charset="0"/>
                    <a:cs typeface="Tahoma" panose="020B0604030504040204" pitchFamily="34" charset="0"/>
                  </a:rPr>
                  <a:t>.</a:t>
                </a:r>
              </a:p>
              <a:p>
                <a:pPr marL="571500" lvl="0" indent="-571500">
                  <a:buFont typeface="Wingdings" panose="05000000000000000000" pitchFamily="2" charset="2"/>
                  <a:buChar char="ü"/>
                </a:pP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 </m:t>
                        </m:r>
                        <m:r>
                          <a:rPr lang="en-US" sz="4800" b="1" i="1">
                            <a:latin typeface="Cambria Math" panose="02040503050406030204" pitchFamily="18" charset="0"/>
                          </a:rPr>
                          <m:t>𝑸</m:t>
                        </m:r>
                      </m:e>
                      <m:sub>
                        <m:r>
                          <a:rPr lang="en-US" sz="4800" b="1" i="1">
                            <a:latin typeface="Cambria Math" panose="02040503050406030204" pitchFamily="18" charset="0"/>
                          </a:rPr>
                          <m:t>𝟐</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marL="571500" lvl="0" indent="-571500">
                  <a:buFont typeface="Wingdings" panose="05000000000000000000" pitchFamily="2" charset="2"/>
                  <a:buChar char="ü"/>
                </a:pP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nửa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𝟐</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bao </a:t>
                </a:r>
                <a:r>
                  <a:rPr lang="en-US" sz="4800" b="1" dirty="0" err="1">
                    <a:latin typeface="Tahoma" panose="020B0604030504040204" pitchFamily="34" charset="0"/>
                    <a:ea typeface="Tahoma" panose="020B0604030504040204" pitchFamily="34" charset="0"/>
                    <a:cs typeface="Tahoma" panose="020B0604030504040204" pitchFamily="34" charset="0"/>
                  </a:rPr>
                  <a:t>gồm</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𝟐</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lẻ</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 </m:t>
                        </m:r>
                        <m:r>
                          <a:rPr lang="en-US" sz="4800" b="1" i="1">
                            <a:latin typeface="Cambria Math" panose="02040503050406030204" pitchFamily="18" charset="0"/>
                          </a:rPr>
                          <m:t>𝑸</m:t>
                        </m:r>
                      </m:e>
                      <m:sub>
                        <m:r>
                          <a:rPr lang="en-US" sz="4800" b="1" i="1">
                            <a:latin typeface="Cambria Math" panose="02040503050406030204" pitchFamily="18" charset="0"/>
                          </a:rPr>
                          <m:t>𝟏</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marL="571500" lvl="0" indent="-571500">
                  <a:buFont typeface="Wingdings" panose="05000000000000000000" pitchFamily="2" charset="2"/>
                  <a:buChar char="ü"/>
                </a:pP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nửa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𝟐</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bao </a:t>
                </a:r>
                <a:r>
                  <a:rPr lang="en-US" sz="4800" b="1" dirty="0" err="1">
                    <a:latin typeface="Tahoma" panose="020B0604030504040204" pitchFamily="34" charset="0"/>
                    <a:ea typeface="Tahoma" panose="020B0604030504040204" pitchFamily="34" charset="0"/>
                    <a:cs typeface="Tahoma" panose="020B0604030504040204" pitchFamily="34" charset="0"/>
                  </a:rPr>
                  <a:t>gồm</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𝟐</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lẻ</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14:m>
                  <m:oMath xmlns:m="http://schemas.openxmlformats.org/officeDocument/2006/math">
                    <m:r>
                      <a:rPr lang="en-US" sz="4800" b="1" i="1">
                        <a:latin typeface="Cambria Math" panose="02040503050406030204" pitchFamily="18" charset="0"/>
                      </a:rPr>
                      <m:t> </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𝟑</m:t>
                        </m:r>
                      </m:sub>
                    </m:sSub>
                    <m:r>
                      <a:rPr lang="en-US" sz="4800" b="1" i="0" smtClean="0">
                        <a:latin typeface="Cambria Math" panose="02040503050406030204" pitchFamily="18" charset="0"/>
                      </a:rPr>
                      <m:t>. </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800" b="1" i="1" smtClean="0">
                            <a:latin typeface="Cambria Math" panose="02040503050406030204" pitchFamily="18" charset="0"/>
                          </a:rPr>
                        </m:ctrlPr>
                      </m:sSubPr>
                      <m:e>
                        <m:r>
                          <a:rPr lang="en-US" sz="4800" b="1" i="1" smtClean="0">
                            <a:latin typeface="Cambria Math" panose="02040503050406030204" pitchFamily="18" charset="0"/>
                          </a:rPr>
                          <m:t>     </m:t>
                        </m:r>
                        <m:r>
                          <a:rPr lang="en-US" sz="4800" b="1" i="1">
                            <a:latin typeface="Cambria Math" panose="02040503050406030204" pitchFamily="18" charset="0"/>
                          </a:rPr>
                          <m:t>𝑸</m:t>
                        </m:r>
                      </m:e>
                      <m:sub>
                        <m:r>
                          <a:rPr lang="en-US" sz="4800" b="1" i="1">
                            <a:latin typeface="Cambria Math" panose="02040503050406030204" pitchFamily="18" charset="0"/>
                          </a:rPr>
                          <m:t>𝟏</m:t>
                        </m:r>
                      </m:sub>
                    </m:sSub>
                    <m:r>
                      <a:rPr lang="en-US" sz="4800" b="1" i="1">
                        <a:latin typeface="Cambria Math" panose="02040503050406030204" pitchFamily="18" charset="0"/>
                      </a:rPr>
                      <m:t>,</m:t>
                    </m:r>
                    <m:r>
                      <m:rPr>
                        <m:nor/>
                      </m:rPr>
                      <a:rPr lang="en-US" sz="4800" b="1">
                        <a:latin typeface="Tahoma" panose="020B0604030504040204" pitchFamily="34" charset="0"/>
                        <a:ea typeface="Tahoma" panose="020B0604030504040204" pitchFamily="34" charset="0"/>
                        <a:cs typeface="Tahoma" panose="020B0604030504040204" pitchFamily="34" charset="0"/>
                      </a:rPr>
                      <m:t>  </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𝟐</m:t>
                        </m:r>
                      </m:sub>
                    </m:sSub>
                    <m:r>
                      <a:rPr lang="en-US" sz="4800" b="1" i="1">
                        <a:latin typeface="Cambria Math" panose="02040503050406030204" pitchFamily="18" charset="0"/>
                      </a:rPr>
                      <m:t>,</m:t>
                    </m:r>
                    <m:r>
                      <m:rPr>
                        <m:nor/>
                      </m:rPr>
                      <a:rPr lang="en-US" sz="4800" b="1">
                        <a:latin typeface="Tahoma" panose="020B0604030504040204" pitchFamily="34" charset="0"/>
                        <a:ea typeface="Tahoma" panose="020B0604030504040204" pitchFamily="34" charset="0"/>
                        <a:cs typeface="Tahoma" panose="020B0604030504040204" pitchFamily="34" charset="0"/>
                      </a:rPr>
                      <m:t>  </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𝟑</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 được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a:p>
                <a:pPr marL="0" marR="0" lvl="0" indent="0" algn="ctr" rtl="0">
                  <a:spcBef>
                    <a:spcPts val="0"/>
                  </a:spcBef>
                  <a:spcAft>
                    <a:spcPts val="0"/>
                  </a:spcAft>
                  <a:buNone/>
                </a:pPr>
                <a:endPar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442" name="De_bai1"/>
              <p:cNvSpPr>
                <a:spLocks noRot="1" noChangeAspect="1" noMove="1" noResize="1" noEditPoints="1" noAdjustHandles="1" noChangeArrowheads="1" noChangeShapeType="1" noTextEdit="1"/>
              </p:cNvSpPr>
              <p:nvPr/>
            </p:nvSpPr>
            <p:spPr>
              <a:xfrm>
                <a:off x="1621" y="2420958"/>
                <a:ext cx="24105297" cy="7071935"/>
              </a:xfrm>
              <a:prstGeom prst="roundRect">
                <a:avLst>
                  <a:gd name="adj" fmla="val 10158"/>
                </a:avLst>
              </a:prstGeom>
              <a:blipFill>
                <a:blip r:embed="rId3"/>
                <a:stretch>
                  <a:fillRect l="-253" b="-1635"/>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sp>
        <p:nvSpPr>
          <p:cNvPr id="29" name="De_bai">
            <a:extLst>
              <a:ext uri="{FF2B5EF4-FFF2-40B4-BE49-F238E27FC236}">
                <a16:creationId xmlns:a16="http://schemas.microsoft.com/office/drawing/2014/main" id="{5C607D02-F3EA-4874-B48F-93ED609CEE50}"/>
              </a:ext>
            </a:extLst>
          </p:cNvPr>
          <p:cNvSpPr txBox="1">
            <a:spLocks/>
          </p:cNvSpPr>
          <p:nvPr/>
        </p:nvSpPr>
        <p:spPr>
          <a:xfrm>
            <a:off x="518014" y="4141295"/>
            <a:ext cx="23141726" cy="1493961"/>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0"/>
              </a:spcAft>
            </a:pP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31" name="Group 30">
            <a:extLst>
              <a:ext uri="{FF2B5EF4-FFF2-40B4-BE49-F238E27FC236}">
                <a16:creationId xmlns:a16="http://schemas.microsoft.com/office/drawing/2014/main" id="{C53D2BD6-194B-4B68-BC4B-94097BE52B1E}"/>
              </a:ext>
            </a:extLst>
          </p:cNvPr>
          <p:cNvGrpSpPr/>
          <p:nvPr/>
        </p:nvGrpSpPr>
        <p:grpSpPr>
          <a:xfrm>
            <a:off x="-72643" y="1517250"/>
            <a:ext cx="14931643" cy="885803"/>
            <a:chOff x="-288923" y="1892299"/>
            <a:chExt cx="19659598" cy="830996"/>
          </a:xfrm>
        </p:grpSpPr>
        <p:sp>
          <p:nvSpPr>
            <p:cNvPr id="32" name="Rounded Rectangle 2">
              <a:extLst>
                <a:ext uri="{FF2B5EF4-FFF2-40B4-BE49-F238E27FC236}">
                  <a16:creationId xmlns:a16="http://schemas.microsoft.com/office/drawing/2014/main" id="{CB07285B-0F95-405F-8AC0-4D424CAB70F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0C021A0B-7BA4-45E4-A828-66117D445C76}"/>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34" name="TextBox 33">
              <a:extLst>
                <a:ext uri="{FF2B5EF4-FFF2-40B4-BE49-F238E27FC236}">
                  <a16:creationId xmlns:a16="http://schemas.microsoft.com/office/drawing/2014/main" id="{194A5B6D-6BDD-41FF-B6AD-DBC1BDBCEA20}"/>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LÝ THUYẾT</a:t>
              </a:r>
            </a:p>
          </p:txBody>
        </p:sp>
      </p:gr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A</a:t>
            </a:r>
          </a:p>
        </p:txBody>
      </p:sp>
      <p:pic>
        <p:nvPicPr>
          <p:cNvPr id="13" name="Picture 52">
            <a:extLst>
              <a:ext uri="{FF2B5EF4-FFF2-40B4-BE49-F238E27FC236}">
                <a16:creationId xmlns:a16="http://schemas.microsoft.com/office/drawing/2014/main" id="{ADF20D5C-55A1-7190-4FB1-085CD430D282}"/>
              </a:ext>
            </a:extLst>
          </p:cNvPr>
          <p:cNvPicPr>
            <a:picLocks noChangeAspect="1"/>
          </p:cNvPicPr>
          <p:nvPr/>
        </p:nvPicPr>
        <p:blipFill>
          <a:blip r:embed="rId4"/>
          <a:stretch>
            <a:fillRect/>
          </a:stretch>
        </p:blipFill>
        <p:spPr>
          <a:xfrm>
            <a:off x="514749" y="9653058"/>
            <a:ext cx="10000851" cy="3537306"/>
          </a:xfrm>
          <a:prstGeom prst="rect">
            <a:avLst/>
          </a:prstGeom>
        </p:spPr>
      </p:pic>
      <p:pic>
        <p:nvPicPr>
          <p:cNvPr id="14" name="Picture 187">
            <a:extLst>
              <a:ext uri="{FF2B5EF4-FFF2-40B4-BE49-F238E27FC236}">
                <a16:creationId xmlns:a16="http://schemas.microsoft.com/office/drawing/2014/main" id="{385068B9-E083-381A-33FE-D128167DA75D}"/>
              </a:ext>
            </a:extLst>
          </p:cNvPr>
          <p:cNvPicPr>
            <a:picLocks noChangeAspect="1"/>
          </p:cNvPicPr>
          <p:nvPr/>
        </p:nvPicPr>
        <p:blipFill>
          <a:blip r:embed="rId5"/>
          <a:stretch>
            <a:fillRect/>
          </a:stretch>
        </p:blipFill>
        <p:spPr>
          <a:xfrm>
            <a:off x="11286162" y="9653058"/>
            <a:ext cx="12571740" cy="3537307"/>
          </a:xfrm>
          <a:prstGeom prst="rect">
            <a:avLst/>
          </a:prstGeom>
        </p:spPr>
      </p:pic>
    </p:spTree>
    <p:extLst>
      <p:ext uri="{BB962C8B-B14F-4D97-AF65-F5344CB8AC3E}">
        <p14:creationId xmlns:p14="http://schemas.microsoft.com/office/powerpoint/2010/main" val="32987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wipe(down)">
                                      <p:cBhvr>
                                        <p:cTn id="7" dur="500"/>
                                        <p:tgtEl>
                                          <p:spTgt spid="442"/>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out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42" name="De_bai1"/>
          <p:cNvSpPr/>
          <p:nvPr/>
        </p:nvSpPr>
        <p:spPr>
          <a:xfrm>
            <a:off x="62419" y="2525804"/>
            <a:ext cx="23597321" cy="1969995"/>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r>
              <a:rPr lang="en-US" sz="4600" b="1" dirty="0" err="1">
                <a:solidFill>
                  <a:srgbClr val="FF0000"/>
                </a:solidFill>
                <a:latin typeface="Tahoma" panose="020B0604030504040204" pitchFamily="34" charset="0"/>
                <a:ea typeface="Tahoma" panose="020B0604030504040204" pitchFamily="34" charset="0"/>
                <a:cs typeface="Tahoma" panose="020B0604030504040204" pitchFamily="34" charset="0"/>
              </a:rPr>
              <a:t>Mốt</a:t>
            </a:r>
            <a:r>
              <a:rPr lang="en-US" sz="4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Mốt</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của</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mẫu</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số</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liệu</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là</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giá</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trị</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xuất</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hiện</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với</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tần</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số</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lớn</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nhất</a:t>
            </a:r>
            <a:r>
              <a:rPr lang="en-US" sz="4600" b="1" dirty="0">
                <a:latin typeface="Tahoma" panose="020B0604030504040204" pitchFamily="34" charset="0"/>
                <a:ea typeface="Tahoma" panose="020B0604030504040204" pitchFamily="34" charset="0"/>
                <a:cs typeface="Tahoma" panose="020B0604030504040204" pitchFamily="34" charset="0"/>
              </a:rPr>
              <a:t>.</a:t>
            </a:r>
          </a:p>
        </p:txBody>
      </p:sp>
      <p:sp>
        <p:nvSpPr>
          <p:cNvPr id="29" name="De_bai">
            <a:extLst>
              <a:ext uri="{FF2B5EF4-FFF2-40B4-BE49-F238E27FC236}">
                <a16:creationId xmlns:a16="http://schemas.microsoft.com/office/drawing/2014/main" id="{5C607D02-F3EA-4874-B48F-93ED609CEE50}"/>
              </a:ext>
            </a:extLst>
          </p:cNvPr>
          <p:cNvSpPr txBox="1">
            <a:spLocks/>
          </p:cNvSpPr>
          <p:nvPr/>
        </p:nvSpPr>
        <p:spPr>
          <a:xfrm>
            <a:off x="518014" y="4141295"/>
            <a:ext cx="23141726" cy="1493961"/>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0"/>
              </a:spcAft>
            </a:pPr>
            <a:endParaRPr lang="en-US" sz="44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31" name="Group 30">
            <a:extLst>
              <a:ext uri="{FF2B5EF4-FFF2-40B4-BE49-F238E27FC236}">
                <a16:creationId xmlns:a16="http://schemas.microsoft.com/office/drawing/2014/main" id="{C53D2BD6-194B-4B68-BC4B-94097BE52B1E}"/>
              </a:ext>
            </a:extLst>
          </p:cNvPr>
          <p:cNvGrpSpPr/>
          <p:nvPr/>
        </p:nvGrpSpPr>
        <p:grpSpPr>
          <a:xfrm>
            <a:off x="-72643" y="1517250"/>
            <a:ext cx="14931643" cy="885803"/>
            <a:chOff x="-288923" y="1892299"/>
            <a:chExt cx="19659598" cy="830996"/>
          </a:xfrm>
        </p:grpSpPr>
        <p:sp>
          <p:nvSpPr>
            <p:cNvPr id="32" name="Rounded Rectangle 2">
              <a:extLst>
                <a:ext uri="{FF2B5EF4-FFF2-40B4-BE49-F238E27FC236}">
                  <a16:creationId xmlns:a16="http://schemas.microsoft.com/office/drawing/2014/main" id="{CB07285B-0F95-405F-8AC0-4D424CAB70F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0C021A0B-7BA4-45E4-A828-66117D445C76}"/>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34" name="TextBox 33">
              <a:extLst>
                <a:ext uri="{FF2B5EF4-FFF2-40B4-BE49-F238E27FC236}">
                  <a16:creationId xmlns:a16="http://schemas.microsoft.com/office/drawing/2014/main" id="{194A5B6D-6BDD-41FF-B6AD-DBC1BDBCEA20}"/>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LÝ THUYẾT</a:t>
              </a:r>
            </a:p>
          </p:txBody>
        </p:sp>
      </p:grpSp>
      <p:sp>
        <p:nvSpPr>
          <p:cNvPr id="35" name="TextBox 34">
            <a:extLst>
              <a:ext uri="{FF2B5EF4-FFF2-40B4-BE49-F238E27FC236}">
                <a16:creationId xmlns:a16="http://schemas.microsoft.com/office/drawing/2014/main" id="{E7E8423D-7682-4070-9488-22B2E3FE6559}"/>
              </a:ext>
            </a:extLst>
          </p:cNvPr>
          <p:cNvSpPr txBox="1"/>
          <p:nvPr/>
        </p:nvSpPr>
        <p:spPr>
          <a:xfrm>
            <a:off x="874987" y="1685889"/>
            <a:ext cx="570990"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itchFamily="34" charset="0"/>
                <a:cs typeface="Tahoma" pitchFamily="34" charset="0"/>
              </a:rPr>
              <a:t>A</a:t>
            </a:r>
          </a:p>
        </p:txBody>
      </p:sp>
      <mc:AlternateContent xmlns:mc="http://schemas.openxmlformats.org/markup-compatibility/2006" xmlns:a14="http://schemas.microsoft.com/office/drawing/2010/main">
        <mc:Choice Requires="a14">
          <p:sp>
            <p:nvSpPr>
              <p:cNvPr id="57" name="De_bai1">
                <a:extLst>
                  <a:ext uri="{FF2B5EF4-FFF2-40B4-BE49-F238E27FC236}">
                    <a16:creationId xmlns:a16="http://schemas.microsoft.com/office/drawing/2014/main" id="{64FF0B19-54AD-3EBE-6E5B-2FC93052A17B}"/>
                  </a:ext>
                </a:extLst>
              </p:cNvPr>
              <p:cNvSpPr/>
              <p:nvPr/>
            </p:nvSpPr>
            <p:spPr>
              <a:xfrm>
                <a:off x="218350" y="6317358"/>
                <a:ext cx="23741053" cy="6933096"/>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R,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nhỏ</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1">
                            <a:latin typeface="Cambria Math" panose="02040503050406030204" pitchFamily="18" charset="0"/>
                          </a:rPr>
                          <m:t>𝑸</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1">
                            <a:latin typeface="Cambria Math" panose="02040503050406030204" pitchFamily="18" charset="0"/>
                          </a:rPr>
                          <m:t>𝑸</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𝟑</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𝑸</m:t>
                        </m:r>
                      </m:e>
                      <m:sub>
                        <m:r>
                          <a:rPr lang="en-US" sz="4800" b="1" i="1">
                            <a:latin typeface="Cambria Math" panose="02040503050406030204" pitchFamily="18" charset="0"/>
                          </a:rPr>
                          <m:t>𝟏</m:t>
                        </m:r>
                      </m:sub>
                    </m:sSub>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Ý </a:t>
                </a:r>
                <a:r>
                  <a:rPr lang="en-US" sz="4800" b="1" dirty="0" err="1">
                    <a:solidFill>
                      <a:srgbClr val="0000FF"/>
                    </a:solidFill>
                    <a:latin typeface="Tahoma" panose="020B0604030504040204" pitchFamily="34" charset="0"/>
                    <a:ea typeface="Tahoma" panose="020B0604030504040204" pitchFamily="34" charset="0"/>
                    <a:cs typeface="Tahoma" panose="020B0604030504040204" pitchFamily="34" charset="0"/>
                  </a:rPr>
                  <a:t>nghĩa</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cũng</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đo</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tán</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mẫu</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càng</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lớn</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mẫu</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càng</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F0"/>
                    </a:solidFill>
                    <a:latin typeface="Tahoma" panose="020B0604030504040204" pitchFamily="34" charset="0"/>
                    <a:ea typeface="Tahoma" panose="020B0604030504040204" pitchFamily="34" charset="0"/>
                    <a:cs typeface="Tahoma" panose="020B0604030504040204" pitchFamily="34" charset="0"/>
                  </a:rPr>
                  <a:t>tán</a:t>
                </a:r>
                <a:r>
                  <a:rPr lang="en-US" sz="4800" b="1"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7" name="De_bai1">
                <a:extLst>
                  <a:ext uri="{FF2B5EF4-FFF2-40B4-BE49-F238E27FC236}">
                    <a16:creationId xmlns:a16="http://schemas.microsoft.com/office/drawing/2014/main" id="{64FF0B19-54AD-3EBE-6E5B-2FC93052A17B}"/>
                  </a:ext>
                </a:extLst>
              </p:cNvPr>
              <p:cNvSpPr>
                <a:spLocks noRot="1" noChangeAspect="1" noMove="1" noResize="1" noEditPoints="1" noAdjustHandles="1" noChangeArrowheads="1" noChangeShapeType="1" noTextEdit="1"/>
              </p:cNvSpPr>
              <p:nvPr/>
            </p:nvSpPr>
            <p:spPr>
              <a:xfrm>
                <a:off x="218350" y="6317358"/>
                <a:ext cx="23741053" cy="6933096"/>
              </a:xfrm>
              <a:prstGeom prst="roundRect">
                <a:avLst>
                  <a:gd name="adj" fmla="val 10158"/>
                </a:avLst>
              </a:prstGeom>
              <a:blipFill>
                <a:blip r:embed="rId3"/>
                <a:stretch>
                  <a:fillRect l="-282"/>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4" name="Google Shape;445;p3">
            <a:extLst>
              <a:ext uri="{FF2B5EF4-FFF2-40B4-BE49-F238E27FC236}">
                <a16:creationId xmlns:a16="http://schemas.microsoft.com/office/drawing/2014/main" id="{6BC7F214-8FB2-6BF9-7521-CE217BFB2AB0}"/>
              </a:ext>
            </a:extLst>
          </p:cNvPr>
          <p:cNvGrpSpPr/>
          <p:nvPr/>
        </p:nvGrpSpPr>
        <p:grpSpPr>
          <a:xfrm>
            <a:off x="198219" y="4770368"/>
            <a:ext cx="14889381" cy="1250535"/>
            <a:chOff x="2028795" y="4418277"/>
            <a:chExt cx="3503060" cy="832104"/>
          </a:xfrm>
        </p:grpSpPr>
        <p:sp>
          <p:nvSpPr>
            <p:cNvPr id="25" name="Google Shape;446;p3">
              <a:extLst>
                <a:ext uri="{FF2B5EF4-FFF2-40B4-BE49-F238E27FC236}">
                  <a16:creationId xmlns:a16="http://schemas.microsoft.com/office/drawing/2014/main" id="{A4635B11-38E2-E30B-28F1-9FD1092BFB8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b="1">
                <a:solidFill>
                  <a:schemeClr val="dk1"/>
                </a:solidFill>
                <a:latin typeface="Tahoma" panose="020B0604030504040204" pitchFamily="34" charset="0"/>
                <a:ea typeface="Tahoma"/>
                <a:cs typeface="Tahoma"/>
                <a:sym typeface="Tahoma"/>
              </a:endParaRPr>
            </a:p>
          </p:txBody>
        </p:sp>
        <p:sp>
          <p:nvSpPr>
            <p:cNvPr id="26" name="txt_cau">
              <a:extLst>
                <a:ext uri="{FF2B5EF4-FFF2-40B4-BE49-F238E27FC236}">
                  <a16:creationId xmlns:a16="http://schemas.microsoft.com/office/drawing/2014/main" id="{E5D7E977-A67D-E4C3-A3CB-9BD4D1D1E1A9}"/>
                </a:ext>
              </a:extLst>
            </p:cNvPr>
            <p:cNvSpPr txBox="1"/>
            <p:nvPr/>
          </p:nvSpPr>
          <p:spPr>
            <a:xfrm>
              <a:off x="2100398" y="4480056"/>
              <a:ext cx="3329127" cy="552917"/>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n-US" sz="4800" b="1" dirty="0">
                  <a:solidFill>
                    <a:srgbClr val="0000CC"/>
                  </a:solidFill>
                  <a:latin typeface="Tahoma" panose="020B0604030504040204" pitchFamily="34" charset="0"/>
                  <a:ea typeface="Tahoma"/>
                  <a:cs typeface="Tahoma"/>
                  <a:sym typeface="Tahoma"/>
                </a:rPr>
                <a:t>      3</a:t>
              </a:r>
              <a:r>
                <a:rPr lang="en-US" sz="4800" b="1" dirty="0">
                  <a:solidFill>
                    <a:srgbClr val="3333FF"/>
                  </a:solidFill>
                  <a:effectLst/>
                  <a:latin typeface="Tahoma" panose="020B0604030504040204" pitchFamily="34" charset="0"/>
                  <a:ea typeface="Tahoma" panose="020B0604030504040204" pitchFamily="34" charset="0"/>
                  <a:cs typeface="Tahoma" panose="020B0604030504040204" pitchFamily="34" charset="0"/>
                </a:rPr>
                <a:t>. CÁC SỐ ĐẶC TRƯNG ĐO ĐỘ PHÂN TÁN    </a:t>
              </a:r>
              <a:endParaRPr sz="4800" b="1" dirty="0">
                <a:solidFill>
                  <a:srgbClr val="3333FF"/>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7" name="Google Shape;448;p3">
            <a:extLst>
              <a:ext uri="{FF2B5EF4-FFF2-40B4-BE49-F238E27FC236}">
                <a16:creationId xmlns:a16="http://schemas.microsoft.com/office/drawing/2014/main" id="{2E0152EA-769F-690A-D202-41824FD8E70F}"/>
              </a:ext>
            </a:extLst>
          </p:cNvPr>
          <p:cNvPicPr preferRelativeResize="0"/>
          <p:nvPr/>
        </p:nvPicPr>
        <p:blipFill rotWithShape="1">
          <a:blip r:embed="rId4">
            <a:alphaModFix/>
          </a:blip>
          <a:srcRect l="15599" t="21515" r="9758" b="14519"/>
          <a:stretch/>
        </p:blipFill>
        <p:spPr>
          <a:xfrm>
            <a:off x="186082" y="4802498"/>
            <a:ext cx="1076356" cy="1040476"/>
          </a:xfrm>
          <a:prstGeom prst="round2DiagRect">
            <a:avLst>
              <a:gd name="adj1" fmla="val 30509"/>
              <a:gd name="adj2" fmla="val 0"/>
            </a:avLst>
          </a:prstGeom>
          <a:solidFill>
            <a:srgbClr val="0000CC"/>
          </a:solid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spTree>
    <p:extLst>
      <p:ext uri="{BB962C8B-B14F-4D97-AF65-F5344CB8AC3E}">
        <p14:creationId xmlns:p14="http://schemas.microsoft.com/office/powerpoint/2010/main" val="7808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wipe(down)">
                                      <p:cBhvr>
                                        <p:cTn id="7" dur="500"/>
                                        <p:tgtEl>
                                          <p:spTgt spid="442"/>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29" grpId="0"/>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De_bai1">
                <a:extLst>
                  <a:ext uri="{FF2B5EF4-FFF2-40B4-BE49-F238E27FC236}">
                    <a16:creationId xmlns:a16="http://schemas.microsoft.com/office/drawing/2014/main" id="{47B5FF9B-5461-60DF-0DE3-08F740F37848}"/>
                  </a:ext>
                </a:extLst>
              </p:cNvPr>
              <p:cNvSpPr/>
              <p:nvPr/>
            </p:nvSpPr>
            <p:spPr>
              <a:xfrm>
                <a:off x="321473" y="1828800"/>
                <a:ext cx="23741053" cy="3505200"/>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pPr algn="just"/>
                <a:endParaRPr lang="en-US" sz="4600" b="1" dirty="0">
                  <a:latin typeface="Tahoma" panose="020B0604030504040204" pitchFamily="34" charset="0"/>
                  <a:ea typeface="Tahoma" panose="020B0604030504040204" pitchFamily="34" charset="0"/>
                  <a:cs typeface="Tahoma" panose="020B0604030504040204" pitchFamily="34" charset="0"/>
                </a:endParaRPr>
              </a:p>
              <a:p>
                <a:pPr algn="just"/>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lệch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685800" lvl="0" indent="-685800">
                  <a:buFont typeface="Wingdings" panose="05000000000000000000" pitchFamily="2" charset="2"/>
                  <a:buChar char="v"/>
                </a:pP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14:m>
                  <m:oMath xmlns:m="http://schemas.openxmlformats.org/officeDocument/2006/math">
                    <m:r>
                      <a:rPr lang="en-US" sz="4800" b="1" i="1">
                        <a:latin typeface="Cambria Math" panose="02040503050406030204" pitchFamily="18" charset="0"/>
                      </a:rPr>
                      <m:t> </m:t>
                    </m:r>
                    <m:sSup>
                      <m:sSupPr>
                        <m:ctrlPr>
                          <a:rPr lang="en-US" sz="4800" b="1" i="1">
                            <a:latin typeface="Cambria Math" panose="02040503050406030204" pitchFamily="18" charset="0"/>
                          </a:rPr>
                        </m:ctrlPr>
                      </m:sSupPr>
                      <m:e>
                        <m:r>
                          <a:rPr lang="en-US" sz="4800" b="1" i="1">
                            <a:latin typeface="Cambria Math" panose="02040503050406030204" pitchFamily="18" charset="0"/>
                          </a:rPr>
                          <m:t>𝒔</m:t>
                        </m:r>
                      </m:e>
                      <m:sup>
                        <m:r>
                          <a:rPr lang="en-US" sz="4800" b="1" i="1">
                            <a:latin typeface="Cambria Math" panose="02040503050406030204" pitchFamily="18" charset="0"/>
                          </a:rPr>
                          <m:t>𝟐</m:t>
                        </m:r>
                      </m:sup>
                    </m:sSup>
                    <m:r>
                      <a:rPr lang="en-US" sz="4800" b="1" i="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𝟏</m:t>
                                    </m:r>
                                  </m:sub>
                                </m:sSub>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𝒙</m:t>
                                    </m:r>
                                  </m:e>
                                </m:acc>
                              </m:e>
                            </m:d>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𝟐</m:t>
                                    </m:r>
                                  </m:sub>
                                </m:sSub>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𝒙</m:t>
                                    </m:r>
                                  </m:e>
                                </m:acc>
                              </m:e>
                            </m:d>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a:latin typeface="Cambria Math" panose="02040503050406030204" pitchFamily="18" charset="0"/>
                          </a:rPr>
                          <m:t>...</m:t>
                        </m:r>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𝒏</m:t>
                                    </m:r>
                                  </m:sub>
                                </m:sSub>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𝒙</m:t>
                                    </m:r>
                                  </m:e>
                                </m:acc>
                              </m:e>
                            </m:d>
                          </m:e>
                          <m:sup>
                            <m:r>
                              <a:rPr lang="en-US" sz="4800" b="1" i="1">
                                <a:latin typeface="Cambria Math" panose="02040503050406030204" pitchFamily="18" charset="0"/>
                              </a:rPr>
                              <m:t>𝟐</m:t>
                            </m:r>
                          </m:sup>
                        </m:sSup>
                      </m:num>
                      <m:den>
                        <m:r>
                          <a:rPr lang="en-US" sz="4800" b="1" i="1">
                            <a:latin typeface="Cambria Math" panose="02040503050406030204" pitchFamily="18" charset="0"/>
                          </a:rPr>
                          <m:t>𝒏</m:t>
                        </m:r>
                      </m:den>
                    </m:f>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marL="685800" lvl="0" indent="-685800">
                  <a:buFont typeface="Wingdings" panose="05000000000000000000" pitchFamily="2" charset="2"/>
                  <a:buChar char="v"/>
                </a:pPr>
                <a:r>
                  <a:rPr lang="en-US" sz="4800" b="1" dirty="0" err="1">
                    <a:latin typeface="Tahoma" panose="020B0604030504040204" pitchFamily="34" charset="0"/>
                    <a:ea typeface="Tahoma" panose="020B0604030504040204" pitchFamily="34" charset="0"/>
                    <a:cs typeface="Tahoma" panose="020B0604030504040204" pitchFamily="34" charset="0"/>
                  </a:rPr>
                  <a:t>Căn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𝒔</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sSup>
                          <m:sSupPr>
                            <m:ctrlPr>
                              <a:rPr lang="en-US" sz="4800" b="1" i="1">
                                <a:latin typeface="Cambria Math" panose="02040503050406030204" pitchFamily="18" charset="0"/>
                              </a:rPr>
                            </m:ctrlPr>
                          </m:sSupPr>
                          <m:e>
                            <m:r>
                              <a:rPr lang="en-US" sz="4800" b="1" i="1">
                                <a:latin typeface="Cambria Math" panose="02040503050406030204" pitchFamily="18" charset="0"/>
                              </a:rPr>
                              <m:t>𝒔</m:t>
                            </m:r>
                          </m:e>
                          <m:sup>
                            <m:r>
                              <a:rPr lang="en-US" sz="4800" b="1" i="1">
                                <a:latin typeface="Cambria Math" panose="02040503050406030204" pitchFamily="18" charset="0"/>
                              </a:rPr>
                              <m:t>𝟐</m:t>
                            </m:r>
                          </m:sup>
                        </m:sSup>
                      </m:e>
                    </m:ra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pPr algn="just"/>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De_bai1">
                <a:extLst>
                  <a:ext uri="{FF2B5EF4-FFF2-40B4-BE49-F238E27FC236}">
                    <a16:creationId xmlns:a16="http://schemas.microsoft.com/office/drawing/2014/main" id="{47B5FF9B-5461-60DF-0DE3-08F740F37848}"/>
                  </a:ext>
                </a:extLst>
              </p:cNvPr>
              <p:cNvSpPr>
                <a:spLocks noRot="1" noChangeAspect="1" noMove="1" noResize="1" noEditPoints="1" noAdjustHandles="1" noChangeArrowheads="1" noChangeShapeType="1" noTextEdit="1"/>
              </p:cNvSpPr>
              <p:nvPr/>
            </p:nvSpPr>
            <p:spPr>
              <a:xfrm>
                <a:off x="321473" y="1828800"/>
                <a:ext cx="23741053" cy="3505200"/>
              </a:xfrm>
              <a:prstGeom prst="roundRect">
                <a:avLst>
                  <a:gd name="adj" fmla="val 10158"/>
                </a:avLst>
              </a:prstGeom>
              <a:blipFill>
                <a:blip r:embed="rId2"/>
                <a:stretch>
                  <a:fillRect l="-719"/>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sp>
        <p:nvSpPr>
          <p:cNvPr id="7" name="De_bai1">
            <a:extLst>
              <a:ext uri="{FF2B5EF4-FFF2-40B4-BE49-F238E27FC236}">
                <a16:creationId xmlns:a16="http://schemas.microsoft.com/office/drawing/2014/main" id="{22C7B3BE-930E-B644-EB6A-7EACE3D68B81}"/>
              </a:ext>
            </a:extLst>
          </p:cNvPr>
          <p:cNvSpPr/>
          <p:nvPr/>
        </p:nvSpPr>
        <p:spPr>
          <a:xfrm>
            <a:off x="497490" y="5608912"/>
            <a:ext cx="23565036" cy="1412871"/>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25" tIns="45700" rIns="91425" bIns="45700" anchor="ctr" anchorCtr="0">
            <a:no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hộp</a:t>
            </a:r>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298">
            <a:extLst>
              <a:ext uri="{FF2B5EF4-FFF2-40B4-BE49-F238E27FC236}">
                <a16:creationId xmlns:a16="http://schemas.microsoft.com/office/drawing/2014/main" id="{C23AB724-9CC6-0DFA-3599-2028879E3A93}"/>
              </a:ext>
            </a:extLst>
          </p:cNvPr>
          <p:cNvPicPr>
            <a:picLocks noChangeAspect="1"/>
          </p:cNvPicPr>
          <p:nvPr/>
        </p:nvPicPr>
        <p:blipFill>
          <a:blip r:embed="rId3"/>
          <a:stretch>
            <a:fillRect/>
          </a:stretch>
        </p:blipFill>
        <p:spPr>
          <a:xfrm>
            <a:off x="321473" y="7377020"/>
            <a:ext cx="23565036" cy="5957980"/>
          </a:xfrm>
          <a:prstGeom prst="rect">
            <a:avLst/>
          </a:prstGeom>
        </p:spPr>
      </p:pic>
    </p:spTree>
    <p:extLst>
      <p:ext uri="{BB962C8B-B14F-4D97-AF65-F5344CB8AC3E}">
        <p14:creationId xmlns:p14="http://schemas.microsoft.com/office/powerpoint/2010/main" val="5633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4362</TotalTime>
  <Words>4492</Words>
  <PresentationFormat>Custom</PresentationFormat>
  <Paragraphs>609</Paragraphs>
  <Slides>39</Slides>
  <Notes>16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2" baseType="lpstr">
      <vt:lpstr>Yu Gothic UI Semilight</vt:lpstr>
      <vt:lpstr>Arial</vt:lpstr>
      <vt:lpstr>Bahnschrift SemiBold SemiConden</vt:lpstr>
      <vt:lpstr>Calibri</vt:lpstr>
      <vt:lpstr>Calibri Light</vt:lpstr>
      <vt:lpstr>Cambria Math</vt:lpstr>
      <vt:lpstr>Tahoma</vt:lpstr>
      <vt:lpstr>Times New Roman</vt:lpstr>
      <vt:lpstr>Tomaho</vt:lpstr>
      <vt:lpstr>Wingdings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2022-08-15T01:45:08Z</dcterms:modified>
</cp:coreProperties>
</file>