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17" r:id="rId3"/>
    <p:sldId id="318" r:id="rId4"/>
    <p:sldId id="319" r:id="rId5"/>
    <p:sldId id="320" r:id="rId6"/>
    <p:sldId id="321" r:id="rId7"/>
    <p:sldId id="327" r:id="rId8"/>
    <p:sldId id="328" r:id="rId9"/>
    <p:sldId id="323" r:id="rId10"/>
    <p:sldId id="324" r:id="rId11"/>
    <p:sldId id="325" r:id="rId12"/>
    <p:sldId id="326" r:id="rId13"/>
    <p:sldId id="329" r:id="rId14"/>
    <p:sldId id="330" r:id="rId15"/>
    <p:sldId id="331" r:id="rId16"/>
    <p:sldId id="332" r:id="rId17"/>
    <p:sldId id="333" r:id="rId18"/>
    <p:sldId id="334" r:id="rId19"/>
    <p:sldId id="335" r:id="rId20"/>
    <p:sldId id="336" r:id="rId21"/>
    <p:sldId id="337" r:id="rId22"/>
    <p:sldId id="338" r:id="rId23"/>
    <p:sldId id="342" r:id="rId24"/>
    <p:sldId id="339" r:id="rId25"/>
    <p:sldId id="340" r:id="rId26"/>
    <p:sldId id="341" r:id="rId27"/>
    <p:sldId id="343" r:id="rId28"/>
    <p:sldId id="344" r:id="rId29"/>
    <p:sldId id="345" r:id="rId30"/>
    <p:sldId id="346" r:id="rId31"/>
    <p:sldId id="347" r:id="rId32"/>
    <p:sldId id="348" r:id="rId33"/>
    <p:sldId id="349" r:id="rId34"/>
    <p:sldId id="350" r:id="rId35"/>
    <p:sldId id="352" r:id="rId36"/>
    <p:sldId id="351" r:id="rId37"/>
    <p:sldId id="353" r:id="rId38"/>
    <p:sldId id="354" r:id="rId39"/>
    <p:sldId id="360" r:id="rId40"/>
    <p:sldId id="355" r:id="rId41"/>
    <p:sldId id="361" r:id="rId42"/>
    <p:sldId id="356" r:id="rId43"/>
    <p:sldId id="357" r:id="rId44"/>
    <p:sldId id="362" r:id="rId45"/>
    <p:sldId id="358" r:id="rId46"/>
    <p:sldId id="359" r:id="rId47"/>
    <p:sldId id="363" r:id="rId48"/>
    <p:sldId id="364" r:id="rId49"/>
    <p:sldId id="365" r:id="rId50"/>
    <p:sldId id="366" r:id="rId51"/>
    <p:sldId id="367" r:id="rId52"/>
    <p:sldId id="368" r:id="rId53"/>
    <p:sldId id="369" r:id="rId54"/>
    <p:sldId id="370" r:id="rId55"/>
    <p:sldId id="377" r:id="rId56"/>
    <p:sldId id="371" r:id="rId57"/>
    <p:sldId id="372" r:id="rId58"/>
    <p:sldId id="378" r:id="rId59"/>
    <p:sldId id="373" r:id="rId60"/>
    <p:sldId id="379" r:id="rId61"/>
    <p:sldId id="374" r:id="rId62"/>
    <p:sldId id="375" r:id="rId63"/>
    <p:sldId id="380" r:id="rId64"/>
    <p:sldId id="376" r:id="rId65"/>
    <p:sldId id="382" r:id="rId66"/>
    <p:sldId id="383" r:id="rId67"/>
    <p:sldId id="384" r:id="rId68"/>
    <p:sldId id="385" r:id="rId69"/>
    <p:sldId id="386" r:id="rId70"/>
    <p:sldId id="387" r:id="rId71"/>
    <p:sldId id="388" r:id="rId72"/>
    <p:sldId id="389" r:id="rId73"/>
    <p:sldId id="394" r:id="rId74"/>
    <p:sldId id="390" r:id="rId75"/>
    <p:sldId id="395" r:id="rId76"/>
    <p:sldId id="391" r:id="rId77"/>
    <p:sldId id="396" r:id="rId78"/>
    <p:sldId id="397" r:id="rId79"/>
    <p:sldId id="399" r:id="rId80"/>
    <p:sldId id="400" r:id="rId81"/>
    <p:sldId id="401" r:id="rId82"/>
    <p:sldId id="402" r:id="rId83"/>
    <p:sldId id="403" r:id="rId8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18/8/2023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18/8/2023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18/8/2023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18/8/2023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48BAE0-9A3E-491B-8715-CF151C9D4DB8}" type="datetimeFigureOut">
              <a:rPr lang="en-US" smtClean="0"/>
              <a:pPr/>
              <a:t>18/8/2023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48BAE0-9A3E-491B-8715-CF151C9D4DB8}" type="datetimeFigureOut">
              <a:rPr lang="en-US" smtClean="0"/>
              <a:pPr/>
              <a:t>18/8/2023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48BAE0-9A3E-491B-8715-CF151C9D4DB8}" type="datetimeFigureOut">
              <a:rPr lang="en-US" smtClean="0"/>
              <a:pPr/>
              <a:t>18/8/2023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48BAE0-9A3E-491B-8715-CF151C9D4DB8}" type="datetimeFigureOut">
              <a:rPr lang="en-US" smtClean="0"/>
              <a:pPr/>
              <a:t>18/8/2023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48BAE0-9A3E-491B-8715-CF151C9D4DB8}" type="datetimeFigureOut">
              <a:rPr lang="en-US" smtClean="0"/>
              <a:pPr/>
              <a:t>18/8/2023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18/8/2023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18/8/2023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8BAE0-9A3E-491B-8715-CF151C9D4DB8}" type="datetimeFigureOut">
              <a:rPr lang="en-US" smtClean="0"/>
              <a:pPr/>
              <a:t>18/8/2023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A10A3-C627-4ED3-AD96-7B0F692832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381000" y="2057400"/>
            <a:ext cx="8610600" cy="2062103"/>
          </a:xfrm>
          <a:prstGeom prst="rect">
            <a:avLst/>
          </a:prstGeom>
          <a:noFill/>
          <a:ln w="9525">
            <a:noFill/>
            <a:miter lim="800000"/>
            <a:headEnd/>
            <a:tailEnd/>
          </a:ln>
        </p:spPr>
        <p:txBody>
          <a:bodyPr>
            <a:spAutoFit/>
          </a:bodyPr>
          <a:lstStyle/>
          <a:p>
            <a:pPr algn="ctr"/>
            <a:r>
              <a:rPr lang="en-US" sz="3200" b="1" dirty="0" smtClean="0">
                <a:solidFill>
                  <a:srgbClr val="FF0000"/>
                </a:solidFill>
                <a:latin typeface="Times New Roman" pitchFamily="18" charset="0"/>
                <a:cs typeface="Times New Roman" pitchFamily="18" charset="0"/>
              </a:rPr>
              <a:t>BỘ ĐỌC HIỂU BÀI 8,9,10</a:t>
            </a:r>
          </a:p>
          <a:p>
            <a:pPr algn="ctr"/>
            <a:r>
              <a:rPr lang="en-US" sz="3200" b="1" dirty="0" smtClean="0">
                <a:solidFill>
                  <a:srgbClr val="FF0000"/>
                </a:solidFill>
                <a:latin typeface="Times New Roman" pitchFamily="18" charset="0"/>
                <a:cs typeface="Times New Roman" pitchFamily="18" charset="0"/>
              </a:rPr>
              <a:t>BÀI 8: KHÁC BIỆT VÀ GẦN GŨI</a:t>
            </a:r>
          </a:p>
          <a:p>
            <a:pPr algn="ctr"/>
            <a:r>
              <a:rPr lang="en-US" sz="3200" b="1" dirty="0" smtClean="0">
                <a:solidFill>
                  <a:srgbClr val="FF0000"/>
                </a:solidFill>
                <a:latin typeface="Times New Roman" pitchFamily="18" charset="0"/>
                <a:cs typeface="Times New Roman" pitchFamily="18" charset="0"/>
              </a:rPr>
              <a:t>ÔN TẬP VĂN BẢN: XEM NGƯỜI TA KÌA</a:t>
            </a:r>
            <a:endParaRPr lang="en-US" sz="3200" dirty="0" smtClean="0">
              <a:solidFill>
                <a:srgbClr val="FF000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8: ÔN TẬP VĂN BẢN XEM NGƯỜI TA KÌA</a:t>
            </a:r>
          </a:p>
          <a:p>
            <a:pPr algn="ctr"/>
            <a:endParaRPr lang="en-US" sz="2000" b="1" dirty="0">
              <a:solidFill>
                <a:srgbClr val="FF0000"/>
              </a:solidFill>
            </a:endParaRPr>
          </a:p>
        </p:txBody>
      </p:sp>
      <p:sp>
        <p:nvSpPr>
          <p:cNvPr id="4" name="TextBox 3"/>
          <p:cNvSpPr txBox="1"/>
          <p:nvPr/>
        </p:nvSpPr>
        <p:spPr>
          <a:xfrm>
            <a:off x="0" y="533400"/>
            <a:ext cx="9144000" cy="5940088"/>
          </a:xfrm>
          <a:prstGeom prst="rect">
            <a:avLst/>
          </a:prstGeom>
          <a:noFill/>
        </p:spPr>
        <p:txBody>
          <a:bodyPr wrap="square" rtlCol="0">
            <a:spAutoFit/>
          </a:bodyPr>
          <a:lstStyle/>
          <a:p>
            <a:pPr algn="ctr"/>
            <a:r>
              <a:rPr lang="vi-VN" sz="2000" b="1" dirty="0" smtClean="0">
                <a:latin typeface="Times New Roman" pitchFamily="18" charset="0"/>
                <a:cs typeface="Times New Roman" pitchFamily="18" charset="0"/>
              </a:rPr>
              <a:t>Gợi ý</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vi-VN"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1.</a:t>
            </a:r>
            <a:r>
              <a:rPr lang="vi-VN" sz="2000" dirty="0" smtClean="0">
                <a:latin typeface="Times New Roman" pitchFamily="18" charset="0"/>
                <a:cs typeface="Times New Roman" pitchFamily="18" charset="0"/>
              </a:rPr>
              <a:t> Phương thức biểu đạt chính của văn bản là nghị luận.</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2.</a:t>
            </a:r>
            <a:r>
              <a:rPr lang="vi-VN" sz="2000" dirty="0" smtClean="0">
                <a:latin typeface="Times New Roman" pitchFamily="18" charset="0"/>
                <a:cs typeface="Times New Roman" pitchFamily="18" charset="0"/>
              </a:rPr>
              <a:t> "Có những bông hoa lớn và cũng có những bông hoa nhỏ, có những bông nở sớm và những bông nở muộn, có những đóa hoa rực rỡ sắc màu được bày bán ở những cửa hàng lớn, cũng có những đóa hoa đơn sắc kết thúc "đời hoa” bên vệ đường."</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Phép tu từ được sử dụng trong câu văn: điệp ngữ "Có những...cũng có những...". </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Tác dụng: Nhấn mạnh những cuộc đời khác nhau của hoa.</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3.</a:t>
            </a:r>
            <a:r>
              <a:rPr lang="vi-VN" sz="2000" dirty="0" smtClean="0">
                <a:latin typeface="Times New Roman" pitchFamily="18" charset="0"/>
                <a:cs typeface="Times New Roman" pitchFamily="18" charset="0"/>
              </a:rPr>
              <a:t> Có thể hiểu câu: Hãy bung nở đóa hoa của riêng mình dù có được gieo mầm ở bất cứ đâu</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Dù ta không có ưu thế được như nhiều người khác, cho dù ta sống trong hoàn cảnh nào thì cũng hãy bung nở rực rỡ, phô hết ra những nét đẹp mà chỉ riêng ta mới có thể mang đến cho đời, hãy luôn nuôi dưỡng tâm hồn con người và làm cho xã hội trở nên tốt đẹp hơn.</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4.</a:t>
            </a:r>
            <a:r>
              <a:rPr lang="vi-VN" sz="2000" dirty="0" smtClean="0">
                <a:latin typeface="Times New Roman" pitchFamily="18" charset="0"/>
                <a:cs typeface="Times New Roman" pitchFamily="18" charset="0"/>
              </a:rPr>
              <a:t> Em đồng tình với suy nghĩ của tác giả: “Mỗi chúng ta đều giống một đóa hoa”.</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Vì: - Mỗi người là một đóa hoa tuyệt vời trên thế giới này, tựa như mỗi một món quà độc đáo</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Mỗi người đều có năng lực và phẩm chất tốt đẹp riêng của mình để làm đẹp cho cuộc đời.</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ox(in)">
                                      <p:cBhvr>
                                        <p:cTn id="34" dur="500"/>
                                        <p:tgtEl>
                                          <p:spTgt spid="4">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nodeType="clickEffect">
                                  <p:stCondLst>
                                    <p:cond delay="0"/>
                                  </p:stCondLst>
                                  <p:childTnLst>
                                    <p:set>
                                      <p:cBhvr>
                                        <p:cTn id="38" dur="1" fill="hold">
                                          <p:stCondLst>
                                            <p:cond delay="0"/>
                                          </p:stCondLst>
                                        </p:cTn>
                                        <p:tgtEl>
                                          <p:spTgt spid="4">
                                            <p:txEl>
                                              <p:pRg st="0" end="0"/>
                                            </p:txEl>
                                          </p:spTgt>
                                        </p:tgtEl>
                                        <p:attrNameLst>
                                          <p:attrName>style.visibility</p:attrName>
                                        </p:attrNameLst>
                                      </p:cBhvr>
                                      <p:to>
                                        <p:strVal val="visible"/>
                                      </p:to>
                                    </p:set>
                                    <p:animEffect transition="in" filter="box(in)">
                                      <p:cBhvr>
                                        <p:cTn id="39" dur="500"/>
                                        <p:tgtEl>
                                          <p:spTgt spid="4">
                                            <p:txEl>
                                              <p:pRg st="0" end="0"/>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box(in)">
                                      <p:cBhvr>
                                        <p:cTn id="42" dur="500"/>
                                        <p:tgtEl>
                                          <p:spTgt spid="4">
                                            <p:txEl>
                                              <p:pRg st="1" end="1"/>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4">
                                            <p:txEl>
                                              <p:pRg st="2" end="2"/>
                                            </p:txEl>
                                          </p:spTgt>
                                        </p:tgtEl>
                                        <p:attrNameLst>
                                          <p:attrName>style.visibility</p:attrName>
                                        </p:attrNameLst>
                                      </p:cBhvr>
                                      <p:to>
                                        <p:strVal val="visible"/>
                                      </p:to>
                                    </p:set>
                                    <p:animEffect transition="in" filter="box(in)">
                                      <p:cBhvr>
                                        <p:cTn id="45" dur="500"/>
                                        <p:tgtEl>
                                          <p:spTgt spid="4">
                                            <p:txEl>
                                              <p:pRg st="2" end="2"/>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4">
                                            <p:txEl>
                                              <p:pRg st="3" end="3"/>
                                            </p:txEl>
                                          </p:spTgt>
                                        </p:tgtEl>
                                        <p:attrNameLst>
                                          <p:attrName>style.visibility</p:attrName>
                                        </p:attrNameLst>
                                      </p:cBhvr>
                                      <p:to>
                                        <p:strVal val="visible"/>
                                      </p:to>
                                    </p:set>
                                    <p:animEffect transition="in" filter="box(in)">
                                      <p:cBhvr>
                                        <p:cTn id="48" dur="500"/>
                                        <p:tgtEl>
                                          <p:spTgt spid="4">
                                            <p:txEl>
                                              <p:pRg st="3" end="3"/>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4">
                                            <p:txEl>
                                              <p:pRg st="4" end="4"/>
                                            </p:txEl>
                                          </p:spTgt>
                                        </p:tgtEl>
                                        <p:attrNameLst>
                                          <p:attrName>style.visibility</p:attrName>
                                        </p:attrNameLst>
                                      </p:cBhvr>
                                      <p:to>
                                        <p:strVal val="visible"/>
                                      </p:to>
                                    </p:set>
                                    <p:animEffect transition="in" filter="box(in)">
                                      <p:cBhvr>
                                        <p:cTn id="51" dur="500"/>
                                        <p:tgtEl>
                                          <p:spTgt spid="4">
                                            <p:txEl>
                                              <p:pRg st="4" end="4"/>
                                            </p:txEl>
                                          </p:spTgt>
                                        </p:tgtEl>
                                      </p:cBhvr>
                                    </p:animEffect>
                                  </p:childTnLst>
                                </p:cTn>
                              </p:par>
                              <p:par>
                                <p:cTn id="52" presetID="4" presetClass="entr" presetSubtype="16" fill="hold" nodeType="withEffect">
                                  <p:stCondLst>
                                    <p:cond delay="0"/>
                                  </p:stCondLst>
                                  <p:childTnLst>
                                    <p:set>
                                      <p:cBhvr>
                                        <p:cTn id="53" dur="1" fill="hold">
                                          <p:stCondLst>
                                            <p:cond delay="0"/>
                                          </p:stCondLst>
                                        </p:cTn>
                                        <p:tgtEl>
                                          <p:spTgt spid="4">
                                            <p:txEl>
                                              <p:pRg st="5" end="5"/>
                                            </p:txEl>
                                          </p:spTgt>
                                        </p:tgtEl>
                                        <p:attrNameLst>
                                          <p:attrName>style.visibility</p:attrName>
                                        </p:attrNameLst>
                                      </p:cBhvr>
                                      <p:to>
                                        <p:strVal val="visible"/>
                                      </p:to>
                                    </p:set>
                                    <p:animEffect transition="in" filter="box(in)">
                                      <p:cBhvr>
                                        <p:cTn id="54" dur="500"/>
                                        <p:tgtEl>
                                          <p:spTgt spid="4">
                                            <p:txEl>
                                              <p:pRg st="5" end="5"/>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4">
                                            <p:txEl>
                                              <p:pRg st="6" end="6"/>
                                            </p:txEl>
                                          </p:spTgt>
                                        </p:tgtEl>
                                        <p:attrNameLst>
                                          <p:attrName>style.visibility</p:attrName>
                                        </p:attrNameLst>
                                      </p:cBhvr>
                                      <p:to>
                                        <p:strVal val="visible"/>
                                      </p:to>
                                    </p:set>
                                    <p:animEffect transition="in" filter="box(in)">
                                      <p:cBhvr>
                                        <p:cTn id="57" dur="500"/>
                                        <p:tgtEl>
                                          <p:spTgt spid="4">
                                            <p:txEl>
                                              <p:pRg st="6" end="6"/>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4">
                                            <p:txEl>
                                              <p:pRg st="7" end="7"/>
                                            </p:txEl>
                                          </p:spTgt>
                                        </p:tgtEl>
                                        <p:attrNameLst>
                                          <p:attrName>style.visibility</p:attrName>
                                        </p:attrNameLst>
                                      </p:cBhvr>
                                      <p:to>
                                        <p:strVal val="visible"/>
                                      </p:to>
                                    </p:set>
                                    <p:animEffect transition="in" filter="box(in)">
                                      <p:cBhvr>
                                        <p:cTn id="60" dur="500"/>
                                        <p:tgtEl>
                                          <p:spTgt spid="4">
                                            <p:txEl>
                                              <p:pRg st="7" end="7"/>
                                            </p:txEl>
                                          </p:spTgt>
                                        </p:tgtEl>
                                      </p:cBhvr>
                                    </p:animEffect>
                                  </p:childTnLst>
                                </p:cTn>
                              </p:par>
                              <p:par>
                                <p:cTn id="61" presetID="4" presetClass="entr" presetSubtype="16" fill="hold" nodeType="withEffect">
                                  <p:stCondLst>
                                    <p:cond delay="0"/>
                                  </p:stCondLst>
                                  <p:childTnLst>
                                    <p:set>
                                      <p:cBhvr>
                                        <p:cTn id="62" dur="1" fill="hold">
                                          <p:stCondLst>
                                            <p:cond delay="0"/>
                                          </p:stCondLst>
                                        </p:cTn>
                                        <p:tgtEl>
                                          <p:spTgt spid="4">
                                            <p:txEl>
                                              <p:pRg st="8" end="8"/>
                                            </p:txEl>
                                          </p:spTgt>
                                        </p:tgtEl>
                                        <p:attrNameLst>
                                          <p:attrName>style.visibility</p:attrName>
                                        </p:attrNameLst>
                                      </p:cBhvr>
                                      <p:to>
                                        <p:strVal val="visible"/>
                                      </p:to>
                                    </p:set>
                                    <p:animEffect transition="in" filter="box(in)">
                                      <p:cBhvr>
                                        <p:cTn id="63" dur="500"/>
                                        <p:tgtEl>
                                          <p:spTgt spid="4">
                                            <p:txEl>
                                              <p:pRg st="8" end="8"/>
                                            </p:txEl>
                                          </p:spTgt>
                                        </p:tgtEl>
                                      </p:cBhvr>
                                    </p:animEffect>
                                  </p:childTnLst>
                                </p:cTn>
                              </p:par>
                              <p:par>
                                <p:cTn id="64" presetID="4" presetClass="entr" presetSubtype="16" fill="hold" nodeType="withEffect">
                                  <p:stCondLst>
                                    <p:cond delay="0"/>
                                  </p:stCondLst>
                                  <p:childTnLst>
                                    <p:set>
                                      <p:cBhvr>
                                        <p:cTn id="65" dur="1" fill="hold">
                                          <p:stCondLst>
                                            <p:cond delay="0"/>
                                          </p:stCondLst>
                                        </p:cTn>
                                        <p:tgtEl>
                                          <p:spTgt spid="4">
                                            <p:txEl>
                                              <p:pRg st="9" end="9"/>
                                            </p:txEl>
                                          </p:spTgt>
                                        </p:tgtEl>
                                        <p:attrNameLst>
                                          <p:attrName>style.visibility</p:attrName>
                                        </p:attrNameLst>
                                      </p:cBhvr>
                                      <p:to>
                                        <p:strVal val="visible"/>
                                      </p:to>
                                    </p:set>
                                    <p:animEffect transition="in" filter="box(in)">
                                      <p:cBhvr>
                                        <p:cTn id="66"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8: ÔN TẬP VĂN BẢN XEM NGƯỜI TA KÌA</a:t>
            </a:r>
          </a:p>
          <a:p>
            <a:pPr algn="ctr"/>
            <a:endParaRPr lang="en-US" sz="2000" b="1" dirty="0">
              <a:solidFill>
                <a:srgbClr val="FF0000"/>
              </a:solidFill>
            </a:endParaRPr>
          </a:p>
        </p:txBody>
      </p:sp>
      <p:sp>
        <p:nvSpPr>
          <p:cNvPr id="4" name="TextBox 3"/>
          <p:cNvSpPr txBox="1"/>
          <p:nvPr/>
        </p:nvSpPr>
        <p:spPr>
          <a:xfrm>
            <a:off x="0" y="533400"/>
            <a:ext cx="9144000" cy="6555641"/>
          </a:xfrm>
          <a:prstGeom prst="rect">
            <a:avLst/>
          </a:prstGeom>
          <a:noFill/>
        </p:spPr>
        <p:txBody>
          <a:bodyPr wrap="square" rtlCol="0">
            <a:spAutoFit/>
          </a:bodyPr>
          <a:lstStyle/>
          <a:p>
            <a:pPr algn="ctr"/>
            <a:r>
              <a:rPr lang="vi-VN" sz="2000" b="1" dirty="0" smtClean="0">
                <a:latin typeface="+mj-lt"/>
              </a:rPr>
              <a:t>PHIẾU HỌC TẬP SỐ 4</a:t>
            </a:r>
            <a:endParaRPr lang="en-US" sz="2000" dirty="0" smtClean="0">
              <a:latin typeface="+mj-lt"/>
            </a:endParaRPr>
          </a:p>
          <a:p>
            <a:r>
              <a:rPr lang="vi-VN" sz="2000" dirty="0" smtClean="0">
                <a:latin typeface="+mj-lt"/>
              </a:rPr>
              <a:t> </a:t>
            </a:r>
            <a:r>
              <a:rPr lang="vi-VN" sz="2000" b="1" dirty="0" smtClean="0">
                <a:latin typeface="+mj-lt"/>
              </a:rPr>
              <a:t>Đọc đoạn trích sau và trả lời các câu hỏi:</a:t>
            </a:r>
            <a:endParaRPr lang="en-US" sz="2000" dirty="0" smtClean="0">
              <a:latin typeface="+mj-lt"/>
            </a:endParaRPr>
          </a:p>
          <a:p>
            <a:pPr algn="just"/>
            <a:r>
              <a:rPr lang="vi-VN" sz="2000" b="1" dirty="0" smtClean="0">
                <a:latin typeface="+mj-lt"/>
              </a:rPr>
              <a:t>   	</a:t>
            </a:r>
            <a:r>
              <a:rPr lang="vi-VN" sz="2000" i="1" dirty="0" smtClean="0">
                <a:latin typeface="+mj-lt"/>
              </a:rPr>
              <a:t> “Động vật không xa lạ với cuộc sống con người; gần như mỗi chúng ta đều có những kí ức tuổi thơ tươi đẹp gần gũi với động vật và thiên nhiên. […] Hẳn nhiều người đã từng dành hàng giờ nhìn lũ kiến “hành quân” tha mồi về tổ hay buộc chỉ vào chân cánh cam làm cánh diều thả chơi. Những loài động vật vật bé nhỏ đã nuôi dưỡng biết bao tâm hồn trẻ thơ, vẽ lên những bức tranh kí ức về thời thơ ấu tươi đẹp.</a:t>
            </a:r>
            <a:endParaRPr lang="en-US" sz="2000" dirty="0" smtClean="0">
              <a:latin typeface="+mj-lt"/>
            </a:endParaRPr>
          </a:p>
          <a:p>
            <a:pPr algn="just"/>
            <a:r>
              <a:rPr lang="vi-VN" sz="2000" i="1" dirty="0" smtClean="0">
                <a:latin typeface="+mj-lt"/>
              </a:rPr>
              <a:t>Vào kì nghỉ hè, nhiều trẻ em mong ngóng được về quê chơi. Buổi sáng tinh mơ, gà trống gáy vang ò ó o gọi xóm làng thức dậy, lũ chim chích đùa vui trên cành cây, đàn bò chậm rãi ra đồng làm việc. Người nông dân ra bờ sông cất vó, được mẻ tôm, mẻ cá nào lại đem về chế biến thành những món ăn thanh đạm của thôn quê. Vì vậy, khó mà tưởng tượng được rằng nếu không có động vật thì cuộc sống của con người sẽ ra sao.”</a:t>
            </a:r>
            <a:br>
              <a:rPr lang="vi-VN" sz="2000" i="1" dirty="0" smtClean="0">
                <a:latin typeface="+mj-lt"/>
              </a:rPr>
            </a:br>
            <a:r>
              <a:rPr lang="vi-VN" sz="2000" i="1" dirty="0" smtClean="0">
                <a:latin typeface="+mj-lt"/>
              </a:rPr>
              <a:t> (Trích “Vì sao chúng ta phải đối xử thân thiện với động vật?” - Kim Hạnh Bảo, Trần Nghị Du  )</a:t>
            </a:r>
            <a:endParaRPr lang="en-US" sz="2000" dirty="0" smtClean="0">
              <a:latin typeface="+mj-lt"/>
            </a:endParaRPr>
          </a:p>
          <a:p>
            <a:r>
              <a:rPr lang="vi-VN" sz="2000" b="1" dirty="0" smtClean="0">
                <a:latin typeface="+mj-lt"/>
              </a:rPr>
              <a:t>Câu 1:</a:t>
            </a:r>
            <a:r>
              <a:rPr lang="vi-VN" sz="2000" dirty="0" smtClean="0">
                <a:latin typeface="+mj-lt"/>
              </a:rPr>
              <a:t> Xác định phương thức biểu đạt chính của đoạn trích. </a:t>
            </a:r>
            <a:endParaRPr lang="en-US" sz="2000" dirty="0" smtClean="0">
              <a:latin typeface="+mj-lt"/>
            </a:endParaRPr>
          </a:p>
          <a:p>
            <a:r>
              <a:rPr lang="vi-VN" sz="2000" b="1" dirty="0" smtClean="0">
                <a:latin typeface="+mj-lt"/>
              </a:rPr>
              <a:t>Câu 2:</a:t>
            </a:r>
            <a:r>
              <a:rPr lang="vi-VN" sz="2000" dirty="0" smtClean="0">
                <a:latin typeface="+mj-lt"/>
              </a:rPr>
              <a:t> Nêu nội dung chính của đoạn trích.</a:t>
            </a:r>
            <a:endParaRPr lang="en-US" sz="2000" dirty="0" smtClean="0">
              <a:latin typeface="+mj-lt"/>
            </a:endParaRPr>
          </a:p>
          <a:p>
            <a:r>
              <a:rPr lang="vi-VN" sz="2000" b="1" dirty="0" smtClean="0">
                <a:latin typeface="+mj-lt"/>
              </a:rPr>
              <a:t>Câu 3:</a:t>
            </a:r>
            <a:r>
              <a:rPr lang="vi-VN" sz="2000" dirty="0" smtClean="0">
                <a:latin typeface="+mj-lt"/>
              </a:rPr>
              <a:t> Chỉ ra các lí lẽ và bằng chứng mà tác giả đã nêu ra để làm sáng tỏ cho nội dung chính.</a:t>
            </a:r>
            <a:endParaRPr lang="en-US" sz="2000" dirty="0" smtClean="0">
              <a:latin typeface="+mj-lt"/>
            </a:endParaRPr>
          </a:p>
          <a:p>
            <a:r>
              <a:rPr lang="vi-VN" sz="2000" b="1" dirty="0" smtClean="0">
                <a:latin typeface="+mj-lt"/>
              </a:rPr>
              <a:t>Câu 4:</a:t>
            </a:r>
            <a:r>
              <a:rPr lang="vi-VN" sz="2000" dirty="0" smtClean="0">
                <a:latin typeface="+mj-lt"/>
              </a:rPr>
              <a:t> Em hãy chia sẻ một kỉ niệm thời thơ ấu của em được gắn bó với các loài động vật.</a:t>
            </a:r>
            <a:endParaRPr lang="en-US" sz="2000" dirty="0" smtClean="0">
              <a:latin typeface="+mj-lt"/>
            </a:endParaRPr>
          </a:p>
          <a:p>
            <a:pPr algn="just"/>
            <a:endParaRPr lang="en-US" sz="2000" dirty="0">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8: ÔN TẬP VĂN BẢN XEM NGƯỜI TA KÌA</a:t>
            </a:r>
          </a:p>
          <a:p>
            <a:pPr algn="ctr"/>
            <a:endParaRPr lang="en-US" sz="2000" b="1" dirty="0">
              <a:solidFill>
                <a:srgbClr val="FF0000"/>
              </a:solidFill>
            </a:endParaRPr>
          </a:p>
        </p:txBody>
      </p:sp>
      <p:sp>
        <p:nvSpPr>
          <p:cNvPr id="4" name="TextBox 3"/>
          <p:cNvSpPr txBox="1"/>
          <p:nvPr/>
        </p:nvSpPr>
        <p:spPr>
          <a:xfrm>
            <a:off x="0" y="533400"/>
            <a:ext cx="9144000" cy="2246769"/>
          </a:xfrm>
          <a:prstGeom prst="rect">
            <a:avLst/>
          </a:prstGeom>
          <a:noFill/>
        </p:spPr>
        <p:txBody>
          <a:bodyPr wrap="square" rtlCol="0">
            <a:spAutoFit/>
          </a:bodyPr>
          <a:lstStyle/>
          <a:p>
            <a:pPr algn="ctr"/>
            <a:r>
              <a:rPr lang="vi-VN" sz="2400" b="1" dirty="0" smtClean="0">
                <a:latin typeface="Times New Roman" pitchFamily="18" charset="0"/>
                <a:cs typeface="Times New Roman" pitchFamily="18" charset="0"/>
              </a:rPr>
              <a:t>Gợi ý</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r>
              <a:rPr lang="vi-VN" sz="2400" b="1" dirty="0" smtClean="0">
                <a:latin typeface="Times New Roman" pitchFamily="18" charset="0"/>
                <a:cs typeface="Times New Roman" pitchFamily="18" charset="0"/>
              </a:rPr>
              <a:t>Câu 1:</a:t>
            </a:r>
            <a:r>
              <a:rPr lang="vi-VN" sz="2400" dirty="0" smtClean="0">
                <a:latin typeface="Times New Roman" pitchFamily="18" charset="0"/>
                <a:cs typeface="Times New Roman" pitchFamily="18" charset="0"/>
              </a:rPr>
              <a:t> Phương thức biểu đạt chính: Nghị luận</a:t>
            </a:r>
            <a:endParaRPr lang="en-US" sz="2400" dirty="0" smtClean="0">
              <a:latin typeface="Times New Roman" pitchFamily="18" charset="0"/>
              <a:cs typeface="Times New Roman" pitchFamily="18" charset="0"/>
            </a:endParaRPr>
          </a:p>
          <a:p>
            <a:r>
              <a:rPr lang="vi-VN" sz="2400" b="1" dirty="0" smtClean="0">
                <a:latin typeface="Times New Roman" pitchFamily="18" charset="0"/>
                <a:cs typeface="Times New Roman" pitchFamily="18" charset="0"/>
              </a:rPr>
              <a:t>Câu 2:</a:t>
            </a:r>
            <a:r>
              <a:rPr lang="vi-VN" sz="2400" dirty="0" smtClean="0">
                <a:latin typeface="Times New Roman" pitchFamily="18" charset="0"/>
                <a:cs typeface="Times New Roman" pitchFamily="18" charset="0"/>
              </a:rPr>
              <a:t> Nội dung chính của đoạn trích: Động vật gắn bó với con người, gắn bó với kí ức tuổi thơ mỗi người.</a:t>
            </a:r>
            <a:endParaRPr lang="en-US" sz="2400" dirty="0" smtClean="0">
              <a:latin typeface="Times New Roman" pitchFamily="18" charset="0"/>
              <a:cs typeface="Times New Roman" pitchFamily="18" charset="0"/>
            </a:endParaRPr>
          </a:p>
          <a:p>
            <a:r>
              <a:rPr lang="vi-VN" sz="2400" b="1" dirty="0" smtClean="0">
                <a:latin typeface="Times New Roman" pitchFamily="18" charset="0"/>
                <a:cs typeface="Times New Roman" pitchFamily="18" charset="0"/>
              </a:rPr>
              <a:t>Câu 3: </a:t>
            </a:r>
            <a:r>
              <a:rPr lang="vi-VN" sz="2400" dirty="0" smtClean="0">
                <a:latin typeface="Times New Roman" pitchFamily="18" charset="0"/>
                <a:cs typeface="Times New Roman" pitchFamily="18" charset="0"/>
              </a:rPr>
              <a:t>Các lí lẽ và bằng chứng:</a:t>
            </a:r>
            <a:endParaRPr lang="en-US" sz="24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228600" y="2667000"/>
          <a:ext cx="8229600" cy="3116526"/>
        </p:xfrm>
        <a:graphic>
          <a:graphicData uri="http://schemas.openxmlformats.org/drawingml/2006/table">
            <a:tbl>
              <a:tblPr/>
              <a:tblGrid>
                <a:gridCol w="3287846">
                  <a:extLst>
                    <a:ext uri="{9D8B030D-6E8A-4147-A177-3AD203B41FA5}">
                      <a16:colId xmlns:a16="http://schemas.microsoft.com/office/drawing/2014/main" val="20000"/>
                    </a:ext>
                  </a:extLst>
                </a:gridCol>
                <a:gridCol w="4941754">
                  <a:extLst>
                    <a:ext uri="{9D8B030D-6E8A-4147-A177-3AD203B41FA5}">
                      <a16:colId xmlns:a16="http://schemas.microsoft.com/office/drawing/2014/main" val="20001"/>
                    </a:ext>
                  </a:extLst>
                </a:gridCol>
              </a:tblGrid>
              <a:tr h="330559">
                <a:tc>
                  <a:txBody>
                    <a:bodyPr/>
                    <a:lstStyle/>
                    <a:p>
                      <a:pPr marL="0" marR="0" indent="285750">
                        <a:lnSpc>
                          <a:spcPct val="115000"/>
                        </a:lnSpc>
                        <a:spcBef>
                          <a:spcPts val="0"/>
                        </a:spcBef>
                        <a:spcAft>
                          <a:spcPts val="0"/>
                        </a:spcAft>
                        <a:tabLst>
                          <a:tab pos="0" algn="l"/>
                          <a:tab pos="342900" algn="l"/>
                        </a:tabLst>
                      </a:pPr>
                      <a:r>
                        <a:rPr lang="en-US" sz="1800" b="1" dirty="0" err="1">
                          <a:solidFill>
                            <a:srgbClr val="000000"/>
                          </a:solidFill>
                          <a:latin typeface="Times New Roman"/>
                          <a:ea typeface="SimSun"/>
                          <a:cs typeface="Times New Roman"/>
                        </a:rPr>
                        <a:t>Lí</a:t>
                      </a:r>
                      <a:r>
                        <a:rPr lang="en-US" sz="1800" b="1" dirty="0">
                          <a:solidFill>
                            <a:srgbClr val="000000"/>
                          </a:solidFill>
                          <a:latin typeface="Times New Roman"/>
                          <a:ea typeface="SimSun"/>
                          <a:cs typeface="Times New Roman"/>
                        </a:rPr>
                        <a:t> </a:t>
                      </a:r>
                      <a:r>
                        <a:rPr lang="en-US" sz="1800" b="1" dirty="0" err="1">
                          <a:solidFill>
                            <a:srgbClr val="000000"/>
                          </a:solidFill>
                          <a:latin typeface="Times New Roman"/>
                          <a:ea typeface="SimSun"/>
                          <a:cs typeface="Times New Roman"/>
                        </a:rPr>
                        <a:t>lẽ</a:t>
                      </a:r>
                      <a:endParaRPr lang="en-US" sz="1100" dirty="0">
                        <a:latin typeface="Calibri"/>
                        <a:ea typeface="SimSun"/>
                        <a:cs typeface="Times New Roman"/>
                      </a:endParaRPr>
                    </a:p>
                  </a:txBody>
                  <a:tcPr marL="46219" marR="46219" marT="46219" marB="46219">
                    <a:lnL>
                      <a:noFill/>
                    </a:lnL>
                    <a:lnR>
                      <a:noFill/>
                    </a:lnR>
                    <a:lnT>
                      <a:noFill/>
                    </a:lnT>
                    <a:lnB>
                      <a:noFill/>
                    </a:lnB>
                    <a:solidFill>
                      <a:srgbClr val="FFFFFF"/>
                    </a:solidFill>
                  </a:tcPr>
                </a:tc>
                <a:tc>
                  <a:txBody>
                    <a:bodyPr/>
                    <a:lstStyle/>
                    <a:p>
                      <a:pPr marL="0" marR="0" indent="285750">
                        <a:lnSpc>
                          <a:spcPct val="115000"/>
                        </a:lnSpc>
                        <a:spcBef>
                          <a:spcPts val="0"/>
                        </a:spcBef>
                        <a:spcAft>
                          <a:spcPts val="0"/>
                        </a:spcAft>
                        <a:tabLst>
                          <a:tab pos="0" algn="l"/>
                          <a:tab pos="342900" algn="l"/>
                        </a:tabLst>
                      </a:pPr>
                      <a:r>
                        <a:rPr lang="en-US" sz="1800" b="1">
                          <a:solidFill>
                            <a:srgbClr val="000000"/>
                          </a:solidFill>
                          <a:latin typeface="Times New Roman"/>
                          <a:ea typeface="SimSun"/>
                          <a:cs typeface="Times New Roman"/>
                        </a:rPr>
                        <a:t>Bằng chứng</a:t>
                      </a:r>
                      <a:endParaRPr lang="en-US" sz="1100">
                        <a:latin typeface="Calibri"/>
                        <a:ea typeface="SimSun"/>
                        <a:cs typeface="Times New Roman"/>
                      </a:endParaRPr>
                    </a:p>
                  </a:txBody>
                  <a:tcPr marL="46219" marR="46219" marT="46219" marB="46219">
                    <a:lnL>
                      <a:noFill/>
                    </a:lnL>
                    <a:lnR>
                      <a:noFill/>
                    </a:lnR>
                    <a:lnT>
                      <a:noFill/>
                    </a:lnT>
                    <a:lnB>
                      <a:noFill/>
                    </a:lnB>
                    <a:solidFill>
                      <a:srgbClr val="FFFFFF"/>
                    </a:solidFill>
                  </a:tcPr>
                </a:tc>
                <a:extLst>
                  <a:ext uri="{0D108BD9-81ED-4DB2-BD59-A6C34878D82A}">
                    <a16:rowId xmlns:a16="http://schemas.microsoft.com/office/drawing/2014/main" val="10000"/>
                  </a:ext>
                </a:extLst>
              </a:tr>
              <a:tr h="568681">
                <a:tc>
                  <a:txBody>
                    <a:bodyPr/>
                    <a:lstStyle/>
                    <a:p>
                      <a:pPr marL="0" marR="0" indent="57150">
                        <a:lnSpc>
                          <a:spcPct val="115000"/>
                        </a:lnSpc>
                        <a:spcBef>
                          <a:spcPts val="0"/>
                        </a:spcBef>
                        <a:spcAft>
                          <a:spcPts val="0"/>
                        </a:spcAft>
                        <a:tabLst>
                          <a:tab pos="0" algn="l"/>
                          <a:tab pos="342900" algn="l"/>
                        </a:tabLst>
                      </a:pPr>
                      <a:r>
                        <a:rPr lang="en-US" sz="1800" dirty="0" err="1">
                          <a:solidFill>
                            <a:srgbClr val="000000"/>
                          </a:solidFill>
                          <a:latin typeface="Times New Roman"/>
                          <a:ea typeface="SimSun"/>
                          <a:cs typeface="Times New Roman"/>
                        </a:rPr>
                        <a:t>Những</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loài</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động</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vật</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nuôi</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dưỡng</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tâm</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hồn</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trẻ</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thơ</a:t>
                      </a:r>
                      <a:endParaRPr lang="en-US" sz="1100" dirty="0">
                        <a:latin typeface="Calibri"/>
                        <a:ea typeface="SimSun"/>
                        <a:cs typeface="Times New Roman"/>
                      </a:endParaRPr>
                    </a:p>
                  </a:txBody>
                  <a:tcPr marL="46219" marR="46219" marT="46219" marB="46219">
                    <a:lnL>
                      <a:noFill/>
                    </a:lnL>
                    <a:lnR>
                      <a:noFill/>
                    </a:lnR>
                    <a:lnT>
                      <a:noFill/>
                    </a:lnT>
                    <a:lnB>
                      <a:noFill/>
                    </a:lnB>
                    <a:solidFill>
                      <a:srgbClr val="FFFFFF"/>
                    </a:solidFill>
                  </a:tcPr>
                </a:tc>
                <a:tc>
                  <a:txBody>
                    <a:bodyPr/>
                    <a:lstStyle/>
                    <a:p>
                      <a:pPr marL="0" marR="0" indent="57150">
                        <a:lnSpc>
                          <a:spcPct val="115000"/>
                        </a:lnSpc>
                        <a:spcBef>
                          <a:spcPts val="0"/>
                        </a:spcBef>
                        <a:spcAft>
                          <a:spcPts val="0"/>
                        </a:spcAft>
                        <a:tabLst>
                          <a:tab pos="0" algn="l"/>
                          <a:tab pos="342900" algn="l"/>
                        </a:tabLst>
                      </a:pPr>
                      <a:r>
                        <a:rPr lang="en-US" sz="1800">
                          <a:solidFill>
                            <a:srgbClr val="000000"/>
                          </a:solidFill>
                          <a:latin typeface="Times New Roman"/>
                          <a:ea typeface="SimSun"/>
                          <a:cs typeface="Times New Roman"/>
                        </a:rPr>
                        <a:t>Đứng nhìn lũ kiến hành quân tha mồi về tổ, buộc chỉ vào chân cánh cam làm cánh diều thả chơi</a:t>
                      </a:r>
                      <a:endParaRPr lang="en-US" sz="1100">
                        <a:latin typeface="Calibri"/>
                        <a:ea typeface="SimSun"/>
                        <a:cs typeface="Times New Roman"/>
                      </a:endParaRPr>
                    </a:p>
                  </a:txBody>
                  <a:tcPr marL="46219" marR="46219" marT="46219" marB="46219">
                    <a:lnL>
                      <a:noFill/>
                    </a:lnL>
                    <a:lnR>
                      <a:noFill/>
                    </a:lnR>
                    <a:lnT>
                      <a:noFill/>
                    </a:lnT>
                    <a:lnB>
                      <a:noFill/>
                    </a:lnB>
                    <a:solidFill>
                      <a:srgbClr val="FFFFFF"/>
                    </a:solidFill>
                  </a:tcPr>
                </a:tc>
                <a:extLst>
                  <a:ext uri="{0D108BD9-81ED-4DB2-BD59-A6C34878D82A}">
                    <a16:rowId xmlns:a16="http://schemas.microsoft.com/office/drawing/2014/main" val="10001"/>
                  </a:ext>
                </a:extLst>
              </a:tr>
              <a:tr h="1521165">
                <a:tc>
                  <a:txBody>
                    <a:bodyPr/>
                    <a:lstStyle/>
                    <a:p>
                      <a:pPr marL="0" marR="0" indent="57150">
                        <a:lnSpc>
                          <a:spcPct val="115000"/>
                        </a:lnSpc>
                        <a:spcBef>
                          <a:spcPts val="0"/>
                        </a:spcBef>
                        <a:spcAft>
                          <a:spcPts val="0"/>
                        </a:spcAft>
                        <a:tabLst>
                          <a:tab pos="0" algn="l"/>
                          <a:tab pos="342900" algn="l"/>
                        </a:tabLst>
                      </a:pPr>
                      <a:r>
                        <a:rPr lang="en-US" sz="1800" dirty="0" err="1">
                          <a:solidFill>
                            <a:srgbClr val="000000"/>
                          </a:solidFill>
                          <a:latin typeface="Times New Roman"/>
                          <a:ea typeface="SimSun"/>
                          <a:cs typeface="Times New Roman"/>
                        </a:rPr>
                        <a:t>Vì</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vậy</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khó</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mà</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tưởng</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tượng</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được</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rằng</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nếu</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không</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có</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động</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vật</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thì</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cuộc</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sống</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của</a:t>
                      </a:r>
                      <a:r>
                        <a:rPr lang="en-US" sz="1800" dirty="0">
                          <a:solidFill>
                            <a:srgbClr val="000000"/>
                          </a:solidFill>
                          <a:latin typeface="Times New Roman"/>
                          <a:ea typeface="SimSun"/>
                          <a:cs typeface="Times New Roman"/>
                        </a:rPr>
                        <a:t> con </a:t>
                      </a:r>
                      <a:r>
                        <a:rPr lang="en-US" sz="1800" dirty="0" err="1">
                          <a:solidFill>
                            <a:srgbClr val="000000"/>
                          </a:solidFill>
                          <a:latin typeface="Times New Roman"/>
                          <a:ea typeface="SimSun"/>
                          <a:cs typeface="Times New Roman"/>
                        </a:rPr>
                        <a:t>người</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sẽ</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ra</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sao</a:t>
                      </a:r>
                      <a:endParaRPr lang="en-US" sz="1100" dirty="0">
                        <a:latin typeface="Calibri"/>
                        <a:ea typeface="SimSun"/>
                        <a:cs typeface="Times New Roman"/>
                      </a:endParaRPr>
                    </a:p>
                  </a:txBody>
                  <a:tcPr marL="46219" marR="46219" marT="46219" marB="46219">
                    <a:lnL>
                      <a:noFill/>
                    </a:lnL>
                    <a:lnR>
                      <a:noFill/>
                    </a:lnR>
                    <a:lnT>
                      <a:noFill/>
                    </a:lnT>
                    <a:lnB>
                      <a:noFill/>
                    </a:lnB>
                    <a:solidFill>
                      <a:srgbClr val="FFFFFF"/>
                    </a:solidFill>
                  </a:tcPr>
                </a:tc>
                <a:tc>
                  <a:txBody>
                    <a:bodyPr/>
                    <a:lstStyle/>
                    <a:p>
                      <a:pPr marL="0" marR="0" indent="57150">
                        <a:lnSpc>
                          <a:spcPct val="115000"/>
                        </a:lnSpc>
                        <a:spcBef>
                          <a:spcPts val="0"/>
                        </a:spcBef>
                        <a:spcAft>
                          <a:spcPts val="0"/>
                        </a:spcAft>
                        <a:tabLst>
                          <a:tab pos="0" algn="l"/>
                          <a:tab pos="342900" algn="l"/>
                        </a:tabLst>
                      </a:pPr>
                      <a:r>
                        <a:rPr lang="en-US" sz="1800" dirty="0" err="1">
                          <a:solidFill>
                            <a:srgbClr val="000000"/>
                          </a:solidFill>
                          <a:latin typeface="Times New Roman"/>
                          <a:ea typeface="SimSun"/>
                          <a:cs typeface="Times New Roman"/>
                        </a:rPr>
                        <a:t>Buổi</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sáng</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tinh</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mơ</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gà</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trống</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gáy</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vang</a:t>
                      </a:r>
                      <a:r>
                        <a:rPr lang="en-US" sz="1800" dirty="0">
                          <a:solidFill>
                            <a:srgbClr val="000000"/>
                          </a:solidFill>
                          <a:latin typeface="Times New Roman"/>
                          <a:ea typeface="SimSun"/>
                          <a:cs typeface="Times New Roman"/>
                        </a:rPr>
                        <a:t> ò ó o </a:t>
                      </a:r>
                      <a:r>
                        <a:rPr lang="en-US" sz="1800" dirty="0" err="1">
                          <a:solidFill>
                            <a:srgbClr val="000000"/>
                          </a:solidFill>
                          <a:latin typeface="Times New Roman"/>
                          <a:ea typeface="SimSun"/>
                          <a:cs typeface="Times New Roman"/>
                        </a:rPr>
                        <a:t>gọi</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xóm</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làng</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thức</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dậy</a:t>
                      </a:r>
                      <a:r>
                        <a:rPr lang="en-US" sz="1800" dirty="0">
                          <a:solidFill>
                            <a:srgbClr val="000000"/>
                          </a:solidFill>
                          <a:latin typeface="Times New Roman"/>
                          <a:ea typeface="SimSun"/>
                          <a:cs typeface="Times New Roman"/>
                        </a:rPr>
                        <a:t> , </a:t>
                      </a:r>
                      <a:r>
                        <a:rPr lang="en-US" sz="1800" dirty="0" err="1">
                          <a:solidFill>
                            <a:srgbClr val="000000"/>
                          </a:solidFill>
                          <a:latin typeface="Times New Roman"/>
                          <a:ea typeface="SimSun"/>
                          <a:cs typeface="Times New Roman"/>
                        </a:rPr>
                        <a:t>lũ</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chim</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chích</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vui</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trên</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cành</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cây</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đàn</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bò</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chậm</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rãi</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ra</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đồng</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làm</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việc</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Người</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nông</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dân</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ra</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bờ</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sông</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cất</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vở</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được</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mẻ</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tôm</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mẻ</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cá</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nào</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được</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đem</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về</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chế</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biến</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thành</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những</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món</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ăn</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thanh</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đạm</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của</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thôn</a:t>
                      </a:r>
                      <a:r>
                        <a:rPr lang="en-US" sz="1800" dirty="0">
                          <a:solidFill>
                            <a:srgbClr val="000000"/>
                          </a:solidFill>
                          <a:latin typeface="Times New Roman"/>
                          <a:ea typeface="SimSun"/>
                          <a:cs typeface="Times New Roman"/>
                        </a:rPr>
                        <a:t> </a:t>
                      </a:r>
                      <a:r>
                        <a:rPr lang="en-US" sz="1800" dirty="0" err="1">
                          <a:solidFill>
                            <a:srgbClr val="000000"/>
                          </a:solidFill>
                          <a:latin typeface="Times New Roman"/>
                          <a:ea typeface="SimSun"/>
                          <a:cs typeface="Times New Roman"/>
                        </a:rPr>
                        <a:t>quê</a:t>
                      </a:r>
                      <a:endParaRPr lang="en-US" sz="1100" dirty="0">
                        <a:latin typeface="Calibri"/>
                        <a:ea typeface="SimSun"/>
                        <a:cs typeface="Times New Roman"/>
                      </a:endParaRPr>
                    </a:p>
                  </a:txBody>
                  <a:tcPr marL="46219" marR="46219" marT="46219" marB="46219">
                    <a:lnL>
                      <a:noFill/>
                    </a:lnL>
                    <a:lnR>
                      <a:noFill/>
                    </a:lnR>
                    <a:lnT>
                      <a:noFill/>
                    </a:lnT>
                    <a:lnB>
                      <a:noFill/>
                    </a:lnB>
                    <a:solidFill>
                      <a:srgbClr val="FFFFFF"/>
                    </a:solid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box(in)">
                                      <p:cBhvr>
                                        <p:cTn id="21" dur="500"/>
                                        <p:tgtEl>
                                          <p:spTgt spid="4">
                                            <p:txEl>
                                              <p:pRg st="0" end="0"/>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animEffect transition="in" filter="box(in)">
                                      <p:cBhvr>
                                        <p:cTn id="24" dur="500"/>
                                        <p:tgtEl>
                                          <p:spTgt spid="4">
                                            <p:txEl>
                                              <p:pRg st="1" end="1"/>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box(in)">
                                      <p:cBhvr>
                                        <p:cTn id="27" dur="500"/>
                                        <p:tgtEl>
                                          <p:spTgt spid="4">
                                            <p:txEl>
                                              <p:pRg st="2" end="2"/>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4">
                                            <p:txEl>
                                              <p:pRg st="3" end="3"/>
                                            </p:txEl>
                                          </p:spTgt>
                                        </p:tgtEl>
                                        <p:attrNameLst>
                                          <p:attrName>style.visibility</p:attrName>
                                        </p:attrNameLst>
                                      </p:cBhvr>
                                      <p:to>
                                        <p:strVal val="visible"/>
                                      </p:to>
                                    </p:set>
                                    <p:animEffect transition="in" filter="box(in)">
                                      <p:cBhvr>
                                        <p:cTn id="30" dur="500"/>
                                        <p:tgtEl>
                                          <p:spTgt spid="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box(in)">
                                      <p:cBhvr>
                                        <p:cTn id="3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8: ÔN TẬP VĂN BẢN XEM NGƯỜI TA KÌA</a:t>
            </a:r>
          </a:p>
          <a:p>
            <a:pPr algn="ctr"/>
            <a:endParaRPr lang="en-US" sz="2000" b="1" dirty="0">
              <a:solidFill>
                <a:srgbClr val="FF0000"/>
              </a:solidFill>
            </a:endParaRPr>
          </a:p>
        </p:txBody>
      </p:sp>
      <p:sp>
        <p:nvSpPr>
          <p:cNvPr id="4" name="TextBox 3"/>
          <p:cNvSpPr txBox="1"/>
          <p:nvPr/>
        </p:nvSpPr>
        <p:spPr>
          <a:xfrm>
            <a:off x="0" y="533400"/>
            <a:ext cx="9144000" cy="3539430"/>
          </a:xfrm>
          <a:prstGeom prst="rect">
            <a:avLst/>
          </a:prstGeom>
          <a:noFill/>
        </p:spPr>
        <p:txBody>
          <a:bodyPr wrap="square" rtlCol="0">
            <a:spAutoFit/>
          </a:bodyPr>
          <a:lstStyle/>
          <a:p>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4:</a:t>
            </a:r>
            <a:r>
              <a:rPr lang="en-US" sz="2800" dirty="0" smtClean="0">
                <a:latin typeface="Times New Roman" pitchFamily="18" charset="0"/>
                <a:cs typeface="Times New Roman" pitchFamily="18" charset="0"/>
              </a:rPr>
              <a:t> HS </a:t>
            </a:r>
            <a:r>
              <a:rPr lang="en-US" sz="2800" dirty="0" err="1" smtClean="0">
                <a:latin typeface="Times New Roman" pitchFamily="18" charset="0"/>
                <a:cs typeface="Times New Roman" pitchFamily="18" charset="0"/>
              </a:rPr>
              <a:t>chia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sẻ</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niệm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niệm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bộc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lộ</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cảm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xúc</a:t>
            </a:r>
            <a:r>
              <a:rPr lang="en-US" sz="2800" dirty="0" smtClean="0">
                <a:latin typeface="Times New Roman" pitchFamily="18" charset="0"/>
                <a:cs typeface="Times New Roman" pitchFamily="18" charset="0"/>
              </a:rPr>
              <a:t>):</a:t>
            </a:r>
          </a:p>
          <a:p>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thể</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bố</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mẹ</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sở</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thú</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cuối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tuần</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quê</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hè</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cuộc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thôn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quê</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niệm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con </a:t>
            </a:r>
            <a:r>
              <a:rPr lang="en-US" sz="2800" dirty="0" err="1" smtClean="0">
                <a:latin typeface="Times New Roman" pitchFamily="18" charset="0"/>
                <a:cs typeface="Times New Roman" pitchFamily="18" charset="0"/>
              </a:rPr>
              <a:t>vật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nuôi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yêu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quý</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830997"/>
          </a:xfrm>
          <a:prstGeom prst="rect">
            <a:avLst/>
          </a:prstGeom>
          <a:noFill/>
          <a:ln w="9525">
            <a:noFill/>
            <a:miter lim="800000"/>
            <a:headEnd/>
            <a:tailEnd/>
          </a:ln>
        </p:spPr>
        <p:txBody>
          <a:bodyPr>
            <a:spAutoFit/>
          </a:bodyPr>
          <a:lstStyle/>
          <a:p>
            <a:pPr algn="ctr"/>
            <a:r>
              <a:rPr lang="en-US" sz="2400" b="1" dirty="0" smtClean="0">
                <a:solidFill>
                  <a:srgbClr val="FF0000"/>
                </a:solidFill>
                <a:latin typeface="Times New Roman" pitchFamily="18" charset="0"/>
                <a:cs typeface="Times New Roman" pitchFamily="18" charset="0"/>
              </a:rPr>
              <a:t>BÀI 8: ÔN TẬP VĂN BẢN: HAI LOẠI KHÁC BIỆT</a:t>
            </a: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Giong</a:t>
            </a:r>
            <a:r>
              <a:rPr lang="en-US" sz="2400" i="1" dirty="0" smtClean="0">
                <a:solidFill>
                  <a:srgbClr val="FF0000"/>
                </a:solidFill>
                <a:latin typeface="Times New Roman" pitchFamily="18" charset="0"/>
                <a:cs typeface="Times New Roman" pitchFamily="18" charset="0"/>
              </a:rPr>
              <a:t>-mi </a:t>
            </a:r>
            <a:r>
              <a:rPr lang="en-US" sz="2400" i="1" dirty="0" err="1" smtClean="0">
                <a:solidFill>
                  <a:srgbClr val="FF0000"/>
                </a:solidFill>
                <a:latin typeface="Times New Roman" pitchFamily="18" charset="0"/>
                <a:cs typeface="Times New Roman" pitchFamily="18" charset="0"/>
              </a:rPr>
              <a:t>Mun</a:t>
            </a:r>
            <a:r>
              <a:rPr lang="en-US" sz="2400" i="1" dirty="0" smtClean="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838200"/>
            <a:ext cx="8991600" cy="4985980"/>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I. </a:t>
            </a:r>
            <a:r>
              <a:rPr lang="en-US" sz="2000" b="1" dirty="0" err="1" smtClean="0">
                <a:latin typeface="Times New Roman" pitchFamily="18" charset="0"/>
                <a:cs typeface="Times New Roman" pitchFamily="18" charset="0"/>
              </a:rPr>
              <a:t>Kiến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thức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chung</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Xuất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xứ</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Giong</a:t>
            </a:r>
            <a:r>
              <a:rPr lang="en-US" sz="2000" dirty="0" smtClean="0">
                <a:latin typeface="Times New Roman" pitchFamily="18" charset="0"/>
                <a:cs typeface="Times New Roman" pitchFamily="18" charset="0"/>
              </a:rPr>
              <a:t>-mi </a:t>
            </a:r>
            <a:r>
              <a:rPr lang="en-US" sz="2000" dirty="0" err="1" smtClean="0">
                <a:latin typeface="Times New Roman" pitchFamily="18" charset="0"/>
                <a:cs typeface="Times New Roman" pitchFamily="18" charset="0"/>
              </a:rPr>
              <a:t>Mun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1964,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doanh</a:t>
            </a:r>
            <a:r>
              <a:rPr lang="en-US" sz="2000" dirty="0" smtClean="0">
                <a:latin typeface="Times New Roman" pitchFamily="18" charset="0"/>
                <a:cs typeface="Times New Roman" pitchFamily="18" charset="0"/>
              </a:rPr>
              <a:t> Ha- </a:t>
            </a:r>
            <a:r>
              <a:rPr lang="en-US" sz="2000" dirty="0" err="1" smtClean="0">
                <a:latin typeface="Times New Roman" pitchFamily="18" charset="0"/>
                <a:cs typeface="Times New Roman" pitchFamily="18" charset="0"/>
              </a:rPr>
              <a:t>vớt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sách</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biệt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thoát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khỏi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đàn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dịch</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luận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PTBĐ: </a:t>
            </a:r>
            <a:r>
              <a:rPr lang="en-US" sz="2000" dirty="0" err="1" smtClean="0">
                <a:latin typeface="Times New Roman" pitchFamily="18" charset="0"/>
                <a:cs typeface="Times New Roman" pitchFamily="18" charset="0"/>
              </a:rPr>
              <a:t>nghị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luận</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nghĩa</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Bố</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cục</a:t>
            </a:r>
            <a:r>
              <a:rPr lang="en-US" sz="2000" b="1" dirty="0" smtClean="0">
                <a:latin typeface="Times New Roman" pitchFamily="18" charset="0"/>
                <a:cs typeface="Times New Roman" pitchFamily="18" charset="0"/>
              </a:rPr>
              <a:t>: 4 </a:t>
            </a:r>
            <a:r>
              <a:rPr lang="en-US" sz="2000" b="1" dirty="0" err="1" smtClean="0">
                <a:latin typeface="Times New Roman" pitchFamily="18" charset="0"/>
                <a:cs typeface="Times New Roman" pitchFamily="18" charset="0"/>
              </a:rPr>
              <a:t>phần</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1: </a:t>
            </a:r>
            <a:r>
              <a:rPr lang="en-US" sz="2000" i="1" dirty="0" err="1" smtClean="0">
                <a:latin typeface="Times New Roman" pitchFamily="18" charset="0"/>
                <a:cs typeface="Times New Roman" pitchFamily="18" charset="0"/>
              </a:rPr>
              <a:t>Từ</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đầu</a:t>
            </a:r>
            <a:r>
              <a:rPr lang="en-US" sz="2000" i="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mong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điều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nêu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vấn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đề</a:t>
            </a:r>
            <a:r>
              <a:rPr lang="en-US" sz="2000" i="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b="1" i="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2: </a:t>
            </a:r>
            <a:r>
              <a:rPr lang="en-US" sz="2000" i="1" dirty="0" err="1" smtClean="0">
                <a:latin typeface="Times New Roman" pitchFamily="18" charset="0"/>
                <a:cs typeface="Times New Roman" pitchFamily="18" charset="0"/>
              </a:rPr>
              <a:t>Tiếp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vẹn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mười</a:t>
            </a:r>
            <a:r>
              <a:rPr lang="en-US" sz="2000" i="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J.</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3: </a:t>
            </a:r>
            <a:r>
              <a:rPr lang="en-US" sz="2000" i="1" dirty="0" err="1" smtClean="0">
                <a:latin typeface="Times New Roman" pitchFamily="18" charset="0"/>
                <a:cs typeface="Times New Roman" pitchFamily="18" charset="0"/>
              </a:rPr>
              <a:t>Tiếp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trong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mỗi</a:t>
            </a:r>
            <a:r>
              <a:rPr lang="en-US" sz="2000" i="1" dirty="0" smtClean="0">
                <a:latin typeface="Times New Roman" pitchFamily="18" charset="0"/>
                <a:cs typeface="Times New Roman" pitchFamily="18" charset="0"/>
              </a:rPr>
              <a:t> con </a:t>
            </a:r>
            <a:r>
              <a:rPr lang="en-US" sz="2000" i="1"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4: </a:t>
            </a:r>
            <a:r>
              <a:rPr lang="en-US" sz="2000" i="1" dirty="0" err="1" smtClean="0">
                <a:latin typeface="Times New Roman" pitchFamily="18" charset="0"/>
                <a:cs typeface="Times New Roman" pitchFamily="18" charset="0"/>
              </a:rPr>
              <a:t>Phần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còn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ox(in)">
                                      <p:cBhvr>
                                        <p:cTn id="40"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830997"/>
          </a:xfrm>
          <a:prstGeom prst="rect">
            <a:avLst/>
          </a:prstGeom>
          <a:noFill/>
          <a:ln w="9525">
            <a:noFill/>
            <a:miter lim="800000"/>
            <a:headEnd/>
            <a:tailEnd/>
          </a:ln>
        </p:spPr>
        <p:txBody>
          <a:bodyPr>
            <a:spAutoFit/>
          </a:bodyPr>
          <a:lstStyle/>
          <a:p>
            <a:pPr algn="ctr"/>
            <a:r>
              <a:rPr lang="en-US" sz="2400" b="1" dirty="0" smtClean="0">
                <a:solidFill>
                  <a:srgbClr val="FF0000"/>
                </a:solidFill>
                <a:latin typeface="Times New Roman" pitchFamily="18" charset="0"/>
                <a:cs typeface="Times New Roman" pitchFamily="18" charset="0"/>
              </a:rPr>
              <a:t>BÀI 8: ÔN TẬP VĂN BẢN: HAI LOẠI KHÁC BIỆT</a:t>
            </a: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Giong</a:t>
            </a:r>
            <a:r>
              <a:rPr lang="en-US" sz="2400" i="1" dirty="0" smtClean="0">
                <a:solidFill>
                  <a:srgbClr val="FF0000"/>
                </a:solidFill>
                <a:latin typeface="Times New Roman" pitchFamily="18" charset="0"/>
                <a:cs typeface="Times New Roman" pitchFamily="18" charset="0"/>
              </a:rPr>
              <a:t>-mi </a:t>
            </a:r>
            <a:r>
              <a:rPr lang="en-US" sz="2400" i="1" dirty="0" err="1" smtClean="0">
                <a:solidFill>
                  <a:srgbClr val="FF0000"/>
                </a:solidFill>
                <a:latin typeface="Times New Roman" pitchFamily="18" charset="0"/>
                <a:cs typeface="Times New Roman" pitchFamily="18" charset="0"/>
              </a:rPr>
              <a:t>Mun</a:t>
            </a:r>
            <a:r>
              <a:rPr lang="en-US" sz="2400" i="1" dirty="0" smtClean="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838200"/>
            <a:ext cx="8991600" cy="637097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II. </a:t>
            </a:r>
            <a:r>
              <a:rPr lang="en-US" sz="2400" b="1" dirty="0" err="1" smtClean="0">
                <a:latin typeface="Times New Roman" pitchFamily="18" charset="0"/>
                <a:cs typeface="Times New Roman" pitchFamily="18" charset="0"/>
              </a:rPr>
              <a:t>Kiến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thức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trọng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tâm</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Mỗi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người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cần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có</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biệt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nhằm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quanh</a:t>
            </a:r>
            <a:r>
              <a:rPr lang="en-US" sz="2400" dirty="0" smtClean="0">
                <a:latin typeface="Times New Roman" pitchFamily="18" charset="0"/>
                <a:cs typeface="Times New Roman" pitchFamily="18" charset="0"/>
              </a:rPr>
              <a:t>. </a:t>
            </a:r>
          </a:p>
          <a:p>
            <a:r>
              <a:rPr lang="vi-VN" sz="2400"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khuyến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p>
          <a:p>
            <a:r>
              <a:rPr lang="vi-VN" sz="2400" dirty="0" smtClean="0">
                <a:latin typeface="Times New Roman" pitchFamily="18" charset="0"/>
                <a:cs typeface="Times New Roman" pitchFamily="18" charset="0"/>
              </a:rPr>
              <a:t>- NT: Dùng lời kể nêu vấn đề=&gt;tăng tính hấp dẫn, gây tò mò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suốt</a:t>
            </a:r>
            <a:r>
              <a:rPr lang="en-US" sz="2400" dirty="0" smtClean="0">
                <a:latin typeface="Times New Roman" pitchFamily="18" charset="0"/>
                <a:cs typeface="Times New Roman" pitchFamily="18" charset="0"/>
              </a:rPr>
              <a:t> 24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vi </a:t>
            </a:r>
            <a:r>
              <a:rPr lang="en-US" sz="2400" dirty="0" err="1" smtClean="0">
                <a:latin typeface="Times New Roman" pitchFamily="18" charset="0"/>
                <a:cs typeface="Times New Roman" pitchFamily="18" charset="0"/>
              </a:rPr>
              <a:t>phạm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830997"/>
          </a:xfrm>
          <a:prstGeom prst="rect">
            <a:avLst/>
          </a:prstGeom>
          <a:noFill/>
          <a:ln w="9525">
            <a:noFill/>
            <a:miter lim="800000"/>
            <a:headEnd/>
            <a:tailEnd/>
          </a:ln>
        </p:spPr>
        <p:txBody>
          <a:bodyPr>
            <a:spAutoFit/>
          </a:bodyPr>
          <a:lstStyle/>
          <a:p>
            <a:pPr algn="ctr"/>
            <a:r>
              <a:rPr lang="en-US" sz="2400" b="1" dirty="0" smtClean="0">
                <a:solidFill>
                  <a:srgbClr val="FF0000"/>
                </a:solidFill>
                <a:latin typeface="Times New Roman" pitchFamily="18" charset="0"/>
                <a:cs typeface="Times New Roman" pitchFamily="18" charset="0"/>
              </a:rPr>
              <a:t>BÀI 8: ÔN TẬP VĂN BẢN: HAI LOẠI KHÁC BIỆT</a:t>
            </a: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Giong</a:t>
            </a:r>
            <a:r>
              <a:rPr lang="en-US" sz="2400" i="1" dirty="0" smtClean="0">
                <a:solidFill>
                  <a:srgbClr val="FF0000"/>
                </a:solidFill>
                <a:latin typeface="Times New Roman" pitchFamily="18" charset="0"/>
                <a:cs typeface="Times New Roman" pitchFamily="18" charset="0"/>
              </a:rPr>
              <a:t>-mi </a:t>
            </a:r>
            <a:r>
              <a:rPr lang="en-US" sz="2400" i="1" dirty="0" err="1" smtClean="0">
                <a:solidFill>
                  <a:srgbClr val="FF0000"/>
                </a:solidFill>
                <a:latin typeface="Times New Roman" pitchFamily="18" charset="0"/>
                <a:cs typeface="Times New Roman" pitchFamily="18" charset="0"/>
              </a:rPr>
              <a:t>Mun</a:t>
            </a:r>
            <a:r>
              <a:rPr lang="en-US" sz="2400" i="1" dirty="0" smtClean="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838200"/>
            <a:ext cx="8991600" cy="5601533"/>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2. </a:t>
            </a:r>
            <a:r>
              <a:rPr lang="en-US" sz="2000" b="1" dirty="0" err="1" smtClean="0">
                <a:latin typeface="Times New Roman" pitchFamily="18" charset="0"/>
                <a:cs typeface="Times New Roman" pitchFamily="18" charset="0"/>
              </a:rPr>
              <a:t>Bằng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chứng</a:t>
            </a:r>
            <a:r>
              <a:rPr lang="en-US" sz="2000" b="1" dirty="0" smtClean="0">
                <a:latin typeface="Times New Roman" pitchFamily="18" charset="0"/>
                <a:cs typeface="Times New Roman" pitchFamily="18" charset="0"/>
              </a:rPr>
              <a:t> : </a:t>
            </a:r>
            <a:r>
              <a:rPr lang="en-US" sz="2000" b="1" dirty="0" err="1" smtClean="0">
                <a:latin typeface="Times New Roman" pitchFamily="18" charset="0"/>
                <a:cs typeface="Times New Roman" pitchFamily="18" charset="0"/>
              </a:rPr>
              <a:t>Những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bằng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chứng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sự</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biệt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số</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đông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học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sinh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trong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lớp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J</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Cách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dùng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bằng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chứng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làm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rõ</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vấn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sự</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biệt</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lớp</a:t>
            </a:r>
            <a:r>
              <a:rPr lang="en-US" sz="2000" dirty="0" smtClean="0">
                <a:latin typeface="Times New Roman" pitchFamily="18" charset="0"/>
                <a:cs typeface="Times New Roman" pitchFamily="18" charset="0"/>
              </a:rPr>
              <a:t>: c</a:t>
            </a:r>
            <a:r>
              <a:rPr lang="vi-VN" sz="2000" dirty="0" smtClean="0">
                <a:latin typeface="Times New Roman" pitchFamily="18" charset="0"/>
                <a:cs typeface="Times New Roman" pitchFamily="18" charset="0"/>
              </a:rPr>
              <a:t>họn cách thể hiện cá tính bản thân qua cách </a:t>
            </a:r>
            <a:r>
              <a:rPr lang="en-US" sz="2000" dirty="0" err="1" smtClean="0">
                <a:latin typeface="Times New Roman" pitchFamily="18" charset="0"/>
                <a:cs typeface="Times New Roman" pitchFamily="18" charset="0"/>
              </a:rPr>
              <a:t>ăn</a:t>
            </a:r>
            <a:r>
              <a:rPr lang="vi-VN" sz="2000" dirty="0" smtClean="0">
                <a:latin typeface="Times New Roman" pitchFamily="18" charset="0"/>
                <a:cs typeface="Times New Roman" pitchFamily="18" charset="0"/>
              </a:rPr>
              <a:t> mặc, hành </a:t>
            </a:r>
            <a:r>
              <a:rPr lang="en-US" sz="2000" dirty="0" smtClean="0">
                <a:latin typeface="Times New Roman" pitchFamily="18" charset="0"/>
                <a:cs typeface="Times New Roman" pitchFamily="18" charset="0"/>
              </a:rPr>
              <a:t>đ</a:t>
            </a:r>
            <a:r>
              <a:rPr lang="vi-VN" sz="2000" dirty="0" smtClean="0">
                <a:latin typeface="Times New Roman" pitchFamily="18" charset="0"/>
                <a:cs typeface="Times New Roman" pitchFamily="18" charset="0"/>
              </a:rPr>
              <a:t>ộng quái dị, khác th</a:t>
            </a:r>
            <a:r>
              <a:rPr lang="en-US" sz="2000" dirty="0" smtClean="0">
                <a:latin typeface="Times New Roman" pitchFamily="18" charset="0"/>
                <a:cs typeface="Times New Roman" pitchFamily="18" charset="0"/>
              </a:rPr>
              <a:t>ư</a:t>
            </a:r>
            <a:r>
              <a:rPr lang="vi-VN" sz="2000" dirty="0" smtClean="0">
                <a:latin typeface="Times New Roman" pitchFamily="18" charset="0"/>
                <a:cs typeface="Times New Roman" pitchFamily="18" charset="0"/>
              </a:rPr>
              <a:t>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tóc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t>
            </a:r>
            <a:r>
              <a:rPr lang="en-US" sz="2000" dirty="0" smtClean="0">
                <a:latin typeface="Times New Roman" pitchFamily="18" charset="0"/>
                <a:cs typeface="Times New Roman" pitchFamily="18" charset="0"/>
              </a:rPr>
              <a:t> ý</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J: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tĩnh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dõng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bắt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thúc</a:t>
            </a:r>
            <a:r>
              <a:rPr lang="en-US" sz="2000" dirty="0" smtClean="0">
                <a:latin typeface="Times New Roman" pitchFamily="18" charset="0"/>
                <a:cs typeface="Times New Roman" pitchFamily="18" charset="0"/>
              </a:rPr>
              <a:t>. </a:t>
            </a:r>
          </a:p>
          <a:p>
            <a:r>
              <a:rPr lang="vi-VN" sz="2000" dirty="0" smtClean="0">
                <a:latin typeface="Times New Roman" pitchFamily="18" charset="0"/>
                <a:cs typeface="Times New Roman" pitchFamily="18" charset="0"/>
              </a:rPr>
              <a:t>- Cách triển khai vấn đề: </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Mở đầu kể lại một hồi ức ở thuở học trò.</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Câu chuyện xoay quanh sự lựa chọn của số đông các bạn trong lớp và cảu J để thể hiện sự khác biệt.</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Lời bàn luận sau đoạn kể.</a:t>
            </a:r>
            <a:endParaRPr lang="en-US" sz="2000" dirty="0" smtClean="0">
              <a:latin typeface="Times New Roman" pitchFamily="18" charset="0"/>
              <a:cs typeface="Times New Roman" pitchFamily="18" charset="0"/>
            </a:endParaRPr>
          </a:p>
          <a:p>
            <a:r>
              <a:rPr lang="vi-VN" sz="2000" i="1" dirty="0" smtClean="0">
                <a:latin typeface="Times New Roman" pitchFamily="18" charset="0"/>
                <a:cs typeface="Times New Roman" pitchFamily="18" charset="0"/>
              </a:rPr>
              <a:t>Tác giả đã đi từ thực tế để rút ra điều cần bàn luận </a:t>
            </a:r>
            <a:endParaRPr lang="en-US" sz="2000" dirty="0" smtClean="0">
              <a:latin typeface="Times New Roman" pitchFamily="18" charset="0"/>
              <a:cs typeface="Times New Roman" pitchFamily="18" charset="0"/>
            </a:endParaRPr>
          </a:p>
          <a:p>
            <a:r>
              <a:rPr lang="vi-VN" sz="2000" i="1" dirty="0" smtClean="0">
                <a:latin typeface="Times New Roman" pitchFamily="18" charset="0"/>
                <a:cs typeface="Times New Roman" pitchFamily="18" charset="0"/>
              </a:rPr>
              <a:t>VB không mang tính chất bình giá nặng nề. Câu chuyện làm cho vấn đề bàn luận trở nên gần gũi, nhẹ nhàng. </a:t>
            </a:r>
            <a:r>
              <a:rPr lang="vi-VN" dirty="0" smtClean="0"/>
              <a:t/>
            </a:r>
            <a:br>
              <a:rPr lang="vi-VN"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830997"/>
          </a:xfrm>
          <a:prstGeom prst="rect">
            <a:avLst/>
          </a:prstGeom>
          <a:noFill/>
          <a:ln w="9525">
            <a:noFill/>
            <a:miter lim="800000"/>
            <a:headEnd/>
            <a:tailEnd/>
          </a:ln>
        </p:spPr>
        <p:txBody>
          <a:bodyPr>
            <a:spAutoFit/>
          </a:bodyPr>
          <a:lstStyle/>
          <a:p>
            <a:pPr algn="ctr"/>
            <a:r>
              <a:rPr lang="en-US" sz="2400" b="1" dirty="0" smtClean="0">
                <a:solidFill>
                  <a:srgbClr val="FF0000"/>
                </a:solidFill>
                <a:latin typeface="Times New Roman" pitchFamily="18" charset="0"/>
                <a:cs typeface="Times New Roman" pitchFamily="18" charset="0"/>
              </a:rPr>
              <a:t>BÀI 8: ÔN TẬP VĂN BẢN: HAI LOẠI KHÁC BIỆT</a:t>
            </a: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Giong</a:t>
            </a:r>
            <a:r>
              <a:rPr lang="en-US" sz="2400" i="1" dirty="0" smtClean="0">
                <a:solidFill>
                  <a:srgbClr val="FF0000"/>
                </a:solidFill>
                <a:latin typeface="Times New Roman" pitchFamily="18" charset="0"/>
                <a:cs typeface="Times New Roman" pitchFamily="18" charset="0"/>
              </a:rPr>
              <a:t>-mi </a:t>
            </a:r>
            <a:r>
              <a:rPr lang="en-US" sz="2400" i="1" dirty="0" err="1" smtClean="0">
                <a:solidFill>
                  <a:srgbClr val="FF0000"/>
                </a:solidFill>
                <a:latin typeface="Times New Roman" pitchFamily="18" charset="0"/>
                <a:cs typeface="Times New Roman" pitchFamily="18" charset="0"/>
              </a:rPr>
              <a:t>Mun</a:t>
            </a:r>
            <a:r>
              <a:rPr lang="en-US" sz="2400" i="1" dirty="0" smtClean="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838200"/>
            <a:ext cx="8991600" cy="5909310"/>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3. </a:t>
            </a:r>
            <a:r>
              <a:rPr lang="en-US" sz="2000" b="1" dirty="0" err="1" smtClean="0">
                <a:latin typeface="Times New Roman" pitchFamily="18" charset="0"/>
                <a:cs typeface="Times New Roman" pitchFamily="18" charset="0"/>
              </a:rPr>
              <a:t>Lí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lẽ</a:t>
            </a:r>
            <a:r>
              <a:rPr lang="en-US" sz="2000" b="1" dirty="0" smtClean="0">
                <a:latin typeface="Times New Roman" pitchFamily="18" charset="0"/>
                <a:cs typeface="Times New Roman" pitchFamily="18" charset="0"/>
              </a:rPr>
              <a:t> : </a:t>
            </a:r>
            <a:r>
              <a:rPr lang="en-US" sz="2000" b="1" dirty="0" err="1" smtClean="0">
                <a:latin typeface="Times New Roman" pitchFamily="18" charset="0"/>
                <a:cs typeface="Times New Roman" pitchFamily="18" charset="0"/>
              </a:rPr>
              <a:t>Cách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sự</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biệt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kiếm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4. </a:t>
            </a:r>
            <a:r>
              <a:rPr lang="en-US" sz="2000" b="1" dirty="0" err="1" smtClean="0">
                <a:latin typeface="Times New Roman" pitchFamily="18" charset="0"/>
                <a:cs typeface="Times New Roman" pitchFamily="18" charset="0"/>
              </a:rPr>
              <a:t>Kết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luận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vấn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t>
            </a:r>
            <a:r>
              <a:rPr lang="en-US" sz="2000" dirty="0" smtClean="0">
                <a:latin typeface="Times New Roman" pitchFamily="18" charset="0"/>
                <a:cs typeface="Times New Roman" pitchFamily="18" charset="0"/>
              </a:rPr>
              <a:t> ý.</a:t>
            </a:r>
          </a:p>
          <a:p>
            <a:pPr algn="just"/>
            <a:r>
              <a:rPr lang="nl-NL" sz="2000" b="1" dirty="0" smtClean="0">
                <a:latin typeface="Times New Roman" pitchFamily="18" charset="0"/>
                <a:cs typeface="Times New Roman" pitchFamily="18" charset="0"/>
              </a:rPr>
              <a:t>5. Đánh giá khái quát</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a. Nghệ thuật:</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VB có sự kết hợp chặt chẽ của hai thao tác lí lẽ và bằng chứng để làm nổi bật vấn đề cần bàn.</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Khéo léo kết hợp kể, tác giả làm cho vấn đề tạo ra sự khác biệt có ý nghĩa trở nên nhẹ nhàng, hấp dẫn, dễ tiếp nhận.</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b. Nội dung, ý nghĩa :</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Văn bản đề cao sự khác biệt, nhưng phải là sự khác biệt có ý nghĩa, sự khác biệt có giá trị riêng.</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Đề cao bản sắc của mỗi con người. Giá trị của mỗi người được hình thành từ năng lực, phẩm chất bên trong, và cần sự cố gắng thật sự.</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830997"/>
          </a:xfrm>
          <a:prstGeom prst="rect">
            <a:avLst/>
          </a:prstGeom>
          <a:noFill/>
          <a:ln w="9525">
            <a:noFill/>
            <a:miter lim="800000"/>
            <a:headEnd/>
            <a:tailEnd/>
          </a:ln>
        </p:spPr>
        <p:txBody>
          <a:bodyPr>
            <a:spAutoFit/>
          </a:bodyPr>
          <a:lstStyle/>
          <a:p>
            <a:pPr algn="ctr"/>
            <a:r>
              <a:rPr lang="en-US" sz="2400" b="1" dirty="0" smtClean="0">
                <a:solidFill>
                  <a:srgbClr val="FF0000"/>
                </a:solidFill>
                <a:latin typeface="Times New Roman" pitchFamily="18" charset="0"/>
                <a:cs typeface="Times New Roman" pitchFamily="18" charset="0"/>
              </a:rPr>
              <a:t>BÀI 8: ÔN TẬP VĂN BẢN: HAI LOẠI KHÁC BIỆT</a:t>
            </a: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Giong</a:t>
            </a:r>
            <a:r>
              <a:rPr lang="en-US" sz="2400" i="1" dirty="0" smtClean="0">
                <a:solidFill>
                  <a:srgbClr val="FF0000"/>
                </a:solidFill>
                <a:latin typeface="Times New Roman" pitchFamily="18" charset="0"/>
                <a:cs typeface="Times New Roman" pitchFamily="18" charset="0"/>
              </a:rPr>
              <a:t>-mi </a:t>
            </a:r>
            <a:r>
              <a:rPr lang="en-US" sz="2400" i="1" dirty="0" err="1" smtClean="0">
                <a:solidFill>
                  <a:srgbClr val="FF0000"/>
                </a:solidFill>
                <a:latin typeface="Times New Roman" pitchFamily="18" charset="0"/>
                <a:cs typeface="Times New Roman" pitchFamily="18" charset="0"/>
              </a:rPr>
              <a:t>Mun</a:t>
            </a:r>
            <a:r>
              <a:rPr lang="en-US" sz="2400" i="1" dirty="0" smtClean="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838200"/>
            <a:ext cx="8991600" cy="5940088"/>
          </a:xfrm>
          <a:prstGeom prst="rect">
            <a:avLst/>
          </a:prstGeom>
          <a:noFill/>
        </p:spPr>
        <p:txBody>
          <a:bodyPr wrap="square" rtlCol="0">
            <a:spAutoFit/>
          </a:bodyPr>
          <a:lstStyle/>
          <a:p>
            <a:pPr algn="ctr"/>
            <a:r>
              <a:rPr lang="nl-NL" sz="2000" b="1" dirty="0" smtClean="0">
                <a:latin typeface="Times New Roman" pitchFamily="18" charset="0"/>
                <a:cs typeface="Times New Roman" pitchFamily="18" charset="0"/>
              </a:rPr>
              <a:t>PHIẾU HỌC TẬP SỐ 1</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Đọc đoạn văn sau và trả lời câu hỏi:</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  “</a:t>
            </a:r>
            <a:r>
              <a:rPr lang="nl-NL" sz="2000" i="1" dirty="0" smtClean="0">
                <a:latin typeface="Times New Roman" pitchFamily="18" charset="0"/>
                <a:cs typeface="Times New Roman" pitchFamily="18" charset="0"/>
              </a:rPr>
              <a:t>Khi còn là học sinh trung học, một trong những giáo viên của tôi đã giao cho cả lớp một bài tập mà chúng tôi buộc phải hoàn thành trong 24 tiếng đồng hồ. Bài tập là trong suốt 24 tiếng đồng hồ chúng tôi phải cố gắng phải trở nên khác biệt. Theo lời giáo viên, mục đích của bài tập là tạo cơ hội để chúng tôi bộc lộ một phiên bản chân thật hơn về bản thân trước những người xung quanh. Quy định duy nhất là chúng tôi không được làm bất cứ điều gì gây hại, làm phiền người khác, hoặc vi phạm nội quy nhà trường.”</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                                          </a:t>
            </a:r>
            <a:r>
              <a:rPr lang="nl-NL" sz="2000" i="1" dirty="0" smtClean="0">
                <a:latin typeface="Times New Roman" pitchFamily="18" charset="0"/>
                <a:cs typeface="Times New Roman" pitchFamily="18" charset="0"/>
              </a:rPr>
              <a:t>(Giong-mi Mun, Khác biệt- thoát khỏi bầy đàn cạnh tranh)</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1. </a:t>
            </a:r>
            <a:r>
              <a:rPr lang="nl-NL" sz="2000" dirty="0" smtClean="0">
                <a:latin typeface="Times New Roman" pitchFamily="18" charset="0"/>
                <a:cs typeface="Times New Roman" pitchFamily="18" charset="0"/>
              </a:rPr>
              <a:t>Bài tập mà giáo viên giao cho học sinh thực hiện nhằm mục đích gì?</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2</a:t>
            </a:r>
            <a:r>
              <a:rPr lang="nl-NL" sz="2000" dirty="0" smtClean="0">
                <a:latin typeface="Times New Roman" pitchFamily="18" charset="0"/>
                <a:cs typeface="Times New Roman" pitchFamily="18" charset="0"/>
              </a:rPr>
              <a:t>. Em hãy giải nghĩa của từ phiên bản trong câu: “</a:t>
            </a:r>
            <a:r>
              <a:rPr lang="nl-NL" sz="2000" i="1" dirty="0" smtClean="0">
                <a:latin typeface="Times New Roman" pitchFamily="18" charset="0"/>
                <a:cs typeface="Times New Roman" pitchFamily="18" charset="0"/>
              </a:rPr>
              <a:t>Theo lời giáo viên, mục đích của bài tập là tạo cơ hội để chúng tôi bộc lộ một phiên bản chân thật hơn về bản thân trước những người xung quanh”.</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3</a:t>
            </a:r>
            <a:r>
              <a:rPr lang="nl-NL" sz="2000" dirty="0" smtClean="0">
                <a:latin typeface="Times New Roman" pitchFamily="18" charset="0"/>
                <a:cs typeface="Times New Roman" pitchFamily="18" charset="0"/>
              </a:rPr>
              <a:t>. Tác giả đã nêu vấn đề nghị luận bằng cách nào? Hiệu quả nghệ thuật được tạo ra nhờ cách nêu vấn đề đó là gì?</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4</a:t>
            </a:r>
            <a:r>
              <a:rPr lang="nl-NL" sz="2000" dirty="0" smtClean="0">
                <a:latin typeface="Times New Roman" pitchFamily="18" charset="0"/>
                <a:cs typeface="Times New Roman" pitchFamily="18" charset="0"/>
              </a:rPr>
              <a:t>. Em suy nghĩ như thế nào về một bạn không hề cố tỏ ra khác biệt, nhưng vẫn có những ưu điểm vượt trội?</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830997"/>
          </a:xfrm>
          <a:prstGeom prst="rect">
            <a:avLst/>
          </a:prstGeom>
          <a:noFill/>
          <a:ln w="9525">
            <a:noFill/>
            <a:miter lim="800000"/>
            <a:headEnd/>
            <a:tailEnd/>
          </a:ln>
        </p:spPr>
        <p:txBody>
          <a:bodyPr>
            <a:spAutoFit/>
          </a:bodyPr>
          <a:lstStyle/>
          <a:p>
            <a:pPr algn="ctr"/>
            <a:r>
              <a:rPr lang="en-US" sz="2400" b="1" dirty="0" smtClean="0">
                <a:solidFill>
                  <a:srgbClr val="FF0000"/>
                </a:solidFill>
                <a:latin typeface="Times New Roman" pitchFamily="18" charset="0"/>
                <a:cs typeface="Times New Roman" pitchFamily="18" charset="0"/>
              </a:rPr>
              <a:t>BÀI 8: ÔN TẬP VĂN BẢN: HAI LOẠI KHÁC BIỆT</a:t>
            </a: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Giong</a:t>
            </a:r>
            <a:r>
              <a:rPr lang="en-US" sz="2400" i="1" dirty="0" smtClean="0">
                <a:solidFill>
                  <a:srgbClr val="FF0000"/>
                </a:solidFill>
                <a:latin typeface="Times New Roman" pitchFamily="18" charset="0"/>
                <a:cs typeface="Times New Roman" pitchFamily="18" charset="0"/>
              </a:rPr>
              <a:t>-mi </a:t>
            </a:r>
            <a:r>
              <a:rPr lang="en-US" sz="2400" i="1" dirty="0" err="1" smtClean="0">
                <a:solidFill>
                  <a:srgbClr val="FF0000"/>
                </a:solidFill>
                <a:latin typeface="Times New Roman" pitchFamily="18" charset="0"/>
                <a:cs typeface="Times New Roman" pitchFamily="18" charset="0"/>
              </a:rPr>
              <a:t>Mun</a:t>
            </a:r>
            <a:r>
              <a:rPr lang="en-US" sz="2400" i="1" dirty="0" smtClean="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838200"/>
            <a:ext cx="8991600" cy="5324535"/>
          </a:xfrm>
          <a:prstGeom prst="rect">
            <a:avLst/>
          </a:prstGeom>
          <a:noFill/>
        </p:spPr>
        <p:txBody>
          <a:bodyPr wrap="square" rtlCol="0">
            <a:spAutoFit/>
          </a:bodyPr>
          <a:lstStyle/>
          <a:p>
            <a:pPr algn="ctr"/>
            <a:r>
              <a:rPr lang="nl-NL" sz="2000" b="1" dirty="0" smtClean="0">
                <a:latin typeface="Times New Roman" pitchFamily="18" charset="0"/>
                <a:cs typeface="Times New Roman" pitchFamily="18" charset="0"/>
              </a:rPr>
              <a:t>Gợi ý trả lời:</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1.</a:t>
            </a:r>
            <a:r>
              <a:rPr lang="nl-NL" sz="2000" dirty="0" smtClean="0">
                <a:latin typeface="Times New Roman" pitchFamily="18" charset="0"/>
                <a:cs typeface="Times New Roman" pitchFamily="18" charset="0"/>
              </a:rPr>
              <a:t>Bài tập mà thầy giáo giao cho học sinh thực hiện nhằm mục đích: </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tạo cơ hội để học sinh bộc lộ một phiên bản chân thật hơn về bản thân trước những người xung quanh. </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Thầy giáo khuyến khích, để học sinh tự do thể hiện khác biệt của mình</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2</a:t>
            </a:r>
            <a:r>
              <a:rPr lang="nl-NL"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a:t>
            </a:r>
            <a:r>
              <a:rPr lang="nl-NL" sz="2000" i="1" dirty="0" smtClean="0">
                <a:latin typeface="Times New Roman" pitchFamily="18" charset="0"/>
                <a:cs typeface="Times New Roman" pitchFamily="18" charset="0"/>
              </a:rPr>
              <a:t>phiên bản</a:t>
            </a:r>
            <a:r>
              <a:rPr lang="nl-NL" sz="2000" dirty="0" smtClean="0">
                <a:latin typeface="Times New Roman" pitchFamily="18" charset="0"/>
                <a:cs typeface="Times New Roman" pitchFamily="18" charset="0"/>
              </a:rPr>
              <a:t>: là bản sao lại một bản chính</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Nghĩa của từ </a:t>
            </a:r>
            <a:r>
              <a:rPr lang="nl-NL" sz="2000" i="1" dirty="0" smtClean="0">
                <a:latin typeface="Times New Roman" pitchFamily="18" charset="0"/>
                <a:cs typeface="Times New Roman" pitchFamily="18" charset="0"/>
              </a:rPr>
              <a:t>phiên bản</a:t>
            </a:r>
            <a:r>
              <a:rPr lang="nl-NL" sz="2000" dirty="0" smtClean="0">
                <a:latin typeface="Times New Roman" pitchFamily="18" charset="0"/>
                <a:cs typeface="Times New Roman" pitchFamily="18" charset="0"/>
              </a:rPr>
              <a:t> trong câu văn là tạo ra một bản sao của chính mình.</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3</a:t>
            </a:r>
            <a:r>
              <a:rPr lang="nl-NL" sz="2000" dirty="0" smtClean="0">
                <a:latin typeface="Times New Roman" pitchFamily="18" charset="0"/>
                <a:cs typeface="Times New Roman" pitchFamily="18" charset="0"/>
              </a:rPr>
              <a:t>. Tác giả đã nêu vấn đề nghị luận bằng cách kể lại câu chuyện mà mình trực tiếp tham gia khi còn là học sinh trung học</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Tác dụng của cách d</a:t>
            </a:r>
            <a:r>
              <a:rPr lang="vi-VN" sz="2000" dirty="0" smtClean="0">
                <a:latin typeface="Times New Roman" pitchFamily="18" charset="0"/>
                <a:cs typeface="Times New Roman" pitchFamily="18" charset="0"/>
              </a:rPr>
              <a:t>ùng lời kể nêu vấn đề</a:t>
            </a:r>
            <a:r>
              <a:rPr lang="nl-NL" sz="2000" dirty="0" smtClean="0">
                <a:latin typeface="Times New Roman" pitchFamily="18" charset="0"/>
                <a:cs typeface="Times New Roman" pitchFamily="18" charset="0"/>
              </a:rPr>
              <a:t> là làm </a:t>
            </a:r>
            <a:r>
              <a:rPr lang="vi-VN" sz="2000" dirty="0" smtClean="0">
                <a:latin typeface="Times New Roman" pitchFamily="18" charset="0"/>
                <a:cs typeface="Times New Roman" pitchFamily="18" charset="0"/>
              </a:rPr>
              <a:t>tăng tính hấp dẫn, gây tò mò</a:t>
            </a:r>
            <a:r>
              <a:rPr lang="nl-NL" sz="2000" dirty="0" smtClean="0">
                <a:latin typeface="Times New Roman" pitchFamily="18" charset="0"/>
                <a:cs typeface="Times New Roman" pitchFamily="18" charset="0"/>
              </a:rPr>
              <a:t>, lời văn nhẹ nhàng, dễ tiếp nhận.</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4</a:t>
            </a:r>
            <a:r>
              <a:rPr lang="vi-VN" sz="2000" dirty="0" smtClean="0">
                <a:latin typeface="Times New Roman" pitchFamily="18" charset="0"/>
                <a:cs typeface="Times New Roman" pitchFamily="18" charset="0"/>
              </a:rPr>
              <a:t>. Một bạn không hề cố tỏ ra khác biệt nhưng vẫn có những ưu điểm vượt trội, thì chính bản thân bạn ấy là một người luôn sống hết mình, luôn nỗ lực cố gắng để tự hoàn thiện bản thân, làm những gì mà mình thích, mình giỏi. Em trân trọng, cảm phục những bạn như thế.</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8: ÔN TẬP VĂN BẢN XEM NGƯỜI TA KÌA</a:t>
            </a:r>
          </a:p>
          <a:p>
            <a:pPr algn="ctr"/>
            <a:endParaRPr lang="en-US" sz="2000" b="1" dirty="0">
              <a:solidFill>
                <a:srgbClr val="FF0000"/>
              </a:solidFill>
            </a:endParaRPr>
          </a:p>
        </p:txBody>
      </p:sp>
      <p:sp>
        <p:nvSpPr>
          <p:cNvPr id="4" name="TextBox 3"/>
          <p:cNvSpPr txBox="1"/>
          <p:nvPr/>
        </p:nvSpPr>
        <p:spPr>
          <a:xfrm>
            <a:off x="0" y="533400"/>
            <a:ext cx="9144000" cy="6001643"/>
          </a:xfrm>
          <a:prstGeom prst="rect">
            <a:avLst/>
          </a:prstGeom>
          <a:noFill/>
        </p:spPr>
        <p:txBody>
          <a:bodyPr wrap="square" rtlCol="0">
            <a:spAutoFit/>
          </a:bodyPr>
          <a:lstStyle/>
          <a:p>
            <a:pPr algn="just"/>
            <a:r>
              <a:rPr lang="vi-VN" sz="2400" b="1" dirty="0" smtClean="0">
                <a:latin typeface="Times New Roman" pitchFamily="18" charset="0"/>
                <a:cs typeface="Times New Roman" pitchFamily="18" charset="0"/>
              </a:rPr>
              <a:t>I. Kiến thức chung</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Khái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niệm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nghị</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luận</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a:t>
            </a:r>
            <a:r>
              <a:rPr lang="en-US" sz="2400" b="1" dirty="0" err="1" smtClean="0">
                <a:latin typeface="Times New Roman" pitchFamily="18" charset="0"/>
                <a:cs typeface="Times New Roman" pitchFamily="18" charset="0"/>
              </a:rPr>
              <a:t>ế</a:t>
            </a:r>
            <a:r>
              <a:rPr lang="en-US" sz="2400" dirty="0" err="1" smtClean="0">
                <a:latin typeface="Times New Roman" pitchFamily="18" charset="0"/>
                <a:cs typeface="Times New Roman" pitchFamily="18" charset="0"/>
              </a:rPr>
              <a: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luận</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lẩy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chứng</a:t>
            </a:r>
            <a:r>
              <a:rPr lang="en-US" sz="2400" dirty="0" smtClean="0">
                <a:latin typeface="Times New Roman" pitchFamily="18" charset="0"/>
                <a:cs typeface="Times New Roman" pitchFamily="18" charset="0"/>
              </a:rPr>
              <a:t> minh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lẽ</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luận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PTBĐ: </a:t>
            </a:r>
            <a:r>
              <a:rPr lang="en-US" sz="2400" dirty="0" err="1" smtClean="0">
                <a:latin typeface="Times New Roman" pitchFamily="18" charset="0"/>
                <a:cs typeface="Times New Roman" pitchFamily="18" charset="0"/>
              </a:rPr>
              <a:t>nghị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luận</a:t>
            </a:r>
            <a:r>
              <a:rPr lang="en-US" sz="2400" dirty="0" smtClean="0">
                <a:latin typeface="Times New Roman" pitchFamily="18" charset="0"/>
                <a:cs typeface="Times New Roman" pitchFamily="18" charset="0"/>
              </a:rPr>
              <a:t>.</a:t>
            </a:r>
          </a:p>
          <a:p>
            <a:pPr algn="just"/>
            <a:r>
              <a:rPr lang="nl-NL" sz="2400" b="1" dirty="0" smtClean="0">
                <a:latin typeface="Times New Roman" pitchFamily="18" charset="0"/>
                <a:cs typeface="Times New Roman" pitchFamily="18" charset="0"/>
              </a:rPr>
              <a:t>Vấn đề bàn luận: </a:t>
            </a:r>
            <a:r>
              <a:rPr lang="nl-NL" sz="2400" dirty="0" smtClean="0">
                <a:latin typeface="Times New Roman" pitchFamily="18" charset="0"/>
                <a:cs typeface="Times New Roman" pitchFamily="18" charset="0"/>
              </a:rPr>
              <a:t>VB đề cập đến sự giống nhau và khác nhau giữa mọi người. Trong đó nhấn mạnh tầm quan trọng của giá trị riêng biệt, độc đáo của mỗi người.</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830997"/>
          </a:xfrm>
          <a:prstGeom prst="rect">
            <a:avLst/>
          </a:prstGeom>
          <a:noFill/>
          <a:ln w="9525">
            <a:noFill/>
            <a:miter lim="800000"/>
            <a:headEnd/>
            <a:tailEnd/>
          </a:ln>
        </p:spPr>
        <p:txBody>
          <a:bodyPr>
            <a:spAutoFit/>
          </a:bodyPr>
          <a:lstStyle/>
          <a:p>
            <a:pPr algn="ctr"/>
            <a:r>
              <a:rPr lang="en-US" sz="2400" b="1" dirty="0" smtClean="0">
                <a:solidFill>
                  <a:srgbClr val="FF0000"/>
                </a:solidFill>
                <a:latin typeface="Times New Roman" pitchFamily="18" charset="0"/>
                <a:cs typeface="Times New Roman" pitchFamily="18" charset="0"/>
              </a:rPr>
              <a:t>BÀI 8: ÔN TẬP VĂN BẢN: HAI LOẠI KHÁC BIỆT</a:t>
            </a: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Giong</a:t>
            </a:r>
            <a:r>
              <a:rPr lang="en-US" sz="2400" i="1" dirty="0" smtClean="0">
                <a:solidFill>
                  <a:srgbClr val="FF0000"/>
                </a:solidFill>
                <a:latin typeface="Times New Roman" pitchFamily="18" charset="0"/>
                <a:cs typeface="Times New Roman" pitchFamily="18" charset="0"/>
              </a:rPr>
              <a:t>-mi </a:t>
            </a:r>
            <a:r>
              <a:rPr lang="en-US" sz="2400" i="1" dirty="0" err="1" smtClean="0">
                <a:solidFill>
                  <a:srgbClr val="FF0000"/>
                </a:solidFill>
                <a:latin typeface="Times New Roman" pitchFamily="18" charset="0"/>
                <a:cs typeface="Times New Roman" pitchFamily="18" charset="0"/>
              </a:rPr>
              <a:t>Mun</a:t>
            </a:r>
            <a:r>
              <a:rPr lang="en-US" sz="2400" i="1" dirty="0" smtClean="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8991600" cy="6708041"/>
          </a:xfrm>
          <a:prstGeom prst="rect">
            <a:avLst/>
          </a:prstGeom>
          <a:noFill/>
        </p:spPr>
        <p:txBody>
          <a:bodyPr wrap="square" rtlCol="0">
            <a:spAutoFit/>
          </a:bodyPr>
          <a:lstStyle/>
          <a:p>
            <a:pPr algn="just"/>
            <a:r>
              <a:rPr lang="vi-VN" sz="2000" b="1" dirty="0" smtClean="0">
                <a:latin typeface="Times New Roman" pitchFamily="18" charset="0"/>
                <a:cs typeface="Times New Roman" pitchFamily="18" charset="0"/>
              </a:rPr>
              <a:t>Đọc đoạn văn sau và trả lời câu hỏi:</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a:t>
            </a:r>
            <a:r>
              <a:rPr lang="vi-VN" sz="2000" i="1" dirty="0" smtClean="0">
                <a:latin typeface="Times New Roman" pitchFamily="18" charset="0"/>
                <a:cs typeface="Times New Roman" pitchFamily="18" charset="0"/>
              </a:rPr>
              <a:t>“...Điều tôi học từ bài tập này là: sự khác biệt chia làm hai loại. Một loại khác biệt vô nghĩa và một loại khác biệt có nghĩa. Tôi quyết định mặc bộ đồ quái dị đến trường, tôi biết rằng mình không phải là người duy nhất, nhưng tôi đã chọn trò đơn giản nhất vì không quan  tâm tìm kiếm một thứ gì ý nghĩa hơn. Và thành thật mà nói, tôi đoán rằng mình thật sự chẳng hề cố tỏ ra khác biệt, hoặc nếu có, tôi chỉ chọn loại khác biệt vô nghĩa. Về vấn đề này, tôi cũng chẳng đơn độc, đa số chúng tôi đều chọn loại vô nghĩa.</a:t>
            </a:r>
            <a:endParaRPr lang="en-US" sz="2000" dirty="0" smtClean="0">
              <a:latin typeface="Times New Roman" pitchFamily="18" charset="0"/>
              <a:cs typeface="Times New Roman" pitchFamily="18" charset="0"/>
            </a:endParaRPr>
          </a:p>
          <a:p>
            <a:pPr algn="just"/>
            <a:r>
              <a:rPr lang="vi-VN" sz="2000" i="1" dirty="0" smtClean="0">
                <a:latin typeface="Times New Roman" pitchFamily="18" charset="0"/>
                <a:cs typeface="Times New Roman" pitchFamily="18" charset="0"/>
              </a:rPr>
              <a:t>     Chỉ có J là ngoại lệ. Trong 24 tiếng đồng hồ đó, cái nhìn của tôi về J đã hoàn toàn thay đổi; tất cả chúng tôi đều nhận ra điều đó. Tôi không rõ tại sao cậu lại làm thế; có lẽ cậu thực sự có điều gì đó muốn nhắn nhủ với chúng tôi. Bất kể vì lí do gì, J là người duy nhất chọn loại khác biệt có ý nghĩa. Kết quả là vào cuối buổi học hôm đó, tôi cảm giác rằng không một ai trong chúng tôi là không nể phục cậu. </a:t>
            </a:r>
            <a:endParaRPr lang="en-US" sz="2000" dirty="0" smtClean="0">
              <a:latin typeface="Times New Roman" pitchFamily="18" charset="0"/>
              <a:cs typeface="Times New Roman" pitchFamily="18" charset="0"/>
            </a:endParaRPr>
          </a:p>
          <a:p>
            <a:pPr algn="just"/>
            <a:r>
              <a:rPr lang="vi-VN" sz="2000" i="1" dirty="0" smtClean="0">
                <a:latin typeface="Times New Roman" pitchFamily="18" charset="0"/>
                <a:cs typeface="Times New Roman" pitchFamily="18" charset="0"/>
              </a:rPr>
              <a:t>( Giong-mi Mun, Khác biệt- thoát khỏi bầy đàn cạnh tranh)</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1</a:t>
            </a:r>
            <a:r>
              <a:rPr lang="vi-VN" sz="2000" dirty="0" smtClean="0">
                <a:latin typeface="Times New Roman" pitchFamily="18" charset="0"/>
                <a:cs typeface="Times New Roman" pitchFamily="18" charset="0"/>
              </a:rPr>
              <a:t>. Phương thức biểu đạt chính nào được dùng trong đoạn trích?</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2. </a:t>
            </a:r>
            <a:r>
              <a:rPr lang="vi-VN" sz="2000" dirty="0" smtClean="0">
                <a:latin typeface="Times New Roman" pitchFamily="18" charset="0"/>
                <a:cs typeface="Times New Roman" pitchFamily="18" charset="0"/>
              </a:rPr>
              <a:t>Do đâu mà số đông thường thể hiện sự khác biệt vô nghĩa? </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3</a:t>
            </a:r>
            <a:r>
              <a:rPr lang="vi-VN" sz="2000" dirty="0" smtClean="0">
                <a:latin typeface="Times New Roman" pitchFamily="18" charset="0"/>
                <a:cs typeface="Times New Roman" pitchFamily="18" charset="0"/>
              </a:rPr>
              <a:t>.Muốn tạo ra sự khác biệt có ý nghĩa, con người cần có những năng lực và phẩm chất gì?</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4</a:t>
            </a:r>
            <a:r>
              <a:rPr lang="vi-VN" sz="2000" dirty="0" smtClean="0">
                <a:latin typeface="Times New Roman" pitchFamily="18" charset="0"/>
                <a:cs typeface="Times New Roman" pitchFamily="18" charset="0"/>
              </a:rPr>
              <a:t>.Theo em, bài học về sự khác biệt được rút ra từ văn bản này có phải chỉ có giá trị đối với tuổi học sinh không? Vì sao? </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830997"/>
          </a:xfrm>
          <a:prstGeom prst="rect">
            <a:avLst/>
          </a:prstGeom>
          <a:noFill/>
          <a:ln w="9525">
            <a:noFill/>
            <a:miter lim="800000"/>
            <a:headEnd/>
            <a:tailEnd/>
          </a:ln>
        </p:spPr>
        <p:txBody>
          <a:bodyPr>
            <a:spAutoFit/>
          </a:bodyPr>
          <a:lstStyle/>
          <a:p>
            <a:pPr algn="ctr"/>
            <a:r>
              <a:rPr lang="en-US" sz="2400" b="1" dirty="0" smtClean="0">
                <a:solidFill>
                  <a:srgbClr val="FF0000"/>
                </a:solidFill>
                <a:latin typeface="Times New Roman" pitchFamily="18" charset="0"/>
                <a:cs typeface="Times New Roman" pitchFamily="18" charset="0"/>
              </a:rPr>
              <a:t>BÀI 8: ÔN TẬP VĂN BẢN: HAI LOẠI KHÁC BIỆT</a:t>
            </a: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Giong</a:t>
            </a:r>
            <a:r>
              <a:rPr lang="en-US" sz="2400" i="1" dirty="0" smtClean="0">
                <a:solidFill>
                  <a:srgbClr val="FF0000"/>
                </a:solidFill>
                <a:latin typeface="Times New Roman" pitchFamily="18" charset="0"/>
                <a:cs typeface="Times New Roman" pitchFamily="18" charset="0"/>
              </a:rPr>
              <a:t>-mi </a:t>
            </a:r>
            <a:r>
              <a:rPr lang="en-US" sz="2400" i="1" dirty="0" err="1" smtClean="0">
                <a:solidFill>
                  <a:srgbClr val="FF0000"/>
                </a:solidFill>
                <a:latin typeface="Times New Roman" pitchFamily="18" charset="0"/>
                <a:cs typeface="Times New Roman" pitchFamily="18" charset="0"/>
              </a:rPr>
              <a:t>Mun</a:t>
            </a:r>
            <a:r>
              <a:rPr lang="en-US" sz="2400" i="1" dirty="0" smtClean="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838200"/>
            <a:ext cx="8991600" cy="5940088"/>
          </a:xfrm>
          <a:prstGeom prst="rect">
            <a:avLst/>
          </a:prstGeom>
          <a:noFill/>
        </p:spPr>
        <p:txBody>
          <a:bodyPr wrap="square" rtlCol="0">
            <a:spAutoFit/>
          </a:bodyPr>
          <a:lstStyle/>
          <a:p>
            <a:pPr algn="ctr"/>
            <a:r>
              <a:rPr lang="vi-VN" sz="2000" b="1" dirty="0" smtClean="0">
                <a:latin typeface="Times New Roman" pitchFamily="18" charset="0"/>
                <a:cs typeface="Times New Roman" pitchFamily="18" charset="0"/>
              </a:rPr>
              <a:t>Gợi ý trả lời</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1</a:t>
            </a:r>
            <a:r>
              <a:rPr lang="vi-VN" sz="2000" dirty="0" smtClean="0">
                <a:latin typeface="Times New Roman" pitchFamily="18" charset="0"/>
                <a:cs typeface="Times New Roman" pitchFamily="18" charset="0"/>
              </a:rPr>
              <a:t>. Phương thức biểu đạt chính: nghị luận</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2. </a:t>
            </a:r>
            <a:r>
              <a:rPr lang="vi-VN" sz="2000" i="1" dirty="0" smtClean="0">
                <a:latin typeface="Times New Roman" pitchFamily="18" charset="0"/>
                <a:cs typeface="Times New Roman" pitchFamily="18" charset="0"/>
              </a:rPr>
              <a:t>Số đông thường thể hiện sự khác biệt vô nghĩa là do: </a:t>
            </a:r>
            <a:r>
              <a:rPr lang="vi-VN" sz="2000" dirty="0" smtClean="0">
                <a:latin typeface="Times New Roman" pitchFamily="18" charset="0"/>
                <a:cs typeface="Times New Roman" pitchFamily="18" charset="0"/>
              </a:rPr>
              <a:t>Sự khác biệt vô nghĩa là sự khác biệt bề ngoài, có tính chất dễ dãi, không cần huy động khả năng đặc biệt gì. Đó có thể là cách ăn mặc, kiểu tóc, động tác lạ mắt, sự sôi động ồn ào gây chú ý...Vì dễ, ai muốn đều có thể bắt chước</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3</a:t>
            </a:r>
            <a:r>
              <a:rPr lang="vi-VN" sz="2000" dirty="0" smtClean="0">
                <a:latin typeface="Times New Roman" pitchFamily="18" charset="0"/>
                <a:cs typeface="Times New Roman" pitchFamily="18" charset="0"/>
              </a:rPr>
              <a:t>. </a:t>
            </a:r>
            <a:r>
              <a:rPr lang="vi-VN" sz="2000" i="1" dirty="0" smtClean="0">
                <a:latin typeface="Times New Roman" pitchFamily="18" charset="0"/>
                <a:cs typeface="Times New Roman" pitchFamily="18" charset="0"/>
              </a:rPr>
              <a:t>Muốn tạo ra sự khác biệt có ý nghĩa, con người cần có những năng lực và phẩm chất:</a:t>
            </a:r>
            <a:r>
              <a:rPr lang="vi-VN" sz="2000" dirty="0" smtClean="0">
                <a:latin typeface="Times New Roman" pitchFamily="18" charset="0"/>
                <a:cs typeface="Times New Roman" pitchFamily="18" charset="0"/>
              </a:rPr>
              <a:t>: con người cần có trí tuệ, biết nhận thức về các giá trị, phải có các năng lực cần thiết, có bản lĩnh, sự tự tin...Những phẩm chất ấy không phải ai muốn là cũng có được.</a:t>
            </a:r>
            <a:endParaRPr lang="en-US" sz="2000" dirty="0" smtClean="0">
              <a:latin typeface="Times New Roman" pitchFamily="18" charset="0"/>
              <a:cs typeface="Times New Roman" pitchFamily="18" charset="0"/>
            </a:endParaRPr>
          </a:p>
          <a:p>
            <a:pPr algn="just"/>
            <a:r>
              <a:rPr lang="vi-VN" sz="2000" i="1" dirty="0" smtClean="0">
                <a:latin typeface="Times New Roman" pitchFamily="18" charset="0"/>
                <a:cs typeface="Times New Roman" pitchFamily="18" charset="0"/>
              </a:rPr>
              <a:t> </a:t>
            </a:r>
            <a:r>
              <a:rPr lang="vi-VN" sz="2000" b="1" dirty="0" smtClean="0">
                <a:latin typeface="Times New Roman" pitchFamily="18" charset="0"/>
                <a:cs typeface="Times New Roman" pitchFamily="18" charset="0"/>
              </a:rPr>
              <a:t>Câu 4</a:t>
            </a:r>
            <a:r>
              <a:rPr lang="vi-VN" sz="2000" dirty="0" smtClean="0">
                <a:latin typeface="Times New Roman" pitchFamily="18" charset="0"/>
                <a:cs typeface="Times New Roman" pitchFamily="18" charset="0"/>
              </a:rPr>
              <a:t>.Theo em, bài học về sự khác biệt được rút ra từ văn bản này không chỉ có giá trị đối với tuổi học sinh. Vì:</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Những người non trẻ mới tìm cách thể hiện bằng những trò lố, những hành vi kì quặc như thế</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Tuy nhiên, không riêng gì các bạn trẻ, mà cả những người trưởng thành nhiều khi còn chưa nhận thức đầy đủ về sự khác biệt vô nghĩa và có nghĩa trong khi sự khác biệt là phương châm sống là đòi hỏi bức thiết của con người</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Bài học rút ra có giá trị đối với bất cứ ai. </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830997"/>
          </a:xfrm>
          <a:prstGeom prst="rect">
            <a:avLst/>
          </a:prstGeom>
          <a:noFill/>
          <a:ln w="9525">
            <a:noFill/>
            <a:miter lim="800000"/>
            <a:headEnd/>
            <a:tailEnd/>
          </a:ln>
        </p:spPr>
        <p:txBody>
          <a:bodyPr>
            <a:spAutoFit/>
          </a:bodyPr>
          <a:lstStyle/>
          <a:p>
            <a:pPr algn="ctr"/>
            <a:r>
              <a:rPr lang="en-US" sz="2400" b="1" dirty="0" smtClean="0">
                <a:solidFill>
                  <a:srgbClr val="FF0000"/>
                </a:solidFill>
                <a:latin typeface="Times New Roman" pitchFamily="18" charset="0"/>
                <a:cs typeface="Times New Roman" pitchFamily="18" charset="0"/>
              </a:rPr>
              <a:t>BÀI 8: ÔN TẬP VĂN BẢN: HAI LOẠI KHÁC BIỆT</a:t>
            </a: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Giong</a:t>
            </a:r>
            <a:r>
              <a:rPr lang="en-US" sz="2400" i="1" dirty="0" smtClean="0">
                <a:solidFill>
                  <a:srgbClr val="FF0000"/>
                </a:solidFill>
                <a:latin typeface="Times New Roman" pitchFamily="18" charset="0"/>
                <a:cs typeface="Times New Roman" pitchFamily="18" charset="0"/>
              </a:rPr>
              <a:t>-mi </a:t>
            </a:r>
            <a:r>
              <a:rPr lang="en-US" sz="2400" i="1" dirty="0" err="1" smtClean="0">
                <a:solidFill>
                  <a:srgbClr val="FF0000"/>
                </a:solidFill>
                <a:latin typeface="Times New Roman" pitchFamily="18" charset="0"/>
                <a:cs typeface="Times New Roman" pitchFamily="18" charset="0"/>
              </a:rPr>
              <a:t>Mun</a:t>
            </a:r>
            <a:r>
              <a:rPr lang="en-US" sz="2400" i="1" dirty="0" smtClean="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838200"/>
            <a:ext cx="8991600" cy="6247864"/>
          </a:xfrm>
          <a:prstGeom prst="rect">
            <a:avLst/>
          </a:prstGeom>
          <a:noFill/>
        </p:spPr>
        <p:txBody>
          <a:bodyPr wrap="square" rtlCol="0">
            <a:spAutoFit/>
          </a:bodyPr>
          <a:lstStyle/>
          <a:p>
            <a:pPr algn="ctr"/>
            <a:r>
              <a:rPr lang="vi-VN" sz="2000" b="1" dirty="0" smtClean="0">
                <a:latin typeface="+mj-lt"/>
              </a:rPr>
              <a:t>PHIẾU HỌC TẬP SỐ 4</a:t>
            </a:r>
            <a:endParaRPr lang="en-US" sz="2000" dirty="0" smtClean="0">
              <a:latin typeface="+mj-lt"/>
            </a:endParaRPr>
          </a:p>
          <a:p>
            <a:pPr algn="just"/>
            <a:r>
              <a:rPr lang="vi-VN" sz="2000" b="1" dirty="0" smtClean="0">
                <a:latin typeface="+mj-lt"/>
              </a:rPr>
              <a:t>Đọc đoạn trích sau và trả lời các câu hỏi:</a:t>
            </a:r>
            <a:endParaRPr lang="en-US" sz="2000" dirty="0" smtClean="0">
              <a:latin typeface="+mj-lt"/>
            </a:endParaRPr>
          </a:p>
          <a:p>
            <a:pPr algn="just"/>
            <a:r>
              <a:rPr lang="vi-VN" sz="2000" dirty="0" smtClean="0">
                <a:latin typeface="+mj-lt"/>
              </a:rPr>
              <a:t>(1</a:t>
            </a:r>
            <a:r>
              <a:rPr lang="vi-VN" sz="2000" i="1" dirty="0" smtClean="0">
                <a:latin typeface="+mj-lt"/>
              </a:rPr>
              <a:t>) Theo Tổ chức Y tế thế giới, trên hành tinh đang có khoảng hơn hai tỉ người sống trong cảnh thiếu nước ngọt để dùng trong sinh hoạt hằng ngày.  Cuộc sống ngày càng văn minh, tiến hộ, con người ngày càng sử dụng nước nhiều hơn cho mọi nhu cầu của mình, trong khi dân số thì ngày mỗi tăng lên. Người ta đã tính được những phép tính đơn giản rằng, để có một tấn ngũ cốc cần phải sử dụng 1000 tấn nước, một tấn khoai tây cần từ 500 đến 1 500 tấn nước. Để có mội tấn thịt gà ít nhất cũng phải dùng tới 3500 tấn nước, còn để có một tấn thịt bò thì số nước cần sử dụng còn ghê gớm hơn: từ 15 000 đến 70 000 tấn. Rồi còn bao thứ vật nuôi, cây trồng khác để phục vụ cho nhu cầu của con người, mà chả có thứ gì mà lại không cần có nước. Thiếu nước, đất đai sẽ khô cằn, cây côi, muôn vật không sống nổi.</a:t>
            </a:r>
            <a:endParaRPr lang="en-US" sz="2000" dirty="0" smtClean="0">
              <a:latin typeface="+mj-lt"/>
            </a:endParaRPr>
          </a:p>
          <a:p>
            <a:pPr algn="just"/>
            <a:r>
              <a:rPr lang="vi-VN" sz="2000" i="1" dirty="0" smtClean="0">
                <a:latin typeface="+mj-lt"/>
              </a:rPr>
              <a:t>(2) Trong khi đó, nguồn nước ngọt lại phân bố rất không đều, có nơi lúc nào cũng ngập nước, nơi lại rất khan hiếm. Ớ nhiều nơi, chẳng hạn vùng núi đá Đồng Văn, Hà Giang, để có chút nước ngọt, bà con ta phải đi xa vài cây số để lấy nước. Các nhà khoa học mới phái hiện ra rằng ở vùng núi đá này, đang có nguồn nước ngầm chảy sâu dưới lòng đất.  Để có thể khai thác được nguồn nước này cũng gian khổ và tốn kém vì khắp mọi nơi đều trập trùng núi đá. […]</a:t>
            </a:r>
            <a:endParaRPr lang="en-US" sz="2000" dirty="0" smtClean="0">
              <a:latin typeface="+mj-lt"/>
            </a:endParaRPr>
          </a:p>
          <a:p>
            <a:pPr algn="just"/>
            <a:r>
              <a:rPr lang="vi-VN" sz="2000" dirty="0" smtClean="0">
                <a:latin typeface="+mj-lt"/>
              </a:rPr>
              <a:t>(Trích “</a:t>
            </a:r>
            <a:r>
              <a:rPr lang="vi-VN" sz="2000" b="1" i="1" dirty="0" smtClean="0">
                <a:latin typeface="+mj-lt"/>
              </a:rPr>
              <a:t>Khan hiếm nước ngọt</a:t>
            </a:r>
            <a:r>
              <a:rPr lang="vi-VN" sz="2000" dirty="0" smtClean="0">
                <a:latin typeface="+mj-lt"/>
              </a:rPr>
              <a:t>”, Trịnh Văn, Báo Nhân dân, số ra ngày 15-6-2003)</a:t>
            </a:r>
            <a:endParaRPr lang="en-US" sz="2000" dirty="0" smtClean="0">
              <a:latin typeface="+mj-lt"/>
            </a:endParaRPr>
          </a:p>
          <a:p>
            <a:pPr algn="just"/>
            <a:endParaRPr lang="en-US" sz="2000" dirty="0">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830997"/>
          </a:xfrm>
          <a:prstGeom prst="rect">
            <a:avLst/>
          </a:prstGeom>
          <a:noFill/>
          <a:ln w="9525">
            <a:noFill/>
            <a:miter lim="800000"/>
            <a:headEnd/>
            <a:tailEnd/>
          </a:ln>
        </p:spPr>
        <p:txBody>
          <a:bodyPr>
            <a:spAutoFit/>
          </a:bodyPr>
          <a:lstStyle/>
          <a:p>
            <a:pPr algn="ctr"/>
            <a:r>
              <a:rPr lang="en-US" sz="2400" b="1" dirty="0" smtClean="0">
                <a:solidFill>
                  <a:srgbClr val="FF0000"/>
                </a:solidFill>
                <a:latin typeface="Times New Roman" pitchFamily="18" charset="0"/>
                <a:cs typeface="Times New Roman" pitchFamily="18" charset="0"/>
              </a:rPr>
              <a:t>BÀI 8: ÔN TẬP VĂN BẢN: HAI LOẠI KHÁC BIỆT</a:t>
            </a: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Giong</a:t>
            </a:r>
            <a:r>
              <a:rPr lang="en-US" sz="2400" i="1" dirty="0" smtClean="0">
                <a:solidFill>
                  <a:srgbClr val="FF0000"/>
                </a:solidFill>
                <a:latin typeface="Times New Roman" pitchFamily="18" charset="0"/>
                <a:cs typeface="Times New Roman" pitchFamily="18" charset="0"/>
              </a:rPr>
              <a:t>-mi </a:t>
            </a:r>
            <a:r>
              <a:rPr lang="en-US" sz="2400" i="1" dirty="0" err="1" smtClean="0">
                <a:solidFill>
                  <a:srgbClr val="FF0000"/>
                </a:solidFill>
                <a:latin typeface="Times New Roman" pitchFamily="18" charset="0"/>
                <a:cs typeface="Times New Roman" pitchFamily="18" charset="0"/>
              </a:rPr>
              <a:t>Mun</a:t>
            </a:r>
            <a:r>
              <a:rPr lang="en-US" sz="2400" i="1" dirty="0" smtClean="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838200"/>
            <a:ext cx="8991600" cy="3293209"/>
          </a:xfrm>
          <a:prstGeom prst="rect">
            <a:avLst/>
          </a:prstGeom>
          <a:noFill/>
        </p:spPr>
        <p:txBody>
          <a:bodyPr wrap="square" rtlCol="0">
            <a:spAutoFit/>
          </a:bodyPr>
          <a:lstStyle/>
          <a:p>
            <a:pPr algn="ctr"/>
            <a:r>
              <a:rPr lang="vi-VN" sz="2000" b="1" dirty="0" smtClean="0">
                <a:latin typeface="+mj-lt"/>
              </a:rPr>
              <a:t>PHIẾU HỌC TẬP SỐ 4</a:t>
            </a:r>
            <a:endParaRPr lang="en-US" sz="2000" dirty="0" smtClean="0">
              <a:latin typeface="+mj-lt"/>
            </a:endParaRPr>
          </a:p>
          <a:p>
            <a:pPr algn="just"/>
            <a:r>
              <a:rPr lang="vi-VN" sz="2400" b="1" dirty="0" smtClean="0">
                <a:latin typeface="+mj-lt"/>
              </a:rPr>
              <a:t>Câu 1:</a:t>
            </a:r>
            <a:r>
              <a:rPr lang="vi-VN" sz="2400" dirty="0" smtClean="0">
                <a:latin typeface="+mj-lt"/>
              </a:rPr>
              <a:t> Trong đoạn trích, tác giả đã đưa ra những lí do nào khiến nước ngọt ngày càng khan hiếm?</a:t>
            </a:r>
            <a:endParaRPr lang="en-US" sz="2400" dirty="0" smtClean="0">
              <a:latin typeface="+mj-lt"/>
            </a:endParaRPr>
          </a:p>
          <a:p>
            <a:pPr algn="just"/>
            <a:r>
              <a:rPr lang="vi-VN" sz="2400" b="1" dirty="0" smtClean="0">
                <a:latin typeface="+mj-lt"/>
              </a:rPr>
              <a:t>Câu 2: </a:t>
            </a:r>
            <a:r>
              <a:rPr lang="vi-VN" sz="2400" dirty="0" smtClean="0">
                <a:latin typeface="+mj-lt"/>
              </a:rPr>
              <a:t>Theo tác giả, hậu quả của việc thiếu nước ngọt là gì?</a:t>
            </a:r>
            <a:endParaRPr lang="en-US" sz="2400" dirty="0" smtClean="0">
              <a:latin typeface="+mj-lt"/>
            </a:endParaRPr>
          </a:p>
          <a:p>
            <a:pPr algn="just"/>
            <a:r>
              <a:rPr lang="vi-VN" sz="2400" b="1" dirty="0" smtClean="0">
                <a:latin typeface="+mj-lt"/>
              </a:rPr>
              <a:t>Câu 3:</a:t>
            </a:r>
            <a:r>
              <a:rPr lang="vi-VN" sz="2400" dirty="0" smtClean="0">
                <a:latin typeface="+mj-lt"/>
              </a:rPr>
              <a:t> Việc tác giả đưa ra các bằng chứng về mức độ tiêu thụ nước để sản xuất ra các loại ngũ cốc, khoai tây, thịt gà, thịt bò,… ở đoạn (1) có tác dụng gì?</a:t>
            </a:r>
            <a:endParaRPr lang="en-US" sz="2400" dirty="0" smtClean="0">
              <a:latin typeface="+mj-lt"/>
            </a:endParaRPr>
          </a:p>
          <a:p>
            <a:pPr algn="just"/>
            <a:r>
              <a:rPr lang="vi-VN" sz="2400" b="1" dirty="0" smtClean="0">
                <a:latin typeface="+mj-lt"/>
              </a:rPr>
              <a:t>Câu 4: </a:t>
            </a:r>
            <a:r>
              <a:rPr lang="vi-VN" sz="2400" dirty="0" smtClean="0">
                <a:latin typeface="+mj-lt"/>
              </a:rPr>
              <a:t>Qua đoạn trích Đọc hiểu, em rút ra cho mình bài học gì?</a:t>
            </a:r>
            <a:endParaRPr lang="en-US" sz="2400" dirty="0" smtClean="0">
              <a:latin typeface="+mj-lt"/>
            </a:endParaRPr>
          </a:p>
          <a:p>
            <a:pPr algn="just"/>
            <a:endParaRPr lang="en-US" sz="2000" dirty="0">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830997"/>
          </a:xfrm>
          <a:prstGeom prst="rect">
            <a:avLst/>
          </a:prstGeom>
          <a:noFill/>
          <a:ln w="9525">
            <a:noFill/>
            <a:miter lim="800000"/>
            <a:headEnd/>
            <a:tailEnd/>
          </a:ln>
        </p:spPr>
        <p:txBody>
          <a:bodyPr>
            <a:spAutoFit/>
          </a:bodyPr>
          <a:lstStyle/>
          <a:p>
            <a:pPr algn="ctr"/>
            <a:r>
              <a:rPr lang="en-US" sz="2400" b="1" dirty="0" smtClean="0">
                <a:solidFill>
                  <a:srgbClr val="FF0000"/>
                </a:solidFill>
                <a:latin typeface="Times New Roman" pitchFamily="18" charset="0"/>
                <a:cs typeface="Times New Roman" pitchFamily="18" charset="0"/>
              </a:rPr>
              <a:t>BÀI 8: ÔN TẬP VĂN BẢN: HAI LOẠI KHÁC BIỆT</a:t>
            </a: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Giong</a:t>
            </a:r>
            <a:r>
              <a:rPr lang="en-US" sz="2400" i="1" dirty="0" smtClean="0">
                <a:solidFill>
                  <a:srgbClr val="FF0000"/>
                </a:solidFill>
                <a:latin typeface="Times New Roman" pitchFamily="18" charset="0"/>
                <a:cs typeface="Times New Roman" pitchFamily="18" charset="0"/>
              </a:rPr>
              <a:t>-mi </a:t>
            </a:r>
            <a:r>
              <a:rPr lang="en-US" sz="2400" i="1" dirty="0" err="1" smtClean="0">
                <a:solidFill>
                  <a:srgbClr val="FF0000"/>
                </a:solidFill>
                <a:latin typeface="Times New Roman" pitchFamily="18" charset="0"/>
                <a:cs typeface="Times New Roman" pitchFamily="18" charset="0"/>
              </a:rPr>
              <a:t>Mun</a:t>
            </a:r>
            <a:r>
              <a:rPr lang="en-US" sz="2400" i="1" dirty="0" smtClean="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838200"/>
            <a:ext cx="8991600" cy="6186309"/>
          </a:xfrm>
          <a:prstGeom prst="rect">
            <a:avLst/>
          </a:prstGeom>
          <a:noFill/>
        </p:spPr>
        <p:txBody>
          <a:bodyPr wrap="square" rtlCol="0">
            <a:spAutoFit/>
          </a:bodyPr>
          <a:lstStyle/>
          <a:p>
            <a:pPr algn="ctr"/>
            <a:r>
              <a:rPr lang="vi-VN" b="1" dirty="0" smtClean="0">
                <a:latin typeface="Times New Roman" pitchFamily="18" charset="0"/>
                <a:cs typeface="Times New Roman" pitchFamily="18" charset="0"/>
              </a:rPr>
              <a:t>Gợi ý trả lời</a:t>
            </a:r>
            <a:endParaRPr lang="en-US" dirty="0" smtClean="0">
              <a:latin typeface="Times New Roman" pitchFamily="18" charset="0"/>
              <a:cs typeface="Times New Roman" pitchFamily="18" charset="0"/>
            </a:endParaRPr>
          </a:p>
          <a:p>
            <a:pPr algn="just"/>
            <a:r>
              <a:rPr lang="vi-VN" b="1" dirty="0" smtClean="0">
                <a:latin typeface="Times New Roman" pitchFamily="18" charset="0"/>
                <a:cs typeface="Times New Roman" pitchFamily="18" charset="0"/>
              </a:rPr>
              <a:t>Câu 1:</a:t>
            </a:r>
            <a:r>
              <a:rPr lang="vi-VN" dirty="0" smtClean="0">
                <a:latin typeface="Times New Roman" pitchFamily="18" charset="0"/>
                <a:cs typeface="Times New Roman" pitchFamily="18" charset="0"/>
              </a:rPr>
              <a:t> Những lí do nào khiến nước ngọt ngày càng khan hiếm:</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Cuộc sống ngày càng văn minh, tiến bộ, con người ngày càng sử dụng nhiều nước hơn cho mọi nhu cầu của mình.</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Nước ngọt phân bố không nhiều có nơi lúc nào cũng ngập nước, nơi lại khan hiếm</a:t>
            </a:r>
            <a:endParaRPr lang="en-US" dirty="0" smtClean="0">
              <a:latin typeface="Times New Roman" pitchFamily="18" charset="0"/>
              <a:cs typeface="Times New Roman" pitchFamily="18" charset="0"/>
            </a:endParaRPr>
          </a:p>
          <a:p>
            <a:pPr algn="just"/>
            <a:r>
              <a:rPr lang="vi-VN" b="1" dirty="0" smtClean="0">
                <a:latin typeface="Times New Roman" pitchFamily="18" charset="0"/>
                <a:cs typeface="Times New Roman" pitchFamily="18" charset="0"/>
              </a:rPr>
              <a:t>Câu 2:</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Theo tác giả, hậu quả của việc thiếu nước ngọt là: </a:t>
            </a:r>
            <a:r>
              <a:rPr lang="vi-VN" i="1" dirty="0" smtClean="0">
                <a:latin typeface="Times New Roman" pitchFamily="18" charset="0"/>
                <a:cs typeface="Times New Roman" pitchFamily="18" charset="0"/>
              </a:rPr>
              <a:t>Thiếu nước, đất đai sẽ khô cằn, cây côi, muôn vật không sống nổi.</a:t>
            </a:r>
            <a:endParaRPr lang="en-US" dirty="0" smtClean="0">
              <a:latin typeface="Times New Roman" pitchFamily="18" charset="0"/>
              <a:cs typeface="Times New Roman" pitchFamily="18" charset="0"/>
            </a:endParaRPr>
          </a:p>
          <a:p>
            <a:pPr algn="just"/>
            <a:r>
              <a:rPr lang="vi-VN" b="1" dirty="0" smtClean="0">
                <a:latin typeface="Times New Roman" pitchFamily="18" charset="0"/>
                <a:cs typeface="Times New Roman" pitchFamily="18" charset="0"/>
              </a:rPr>
              <a:t>Câu 3:</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Việc tác giả đưa ra các bằng chứng về mức độ tiêu thụ nước để sản xuất ra các loại ngũ cốc, khoai tây, thịt gà, thịt bò,… ở đoạn (1) có tác dụng:</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Khẳng định, nhấn mạnh lí lẽ con người ngày càng sử dụng nhiều nước hơn cho mọi nhu cầu của mình trong cuộc sống ngày càng văn minh, tiến bộ.</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Từ đó khuyên con người cần phải biết cách sử dụng hợp lí, tiết kiệm nguồn nước ngọt không phải vô tận.</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Các bằng chứng số liệu này làm tăng thêm sức thuyết phục cho lập luận.</a:t>
            </a:r>
            <a:endParaRPr lang="en-US" dirty="0" smtClean="0">
              <a:latin typeface="Times New Roman" pitchFamily="18" charset="0"/>
              <a:cs typeface="Times New Roman" pitchFamily="18" charset="0"/>
            </a:endParaRPr>
          </a:p>
          <a:p>
            <a:pPr algn="just"/>
            <a:r>
              <a:rPr lang="vi-VN" b="1" dirty="0" smtClean="0">
                <a:latin typeface="Times New Roman" pitchFamily="18" charset="0"/>
                <a:cs typeface="Times New Roman" pitchFamily="18" charset="0"/>
              </a:rPr>
              <a:t>Câu 4: </a:t>
            </a:r>
            <a:r>
              <a:rPr lang="vi-VN" dirty="0" smtClean="0">
                <a:latin typeface="Times New Roman" pitchFamily="18" charset="0"/>
                <a:cs typeface="Times New Roman" pitchFamily="18" charset="0"/>
              </a:rPr>
              <a:t>Bài học rút ra cho bản thân: </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Nước không phải vô tận, sẽ bị cạn kiệt nếu con người không biết cách dùng tiết kiệm, hợp lí.</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Nguồn nước ô nhiễm sẽ gây hậu quả vô cùng nghiêm trọng cho con người, do đó con người cần phải có biện pháp để bảo vệ nguồn nước, xử lí nghiêm các hành vi làm ô nhiễm môi trường nước,…</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830997"/>
          </a:xfrm>
          <a:prstGeom prst="rect">
            <a:avLst/>
          </a:prstGeom>
          <a:noFill/>
          <a:ln w="9525">
            <a:noFill/>
            <a:miter lim="800000"/>
            <a:headEnd/>
            <a:tailEnd/>
          </a:ln>
        </p:spPr>
        <p:txBody>
          <a:bodyPr>
            <a:spAutoFit/>
          </a:bodyPr>
          <a:lstStyle/>
          <a:p>
            <a:pPr algn="ctr"/>
            <a:r>
              <a:rPr lang="en-US" sz="2400" b="1" dirty="0" smtClean="0">
                <a:solidFill>
                  <a:srgbClr val="FF0000"/>
                </a:solidFill>
                <a:latin typeface="Times New Roman" pitchFamily="18" charset="0"/>
                <a:cs typeface="Times New Roman" pitchFamily="18" charset="0"/>
              </a:rPr>
              <a:t>BÀI 8: ÔN TẬP VĂN BẢN: HAI LOẠI KHÁC BIỆT</a:t>
            </a: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Giong</a:t>
            </a:r>
            <a:r>
              <a:rPr lang="en-US" sz="2400" i="1" dirty="0" smtClean="0">
                <a:solidFill>
                  <a:srgbClr val="FF0000"/>
                </a:solidFill>
                <a:latin typeface="Times New Roman" pitchFamily="18" charset="0"/>
                <a:cs typeface="Times New Roman" pitchFamily="18" charset="0"/>
              </a:rPr>
              <a:t>-mi </a:t>
            </a:r>
            <a:r>
              <a:rPr lang="en-US" sz="2400" i="1" dirty="0" err="1" smtClean="0">
                <a:solidFill>
                  <a:srgbClr val="FF0000"/>
                </a:solidFill>
                <a:latin typeface="Times New Roman" pitchFamily="18" charset="0"/>
                <a:cs typeface="Times New Roman" pitchFamily="18" charset="0"/>
              </a:rPr>
              <a:t>Mun</a:t>
            </a:r>
            <a:r>
              <a:rPr lang="en-US" sz="2400" i="1" dirty="0" smtClean="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838200"/>
            <a:ext cx="8991600" cy="5632311"/>
          </a:xfrm>
          <a:prstGeom prst="rect">
            <a:avLst/>
          </a:prstGeom>
          <a:noFill/>
        </p:spPr>
        <p:txBody>
          <a:bodyPr wrap="square" rtlCol="0">
            <a:spAutoFit/>
          </a:bodyPr>
          <a:lstStyle/>
          <a:p>
            <a:pPr algn="ctr"/>
            <a:r>
              <a:rPr lang="vi-VN" sz="2000" b="1" dirty="0" smtClean="0">
                <a:latin typeface="Times New Roman" pitchFamily="18" charset="0"/>
                <a:cs typeface="Times New Roman" pitchFamily="18" charset="0"/>
              </a:rPr>
              <a:t>PHIẾU HỌC TẬP SỐ 5</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a:t>
            </a:r>
            <a:r>
              <a:rPr lang="vi-VN" sz="2000" b="1" dirty="0" smtClean="0">
                <a:latin typeface="Times New Roman" pitchFamily="18" charset="0"/>
                <a:cs typeface="Times New Roman" pitchFamily="18" charset="0"/>
              </a:rPr>
              <a:t>Đọc văn bản sau và trả lời câu hỏi:</a:t>
            </a:r>
            <a:endParaRPr lang="en-US" sz="2000" dirty="0" smtClean="0">
              <a:latin typeface="Times New Roman" pitchFamily="18" charset="0"/>
              <a:cs typeface="Times New Roman" pitchFamily="18" charset="0"/>
            </a:endParaRPr>
          </a:p>
          <a:p>
            <a:pPr algn="just"/>
            <a:r>
              <a:rPr lang="vi-VN" sz="2000" i="1" dirty="0" smtClean="0">
                <a:latin typeface="Times New Roman" pitchFamily="18" charset="0"/>
                <a:cs typeface="Times New Roman" pitchFamily="18" charset="0"/>
              </a:rPr>
              <a:t>    “Trong năm đứa con của má, chị Hai nghèo nhất. Chồng chị mất sớm, con đang tuổi ăn học. Gần tới lễ mừng thọ 70 tuổi của má, mọi người họp bàn xem nên chọn nhà hàng nào, bao nhiêu bàn, mời bao nhiêu người. Chị Hai lặng lẽ đến bên má: Má ơi, má thèm gì, để con nấu má ăn ?</a:t>
            </a:r>
            <a:endParaRPr lang="en-US" sz="2000" dirty="0" smtClean="0">
              <a:latin typeface="Times New Roman" pitchFamily="18" charset="0"/>
              <a:cs typeface="Times New Roman" pitchFamily="18" charset="0"/>
            </a:endParaRPr>
          </a:p>
          <a:p>
            <a:pPr algn="just"/>
            <a:r>
              <a:rPr lang="vi-VN" sz="2000" i="1" dirty="0" smtClean="0">
                <a:latin typeface="Times New Roman" pitchFamily="18" charset="0"/>
                <a:cs typeface="Times New Roman" pitchFamily="18" charset="0"/>
              </a:rPr>
              <a:t>     Hôm mừng thọ, chưa tan tiệc, má đã xin phép về sớm vì mệt. Ai cũng chặc lưỡi:</a:t>
            </a:r>
            <a:endParaRPr lang="en-US" sz="2000" dirty="0" smtClean="0">
              <a:latin typeface="Times New Roman" pitchFamily="18" charset="0"/>
              <a:cs typeface="Times New Roman" pitchFamily="18" charset="0"/>
            </a:endParaRPr>
          </a:p>
          <a:p>
            <a:pPr algn="just"/>
            <a:r>
              <a:rPr lang="vi-VN" sz="2000" i="1" dirty="0" smtClean="0">
                <a:latin typeface="Times New Roman" pitchFamily="18" charset="0"/>
                <a:cs typeface="Times New Roman" pitchFamily="18" charset="0"/>
              </a:rPr>
              <a:t>- Sao má chẳng ăn gì?</a:t>
            </a:r>
            <a:endParaRPr lang="en-US" sz="2000" dirty="0" smtClean="0">
              <a:latin typeface="Times New Roman" pitchFamily="18" charset="0"/>
              <a:cs typeface="Times New Roman" pitchFamily="18" charset="0"/>
            </a:endParaRPr>
          </a:p>
          <a:p>
            <a:pPr algn="just"/>
            <a:r>
              <a:rPr lang="vi-VN" sz="2000" i="1" dirty="0" smtClean="0">
                <a:latin typeface="Times New Roman" pitchFamily="18" charset="0"/>
                <a:cs typeface="Times New Roman" pitchFamily="18" charset="0"/>
              </a:rPr>
              <a:t>     Về nhà, mọi người tìm má. Dưới bếp, má đang ăn cơm với tô canh chua lá me và đĩa cá bống kho tiêu mà chị Hai mang đến...”</a:t>
            </a:r>
            <a:endParaRPr lang="en-US" sz="2000" dirty="0" smtClean="0">
              <a:latin typeface="Times New Roman" pitchFamily="18" charset="0"/>
              <a:cs typeface="Times New Roman" pitchFamily="18" charset="0"/>
            </a:endParaRPr>
          </a:p>
          <a:p>
            <a:pPr algn="just"/>
            <a:r>
              <a:rPr lang="vi-VN" sz="2000" i="1" dirty="0" smtClean="0">
                <a:latin typeface="Times New Roman" pitchFamily="18" charset="0"/>
                <a:cs typeface="Times New Roman" pitchFamily="18" charset="0"/>
              </a:rPr>
              <a:t>(Nguồn Internet)</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1</a:t>
            </a:r>
            <a:r>
              <a:rPr lang="vi-VN" sz="2000" dirty="0" smtClean="0">
                <a:latin typeface="Times New Roman" pitchFamily="18" charset="0"/>
                <a:cs typeface="Times New Roman" pitchFamily="18" charset="0"/>
              </a:rPr>
              <a:t>. Phương thức biểu đạt chính của văn bản là gì?</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2.</a:t>
            </a:r>
            <a:r>
              <a:rPr lang="vi-VN" sz="2000" dirty="0" smtClean="0">
                <a:latin typeface="Times New Roman" pitchFamily="18" charset="0"/>
                <a:cs typeface="Times New Roman" pitchFamily="18" charset="0"/>
              </a:rPr>
              <a:t> Món quà mừng thọ má của chị Hai có gì khác biệt với mọi người trong gia đình?</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3.</a:t>
            </a:r>
            <a:r>
              <a:rPr lang="vi-VN" sz="2000" dirty="0" smtClean="0">
                <a:latin typeface="Times New Roman" pitchFamily="18" charset="0"/>
                <a:cs typeface="Times New Roman" pitchFamily="18" charset="0"/>
              </a:rPr>
              <a:t> Em hãy đặt nhan đề cho phù hợp với nội dung câu chuyện trên?</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4.</a:t>
            </a:r>
            <a:r>
              <a:rPr lang="vi-VN" sz="2000" dirty="0" smtClean="0">
                <a:latin typeface="Times New Roman" pitchFamily="18" charset="0"/>
                <a:cs typeface="Times New Roman" pitchFamily="18" charset="0"/>
              </a:rPr>
              <a:t> Hãy chia sẻ về một số việc mà em đã làm thể hiện tình yêu thương, sự kính</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trọng đối với người mẹ kính yêu của mình?</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830997"/>
          </a:xfrm>
          <a:prstGeom prst="rect">
            <a:avLst/>
          </a:prstGeom>
          <a:noFill/>
          <a:ln w="9525">
            <a:noFill/>
            <a:miter lim="800000"/>
            <a:headEnd/>
            <a:tailEnd/>
          </a:ln>
        </p:spPr>
        <p:txBody>
          <a:bodyPr>
            <a:spAutoFit/>
          </a:bodyPr>
          <a:lstStyle/>
          <a:p>
            <a:pPr algn="ctr"/>
            <a:r>
              <a:rPr lang="en-US" sz="2400" b="1" dirty="0" smtClean="0">
                <a:solidFill>
                  <a:srgbClr val="FF0000"/>
                </a:solidFill>
                <a:latin typeface="Times New Roman" pitchFamily="18" charset="0"/>
                <a:cs typeface="Times New Roman" pitchFamily="18" charset="0"/>
              </a:rPr>
              <a:t>BÀI 8: ÔN TẬP VĂN BẢN: HAI LOẠI KHÁC BIỆT</a:t>
            </a: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Giong</a:t>
            </a:r>
            <a:r>
              <a:rPr lang="en-US" sz="2400" i="1" dirty="0" smtClean="0">
                <a:solidFill>
                  <a:srgbClr val="FF0000"/>
                </a:solidFill>
                <a:latin typeface="Times New Roman" pitchFamily="18" charset="0"/>
                <a:cs typeface="Times New Roman" pitchFamily="18" charset="0"/>
              </a:rPr>
              <a:t>-mi </a:t>
            </a:r>
            <a:r>
              <a:rPr lang="en-US" sz="2400" i="1" dirty="0" err="1" smtClean="0">
                <a:solidFill>
                  <a:srgbClr val="FF0000"/>
                </a:solidFill>
                <a:latin typeface="Times New Roman" pitchFamily="18" charset="0"/>
                <a:cs typeface="Times New Roman" pitchFamily="18" charset="0"/>
              </a:rPr>
              <a:t>Mun</a:t>
            </a:r>
            <a:r>
              <a:rPr lang="en-US" sz="2400" i="1" dirty="0" smtClean="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838200"/>
            <a:ext cx="8991600" cy="5940088"/>
          </a:xfrm>
          <a:prstGeom prst="rect">
            <a:avLst/>
          </a:prstGeom>
          <a:noFill/>
        </p:spPr>
        <p:txBody>
          <a:bodyPr wrap="square" rtlCol="0">
            <a:spAutoFit/>
          </a:bodyPr>
          <a:lstStyle/>
          <a:p>
            <a:pPr algn="ctr"/>
            <a:r>
              <a:rPr lang="vi-VN" sz="2400" b="1" dirty="0" smtClean="0">
                <a:latin typeface="Times New Roman" pitchFamily="18" charset="0"/>
                <a:cs typeface="Times New Roman" pitchFamily="18" charset="0"/>
              </a:rPr>
              <a:t>Gợi ý trả lời</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1</a:t>
            </a:r>
            <a:r>
              <a:rPr lang="vi-VN" sz="2400" dirty="0" smtClean="0">
                <a:latin typeface="Times New Roman" pitchFamily="18" charset="0"/>
                <a:cs typeface="Times New Roman" pitchFamily="18" charset="0"/>
              </a:rPr>
              <a:t>. Phương thức biểu đạt chính của đoạn văn: Tự sự</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2.</a:t>
            </a:r>
            <a:r>
              <a:rPr lang="vi-VN" sz="2400" dirty="0" smtClean="0">
                <a:latin typeface="Times New Roman" pitchFamily="18" charset="0"/>
                <a:cs typeface="Times New Roman" pitchFamily="18" charset="0"/>
              </a:rPr>
              <a:t> Sự khác biệt trong “món quà mừng thọ” của chị Hai dành cho má mình là:</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Rất giản dị, mộc mạc…</a:t>
            </a:r>
            <a:r>
              <a:rPr lang="en-US" sz="2400" dirty="0" smtClean="0">
                <a:latin typeface="Times New Roman" pitchFamily="18" charset="0"/>
                <a:cs typeface="Times New Roman" pitchFamily="18" charset="0"/>
              </a:rPr>
              <a:t> </a:t>
            </a:r>
          </a:p>
          <a:p>
            <a:pPr algn="just"/>
            <a:r>
              <a:rPr lang="vi-VN" sz="2400" dirty="0" smtClean="0">
                <a:latin typeface="Times New Roman" pitchFamily="18" charset="0"/>
                <a:cs typeface="Times New Roman" pitchFamily="18" charset="0"/>
              </a:rPr>
              <a:t>- Thể hiện tấm lòng hiếu thảo, yêu thương, quan tâm của chị Hai dành cho má.</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3</a:t>
            </a:r>
            <a:r>
              <a:rPr lang="vi-VN" sz="2400" dirty="0" smtClean="0">
                <a:latin typeface="Times New Roman" pitchFamily="18" charset="0"/>
                <a:cs typeface="Times New Roman" pitchFamily="18" charset="0"/>
              </a:rPr>
              <a:t>. Nhan đề: Món quà mừng thọ, Quà mừng thọ ....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(HS có thể chọn nhiều nhan đề khác nếu hợp lí đều cho điểm tối đa)</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4.</a:t>
            </a:r>
            <a:r>
              <a:rPr lang="vi-VN" sz="2400" dirty="0" smtClean="0">
                <a:latin typeface="Times New Roman" pitchFamily="18" charset="0"/>
                <a:cs typeface="Times New Roman" pitchFamily="18" charset="0"/>
              </a:rPr>
              <a:t> Chia sẻ một số việc đã làm thể hiện tình yêu thương, sự kính trọng đối với người mẹ kính yêu của mình:</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Nói lời cảm ơn, yêu thương với mẹ. Ví dụ: “Con yêu mẹ”</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Nói lời xin lỗi khi làm mẹ buồn lòng.</a:t>
            </a:r>
            <a:r>
              <a:rPr lang="en-US" sz="2400" dirty="0" smtClean="0">
                <a:latin typeface="Times New Roman" pitchFamily="18" charset="0"/>
                <a:cs typeface="Times New Roman" pitchFamily="18" charset="0"/>
              </a:rPr>
              <a:t> </a:t>
            </a:r>
          </a:p>
          <a:p>
            <a:pPr algn="just"/>
            <a:r>
              <a:rPr lang="vi-VN" sz="2400" dirty="0" smtClean="0">
                <a:latin typeface="Times New Roman" pitchFamily="18" charset="0"/>
                <a:cs typeface="Times New Roman" pitchFamily="18" charset="0"/>
              </a:rPr>
              <a:t>- Chăm ngoan học giỏi.</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Tặng mẹ một món quà…</a:t>
            </a:r>
            <a:endParaRPr lang="en-US" sz="24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830997"/>
          </a:xfrm>
          <a:prstGeom prst="rect">
            <a:avLst/>
          </a:prstGeom>
          <a:noFill/>
          <a:ln w="9525">
            <a:noFill/>
            <a:miter lim="800000"/>
            <a:headEnd/>
            <a:tailEnd/>
          </a:ln>
        </p:spPr>
        <p:txBody>
          <a:bodyPr>
            <a:spAutoFit/>
          </a:bodyPr>
          <a:lstStyle/>
          <a:p>
            <a:pPr algn="ctr"/>
            <a:r>
              <a:rPr lang="en-US" sz="2400" b="1" dirty="0" smtClean="0">
                <a:solidFill>
                  <a:srgbClr val="FF0000"/>
                </a:solidFill>
                <a:latin typeface="Times New Roman" pitchFamily="18" charset="0"/>
                <a:cs typeface="Times New Roman" pitchFamily="18" charset="0"/>
              </a:rPr>
              <a:t>BÀI 8: ÔN TẬP VĂN BẢN: HAI LOẠI KHÁC BIỆT</a:t>
            </a: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Giong</a:t>
            </a:r>
            <a:r>
              <a:rPr lang="en-US" sz="2400" i="1" dirty="0" smtClean="0">
                <a:solidFill>
                  <a:srgbClr val="FF0000"/>
                </a:solidFill>
                <a:latin typeface="Times New Roman" pitchFamily="18" charset="0"/>
                <a:cs typeface="Times New Roman" pitchFamily="18" charset="0"/>
              </a:rPr>
              <a:t>-mi </a:t>
            </a:r>
            <a:r>
              <a:rPr lang="en-US" sz="2400" i="1" dirty="0" err="1" smtClean="0">
                <a:solidFill>
                  <a:srgbClr val="FF0000"/>
                </a:solidFill>
                <a:latin typeface="Times New Roman" pitchFamily="18" charset="0"/>
                <a:cs typeface="Times New Roman" pitchFamily="18" charset="0"/>
              </a:rPr>
              <a:t>Mun</a:t>
            </a:r>
            <a:r>
              <a:rPr lang="en-US" sz="2400" i="1" dirty="0" smtClean="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838200"/>
            <a:ext cx="8991600" cy="5940088"/>
          </a:xfrm>
          <a:prstGeom prst="rect">
            <a:avLst/>
          </a:prstGeom>
          <a:noFill/>
        </p:spPr>
        <p:txBody>
          <a:bodyPr wrap="square" rtlCol="0">
            <a:spAutoFit/>
          </a:bodyPr>
          <a:lstStyle/>
          <a:p>
            <a:pPr algn="ctr"/>
            <a:r>
              <a:rPr lang="vi-VN" sz="2400" b="1" dirty="0" smtClean="0">
                <a:latin typeface="Times New Roman" pitchFamily="18" charset="0"/>
                <a:cs typeface="Times New Roman" pitchFamily="18" charset="0"/>
              </a:rPr>
              <a:t>Gợi ý trả lời</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1</a:t>
            </a:r>
            <a:r>
              <a:rPr lang="vi-VN" sz="2400" dirty="0" smtClean="0">
                <a:latin typeface="Times New Roman" pitchFamily="18" charset="0"/>
                <a:cs typeface="Times New Roman" pitchFamily="18" charset="0"/>
              </a:rPr>
              <a:t>. Phương thức biểu đạt chính của đoạn văn: Tự sự</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2.</a:t>
            </a:r>
            <a:r>
              <a:rPr lang="vi-VN" sz="2400" dirty="0" smtClean="0">
                <a:latin typeface="Times New Roman" pitchFamily="18" charset="0"/>
                <a:cs typeface="Times New Roman" pitchFamily="18" charset="0"/>
              </a:rPr>
              <a:t> Sự khác biệt trong “món quà mừng thọ” của chị Hai dành cho má mình là:</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Rất giản dị, mộc mạc…</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Thể hiện tấm lòng hiếu thảo, yêu thương, quan tâm của chị Hai dành cho má.</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3</a:t>
            </a:r>
            <a:r>
              <a:rPr lang="vi-VN" sz="2400" dirty="0" smtClean="0">
                <a:latin typeface="Times New Roman" pitchFamily="18" charset="0"/>
                <a:cs typeface="Times New Roman" pitchFamily="18" charset="0"/>
              </a:rPr>
              <a:t>. Nhan đề: Món quà mừng thọ, Quà mừng thọ ....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(HS có thể chọn nhiều nhan đề khác nếu hợp lí đều cho điểm tối đa)</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4.</a:t>
            </a:r>
            <a:r>
              <a:rPr lang="vi-VN" sz="2400" dirty="0" smtClean="0">
                <a:latin typeface="Times New Roman" pitchFamily="18" charset="0"/>
                <a:cs typeface="Times New Roman" pitchFamily="18" charset="0"/>
              </a:rPr>
              <a:t> Chia sẻ một số việc đã làm thể hiện tình yêu thương, sự kính trọng đối với người mẹ kính yêu của mình:</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Nói lời cảm ơn, yêu thương với mẹ. Ví dụ: “Con yêu mẹ”</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Nói lời xin lỗi khi làm mẹ buồn lòng.</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Chăm ngoan học giỏi.</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Tặng mẹ một món quà…</a:t>
            </a:r>
            <a:endParaRPr lang="en-US" sz="24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381000" y="2057400"/>
            <a:ext cx="8610600" cy="3539430"/>
          </a:xfrm>
          <a:prstGeom prst="rect">
            <a:avLst/>
          </a:prstGeom>
          <a:noFill/>
          <a:ln w="9525">
            <a:noFill/>
            <a:miter lim="800000"/>
            <a:headEnd/>
            <a:tailEnd/>
          </a:ln>
        </p:spPr>
        <p:txBody>
          <a:bodyPr>
            <a:spAutoFit/>
          </a:bodyPr>
          <a:lstStyle/>
          <a:p>
            <a:pPr algn="ctr"/>
            <a:r>
              <a:rPr lang="en-US" sz="3200" b="1" dirty="0" smtClean="0">
                <a:solidFill>
                  <a:srgbClr val="FF0000"/>
                </a:solidFill>
                <a:latin typeface="Times New Roman" pitchFamily="18" charset="0"/>
                <a:cs typeface="Times New Roman" pitchFamily="18" charset="0"/>
              </a:rPr>
              <a:t>BÀI 9:</a:t>
            </a:r>
            <a:r>
              <a:rPr lang="pt-BR" sz="3200" b="1" dirty="0" smtClean="0">
                <a:solidFill>
                  <a:srgbClr val="FF0000"/>
                </a:solidFill>
                <a:latin typeface="Times New Roman" pitchFamily="18" charset="0"/>
                <a:cs typeface="Times New Roman" pitchFamily="18" charset="0"/>
              </a:rPr>
              <a:t> ÔN TẬP TRÁI ĐẤT – NGÔI NHÀ CHUNG</a:t>
            </a:r>
            <a:endParaRPr lang="en-US" sz="3200" b="1" dirty="0" smtClean="0">
              <a:solidFill>
                <a:srgbClr val="FF0000"/>
              </a:solidFill>
              <a:latin typeface="Times New Roman" pitchFamily="18" charset="0"/>
              <a:cs typeface="Times New Roman" pitchFamily="18" charset="0"/>
            </a:endParaRPr>
          </a:p>
          <a:p>
            <a:r>
              <a:rPr lang="en-US" sz="3200" b="1" dirty="0" smtClean="0">
                <a:solidFill>
                  <a:srgbClr val="FF0000"/>
                </a:solidFill>
                <a:latin typeface="Times New Roman" pitchFamily="18" charset="0"/>
                <a:cs typeface="Times New Roman" pitchFamily="18" charset="0"/>
              </a:rPr>
              <a:t>ÔN TẬP VĂN BẢN:</a:t>
            </a:r>
            <a:r>
              <a:rPr lang="vi-VN" sz="3200" b="1" dirty="0" smtClean="0">
                <a:solidFill>
                  <a:srgbClr val="FF0000"/>
                </a:solidFill>
                <a:latin typeface="Times New Roman" pitchFamily="18" charset="0"/>
                <a:cs typeface="Times New Roman" pitchFamily="18" charset="0"/>
              </a:rPr>
              <a:t> ÔN TẬP VĂN BẢN TRÁI ĐẤT – CÁI NÔI CỦA SỰ SỐNG</a:t>
            </a:r>
            <a:endParaRPr lang="en-US" sz="3200" dirty="0" smtClean="0">
              <a:solidFill>
                <a:srgbClr val="FF0000"/>
              </a:solidFill>
              <a:latin typeface="Times New Roman" pitchFamily="18" charset="0"/>
              <a:cs typeface="Times New Roman" pitchFamily="18" charset="0"/>
            </a:endParaRPr>
          </a:p>
          <a:p>
            <a:r>
              <a:rPr lang="en-US" sz="3200" i="1" dirty="0" smtClean="0">
                <a:solidFill>
                  <a:srgbClr val="FF0000"/>
                </a:solidFill>
                <a:latin typeface="Times New Roman" pitchFamily="18" charset="0"/>
                <a:cs typeface="Times New Roman" pitchFamily="18" charset="0"/>
              </a:rPr>
              <a:t>					</a:t>
            </a:r>
            <a:r>
              <a:rPr lang="vi-VN" sz="3200" i="1" dirty="0" smtClean="0">
                <a:solidFill>
                  <a:srgbClr val="FF0000"/>
                </a:solidFill>
                <a:latin typeface="Times New Roman" pitchFamily="18" charset="0"/>
                <a:cs typeface="Times New Roman" pitchFamily="18" charset="0"/>
              </a:rPr>
              <a:t>(Hồ Thanh Trang)</a:t>
            </a:r>
            <a:endParaRPr lang="en-US" sz="3200" dirty="0" smtClean="0">
              <a:solidFill>
                <a:srgbClr val="FF0000"/>
              </a:solidFill>
              <a:latin typeface="Times New Roman" pitchFamily="18" charset="0"/>
              <a:cs typeface="Times New Roman" pitchFamily="18" charset="0"/>
            </a:endParaRPr>
          </a:p>
          <a:p>
            <a:pPr algn="ctr"/>
            <a:endParaRPr lang="en-US" sz="3200" dirty="0" smtClean="0">
              <a:solidFill>
                <a:srgbClr val="FF000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838200"/>
            <a:ext cx="8915400" cy="6001643"/>
          </a:xfrm>
          <a:prstGeom prst="rect">
            <a:avLst/>
          </a:prstGeom>
          <a:noFill/>
        </p:spPr>
        <p:txBody>
          <a:bodyPr wrap="square" rtlCol="0">
            <a:spAutoFit/>
          </a:bodyPr>
          <a:lstStyle/>
          <a:p>
            <a:r>
              <a:rPr lang="vi-VN" sz="2400" b="1" dirty="0" smtClean="0">
                <a:latin typeface="Times New Roman" pitchFamily="18" charset="0"/>
                <a:cs typeface="Times New Roman" pitchFamily="18" charset="0"/>
              </a:rPr>
              <a:t>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Tìm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hiểu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chung</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Tác giả: Hồ Trang Thanh</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Trích từ Báo Điện tử </a:t>
            </a:r>
            <a:r>
              <a:rPr lang="vi-VN" sz="2400" i="1" dirty="0" smtClean="0">
                <a:latin typeface="Times New Roman" pitchFamily="18" charset="0"/>
                <a:cs typeface="Times New Roman" pitchFamily="18" charset="0"/>
              </a:rPr>
              <a:t>Đất Việt</a:t>
            </a:r>
            <a:r>
              <a:rPr lang="vi-VN" sz="2400" dirty="0" smtClean="0">
                <a:latin typeface="Times New Roman" pitchFamily="18" charset="0"/>
                <a:cs typeface="Times New Roman" pitchFamily="18" charset="0"/>
              </a:rPr>
              <a:t>- Diễn đàn Liên hiệp các Hội Khoa học và Kĩ thuật Việt Nam, tháng 9/2020</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Phương thức biểu đạt:</a:t>
            </a:r>
            <a:r>
              <a:rPr lang="vi-VN" sz="2400" b="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Thuyết minh kết hợp nghị luận</a:t>
            </a:r>
            <a:endParaRPr lang="en-US" sz="2400" dirty="0" smtClean="0">
              <a:latin typeface="Times New Roman" pitchFamily="18" charset="0"/>
              <a:cs typeface="Times New Roman" pitchFamily="18" charset="0"/>
            </a:endParaRPr>
          </a:p>
          <a:p>
            <a:r>
              <a:rPr lang="vi-VN" sz="2400" b="1" dirty="0" smtClean="0">
                <a:latin typeface="Times New Roman" pitchFamily="18" charset="0"/>
                <a:cs typeface="Times New Roman" pitchFamily="18" charset="0"/>
              </a:rPr>
              <a:t>Bố cục văn bản: </a:t>
            </a:r>
            <a:r>
              <a:rPr lang="vi-VN" sz="2400" i="1" dirty="0" smtClean="0">
                <a:latin typeface="Times New Roman" pitchFamily="18" charset="0"/>
                <a:cs typeface="Times New Roman" pitchFamily="18" charset="0"/>
              </a:rPr>
              <a:t>Văn bản chia làm: 3</a:t>
            </a:r>
            <a:r>
              <a:rPr lang="vi-VN" sz="2400" dirty="0" smtClean="0">
                <a:latin typeface="Times New Roman" pitchFamily="18" charset="0"/>
                <a:cs typeface="Times New Roman" pitchFamily="18" charset="0"/>
              </a:rPr>
              <a:t> phần</a:t>
            </a:r>
            <a:br>
              <a:rPr lang="vi-VN"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 Mở đầu:  Từ đầu đến </a:t>
            </a:r>
            <a:r>
              <a:rPr lang="vi-VN" sz="2400" i="1" dirty="0" smtClean="0">
                <a:latin typeface="Times New Roman" pitchFamily="18" charset="0"/>
                <a:cs typeface="Times New Roman" pitchFamily="18" charset="0"/>
              </a:rPr>
              <a:t>“365,25 ngày</a:t>
            </a:r>
            <a:r>
              <a:rPr lang="vi-VN" sz="2400" dirty="0" smtClean="0">
                <a:latin typeface="Times New Roman" pitchFamily="18" charset="0"/>
                <a:cs typeface="Times New Roman" pitchFamily="18" charset="0"/>
              </a:rPr>
              <a:t>”: giới thiệu về Trái Đất.</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Thông tin chính: Tiếp đến “</a:t>
            </a:r>
            <a:r>
              <a:rPr lang="vi-VN" sz="2400" i="1" dirty="0" smtClean="0">
                <a:latin typeface="Times New Roman" pitchFamily="18" charset="0"/>
                <a:cs typeface="Times New Roman" pitchFamily="18" charset="0"/>
              </a:rPr>
              <a:t>sự sống trên Trái Đất</a:t>
            </a:r>
            <a:r>
              <a:rPr lang="vi-VN" sz="2400" dirty="0" smtClean="0">
                <a:latin typeface="Times New Roman" pitchFamily="18" charset="0"/>
                <a:cs typeface="Times New Roman" pitchFamily="18" charset="0"/>
              </a:rPr>
              <a:t>” Sự sống muôn màu trên Trái Đất:</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Kết thúc: còn lại: Thực trạng của Trái Đất</a:t>
            </a:r>
            <a:endParaRPr lang="en-US" sz="2400" dirty="0" smtClean="0">
              <a:latin typeface="Times New Roman" pitchFamily="18" charset="0"/>
              <a:cs typeface="Times New Roman" pitchFamily="18" charset="0"/>
            </a:endParaRPr>
          </a:p>
          <a:p>
            <a:r>
              <a:rPr lang="vi-VN" sz="2400" b="1" dirty="0" smtClean="0">
                <a:latin typeface="Times New Roman" pitchFamily="18" charset="0"/>
                <a:cs typeface="Times New Roman" pitchFamily="18" charset="0"/>
              </a:rPr>
              <a:t>- Chủ đề: </a:t>
            </a:r>
            <a:r>
              <a:rPr lang="vi-VN" sz="2400" dirty="0" smtClean="0">
                <a:latin typeface="Times New Roman" pitchFamily="18" charset="0"/>
                <a:cs typeface="Times New Roman" pitchFamily="18" charset="0"/>
              </a:rPr>
              <a:t>VB thông tin về sự sống trên Trái Đất và gợi nhắc đến ý thức trách nhiệm của con người đối với việc bảo vệ Trái Đất</a:t>
            </a:r>
            <a:r>
              <a:rPr lang="vi-VN"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vi-VN" sz="2400" b="1" dirty="0" smtClean="0">
                <a:latin typeface="Times New Roman" pitchFamily="18" charset="0"/>
                <a:cs typeface="Times New Roman" pitchFamily="18" charset="0"/>
              </a:rPr>
              <a:t>- Nghệ thuật: </a:t>
            </a:r>
            <a:r>
              <a:rPr lang="vi-VN" sz="2400" dirty="0" smtClean="0">
                <a:latin typeface="Times New Roman" pitchFamily="18" charset="0"/>
                <a:cs typeface="Times New Roman" pitchFamily="18" charset="0"/>
              </a:rPr>
              <a:t>Kết hợp chữ viết (chữ in thường và chữ in đậm) với tranh ảnh để văn bản thông tin sinh động</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Thông tin chính xác, khoa học về Trái Đất.</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ox(in)">
                                      <p:cBhvr>
                                        <p:cTn id="34"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8: ÔN TẬP VĂN BẢN XEM NGƯỜI TA KÌA</a:t>
            </a:r>
          </a:p>
          <a:p>
            <a:pPr algn="ctr"/>
            <a:endParaRPr lang="en-US" sz="2000" b="1" dirty="0">
              <a:solidFill>
                <a:srgbClr val="FF0000"/>
              </a:solidFill>
            </a:endParaRPr>
          </a:p>
        </p:txBody>
      </p:sp>
      <p:sp>
        <p:nvSpPr>
          <p:cNvPr id="4" name="TextBox 3"/>
          <p:cNvSpPr txBox="1"/>
          <p:nvPr/>
        </p:nvSpPr>
        <p:spPr>
          <a:xfrm>
            <a:off x="0" y="533400"/>
            <a:ext cx="9144000" cy="6063198"/>
          </a:xfrm>
          <a:prstGeom prst="rect">
            <a:avLst/>
          </a:prstGeom>
          <a:noFill/>
        </p:spPr>
        <p:txBody>
          <a:bodyPr wrap="square" rtlCol="0">
            <a:spAutoFit/>
          </a:bodyPr>
          <a:lstStyle/>
          <a:p>
            <a:pPr algn="just"/>
            <a:r>
              <a:rPr lang="en-US" sz="3200"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Bố</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cục</a:t>
            </a:r>
            <a:r>
              <a:rPr lang="en-US" sz="3200" b="1" dirty="0" smtClean="0">
                <a:latin typeface="Times New Roman" pitchFamily="18" charset="0"/>
                <a:cs typeface="Times New Roman" pitchFamily="18" charset="0"/>
              </a:rPr>
              <a:t>: 4 </a:t>
            </a:r>
            <a:r>
              <a:rPr lang="en-US" sz="3200" b="1" dirty="0" err="1" smtClean="0">
                <a:latin typeface="Times New Roman" pitchFamily="18" charset="0"/>
                <a:cs typeface="Times New Roman" pitchFamily="18" charset="0"/>
              </a:rPr>
              <a:t>phần</a:t>
            </a:r>
            <a:r>
              <a:rPr lang="en-US" sz="3200" b="1" dirty="0" smtClean="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Phần</a:t>
            </a:r>
            <a:r>
              <a:rPr lang="en-US" sz="3200" dirty="0" smtClean="0">
                <a:latin typeface="Times New Roman" pitchFamily="18" charset="0"/>
                <a:cs typeface="Times New Roman" pitchFamily="18" charset="0"/>
              </a:rPr>
              <a:t> 1: </a:t>
            </a:r>
            <a:r>
              <a:rPr lang="en-US" sz="3200" i="1" dirty="0" err="1" smtClean="0">
                <a:latin typeface="Times New Roman" pitchFamily="18" charset="0"/>
                <a:cs typeface="Times New Roman" pitchFamily="18" charset="0"/>
              </a:rPr>
              <a:t>Từ</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đầu</a:t>
            </a:r>
            <a:r>
              <a:rPr lang="en-US" sz="3200"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đến</a:t>
            </a:r>
            <a:r>
              <a:rPr lang="en-US" sz="3200"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ước</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mong</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điều</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đó</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nêu</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vấn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đề</a:t>
            </a:r>
            <a:r>
              <a:rPr lang="en-US" sz="3200" i="1" dirty="0" smtClean="0">
                <a:latin typeface="Times New Roman" pitchFamily="18" charset="0"/>
                <a:cs typeface="Times New Roman" pitchFamily="18" charset="0"/>
              </a:rPr>
              <a:t>):</a:t>
            </a:r>
            <a:r>
              <a:rPr lang="en-US" sz="3200" dirty="0" smtClean="0">
                <a:latin typeface="Times New Roman" pitchFamily="18" charset="0"/>
                <a:cs typeface="Times New Roman" pitchFamily="18" charset="0"/>
              </a:rPr>
              <a:t> cha </a:t>
            </a:r>
            <a:r>
              <a:rPr lang="en-US" sz="3200" dirty="0" err="1" smtClean="0">
                <a:latin typeface="Times New Roman" pitchFamily="18" charset="0"/>
                <a:cs typeface="Times New Roman" pitchFamily="18" charset="0"/>
              </a:rPr>
              <a:t>mẹ</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luôn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muốn</a:t>
            </a:r>
            <a:r>
              <a:rPr lang="en-US" sz="3200" dirty="0" smtClean="0">
                <a:latin typeface="Times New Roman" pitchFamily="18" charset="0"/>
                <a:cs typeface="Times New Roman" pitchFamily="18" charset="0"/>
              </a:rPr>
              <a:t> con </a:t>
            </a:r>
            <a:r>
              <a:rPr lang="en-US" sz="3200" dirty="0" err="1" smtClean="0">
                <a:latin typeface="Times New Roman" pitchFamily="18" charset="0"/>
                <a:cs typeface="Times New Roman" pitchFamily="18" charset="0"/>
              </a:rPr>
              <a:t>mình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hoàn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hảo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giống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khác</a:t>
            </a:r>
            <a:r>
              <a:rPr lang="en-US" sz="3200" dirty="0" smtClean="0">
                <a:latin typeface="Times New Roman" pitchFamily="18" charset="0"/>
                <a:cs typeface="Times New Roman" pitchFamily="18" charset="0"/>
              </a:rPr>
              <a:t>.</a:t>
            </a:r>
          </a:p>
          <a:p>
            <a:pPr algn="just"/>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Phần</a:t>
            </a:r>
            <a:r>
              <a:rPr lang="en-US" sz="3200" dirty="0" smtClean="0">
                <a:latin typeface="Times New Roman" pitchFamily="18" charset="0"/>
                <a:cs typeface="Times New Roman" pitchFamily="18" charset="0"/>
              </a:rPr>
              <a:t> 2: </a:t>
            </a:r>
            <a:r>
              <a:rPr lang="en-US" sz="3200" i="1" dirty="0" err="1" smtClean="0">
                <a:latin typeface="Times New Roman" pitchFamily="18" charset="0"/>
                <a:cs typeface="Times New Roman" pitchFamily="18" charset="0"/>
              </a:rPr>
              <a:t>Tiếp</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đến</a:t>
            </a:r>
            <a:r>
              <a:rPr lang="en-US" sz="3200"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mười</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phân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vẹn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mười</a:t>
            </a:r>
            <a:r>
              <a:rPr lang="en-US" sz="3200" i="1"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Những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lí</a:t>
            </a:r>
            <a:r>
              <a:rPr lang="en-US" sz="3200" dirty="0" smtClean="0">
                <a:latin typeface="Times New Roman" pitchFamily="18" charset="0"/>
                <a:cs typeface="Times New Roman" pitchFamily="18" charset="0"/>
              </a:rPr>
              <a:t> do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mẹ</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muốn</a:t>
            </a:r>
            <a:r>
              <a:rPr lang="en-US" sz="3200" dirty="0" smtClean="0">
                <a:latin typeface="Times New Roman" pitchFamily="18" charset="0"/>
                <a:cs typeface="Times New Roman" pitchFamily="18" charset="0"/>
              </a:rPr>
              <a:t> con </a:t>
            </a:r>
            <a:r>
              <a:rPr lang="en-US" sz="3200" dirty="0" err="1" smtClean="0">
                <a:latin typeface="Times New Roman" pitchFamily="18" charset="0"/>
                <a:cs typeface="Times New Roman" pitchFamily="18" charset="0"/>
              </a:rPr>
              <a:t>mình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giống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khác</a:t>
            </a:r>
            <a:r>
              <a:rPr lang="en-US" sz="3200" dirty="0" smtClean="0">
                <a:latin typeface="Times New Roman" pitchFamily="18" charset="0"/>
                <a:cs typeface="Times New Roman" pitchFamily="18" charset="0"/>
              </a:rPr>
              <a:t>.</a:t>
            </a:r>
          </a:p>
          <a:p>
            <a:pPr algn="just"/>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Phần</a:t>
            </a:r>
            <a:r>
              <a:rPr lang="en-US" sz="3200" dirty="0" smtClean="0">
                <a:latin typeface="Times New Roman" pitchFamily="18" charset="0"/>
                <a:cs typeface="Times New Roman" pitchFamily="18" charset="0"/>
              </a:rPr>
              <a:t> 3: </a:t>
            </a:r>
            <a:r>
              <a:rPr lang="en-US" sz="3200" i="1" dirty="0" err="1" smtClean="0">
                <a:latin typeface="Times New Roman" pitchFamily="18" charset="0"/>
                <a:cs typeface="Times New Roman" pitchFamily="18" charset="0"/>
              </a:rPr>
              <a:t>Tiếp</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đến</a:t>
            </a:r>
            <a:r>
              <a:rPr lang="en-US" sz="3200"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trong</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mỗi</a:t>
            </a:r>
            <a:r>
              <a:rPr lang="en-US" sz="3200" i="1" dirty="0" smtClean="0">
                <a:latin typeface="Times New Roman" pitchFamily="18" charset="0"/>
                <a:cs typeface="Times New Roman" pitchFamily="18" charset="0"/>
              </a:rPr>
              <a:t> con </a:t>
            </a:r>
            <a:r>
              <a:rPr lang="en-US" sz="3200" i="1"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Sự</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khác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biệt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trong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mỗi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cá</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nhân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phần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đáng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quý</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trong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mỗi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a:t>
            </a:r>
          </a:p>
          <a:p>
            <a:pPr algn="just"/>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Phần</a:t>
            </a:r>
            <a:r>
              <a:rPr lang="en-US" sz="3200" dirty="0" smtClean="0">
                <a:latin typeface="Times New Roman" pitchFamily="18" charset="0"/>
                <a:cs typeface="Times New Roman" pitchFamily="18" charset="0"/>
              </a:rPr>
              <a:t> 4: </a:t>
            </a:r>
            <a:r>
              <a:rPr lang="en-US" sz="3200" i="1" dirty="0" err="1" smtClean="0">
                <a:latin typeface="Times New Roman" pitchFamily="18" charset="0"/>
                <a:cs typeface="Times New Roman" pitchFamily="18" charset="0"/>
              </a:rPr>
              <a:t>Phần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còn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lại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kết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luận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vấn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đề</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hoà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đồng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gần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gũi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mọi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nhưn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cũng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cần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tôn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trọng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giữ</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lại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sự</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khác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biệt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mình</a:t>
            </a:r>
            <a:r>
              <a:rPr lang="en-US" sz="3200" dirty="0" smtClean="0">
                <a:latin typeface="Times New Roman" pitchFamily="18" charset="0"/>
                <a:cs typeface="Times New Roman" pitchFamily="18" charset="0"/>
              </a:rPr>
              <a:t>.</a:t>
            </a:r>
          </a:p>
          <a:p>
            <a:pPr algn="just"/>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685800"/>
            <a:ext cx="8915400" cy="6892707"/>
          </a:xfrm>
          <a:prstGeom prst="rect">
            <a:avLst/>
          </a:prstGeom>
          <a:noFill/>
        </p:spPr>
        <p:txBody>
          <a:bodyPr wrap="square" rtlCol="0">
            <a:spAutoFit/>
          </a:bodyPr>
          <a:lstStyle/>
          <a:p>
            <a:pPr algn="just"/>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Trình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tự</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trình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bày</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thông</a:t>
            </a:r>
            <a:r>
              <a:rPr lang="fr-FR" sz="2400" dirty="0" smtClean="0">
                <a:latin typeface="Times New Roman" pitchFamily="18" charset="0"/>
                <a:cs typeface="Times New Roman" pitchFamily="18" charset="0"/>
              </a:rPr>
              <a:t> tin: </a:t>
            </a:r>
            <a:r>
              <a:rPr lang="fr-FR" sz="2400" dirty="0" err="1" smtClean="0">
                <a:latin typeface="Times New Roman" pitchFamily="18" charset="0"/>
                <a:cs typeface="Times New Roman" pitchFamily="18" charset="0"/>
              </a:rPr>
              <a:t>Vừa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theo</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trình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tự</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thời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gian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vừa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theo</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trình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tự</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nhân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quả</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giữa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các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phần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trong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văn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bản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Cái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trước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làm</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nảy</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sinh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cho</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cái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sau</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chúng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có</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quan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hệ</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rằng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buộc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với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nhau</a:t>
            </a:r>
            <a:endParaRPr lang="en-US" sz="2400" dirty="0" smtClean="0">
              <a:latin typeface="Times New Roman" pitchFamily="18" charset="0"/>
              <a:cs typeface="Times New Roman" pitchFamily="18" charset="0"/>
            </a:endParaRPr>
          </a:p>
          <a:p>
            <a:pPr algn="just"/>
            <a:r>
              <a:rPr lang="fr-FR" sz="2400" b="1" dirty="0" err="1" smtClean="0">
                <a:latin typeface="Times New Roman" pitchFamily="18" charset="0"/>
                <a:cs typeface="Times New Roman" pitchFamily="18" charset="0"/>
              </a:rPr>
              <a:t>Nội</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dung</a:t>
            </a:r>
            <a:r>
              <a:rPr lang="fr-FR" sz="2400" b="1"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Trái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Đất</a:t>
            </a:r>
            <a:r>
              <a:rPr lang="fr-FR" sz="2400" dirty="0" smtClean="0">
                <a:latin typeface="Times New Roman" pitchFamily="18" charset="0"/>
                <a:cs typeface="Times New Roman" pitchFamily="18" charset="0"/>
              </a:rPr>
              <a:t> là </a:t>
            </a:r>
            <a:r>
              <a:rPr lang="fr-FR" sz="2400" dirty="0" err="1" smtClean="0">
                <a:latin typeface="Times New Roman" pitchFamily="18" charset="0"/>
                <a:cs typeface="Times New Roman" pitchFamily="18" charset="0"/>
              </a:rPr>
              <a:t>vốn</a:t>
            </a:r>
            <a:r>
              <a:rPr lang="fr-FR" sz="2400" dirty="0" smtClean="0">
                <a:latin typeface="Times New Roman" pitchFamily="18" charset="0"/>
                <a:cs typeface="Times New Roman" pitchFamily="18" charset="0"/>
              </a:rPr>
              <a:t> là </a:t>
            </a:r>
            <a:r>
              <a:rPr lang="fr-FR" sz="2400" dirty="0" err="1" smtClean="0">
                <a:latin typeface="Times New Roman" pitchFamily="18" charset="0"/>
                <a:cs typeface="Times New Roman" pitchFamily="18" charset="0"/>
              </a:rPr>
              <a:t>cái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nôi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của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sự</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sống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phong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phú</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của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vạn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vật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Tuy</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nhiên</a:t>
            </a:r>
            <a:r>
              <a:rPr lang="fr-FR" sz="2400" dirty="0" smtClean="0">
                <a:latin typeface="Times New Roman" pitchFamily="18" charset="0"/>
                <a:cs typeface="Times New Roman" pitchFamily="18" charset="0"/>
              </a:rPr>
              <a:t>, con </a:t>
            </a:r>
            <a:r>
              <a:rPr lang="fr-FR" sz="2400" dirty="0" err="1" smtClean="0">
                <a:latin typeface="Times New Roman" pitchFamily="18" charset="0"/>
                <a:cs typeface="Times New Roman" pitchFamily="18" charset="0"/>
              </a:rPr>
              <a:t>người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đã</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có</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nhiều</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hành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động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làm</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tổn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thương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Trái</a:t>
            </a:r>
            <a:r>
              <a:rPr lang="fr-FR" sz="2400" dirty="0" smtClean="0">
                <a:latin typeface="Times New Roman" pitchFamily="18" charset="0"/>
                <a:cs typeface="Times New Roman" pitchFamily="18" charset="0"/>
              </a:rPr>
              <a:t> Đất.</a:t>
            </a:r>
            <a:endParaRPr lang="en-US"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 - Chung </a:t>
            </a:r>
            <a:r>
              <a:rPr lang="fr-FR" sz="2400" dirty="0" err="1" smtClean="0">
                <a:latin typeface="Times New Roman" pitchFamily="18" charset="0"/>
                <a:cs typeface="Times New Roman" pitchFamily="18" charset="0"/>
              </a:rPr>
              <a:t>tay</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bảo</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vệ</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Trái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Đất</a:t>
            </a:r>
            <a:r>
              <a:rPr lang="fr-FR" sz="2400" dirty="0" smtClean="0">
                <a:latin typeface="Times New Roman" pitchFamily="18" charset="0"/>
                <a:cs typeface="Times New Roman" pitchFamily="18" charset="0"/>
              </a:rPr>
              <a:t> là </a:t>
            </a:r>
            <a:r>
              <a:rPr lang="fr-FR" sz="2400" dirty="0" err="1" smtClean="0">
                <a:latin typeface="Times New Roman" pitchFamily="18" charset="0"/>
                <a:cs typeface="Times New Roman" pitchFamily="18" charset="0"/>
              </a:rPr>
              <a:t>trách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nhiệm</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của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mỗi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người</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 Nhan đề: “Trái Đất- cái nôi của sự sống”</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 </a:t>
            </a:r>
            <a:r>
              <a:rPr lang="nl-NL" sz="2400" dirty="0" smtClean="0">
                <a:latin typeface="Times New Roman" pitchFamily="18" charset="0"/>
                <a:cs typeface="Times New Roman" pitchFamily="18" charset="0"/>
              </a:rPr>
              <a:t>=&gt; Mục đích của VB: cung cấp thông tin về Trái Đất và sự sống trên Trái Đất như thế nào.</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Sa-pô: Vì sao Trái Đất được gọi là hành tinh xanh? Trên hành tinh xanh ấy, sự sống nảy nở tốt đẹp như thế nào? Con người làm gì để bảo vệ Trái Đất ?</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=&gt; Tác dụng:</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Thâu tóm, giới thiệu nội dung của VB: Giới thiệu, trình bày về sự sống trên Trái Đất và gợi nhắc đến ý thức trách nhiệm của con người đối với việc bảo vệ Trái Đất.</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838200"/>
            <a:ext cx="9144000" cy="6555641"/>
          </a:xfrm>
          <a:prstGeom prst="rect">
            <a:avLst/>
          </a:prstGeom>
          <a:noFill/>
        </p:spPr>
        <p:txBody>
          <a:bodyPr wrap="square" rtlCol="0">
            <a:spAutoFit/>
          </a:bodyPr>
          <a:lstStyle/>
          <a:p>
            <a:pPr algn="just"/>
            <a:r>
              <a:rPr lang="fr-FR" sz="2800" b="1" dirty="0" smtClean="0">
                <a:latin typeface="Times New Roman" pitchFamily="18" charset="0"/>
                <a:cs typeface="Times New Roman" pitchFamily="18" charset="0"/>
              </a:rPr>
              <a:t>II. </a:t>
            </a:r>
            <a:r>
              <a:rPr lang="fr-FR" sz="2800" b="1" dirty="0" err="1" smtClean="0">
                <a:latin typeface="Times New Roman" pitchFamily="18" charset="0"/>
                <a:cs typeface="Times New Roman" pitchFamily="18" charset="0"/>
              </a:rPr>
              <a:t>Định</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hướng</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phân</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tích</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văn</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bản</a:t>
            </a:r>
            <a:endParaRPr lang="en-US" sz="2800" dirty="0" smtClean="0">
              <a:latin typeface="Times New Roman" pitchFamily="18" charset="0"/>
              <a:cs typeface="Times New Roman" pitchFamily="18" charset="0"/>
            </a:endParaRPr>
          </a:p>
          <a:p>
            <a:pPr algn="just"/>
            <a:r>
              <a:rPr lang="fr-FR" sz="2800" b="1" dirty="0" smtClean="0">
                <a:latin typeface="Times New Roman" pitchFamily="18" charset="0"/>
                <a:cs typeface="Times New Roman" pitchFamily="18" charset="0"/>
              </a:rPr>
              <a:t>1. </a:t>
            </a:r>
            <a:r>
              <a:rPr lang="fr-FR" sz="2800" b="1" dirty="0" err="1" smtClean="0">
                <a:latin typeface="Times New Roman" pitchFamily="18" charset="0"/>
                <a:cs typeface="Times New Roman" pitchFamily="18" charset="0"/>
              </a:rPr>
              <a:t>Trái</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Đất</a:t>
            </a:r>
            <a:r>
              <a:rPr lang="fr-FR" sz="2800" b="1" dirty="0" smtClean="0">
                <a:latin typeface="Times New Roman" pitchFamily="18" charset="0"/>
                <a:cs typeface="Times New Roman" pitchFamily="18" charset="0"/>
              </a:rPr>
              <a:t> - </a:t>
            </a:r>
            <a:r>
              <a:rPr lang="fr-FR" sz="2800" b="1" dirty="0" err="1" smtClean="0">
                <a:latin typeface="Times New Roman" pitchFamily="18" charset="0"/>
                <a:cs typeface="Times New Roman" pitchFamily="18" charset="0"/>
              </a:rPr>
              <a:t>một</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hành</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tinh</a:t>
            </a:r>
            <a:r>
              <a:rPr lang="fr-FR" sz="2800" b="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r>
              <a:rPr lang="fr-FR" sz="2800" b="1" dirty="0" smtClean="0">
                <a:latin typeface="Times New Roman" pitchFamily="18" charset="0"/>
                <a:cs typeface="Times New Roman" pitchFamily="18" charset="0"/>
              </a:rPr>
              <a:t>a. </a:t>
            </a:r>
            <a:r>
              <a:rPr lang="fr-FR" sz="2800" b="1" dirty="0" err="1" smtClean="0">
                <a:latin typeface="Times New Roman" pitchFamily="18" charset="0"/>
                <a:cs typeface="Times New Roman" pitchFamily="18" charset="0"/>
              </a:rPr>
              <a:t>Trái</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Đất</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trong</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hệ</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Mặt</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Trời</a:t>
            </a:r>
            <a:endParaRPr lang="en-US" sz="2800" dirty="0" smtClean="0">
              <a:latin typeface="Times New Roman" pitchFamily="18" charset="0"/>
              <a:cs typeface="Times New Roman" pitchFamily="18" charset="0"/>
            </a:endParaRPr>
          </a:p>
          <a:p>
            <a:pPr algn="just"/>
            <a:r>
              <a:rPr lang="fr-FR" sz="2800" dirty="0" smtClean="0">
                <a:latin typeface="Times New Roman" pitchFamily="18" charset="0"/>
                <a:cs typeface="Times New Roman" pitchFamily="18" charset="0"/>
              </a:rPr>
              <a:t>- Là </a:t>
            </a:r>
            <a:r>
              <a:rPr lang="fr-FR" sz="2800" dirty="0" err="1" smtClean="0">
                <a:latin typeface="Times New Roman" pitchFamily="18" charset="0"/>
                <a:cs typeface="Times New Roman" pitchFamily="18" charset="0"/>
              </a:rPr>
              <a:t>một</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hành</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tinh</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trong</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hệ</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Mặt</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Trời</a:t>
            </a:r>
            <a:r>
              <a:rPr lang="fr-FR"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Vừa</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tự</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quay</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quanh</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trục</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của</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nó</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một</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vòng</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hết</a:t>
            </a:r>
            <a:r>
              <a:rPr lang="fr-FR" sz="2800" dirty="0" smtClean="0">
                <a:latin typeface="Times New Roman" pitchFamily="18" charset="0"/>
                <a:cs typeface="Times New Roman" pitchFamily="18" charset="0"/>
              </a:rPr>
              <a:t> 23.934 </a:t>
            </a:r>
            <a:r>
              <a:rPr lang="fr-FR" sz="2800" dirty="0" err="1" smtClean="0">
                <a:latin typeface="Times New Roman" pitchFamily="18" charset="0"/>
                <a:cs typeface="Times New Roman" pitchFamily="18" charset="0"/>
              </a:rPr>
              <a:t>giờ</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vừa</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quay</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quanh</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Mặt</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Trời</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theo</a:t>
            </a:r>
            <a:r>
              <a:rPr lang="fr-FR"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quỹ</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đạo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e-lip (</a:t>
            </a:r>
            <a:r>
              <a:rPr lang="en-US" sz="2800" dirty="0" err="1" smtClean="0">
                <a:latin typeface="Times New Roman" pitchFamily="18" charset="0"/>
                <a:cs typeface="Times New Roman" pitchFamily="18" charset="0"/>
              </a:rPr>
              <a:t>vận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tốc</a:t>
            </a:r>
            <a:r>
              <a:rPr lang="en-US" sz="2800" dirty="0" smtClean="0">
                <a:latin typeface="Times New Roman" pitchFamily="18" charset="0"/>
                <a:cs typeface="Times New Roman" pitchFamily="18" charset="0"/>
              </a:rPr>
              <a:t> ~ 30km/s, </a:t>
            </a:r>
            <a:r>
              <a:rPr lang="en-US" sz="2800" dirty="0" err="1" smtClean="0">
                <a:latin typeface="Times New Roman" pitchFamily="18" charset="0"/>
                <a:cs typeface="Times New Roman" pitchFamily="18" charset="0"/>
              </a:rPr>
              <a:t>hết</a:t>
            </a:r>
            <a:r>
              <a:rPr lang="en-US" sz="2800" dirty="0" smtClean="0">
                <a:latin typeface="Times New Roman" pitchFamily="18" charset="0"/>
                <a:cs typeface="Times New Roman" pitchFamily="18" charset="0"/>
              </a:rPr>
              <a:t> 365.25 </a:t>
            </a:r>
            <a:r>
              <a:rPr lang="en-US" sz="2800" dirty="0" err="1" smtClean="0">
                <a:latin typeface="Times New Roman" pitchFamily="18" charset="0"/>
                <a:cs typeface="Times New Roman" pitchFamily="18" charset="0"/>
              </a:rPr>
              <a:t>ngày</a:t>
            </a:r>
            <a:r>
              <a:rPr lang="en-US" sz="2800" dirty="0" smtClean="0">
                <a:latin typeface="Times New Roman" pitchFamily="18" charset="0"/>
                <a:cs typeface="Times New Roman" pitchFamily="18" charset="0"/>
              </a:rPr>
              <a:t>).</a:t>
            </a:r>
          </a:p>
          <a:p>
            <a:pPr algn="just"/>
            <a:r>
              <a:rPr lang="en-US" sz="2800" b="1" dirty="0" smtClean="0">
                <a:latin typeface="Times New Roman" pitchFamily="18" charset="0"/>
                <a:cs typeface="Times New Roman" pitchFamily="18" charset="0"/>
              </a:rPr>
              <a:t>b. </a:t>
            </a:r>
            <a:r>
              <a:rPr lang="en-US" sz="2800" b="1" dirty="0" err="1" smtClean="0">
                <a:latin typeface="Times New Roman" pitchFamily="18" charset="0"/>
                <a:cs typeface="Times New Roman" pitchFamily="18" charset="0"/>
              </a:rPr>
              <a:t>Nước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sự</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sống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trên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Trái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Đất</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Nhờ</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duy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sống</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phủ</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gần</a:t>
            </a:r>
            <a:r>
              <a:rPr lang="en-US" sz="2800" dirty="0" smtClean="0">
                <a:latin typeface="Times New Roman" pitchFamily="18" charset="0"/>
                <a:cs typeface="Times New Roman" pitchFamily="18" charset="0"/>
              </a:rPr>
              <a:t> 3/4 </a:t>
            </a:r>
            <a:r>
              <a:rPr lang="en-US" sz="2800" dirty="0" err="1" smtClean="0">
                <a:latin typeface="Times New Roman" pitchFamily="18" charset="0"/>
                <a:cs typeface="Times New Roman" pitchFamily="18" charset="0"/>
              </a:rPr>
              <a:t>bề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mặt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Đất</a:t>
            </a:r>
            <a:r>
              <a:rPr lang="en-US" sz="28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Nếu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trụi</a:t>
            </a:r>
            <a:r>
              <a:rPr lang="en-US" sz="28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Nhờ</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triển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dưới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phú</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838200"/>
            <a:ext cx="8915400" cy="6247864"/>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2. </a:t>
            </a:r>
            <a:r>
              <a:rPr lang="en-US" sz="2000" b="1" dirty="0" err="1" smtClean="0">
                <a:latin typeface="Times New Roman" pitchFamily="18" charset="0"/>
                <a:cs typeface="Times New Roman" pitchFamily="18" charset="0"/>
              </a:rPr>
              <a:t>Sự</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sống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Đất</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a. </a:t>
            </a:r>
            <a:r>
              <a:rPr lang="en-US" sz="2000" b="1" dirty="0" err="1" smtClean="0">
                <a:latin typeface="Times New Roman" pitchFamily="18" charset="0"/>
                <a:cs typeface="Times New Roman" pitchFamily="18" charset="0"/>
              </a:rPr>
              <a:t>Trái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Đất</a:t>
            </a:r>
            <a:r>
              <a:rPr lang="en-US" sz="2000" b="1" dirty="0" smtClean="0">
                <a:latin typeface="Times New Roman" pitchFamily="18" charset="0"/>
                <a:cs typeface="Times New Roman" pitchFamily="18" charset="0"/>
              </a:rPr>
              <a:t> - </a:t>
            </a:r>
            <a:r>
              <a:rPr lang="en-US" sz="2000" b="1" dirty="0" err="1" smtClean="0">
                <a:latin typeface="Times New Roman" pitchFamily="18" charset="0"/>
                <a:cs typeface="Times New Roman" pitchFamily="18" charset="0"/>
              </a:rPr>
              <a:t>nơi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cư</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ngụ</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muôn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loài</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dạng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triển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ẩn</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b. Con </a:t>
            </a:r>
            <a:r>
              <a:rPr lang="en-US" sz="2000" b="1" dirty="0" err="1" smtClean="0">
                <a:latin typeface="Times New Roman" pitchFamily="18" charset="0"/>
                <a:cs typeface="Times New Roman" pitchFamily="18" charset="0"/>
              </a:rPr>
              <a:t>người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Đất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đỉnh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thay</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c. </a:t>
            </a:r>
            <a:r>
              <a:rPr lang="en-US" sz="2000" b="1" dirty="0" err="1" smtClean="0">
                <a:latin typeface="Times New Roman" pitchFamily="18" charset="0"/>
                <a:cs typeface="Times New Roman" pitchFamily="18" charset="0"/>
              </a:rPr>
              <a:t>Tình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trạng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Đất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bởi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Hoang </a:t>
            </a:r>
            <a:r>
              <a:rPr lang="en-US" sz="2000" dirty="0" err="1" smtClean="0">
                <a:latin typeface="Times New Roman" pitchFamily="18" charset="0"/>
                <a:cs typeface="Times New Roman" pitchFamily="18" charset="0"/>
              </a:rPr>
              <a:t>mạc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tuyệt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chìm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tầng</a:t>
            </a:r>
            <a:r>
              <a:rPr lang="en-US" sz="2000" dirty="0" smtClean="0">
                <a:latin typeface="Times New Roman" pitchFamily="18" charset="0"/>
                <a:cs typeface="Times New Roman" pitchFamily="18" charset="0"/>
              </a:rPr>
              <a:t> ô-</a:t>
            </a:r>
            <a:r>
              <a:rPr lang="en-US" sz="2000" dirty="0" err="1" smtClean="0">
                <a:latin typeface="Times New Roman" pitchFamily="18" charset="0"/>
                <a:cs typeface="Times New Roman" pitchFamily="18" charset="0"/>
              </a:rPr>
              <a:t>dôn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thủng</a:t>
            </a:r>
            <a:r>
              <a:rPr lang="en-US" sz="2000" dirty="0" smtClean="0">
                <a:latin typeface="Times New Roman" pitchFamily="18" charset="0"/>
                <a:cs typeface="Times New Roman" pitchFamily="18" charset="0"/>
              </a:rPr>
              <a:t>, ô </a:t>
            </a:r>
            <a:r>
              <a:rPr lang="en-US" sz="2000" dirty="0" err="1" smtClean="0">
                <a:latin typeface="Times New Roman" pitchFamily="18" charset="0"/>
                <a:cs typeface="Times New Roman" pitchFamily="18" charset="0"/>
              </a:rPr>
              <a:t>nhiễm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dọa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loài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lớn</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ox(in)">
                                      <p:cBhvr>
                                        <p:cTn id="67"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6" name="TextBox 5"/>
          <p:cNvSpPr txBox="1"/>
          <p:nvPr/>
        </p:nvSpPr>
        <p:spPr>
          <a:xfrm>
            <a:off x="0" y="762000"/>
            <a:ext cx="9144000" cy="5262979"/>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4. </a:t>
            </a:r>
            <a:r>
              <a:rPr lang="en-US" sz="2400" b="1" dirty="0" err="1" smtClean="0">
                <a:latin typeface="Times New Roman" pitchFamily="18" charset="0"/>
                <a:cs typeface="Times New Roman" pitchFamily="18" charset="0"/>
              </a:rPr>
              <a:t>Đánh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giá</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a. </a:t>
            </a:r>
            <a:r>
              <a:rPr lang="en-US" sz="2400" b="1" dirty="0" err="1" smtClean="0">
                <a:latin typeface="Times New Roman" pitchFamily="18" charset="0"/>
                <a:cs typeface="Times New Roman" pitchFamily="18" charset="0"/>
              </a:rPr>
              <a:t>Nội</a:t>
            </a:r>
            <a:r>
              <a:rPr lang="en-US" sz="2400" b="1" dirty="0" smtClean="0">
                <a:latin typeface="Times New Roman" pitchFamily="18" charset="0"/>
                <a:cs typeface="Times New Roman" pitchFamily="18" charset="0"/>
              </a:rPr>
              <a:t> dung</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mệnh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b. </a:t>
            </a:r>
            <a:r>
              <a:rPr lang="en-US" sz="2400" b="1" dirty="0" err="1" smtClean="0">
                <a:latin typeface="Times New Roman" pitchFamily="18" charset="0"/>
                <a:cs typeface="Times New Roman" pitchFamily="18" charset="0"/>
              </a:rPr>
              <a:t>Nghệ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thuật</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rõ</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a:t>
            </a:r>
          </a:p>
          <a:p>
            <a:pPr algn="just"/>
            <a:r>
              <a:rPr lang="fr-FR" sz="2400" b="1" dirty="0" smtClean="0">
                <a:latin typeface="Times New Roman" pitchFamily="18" charset="0"/>
                <a:cs typeface="Times New Roman" pitchFamily="18" charset="0"/>
              </a:rPr>
              <a:t>c. </a:t>
            </a:r>
            <a:r>
              <a:rPr lang="fr-FR" sz="2400" b="1" dirty="0" err="1" smtClean="0">
                <a:latin typeface="Times New Roman" pitchFamily="18" charset="0"/>
                <a:cs typeface="Times New Roman" pitchFamily="18" charset="0"/>
              </a:rPr>
              <a:t>Nội</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dung</a:t>
            </a:r>
            <a:r>
              <a:rPr lang="fr-FR" sz="2400" b="1" dirty="0" smtClean="0">
                <a:latin typeface="Times New Roman" pitchFamily="18" charset="0"/>
                <a:cs typeface="Times New Roman" pitchFamily="18" charset="0"/>
              </a:rPr>
              <a:t>, ý </a:t>
            </a:r>
            <a:r>
              <a:rPr lang="fr-FR" sz="2400" b="1" dirty="0" err="1" smtClean="0">
                <a:latin typeface="Times New Roman" pitchFamily="18" charset="0"/>
                <a:cs typeface="Times New Roman" pitchFamily="18" charset="0"/>
              </a:rPr>
              <a:t>nghĩa</a:t>
            </a:r>
            <a:r>
              <a:rPr lang="fr-FR"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Trái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Đất</a:t>
            </a:r>
            <a:r>
              <a:rPr lang="fr-FR" sz="2400" dirty="0" smtClean="0">
                <a:latin typeface="Times New Roman" pitchFamily="18" charset="0"/>
                <a:cs typeface="Times New Roman" pitchFamily="18" charset="0"/>
              </a:rPr>
              <a:t> là </a:t>
            </a:r>
            <a:r>
              <a:rPr lang="fr-FR" sz="2400" dirty="0" err="1" smtClean="0">
                <a:latin typeface="Times New Roman" pitchFamily="18" charset="0"/>
                <a:cs typeface="Times New Roman" pitchFamily="18" charset="0"/>
              </a:rPr>
              <a:t>vốn</a:t>
            </a:r>
            <a:r>
              <a:rPr lang="fr-FR" sz="2400" dirty="0" smtClean="0">
                <a:latin typeface="Times New Roman" pitchFamily="18" charset="0"/>
                <a:cs typeface="Times New Roman" pitchFamily="18" charset="0"/>
              </a:rPr>
              <a:t> là </a:t>
            </a:r>
            <a:r>
              <a:rPr lang="fr-FR" sz="2400" dirty="0" err="1" smtClean="0">
                <a:latin typeface="Times New Roman" pitchFamily="18" charset="0"/>
                <a:cs typeface="Times New Roman" pitchFamily="18" charset="0"/>
              </a:rPr>
              <a:t>cái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nôi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của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sự</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sống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phong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phú</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của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vạn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vật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Tuy</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nhiên</a:t>
            </a:r>
            <a:r>
              <a:rPr lang="fr-FR" sz="2400" dirty="0" smtClean="0">
                <a:latin typeface="Times New Roman" pitchFamily="18" charset="0"/>
                <a:cs typeface="Times New Roman" pitchFamily="18" charset="0"/>
              </a:rPr>
              <a:t>, con </a:t>
            </a:r>
            <a:r>
              <a:rPr lang="fr-FR" sz="2400" dirty="0" err="1" smtClean="0">
                <a:latin typeface="Times New Roman" pitchFamily="18" charset="0"/>
                <a:cs typeface="Times New Roman" pitchFamily="18" charset="0"/>
              </a:rPr>
              <a:t>người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đã</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có</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nhiều</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hành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động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làm</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tổn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thương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Trái</a:t>
            </a:r>
            <a:r>
              <a:rPr lang="fr-FR" sz="2400" dirty="0" smtClean="0">
                <a:latin typeface="Times New Roman" pitchFamily="18" charset="0"/>
                <a:cs typeface="Times New Roman" pitchFamily="18" charset="0"/>
              </a:rPr>
              <a:t> Đất.</a:t>
            </a:r>
            <a:endParaRPr lang="en-US"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 - Chung </a:t>
            </a:r>
            <a:r>
              <a:rPr lang="fr-FR" sz="2400" dirty="0" err="1" smtClean="0">
                <a:latin typeface="Times New Roman" pitchFamily="18" charset="0"/>
                <a:cs typeface="Times New Roman" pitchFamily="18" charset="0"/>
              </a:rPr>
              <a:t>tay</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bảo</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vệ</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Trái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Đất</a:t>
            </a:r>
            <a:r>
              <a:rPr lang="fr-FR" sz="2400" dirty="0" smtClean="0">
                <a:latin typeface="Times New Roman" pitchFamily="18" charset="0"/>
                <a:cs typeface="Times New Roman" pitchFamily="18" charset="0"/>
              </a:rPr>
              <a:t> là </a:t>
            </a:r>
            <a:r>
              <a:rPr lang="fr-FR" sz="2400" dirty="0" err="1" smtClean="0">
                <a:latin typeface="Times New Roman" pitchFamily="18" charset="0"/>
                <a:cs typeface="Times New Roman" pitchFamily="18" charset="0"/>
              </a:rPr>
              <a:t>trách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nhiệm</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của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mỗi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người</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ox(in)">
                                      <p:cBhvr>
                                        <p:cTn id="10" dur="500"/>
                                        <p:tgtEl>
                                          <p:spTgt spid="6">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ox(in)">
                                      <p:cBhvr>
                                        <p:cTn id="13" dur="500"/>
                                        <p:tgtEl>
                                          <p:spTgt spid="6">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box(in)">
                                      <p:cBhvr>
                                        <p:cTn id="16" dur="500"/>
                                        <p:tgtEl>
                                          <p:spTgt spid="6">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box(in)">
                                      <p:cBhvr>
                                        <p:cTn id="19" dur="500"/>
                                        <p:tgtEl>
                                          <p:spTgt spid="6">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box(in)">
                                      <p:cBhvr>
                                        <p:cTn id="22" dur="500"/>
                                        <p:tgtEl>
                                          <p:spTgt spid="6">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box(in)">
                                      <p:cBhvr>
                                        <p:cTn id="25" dur="500"/>
                                        <p:tgtEl>
                                          <p:spTgt spid="6">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box(in)">
                                      <p:cBhvr>
                                        <p:cTn id="28"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609600"/>
            <a:ext cx="8915400" cy="6186309"/>
          </a:xfrm>
          <a:prstGeom prst="rect">
            <a:avLst/>
          </a:prstGeom>
          <a:noFill/>
        </p:spPr>
        <p:txBody>
          <a:bodyPr wrap="square" rtlCol="0">
            <a:spAutoFit/>
          </a:bodyPr>
          <a:lstStyle/>
          <a:p>
            <a:pPr algn="just"/>
            <a:r>
              <a:rPr lang="fr-FR" b="1" dirty="0" smtClean="0">
                <a:latin typeface="Times New Roman" pitchFamily="18" charset="0"/>
                <a:cs typeface="Times New Roman" pitchFamily="18" charset="0"/>
              </a:rPr>
              <a:t>2. </a:t>
            </a:r>
            <a:r>
              <a:rPr lang="fr-FR" b="1" dirty="0" err="1" smtClean="0">
                <a:latin typeface="Times New Roman" pitchFamily="18" charset="0"/>
                <a:cs typeface="Times New Roman" pitchFamily="18" charset="0"/>
              </a:rPr>
              <a:t>Bài</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tập</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Đọc</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Hiểu</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ngữ</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liệu</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ngoài</a:t>
            </a:r>
            <a:r>
              <a:rPr lang="fr-FR" b="1" dirty="0" smtClean="0">
                <a:latin typeface="Times New Roman" pitchFamily="18" charset="0"/>
                <a:cs typeface="Times New Roman" pitchFamily="18" charset="0"/>
              </a:rPr>
              <a:t> SGK</a:t>
            </a:r>
            <a:endParaRPr lang="en-US" dirty="0" smtClean="0">
              <a:latin typeface="Times New Roman" pitchFamily="18" charset="0"/>
              <a:cs typeface="Times New Roman" pitchFamily="18" charset="0"/>
            </a:endParaRPr>
          </a:p>
          <a:p>
            <a:pPr algn="ctr"/>
            <a:r>
              <a:rPr lang="fr-FR" b="1" dirty="0" smtClean="0">
                <a:latin typeface="Times New Roman" pitchFamily="18" charset="0"/>
                <a:cs typeface="Times New Roman" pitchFamily="18" charset="0"/>
              </a:rPr>
              <a:t>PHIẾU HỌC TẬP SỐ 1</a:t>
            </a:r>
            <a:endParaRPr lang="en-US" dirty="0" smtClean="0">
              <a:latin typeface="Times New Roman" pitchFamily="18" charset="0"/>
              <a:cs typeface="Times New Roman" pitchFamily="18" charset="0"/>
            </a:endParaRPr>
          </a:p>
          <a:p>
            <a:pPr algn="just" fontAlgn="base"/>
            <a:r>
              <a:rPr lang="fr-FR" b="1" dirty="0" err="1" smtClean="0">
                <a:latin typeface="Times New Roman" pitchFamily="18" charset="0"/>
                <a:cs typeface="Times New Roman" pitchFamily="18" charset="0"/>
              </a:rPr>
              <a:t>Đọc</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đoạn</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văn</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sau</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và</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trả</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lời</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câu</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hỏi</a:t>
            </a:r>
            <a:r>
              <a:rPr lang="fr-FR" b="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fontAlgn="base"/>
            <a:r>
              <a:rPr lang="fr-FR" b="1" dirty="0" smtClean="0">
                <a:latin typeface="Times New Roman" pitchFamily="18" charset="0"/>
                <a:cs typeface="Times New Roman" pitchFamily="18" charset="0"/>
              </a:rPr>
              <a:t>“</a:t>
            </a:r>
            <a:r>
              <a:rPr lang="fr-FR" b="1" dirty="0" err="1" smtClean="0">
                <a:latin typeface="Times New Roman" pitchFamily="18" charset="0"/>
                <a:cs typeface="Times New Roman" pitchFamily="18" charset="0"/>
              </a:rPr>
              <a:t>Vị</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thần</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hộ</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mệnh</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của</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sự</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sống</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trên</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Trái</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Đất</a:t>
            </a:r>
            <a:endParaRPr lang="en-US" dirty="0" smtClean="0">
              <a:latin typeface="Times New Roman" pitchFamily="18" charset="0"/>
              <a:cs typeface="Times New Roman" pitchFamily="18" charset="0"/>
            </a:endParaRPr>
          </a:p>
          <a:p>
            <a:pPr algn="just" fontAlgn="base"/>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Nhờ</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có</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nước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đặc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biệt</a:t>
            </a:r>
            <a:r>
              <a:rPr lang="fr-FR" i="1" dirty="0" smtClean="0">
                <a:latin typeface="Times New Roman" pitchFamily="18" charset="0"/>
                <a:cs typeface="Times New Roman" pitchFamily="18" charset="0"/>
              </a:rPr>
              <a:t> là </a:t>
            </a:r>
            <a:r>
              <a:rPr lang="fr-FR" i="1" dirty="0" err="1" smtClean="0">
                <a:latin typeface="Times New Roman" pitchFamily="18" charset="0"/>
                <a:cs typeface="Times New Roman" pitchFamily="18" charset="0"/>
              </a:rPr>
              <a:t>nước</a:t>
            </a:r>
            <a:r>
              <a:rPr lang="fr-FR" i="1" dirty="0" smtClean="0">
                <a:latin typeface="Times New Roman" pitchFamily="18" charset="0"/>
                <a:cs typeface="Times New Roman" pitchFamily="18" charset="0"/>
              </a:rPr>
              <a:t> ở </a:t>
            </a:r>
            <a:r>
              <a:rPr lang="fr-FR" i="1" dirty="0" err="1" smtClean="0">
                <a:latin typeface="Times New Roman" pitchFamily="18" charset="0"/>
                <a:cs typeface="Times New Roman" pitchFamily="18" charset="0"/>
              </a:rPr>
              <a:t>dạng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lỏng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Trái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Đất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trở</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thành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nơi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duy</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nhất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trong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hệ</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Mặt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Trời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có</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sự</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sống</a:t>
            </a:r>
            <a:r>
              <a:rPr lang="fr-FR" i="1" dirty="0" smtClean="0">
                <a:latin typeface="Times New Roman" pitchFamily="18" charset="0"/>
                <a:cs typeface="Times New Roman" pitchFamily="18" charset="0"/>
              </a:rPr>
              <a:t>.  Do </a:t>
            </a:r>
            <a:r>
              <a:rPr lang="fr-FR" i="1" dirty="0" err="1" smtClean="0">
                <a:latin typeface="Times New Roman" pitchFamily="18" charset="0"/>
                <a:cs typeface="Times New Roman" pitchFamily="18" charset="0"/>
              </a:rPr>
              <a:t>vậy</a:t>
            </a:r>
            <a:r>
              <a:rPr lang="fr-FR" i="1" dirty="0" smtClean="0">
                <a:latin typeface="Times New Roman" pitchFamily="18" charset="0"/>
                <a:cs typeface="Times New Roman" pitchFamily="18" charset="0"/>
              </a:rPr>
              <a:t>, khi </a:t>
            </a:r>
            <a:r>
              <a:rPr lang="fr-FR" i="1" dirty="0" err="1" smtClean="0">
                <a:latin typeface="Times New Roman" pitchFamily="18" charset="0"/>
                <a:cs typeface="Times New Roman" pitchFamily="18" charset="0"/>
              </a:rPr>
              <a:t>khẳng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định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hành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tinh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này</a:t>
            </a:r>
            <a:r>
              <a:rPr lang="fr-FR" i="1" dirty="0" smtClean="0">
                <a:latin typeface="Times New Roman" pitchFamily="18" charset="0"/>
                <a:cs typeface="Times New Roman" pitchFamily="18" charset="0"/>
              </a:rPr>
              <a:t> là </a:t>
            </a:r>
            <a:r>
              <a:rPr lang="fr-FR" i="1" dirty="0" err="1" smtClean="0">
                <a:latin typeface="Times New Roman" pitchFamily="18" charset="0"/>
                <a:cs typeface="Times New Roman" pitchFamily="18" charset="0"/>
              </a:rPr>
              <a:t>cái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nôi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của</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sự</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sống</a:t>
            </a:r>
            <a:r>
              <a:rPr lang="fr-FR" i="1" dirty="0" smtClean="0">
                <a:latin typeface="Times New Roman" pitchFamily="18" charset="0"/>
                <a:cs typeface="Times New Roman" pitchFamily="18" charset="0"/>
              </a:rPr>
              <a:t>, ta </a:t>
            </a:r>
            <a:r>
              <a:rPr lang="fr-FR" i="1" dirty="0" err="1" smtClean="0">
                <a:latin typeface="Times New Roman" pitchFamily="18" charset="0"/>
                <a:cs typeface="Times New Roman" pitchFamily="18" charset="0"/>
              </a:rPr>
              <a:t>không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thể</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không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nói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đến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nước</a:t>
            </a:r>
            <a:r>
              <a:rPr lang="fr-FR" i="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Hành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tinh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của</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chúng</a:t>
            </a:r>
            <a:r>
              <a:rPr lang="fr-FR" i="1" dirty="0" smtClean="0">
                <a:latin typeface="Times New Roman" pitchFamily="18" charset="0"/>
                <a:cs typeface="Times New Roman" pitchFamily="18" charset="0"/>
              </a:rPr>
              <a:t> ta </a:t>
            </a:r>
            <a:r>
              <a:rPr lang="fr-FR" i="1" dirty="0" err="1" smtClean="0">
                <a:latin typeface="Times New Roman" pitchFamily="18" charset="0"/>
                <a:cs typeface="Times New Roman" pitchFamily="18" charset="0"/>
              </a:rPr>
              <a:t>quả</a:t>
            </a:r>
            <a:r>
              <a:rPr lang="fr-FR" i="1" dirty="0" smtClean="0">
                <a:latin typeface="Times New Roman" pitchFamily="18" charset="0"/>
                <a:cs typeface="Times New Roman" pitchFamily="18" charset="0"/>
              </a:rPr>
              <a:t> là </a:t>
            </a:r>
            <a:r>
              <a:rPr lang="fr-FR" i="1" dirty="0" err="1" smtClean="0">
                <a:latin typeface="Times New Roman" pitchFamily="18" charset="0"/>
                <a:cs typeface="Times New Roman" pitchFamily="18" charset="0"/>
              </a:rPr>
              <a:t>giàu</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nước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Nước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bao</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phủ</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gần</a:t>
            </a:r>
            <a:r>
              <a:rPr lang="fr-FR" i="1" dirty="0" smtClean="0">
                <a:latin typeface="Times New Roman" pitchFamily="18" charset="0"/>
                <a:cs typeface="Times New Roman" pitchFamily="18" charset="0"/>
              </a:rPr>
              <a:t> 3/4 </a:t>
            </a:r>
            <a:r>
              <a:rPr lang="fr-FR" i="1" dirty="0" err="1" smtClean="0">
                <a:latin typeface="Times New Roman" pitchFamily="18" charset="0"/>
                <a:cs typeface="Times New Roman" pitchFamily="18" charset="0"/>
              </a:rPr>
              <a:t>bề</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mặt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Trái</a:t>
            </a:r>
            <a:r>
              <a:rPr lang="fr-FR" i="1" dirty="0" smtClean="0">
                <a:latin typeface="Times New Roman" pitchFamily="18" charset="0"/>
                <a:cs typeface="Times New Roman" pitchFamily="18" charset="0"/>
              </a:rPr>
              <a:t> Đất. </a:t>
            </a:r>
            <a:r>
              <a:rPr lang="fr-FR" i="1" dirty="0" err="1" smtClean="0">
                <a:latin typeface="Times New Roman" pitchFamily="18" charset="0"/>
                <a:cs typeface="Times New Roman" pitchFamily="18" charset="0"/>
              </a:rPr>
              <a:t>Nước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dào</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dạt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trong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lòng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các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đại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dương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nước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đông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cứng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thành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những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khối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băng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trùng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điệp</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khổng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lồ</a:t>
            </a:r>
            <a:r>
              <a:rPr lang="fr-FR" i="1" dirty="0" smtClean="0">
                <a:latin typeface="Times New Roman" pitchFamily="18" charset="0"/>
                <a:cs typeface="Times New Roman" pitchFamily="18" charset="0"/>
              </a:rPr>
              <a:t> ở </a:t>
            </a:r>
            <a:r>
              <a:rPr lang="fr-FR" i="1" dirty="0" err="1" smtClean="0">
                <a:latin typeface="Times New Roman" pitchFamily="18" charset="0"/>
                <a:cs typeface="Times New Roman" pitchFamily="18" charset="0"/>
              </a:rPr>
              <a:t>hai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địa</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cực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nước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ngự</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trắng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loá</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trên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những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chóp</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núi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được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ví</a:t>
            </a:r>
            <a:r>
              <a:rPr lang="fr-FR" i="1" dirty="0" smtClean="0">
                <a:latin typeface="Times New Roman" pitchFamily="18" charset="0"/>
                <a:cs typeface="Times New Roman" pitchFamily="18" charset="0"/>
              </a:rPr>
              <a:t> là </a:t>
            </a:r>
            <a:r>
              <a:rPr lang="fr-FR" i="1" dirty="0" err="1" smtClean="0">
                <a:latin typeface="Times New Roman" pitchFamily="18" charset="0"/>
                <a:cs typeface="Times New Roman" pitchFamily="18" charset="0"/>
              </a:rPr>
              <a:t>nóc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nhà</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của</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thế</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giới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nước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tuôn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chảy</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không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ngừng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với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hệ</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thống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sông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ngòi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được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phân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bố</a:t>
            </a:r>
            <a:r>
              <a:rPr lang="fr-FR" i="1" dirty="0" smtClean="0">
                <a:latin typeface="Times New Roman" pitchFamily="18" charset="0"/>
                <a:cs typeface="Times New Roman" pitchFamily="18" charset="0"/>
              </a:rPr>
              <a:t> ở </a:t>
            </a:r>
            <a:r>
              <a:rPr lang="fr-FR" i="1" dirty="0" err="1" smtClean="0">
                <a:latin typeface="Times New Roman" pitchFamily="18" charset="0"/>
                <a:cs typeface="Times New Roman" pitchFamily="18" charset="0"/>
              </a:rPr>
              <a:t>khắp</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bề</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mặt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các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lục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địa</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Chính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nước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đã</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tạo</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cho</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Trái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Đất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một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vẻ</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đẹp</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lộng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lẫy</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Những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bức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ảnh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chụp</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từ</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các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tàu</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vũ</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trụ</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cho</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thấy</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Trái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Đất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không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khác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gì</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giọt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nước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xanh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khổng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lồ</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giữa</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không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gian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vũ</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trụ</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đen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thẳm</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bao</a:t>
            </a:r>
            <a:r>
              <a:rPr lang="fr-FR" i="1" dirty="0" smtClean="0">
                <a:latin typeface="Times New Roman" pitchFamily="18" charset="0"/>
                <a:cs typeface="Times New Roman" pitchFamily="18" charset="0"/>
              </a:rPr>
              <a:t> la. </a:t>
            </a:r>
            <a:r>
              <a:rPr lang="fr-FR" i="1" dirty="0" err="1" smtClean="0">
                <a:latin typeface="Times New Roman" pitchFamily="18" charset="0"/>
                <a:cs typeface="Times New Roman" pitchFamily="18" charset="0"/>
              </a:rPr>
              <a:t>Nếu</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không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có</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nước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thì</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Trái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Đất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chỉ</a:t>
            </a:r>
            <a:r>
              <a:rPr lang="fr-FR" i="1" dirty="0" smtClean="0">
                <a:latin typeface="Times New Roman" pitchFamily="18" charset="0"/>
                <a:cs typeface="Times New Roman" pitchFamily="18" charset="0"/>
              </a:rPr>
              <a:t> là </a:t>
            </a:r>
            <a:r>
              <a:rPr lang="fr-FR" i="1" dirty="0" err="1" smtClean="0">
                <a:latin typeface="Times New Roman" pitchFamily="18" charset="0"/>
                <a:cs typeface="Times New Roman" pitchFamily="18" charset="0"/>
              </a:rPr>
              <a:t>hành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tinh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khô</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chết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trơ</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trụi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Nước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chính</a:t>
            </a:r>
            <a:r>
              <a:rPr lang="fr-FR" i="1" dirty="0" smtClean="0">
                <a:latin typeface="Times New Roman" pitchFamily="18" charset="0"/>
                <a:cs typeface="Times New Roman" pitchFamily="18" charset="0"/>
              </a:rPr>
              <a:t> là “</a:t>
            </a:r>
            <a:r>
              <a:rPr lang="fr-FR" i="1" dirty="0" err="1" smtClean="0">
                <a:latin typeface="Times New Roman" pitchFamily="18" charset="0"/>
                <a:cs typeface="Times New Roman" pitchFamily="18" charset="0"/>
              </a:rPr>
              <a:t>vị</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thần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hộ</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mệnh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của</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sự</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sống</a:t>
            </a:r>
            <a:r>
              <a:rPr lang="fr-FR" i="1" dirty="0" smtClean="0">
                <a:latin typeface="Times New Roman" pitchFamily="18" charset="0"/>
                <a:cs typeface="Times New Roman" pitchFamily="18" charset="0"/>
              </a:rPr>
              <a:t>, là </a:t>
            </a:r>
            <a:r>
              <a:rPr lang="fr-FR" i="1" dirty="0" err="1" smtClean="0">
                <a:latin typeface="Times New Roman" pitchFamily="18" charset="0"/>
                <a:cs typeface="Times New Roman" pitchFamily="18" charset="0"/>
              </a:rPr>
              <a:t>tác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nhân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quan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trọng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thúc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đẩy</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quá</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trình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tiến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hoá</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của</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các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vật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chất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sống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trên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hành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tinh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này</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Nhờ</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nước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sự</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sống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trên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Trái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Đất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phát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triển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dưới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nhiều</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dạng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phong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phú</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từ</a:t>
            </a:r>
            <a:r>
              <a:rPr lang="fr-FR" i="1" dirty="0" smtClean="0">
                <a:latin typeface="Times New Roman" pitchFamily="18" charset="0"/>
                <a:cs typeface="Times New Roman" pitchFamily="18" charset="0"/>
              </a:rPr>
              <a:t> vi </a:t>
            </a:r>
            <a:r>
              <a:rPr lang="fr-FR" i="1" dirty="0" err="1" smtClean="0">
                <a:latin typeface="Times New Roman" pitchFamily="18" charset="0"/>
                <a:cs typeface="Times New Roman" pitchFamily="18" charset="0"/>
              </a:rPr>
              <a:t>sinh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vật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mang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cấu</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tạo</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đơn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giản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đến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động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vật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bậc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cao</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có</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hệ</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thần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kinh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vô</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cùng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phức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tạp</a:t>
            </a:r>
            <a:r>
              <a:rPr lang="fr-FR" i="1" dirty="0" smtClean="0">
                <a:latin typeface="Times New Roman" pitchFamily="18" charset="0"/>
                <a:cs typeface="Times New Roman" pitchFamily="18" charset="0"/>
              </a:rPr>
              <a:t>.</a:t>
            </a:r>
            <a:r>
              <a:rPr lang="fr-FR" b="1" i="1"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fr-FR" b="1" i="1" dirty="0" smtClean="0">
                <a:latin typeface="Times New Roman" pitchFamily="18" charset="0"/>
                <a:cs typeface="Times New Roman" pitchFamily="18" charset="0"/>
              </a:rPr>
              <a:t>(</a:t>
            </a:r>
            <a:r>
              <a:rPr lang="fr-FR" i="1" dirty="0" err="1" smtClean="0">
                <a:latin typeface="Times New Roman" pitchFamily="18" charset="0"/>
                <a:cs typeface="Times New Roman" pitchFamily="18" charset="0"/>
              </a:rPr>
              <a:t>Trích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Trái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Đất</a:t>
            </a:r>
            <a:r>
              <a:rPr lang="fr-FR" i="1" dirty="0" smtClean="0">
                <a:latin typeface="Times New Roman" pitchFamily="18" charset="0"/>
                <a:cs typeface="Times New Roman" pitchFamily="18" charset="0"/>
              </a:rPr>
              <a:t> – </a:t>
            </a:r>
            <a:r>
              <a:rPr lang="fr-FR" i="1" dirty="0" err="1" smtClean="0">
                <a:latin typeface="Times New Roman" pitchFamily="18" charset="0"/>
                <a:cs typeface="Times New Roman" pitchFamily="18" charset="0"/>
              </a:rPr>
              <a:t>cái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nôi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của</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sự</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sống</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Hồ</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Thanh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Trang</a:t>
            </a:r>
            <a:r>
              <a:rPr lang="fr-FR" i="1" dirty="0" smtClean="0">
                <a:latin typeface="Times New Roman" pitchFamily="18" charset="0"/>
                <a:cs typeface="Times New Roman" pitchFamily="18" charset="0"/>
              </a:rPr>
              <a:t> – Theo </a:t>
            </a:r>
            <a:r>
              <a:rPr lang="fr-FR" i="1" dirty="0" err="1" smtClean="0">
                <a:latin typeface="Times New Roman" pitchFamily="18" charset="0"/>
                <a:cs typeface="Times New Roman" pitchFamily="18" charset="0"/>
              </a:rPr>
              <a:t>báo</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điện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tử</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Đất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Việt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Diễn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đàn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của</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Liên</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hiệp</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các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Hội</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Khoa</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học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và</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Kĩ</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thuật</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Việt</a:t>
            </a:r>
            <a:r>
              <a:rPr lang="fr-FR" i="1" dirty="0" smtClean="0">
                <a:latin typeface="Times New Roman" pitchFamily="18" charset="0"/>
                <a:cs typeface="Times New Roman" pitchFamily="18" charset="0"/>
              </a:rPr>
              <a:t> Nam, </a:t>
            </a:r>
            <a:r>
              <a:rPr lang="fr-FR" i="1" dirty="0" err="1" smtClean="0">
                <a:latin typeface="Times New Roman" pitchFamily="18" charset="0"/>
                <a:cs typeface="Times New Roman" pitchFamily="18" charset="0"/>
              </a:rPr>
              <a:t>tháng</a:t>
            </a:r>
            <a:r>
              <a:rPr lang="fr-FR" i="1" dirty="0" smtClean="0">
                <a:latin typeface="Times New Roman" pitchFamily="18" charset="0"/>
                <a:cs typeface="Times New Roman" pitchFamily="18" charset="0"/>
              </a:rPr>
              <a:t> 9/2020)</a:t>
            </a:r>
          </a:p>
          <a:p>
            <a:pPr algn="just" fontAlgn="base"/>
            <a:endParaRPr lang="en-US" dirty="0" smtClean="0">
              <a:latin typeface="Times New Roman" pitchFamily="18" charset="0"/>
              <a:cs typeface="Times New Roman" pitchFamily="18" charset="0"/>
            </a:endParaRPr>
          </a:p>
          <a:p>
            <a:pPr algn="just"/>
            <a:r>
              <a:rPr lang="fr-FR" i="1"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8" end="8"/>
                                            </p:txEl>
                                          </p:spTgt>
                                        </p:tgtEl>
                                        <p:attrNameLst>
                                          <p:attrName>style.visibility</p:attrName>
                                        </p:attrNameLst>
                                      </p:cBhvr>
                                      <p:to>
                                        <p:strVal val="visible"/>
                                      </p:to>
                                    </p:set>
                                    <p:animEffect transition="in" filter="box(in)">
                                      <p:cBhvr>
                                        <p:cTn id="42"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838200"/>
            <a:ext cx="8915400" cy="6370975"/>
          </a:xfrm>
          <a:prstGeom prst="rect">
            <a:avLst/>
          </a:prstGeom>
          <a:noFill/>
        </p:spPr>
        <p:txBody>
          <a:bodyPr wrap="square" rtlCol="0">
            <a:spAutoFit/>
          </a:bodyPr>
          <a:lstStyle/>
          <a:p>
            <a:pPr algn="just"/>
            <a:r>
              <a:rPr lang="fr-FR" sz="2400" b="1" dirty="0" err="1" smtClean="0">
                <a:latin typeface="Times New Roman" pitchFamily="18" charset="0"/>
                <a:cs typeface="Times New Roman" pitchFamily="18" charset="0"/>
              </a:rPr>
              <a:t>Câu</a:t>
            </a:r>
            <a:r>
              <a:rPr lang="fr-FR" sz="2400" b="1" dirty="0" smtClean="0">
                <a:latin typeface="Times New Roman" pitchFamily="18" charset="0"/>
                <a:cs typeface="Times New Roman" pitchFamily="18" charset="0"/>
              </a:rPr>
              <a:t> 1 : </a:t>
            </a:r>
            <a:r>
              <a:rPr lang="fr-FR" sz="2400" dirty="0" err="1" smtClean="0">
                <a:latin typeface="Times New Roman" pitchFamily="18" charset="0"/>
                <a:cs typeface="Times New Roman" pitchFamily="18" charset="0"/>
              </a:rPr>
              <a:t>Đoạn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văn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trên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cung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cấp</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cho</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người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đọc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về</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thông</a:t>
            </a:r>
            <a:r>
              <a:rPr lang="fr-FR" sz="2400" dirty="0" smtClean="0">
                <a:latin typeface="Times New Roman" pitchFamily="18" charset="0"/>
                <a:cs typeface="Times New Roman" pitchFamily="18" charset="0"/>
              </a:rPr>
              <a:t> tin </a:t>
            </a:r>
            <a:r>
              <a:rPr lang="fr-FR" sz="2400" dirty="0" err="1" smtClean="0">
                <a:latin typeface="Times New Roman" pitchFamily="18" charset="0"/>
                <a:cs typeface="Times New Roman" pitchFamily="18" charset="0"/>
              </a:rPr>
              <a:t>gì</a:t>
            </a:r>
            <a:r>
              <a:rPr lang="fr-FR"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fontAlgn="base"/>
            <a:r>
              <a:rPr lang="fr-FR" sz="2400" b="1" dirty="0" err="1" smtClean="0">
                <a:latin typeface="Times New Roman" pitchFamily="18" charset="0"/>
                <a:cs typeface="Times New Roman" pitchFamily="18" charset="0"/>
              </a:rPr>
              <a:t>Câu</a:t>
            </a:r>
            <a:r>
              <a:rPr lang="fr-FR" sz="2400" b="1" dirty="0" smtClean="0">
                <a:latin typeface="Times New Roman" pitchFamily="18" charset="0"/>
                <a:cs typeface="Times New Roman" pitchFamily="18" charset="0"/>
              </a:rPr>
              <a:t> 2 : </a:t>
            </a:r>
            <a:r>
              <a:rPr lang="fr-FR" sz="2400" dirty="0" err="1" smtClean="0">
                <a:latin typeface="Times New Roman" pitchFamily="18" charset="0"/>
                <a:cs typeface="Times New Roman" pitchFamily="18" charset="0"/>
              </a:rPr>
              <a:t>Chỉ</a:t>
            </a:r>
            <a:r>
              <a:rPr lang="fr-FR" sz="2400" dirty="0" smtClean="0">
                <a:latin typeface="Times New Roman" pitchFamily="18" charset="0"/>
                <a:cs typeface="Times New Roman" pitchFamily="18" charset="0"/>
              </a:rPr>
              <a:t> ra </a:t>
            </a:r>
            <a:r>
              <a:rPr lang="fr-FR" sz="2400" dirty="0" err="1" smtClean="0">
                <a:latin typeface="Times New Roman" pitchFamily="18" charset="0"/>
                <a:cs typeface="Times New Roman" pitchFamily="18" charset="0"/>
              </a:rPr>
              <a:t>những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yếu</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tố</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miêu</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tả</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sự</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hiện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diện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của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nước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trên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Trái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Đất</a:t>
            </a:r>
            <a:r>
              <a:rPr lang="fr-FR"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fontAlgn="base"/>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Vì</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sao</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tác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giả</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cho</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rằng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Nếu</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không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có</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nước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thì</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Trái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Đất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chỉ</a:t>
            </a:r>
            <a:r>
              <a:rPr lang="fr-FR" sz="2400" dirty="0" smtClean="0">
                <a:latin typeface="Times New Roman" pitchFamily="18" charset="0"/>
                <a:cs typeface="Times New Roman" pitchFamily="18" charset="0"/>
              </a:rPr>
              <a:t> là </a:t>
            </a:r>
            <a:r>
              <a:rPr lang="fr-FR" sz="2400" dirty="0" err="1" smtClean="0">
                <a:latin typeface="Times New Roman" pitchFamily="18" charset="0"/>
                <a:cs typeface="Times New Roman" pitchFamily="18" charset="0"/>
              </a:rPr>
              <a:t>hành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tinh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khô</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chết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trơ</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trụi</a:t>
            </a:r>
            <a:r>
              <a:rPr lang="fr-FR"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fr-FR" sz="2400" b="1" dirty="0" err="1" smtClean="0">
                <a:latin typeface="Times New Roman" pitchFamily="18" charset="0"/>
                <a:cs typeface="Times New Roman" pitchFamily="18" charset="0"/>
              </a:rPr>
              <a:t>Câu</a:t>
            </a:r>
            <a:r>
              <a:rPr lang="fr-FR" sz="2400" b="1" dirty="0" smtClean="0">
                <a:latin typeface="Times New Roman" pitchFamily="18" charset="0"/>
                <a:cs typeface="Times New Roman" pitchFamily="18" charset="0"/>
              </a:rPr>
              <a:t> 3 : </a:t>
            </a:r>
            <a:r>
              <a:rPr lang="fr-FR" sz="2400" dirty="0" err="1" smtClean="0">
                <a:latin typeface="Times New Roman" pitchFamily="18" charset="0"/>
                <a:cs typeface="Times New Roman" pitchFamily="18" charset="0"/>
              </a:rPr>
              <a:t>Tác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dụng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của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yếu</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tố</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miêu</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tả</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như</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thế</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nào</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đối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với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việc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cung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cấp</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thông</a:t>
            </a:r>
            <a:r>
              <a:rPr lang="fr-FR" sz="2400" dirty="0" smtClean="0">
                <a:latin typeface="Times New Roman" pitchFamily="18" charset="0"/>
                <a:cs typeface="Times New Roman" pitchFamily="18" charset="0"/>
              </a:rPr>
              <a:t> tin </a:t>
            </a:r>
            <a:r>
              <a:rPr lang="fr-FR" sz="2400" dirty="0" err="1" smtClean="0">
                <a:latin typeface="Times New Roman" pitchFamily="18" charset="0"/>
                <a:cs typeface="Times New Roman" pitchFamily="18" charset="0"/>
              </a:rPr>
              <a:t>của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đoạn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văn</a:t>
            </a:r>
            <a:r>
              <a:rPr lang="fr-FR"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r>
              <a:rPr lang="fr-FR" sz="2400" b="1" dirty="0" err="1" smtClean="0">
                <a:latin typeface="Times New Roman" pitchFamily="18" charset="0"/>
                <a:cs typeface="Times New Roman" pitchFamily="18" charset="0"/>
              </a:rPr>
              <a:t>Câu</a:t>
            </a:r>
            <a:r>
              <a:rPr lang="fr-FR" sz="2400" b="1" dirty="0" smtClean="0">
                <a:latin typeface="Times New Roman" pitchFamily="18" charset="0"/>
                <a:cs typeface="Times New Roman" pitchFamily="18" charset="0"/>
              </a:rPr>
              <a:t> 4 : </a:t>
            </a:r>
            <a:r>
              <a:rPr lang="fr-FR" sz="2400" dirty="0" err="1" smtClean="0">
                <a:latin typeface="Times New Roman" pitchFamily="18" charset="0"/>
                <a:cs typeface="Times New Roman" pitchFamily="18" charset="0"/>
              </a:rPr>
              <a:t>Dấu</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ngoặc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kép</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đánh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dấu</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cụm</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từ</a:t>
            </a:r>
            <a:r>
              <a:rPr lang="fr-FR" sz="2400"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Vị</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thần</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hộ</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mệnh</a:t>
            </a:r>
            <a:r>
              <a:rPr lang="fr-FR" sz="2400" b="1"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trong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đoạn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văn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trên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có</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tác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dụng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gì</a:t>
            </a:r>
            <a:r>
              <a:rPr lang="fr-FR"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r>
              <a:rPr lang="fr-FR" sz="2400" b="1" dirty="0" err="1" smtClean="0">
                <a:latin typeface="Times New Roman" pitchFamily="18" charset="0"/>
                <a:cs typeface="Times New Roman" pitchFamily="18" charset="0"/>
              </a:rPr>
              <a:t>Câu</a:t>
            </a:r>
            <a:r>
              <a:rPr lang="fr-FR" sz="2400" b="1" dirty="0" smtClean="0">
                <a:latin typeface="Times New Roman" pitchFamily="18" charset="0"/>
                <a:cs typeface="Times New Roman" pitchFamily="18" charset="0"/>
              </a:rPr>
              <a:t> 5 : </a:t>
            </a:r>
            <a:r>
              <a:rPr lang="fr-FR" sz="2400" dirty="0" err="1" smtClean="0">
                <a:latin typeface="Times New Roman" pitchFamily="18" charset="0"/>
                <a:cs typeface="Times New Roman" pitchFamily="18" charset="0"/>
              </a:rPr>
              <a:t>Câu</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văn</a:t>
            </a:r>
            <a:r>
              <a:rPr lang="fr-FR" sz="2400"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Những</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bức</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ảnh</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chụp</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từ</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các</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tàu</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vũ</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trụ</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cho</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thấy</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Trái</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Đất</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không</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khác</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gì</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giọt</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nước</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xanh</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khổng</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lồ</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giữa</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không</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gian</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vũ</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trụ</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đen</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thẳm</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bao</a:t>
            </a:r>
            <a:r>
              <a:rPr lang="fr-FR" sz="2400" i="1" dirty="0" smtClean="0">
                <a:latin typeface="Times New Roman" pitchFamily="18" charset="0"/>
                <a:cs typeface="Times New Roman" pitchFamily="18" charset="0"/>
              </a:rPr>
              <a:t> la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sử</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dụng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phép</a:t>
            </a:r>
            <a:r>
              <a:rPr lang="fr-FR" sz="2400" dirty="0" smtClean="0">
                <a:latin typeface="Times New Roman" pitchFamily="18" charset="0"/>
                <a:cs typeface="Times New Roman" pitchFamily="18" charset="0"/>
              </a:rPr>
              <a:t> tu </a:t>
            </a:r>
            <a:r>
              <a:rPr lang="fr-FR" sz="2400" dirty="0" err="1" smtClean="0">
                <a:latin typeface="Times New Roman" pitchFamily="18" charset="0"/>
                <a:cs typeface="Times New Roman" pitchFamily="18" charset="0"/>
              </a:rPr>
              <a:t>từ</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nào</a:t>
            </a:r>
            <a:r>
              <a:rPr lang="fr-FR"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fr-FR" sz="2400" b="1" dirty="0" err="1" smtClean="0">
                <a:latin typeface="Times New Roman" pitchFamily="18" charset="0"/>
                <a:cs typeface="Times New Roman" pitchFamily="18" charset="0"/>
              </a:rPr>
              <a:t>Câu</a:t>
            </a:r>
            <a:r>
              <a:rPr lang="fr-FR" sz="2400" b="1" dirty="0" smtClean="0">
                <a:latin typeface="Times New Roman" pitchFamily="18" charset="0"/>
                <a:cs typeface="Times New Roman" pitchFamily="18" charset="0"/>
              </a:rPr>
              <a:t> 6 : </a:t>
            </a:r>
            <a:r>
              <a:rPr lang="fr-FR" sz="2400" dirty="0" err="1" smtClean="0">
                <a:latin typeface="Times New Roman" pitchFamily="18" charset="0"/>
                <a:cs typeface="Times New Roman" pitchFamily="18" charset="0"/>
              </a:rPr>
              <a:t>Kể</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những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việc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em</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cần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làm</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để</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bảo</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vệ</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nguồn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nước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nơi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em</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sinh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sống</a:t>
            </a:r>
            <a:r>
              <a:rPr lang="fr-FR"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fontAlgn="base"/>
            <a:r>
              <a:rPr lang="fr-FR" sz="2400" b="1" dirty="0" err="1" smtClean="0">
                <a:latin typeface="Times New Roman" pitchFamily="18" charset="0"/>
                <a:cs typeface="Times New Roman" pitchFamily="18" charset="0"/>
              </a:rPr>
              <a:t>Câu</a:t>
            </a:r>
            <a:r>
              <a:rPr lang="fr-FR" sz="2400" b="1" dirty="0" smtClean="0">
                <a:latin typeface="Times New Roman" pitchFamily="18" charset="0"/>
                <a:cs typeface="Times New Roman" pitchFamily="18" charset="0"/>
              </a:rPr>
              <a:t> 7</a:t>
            </a:r>
            <a:r>
              <a:rPr lang="fr-FR" sz="2400" dirty="0" smtClean="0">
                <a:latin typeface="Times New Roman" pitchFamily="18" charset="0"/>
                <a:cs typeface="Times New Roman" pitchFamily="18" charset="0"/>
              </a:rPr>
              <a:t> : </a:t>
            </a:r>
            <a:r>
              <a:rPr lang="fr-FR" sz="2400" dirty="0" err="1" smtClean="0">
                <a:latin typeface="Times New Roman" pitchFamily="18" charset="0"/>
                <a:cs typeface="Times New Roman" pitchFamily="18" charset="0"/>
              </a:rPr>
              <a:t>Từ</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việc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đọc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hiểu</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văn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bản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có</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chứa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đoạn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văn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em</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rút</a:t>
            </a:r>
            <a:r>
              <a:rPr lang="fr-FR" sz="2400" dirty="0" smtClean="0">
                <a:latin typeface="Times New Roman" pitchFamily="18" charset="0"/>
                <a:cs typeface="Times New Roman" pitchFamily="18" charset="0"/>
              </a:rPr>
              <a:t> ra </a:t>
            </a:r>
            <a:r>
              <a:rPr lang="fr-FR" sz="2400" dirty="0" err="1" smtClean="0">
                <a:latin typeface="Times New Roman" pitchFamily="18" charset="0"/>
                <a:cs typeface="Times New Roman" pitchFamily="18" charset="0"/>
              </a:rPr>
              <a:t>được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kinh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nghiệm</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gì</a:t>
            </a:r>
            <a:r>
              <a:rPr lang="fr-FR" sz="2400" dirty="0" smtClean="0">
                <a:latin typeface="Times New Roman" pitchFamily="18" charset="0"/>
                <a:cs typeface="Times New Roman" pitchFamily="18" charset="0"/>
              </a:rPr>
              <a:t> khi </a:t>
            </a:r>
            <a:r>
              <a:rPr lang="fr-FR" sz="2400" dirty="0" err="1" smtClean="0">
                <a:latin typeface="Times New Roman" pitchFamily="18" charset="0"/>
                <a:cs typeface="Times New Roman" pitchFamily="18" charset="0"/>
              </a:rPr>
              <a:t>đọc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một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văn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bản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thông</a:t>
            </a:r>
            <a:r>
              <a:rPr lang="fr-FR" sz="2400" dirty="0" smtClean="0">
                <a:latin typeface="Times New Roman" pitchFamily="18" charset="0"/>
                <a:cs typeface="Times New Roman" pitchFamily="18" charset="0"/>
              </a:rPr>
              <a:t> tin?</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838200"/>
            <a:ext cx="8915400" cy="5324535"/>
          </a:xfrm>
          <a:prstGeom prst="rect">
            <a:avLst/>
          </a:prstGeom>
          <a:noFill/>
        </p:spPr>
        <p:txBody>
          <a:bodyPr wrap="square" rtlCol="0">
            <a:spAutoFit/>
          </a:bodyPr>
          <a:lstStyle/>
          <a:p>
            <a:pPr algn="ctr"/>
            <a:r>
              <a:rPr lang="fr-FR" sz="2000" b="1" dirty="0" err="1" smtClean="0">
                <a:latin typeface="Times New Roman" pitchFamily="18" charset="0"/>
                <a:cs typeface="Times New Roman" pitchFamily="18" charset="0"/>
              </a:rPr>
              <a:t>Gợi</a:t>
            </a:r>
            <a:r>
              <a:rPr lang="fr-FR" sz="2000" b="1" dirty="0" smtClean="0">
                <a:latin typeface="Times New Roman" pitchFamily="18" charset="0"/>
                <a:cs typeface="Times New Roman" pitchFamily="18" charset="0"/>
              </a:rPr>
              <a:t> ý </a:t>
            </a:r>
            <a:r>
              <a:rPr lang="fr-FR" sz="2000" b="1" dirty="0" err="1" smtClean="0">
                <a:latin typeface="Times New Roman" pitchFamily="18" charset="0"/>
                <a:cs typeface="Times New Roman" pitchFamily="18" charset="0"/>
              </a:rPr>
              <a:t>trả</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lời</a:t>
            </a:r>
            <a:endParaRPr lang="en-US" sz="2000" dirty="0" smtClean="0">
              <a:latin typeface="Times New Roman" pitchFamily="18" charset="0"/>
              <a:cs typeface="Times New Roman" pitchFamily="18" charset="0"/>
            </a:endParaRPr>
          </a:p>
          <a:p>
            <a:pPr algn="just"/>
            <a:r>
              <a:rPr lang="fr-FR" sz="2000" b="1" dirty="0" err="1" smtClean="0">
                <a:latin typeface="Times New Roman" pitchFamily="18" charset="0"/>
                <a:cs typeface="Times New Roman" pitchFamily="18" charset="0"/>
              </a:rPr>
              <a:t>Câu</a:t>
            </a:r>
            <a:r>
              <a:rPr lang="fr-FR" sz="2000" b="1" dirty="0" smtClean="0">
                <a:latin typeface="Times New Roman" pitchFamily="18" charset="0"/>
                <a:cs typeface="Times New Roman" pitchFamily="18" charset="0"/>
              </a:rPr>
              <a:t> 1 : </a:t>
            </a:r>
            <a:r>
              <a:rPr lang="fr-FR" sz="2000" dirty="0" err="1" smtClean="0">
                <a:latin typeface="Times New Roman" pitchFamily="18" charset="0"/>
                <a:cs typeface="Times New Roman" pitchFamily="18" charset="0"/>
              </a:rPr>
              <a:t>Đoạn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văn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nói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về</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vai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trò</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nước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trên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Đất</a:t>
            </a:r>
            <a:endParaRPr lang="en-US" sz="2000" dirty="0" smtClean="0">
              <a:latin typeface="Times New Roman" pitchFamily="18" charset="0"/>
              <a:cs typeface="Times New Roman" pitchFamily="18" charset="0"/>
            </a:endParaRPr>
          </a:p>
          <a:p>
            <a:pPr algn="just"/>
            <a:r>
              <a:rPr lang="fr-FR" sz="2000" b="1" dirty="0" err="1" smtClean="0">
                <a:latin typeface="Times New Roman" pitchFamily="18" charset="0"/>
                <a:cs typeface="Times New Roman" pitchFamily="18" charset="0"/>
              </a:rPr>
              <a:t>Câu</a:t>
            </a:r>
            <a:r>
              <a:rPr lang="fr-FR" sz="2000" b="1" dirty="0" smtClean="0">
                <a:latin typeface="Times New Roman" pitchFamily="18" charset="0"/>
                <a:cs typeface="Times New Roman" pitchFamily="18" charset="0"/>
              </a:rPr>
              <a:t> 2 : </a:t>
            </a:r>
            <a:r>
              <a:rPr lang="fr-FR" sz="2000" dirty="0" err="1" smtClean="0">
                <a:latin typeface="Times New Roman" pitchFamily="18" charset="0"/>
                <a:cs typeface="Times New Roman" pitchFamily="18" charset="0"/>
              </a:rPr>
              <a:t>Những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điều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miêu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hiện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diện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nước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trên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Đất</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Dào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dạt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trong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lòng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dương</a:t>
            </a:r>
            <a:r>
              <a:rPr lang="fr-FR"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Đông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cứng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thành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những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khối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băng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trùng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điệp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khổng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lồ</a:t>
            </a:r>
            <a:r>
              <a:rPr lang="fr-FR" sz="2000" dirty="0" smtClean="0">
                <a:latin typeface="Times New Roman" pitchFamily="18" charset="0"/>
                <a:cs typeface="Times New Roman" pitchFamily="18" charset="0"/>
              </a:rPr>
              <a:t> ở </a:t>
            </a:r>
            <a:r>
              <a:rPr lang="fr-FR" sz="2000" dirty="0" err="1" smtClean="0">
                <a:latin typeface="Times New Roman" pitchFamily="18" charset="0"/>
                <a:cs typeface="Times New Roman" pitchFamily="18" charset="0"/>
              </a:rPr>
              <a:t>hai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địa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cực</a:t>
            </a:r>
            <a:r>
              <a:rPr lang="fr-FR"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trắng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loá</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trên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những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chóp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núi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được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ví</a:t>
            </a:r>
            <a:r>
              <a:rPr lang="fr-FR" sz="2000" dirty="0" smtClean="0">
                <a:latin typeface="Times New Roman" pitchFamily="18" charset="0"/>
                <a:cs typeface="Times New Roman" pitchFamily="18" charset="0"/>
              </a:rPr>
              <a:t> là </a:t>
            </a:r>
            <a:r>
              <a:rPr lang="fr-FR" sz="2000" dirty="0" err="1" smtClean="0">
                <a:latin typeface="Times New Roman" pitchFamily="18" charset="0"/>
                <a:cs typeface="Times New Roman" pitchFamily="18" charset="0"/>
              </a:rPr>
              <a:t>nóc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nhà</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thế</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giới</a:t>
            </a:r>
            <a:r>
              <a:rPr lang="fr-FR"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Tuôn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chảy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không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ngừng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với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hệ</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thống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sông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ngòi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được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phân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bố</a:t>
            </a:r>
            <a:r>
              <a:rPr lang="fr-FR" sz="2000" dirty="0" smtClean="0">
                <a:latin typeface="Times New Roman" pitchFamily="18" charset="0"/>
                <a:cs typeface="Times New Roman" pitchFamily="18" charset="0"/>
              </a:rPr>
              <a:t> ở </a:t>
            </a:r>
            <a:r>
              <a:rPr lang="fr-FR" sz="2000" dirty="0" err="1" smtClean="0">
                <a:latin typeface="Times New Roman" pitchFamily="18" charset="0"/>
                <a:cs typeface="Times New Roman" pitchFamily="18" charset="0"/>
              </a:rPr>
              <a:t>khắp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bề</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mặt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lục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địa</a:t>
            </a:r>
            <a:r>
              <a:rPr lang="fr-FR"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fontAlgn="base"/>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lẫy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giọt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khổng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lồ</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đen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thẳm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bao</a:t>
            </a:r>
            <a:endParaRPr lang="en-US" sz="2000" dirty="0" smtClean="0">
              <a:latin typeface="Times New Roman" pitchFamily="18" charset="0"/>
              <a:cs typeface="Times New Roman" pitchFamily="18" charset="0"/>
            </a:endParaRPr>
          </a:p>
          <a:p>
            <a:pPr algn="just"/>
            <a:r>
              <a:rPr lang="fr-FR" sz="2000" b="1" dirty="0" err="1" smtClean="0">
                <a:latin typeface="Times New Roman" pitchFamily="18" charset="0"/>
                <a:cs typeface="Times New Roman" pitchFamily="18" charset="0"/>
              </a:rPr>
              <a:t>Câu</a:t>
            </a:r>
            <a:r>
              <a:rPr lang="fr-FR" sz="2000" b="1" dirty="0" smtClean="0">
                <a:latin typeface="Times New Roman" pitchFamily="18" charset="0"/>
                <a:cs typeface="Times New Roman" pitchFamily="18" charset="0"/>
              </a:rPr>
              <a:t> 3 : </a:t>
            </a:r>
            <a:r>
              <a:rPr lang="fr-FR" sz="2000" dirty="0" err="1" smtClean="0">
                <a:latin typeface="Times New Roman" pitchFamily="18" charset="0"/>
                <a:cs typeface="Times New Roman" pitchFamily="18" charset="0"/>
              </a:rPr>
              <a:t>Tác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dụng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yếu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tố</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miêu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như</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thế</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nào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đối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với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việc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cung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cấp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thông</a:t>
            </a:r>
            <a:r>
              <a:rPr lang="fr-FR" sz="2000" dirty="0" smtClean="0">
                <a:latin typeface="Times New Roman" pitchFamily="18" charset="0"/>
                <a:cs typeface="Times New Roman" pitchFamily="18" charset="0"/>
              </a:rPr>
              <a:t> tin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đoạn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văn</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Nhấn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mạnh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vai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trò</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nước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đối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với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sống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trên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Đất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Giúp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người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đọc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hình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dung</a:t>
            </a:r>
            <a:r>
              <a:rPr lang="fr-FR" sz="2000" dirty="0" smtClean="0">
                <a:latin typeface="Times New Roman" pitchFamily="18" charset="0"/>
                <a:cs typeface="Times New Roman" pitchFamily="18" charset="0"/>
              </a:rPr>
              <a:t> ra </a:t>
            </a:r>
            <a:r>
              <a:rPr lang="fr-FR" sz="2000" dirty="0" err="1" smtClean="0">
                <a:latin typeface="Times New Roman" pitchFamily="18" charset="0"/>
                <a:cs typeface="Times New Roman" pitchFamily="18" charset="0"/>
              </a:rPr>
              <a:t>mức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độ</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giàu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nước</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fontAlgn="base"/>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a:t>
            </a:r>
            <a:r>
              <a:rPr lang="en-US" sz="2000" dirty="0" smtClean="0">
                <a:latin typeface="Times New Roman" pitchFamily="18" charset="0"/>
                <a:cs typeface="Times New Roman" pitchFamily="18" charset="0"/>
              </a:rPr>
              <a:t> khan, </a:t>
            </a:r>
            <a:r>
              <a:rPr lang="en-US" sz="2000" dirty="0" err="1" smtClean="0">
                <a:latin typeface="Times New Roman" pitchFamily="18" charset="0"/>
                <a:cs typeface="Times New Roman" pitchFamily="18" charset="0"/>
              </a:rPr>
              <a:t>cứng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nắm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hơn</a:t>
            </a: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838200"/>
            <a:ext cx="8915400" cy="5940088"/>
          </a:xfrm>
          <a:prstGeom prst="rect">
            <a:avLst/>
          </a:prstGeom>
          <a:noFill/>
        </p:spPr>
        <p:txBody>
          <a:bodyPr wrap="square" rtlCol="0">
            <a:spAutoFit/>
          </a:bodyPr>
          <a:lstStyle/>
          <a:p>
            <a:pPr fontAlgn="base"/>
            <a:r>
              <a:rPr lang="fr-FR" sz="2000" b="1" dirty="0" err="1" smtClean="0">
                <a:latin typeface="Times New Roman" pitchFamily="18" charset="0"/>
                <a:cs typeface="Times New Roman" pitchFamily="18" charset="0"/>
              </a:rPr>
              <a:t>Câu</a:t>
            </a:r>
            <a:r>
              <a:rPr lang="fr-FR" sz="2000" b="1" dirty="0" smtClean="0">
                <a:latin typeface="Times New Roman" pitchFamily="18" charset="0"/>
                <a:cs typeface="Times New Roman" pitchFamily="18" charset="0"/>
              </a:rPr>
              <a:t> 4</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Dấu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ngoặc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kép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đánh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dấu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cụm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từ</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Vị</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hộ</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mệnh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trong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đoạn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văn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trên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dụng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Đánh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dấu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từ</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ngữ</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hiểu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theo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nghĩa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đặc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biệt</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fontAlgn="base"/>
            <a:r>
              <a:rPr lang="fr-FR" sz="2000" b="1" dirty="0" err="1" smtClean="0">
                <a:latin typeface="Times New Roman" pitchFamily="18" charset="0"/>
                <a:cs typeface="Times New Roman" pitchFamily="18" charset="0"/>
              </a:rPr>
              <a:t>Câu</a:t>
            </a:r>
            <a:r>
              <a:rPr lang="fr-FR" sz="2000" b="1" dirty="0" smtClean="0">
                <a:latin typeface="Times New Roman" pitchFamily="18" charset="0"/>
                <a:cs typeface="Times New Roman" pitchFamily="18" charset="0"/>
              </a:rPr>
              <a:t> 5 : </a:t>
            </a:r>
            <a:r>
              <a:rPr lang="fr-FR" sz="2000" dirty="0" err="1" smtClean="0">
                <a:latin typeface="Times New Roman" pitchFamily="18" charset="0"/>
                <a:cs typeface="Times New Roman" pitchFamily="18" charset="0"/>
              </a:rPr>
              <a:t>Câu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văn</a:t>
            </a:r>
            <a:r>
              <a:rPr lang="fr-FR" sz="2000"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Những</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bức</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ảnh</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chụp</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từ</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các</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tàu</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vũ</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trụ</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cho</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thấy</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Trái</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Đất</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không</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khác</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gì</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giọt</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nước</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xanh</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khổng</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lồ</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giữa</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không</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gian</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vũ</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trụ</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đen</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thẳm</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bao</a:t>
            </a:r>
            <a:r>
              <a:rPr lang="fr-FR" sz="2000" i="1" dirty="0" smtClean="0">
                <a:latin typeface="Times New Roman" pitchFamily="18" charset="0"/>
                <a:cs typeface="Times New Roman" pitchFamily="18" charset="0"/>
              </a:rPr>
              <a:t> la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sử</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dụng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phép</a:t>
            </a:r>
            <a:r>
              <a:rPr lang="fr-FR" sz="2000" dirty="0" smtClean="0">
                <a:latin typeface="Times New Roman" pitchFamily="18" charset="0"/>
                <a:cs typeface="Times New Roman" pitchFamily="18" charset="0"/>
              </a:rPr>
              <a:t> tu </a:t>
            </a:r>
            <a:r>
              <a:rPr lang="fr-FR" sz="2000" dirty="0" err="1" smtClean="0">
                <a:latin typeface="Times New Roman" pitchFamily="18" charset="0"/>
                <a:cs typeface="Times New Roman" pitchFamily="18" charset="0"/>
              </a:rPr>
              <a:t>từ</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sánh</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fr-FR" sz="2000" b="1" dirty="0" err="1" smtClean="0">
                <a:latin typeface="Times New Roman" pitchFamily="18" charset="0"/>
                <a:cs typeface="Times New Roman" pitchFamily="18" charset="0"/>
              </a:rPr>
              <a:t>Câu</a:t>
            </a:r>
            <a:r>
              <a:rPr lang="fr-FR" sz="2000" b="1" dirty="0" smtClean="0">
                <a:latin typeface="Times New Roman" pitchFamily="18" charset="0"/>
                <a:cs typeface="Times New Roman" pitchFamily="18" charset="0"/>
              </a:rPr>
              <a:t> 6 : </a:t>
            </a:r>
            <a:r>
              <a:rPr lang="fr-FR" sz="2000" dirty="0" err="1" smtClean="0">
                <a:latin typeface="Times New Roman" pitchFamily="18" charset="0"/>
                <a:cs typeface="Times New Roman" pitchFamily="18" charset="0"/>
              </a:rPr>
              <a:t>Những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việc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em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làm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để</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bảo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vệ</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nguồn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nước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em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sống</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Sử</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dụng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tiết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kiệm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nước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sạch</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Không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vứt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rác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thải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bừa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bãi</a:t>
            </a:r>
            <a:r>
              <a:rPr lang="fr-FR" sz="2000" dirty="0" smtClean="0">
                <a:latin typeface="Times New Roman" pitchFamily="18" charset="0"/>
                <a:cs typeface="Times New Roman" pitchFamily="18" charset="0"/>
              </a:rPr>
              <a:t> ra </a:t>
            </a:r>
            <a:r>
              <a:rPr lang="fr-FR" sz="2000" dirty="0" err="1" smtClean="0">
                <a:latin typeface="Times New Roman" pitchFamily="18" charset="0"/>
                <a:cs typeface="Times New Roman" pitchFamily="18" charset="0"/>
              </a:rPr>
              <a:t>môi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trường</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Tuyên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truyền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với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mọi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người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cùng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nâng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cao</a:t>
            </a:r>
            <a:r>
              <a:rPr lang="fr-FR" sz="2000" dirty="0" smtClean="0">
                <a:latin typeface="Times New Roman" pitchFamily="18" charset="0"/>
                <a:cs typeface="Times New Roman" pitchFamily="18" charset="0"/>
              </a:rPr>
              <a:t> ý </a:t>
            </a:r>
            <a:r>
              <a:rPr lang="fr-FR" sz="2000" dirty="0" err="1" smtClean="0">
                <a:latin typeface="Times New Roman" pitchFamily="18" charset="0"/>
                <a:cs typeface="Times New Roman" pitchFamily="18" charset="0"/>
              </a:rPr>
              <a:t>thức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bảo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vệ</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môi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trường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nhất</a:t>
            </a:r>
            <a:r>
              <a:rPr lang="fr-FR" sz="2000" dirty="0" smtClean="0">
                <a:latin typeface="Times New Roman" pitchFamily="18" charset="0"/>
                <a:cs typeface="Times New Roman" pitchFamily="18" charset="0"/>
              </a:rPr>
              <a:t> là </a:t>
            </a:r>
            <a:r>
              <a:rPr lang="fr-FR" sz="2000" dirty="0" err="1" smtClean="0">
                <a:latin typeface="Times New Roman" pitchFamily="18" charset="0"/>
                <a:cs typeface="Times New Roman" pitchFamily="18" charset="0"/>
              </a:rPr>
              <a:t>môi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trường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nước</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fontAlgn="base"/>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Phát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hiện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những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hành</a:t>
            </a:r>
            <a:r>
              <a:rPr lang="fr-FR" sz="2000" dirty="0" smtClean="0">
                <a:latin typeface="Times New Roman" pitchFamily="18" charset="0"/>
                <a:cs typeface="Times New Roman" pitchFamily="18" charset="0"/>
              </a:rPr>
              <a:t> vi </a:t>
            </a:r>
            <a:r>
              <a:rPr lang="fr-FR" sz="2000" dirty="0" err="1" smtClean="0">
                <a:latin typeface="Times New Roman" pitchFamily="18" charset="0"/>
                <a:cs typeface="Times New Roman" pitchFamily="18" charset="0"/>
              </a:rPr>
              <a:t>xả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thải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làm</a:t>
            </a:r>
            <a:r>
              <a:rPr lang="fr-FR" sz="2000" dirty="0" smtClean="0">
                <a:latin typeface="Times New Roman" pitchFamily="18" charset="0"/>
                <a:cs typeface="Times New Roman" pitchFamily="18" charset="0"/>
              </a:rPr>
              <a:t> ô </a:t>
            </a:r>
            <a:r>
              <a:rPr lang="fr-FR" sz="2000" dirty="0" err="1" smtClean="0">
                <a:latin typeface="Times New Roman" pitchFamily="18" charset="0"/>
                <a:cs typeface="Times New Roman" pitchFamily="18" charset="0"/>
              </a:rPr>
              <a:t>nhiễm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nguồn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nước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cơ</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quan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chức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năng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biết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để</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xử</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lí</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kịp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thời</a:t>
            </a:r>
            <a:r>
              <a:rPr lang="fr-FR" sz="2000" dirty="0" smtClean="0">
                <a:latin typeface="Times New Roman" pitchFamily="18" charset="0"/>
                <a:cs typeface="Times New Roman" pitchFamily="18" charset="0"/>
              </a:rPr>
              <a:t/>
            </a:r>
            <a:br>
              <a:rPr lang="fr-FR" sz="2000" dirty="0" smtClean="0">
                <a:latin typeface="Times New Roman" pitchFamily="18" charset="0"/>
                <a:cs typeface="Times New Roman" pitchFamily="18" charset="0"/>
              </a:rPr>
            </a:b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Chấp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nhận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giải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pháp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nếu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sức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thuyết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phục</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lvl="0"/>
            <a:r>
              <a:rPr lang="fr-FR" sz="2000" b="1" dirty="0" err="1" smtClean="0">
                <a:latin typeface="Times New Roman" pitchFamily="18" charset="0"/>
                <a:cs typeface="Times New Roman" pitchFamily="18" charset="0"/>
              </a:rPr>
              <a:t>Câu</a:t>
            </a:r>
            <a:r>
              <a:rPr lang="fr-FR" sz="2000" b="1" dirty="0" smtClean="0">
                <a:latin typeface="Times New Roman" pitchFamily="18" charset="0"/>
                <a:cs typeface="Times New Roman" pitchFamily="18" charset="0"/>
              </a:rPr>
              <a:t> 7 : </a:t>
            </a:r>
            <a:r>
              <a:rPr lang="fr-FR" sz="2000" dirty="0" err="1" smtClean="0">
                <a:latin typeface="Times New Roman" pitchFamily="18" charset="0"/>
                <a:cs typeface="Times New Roman" pitchFamily="18" charset="0"/>
              </a:rPr>
              <a:t>Xác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định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đúng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thông</a:t>
            </a:r>
            <a:r>
              <a:rPr lang="fr-FR" sz="2000" dirty="0" smtClean="0">
                <a:latin typeface="Times New Roman" pitchFamily="18" charset="0"/>
                <a:cs typeface="Times New Roman" pitchFamily="18" charset="0"/>
              </a:rPr>
              <a:t> tin </a:t>
            </a:r>
            <a:r>
              <a:rPr lang="fr-FR" sz="2000" dirty="0" err="1" smtClean="0">
                <a:latin typeface="Times New Roman" pitchFamily="18" charset="0"/>
                <a:cs typeface="Times New Roman" pitchFamily="18" charset="0"/>
              </a:rPr>
              <a:t>cơ</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bản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VB </a:t>
            </a:r>
            <a:r>
              <a:rPr lang="fr-FR" sz="2000" dirty="0" err="1" smtClean="0">
                <a:latin typeface="Times New Roman" pitchFamily="18" charset="0"/>
                <a:cs typeface="Times New Roman" pitchFamily="18" charset="0"/>
              </a:rPr>
              <a:t>thông</a:t>
            </a:r>
            <a:r>
              <a:rPr lang="fr-FR" sz="2000" dirty="0" smtClean="0">
                <a:latin typeface="Times New Roman" pitchFamily="18" charset="0"/>
                <a:cs typeface="Times New Roman" pitchFamily="18" charset="0"/>
              </a:rPr>
              <a:t> tin </a:t>
            </a:r>
            <a:r>
              <a:rPr lang="fr-FR" sz="2000" dirty="0" err="1" smtClean="0">
                <a:latin typeface="Times New Roman" pitchFamily="18" charset="0"/>
                <a:cs typeface="Times New Roman" pitchFamily="18" charset="0"/>
              </a:rPr>
              <a:t>dựa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trên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nhan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đề</a:t>
            </a:r>
            <a:r>
              <a:rPr lang="fr-FR" sz="2000" dirty="0" smtClean="0">
                <a:latin typeface="Times New Roman" pitchFamily="18" charset="0"/>
                <a:cs typeface="Times New Roman" pitchFamily="18" charset="0"/>
              </a:rPr>
              <a:t>, sa-</a:t>
            </a:r>
            <a:r>
              <a:rPr lang="fr-FR" sz="2000" dirty="0" err="1" smtClean="0">
                <a:latin typeface="Times New Roman" pitchFamily="18" charset="0"/>
                <a:cs typeface="Times New Roman" pitchFamily="18" charset="0"/>
              </a:rPr>
              <a:t>pô</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đề</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mục</a:t>
            </a:r>
            <a:r>
              <a:rPr lang="fr-FR"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Đánh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giá</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hiệu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cách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triển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khai</a:t>
            </a:r>
            <a:r>
              <a:rPr lang="fr-FR" sz="2000" dirty="0" smtClean="0">
                <a:latin typeface="Times New Roman" pitchFamily="18" charset="0"/>
                <a:cs typeface="Times New Roman" pitchFamily="18" charset="0"/>
              </a:rPr>
              <a:t> VB </a:t>
            </a:r>
            <a:r>
              <a:rPr lang="fr-FR" sz="2000" dirty="0" err="1" smtClean="0">
                <a:latin typeface="Times New Roman" pitchFamily="18" charset="0"/>
                <a:cs typeface="Times New Roman" pitchFamily="18" charset="0"/>
              </a:rPr>
              <a:t>thông</a:t>
            </a:r>
            <a:r>
              <a:rPr lang="fr-FR" sz="2000" dirty="0" smtClean="0">
                <a:latin typeface="Times New Roman" pitchFamily="18" charset="0"/>
                <a:cs typeface="Times New Roman" pitchFamily="18" charset="0"/>
              </a:rPr>
              <a:t> tin </a:t>
            </a:r>
            <a:r>
              <a:rPr lang="fr-FR" sz="2000" dirty="0" err="1" smtClean="0">
                <a:latin typeface="Times New Roman" pitchFamily="18" charset="0"/>
                <a:cs typeface="Times New Roman" pitchFamily="18" charset="0"/>
              </a:rPr>
              <a:t>mà</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lựa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chọn</a:t>
            </a:r>
            <a:endParaRPr lang="en-US"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Đánh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giá</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tính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chính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tính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mới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VB </a:t>
            </a:r>
            <a:r>
              <a:rPr lang="fr-FR" sz="2000" dirty="0" err="1" smtClean="0">
                <a:latin typeface="Times New Roman" pitchFamily="18" charset="0"/>
                <a:cs typeface="Times New Roman" pitchFamily="18" charset="0"/>
              </a:rPr>
              <a:t>thông</a:t>
            </a:r>
            <a:r>
              <a:rPr lang="fr-FR" sz="2000" dirty="0" smtClean="0">
                <a:latin typeface="Times New Roman" pitchFamily="18" charset="0"/>
                <a:cs typeface="Times New Roman" pitchFamily="18" charset="0"/>
              </a:rPr>
              <a:t> qua </a:t>
            </a:r>
            <a:r>
              <a:rPr lang="fr-FR" sz="2000" dirty="0" err="1" smtClean="0">
                <a:latin typeface="Times New Roman" pitchFamily="18" charset="0"/>
                <a:cs typeface="Times New Roman" pitchFamily="18" charset="0"/>
              </a:rPr>
              <a:t>hệ</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thống</a:t>
            </a:r>
            <a:r>
              <a:rPr lang="fr-FR" sz="2000" dirty="0" smtClean="0">
                <a:latin typeface="Times New Roman" pitchFamily="18" charset="0"/>
                <a:cs typeface="Times New Roman" pitchFamily="18" charset="0"/>
              </a:rPr>
              <a:t> ý, </a:t>
            </a:r>
            <a:r>
              <a:rPr lang="fr-FR" sz="2000" dirty="0" err="1" smtClean="0">
                <a:latin typeface="Times New Roman" pitchFamily="18" charset="0"/>
                <a:cs typeface="Times New Roman" pitchFamily="18" charset="0"/>
              </a:rPr>
              <a:t>số</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liệu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hình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ảnh</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fontAlgn="base"/>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Nắm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gửi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gắm</a:t>
            </a:r>
            <a:r>
              <a:rPr lang="en-US" sz="2000" dirty="0" smtClean="0">
                <a:latin typeface="Times New Roman" pitchFamily="18" charset="0"/>
                <a:cs typeface="Times New Roman" pitchFamily="18" charset="0"/>
              </a:rPr>
              <a:t>.</a:t>
            </a:r>
            <a:r>
              <a:rPr lang="fr-FR" sz="2000" b="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609600"/>
            <a:ext cx="8915400" cy="5632311"/>
          </a:xfrm>
          <a:prstGeom prst="rect">
            <a:avLst/>
          </a:prstGeom>
          <a:noFill/>
        </p:spPr>
        <p:txBody>
          <a:bodyPr wrap="square" rtlCol="0">
            <a:spAutoFit/>
          </a:bodyPr>
          <a:lstStyle/>
          <a:p>
            <a:pPr algn="ctr"/>
            <a:r>
              <a:rPr lang="en-US" sz="2000" b="1" dirty="0" smtClean="0">
                <a:latin typeface="Times New Roman" pitchFamily="18" charset="0"/>
                <a:cs typeface="Times New Roman" pitchFamily="18" charset="0"/>
              </a:rPr>
              <a:t>PHIẾU HỌC TẬP SỐ 2</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Đọc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đoạn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trích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hỏi</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i="1" dirty="0" err="1" smtClean="0">
                <a:latin typeface="Times New Roman" pitchFamily="18" charset="0"/>
                <a:cs typeface="Times New Roman" pitchFamily="18" charset="0"/>
              </a:rPr>
              <a:t>Hiện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xanh</a:t>
            </a:r>
            <a:r>
              <a:rPr lang="en-US" sz="2000" i="1" dirty="0" smtClean="0">
                <a:latin typeface="Times New Roman" pitchFamily="18" charset="0"/>
                <a:cs typeface="Times New Roman" pitchFamily="18" charset="0"/>
              </a:rPr>
              <a:t> – </a:t>
            </a:r>
            <a:r>
              <a:rPr lang="en-US" sz="2000" i="1" dirty="0" err="1" smtClean="0">
                <a:latin typeface="Times New Roman" pitchFamily="18" charset="0"/>
                <a:cs typeface="Times New Roman" pitchFamily="18" charset="0"/>
              </a:rPr>
              <a:t>ngôi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chung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loại</a:t>
            </a:r>
            <a:r>
              <a:rPr lang="en-US" sz="2000" i="1" dirty="0" smtClean="0">
                <a:latin typeface="Times New Roman" pitchFamily="18" charset="0"/>
                <a:cs typeface="Times New Roman" pitchFamily="18" charset="0"/>
              </a:rPr>
              <a:t> – </a:t>
            </a:r>
            <a:r>
              <a:rPr lang="en-US" sz="2000" i="1" dirty="0" err="1" smtClean="0">
                <a:latin typeface="Times New Roman" pitchFamily="18" charset="0"/>
                <a:cs typeface="Times New Roman" pitchFamily="18" charset="0"/>
              </a:rPr>
              <a:t>đang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từng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ngày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từng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giờ</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tổn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thương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bởi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nhiều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động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vô</a:t>
            </a:r>
            <a:r>
              <a:rPr lang="en-US" sz="2000" i="1" dirty="0" smtClean="0">
                <a:latin typeface="Times New Roman" pitchFamily="18" charset="0"/>
                <a:cs typeface="Times New Roman" pitchFamily="18" charset="0"/>
              </a:rPr>
              <a:t> ý </a:t>
            </a:r>
            <a:r>
              <a:rPr lang="en-US" sz="2000" i="1" dirty="0" err="1" smtClean="0">
                <a:latin typeface="Times New Roman" pitchFamily="18" charset="0"/>
                <a:cs typeface="Times New Roman" pitchFamily="18" charset="0"/>
              </a:rPr>
              <a:t>thức</a:t>
            </a:r>
            <a:r>
              <a:rPr lang="en-US" sz="2000" i="1" dirty="0" smtClean="0">
                <a:latin typeface="Times New Roman" pitchFamily="18" charset="0"/>
                <a:cs typeface="Times New Roman" pitchFamily="18" charset="0"/>
              </a:rPr>
              <a:t> hay </a:t>
            </a:r>
            <a:r>
              <a:rPr lang="en-US" sz="2000" i="1" dirty="0" err="1" smtClean="0">
                <a:latin typeface="Times New Roman" pitchFamily="18" charset="0"/>
                <a:cs typeface="Times New Roman" pitchFamily="18" charset="0"/>
              </a:rPr>
              <a:t>bất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chấp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con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Thiên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nhiên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đang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tàn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phá</a:t>
            </a:r>
            <a:r>
              <a:rPr lang="en-US" sz="2000" i="1" dirty="0" smtClean="0">
                <a:latin typeface="Times New Roman" pitchFamily="18" charset="0"/>
                <a:cs typeface="Times New Roman" pitchFamily="18" charset="0"/>
              </a:rPr>
              <a:t>. Theo </a:t>
            </a:r>
            <a:r>
              <a:rPr lang="en-US" sz="2000" i="1" dirty="0" err="1" smtClean="0">
                <a:latin typeface="Times New Roman" pitchFamily="18" charset="0"/>
                <a:cs typeface="Times New Roman" pitchFamily="18" charset="0"/>
              </a:rPr>
              <a:t>đó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màu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trải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rộng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rừng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bị</a:t>
            </a:r>
            <a:r>
              <a:rPr lang="en-US" sz="2000" i="1" dirty="0" smtClean="0">
                <a:latin typeface="Times New Roman" pitchFamily="18" charset="0"/>
                <a:cs typeface="Times New Roman" pitchFamily="18" charset="0"/>
              </a:rPr>
              <a:t> co </a:t>
            </a:r>
            <a:r>
              <a:rPr lang="en-US" sz="2000" i="1" dirty="0" err="1" smtClean="0">
                <a:latin typeface="Times New Roman" pitchFamily="18" charset="0"/>
                <a:cs typeface="Times New Roman" pitchFamily="18" charset="0"/>
              </a:rPr>
              <a:t>hẹp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nhường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chỗ</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sự</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xâm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lấn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màu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xám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hoang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nhức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Nhiều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loài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thú</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vô</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tội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giờ</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hoặc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tuyệt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chủng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khai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mức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kịp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hồi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tôm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kịp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sôi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nảy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nở</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thải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nhựa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tràn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ngập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mòn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vật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biển</a:t>
            </a:r>
            <a:r>
              <a:rPr lang="en-US" sz="2000" i="1" dirty="0" smtClean="0">
                <a:latin typeface="Times New Roman" pitchFamily="18" charset="0"/>
                <a:cs typeface="Times New Roman" pitchFamily="18" charset="0"/>
              </a:rPr>
              <a:t>… Do </a:t>
            </a:r>
            <a:r>
              <a:rPr lang="en-US" sz="2000" i="1" dirty="0" err="1" smtClean="0">
                <a:latin typeface="Times New Roman" pitchFamily="18" charset="0"/>
                <a:cs typeface="Times New Roman" pitchFamily="18" charset="0"/>
              </a:rPr>
              <a:t>kế</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hoạch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phát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triển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nghiệp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thiếu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bền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đang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nóng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băng</a:t>
            </a:r>
            <a:r>
              <a:rPr lang="en-US" sz="2000" i="1" dirty="0" smtClean="0">
                <a:latin typeface="Times New Roman" pitchFamily="18" charset="0"/>
                <a:cs typeface="Times New Roman" pitchFamily="18" charset="0"/>
              </a:rPr>
              <a:t> ở </a:t>
            </a:r>
            <a:r>
              <a:rPr lang="en-US" sz="2000" i="1" dirty="0" err="1" smtClean="0">
                <a:latin typeface="Times New Roman" pitchFamily="18" charset="0"/>
                <a:cs typeface="Times New Roman" pitchFamily="18" charset="0"/>
              </a:rPr>
              <a:t>Bắc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Cực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Nam </a:t>
            </a:r>
            <a:r>
              <a:rPr lang="en-US" sz="2000" i="1" dirty="0" err="1" smtClean="0">
                <a:latin typeface="Times New Roman" pitchFamily="18" charset="0"/>
                <a:cs typeface="Times New Roman" pitchFamily="18" charset="0"/>
              </a:rPr>
              <a:t>Cực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đang</a:t>
            </a:r>
            <a:r>
              <a:rPr lang="en-US" sz="2000" i="1" dirty="0" smtClean="0">
                <a:latin typeface="Times New Roman" pitchFamily="18" charset="0"/>
                <a:cs typeface="Times New Roman" pitchFamily="18" charset="0"/>
              </a:rPr>
              <a:t> tan </a:t>
            </a:r>
            <a:r>
              <a:rPr lang="en-US" sz="2000" i="1" dirty="0" err="1" smtClean="0">
                <a:latin typeface="Times New Roman" pitchFamily="18" charset="0"/>
                <a:cs typeface="Times New Roman" pitchFamily="18" charset="0"/>
              </a:rPr>
              <a:t>chảy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khiến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dâng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nhấn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chìm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nhiều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phố</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nhiều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đồng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màu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Tầng</a:t>
            </a:r>
            <a:r>
              <a:rPr lang="en-US" sz="2000" i="1" dirty="0" smtClean="0">
                <a:latin typeface="Times New Roman" pitchFamily="18" charset="0"/>
                <a:cs typeface="Times New Roman" pitchFamily="18" charset="0"/>
              </a:rPr>
              <a:t> ozone </a:t>
            </a:r>
            <a:r>
              <a:rPr lang="en-US" sz="2000" i="1" dirty="0" err="1" smtClean="0">
                <a:latin typeface="Times New Roman" pitchFamily="18" charset="0"/>
                <a:cs typeface="Times New Roman" pitchFamily="18" charset="0"/>
              </a:rPr>
              <a:t>bị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thủng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nhiều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chỗ</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đai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khí</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bị</a:t>
            </a:r>
            <a:r>
              <a:rPr lang="en-US" sz="2000" i="1" dirty="0" smtClean="0">
                <a:latin typeface="Times New Roman" pitchFamily="18" charset="0"/>
                <a:cs typeface="Times New Roman" pitchFamily="18" charset="0"/>
              </a:rPr>
              <a:t> ô </a:t>
            </a:r>
            <a:r>
              <a:rPr lang="en-US" sz="2000" i="1" dirty="0" err="1" smtClean="0">
                <a:latin typeface="Times New Roman" pitchFamily="18" charset="0"/>
                <a:cs typeface="Times New Roman" pitchFamily="18" charset="0"/>
              </a:rPr>
              <a:t>nhiễm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nặng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nề</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đe</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doạ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sự</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sống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muôn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loài</a:t>
            </a:r>
            <a:r>
              <a:rPr lang="en-US" sz="2000" i="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en-US" sz="2000" i="1" dirty="0" err="1" smtClean="0">
                <a:latin typeface="Times New Roman" pitchFamily="18" charset="0"/>
                <a:cs typeface="Times New Roman" pitchFamily="18" charset="0"/>
              </a:rPr>
              <a:t>Trái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chịu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đựng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giờ</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câu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hỏi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nhức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khiến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loại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Sự</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sống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trong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có</a:t>
            </a:r>
            <a:r>
              <a:rPr lang="en-US" sz="2000" i="1" dirty="0" smtClean="0">
                <a:latin typeface="Times New Roman" pitchFamily="18" charset="0"/>
                <a:cs typeface="Times New Roman" pitchFamily="18" charset="0"/>
              </a:rPr>
              <a:t> con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đang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thách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thức</a:t>
            </a:r>
            <a:r>
              <a:rPr lang="en-US" sz="2000" i="1" dirty="0" smtClean="0">
                <a:latin typeface="Times New Roman" pitchFamily="18" charset="0"/>
                <a:cs typeface="Times New Roman" pitchFamily="18" charset="0"/>
              </a:rPr>
              <a:t> to </a:t>
            </a:r>
            <a:r>
              <a:rPr lang="en-US" sz="2000" i="1" dirty="0" err="1" smtClean="0">
                <a:latin typeface="Times New Roman" pitchFamily="18" charset="0"/>
                <a:cs typeface="Times New Roman" pitchFamily="18" charset="0"/>
              </a:rPr>
              <a:t>lớn</a:t>
            </a:r>
            <a:r>
              <a:rPr lang="en-US" sz="2000" i="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en-US" sz="2000" b="1" i="1"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Trích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 </a:t>
            </a:r>
            <a:r>
              <a:rPr lang="en-US" sz="2000" i="1" dirty="0" err="1" smtClean="0">
                <a:latin typeface="Times New Roman" pitchFamily="18" charset="0"/>
                <a:cs typeface="Times New Roman" pitchFamily="18" charset="0"/>
              </a:rPr>
              <a:t>cái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nôi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sự</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sống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Hồ</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Trang</a:t>
            </a:r>
            <a:r>
              <a:rPr lang="en-US" sz="2000" i="1" dirty="0" smtClean="0">
                <a:latin typeface="Times New Roman" pitchFamily="18" charset="0"/>
                <a:cs typeface="Times New Roman" pitchFamily="18" charset="0"/>
              </a:rPr>
              <a:t> - Theo </a:t>
            </a:r>
            <a:r>
              <a:rPr lang="en-US" sz="2000" i="1" dirty="0" err="1" smtClean="0">
                <a:latin typeface="Times New Roman" pitchFamily="18" charset="0"/>
                <a:cs typeface="Times New Roman" pitchFamily="18" charset="0"/>
              </a:rPr>
              <a:t>báo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điện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tử</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Việt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Diễn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đàn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Liên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hiệp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Hội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Khoa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học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thuật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Việt</a:t>
            </a:r>
            <a:r>
              <a:rPr lang="en-US" sz="2000" i="1" dirty="0" smtClean="0">
                <a:latin typeface="Times New Roman" pitchFamily="18" charset="0"/>
                <a:cs typeface="Times New Roman" pitchFamily="18" charset="0"/>
              </a:rPr>
              <a:t> Nam, </a:t>
            </a:r>
            <a:r>
              <a:rPr lang="en-US" sz="2000" i="1" dirty="0" err="1" smtClean="0">
                <a:latin typeface="Times New Roman" pitchFamily="18" charset="0"/>
                <a:cs typeface="Times New Roman" pitchFamily="18" charset="0"/>
              </a:rPr>
              <a:t>tháng</a:t>
            </a:r>
            <a:r>
              <a:rPr lang="en-US" sz="2000" i="1" dirty="0" smtClean="0">
                <a:latin typeface="Times New Roman" pitchFamily="18" charset="0"/>
                <a:cs typeface="Times New Roman" pitchFamily="18" charset="0"/>
              </a:rPr>
              <a:t> 9/2020)</a:t>
            </a: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838200"/>
            <a:ext cx="8915400" cy="5878532"/>
          </a:xfrm>
          <a:prstGeom prst="rect">
            <a:avLst/>
          </a:prstGeom>
          <a:noFill/>
        </p:spPr>
        <p:txBody>
          <a:bodyPr wrap="square" rtlCol="0">
            <a:spAutoFit/>
          </a:bodyPr>
          <a:lstStyle/>
          <a:p>
            <a:pPr algn="ctr"/>
            <a:r>
              <a:rPr lang="en-US" sz="2000" b="1" dirty="0" smtClean="0">
                <a:latin typeface="Times New Roman" pitchFamily="18" charset="0"/>
                <a:cs typeface="Times New Roman" pitchFamily="18" charset="0"/>
              </a:rPr>
              <a:t>PHIẾU HỌC TẬP SỐ 2</a:t>
            </a:r>
            <a:endParaRPr lang="en-US" sz="2000" dirty="0" smtClean="0">
              <a:latin typeface="Times New Roman" pitchFamily="18" charset="0"/>
              <a:cs typeface="Times New Roman" pitchFamily="18" charset="0"/>
            </a:endParaRP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1: </a:t>
            </a:r>
            <a:r>
              <a:rPr lang="en-US" sz="2800" dirty="0" err="1" smtClean="0">
                <a:latin typeface="Times New Roman" pitchFamily="18" charset="0"/>
                <a:cs typeface="Times New Roman" pitchFamily="18" charset="0"/>
              </a:rPr>
              <a:t>Nêu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nội</a:t>
            </a:r>
            <a:r>
              <a:rPr lang="en-US" sz="2800" dirty="0" smtClean="0">
                <a:latin typeface="Times New Roman" pitchFamily="18" charset="0"/>
                <a:cs typeface="Times New Roman" pitchFamily="18" charset="0"/>
              </a:rPr>
              <a:t> dung </a:t>
            </a:r>
            <a:r>
              <a:rPr lang="en-US" sz="2800" dirty="0" err="1" smtClean="0">
                <a:latin typeface="Times New Roman" pitchFamily="18" charset="0"/>
                <a:cs typeface="Times New Roman" pitchFamily="18" charset="0"/>
              </a:rPr>
              <a:t>chính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đoạn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trên</a:t>
            </a:r>
            <a:r>
              <a:rPr lang="en-US" sz="2800" dirty="0" smtClean="0">
                <a:latin typeface="Times New Roman" pitchFamily="18" charset="0"/>
                <a:cs typeface="Times New Roman" pitchFamily="18" charset="0"/>
              </a:rPr>
              <a:t>?</a:t>
            </a: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2:</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xanh</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ngôi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chung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loại</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đang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ngày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giờ</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tổn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do </a:t>
            </a:r>
            <a:r>
              <a:rPr lang="en-US" sz="2800" dirty="0" err="1" smtClean="0">
                <a:latin typeface="Times New Roman" pitchFamily="18" charset="0"/>
                <a:cs typeface="Times New Roman" pitchFamily="18" charset="0"/>
              </a:rPr>
              <a:t>nguyên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nào</a:t>
            </a:r>
            <a:r>
              <a:rPr lang="en-US" sz="2800" dirty="0" smtClean="0">
                <a:latin typeface="Times New Roman" pitchFamily="18" charset="0"/>
                <a:cs typeface="Times New Roman" pitchFamily="18" charset="0"/>
              </a:rPr>
              <a:t>?</a:t>
            </a: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3</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Nghĩa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Sự</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sống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trên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hành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tinh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xanh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trong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đó</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có</a:t>
            </a:r>
            <a:r>
              <a:rPr lang="en-US" sz="2800" i="1" dirty="0" smtClean="0">
                <a:latin typeface="Times New Roman" pitchFamily="18" charset="0"/>
                <a:cs typeface="Times New Roman" pitchFamily="18" charset="0"/>
              </a:rPr>
              <a:t> con </a:t>
            </a:r>
            <a:r>
              <a:rPr lang="en-US" sz="2800" i="1" dirty="0" err="1" smtClean="0">
                <a:latin typeface="Times New Roman" pitchFamily="18" charset="0"/>
                <a:cs typeface="Times New Roman" pitchFamily="18" charset="0"/>
              </a:rPr>
              <a:t>người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đang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đứng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trước</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những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thách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thức</a:t>
            </a:r>
            <a:r>
              <a:rPr lang="en-US" sz="2800" i="1" dirty="0" smtClean="0">
                <a:latin typeface="Times New Roman" pitchFamily="18" charset="0"/>
                <a:cs typeface="Times New Roman" pitchFamily="18" charset="0"/>
              </a:rPr>
              <a:t> to </a:t>
            </a:r>
            <a:r>
              <a:rPr lang="en-US" sz="2800" i="1" dirty="0" err="1" smtClean="0">
                <a:latin typeface="Times New Roman" pitchFamily="18" charset="0"/>
                <a:cs typeface="Times New Roman" pitchFamily="18" charset="0"/>
              </a:rPr>
              <a:t>lớn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dùng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theo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nghĩa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gốc</a:t>
            </a:r>
            <a:r>
              <a:rPr lang="en-US" sz="2800" dirty="0" smtClean="0">
                <a:latin typeface="Times New Roman" pitchFamily="18" charset="0"/>
                <a:cs typeface="Times New Roman" pitchFamily="18" charset="0"/>
              </a:rPr>
              <a:t> hay </a:t>
            </a:r>
            <a:r>
              <a:rPr lang="en-US" sz="2800" dirty="0" err="1" smtClean="0">
                <a:latin typeface="Times New Roman" pitchFamily="18" charset="0"/>
                <a:cs typeface="Times New Roman" pitchFamily="18" charset="0"/>
              </a:rPr>
              <a:t>nghĩa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chuyển</a:t>
            </a:r>
            <a:r>
              <a:rPr lang="en-US" sz="2800" dirty="0" smtClean="0">
                <a:latin typeface="Times New Roman" pitchFamily="18" charset="0"/>
                <a:cs typeface="Times New Roman" pitchFamily="18" charset="0"/>
              </a:rPr>
              <a:t>.</a:t>
            </a: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4</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hỏi</a:t>
            </a:r>
            <a:r>
              <a:rPr lang="en-US"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Trái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Đất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có</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thể</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chịu</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đựng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đến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bao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giờ</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suy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gì</a:t>
            </a:r>
            <a:r>
              <a:rPr lang="en-US" sz="2800" dirty="0" smtClean="0">
                <a:latin typeface="Times New Roman" pitchFamily="18" charset="0"/>
                <a:cs typeface="Times New Roman" pitchFamily="18" charset="0"/>
              </a:rPr>
              <a:t>?</a:t>
            </a: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5.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thông</a:t>
            </a:r>
            <a:r>
              <a:rPr lang="en-US" sz="2800" dirty="0" smtClean="0">
                <a:latin typeface="Times New Roman" pitchFamily="18" charset="0"/>
                <a:cs typeface="Times New Roman" pitchFamily="18" charset="0"/>
              </a:rPr>
              <a:t> tin </a:t>
            </a:r>
            <a:r>
              <a:rPr lang="en-US" sz="2800" dirty="0" err="1" smtClean="0">
                <a:latin typeface="Times New Roman" pitchFamily="18" charset="0"/>
                <a:cs typeface="Times New Roman" pitchFamily="18" charset="0"/>
              </a:rPr>
              <a:t>trên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hãy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việc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cụ</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góp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bảo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vệ</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chúng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 </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8: ÔN TẬP VĂN BẢN XEM NGƯỜI TA KÌA</a:t>
            </a:r>
          </a:p>
          <a:p>
            <a:pPr algn="ctr"/>
            <a:endParaRPr lang="en-US" sz="2000" b="1" dirty="0">
              <a:solidFill>
                <a:srgbClr val="FF0000"/>
              </a:solidFill>
            </a:endParaRPr>
          </a:p>
        </p:txBody>
      </p:sp>
      <p:sp>
        <p:nvSpPr>
          <p:cNvPr id="4" name="TextBox 3"/>
          <p:cNvSpPr txBox="1"/>
          <p:nvPr/>
        </p:nvSpPr>
        <p:spPr>
          <a:xfrm>
            <a:off x="0" y="533400"/>
            <a:ext cx="9144000" cy="637097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II. </a:t>
            </a:r>
            <a:r>
              <a:rPr lang="en-US" sz="2400" b="1" dirty="0" err="1" smtClean="0">
                <a:latin typeface="Times New Roman" pitchFamily="18" charset="0"/>
                <a:cs typeface="Times New Roman" pitchFamily="18" charset="0"/>
              </a:rPr>
              <a:t>Kiến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thức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trọng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tâm</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Mong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muốn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được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thành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công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người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khác</a:t>
            </a:r>
            <a:r>
              <a:rPr lang="en-US"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kìa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khứ</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Muốn</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kém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kêu</a:t>
            </a:r>
            <a:r>
              <a:rPr lang="en-US" sz="2400" dirty="0" smtClean="0">
                <a:latin typeface="Times New Roman" pitchFamily="18" charset="0"/>
                <a:cs typeface="Times New Roman" pitchFamily="18" charset="0"/>
              </a:rPr>
              <a:t> ca.</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đời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hỏi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vượt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noi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vẹn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mười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chịu</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lẽ</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dưới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838200"/>
            <a:ext cx="8915400" cy="6370975"/>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tin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bởi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a:t>
            </a:r>
          </a:p>
          <a:p>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xanh</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bất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endParaRPr lang="en-US" sz="2400" dirty="0" smtClean="0">
              <a:latin typeface="Times New Roman" pitchFamily="18" charset="0"/>
              <a:cs typeface="Times New Roman" pitchFamily="18" charset="0"/>
            </a:endParaRPr>
          </a:p>
          <a:p>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3</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Sự</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sống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đang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những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thức</a:t>
            </a:r>
            <a:r>
              <a:rPr lang="en-US" sz="2400" i="1" dirty="0" smtClean="0">
                <a:latin typeface="Times New Roman" pitchFamily="18" charset="0"/>
                <a:cs typeface="Times New Roman" pitchFamily="18" charset="0"/>
              </a:rPr>
              <a:t> to </a:t>
            </a:r>
            <a:r>
              <a:rPr lang="en-US" sz="2400" i="1"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chuyển</a:t>
            </a:r>
            <a:r>
              <a:rPr lang="en-US" sz="2400" dirty="0" smtClean="0">
                <a:latin typeface="Times New Roman" pitchFamily="18" charset="0"/>
                <a:cs typeface="Times New Roman" pitchFamily="18" charset="0"/>
              </a:rPr>
              <a:t>.</a:t>
            </a:r>
          </a:p>
          <a:p>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4</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hỏi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chịu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xoáy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to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chịu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hỏi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dậy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khoanh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838200"/>
            <a:ext cx="8915400" cy="4893647"/>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5: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góp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túi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nhựa</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bãi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thuỷ</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cây</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dịch</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thêm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cây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xanh</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trời</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khoảng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máy</a:t>
            </a:r>
            <a:r>
              <a:rPr lang="en-US"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838200"/>
            <a:ext cx="8915400" cy="6247864"/>
          </a:xfrm>
          <a:prstGeom prst="rect">
            <a:avLst/>
          </a:prstGeom>
          <a:noFill/>
        </p:spPr>
        <p:txBody>
          <a:bodyPr wrap="square" rtlCol="0">
            <a:spAutoFit/>
          </a:bodyPr>
          <a:lstStyle/>
          <a:p>
            <a:pPr algn="ctr"/>
            <a:r>
              <a:rPr lang="en-US" sz="2000" b="1" dirty="0" smtClean="0">
                <a:latin typeface="Times New Roman" pitchFamily="18" charset="0"/>
                <a:cs typeface="Times New Roman" pitchFamily="18" charset="0"/>
              </a:rPr>
              <a:t>PHIẾU HỌC TẬP SỐ 3</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Đọc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đoạn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trích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thực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yêu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cầu</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Chiến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dịch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Giờ</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ban </a:t>
            </a:r>
            <a:r>
              <a:rPr lang="en-US" sz="2000" i="1" dirty="0" err="1" smtClean="0">
                <a:latin typeface="Times New Roman" pitchFamily="18" charset="0"/>
                <a:cs typeface="Times New Roman" pitchFamily="18" charset="0"/>
              </a:rPr>
              <a:t>đầu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chỉ</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nằm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trong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kế</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hoạch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trong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phạm</a:t>
            </a:r>
            <a:r>
              <a:rPr lang="en-US" sz="2000" i="1" dirty="0" smtClean="0">
                <a:latin typeface="Times New Roman" pitchFamily="18" charset="0"/>
                <a:cs typeface="Times New Roman" pitchFamily="18" charset="0"/>
              </a:rPr>
              <a:t> vi </a:t>
            </a:r>
            <a:r>
              <a:rPr lang="en-US" sz="2000" i="1" dirty="0" err="1" smtClean="0">
                <a:latin typeface="Times New Roman" pitchFamily="18" charset="0"/>
                <a:cs typeface="Times New Roman" pitchFamily="18" charset="0"/>
              </a:rPr>
              <a:t>quốc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của</a:t>
            </a:r>
            <a:r>
              <a:rPr lang="en-US" sz="2000" i="1" dirty="0" smtClean="0">
                <a:latin typeface="Times New Roman" pitchFamily="18" charset="0"/>
                <a:cs typeface="Times New Roman" pitchFamily="18" charset="0"/>
              </a:rPr>
              <a:t> Australia </a:t>
            </a:r>
            <a:r>
              <a:rPr lang="en-US" sz="2000" i="1" dirty="0" err="1" smtClean="0">
                <a:latin typeface="Times New Roman" pitchFamily="18" charset="0"/>
                <a:cs typeface="Times New Roman" pitchFamily="18" charset="0"/>
              </a:rPr>
              <a:t>nhưng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thực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hút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sự</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quan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tâm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thế</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bắt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đầu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tham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chiến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dịch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Giờ</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năm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đo</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i="1" dirty="0" err="1" smtClean="0">
                <a:latin typeface="Times New Roman" pitchFamily="18" charset="0"/>
                <a:cs typeface="Times New Roman" pitchFamily="18" charset="0"/>
              </a:rPr>
              <a:t>Vào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ngày</a:t>
            </a:r>
            <a:r>
              <a:rPr lang="en-US" sz="2000" i="1" dirty="0" smtClean="0">
                <a:latin typeface="Times New Roman" pitchFamily="18" charset="0"/>
                <a:cs typeface="Times New Roman" pitchFamily="18" charset="0"/>
              </a:rPr>
              <a:t> 29/3/2008, </a:t>
            </a:r>
            <a:r>
              <a:rPr lang="en-US" sz="2000" i="1" dirty="0" err="1" smtClean="0">
                <a:latin typeface="Times New Roman" pitchFamily="18" charset="0"/>
                <a:cs typeface="Times New Roman" pitchFamily="18" charset="0"/>
              </a:rPr>
              <a:t>Chiến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dịch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Giờ</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tổ</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chức</a:t>
            </a:r>
            <a:r>
              <a:rPr lang="en-US" sz="2000" i="1" dirty="0" smtClean="0">
                <a:latin typeface="Times New Roman" pitchFamily="18" charset="0"/>
                <a:cs typeface="Times New Roman" pitchFamily="18" charset="0"/>
              </a:rPr>
              <a:t> ở 371 </a:t>
            </a:r>
            <a:r>
              <a:rPr lang="en-US" sz="2000" i="1" dirty="0" err="1" smtClean="0">
                <a:latin typeface="Times New Roman" pitchFamily="18" charset="0"/>
                <a:cs typeface="Times New Roman" pitchFamily="18" charset="0"/>
              </a:rPr>
              <a:t>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phố</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trấn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thuộc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hơn</a:t>
            </a:r>
            <a:r>
              <a:rPr lang="en-US" sz="2000" i="1" dirty="0" smtClean="0">
                <a:latin typeface="Times New Roman" pitchFamily="18" charset="0"/>
                <a:cs typeface="Times New Roman" pitchFamily="18" charset="0"/>
              </a:rPr>
              <a:t> 35 </a:t>
            </a:r>
            <a:r>
              <a:rPr lang="en-US" sz="2000" i="1" dirty="0" err="1" smtClean="0">
                <a:latin typeface="Times New Roman" pitchFamily="18" charset="0"/>
                <a:cs typeface="Times New Roman" pitchFamily="18" charset="0"/>
              </a:rPr>
              <a:t>quốc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thế</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tham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của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hơn</a:t>
            </a:r>
            <a:r>
              <a:rPr lang="en-US" sz="2000" i="1" dirty="0" smtClean="0">
                <a:latin typeface="Times New Roman" pitchFamily="18" charset="0"/>
                <a:cs typeface="Times New Roman" pitchFamily="18" charset="0"/>
              </a:rPr>
              <a:t> 50 </a:t>
            </a:r>
            <a:r>
              <a:rPr lang="en-US" sz="2000" i="1" dirty="0" err="1" smtClean="0">
                <a:latin typeface="Times New Roman" pitchFamily="18" charset="0"/>
                <a:cs typeface="Times New Roman" pitchFamily="18" charset="0"/>
              </a:rPr>
              <a:t>triệu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i="1" dirty="0" err="1" smtClean="0">
                <a:latin typeface="Times New Roman" pitchFamily="18" charset="0"/>
                <a:cs typeface="Times New Roman" pitchFamily="18" charset="0"/>
              </a:rPr>
              <a:t>Một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năm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đo</a:t>
            </a:r>
            <a:r>
              <a:rPr lang="en-US" sz="2000" i="1" dirty="0" smtClean="0">
                <a:latin typeface="Times New Roman" pitchFamily="18" charset="0"/>
                <a:cs typeface="Times New Roman" pitchFamily="18" charset="0"/>
              </a:rPr>
              <a:t>́ (2009), </a:t>
            </a:r>
            <a:r>
              <a:rPr lang="en-US" sz="2000" i="1" dirty="0" err="1" smtClean="0">
                <a:latin typeface="Times New Roman" pitchFamily="18" charset="0"/>
                <a:cs typeface="Times New Roman" pitchFamily="18" charset="0"/>
              </a:rPr>
              <a:t>chiến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dịch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Giờ</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hút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tham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của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hàng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trăm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triệu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hơn</a:t>
            </a:r>
            <a:r>
              <a:rPr lang="en-US" sz="2000" i="1" dirty="0" smtClean="0">
                <a:latin typeface="Times New Roman" pitchFamily="18" charset="0"/>
                <a:cs typeface="Times New Roman" pitchFamily="18" charset="0"/>
              </a:rPr>
              <a:t> 4.000 </a:t>
            </a:r>
            <a:r>
              <a:rPr lang="en-US" sz="2000" i="1" dirty="0" err="1" smtClean="0">
                <a:latin typeface="Times New Roman" pitchFamily="18" charset="0"/>
                <a:cs typeface="Times New Roman" pitchFamily="18" charset="0"/>
              </a:rPr>
              <a:t>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phố</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trấn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thuộc</a:t>
            </a:r>
            <a:r>
              <a:rPr lang="en-US" sz="2000" i="1" dirty="0" smtClean="0">
                <a:latin typeface="Times New Roman" pitchFamily="18" charset="0"/>
                <a:cs typeface="Times New Roman" pitchFamily="18" charset="0"/>
              </a:rPr>
              <a:t> 88 </a:t>
            </a:r>
            <a:r>
              <a:rPr lang="en-US" sz="2000" i="1" dirty="0" err="1" smtClean="0">
                <a:latin typeface="Times New Roman" pitchFamily="18" charset="0"/>
                <a:cs typeface="Times New Roman" pitchFamily="18" charset="0"/>
              </a:rPr>
              <a:t>quốc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thế</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cùng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tắt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đèn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trong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vòng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giờ</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đồng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hồ</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 Theo baodautu.vn)</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1</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3.</a:t>
            </a:r>
            <a:r>
              <a:rPr lang="en-US" sz="2000" dirty="0" smtClean="0">
                <a:latin typeface="Times New Roman" pitchFamily="18" charset="0"/>
                <a:cs typeface="Times New Roman" pitchFamily="18" charset="0"/>
              </a:rPr>
              <a:t> Theo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triển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Ngoài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góp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hậu</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609600"/>
            <a:ext cx="8915400" cy="6370975"/>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tin.</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2: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gian:29/3/2008,</a:t>
            </a:r>
          </a:p>
          <a:p>
            <a:pPr algn="just"/>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ở 371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35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50 </a:t>
            </a:r>
            <a:r>
              <a:rPr lang="en-US" sz="2400" dirty="0" err="1" smtClean="0">
                <a:latin typeface="Times New Roman" pitchFamily="18" charset="0"/>
                <a:cs typeface="Times New Roman" pitchFamily="18" charset="0"/>
              </a:rPr>
              <a:t>triệu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tin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3: </a:t>
            </a:r>
            <a:r>
              <a:rPr lang="en-US" sz="2400" dirty="0" smtClean="0">
                <a:latin typeface="Times New Roman" pitchFamily="18" charset="0"/>
                <a:cs typeface="Times New Roman" pitchFamily="18" charset="0"/>
              </a:rPr>
              <a:t>Theo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góp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hậu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tầm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hậu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609600"/>
            <a:ext cx="8915400" cy="5632311"/>
          </a:xfrm>
          <a:prstGeom prst="rect">
            <a:avLst/>
          </a:prstGeom>
          <a:noFill/>
        </p:spPr>
        <p:txBody>
          <a:bodyPr wrap="square" rtlCol="0">
            <a:spAutoFit/>
          </a:bodyPr>
          <a:lstStyle/>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4: </a:t>
            </a:r>
            <a:r>
              <a:rPr lang="en-US" sz="2400" dirty="0" err="1" smtClean="0">
                <a:latin typeface="Times New Roman" pitchFamily="18" charset="0"/>
                <a:cs typeface="Times New Roman" pitchFamily="18" charset="0"/>
              </a:rPr>
              <a:t>Ngoài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góp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hậu</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dục</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nâng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hậu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góp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hậu</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xanh</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bãi</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điện</a:t>
            </a:r>
            <a:r>
              <a:rPr lang="en-US" sz="2400" dirty="0" smtClean="0">
                <a:latin typeface="Times New Roman" pitchFamily="18" charset="0"/>
                <a:cs typeface="Times New Roman" pitchFamily="18" charset="0"/>
              </a:rPr>
              <a:t>, gas, </a:t>
            </a:r>
            <a:r>
              <a:rPr lang="en-US" sz="2400" dirty="0" err="1" smtClean="0">
                <a:latin typeface="Times New Roman" pitchFamily="18" charset="0"/>
                <a:cs typeface="Times New Roman" pitchFamily="18" charset="0"/>
              </a:rPr>
              <a:t>khí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trời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hạn</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nuôi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xuất</a:t>
            </a:r>
            <a:r>
              <a:rPr lang="en-US" sz="2400" dirty="0" smtClean="0">
                <a:latin typeface="Times New Roman" pitchFamily="18" charset="0"/>
                <a:cs typeface="Times New Roman" pitchFamily="18" charset="0"/>
              </a:rPr>
              <a:t> biogas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đun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giảm</a:t>
            </a:r>
            <a:r>
              <a:rPr lang="en-US" sz="2400" dirty="0" smtClean="0">
                <a:latin typeface="Times New Roman" pitchFamily="18" charset="0"/>
                <a:cs typeface="Times New Roman" pitchFamily="18" charset="0"/>
              </a:rPr>
              <a:t> ô </a:t>
            </a:r>
            <a:r>
              <a:rPr lang="en-US" sz="2400" dirty="0" err="1" smtClean="0">
                <a:latin typeface="Times New Roman" pitchFamily="18" charset="0"/>
                <a:cs typeface="Times New Roman" pitchFamily="18" charset="0"/>
              </a:rPr>
              <a:t>nhiềm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thiểu</a:t>
            </a:r>
            <a:r>
              <a:rPr lang="en-US" sz="2400" dirty="0" smtClean="0">
                <a:latin typeface="Times New Roman" pitchFamily="18" charset="0"/>
                <a:cs typeface="Times New Roman" pitchFamily="18" charset="0"/>
              </a:rPr>
              <a:t> C02.</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838200"/>
            <a:ext cx="8915400" cy="5940088"/>
          </a:xfrm>
          <a:prstGeom prst="rect">
            <a:avLst/>
          </a:prstGeom>
          <a:noFill/>
        </p:spPr>
        <p:txBody>
          <a:bodyPr wrap="square" rtlCol="0">
            <a:spAutoFit/>
          </a:bodyPr>
          <a:lstStyle/>
          <a:p>
            <a:pPr algn="ctr"/>
            <a:r>
              <a:rPr lang="en-US" sz="2000" b="1" dirty="0" smtClean="0">
                <a:latin typeface="Times New Roman" pitchFamily="18" charset="0"/>
                <a:cs typeface="Times New Roman" pitchFamily="18" charset="0"/>
              </a:rPr>
              <a:t>PHIẾU HỌC TẬP SỐ 4</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Đọc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đoạn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trích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hỏi</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nhà</a:t>
            </a:r>
            <a:r>
              <a:rPr lang="en-US" sz="2000" i="1" dirty="0" smtClean="0">
                <a:latin typeface="Times New Roman" pitchFamily="18" charset="0"/>
                <a:cs typeface="Times New Roman" pitchFamily="18" charset="0"/>
              </a:rPr>
              <a:t> du </a:t>
            </a:r>
            <a:r>
              <a:rPr lang="en-US" sz="2000" i="1" dirty="0" err="1" smtClean="0">
                <a:latin typeface="Times New Roman" pitchFamily="18" charset="0"/>
                <a:cs typeface="Times New Roman" pitchFamily="18" charset="0"/>
              </a:rPr>
              <a: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ngừng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thay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đổi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hình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khỏi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biển</a:t>
            </a:r>
            <a:r>
              <a:rPr lang="en-US" sz="2000" i="1" dirty="0" smtClean="0">
                <a:latin typeface="Times New Roman" pitchFamily="18" charset="0"/>
                <a:cs typeface="Times New Roman" pitchFamily="18" charset="0"/>
              </a:rPr>
              <a:t> ở </a:t>
            </a:r>
            <a:r>
              <a:rPr lang="en-US" sz="2000" i="1" dirty="0" err="1" smtClean="0">
                <a:latin typeface="Times New Roman" pitchFamily="18" charset="0"/>
                <a:cs typeface="Times New Roman" pitchFamily="18" charset="0"/>
              </a:rPr>
              <a:t>thể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lỏng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rồi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xuất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hiện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trong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khí</a:t>
            </a:r>
            <a:r>
              <a:rPr lang="en-US" sz="2000" i="1" dirty="0" smtClean="0">
                <a:latin typeface="Times New Roman" pitchFamily="18" charset="0"/>
                <a:cs typeface="Times New Roman" pitchFamily="18" charset="0"/>
              </a:rPr>
              <a:t> ở </a:t>
            </a:r>
            <a:r>
              <a:rPr lang="en-US" sz="2000" i="1" dirty="0" err="1" smtClean="0">
                <a:latin typeface="Times New Roman" pitchFamily="18" charset="0"/>
                <a:cs typeface="Times New Roman" pitchFamily="18" charset="0"/>
              </a:rPr>
              <a:t>thể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khí</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xuống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dưới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băng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ngọn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núi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cuộc</a:t>
            </a:r>
            <a:r>
              <a:rPr lang="en-US" sz="2000" i="1" dirty="0" smtClean="0">
                <a:latin typeface="Times New Roman" pitchFamily="18" charset="0"/>
                <a:cs typeface="Times New Roman" pitchFamily="18" charset="0"/>
              </a:rPr>
              <a:t> du </a:t>
            </a:r>
            <a:r>
              <a:rPr lang="en-US" sz="2000" i="1" dirty="0" err="1" smtClean="0">
                <a:latin typeface="Times New Roman" pitchFamily="18" charset="0"/>
                <a:cs typeface="Times New Roman" pitchFamily="18" charset="0"/>
              </a:rPr>
              <a: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tiếp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tục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trở</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lỏng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chảy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trong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đòng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lớn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nhỏ</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rồi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đổ</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điểm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xuất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phát</a:t>
            </a:r>
            <a:r>
              <a:rPr lang="en-US" sz="2000" i="1" dirty="0" smtClean="0">
                <a:latin typeface="Times New Roman" pitchFamily="18" charset="0"/>
                <a:cs typeface="Times New Roman" pitchFamily="18" charset="0"/>
              </a:rPr>
              <a:t> ban </a:t>
            </a:r>
            <a:r>
              <a:rPr lang="en-US" sz="2000" i="1" dirty="0" err="1" smtClean="0">
                <a:latin typeface="Times New Roman" pitchFamily="18" charset="0"/>
                <a:cs typeface="Times New Roman" pitchFamily="18" charset="0"/>
              </a:rPr>
              <a:t>đầu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Trong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suốt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vòng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tuần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hoàn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này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đều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ích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bản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tạo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loài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thực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vật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động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vật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trong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có</a:t>
            </a:r>
            <a:r>
              <a:rPr lang="en-US" sz="2000" i="1" dirty="0" smtClean="0">
                <a:latin typeface="Times New Roman" pitchFamily="18" charset="0"/>
                <a:cs typeface="Times New Roman" pitchFamily="18" charset="0"/>
              </a:rPr>
              <a:t> con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chúng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chúng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sống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thiếu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Chúng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sử</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dụng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từng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giây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từng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phút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uống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tưới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tiêu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sản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xuất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điện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thật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quý</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giá</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Nhiều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Bách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khoa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thế</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hệ</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mới</a:t>
            </a:r>
            <a:r>
              <a:rPr lang="en-US" sz="2000" i="1" dirty="0" smtClean="0">
                <a:latin typeface="Times New Roman" pitchFamily="18" charset="0"/>
                <a:cs typeface="Times New Roman" pitchFamily="18" charset="0"/>
              </a:rPr>
              <a:t>, NXB </a:t>
            </a:r>
            <a:r>
              <a:rPr lang="en-US" sz="2000" i="1" dirty="0" err="1" smtClean="0">
                <a:latin typeface="Times New Roman" pitchFamily="18" charset="0"/>
                <a:cs typeface="Times New Roman" pitchFamily="18" charset="0"/>
              </a:rPr>
              <a:t>Dân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trí</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Nội</a:t>
            </a:r>
            <a:r>
              <a:rPr lang="en-US" sz="2000" i="1" dirty="0" smtClean="0">
                <a:latin typeface="Times New Roman" pitchFamily="18" charset="0"/>
                <a:cs typeface="Times New Roman" pitchFamily="18" charset="0"/>
              </a:rPr>
              <a:t>, 2017, tr. 28)</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1:</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du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đại</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3:</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5</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triển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triển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a:t>
            </a:r>
            <a:r>
              <a:rPr lang="en-US" sz="2000" dirty="0" smtClean="0">
                <a:latin typeface="Times New Roman" pitchFamily="18" charset="0"/>
                <a:cs typeface="Times New Roman" pitchFamily="18" charset="0"/>
              </a:rPr>
              <a:t> 3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4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ÔN TẬP VĂN BẢN </a:t>
            </a:r>
            <a:r>
              <a:rPr lang="vi-VN" sz="2000" b="1" dirty="0" smtClean="0">
                <a:solidFill>
                  <a:srgbClr val="FF0000"/>
                </a:solidFill>
                <a:latin typeface="Times New Roman" pitchFamily="18" charset="0"/>
                <a:cs typeface="Times New Roman" pitchFamily="18" charset="0"/>
              </a:rPr>
              <a:t>ĐẤT </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CÁI NÔI CỦA SỰ SỐNG</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(Hồ Thanh Trang)</a:t>
            </a:r>
            <a:endParaRPr lang="en-US" sz="20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2400" i="1"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609600"/>
            <a:ext cx="9144000" cy="6432530"/>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chung</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riêng</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du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sang </a:t>
            </a:r>
            <a:r>
              <a:rPr lang="en-US" sz="2400" dirty="0" err="1" smtClean="0">
                <a:latin typeface="Times New Roman" pitchFamily="18" charset="0"/>
                <a:cs typeface="Times New Roman" pitchFamily="18" charset="0"/>
              </a:rPr>
              <a:t>dạng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3:</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ngầm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4:</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du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dạng</a:t>
            </a:r>
            <a:r>
              <a:rPr lang="en-US" sz="24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5:</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triển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chuyển</a:t>
            </a:r>
            <a:r>
              <a:rPr lang="en-US" sz="2000" dirty="0" smtClean="0">
                <a:latin typeface="Times New Roman" pitchFamily="18" charset="0"/>
                <a:cs typeface="Times New Roman" pitchFamily="18" charset="0"/>
              </a:rPr>
              <a:t> sang ý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triển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du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tức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song </a:t>
            </a:r>
            <a:r>
              <a:rPr lang="en-US" sz="2000" dirty="0" err="1" smtClean="0">
                <a:latin typeface="Times New Roman" pitchFamily="18" charset="0"/>
                <a:cs typeface="Times New Roman" pitchFamily="18" charset="0"/>
              </a:rPr>
              <a:t>song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228600" y="2057400"/>
            <a:ext cx="8763000" cy="3046988"/>
          </a:xfrm>
          <a:prstGeom prst="rect">
            <a:avLst/>
          </a:prstGeom>
          <a:noFill/>
          <a:ln w="9525">
            <a:noFill/>
            <a:miter lim="800000"/>
            <a:headEnd/>
            <a:tailEnd/>
          </a:ln>
        </p:spPr>
        <p:txBody>
          <a:bodyPr wrap="square">
            <a:spAutoFit/>
          </a:bodyPr>
          <a:lstStyle/>
          <a:p>
            <a:pPr algn="ctr"/>
            <a:r>
              <a:rPr lang="en-US" sz="3200" b="1" dirty="0" smtClean="0">
                <a:solidFill>
                  <a:srgbClr val="002060"/>
                </a:solidFill>
                <a:latin typeface="Times New Roman" pitchFamily="18" charset="0"/>
                <a:cs typeface="Times New Roman" pitchFamily="18" charset="0"/>
              </a:rPr>
              <a:t>BỘ ĐỌC HIỂU BÀI 8,9,10</a:t>
            </a:r>
          </a:p>
          <a:p>
            <a:pPr algn="ctr"/>
            <a:r>
              <a:rPr lang="en-US" sz="3200" b="1" dirty="0" smtClean="0">
                <a:solidFill>
                  <a:srgbClr val="002060"/>
                </a:solidFill>
                <a:latin typeface="Times New Roman" pitchFamily="18" charset="0"/>
                <a:cs typeface="Times New Roman" pitchFamily="18" charset="0"/>
              </a:rPr>
              <a:t>BÀI 8: KHÁC BIỆT VÀ GẦN GŨI</a:t>
            </a:r>
          </a:p>
          <a:p>
            <a:pPr algn="ctr"/>
            <a:r>
              <a:rPr lang="vi-VN" sz="3200" b="1" dirty="0" smtClean="0">
                <a:solidFill>
                  <a:srgbClr val="002060"/>
                </a:solidFill>
                <a:latin typeface="Times New Roman" pitchFamily="18" charset="0"/>
                <a:cs typeface="Times New Roman" pitchFamily="18" charset="0"/>
              </a:rPr>
              <a:t>ÔN TẬP VĂN BẢN: CÁC LOÀI CHUNG SÔNG VỚI NHAU NHƯ THẾ NÀO?                                                                                                                         				</a:t>
            </a:r>
            <a:r>
              <a:rPr lang="vi-VN" sz="3200" i="1" dirty="0" smtClean="0">
                <a:solidFill>
                  <a:srgbClr val="002060"/>
                </a:solidFill>
                <a:latin typeface="Times New Roman" pitchFamily="18" charset="0"/>
                <a:cs typeface="Times New Roman" pitchFamily="18" charset="0"/>
              </a:rPr>
              <a:t>( Ngọc Phú)</a:t>
            </a:r>
            <a:endParaRPr lang="en-US" sz="3200" dirty="0" smtClean="0">
              <a:solidFill>
                <a:srgbClr val="00206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9: </a:t>
            </a:r>
            <a:r>
              <a:rPr lang="vi-VN" b="1" dirty="0" smtClean="0">
                <a:solidFill>
                  <a:srgbClr val="FF0000"/>
                </a:solidFill>
                <a:latin typeface="Times New Roman" pitchFamily="18" charset="0"/>
                <a:cs typeface="Times New Roman" pitchFamily="18" charset="0"/>
              </a:rPr>
              <a:t>ÔN TẬP VĂN BẢN: CÁC LOÀI CHUNG SÔNG VỚI NHAU NHƯ THẾ NÀO?                                                                                                                         				</a:t>
            </a:r>
            <a:r>
              <a:rPr lang="vi-VN" i="1" dirty="0" smtClean="0">
                <a:solidFill>
                  <a:srgbClr val="FF0000"/>
                </a:solidFill>
                <a:latin typeface="Times New Roman" pitchFamily="18" charset="0"/>
                <a:cs typeface="Times New Roman" pitchFamily="18" charset="0"/>
              </a:rPr>
              <a:t>( Ngọc Phú)</a:t>
            </a:r>
            <a:endParaRPr lang="en-US"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001643"/>
          </a:xfrm>
          <a:prstGeom prst="rect">
            <a:avLst/>
          </a:prstGeom>
          <a:noFill/>
        </p:spPr>
        <p:txBody>
          <a:bodyPr wrap="square" rtlCol="0">
            <a:spAutoFit/>
          </a:bodyPr>
          <a:lstStyle/>
          <a:p>
            <a:pPr algn="just"/>
            <a:r>
              <a:rPr lang="vi-VN" sz="2400" b="1" dirty="0" smtClean="0">
                <a:latin typeface="Times New Roman" pitchFamily="18" charset="0"/>
                <a:cs typeface="Times New Roman" pitchFamily="18" charset="0"/>
              </a:rPr>
              <a:t>I. </a:t>
            </a:r>
            <a:r>
              <a:rPr lang="en-US" sz="2400" b="1" dirty="0" smtClean="0">
                <a:latin typeface="Times New Roman" pitchFamily="18" charset="0"/>
                <a:cs typeface="Times New Roman" pitchFamily="18" charset="0"/>
              </a:rPr>
              <a:t>TÌM HIỂU CHUNG</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Thể loại: VB thông tin</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Xuất xứ: - Tác giả: Ngọc Phú</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Trích từ Báo Điện tử </a:t>
            </a:r>
            <a:r>
              <a:rPr lang="vi-VN" sz="2400" i="1" dirty="0" smtClean="0">
                <a:latin typeface="Times New Roman" pitchFamily="18" charset="0"/>
                <a:cs typeface="Times New Roman" pitchFamily="18" charset="0"/>
              </a:rPr>
              <a:t>Đất Việt</a:t>
            </a:r>
            <a:r>
              <a:rPr lang="vi-VN" sz="2400" dirty="0" smtClean="0">
                <a:latin typeface="Times New Roman" pitchFamily="18" charset="0"/>
                <a:cs typeface="Times New Roman" pitchFamily="18" charset="0"/>
              </a:rPr>
              <a:t>- Diễn đàn Liên hiệp các Hội Khoa học và Kĩ thuật Việt Nam, tháng 9/2020</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Phương thức biểu đạt: Thuyết minh (kết hợp với yếu tố nghị luận, tự sự).</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Vấn đề được đề cập: </a:t>
            </a:r>
            <a:r>
              <a:rPr lang="nl-NL" sz="2400" dirty="0" smtClean="0">
                <a:latin typeface="Times New Roman" pitchFamily="18" charset="0"/>
                <a:cs typeface="Times New Roman" pitchFamily="18" charset="0"/>
              </a:rPr>
              <a:t>Sự đa dạng của các loài vật trên Trái Đất và trật tự trong đời sống muôn loài.</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 Bố cục</a:t>
            </a:r>
            <a:r>
              <a:rPr lang="nl-NL" sz="2400" dirty="0" smtClean="0">
                <a:latin typeface="Times New Roman" pitchFamily="18" charset="0"/>
                <a:cs typeface="Times New Roman" pitchFamily="18" charset="0"/>
              </a:rPr>
              <a:t>: Văn bản chia làm 3 phần:</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Phần</a:t>
            </a:r>
            <a:r>
              <a:rPr lang="nl-NL" sz="2400" dirty="0" smtClean="0">
                <a:latin typeface="Times New Roman" pitchFamily="18" charset="0"/>
                <a:cs typeface="Times New Roman" pitchFamily="18" charset="0"/>
              </a:rPr>
              <a:t> 1:</a:t>
            </a:r>
            <a:r>
              <a:rPr lang="vi-VN" sz="2400" dirty="0" smtClean="0">
                <a:latin typeface="Times New Roman" pitchFamily="18" charset="0"/>
                <a:cs typeface="Times New Roman" pitchFamily="18" charset="0"/>
              </a:rPr>
              <a:t> T</a:t>
            </a:r>
            <a:r>
              <a:rPr lang="nl-NL" sz="2400" dirty="0" smtClean="0">
                <a:latin typeface="Times New Roman" pitchFamily="18" charset="0"/>
                <a:cs typeface="Times New Roman" pitchFamily="18" charset="0"/>
              </a:rPr>
              <a:t>ừ đầu </a:t>
            </a:r>
            <a:r>
              <a:rPr lang="vi-VN" sz="2400" dirty="0" smtClean="0">
                <a:latin typeface="Times New Roman" pitchFamily="18" charset="0"/>
                <a:cs typeface="Times New Roman" pitchFamily="18" charset="0"/>
              </a:rPr>
              <a:t>đến </a:t>
            </a:r>
            <a:r>
              <a:rPr lang="vi-VN" sz="2400" i="1" dirty="0" smtClean="0">
                <a:latin typeface="Times New Roman" pitchFamily="18" charset="0"/>
                <a:cs typeface="Times New Roman" pitchFamily="18" charset="0"/>
              </a:rPr>
              <a:t>“</a:t>
            </a:r>
            <a:r>
              <a:rPr lang="nl-NL" sz="2400" i="1" dirty="0" smtClean="0">
                <a:latin typeface="Times New Roman" pitchFamily="18" charset="0"/>
                <a:cs typeface="Times New Roman" pitchFamily="18" charset="0"/>
              </a:rPr>
              <a:t>rất dễ bị tổn thương của nó</a:t>
            </a:r>
            <a:r>
              <a:rPr lang="nl-NL" sz="2400" dirty="0" smtClean="0">
                <a:latin typeface="Times New Roman" pitchFamily="18" charset="0"/>
                <a:cs typeface="Times New Roman" pitchFamily="18" charset="0"/>
              </a:rPr>
              <a:t>” Phần mở đầu </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Phần 2: Nội dung chính: tiếp theo đến “</a:t>
            </a:r>
            <a:r>
              <a:rPr lang="nl-NL" sz="2400" i="1" dirty="0" smtClean="0">
                <a:latin typeface="Times New Roman" pitchFamily="18" charset="0"/>
                <a:cs typeface="Times New Roman" pitchFamily="18" charset="0"/>
              </a:rPr>
              <a:t>thế giới đẹp đẽ này.” </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Sự đa dạng của các loài</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Tính trật tự trong đời sống muôn vật muôn loài</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Vai trò của con người đối với sự sống trên Trái Đất</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Phần 3: Kết thúc</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ox(in)">
                                      <p:cBhvr>
                                        <p:cTn id="40" dur="500"/>
                                        <p:tgtEl>
                                          <p:spTgt spid="5">
                                            <p:txEl>
                                              <p:pRg st="11" end="11"/>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Effect transition="in" filter="box(in)">
                                      <p:cBhvr>
                                        <p:cTn id="43"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9: </a:t>
            </a:r>
            <a:r>
              <a:rPr lang="vi-VN" b="1" dirty="0" smtClean="0">
                <a:solidFill>
                  <a:srgbClr val="FF0000"/>
                </a:solidFill>
                <a:latin typeface="Times New Roman" pitchFamily="18" charset="0"/>
                <a:cs typeface="Times New Roman" pitchFamily="18" charset="0"/>
              </a:rPr>
              <a:t>ÔN TẬP VĂN BẢN: CÁC LOÀI CHUNG SÔNG VỚI NHAU NHƯ THẾ NÀO?                                                                                                                         				</a:t>
            </a:r>
            <a:r>
              <a:rPr lang="vi-VN" i="1" dirty="0" smtClean="0">
                <a:solidFill>
                  <a:srgbClr val="FF0000"/>
                </a:solidFill>
                <a:latin typeface="Times New Roman" pitchFamily="18" charset="0"/>
                <a:cs typeface="Times New Roman" pitchFamily="18" charset="0"/>
              </a:rPr>
              <a:t>( Ngọc Phú)</a:t>
            </a:r>
            <a:endParaRPr lang="en-US"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5324535"/>
          </a:xfrm>
          <a:prstGeom prst="rect">
            <a:avLst/>
          </a:prstGeom>
          <a:noFill/>
        </p:spPr>
        <p:txBody>
          <a:bodyPr wrap="square" rtlCol="0">
            <a:spAutoFit/>
          </a:bodyPr>
          <a:lstStyle/>
          <a:p>
            <a:pPr algn="just"/>
            <a:r>
              <a:rPr lang="nl-NL" sz="2000" dirty="0" smtClean="0">
                <a:latin typeface="Times New Roman" pitchFamily="18" charset="0"/>
                <a:cs typeface="Times New Roman" pitchFamily="18" charset="0"/>
              </a:rPr>
              <a:t>Nghệ thuật: - Kết hợp chữ viết với tranh ảnh để văn bản thông tin sinh động</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Thông tin chính xác, khoa học về các loài vật trên Trái Đất thông qua các số liệu</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Trình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trình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bày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thông</a:t>
            </a:r>
            <a:r>
              <a:rPr lang="fr-FR" sz="2000" dirty="0" smtClean="0">
                <a:latin typeface="Times New Roman" pitchFamily="18" charset="0"/>
                <a:cs typeface="Times New Roman" pitchFamily="18" charset="0"/>
              </a:rPr>
              <a:t> tin  </a:t>
            </a:r>
            <a:r>
              <a:rPr lang="fr-FR" sz="2000" dirty="0" err="1" smtClean="0">
                <a:latin typeface="Times New Roman" pitchFamily="18" charset="0"/>
                <a:cs typeface="Times New Roman" pitchFamily="18" charset="0"/>
              </a:rPr>
              <a:t>theo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trình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nhân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quả</a:t>
            </a:r>
            <a:r>
              <a:rPr lang="fr-FR"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 Cách mở đầu - kết thúc văn bản có sự thống nhất, hỗ trợ cho nhau tạo nên nét đặc sắc, độc đáo cho VB.</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Ý  </a:t>
            </a:r>
            <a:r>
              <a:rPr lang="fr-FR" sz="2000" dirty="0" err="1" smtClean="0">
                <a:latin typeface="Times New Roman" pitchFamily="18" charset="0"/>
                <a:cs typeface="Times New Roman" pitchFamily="18" charset="0"/>
              </a:rPr>
              <a:t>nghĩa</a:t>
            </a:r>
            <a:r>
              <a:rPr lang="fr-FR" sz="2000" dirty="0" smtClean="0">
                <a:latin typeface="Times New Roman" pitchFamily="18" charset="0"/>
                <a:cs typeface="Times New Roman" pitchFamily="18" charset="0"/>
              </a:rPr>
              <a:t>: </a:t>
            </a:r>
            <a:r>
              <a:rPr lang="nl-NL" sz="2000" dirty="0" smtClean="0">
                <a:latin typeface="Times New Roman" pitchFamily="18" charset="0"/>
                <a:cs typeface="Times New Roman" pitchFamily="18" charset="0"/>
              </a:rPr>
              <a:t>Văn bản đã đặt ra cho con người vấn đề cần biết chung sống hài hoà với muôn loài, để bảo tồn sự đa dạng của thiên nhiên trên Trái Đất.</a:t>
            </a:r>
            <a:endParaRPr lang="en-US" sz="2000" dirty="0" smtClean="0">
              <a:latin typeface="Times New Roman" pitchFamily="18" charset="0"/>
              <a:cs typeface="Times New Roman" pitchFamily="18" charset="0"/>
            </a:endParaRPr>
          </a:p>
          <a:p>
            <a:pPr algn="just"/>
            <a:r>
              <a:rPr lang="fr-FR" sz="2000" b="1" dirty="0" smtClean="0">
                <a:latin typeface="Times New Roman" pitchFamily="18" charset="0"/>
                <a:cs typeface="Times New Roman" pitchFamily="18" charset="0"/>
              </a:rPr>
              <a:t>II.</a:t>
            </a:r>
            <a:r>
              <a:rPr lang="fr-FR" sz="2000" i="1" dirty="0" smtClean="0">
                <a:latin typeface="Times New Roman" pitchFamily="18" charset="0"/>
                <a:cs typeface="Times New Roman" pitchFamily="18" charset="0"/>
              </a:rPr>
              <a:t> </a:t>
            </a:r>
            <a:r>
              <a:rPr lang="fr-FR" sz="2000" b="1" dirty="0" smtClean="0">
                <a:latin typeface="Times New Roman" pitchFamily="18" charset="0"/>
                <a:cs typeface="Times New Roman" pitchFamily="18" charset="0"/>
              </a:rPr>
              <a:t> PHÂN TÍCH VĂN BẢN</a:t>
            </a:r>
            <a:endParaRPr lang="en-US" sz="2000" dirty="0" smtClean="0">
              <a:latin typeface="Times New Roman" pitchFamily="18" charset="0"/>
              <a:cs typeface="Times New Roman" pitchFamily="18" charset="0"/>
            </a:endParaRPr>
          </a:p>
          <a:p>
            <a:pPr algn="just"/>
            <a:r>
              <a:rPr lang="fr-FR" sz="2000" b="1" dirty="0" smtClean="0">
                <a:latin typeface="Times New Roman" pitchFamily="18" charset="0"/>
                <a:cs typeface="Times New Roman" pitchFamily="18" charset="0"/>
              </a:rPr>
              <a:t>1. </a:t>
            </a:r>
            <a:r>
              <a:rPr lang="fr-FR" sz="2000" b="1" dirty="0" err="1" smtClean="0">
                <a:latin typeface="Times New Roman" pitchFamily="18" charset="0"/>
                <a:cs typeface="Times New Roman" pitchFamily="18" charset="0"/>
              </a:rPr>
              <a:t>Các</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loài</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sinh</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vật</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và</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quần</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xã</a:t>
            </a:r>
            <a:endParaRPr lang="en-US" sz="2000" dirty="0" smtClean="0">
              <a:latin typeface="Times New Roman" pitchFamily="18" charset="0"/>
              <a:cs typeface="Times New Roman" pitchFamily="18" charset="0"/>
            </a:endParaRPr>
          </a:p>
          <a:p>
            <a:pPr algn="just"/>
            <a:r>
              <a:rPr lang="fr-FR" sz="2000" b="1" dirty="0" smtClean="0">
                <a:latin typeface="Times New Roman" pitchFamily="18" charset="0"/>
                <a:cs typeface="Times New Roman" pitchFamily="18" charset="0"/>
              </a:rPr>
              <a:t>a. </a:t>
            </a:r>
            <a:r>
              <a:rPr lang="fr-FR" sz="2000" b="1" dirty="0" err="1" smtClean="0">
                <a:latin typeface="Times New Roman" pitchFamily="18" charset="0"/>
                <a:cs typeface="Times New Roman" pitchFamily="18" charset="0"/>
              </a:rPr>
              <a:t>Sự</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đa</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dạng</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Đất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hiện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khoảng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trên</a:t>
            </a:r>
            <a:r>
              <a:rPr lang="fr-FR" sz="2000" dirty="0" smtClean="0">
                <a:latin typeface="Times New Roman" pitchFamily="18" charset="0"/>
                <a:cs typeface="Times New Roman" pitchFamily="18" charset="0"/>
              </a:rPr>
              <a:t> 10 000 </a:t>
            </a:r>
            <a:r>
              <a:rPr lang="fr-FR" sz="2000" dirty="0" err="1" smtClean="0">
                <a:latin typeface="Times New Roman" pitchFamily="18" charset="0"/>
                <a:cs typeface="Times New Roman" pitchFamily="18" charset="0"/>
              </a:rPr>
              <a:t>000</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vật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Hiện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nay</a:t>
            </a:r>
            <a:r>
              <a:rPr lang="fr-FR" sz="2000" dirty="0" smtClean="0">
                <a:latin typeface="Times New Roman" pitchFamily="18" charset="0"/>
                <a:cs typeface="Times New Roman" pitchFamily="18" charset="0"/>
              </a:rPr>
              <a:t> con </a:t>
            </a:r>
            <a:r>
              <a:rPr lang="fr-FR" sz="2000" dirty="0" err="1" smtClean="0">
                <a:latin typeface="Times New Roman" pitchFamily="18" charset="0"/>
                <a:cs typeface="Times New Roman" pitchFamily="18" charset="0"/>
              </a:rPr>
              <a:t>người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mới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chỉ</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biết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được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khoảng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trên</a:t>
            </a:r>
            <a:r>
              <a:rPr lang="fr-FR" sz="2000" dirty="0" smtClean="0">
                <a:latin typeface="Times New Roman" pitchFamily="18" charset="0"/>
                <a:cs typeface="Times New Roman" pitchFamily="18" charset="0"/>
              </a:rPr>
              <a:t> 1 400 000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(&gt; 300 000 </a:t>
            </a:r>
            <a:r>
              <a:rPr lang="fr-FR" sz="2000" dirty="0" err="1" smtClean="0">
                <a:latin typeface="Times New Roman" pitchFamily="18" charset="0"/>
                <a:cs typeface="Times New Roman" pitchFamily="18" charset="0"/>
              </a:rPr>
              <a:t>thực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vật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và</a:t>
            </a:r>
            <a:r>
              <a:rPr lang="fr-FR" sz="2000" dirty="0" smtClean="0">
                <a:latin typeface="Times New Roman" pitchFamily="18" charset="0"/>
                <a:cs typeface="Times New Roman" pitchFamily="18" charset="0"/>
              </a:rPr>
              <a:t> &gt; 1 000 </a:t>
            </a:r>
            <a:r>
              <a:rPr lang="fr-FR" sz="2000" dirty="0" err="1" smtClean="0">
                <a:latin typeface="Times New Roman" pitchFamily="18" charset="0"/>
                <a:cs typeface="Times New Roman" pitchFamily="18" charset="0"/>
              </a:rPr>
              <a:t>000</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động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vật</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Con </a:t>
            </a:r>
            <a:r>
              <a:rPr lang="fr-FR" sz="2000" dirty="0" err="1" smtClean="0">
                <a:latin typeface="Times New Roman" pitchFamily="18" charset="0"/>
                <a:cs typeface="Times New Roman" pitchFamily="18" charset="0"/>
              </a:rPr>
              <a:t>người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thể</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nhận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định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quát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về</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lịch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sử</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tiến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hóa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hay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phụ</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thuộc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lẫn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nhau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muôn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chênh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lệch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rất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lớn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giữa</a:t>
            </a:r>
            <a:r>
              <a:rPr lang="fr-FR" sz="2000" dirty="0" smtClean="0">
                <a:latin typeface="Times New Roman" pitchFamily="18" charset="0"/>
                <a:cs typeface="Times New Roman" pitchFamily="18" charset="0"/>
              </a:rPr>
              <a:t> con </a:t>
            </a:r>
            <a:r>
              <a:rPr lang="fr-FR" sz="2000" dirty="0" err="1" smtClean="0">
                <a:latin typeface="Times New Roman" pitchFamily="18" charset="0"/>
                <a:cs typeface="Times New Roman" pitchFamily="18" charset="0"/>
              </a:rPr>
              <a:t>số</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chỉ</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số</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lượng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vật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tồn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trên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thực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tế</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và</a:t>
            </a:r>
            <a:r>
              <a:rPr lang="fr-FR" sz="2000" dirty="0" smtClean="0">
                <a:latin typeface="Times New Roman" pitchFamily="18" charset="0"/>
                <a:cs typeface="Times New Roman" pitchFamily="18" charset="0"/>
              </a:rPr>
              <a:t> con </a:t>
            </a:r>
            <a:r>
              <a:rPr lang="fr-FR" sz="2000" dirty="0" err="1" smtClean="0">
                <a:latin typeface="Times New Roman" pitchFamily="18" charset="0"/>
                <a:cs typeface="Times New Roman" pitchFamily="18" charset="0"/>
              </a:rPr>
              <a:t>số</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chỉ</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số</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lượng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vật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được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nhận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biết</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8: ÔN TẬP VĂN BẢN XEM NGƯỜI TA KÌA</a:t>
            </a:r>
          </a:p>
          <a:p>
            <a:pPr algn="ctr"/>
            <a:endParaRPr lang="en-US" sz="2000" b="1" dirty="0">
              <a:solidFill>
                <a:srgbClr val="FF0000"/>
              </a:solidFill>
            </a:endParaRPr>
          </a:p>
        </p:txBody>
      </p:sp>
      <p:sp>
        <p:nvSpPr>
          <p:cNvPr id="4" name="TextBox 3"/>
          <p:cNvSpPr txBox="1"/>
          <p:nvPr/>
        </p:nvSpPr>
        <p:spPr>
          <a:xfrm>
            <a:off x="0" y="304800"/>
            <a:ext cx="9144000" cy="7092017"/>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1 </a:t>
            </a:r>
            <a:r>
              <a:rPr lang="en-US" sz="2000" dirty="0" err="1" smtClean="0">
                <a:latin typeface="Times New Roman" pitchFamily="18" charset="0"/>
                <a:cs typeface="Times New Roman" pitchFamily="18" charset="0"/>
              </a:rPr>
              <a:t>lớp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cạnh</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hay “</a:t>
            </a:r>
            <a:r>
              <a:rPr lang="en-US" sz="2000" dirty="0" err="1" smtClean="0">
                <a:latin typeface="Times New Roman" pitchFamily="18" charset="0"/>
                <a:cs typeface="Times New Roman" pitchFamily="18" charset="0"/>
              </a:rPr>
              <a:t>Chỗ</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chỗ</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mở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thêm</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kiến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hẳn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Hòa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hòa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Hòa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riêng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III. </a:t>
            </a:r>
            <a:r>
              <a:rPr lang="en-US" sz="2000" b="1" dirty="0" err="1" smtClean="0">
                <a:latin typeface="Times New Roman" pitchFamily="18" charset="0"/>
                <a:cs typeface="Times New Roman" pitchFamily="18" charset="0"/>
              </a:rPr>
              <a:t>Tổng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kết</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1. </a:t>
            </a:r>
            <a:r>
              <a:rPr lang="en-US" sz="2000" b="1" dirty="0" err="1" smtClean="0">
                <a:latin typeface="Times New Roman" pitchFamily="18" charset="0"/>
                <a:cs typeface="Times New Roman" pitchFamily="18" charset="0"/>
              </a:rPr>
              <a:t>Nội</a:t>
            </a:r>
            <a:r>
              <a:rPr lang="en-US" sz="2000" b="1" dirty="0" smtClean="0">
                <a:latin typeface="Times New Roman" pitchFamily="18" charset="0"/>
                <a:cs typeface="Times New Roman" pitchFamily="18" charset="0"/>
              </a:rPr>
              <a:t> dung</a:t>
            </a:r>
            <a:endParaRPr lang="en-US" sz="2000" dirty="0" smtClean="0">
              <a:latin typeface="Times New Roman" pitchFamily="18" charset="0"/>
              <a:cs typeface="Times New Roman" pitchFamily="18" charset="0"/>
            </a:endParaRPr>
          </a:p>
          <a:p>
            <a:pPr algn="just"/>
            <a:r>
              <a:rPr lang="en-US" sz="2000" i="1" dirty="0" err="1" smtClean="0">
                <a:latin typeface="Times New Roman" pitchFamily="18" charset="0"/>
                <a:cs typeface="Times New Roman" pitchFamily="18" charset="0"/>
              </a:rPr>
              <a:t>Xem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kìa</a:t>
            </a:r>
            <a:r>
              <a:rPr lang="en-US" sz="2000" i="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hòa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hòa</a:t>
            </a:r>
            <a:r>
              <a:rPr lang="en-US" sz="2000" dirty="0" smtClean="0">
                <a:latin typeface="Times New Roman" pitchFamily="18" charset="0"/>
                <a:cs typeface="Times New Roman" pitchFamily="18" charset="0"/>
              </a:rPr>
              <a:t> tan.</a:t>
            </a:r>
          </a:p>
          <a:p>
            <a:pPr algn="just"/>
            <a:r>
              <a:rPr lang="en-US" sz="2000" b="1" dirty="0" smtClean="0">
                <a:latin typeface="Times New Roman" pitchFamily="18" charset="0"/>
                <a:cs typeface="Times New Roman" pitchFamily="18" charset="0"/>
              </a:rPr>
              <a:t>2. </a:t>
            </a:r>
            <a:r>
              <a:rPr lang="en-US" sz="2000" b="1" dirty="0" err="1" smtClean="0">
                <a:latin typeface="Times New Roman" pitchFamily="18" charset="0"/>
                <a:cs typeface="Times New Roman" pitchFamily="18" charset="0"/>
              </a:rPr>
              <a:t>Nghệ</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thuật</a:t>
            </a:r>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Lập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hướng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9: </a:t>
            </a:r>
            <a:r>
              <a:rPr lang="vi-VN" b="1" dirty="0" smtClean="0">
                <a:solidFill>
                  <a:srgbClr val="FF0000"/>
                </a:solidFill>
                <a:latin typeface="Times New Roman" pitchFamily="18" charset="0"/>
                <a:cs typeface="Times New Roman" pitchFamily="18" charset="0"/>
              </a:rPr>
              <a:t>ÔN TẬP VĂN BẢN: CÁC LOÀI CHUNG SÔNG VỚI NHAU NHƯ THẾ NÀO?                                                                                                                         				</a:t>
            </a:r>
            <a:r>
              <a:rPr lang="vi-VN" i="1" dirty="0" smtClean="0">
                <a:solidFill>
                  <a:srgbClr val="FF0000"/>
                </a:solidFill>
                <a:latin typeface="Times New Roman" pitchFamily="18" charset="0"/>
                <a:cs typeface="Times New Roman" pitchFamily="18" charset="0"/>
              </a:rPr>
              <a:t>( Ngọc Phú)</a:t>
            </a:r>
            <a:endParaRPr lang="en-US"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5016758"/>
          </a:xfrm>
          <a:prstGeom prst="rect">
            <a:avLst/>
          </a:prstGeom>
          <a:noFill/>
        </p:spPr>
        <p:txBody>
          <a:bodyPr wrap="square" rtlCol="0">
            <a:spAutoFit/>
          </a:bodyPr>
          <a:lstStyle/>
          <a:p>
            <a:pPr algn="just"/>
            <a:r>
              <a:rPr lang="fr-FR" sz="2000" dirty="0" smtClean="0">
                <a:latin typeface="Times New Roman" pitchFamily="18" charset="0"/>
                <a:cs typeface="Times New Roman" pitchFamily="18" charset="0"/>
              </a:rPr>
              <a:t>* Ý </a:t>
            </a:r>
            <a:r>
              <a:rPr lang="fr-FR" sz="2000" dirty="0" err="1" smtClean="0">
                <a:latin typeface="Times New Roman" pitchFamily="18" charset="0"/>
                <a:cs typeface="Times New Roman" pitchFamily="18" charset="0"/>
              </a:rPr>
              <a:t>nghĩa</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Thể</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hiện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phong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phú</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trên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Trái</a:t>
            </a:r>
            <a:r>
              <a:rPr lang="fr-FR" sz="2000" dirty="0" smtClean="0">
                <a:latin typeface="Times New Roman" pitchFamily="18" charset="0"/>
                <a:cs typeface="Times New Roman" pitchFamily="18" charset="0"/>
              </a:rPr>
              <a:t> Đất.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Con </a:t>
            </a:r>
            <a:r>
              <a:rPr lang="fr-FR" sz="2000" dirty="0" err="1" smtClean="0">
                <a:latin typeface="Times New Roman" pitchFamily="18" charset="0"/>
                <a:cs typeface="Times New Roman" pitchFamily="18" charset="0"/>
              </a:rPr>
              <a:t>người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chưa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khám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phá</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hết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số</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lượng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trên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Trái</a:t>
            </a:r>
            <a:r>
              <a:rPr lang="fr-FR" sz="2000" dirty="0" smtClean="0">
                <a:latin typeface="Times New Roman" pitchFamily="18" charset="0"/>
                <a:cs typeface="Times New Roman" pitchFamily="18" charset="0"/>
              </a:rPr>
              <a:t> Đất.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Giữa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phụ</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thuộc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lẫn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nhau</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dạng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vật</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Mỗi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vật</a:t>
            </a:r>
            <a:r>
              <a:rPr lang="fr-FR" sz="2000" dirty="0" smtClean="0">
                <a:latin typeface="Times New Roman" pitchFamily="18" charset="0"/>
                <a:cs typeface="Times New Roman" pitchFamily="18" charset="0"/>
              </a:rPr>
              <a:t> là </a:t>
            </a:r>
            <a:r>
              <a:rPr lang="fr-FR" sz="2000" dirty="0" err="1" smtClean="0">
                <a:latin typeface="Times New Roman" pitchFamily="18" charset="0"/>
                <a:cs typeface="Times New Roman" pitchFamily="18" charset="0"/>
              </a:rPr>
              <a:t>một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thế</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giới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riêng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không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giống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với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khác</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Trong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nội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bộ</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từng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những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riêng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nhiều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cùng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sống</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dạng</a:t>
            </a:r>
            <a:r>
              <a:rPr lang="fr-FR" sz="2000" dirty="0" smtClean="0">
                <a:latin typeface="Times New Roman" pitchFamily="18" charset="0"/>
                <a:cs typeface="Times New Roman" pitchFamily="18" charset="0"/>
              </a:rPr>
              <a:t> ở </a:t>
            </a:r>
            <a:r>
              <a:rPr lang="fr-FR" sz="2000" dirty="0" err="1" smtClean="0">
                <a:latin typeface="Times New Roman" pitchFamily="18" charset="0"/>
                <a:cs typeface="Times New Roman" pitchFamily="18" charset="0"/>
              </a:rPr>
              <a:t>mỗi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phụ</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thuộc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vào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nhiều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yếu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tố</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b="1" dirty="0" smtClean="0">
                <a:latin typeface="Times New Roman" pitchFamily="18" charset="0"/>
                <a:cs typeface="Times New Roman" pitchFamily="18" charset="0"/>
              </a:rPr>
              <a:t>b. </a:t>
            </a:r>
            <a:r>
              <a:rPr lang="fr-FR" sz="2000" b="1" dirty="0" err="1" smtClean="0">
                <a:latin typeface="Times New Roman" pitchFamily="18" charset="0"/>
                <a:cs typeface="Times New Roman" pitchFamily="18" charset="0"/>
              </a:rPr>
              <a:t>Tính</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trật</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tự</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trong</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đời</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sống</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muôn</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vật</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muôn</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loài</a:t>
            </a:r>
            <a:r>
              <a:rPr lang="fr-FR"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Tính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chất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trong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xã</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ưu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thế</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như</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cây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thông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trong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rừng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thông</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chủ</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chốt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như</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sư</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tử</a:t>
            </a:r>
            <a:r>
              <a:rPr lang="fr-FR" sz="2000" dirty="0" smtClean="0">
                <a:latin typeface="Times New Roman" pitchFamily="18" charset="0"/>
                <a:cs typeface="Times New Roman" pitchFamily="18" charset="0"/>
              </a:rPr>
              <a:t> ở </a:t>
            </a:r>
            <a:r>
              <a:rPr lang="fr-FR" sz="2000" dirty="0" err="1" smtClean="0">
                <a:latin typeface="Times New Roman" pitchFamily="18" charset="0"/>
                <a:cs typeface="Times New Roman" pitchFamily="18" charset="0"/>
              </a:rPr>
              <a:t>các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đồng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cỏ</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hay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cá</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sấu</a:t>
            </a:r>
            <a:r>
              <a:rPr lang="fr-FR" sz="2000" dirty="0" smtClean="0">
                <a:latin typeface="Times New Roman" pitchFamily="18" charset="0"/>
                <a:cs typeface="Times New Roman" pitchFamily="18" charset="0"/>
              </a:rPr>
              <a:t> ở </a:t>
            </a:r>
            <a:r>
              <a:rPr lang="fr-FR" sz="2000" dirty="0" err="1" smtClean="0">
                <a:latin typeface="Times New Roman" pitchFamily="18" charset="0"/>
                <a:cs typeface="Times New Roman" pitchFamily="18" charset="0"/>
              </a:rPr>
              <a:t>đầm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nước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châu</a:t>
            </a:r>
            <a:r>
              <a:rPr lang="fr-FR" sz="2000" dirty="0" smtClean="0">
                <a:latin typeface="Times New Roman" pitchFamily="18" charset="0"/>
                <a:cs typeface="Times New Roman" pitchFamily="18" charset="0"/>
              </a:rPr>
              <a:t> Phi.</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phân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bố</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trong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không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gian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sống</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Theo </a:t>
            </a:r>
            <a:r>
              <a:rPr lang="fr-FR" sz="2000" dirty="0" err="1" smtClean="0">
                <a:latin typeface="Times New Roman" pitchFamily="18" charset="0"/>
                <a:cs typeface="Times New Roman" pitchFamily="18" charset="0"/>
              </a:rPr>
              <a:t>chiều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thẳng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đứng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phân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tầng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thực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vật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trong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rừng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mưa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nhiệt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đới</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Theo </a:t>
            </a:r>
            <a:r>
              <a:rPr lang="fr-FR" sz="2000" dirty="0" err="1" smtClean="0">
                <a:latin typeface="Times New Roman" pitchFamily="18" charset="0"/>
                <a:cs typeface="Times New Roman" pitchFamily="18" charset="0"/>
              </a:rPr>
              <a:t>chiều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ngang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trải</a:t>
            </a:r>
            <a:r>
              <a:rPr lang="fr-FR" sz="2000" dirty="0" smtClean="0">
                <a:latin typeface="Times New Roman" pitchFamily="18" charset="0"/>
                <a:cs typeface="Times New Roman" pitchFamily="18" charset="0"/>
              </a:rPr>
              <a:t> ra </a:t>
            </a:r>
            <a:r>
              <a:rPr lang="fr-FR" sz="2000" dirty="0" err="1" smtClean="0">
                <a:latin typeface="Times New Roman" pitchFamily="18" charset="0"/>
                <a:cs typeface="Times New Roman" pitchFamily="18" charset="0"/>
              </a:rPr>
              <a:t>theo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bề</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rộng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địa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hình</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box(in)">
                                      <p:cBhvr>
                                        <p:cTn id="77"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9: </a:t>
            </a:r>
            <a:r>
              <a:rPr lang="vi-VN" b="1" dirty="0" smtClean="0">
                <a:solidFill>
                  <a:srgbClr val="FF0000"/>
                </a:solidFill>
                <a:latin typeface="Times New Roman" pitchFamily="18" charset="0"/>
                <a:cs typeface="Times New Roman" pitchFamily="18" charset="0"/>
              </a:rPr>
              <a:t>ÔN TẬP VĂN BẢN: CÁC LOÀI CHUNG SÔNG VỚI NHAU NHƯ THẾ NÀO?                                                                                                                         				</a:t>
            </a:r>
            <a:r>
              <a:rPr lang="vi-VN" i="1" dirty="0" smtClean="0">
                <a:solidFill>
                  <a:srgbClr val="FF0000"/>
                </a:solidFill>
                <a:latin typeface="Times New Roman" pitchFamily="18" charset="0"/>
                <a:cs typeface="Times New Roman" pitchFamily="18" charset="0"/>
              </a:rPr>
              <a:t>( Ngọc Phú)</a:t>
            </a:r>
            <a:endParaRPr lang="en-US"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5940088"/>
          </a:xfrm>
          <a:prstGeom prst="rect">
            <a:avLst/>
          </a:prstGeom>
          <a:noFill/>
        </p:spPr>
        <p:txBody>
          <a:bodyPr wrap="square" rtlCol="0">
            <a:spAutoFit/>
          </a:bodyPr>
          <a:lstStyle/>
          <a:p>
            <a:pPr algn="just"/>
            <a:r>
              <a:rPr lang="fr-FR" sz="2000" b="1" dirty="0" smtClean="0">
                <a:latin typeface="Times New Roman" pitchFamily="18" charset="0"/>
                <a:cs typeface="Times New Roman" pitchFamily="18" charset="0"/>
              </a:rPr>
              <a:t>c. </a:t>
            </a:r>
            <a:r>
              <a:rPr lang="fr-FR" sz="2000" b="1" dirty="0" err="1" smtClean="0">
                <a:latin typeface="Times New Roman" pitchFamily="18" charset="0"/>
                <a:cs typeface="Times New Roman" pitchFamily="18" charset="0"/>
              </a:rPr>
              <a:t>Mối</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quan</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hệ</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giữa</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các</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loài</a:t>
            </a:r>
            <a:r>
              <a:rPr lang="fr-FR"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Quan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hệ</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hỗ</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gắn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liền</a:t>
            </a:r>
            <a:r>
              <a:rPr lang="fr-FR" sz="2000" dirty="0" smtClean="0">
                <a:latin typeface="Times New Roman" pitchFamily="18" charset="0"/>
                <a:cs typeface="Times New Roman" pitchFamily="18" charset="0"/>
              </a:rPr>
              <a:t> chia </a:t>
            </a:r>
            <a:r>
              <a:rPr lang="fr-FR" sz="2000" dirty="0" err="1" smtClean="0">
                <a:latin typeface="Times New Roman" pitchFamily="18" charset="0"/>
                <a:cs typeface="Times New Roman" pitchFamily="18" charset="0"/>
              </a:rPr>
              <a:t>sẻ</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cơ</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hội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sống</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Quan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hệ</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đối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kháng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cạnh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tranh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kí</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ăn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thịt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lẫn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nhau</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Ý </a:t>
            </a:r>
            <a:r>
              <a:rPr lang="fr-FR" sz="2000" dirty="0" err="1" smtClean="0">
                <a:latin typeface="Times New Roman" pitchFamily="18" charset="0"/>
                <a:cs typeface="Times New Roman" pitchFamily="18" charset="0"/>
              </a:rPr>
              <a:t>nghĩa</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=&gt; </a:t>
            </a:r>
            <a:r>
              <a:rPr lang="fr-FR" sz="2000" dirty="0" err="1" smtClean="0">
                <a:latin typeface="Times New Roman" pitchFamily="18" charset="0"/>
                <a:cs typeface="Times New Roman" pitchFamily="18" charset="0"/>
              </a:rPr>
              <a:t>Việc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duy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trì</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trật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trong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sống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muôn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sẽ</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giúp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duy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trì</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cân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bằng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thái</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Nếu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chỉ</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tồn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quan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hệ</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đối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kháng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cân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bằng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trong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sống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vật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trong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một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ngay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lập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tức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sẽ</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bị</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phá</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vỡ</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Nếu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quan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hệ</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hỗ</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luôn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tồn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bên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cạnh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quan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hệ</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đối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kháng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thì</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mọi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thứ</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đạt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đến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cân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bằng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vạn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vật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đều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cơ</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hội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sống</a:t>
            </a:r>
            <a:endParaRPr lang="en-US" sz="2000" dirty="0" smtClean="0">
              <a:latin typeface="Times New Roman" pitchFamily="18" charset="0"/>
              <a:cs typeface="Times New Roman" pitchFamily="18" charset="0"/>
            </a:endParaRPr>
          </a:p>
          <a:p>
            <a:pPr algn="just"/>
            <a:r>
              <a:rPr lang="fr-FR" sz="2000" b="1" dirty="0" smtClean="0">
                <a:latin typeface="Times New Roman" pitchFamily="18" charset="0"/>
                <a:cs typeface="Times New Roman" pitchFamily="18" charset="0"/>
              </a:rPr>
              <a:t>2. </a:t>
            </a:r>
            <a:r>
              <a:rPr lang="fr-FR" sz="2000" b="1" dirty="0" err="1" smtClean="0">
                <a:latin typeface="Times New Roman" pitchFamily="18" charset="0"/>
                <a:cs typeface="Times New Roman" pitchFamily="18" charset="0"/>
              </a:rPr>
              <a:t>Vai</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trò</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của</a:t>
            </a:r>
            <a:r>
              <a:rPr lang="fr-FR" sz="2000" b="1" dirty="0" smtClean="0">
                <a:latin typeface="Times New Roman" pitchFamily="18" charset="0"/>
                <a:cs typeface="Times New Roman" pitchFamily="18" charset="0"/>
              </a:rPr>
              <a:t> con </a:t>
            </a:r>
            <a:r>
              <a:rPr lang="fr-FR" sz="2000" b="1" dirty="0" err="1" smtClean="0">
                <a:latin typeface="Times New Roman" pitchFamily="18" charset="0"/>
                <a:cs typeface="Times New Roman" pitchFamily="18" charset="0"/>
              </a:rPr>
              <a:t>người</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đối</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với</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sự</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sống</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trên</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Trái</a:t>
            </a:r>
            <a:r>
              <a:rPr lang="fr-FR" sz="2000" b="1" dirty="0" smtClean="0">
                <a:latin typeface="Times New Roman" pitchFamily="18" charset="0"/>
                <a:cs typeface="Times New Roman" pitchFamily="18" charset="0"/>
              </a:rPr>
              <a:t> Đất.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Con </a:t>
            </a:r>
            <a:r>
              <a:rPr lang="fr-FR" sz="2000" dirty="0" err="1" smtClean="0">
                <a:latin typeface="Times New Roman" pitchFamily="18" charset="0"/>
                <a:cs typeface="Times New Roman" pitchFamily="18" charset="0"/>
              </a:rPr>
              <a:t>người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cũng</a:t>
            </a:r>
            <a:r>
              <a:rPr lang="fr-FR" sz="2000" dirty="0" smtClean="0">
                <a:latin typeface="Times New Roman" pitchFamily="18" charset="0"/>
                <a:cs typeface="Times New Roman" pitchFamily="18" charset="0"/>
              </a:rPr>
              <a:t> là </a:t>
            </a:r>
            <a:r>
              <a:rPr lang="fr-FR" sz="2000" dirty="0" err="1" smtClean="0">
                <a:latin typeface="Times New Roman" pitchFamily="18" charset="0"/>
                <a:cs typeface="Times New Roman" pitchFamily="18" charset="0"/>
              </a:rPr>
              <a:t>một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vật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năng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sáng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tạo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kiêu</a:t>
            </a:r>
            <a:r>
              <a:rPr lang="fr-FR" sz="2000" dirty="0" smtClean="0">
                <a:latin typeface="Times New Roman" pitchFamily="18" charset="0"/>
                <a:cs typeface="Times New Roman" pitchFamily="18" charset="0"/>
              </a:rPr>
              <a:t>, coi </a:t>
            </a:r>
            <a:r>
              <a:rPr lang="fr-FR" sz="2000" dirty="0" err="1" smtClean="0">
                <a:latin typeface="Times New Roman" pitchFamily="18" charset="0"/>
                <a:cs typeface="Times New Roman" pitchFamily="18" charset="0"/>
              </a:rPr>
              <a:t>mình</a:t>
            </a:r>
            <a:r>
              <a:rPr lang="fr-FR" sz="2000" dirty="0" smtClean="0">
                <a:latin typeface="Times New Roman" pitchFamily="18" charset="0"/>
                <a:cs typeface="Times New Roman" pitchFamily="18" charset="0"/>
              </a:rPr>
              <a:t> là </a:t>
            </a:r>
            <a:r>
              <a:rPr lang="fr-FR" sz="2000" dirty="0" err="1" smtClean="0">
                <a:latin typeface="Times New Roman" pitchFamily="18" charset="0"/>
                <a:cs typeface="Times New Roman" pitchFamily="18" charset="0"/>
              </a:rPr>
              <a:t>chúa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tể</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thế</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giới</a:t>
            </a:r>
            <a:r>
              <a:rPr lang="fr-FR"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lvl="0" algn="just"/>
            <a:r>
              <a:rPr lang="fr-FR" sz="2000" dirty="0" err="1" smtClean="0">
                <a:latin typeface="Times New Roman" pitchFamily="18" charset="0"/>
                <a:cs typeface="Times New Roman" pitchFamily="18" charset="0"/>
              </a:rPr>
              <a:t>Hành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động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con </a:t>
            </a:r>
            <a:r>
              <a:rPr lang="fr-FR" sz="2000" dirty="0" err="1" smtClean="0">
                <a:latin typeface="Times New Roman" pitchFamily="18" charset="0"/>
                <a:cs typeface="Times New Roman" pitchFamily="18" charset="0"/>
              </a:rPr>
              <a:t>người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động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xấu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đến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muôn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tuỳ</a:t>
            </a:r>
            <a:r>
              <a:rPr lang="fr-FR" sz="2000" dirty="0" smtClean="0">
                <a:latin typeface="Times New Roman" pitchFamily="18" charset="0"/>
                <a:cs typeface="Times New Roman" pitchFamily="18" charset="0"/>
              </a:rPr>
              <a:t> ý </a:t>
            </a:r>
            <a:r>
              <a:rPr lang="fr-FR" sz="2000" dirty="0" err="1" smtClean="0">
                <a:latin typeface="Times New Roman" pitchFamily="18" charset="0"/>
                <a:cs typeface="Times New Roman" pitchFamily="18" charset="0"/>
              </a:rPr>
              <a:t>xếp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đặt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trật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mà</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tạo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hoá</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gây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dựng</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=&gt; </a:t>
            </a:r>
            <a:r>
              <a:rPr lang="fr-FR" sz="2000" dirty="0" err="1" smtClean="0">
                <a:latin typeface="Times New Roman" pitchFamily="18" charset="0"/>
                <a:cs typeface="Times New Roman" pitchFamily="18" charset="0"/>
              </a:rPr>
              <a:t>Đời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sống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muôn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bị</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xáo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trộn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phá</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vỡ</a:t>
            </a:r>
            <a:r>
              <a:rPr lang="fr-FR" sz="2000" dirty="0" smtClean="0">
                <a:latin typeface="Times New Roman" pitchFamily="18" charset="0"/>
                <a:cs typeface="Times New Roman" pitchFamily="18" charset="0"/>
              </a:rPr>
              <a:t> do </a:t>
            </a:r>
            <a:r>
              <a:rPr lang="fr-FR" sz="2000" dirty="0" err="1" smtClean="0">
                <a:latin typeface="Times New Roman" pitchFamily="18" charset="0"/>
                <a:cs typeface="Times New Roman" pitchFamily="18" charset="0"/>
              </a:rPr>
              <a:t>chịu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động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xấu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từ</a:t>
            </a:r>
            <a:r>
              <a:rPr lang="fr-FR" sz="2000" dirty="0" smtClean="0">
                <a:latin typeface="Times New Roman" pitchFamily="18" charset="0"/>
                <a:cs typeface="Times New Roman" pitchFamily="18" charset="0"/>
              </a:rPr>
              <a:t> con </a:t>
            </a:r>
            <a:r>
              <a:rPr lang="fr-FR" sz="2000" dirty="0" err="1" smtClean="0">
                <a:latin typeface="Times New Roman" pitchFamily="18" charset="0"/>
                <a:cs typeface="Times New Roman" pitchFamily="18" charset="0"/>
              </a:rPr>
              <a:t>người</a:t>
            </a:r>
            <a:r>
              <a:rPr lang="fr-FR"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=&gt; </a:t>
            </a:r>
            <a:r>
              <a:rPr lang="fr-FR" sz="2000" dirty="0" err="1" smtClean="0">
                <a:latin typeface="Times New Roman" pitchFamily="18" charset="0"/>
                <a:cs typeface="Times New Roman" pitchFamily="18" charset="0"/>
              </a:rPr>
              <a:t>Vì</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vậy</a:t>
            </a:r>
            <a:r>
              <a:rPr lang="fr-FR" sz="2000" dirty="0" smtClean="0">
                <a:latin typeface="Times New Roman" pitchFamily="18" charset="0"/>
                <a:cs typeface="Times New Roman" pitchFamily="18" charset="0"/>
              </a:rPr>
              <a:t> con </a:t>
            </a:r>
            <a:r>
              <a:rPr lang="fr-FR" sz="2000" dirty="0" err="1" smtClean="0">
                <a:latin typeface="Times New Roman" pitchFamily="18" charset="0"/>
                <a:cs typeface="Times New Roman" pitchFamily="18" charset="0"/>
              </a:rPr>
              <a:t>người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tỉnh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ngộ</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biết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cách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chung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sống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hoà</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với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muôn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để</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xây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dựng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cuộc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sống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bình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yên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vốn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trước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đây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TĐ</a:t>
            </a:r>
            <a:r>
              <a:rPr lang="fr-FR"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b="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9: </a:t>
            </a:r>
            <a:r>
              <a:rPr lang="vi-VN" b="1" dirty="0" smtClean="0">
                <a:solidFill>
                  <a:srgbClr val="FF0000"/>
                </a:solidFill>
                <a:latin typeface="Times New Roman" pitchFamily="18" charset="0"/>
                <a:cs typeface="Times New Roman" pitchFamily="18" charset="0"/>
              </a:rPr>
              <a:t>ÔN TẬP VĂN BẢN: CÁC LOÀI CHUNG SÔNG VỚI NHAU NHƯ THẾ NÀO?                                                                                                                         				</a:t>
            </a:r>
            <a:r>
              <a:rPr lang="vi-VN" i="1" dirty="0" smtClean="0">
                <a:solidFill>
                  <a:srgbClr val="FF0000"/>
                </a:solidFill>
                <a:latin typeface="Times New Roman" pitchFamily="18" charset="0"/>
                <a:cs typeface="Times New Roman" pitchFamily="18" charset="0"/>
              </a:rPr>
              <a:t>( Ngọc Phú)</a:t>
            </a:r>
            <a:endParaRPr lang="en-US"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762000"/>
            <a:ext cx="9144000" cy="5262979"/>
          </a:xfrm>
          <a:prstGeom prst="rect">
            <a:avLst/>
          </a:prstGeom>
          <a:noFill/>
        </p:spPr>
        <p:txBody>
          <a:bodyPr wrap="square" rtlCol="0">
            <a:spAutoFit/>
          </a:bodyPr>
          <a:lstStyle/>
          <a:p>
            <a:pPr algn="just"/>
            <a:r>
              <a:rPr lang="fr-FR" sz="2400" b="1" dirty="0" smtClean="0">
                <a:latin typeface="Times New Roman" pitchFamily="18" charset="0"/>
                <a:cs typeface="Times New Roman" pitchFamily="18" charset="0"/>
              </a:rPr>
              <a:t>3. </a:t>
            </a:r>
            <a:r>
              <a:rPr lang="fr-FR" sz="2400" b="1" dirty="0" err="1" smtClean="0">
                <a:latin typeface="Times New Roman" pitchFamily="18" charset="0"/>
                <a:cs typeface="Times New Roman" pitchFamily="18" charset="0"/>
              </a:rPr>
              <a:t>Đánh</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giá</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khái</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quát</a:t>
            </a:r>
            <a:endParaRPr lang="en-US" sz="2400" dirty="0" smtClean="0">
              <a:latin typeface="Times New Roman" pitchFamily="18" charset="0"/>
              <a:cs typeface="Times New Roman" pitchFamily="18" charset="0"/>
            </a:endParaRPr>
          </a:p>
          <a:p>
            <a:pPr algn="just"/>
            <a:r>
              <a:rPr lang="fr-FR" sz="2400" b="1" dirty="0" smtClean="0">
                <a:latin typeface="Times New Roman" pitchFamily="18" charset="0"/>
                <a:cs typeface="Times New Roman" pitchFamily="18" charset="0"/>
              </a:rPr>
              <a:t>a. </a:t>
            </a:r>
            <a:r>
              <a:rPr lang="fr-FR" sz="2400" b="1" dirty="0" err="1" smtClean="0">
                <a:latin typeface="Times New Roman" pitchFamily="18" charset="0"/>
                <a:cs typeface="Times New Roman" pitchFamily="18" charset="0"/>
              </a:rPr>
              <a:t>Nghệ</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thuật</a:t>
            </a:r>
            <a:r>
              <a:rPr lang="fr-FR"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Kết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hợp</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chữ</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viết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với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tranh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ảnh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để</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văn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bản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thông</a:t>
            </a:r>
            <a:r>
              <a:rPr lang="fr-FR" sz="2400" dirty="0" smtClean="0">
                <a:latin typeface="Times New Roman" pitchFamily="18" charset="0"/>
                <a:cs typeface="Times New Roman" pitchFamily="18" charset="0"/>
              </a:rPr>
              <a:t> tin </a:t>
            </a:r>
            <a:r>
              <a:rPr lang="fr-FR" sz="2400" dirty="0" err="1" smtClean="0">
                <a:latin typeface="Times New Roman" pitchFamily="18" charset="0"/>
                <a:cs typeface="Times New Roman" pitchFamily="18" charset="0"/>
              </a:rPr>
              <a:t>sinh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động</a:t>
            </a:r>
            <a:endParaRPr lang="en-US"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Thông</a:t>
            </a:r>
            <a:r>
              <a:rPr lang="fr-FR" sz="2400" dirty="0" smtClean="0">
                <a:latin typeface="Times New Roman" pitchFamily="18" charset="0"/>
                <a:cs typeface="Times New Roman" pitchFamily="18" charset="0"/>
              </a:rPr>
              <a:t> tin </a:t>
            </a:r>
            <a:r>
              <a:rPr lang="fr-FR" sz="2400" dirty="0" err="1" smtClean="0">
                <a:latin typeface="Times New Roman" pitchFamily="18" charset="0"/>
                <a:cs typeface="Times New Roman" pitchFamily="18" charset="0"/>
              </a:rPr>
              <a:t>chính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xác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khoa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học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về</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các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loài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vật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trên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Trái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Đất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thông</a:t>
            </a:r>
            <a:r>
              <a:rPr lang="fr-FR" sz="2400" dirty="0" smtClean="0">
                <a:latin typeface="Times New Roman" pitchFamily="18" charset="0"/>
                <a:cs typeface="Times New Roman" pitchFamily="18" charset="0"/>
              </a:rPr>
              <a:t> qua </a:t>
            </a:r>
            <a:r>
              <a:rPr lang="fr-FR" sz="2400" dirty="0" err="1" smtClean="0">
                <a:latin typeface="Times New Roman" pitchFamily="18" charset="0"/>
                <a:cs typeface="Times New Roman" pitchFamily="18" charset="0"/>
              </a:rPr>
              <a:t>các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số</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liệu</a:t>
            </a:r>
            <a:endParaRPr lang="en-US"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Trình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tự</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trình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bày</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thông</a:t>
            </a:r>
            <a:r>
              <a:rPr lang="fr-FR" sz="2400" dirty="0" smtClean="0">
                <a:latin typeface="Times New Roman" pitchFamily="18" charset="0"/>
                <a:cs typeface="Times New Roman" pitchFamily="18" charset="0"/>
              </a:rPr>
              <a:t> tin  </a:t>
            </a:r>
            <a:r>
              <a:rPr lang="fr-FR" sz="2400" dirty="0" err="1" smtClean="0">
                <a:latin typeface="Times New Roman" pitchFamily="18" charset="0"/>
                <a:cs typeface="Times New Roman" pitchFamily="18" charset="0"/>
              </a:rPr>
              <a:t>theo</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trình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tự</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nhân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quả</a:t>
            </a:r>
            <a:r>
              <a:rPr lang="fr-FR"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 - </a:t>
            </a:r>
            <a:r>
              <a:rPr lang="fr-FR" sz="2400" dirty="0" err="1" smtClean="0">
                <a:latin typeface="Times New Roman" pitchFamily="18" charset="0"/>
                <a:cs typeface="Times New Roman" pitchFamily="18" charset="0"/>
              </a:rPr>
              <a:t>Cách</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mở</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đầu</a:t>
            </a:r>
            <a:r>
              <a:rPr lang="fr-FR" sz="2400" dirty="0" smtClean="0">
                <a:latin typeface="Times New Roman" pitchFamily="18" charset="0"/>
                <a:cs typeface="Times New Roman" pitchFamily="18" charset="0"/>
              </a:rPr>
              <a:t> - </a:t>
            </a:r>
            <a:r>
              <a:rPr lang="fr-FR" sz="2400" dirty="0" err="1" smtClean="0">
                <a:latin typeface="Times New Roman" pitchFamily="18" charset="0"/>
                <a:cs typeface="Times New Roman" pitchFamily="18" charset="0"/>
              </a:rPr>
              <a:t>kết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thúc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văn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bản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có</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sự</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thống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nhất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hỗ</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trợ</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cho</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nhau</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tạo</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nên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nét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đặc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sắc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độc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đáo</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cho</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văn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bản</a:t>
            </a:r>
            <a:r>
              <a:rPr lang="fr-FR"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fr-FR" sz="2400" b="1" dirty="0" smtClean="0">
                <a:latin typeface="Times New Roman" pitchFamily="18" charset="0"/>
                <a:cs typeface="Times New Roman" pitchFamily="18" charset="0"/>
              </a:rPr>
              <a:t>b. </a:t>
            </a:r>
            <a:r>
              <a:rPr lang="fr-FR" sz="2400" b="1" dirty="0" err="1" smtClean="0">
                <a:latin typeface="Times New Roman" pitchFamily="18" charset="0"/>
                <a:cs typeface="Times New Roman" pitchFamily="18" charset="0"/>
              </a:rPr>
              <a:t>Nội</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dung</a:t>
            </a:r>
            <a:r>
              <a:rPr lang="fr-FR" sz="2400" b="1" dirty="0" smtClean="0">
                <a:latin typeface="Times New Roman" pitchFamily="18" charset="0"/>
                <a:cs typeface="Times New Roman" pitchFamily="18" charset="0"/>
              </a:rPr>
              <a:t>, ý </a:t>
            </a:r>
            <a:r>
              <a:rPr lang="fr-FR" sz="2400" b="1" dirty="0" err="1" smtClean="0">
                <a:latin typeface="Times New Roman" pitchFamily="18" charset="0"/>
                <a:cs typeface="Times New Roman" pitchFamily="18" charset="0"/>
              </a:rPr>
              <a:t>nghĩa</a:t>
            </a:r>
            <a:r>
              <a:rPr lang="fr-FR"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Văn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bản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đề</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cập</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đến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vấn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đề</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sự</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dạng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của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các</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loài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vật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trên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Trái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Đất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và</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trật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tự</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trong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đời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sống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muôn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loài</a:t>
            </a:r>
            <a:r>
              <a:rPr lang="fr-FR"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 VB </a:t>
            </a:r>
            <a:r>
              <a:rPr lang="fr-FR" sz="2400" dirty="0" err="1" smtClean="0">
                <a:latin typeface="Times New Roman" pitchFamily="18" charset="0"/>
                <a:cs typeface="Times New Roman" pitchFamily="18" charset="0"/>
              </a:rPr>
              <a:t>đã</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đặt</a:t>
            </a:r>
            <a:r>
              <a:rPr lang="fr-FR" sz="2400" dirty="0" smtClean="0">
                <a:latin typeface="Times New Roman" pitchFamily="18" charset="0"/>
                <a:cs typeface="Times New Roman" pitchFamily="18" charset="0"/>
              </a:rPr>
              <a:t> ra </a:t>
            </a:r>
            <a:r>
              <a:rPr lang="fr-FR" sz="2400" dirty="0" err="1" smtClean="0">
                <a:latin typeface="Times New Roman" pitchFamily="18" charset="0"/>
                <a:cs typeface="Times New Roman" pitchFamily="18" charset="0"/>
              </a:rPr>
              <a:t>cho</a:t>
            </a:r>
            <a:r>
              <a:rPr lang="fr-FR" sz="2400" dirty="0" smtClean="0">
                <a:latin typeface="Times New Roman" pitchFamily="18" charset="0"/>
                <a:cs typeface="Times New Roman" pitchFamily="18" charset="0"/>
              </a:rPr>
              <a:t> con </a:t>
            </a:r>
            <a:r>
              <a:rPr lang="fr-FR" sz="2400" dirty="0" err="1" smtClean="0">
                <a:latin typeface="Times New Roman" pitchFamily="18" charset="0"/>
                <a:cs typeface="Times New Roman" pitchFamily="18" charset="0"/>
              </a:rPr>
              <a:t>người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vấn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đề</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cần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biết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chung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sống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hài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hoà</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với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muôn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loài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để</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bảo</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tồn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sự</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đa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dạng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của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thiên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nhiên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trên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Trái</a:t>
            </a:r>
            <a:r>
              <a:rPr lang="fr-FR" sz="2400" dirty="0" smtClean="0">
                <a:latin typeface="Times New Roman" pitchFamily="18" charset="0"/>
                <a:cs typeface="Times New Roman" pitchFamily="18" charset="0"/>
              </a:rPr>
              <a:t> Đất.</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9: </a:t>
            </a:r>
            <a:r>
              <a:rPr lang="vi-VN" b="1" dirty="0" smtClean="0">
                <a:solidFill>
                  <a:srgbClr val="FF0000"/>
                </a:solidFill>
                <a:latin typeface="Times New Roman" pitchFamily="18" charset="0"/>
                <a:cs typeface="Times New Roman" pitchFamily="18" charset="0"/>
              </a:rPr>
              <a:t>ÔN TẬP VĂN BẢN: CÁC LOÀI CHUNG SÔNG VỚI NHAU NHƯ THẾ NÀO?                                                                                                                         				</a:t>
            </a:r>
            <a:r>
              <a:rPr lang="vi-VN" i="1" dirty="0" smtClean="0">
                <a:solidFill>
                  <a:srgbClr val="FF0000"/>
                </a:solidFill>
                <a:latin typeface="Times New Roman" pitchFamily="18" charset="0"/>
                <a:cs typeface="Times New Roman" pitchFamily="18" charset="0"/>
              </a:rPr>
              <a:t>( Ngọc Phú)</a:t>
            </a:r>
            <a:endParaRPr lang="en-US"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5909310"/>
          </a:xfrm>
          <a:prstGeom prst="rect">
            <a:avLst/>
          </a:prstGeom>
          <a:noFill/>
        </p:spPr>
        <p:txBody>
          <a:bodyPr wrap="square" rtlCol="0">
            <a:spAutoFit/>
          </a:bodyPr>
          <a:lstStyle/>
          <a:p>
            <a:pPr algn="just"/>
            <a:r>
              <a:rPr lang="nl-NL" sz="2000" b="1" dirty="0" smtClean="0">
                <a:latin typeface="Times New Roman" pitchFamily="18" charset="0"/>
                <a:cs typeface="Times New Roman" pitchFamily="18" charset="0"/>
              </a:rPr>
              <a:t>2. Bài tập ngữ liệu Đọc Hiểu SGK</a:t>
            </a:r>
            <a:endParaRPr lang="en-US" sz="2000" dirty="0" smtClean="0">
              <a:latin typeface="Times New Roman" pitchFamily="18" charset="0"/>
              <a:cs typeface="Times New Roman" pitchFamily="18" charset="0"/>
            </a:endParaRPr>
          </a:p>
          <a:p>
            <a:pPr algn="ctr"/>
            <a:r>
              <a:rPr lang="nl-NL" sz="2000" b="1" dirty="0" smtClean="0">
                <a:latin typeface="Times New Roman" pitchFamily="18" charset="0"/>
                <a:cs typeface="Times New Roman" pitchFamily="18" charset="0"/>
              </a:rPr>
              <a:t>PHIẾU HỌC TẬP SỐ 1</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Đọc đoạn trích sau và trả lời các câu hỏi:</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a:t>
            </a:r>
            <a:r>
              <a:rPr lang="nl-NL" sz="2000" i="1" dirty="0" smtClean="0">
                <a:latin typeface="Times New Roman" pitchFamily="18" charset="0"/>
                <a:cs typeface="Times New Roman" pitchFamily="18" charset="0"/>
              </a:rPr>
              <a:t>Theo ước tính của nhiều nhà khoa học, trên Trái Đất hiện có khoảng trên 10 000 000 loài sinh vật. Hiện nay, con người mới chỉ nhận biết được khoảng trên 1 400 000 loài, trong đó có hơn 300 000 loài thực vật và hơn 1 000 000 loài động vật. Rõ ràng, phải rất lâu nữa chúng ta mới lập được một danh sách sát thực tế hơn về những cư dân của hành tinh này. Dù vậy, điêu đó không ngăn cản các nhà khoa học đưa ra những nhận định khái quát nhất về lịch sử tiến hoá hay sự phụ thuộc lẫn nhau của muôn loài.</a:t>
            </a:r>
            <a:endParaRPr lang="en-US" sz="2000"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                         (Ngọc Phú, Các loài chung sống với nhau như thế nào?)</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1:</a:t>
            </a:r>
            <a:r>
              <a:rPr lang="nl-NL" sz="2000" dirty="0" smtClean="0">
                <a:latin typeface="Times New Roman" pitchFamily="18" charset="0"/>
                <a:cs typeface="Times New Roman" pitchFamily="18" charset="0"/>
              </a:rPr>
              <a:t> Nội dung chính của đoạn trích là gì?</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2:</a:t>
            </a:r>
            <a:r>
              <a:rPr lang="nl-NL" sz="2000" dirty="0" smtClean="0">
                <a:latin typeface="Times New Roman" pitchFamily="18" charset="0"/>
                <a:cs typeface="Times New Roman" pitchFamily="18" charset="0"/>
              </a:rPr>
              <a:t> Tác giả đoạn trích muốn nói gì qua câu “Rõ ràng, phải rất lâu nữa chúng ta mới lập được một danh sách sát thực tế hơn về những cư dân của hành tinh này.”?</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3:</a:t>
            </a:r>
            <a:r>
              <a:rPr lang="nl-NL" sz="2000" dirty="0" smtClean="0">
                <a:latin typeface="Times New Roman" pitchFamily="18" charset="0"/>
                <a:cs typeface="Times New Roman" pitchFamily="18" charset="0"/>
              </a:rPr>
              <a:t> Các số liệu trong văn bản có tác dụng như thế nào đối với những thông tin được nêu?</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4:</a:t>
            </a:r>
            <a:r>
              <a:rPr lang="nl-NL" sz="2000" dirty="0" smtClean="0">
                <a:latin typeface="Times New Roman" pitchFamily="18" charset="0"/>
                <a:cs typeface="Times New Roman" pitchFamily="18" charset="0"/>
              </a:rPr>
              <a:t> Cụm từ “cư dân của hành tinh không chỉ nói riêng về con người” được hiểu như thế nào? Cách dùng cụm từ này trong đoạn trích gợi cho em suy nghĩ gì?</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5:</a:t>
            </a:r>
            <a:r>
              <a:rPr lang="nl-NL" sz="2000" dirty="0" smtClean="0">
                <a:latin typeface="Times New Roman" pitchFamily="18" charset="0"/>
                <a:cs typeface="Times New Roman" pitchFamily="18" charset="0"/>
              </a:rPr>
              <a:t> Từ đoạn văn, em rút ra những thông điệp gì cho bản thân?</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9: </a:t>
            </a:r>
            <a:r>
              <a:rPr lang="vi-VN" b="1" dirty="0" smtClean="0">
                <a:solidFill>
                  <a:srgbClr val="FF0000"/>
                </a:solidFill>
                <a:latin typeface="Times New Roman" pitchFamily="18" charset="0"/>
                <a:cs typeface="Times New Roman" pitchFamily="18" charset="0"/>
              </a:rPr>
              <a:t>ÔN TẬP VĂN BẢN: CÁC LOÀI CHUNG SÔNG VỚI NHAU NHƯ THẾ NÀO?                                                                                                                         				</a:t>
            </a:r>
            <a:r>
              <a:rPr lang="vi-VN" i="1" dirty="0" smtClean="0">
                <a:solidFill>
                  <a:srgbClr val="FF0000"/>
                </a:solidFill>
                <a:latin typeface="Times New Roman" pitchFamily="18" charset="0"/>
                <a:cs typeface="Times New Roman" pitchFamily="18" charset="0"/>
              </a:rPr>
              <a:t>( Ngọc Phú)</a:t>
            </a:r>
            <a:endParaRPr lang="en-US"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ctr"/>
            <a:r>
              <a:rPr lang="nl-NL" sz="2400" b="1" dirty="0" smtClean="0">
                <a:latin typeface="Times New Roman" pitchFamily="18" charset="0"/>
                <a:cs typeface="Times New Roman" pitchFamily="18" charset="0"/>
              </a:rPr>
              <a:t>Gợi ý trả lời:</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1:</a:t>
            </a:r>
            <a:r>
              <a:rPr lang="nl-NL" sz="2400" dirty="0" smtClean="0">
                <a:latin typeface="Times New Roman" pitchFamily="18" charset="0"/>
                <a:cs typeface="Times New Roman" pitchFamily="18" charset="0"/>
              </a:rPr>
              <a:t> Nội dung chính của đoạn trích nói về sự phong phú của các loài sinh vật tổn tại trên Trái Đất.</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2:</a:t>
            </a:r>
            <a:r>
              <a:rPr lang="nl-NL" sz="2400" dirty="0" smtClean="0">
                <a:latin typeface="Times New Roman" pitchFamily="18" charset="0"/>
                <a:cs typeface="Times New Roman" pitchFamily="18" charset="0"/>
              </a:rPr>
              <a:t> Qua câu “Rõ ràng, phải rất lâu nữa chúng ta mới lập được một danh sách sát thực tế hơn về những cư dân của hành tinh này.” tác giả muốn nói đến hiểu biết còn hạn chế của con người về những loài sinh vật sống trên Trái Đất. Còn rất nhiều loài chưa được con người nhận biết, nghiên cứu và đặt tên.</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3:</a:t>
            </a:r>
            <a:r>
              <a:rPr lang="nl-NL" sz="2400" dirty="0" smtClean="0">
                <a:latin typeface="Times New Roman" pitchFamily="18" charset="0"/>
                <a:cs typeface="Times New Roman" pitchFamily="18" charset="0"/>
              </a:rPr>
              <a:t> Đoạn trích đã đưa ra các số liệu cụ thể về tổng số loài sinh vật trên thực tế và số loài đã được con người nhận biết.</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Khiến cho các thông tin được nêu trong đoạn trích tăng tính thuyết phục.</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Giúp người đọc cảm nhận được sâu sắc về sự phong phú của các loài cũng như những nỗ lực và cả những điều con người chưa làm được trong việc lập hồ sơ về đời sống muôn loài trên Trái Đất.</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9: </a:t>
            </a:r>
            <a:r>
              <a:rPr lang="vi-VN" b="1" dirty="0" smtClean="0">
                <a:solidFill>
                  <a:srgbClr val="FF0000"/>
                </a:solidFill>
                <a:latin typeface="Times New Roman" pitchFamily="18" charset="0"/>
                <a:cs typeface="Times New Roman" pitchFamily="18" charset="0"/>
              </a:rPr>
              <a:t>ÔN TẬP VĂN BẢN: CÁC LOÀI CHUNG SÔNG VỚI NHAU NHƯ THẾ NÀO?                                                                                                                         				</a:t>
            </a:r>
            <a:r>
              <a:rPr lang="vi-VN" i="1" dirty="0" smtClean="0">
                <a:solidFill>
                  <a:srgbClr val="FF0000"/>
                </a:solidFill>
                <a:latin typeface="Times New Roman" pitchFamily="18" charset="0"/>
                <a:cs typeface="Times New Roman" pitchFamily="18" charset="0"/>
              </a:rPr>
              <a:t>( Ngọc Phú)</a:t>
            </a:r>
            <a:endParaRPr lang="en-US"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5262979"/>
          </a:xfrm>
          <a:prstGeom prst="rect">
            <a:avLst/>
          </a:prstGeom>
          <a:noFill/>
        </p:spPr>
        <p:txBody>
          <a:bodyPr wrap="square" rtlCol="0">
            <a:spAutoFit/>
          </a:bodyPr>
          <a:lstStyle/>
          <a:p>
            <a:pPr algn="just"/>
            <a:r>
              <a:rPr lang="nl-NL" sz="2400" b="1" dirty="0" smtClean="0">
                <a:latin typeface="Times New Roman" pitchFamily="18" charset="0"/>
                <a:cs typeface="Times New Roman" pitchFamily="18" charset="0"/>
              </a:rPr>
              <a:t>Câu 4: </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Trong đoạn trích, cụm từ cư dân của hành tinh không chỉ nói riêng về con người. Nó thể hiện cái nhìn thấu đáo, vừa khoa học, vừa nhân văn về mối quan hệ phụ thuộc lẫn nhau giữa các loài. Như vậy, loài nào cũng có quyền sống - điều không thể bị tước đoạt vì bất cứ lí do gì. Muôn vật đều được hành tinh nuôi dưỡng, che chở và ngược lại, tất cả đã làm cho Trái Đất - ngôi nhà chung của chúng ta có được một sức sống và vẻ đẹp hiếm nơi nào có được.</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5:</a:t>
            </a:r>
            <a:r>
              <a:rPr lang="nl-NL" sz="2400" dirty="0" smtClean="0">
                <a:latin typeface="Times New Roman" pitchFamily="18" charset="0"/>
                <a:cs typeface="Times New Roman" pitchFamily="18" charset="0"/>
              </a:rPr>
              <a:t> Thông điệp từ đoạn văn:</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Hãy biết trân trọng, sống hòa hợp với thiên nhiên xung quanh.</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Hãy chung tay bảo vệ Trái Đất ngôi nhà chung của chúng ta </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con người cần tỉnh ngộ, dừng những hành vi làm tổn thương đến Trái Đất, đến muôn vật, muôn loài.</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9: </a:t>
            </a:r>
            <a:r>
              <a:rPr lang="vi-VN" b="1" dirty="0" smtClean="0">
                <a:solidFill>
                  <a:srgbClr val="FF0000"/>
                </a:solidFill>
                <a:latin typeface="Times New Roman" pitchFamily="18" charset="0"/>
                <a:cs typeface="Times New Roman" pitchFamily="18" charset="0"/>
              </a:rPr>
              <a:t>ÔN TẬP VĂN BẢN: CÁC LOÀI CHUNG SÔNG VỚI NHAU NHƯ THẾ NÀO?                                                                                                                         				</a:t>
            </a:r>
            <a:r>
              <a:rPr lang="vi-VN" i="1" dirty="0" smtClean="0">
                <a:solidFill>
                  <a:srgbClr val="FF0000"/>
                </a:solidFill>
                <a:latin typeface="Times New Roman" pitchFamily="18" charset="0"/>
                <a:cs typeface="Times New Roman" pitchFamily="18" charset="0"/>
              </a:rPr>
              <a:t>( Ngọc Phú)</a:t>
            </a:r>
            <a:endParaRPr lang="en-US"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832640"/>
          </a:xfrm>
          <a:prstGeom prst="rect">
            <a:avLst/>
          </a:prstGeom>
          <a:noFill/>
        </p:spPr>
        <p:txBody>
          <a:bodyPr wrap="square" rtlCol="0">
            <a:spAutoFit/>
          </a:bodyPr>
          <a:lstStyle/>
          <a:p>
            <a:pPr algn="ctr"/>
            <a:r>
              <a:rPr lang="nl-NL" sz="2000" b="1" dirty="0" smtClean="0">
                <a:latin typeface="Times New Roman" pitchFamily="18" charset="0"/>
                <a:cs typeface="Times New Roman" pitchFamily="18" charset="0"/>
              </a:rPr>
              <a:t>PHIẾU HỌC TẬP SỐ 2</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Đọc đoạn văn sau và thực hiện các yêu cầu bên dưới:</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a:t>
            </a:r>
            <a:r>
              <a:rPr lang="nl-NL" sz="2000" i="1" dirty="0" smtClean="0">
                <a:latin typeface="Times New Roman" pitchFamily="18" charset="0"/>
                <a:cs typeface="Times New Roman" pitchFamily="18" charset="0"/>
              </a:rPr>
              <a:t>Trên Trái Đất con người cũng chỉ là một loài sinh vật. Qua quá trình lịch sử lâu dài, con người đã bộc lộ khả năng sáng tạo vô tận và xã hội loài người ngày càng phát triển phức tạp. Con người trở nên quá tự kiêu, thấy mình là chúa tể của cả thế giới, có thể tùy ý xếp đặt lại trật tự mà tạo hóa đã bền bỉ gây dựng. Chính vì điều này mà sự cân bằng trong đời sống muôn loài bị xáo trộn, phá vỡ, thêm vào đó, những yếu tố vô sinh của môi trường cũng chịu những tác động xấu. Hiện nay, có vẻ như con người bắt đầu tỉnh ngộ, biết nhìn nhận vấn đề một cách sáng suốt hơn, biết tìm cách sống hài hòa với muôn loài, nói chung là với tất cả những gì làm nên thế giới đẹp đẽ này.</a:t>
            </a:r>
            <a:endParaRPr lang="en-US" sz="2000"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(Ngọc Phú, Các loài chung sống với nhau như thế nào?)</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1:</a:t>
            </a:r>
            <a:r>
              <a:rPr lang="nl-NL" sz="2000" i="1" dirty="0" smtClean="0">
                <a:latin typeface="Times New Roman" pitchFamily="18" charset="0"/>
                <a:cs typeface="Times New Roman" pitchFamily="18" charset="0"/>
              </a:rPr>
              <a:t> </a:t>
            </a:r>
            <a:r>
              <a:rPr lang="nl-NL" sz="2000" dirty="0" smtClean="0">
                <a:latin typeface="Times New Roman" pitchFamily="18" charset="0"/>
                <a:cs typeface="Times New Roman" pitchFamily="18" charset="0"/>
              </a:rPr>
              <a:t>Xác định thể loại của văn bản có đoạn văn trên.</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2:</a:t>
            </a:r>
            <a:r>
              <a:rPr lang="nl-NL" sz="2000" i="1"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Theo tác giả, </a:t>
            </a:r>
            <a:r>
              <a:rPr lang="nl-NL" sz="2000" dirty="0" smtClean="0">
                <a:latin typeface="Times New Roman" pitchFamily="18" charset="0"/>
                <a:cs typeface="Times New Roman" pitchFamily="18" charset="0"/>
              </a:rPr>
              <a:t>những bước tiến vượt bậc của nhân loại có ảnh hưởng đến cuộc sống của muôn loài </a:t>
            </a:r>
            <a:r>
              <a:rPr lang="vi-VN" sz="2000" dirty="0" smtClean="0">
                <a:latin typeface="Times New Roman" pitchFamily="18" charset="0"/>
                <a:cs typeface="Times New Roman" pitchFamily="18" charset="0"/>
              </a:rPr>
              <a:t>như thế nào?</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3:</a:t>
            </a:r>
            <a:r>
              <a:rPr lang="vi-VN" sz="2000" dirty="0" smtClean="0">
                <a:latin typeface="Times New Roman" pitchFamily="18" charset="0"/>
                <a:cs typeface="Times New Roman" pitchFamily="18" charset="0"/>
              </a:rPr>
              <a:t> Chỉ ra và nêu tác dụng của thành phần trạng ngữ trong câu văn: “</a:t>
            </a:r>
            <a:r>
              <a:rPr lang="vi-VN" sz="2000" i="1" dirty="0" smtClean="0">
                <a:latin typeface="Times New Roman" pitchFamily="18" charset="0"/>
                <a:cs typeface="Times New Roman" pitchFamily="18" charset="0"/>
              </a:rPr>
              <a:t>Qua quá trình lịch sử lâu dài, con người đã bộc lộ khả năng sáng tạo vô tận và xã hội loài người ngày càng phát triển phức tạp</a:t>
            </a:r>
            <a:r>
              <a:rPr lang="vi-VN"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4:</a:t>
            </a:r>
            <a:r>
              <a:rPr lang="vi-VN" sz="2000" dirty="0" smtClean="0">
                <a:latin typeface="Times New Roman" pitchFamily="18" charset="0"/>
                <a:cs typeface="Times New Roman" pitchFamily="18" charset="0"/>
              </a:rPr>
              <a:t> Giả sử, em là một tình nguyện viên tham gia chiến dịch bảo vệ môi trường, em sẽ nói với các bạn về những việc làm nhỏ nào mà lại có ý nghĩa lớn góp phần bảo về môi trường ?</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9: </a:t>
            </a:r>
            <a:r>
              <a:rPr lang="vi-VN" b="1" dirty="0" smtClean="0">
                <a:solidFill>
                  <a:srgbClr val="FF0000"/>
                </a:solidFill>
                <a:latin typeface="Times New Roman" pitchFamily="18" charset="0"/>
                <a:cs typeface="Times New Roman" pitchFamily="18" charset="0"/>
              </a:rPr>
              <a:t>ÔN TẬP VĂN BẢN: CÁC LOÀI CHUNG SÔNG VỚI NHAU NHƯ THẾ NÀO?                                                                                                                         				</a:t>
            </a:r>
            <a:r>
              <a:rPr lang="vi-VN" i="1" dirty="0" smtClean="0">
                <a:solidFill>
                  <a:srgbClr val="FF0000"/>
                </a:solidFill>
                <a:latin typeface="Times New Roman" pitchFamily="18" charset="0"/>
                <a:cs typeface="Times New Roman" pitchFamily="18" charset="0"/>
              </a:rPr>
              <a:t>( Ngọc Phú)</a:t>
            </a:r>
            <a:endParaRPr lang="en-US"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832092"/>
          </a:xfrm>
          <a:prstGeom prst="rect">
            <a:avLst/>
          </a:prstGeom>
          <a:noFill/>
        </p:spPr>
        <p:txBody>
          <a:bodyPr wrap="square" rtlCol="0">
            <a:spAutoFit/>
          </a:bodyPr>
          <a:lstStyle/>
          <a:p>
            <a:pPr algn="ctr"/>
            <a:r>
              <a:rPr lang="vi-VN" sz="2400" b="1" dirty="0" smtClean="0">
                <a:latin typeface="Times New Roman" pitchFamily="18" charset="0"/>
                <a:cs typeface="Times New Roman" pitchFamily="18" charset="0"/>
              </a:rPr>
              <a:t>Gợi ý</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r>
              <a:rPr lang="vi-VN"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1:</a:t>
            </a:r>
            <a:r>
              <a:rPr lang="vi-VN" sz="2400" i="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Thể loại của văn bản có đoạn văn trên: Văn bản thông tin.</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2:</a:t>
            </a:r>
            <a:r>
              <a:rPr lang="vi-VN" sz="2400" i="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Theo tác giả, n</a:t>
            </a:r>
            <a:r>
              <a:rPr lang="nl-NL" sz="2400" dirty="0" smtClean="0">
                <a:latin typeface="Times New Roman" pitchFamily="18" charset="0"/>
                <a:cs typeface="Times New Roman" pitchFamily="18" charset="0"/>
              </a:rPr>
              <a:t>hững bước tiến vượt bậc của nhân loại có ảnh hưởng đến cuộc sống của muôn loài </a:t>
            </a:r>
            <a:r>
              <a:rPr lang="vi-VN" sz="2400" dirty="0" smtClean="0">
                <a:latin typeface="Times New Roman" pitchFamily="18" charset="0"/>
                <a:cs typeface="Times New Roman" pitchFamily="18" charset="0"/>
              </a:rPr>
              <a:t>như</a:t>
            </a:r>
            <a:r>
              <a:rPr lang="vi-VN"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Tùy ý xếp đặt lại trật tự mà tạo hóa đã bền bỉ gây dựng</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Sự cân bằng trong đời sống muôn loài bị xáo trộn, phá vỡ</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Những yếu tố vô sinh của môi trường cũng chịu những tác động xấu.</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3:</a:t>
            </a:r>
            <a:r>
              <a:rPr lang="vi-VN" sz="2400" dirty="0" smtClean="0">
                <a:latin typeface="Times New Roman" pitchFamily="18" charset="0"/>
                <a:cs typeface="Times New Roman" pitchFamily="18" charset="0"/>
              </a:rPr>
              <a:t> Chỉ ra và nêu tác dụng của thành phần trạng ngữ trong câu văn: “Qua quá trình lịch sử lâu dài, con người đã bộc lộ khả năng sáng tạo vô tận và xã hội loài người ngày càng phát triển phức tạp”?</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Trạng ngữ trong câu văn là: </a:t>
            </a:r>
            <a:r>
              <a:rPr lang="vi-VN" sz="2400" i="1" dirty="0" smtClean="0">
                <a:latin typeface="Times New Roman" pitchFamily="18" charset="0"/>
                <a:cs typeface="Times New Roman" pitchFamily="18" charset="0"/>
              </a:rPr>
              <a:t>Qua quá trình lịch sử lâu dài</a:t>
            </a:r>
            <a:endParaRPr lang="en-US" sz="2400" dirty="0" smtClean="0">
              <a:latin typeface="Times New Roman" pitchFamily="18" charset="0"/>
              <a:cs typeface="Times New Roman" pitchFamily="18" charset="0"/>
            </a:endParaRPr>
          </a:p>
          <a:p>
            <a:pPr algn="just">
              <a:buFontTx/>
              <a:buChar char="-"/>
            </a:pP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Tác dụng: Bổ sung cho câu về mặt thời gian.</a:t>
            </a:r>
            <a:endParaRPr lang="en-US" sz="2400" dirty="0" smtClean="0">
              <a:latin typeface="Times New Roman" pitchFamily="18" charset="0"/>
              <a:cs typeface="Times New Roman" pitchFamily="18" charset="0"/>
            </a:endParaRPr>
          </a:p>
          <a:p>
            <a:pPr algn="just">
              <a:buFontTx/>
              <a:buChar char="-"/>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9: </a:t>
            </a:r>
            <a:r>
              <a:rPr lang="vi-VN" b="1" dirty="0" smtClean="0">
                <a:solidFill>
                  <a:srgbClr val="FF0000"/>
                </a:solidFill>
                <a:latin typeface="Times New Roman" pitchFamily="18" charset="0"/>
                <a:cs typeface="Times New Roman" pitchFamily="18" charset="0"/>
              </a:rPr>
              <a:t>ÔN TẬP VĂN BẢN: CÁC LOÀI CHUNG SÔNG VỚI NHAU NHƯ THẾ NÀO?                                                                                                                         				</a:t>
            </a:r>
            <a:r>
              <a:rPr lang="vi-VN" i="1" dirty="0" smtClean="0">
                <a:solidFill>
                  <a:srgbClr val="FF0000"/>
                </a:solidFill>
                <a:latin typeface="Times New Roman" pitchFamily="18" charset="0"/>
                <a:cs typeface="Times New Roman" pitchFamily="18" charset="0"/>
              </a:rPr>
              <a:t>( Ngọc Phú)</a:t>
            </a:r>
            <a:endParaRPr lang="en-US"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5262979"/>
          </a:xfrm>
          <a:prstGeom prst="rect">
            <a:avLst/>
          </a:prstGeom>
          <a:noFill/>
        </p:spPr>
        <p:txBody>
          <a:bodyPr wrap="square" rtlCol="0">
            <a:spAutoFit/>
          </a:bodyPr>
          <a:lstStyle/>
          <a:p>
            <a:pPr algn="ctr"/>
            <a:r>
              <a:rPr lang="vi-VN" sz="2400" b="1" dirty="0" smtClean="0">
                <a:latin typeface="Times New Roman" pitchFamily="18" charset="0"/>
                <a:cs typeface="Times New Roman" pitchFamily="18" charset="0"/>
              </a:rPr>
              <a:t>Gợi ý</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r>
              <a:rPr lang="vi-VN"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4:</a:t>
            </a:r>
            <a:r>
              <a:rPr lang="vi-VN" sz="2400" dirty="0" smtClean="0">
                <a:latin typeface="Times New Roman" pitchFamily="18" charset="0"/>
                <a:cs typeface="Times New Roman" pitchFamily="18" charset="0"/>
              </a:rPr>
              <a:t> Giả sử, em là một tình nguyện viên tham gia chiến dịch bảo vệ môi trường, em sẽ nói với các bạn về những việc nhỏ có ý nghĩa lớn góp phần bảo về môi trường như:</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Hãy sử dụng xe đạp đến trường thay bằng việc đi lại bằng phương tiện xe máy, ô tô.</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Hạn chế tiến tới không sử dụng bào bì ni lông và ống nhựa, chai nhựa,...</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Tham gia chăm sóc cây xanh ở trường và ở nhà</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Sẵn sàng tham gia dọn vệ sinh đường làng, ngõ xóm, trường học,...</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Bảo vệ môi trường đi đôi với phát triển kinh tế.</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Dùng các chai lọ nhựa qua sử dụng để trồng cây xanh nhỏ, tạo cảnh quan xanh sạch đẹp cho ngôi trường, ngôi nhà của mình.</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9: </a:t>
            </a:r>
            <a:r>
              <a:rPr lang="vi-VN" b="1" dirty="0" smtClean="0">
                <a:solidFill>
                  <a:srgbClr val="FF0000"/>
                </a:solidFill>
                <a:latin typeface="Times New Roman" pitchFamily="18" charset="0"/>
                <a:cs typeface="Times New Roman" pitchFamily="18" charset="0"/>
              </a:rPr>
              <a:t>ÔN TẬP VĂN BẢN: CÁC LOÀI CHUNG SÔNG VỚI NHAU NHƯ THẾ NÀO?                                                                                                                         				</a:t>
            </a:r>
            <a:r>
              <a:rPr lang="vi-VN" i="1" dirty="0" smtClean="0">
                <a:solidFill>
                  <a:srgbClr val="FF0000"/>
                </a:solidFill>
                <a:latin typeface="Times New Roman" pitchFamily="18" charset="0"/>
                <a:cs typeface="Times New Roman" pitchFamily="18" charset="0"/>
              </a:rPr>
              <a:t>( Ngọc Phú)</a:t>
            </a:r>
            <a:endParaRPr lang="en-US"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3.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liệu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Hiểu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ngoài</a:t>
            </a:r>
            <a:r>
              <a:rPr lang="en-US" sz="2400" b="1" dirty="0" smtClean="0">
                <a:latin typeface="Times New Roman" pitchFamily="18" charset="0"/>
                <a:cs typeface="Times New Roman" pitchFamily="18" charset="0"/>
              </a:rPr>
              <a:t> SGK</a:t>
            </a:r>
            <a:endParaRPr lang="en-US" sz="2400" dirty="0" smtClean="0">
              <a:latin typeface="Times New Roman" pitchFamily="18" charset="0"/>
              <a:cs typeface="Times New Roman" pitchFamily="18" charset="0"/>
            </a:endParaRPr>
          </a:p>
          <a:p>
            <a:pPr algn="ctr"/>
            <a:r>
              <a:rPr lang="nl-NL" sz="2400" b="1" dirty="0" smtClean="0">
                <a:latin typeface="Times New Roman" pitchFamily="18" charset="0"/>
                <a:cs typeface="Times New Roman" pitchFamily="18" charset="0"/>
              </a:rPr>
              <a:t>PHIẾU HỌC TẬP SỐ 3</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Đọc đoạn văn sau đây và trả lời câu hỏi:</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a:t>
            </a:r>
            <a:r>
              <a:rPr lang="vi-VN" sz="2400" i="1" dirty="0" smtClean="0">
                <a:latin typeface="Times New Roman" pitchFamily="18" charset="0"/>
                <a:cs typeface="Times New Roman" pitchFamily="18" charset="0"/>
              </a:rPr>
              <a:t>Biển Đông có đa dạng loài sinh vật biển rất cao và nguồn lợi sinh vật biển phong phú với hơn 160 000 loài, bao gồm 10 000 loài thực vật và 260 loài chim biển. Trữ lượng các loài động vật biển ước tính khoảng 32,5 tỉ tấn, trong đó các loài cá chiếm 86% tổng trữ lượng. Trong vùng biển này còn có nhiều loài động vật quý hiếm, như đồi mồi, rắn biển, chim biển và thú biển. Ngoài ra, Biển Đông còn cung cấp nhiều loài rong biển có giá trị kinh tế. Riêng biển Việt Nam đã có khoảng 638 loài rong biển. Đây là nguồn thực phẩm giàu dinh dưỡng và là nguồn dược liệu phong phú đặc trưng cho một vùng biển nhiệt đới.</a:t>
            </a:r>
            <a:endParaRPr lang="en-US" sz="2400" dirty="0" smtClean="0">
              <a:latin typeface="Times New Roman" pitchFamily="18" charset="0"/>
              <a:cs typeface="Times New Roman" pitchFamily="18" charset="0"/>
            </a:endParaRPr>
          </a:p>
          <a:p>
            <a:pPr algn="just"/>
            <a:r>
              <a:rPr lang="vi-VN" sz="2400" i="1" dirty="0" smtClean="0">
                <a:latin typeface="Times New Roman" pitchFamily="18" charset="0"/>
                <a:cs typeface="Times New Roman" pitchFamily="18" charset="0"/>
              </a:rPr>
              <a:t>(Theo Nguyễn Chu Hồi (Chủ biên), An ninh môi trường và hoà bình ở Biển Đông, NXB Thông tin và Truyền thông, Hà Nội, 2019, tr. 34 - 35)</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8: ÔN TẬP VĂN BẢN XEM NGƯỜI TA KÌA</a:t>
            </a:r>
          </a:p>
          <a:p>
            <a:pPr algn="ctr"/>
            <a:endParaRPr lang="en-US" sz="2000" b="1" dirty="0">
              <a:solidFill>
                <a:srgbClr val="FF0000"/>
              </a:solidFill>
            </a:endParaRPr>
          </a:p>
        </p:txBody>
      </p:sp>
      <p:sp>
        <p:nvSpPr>
          <p:cNvPr id="4" name="TextBox 3"/>
          <p:cNvSpPr txBox="1"/>
          <p:nvPr/>
        </p:nvSpPr>
        <p:spPr>
          <a:xfrm>
            <a:off x="0" y="533400"/>
            <a:ext cx="9144000" cy="5632311"/>
          </a:xfrm>
          <a:prstGeom prst="rect">
            <a:avLst/>
          </a:prstGeom>
          <a:noFill/>
        </p:spPr>
        <p:txBody>
          <a:bodyPr wrap="square" rtlCol="0">
            <a:spAutoFit/>
          </a:bodyPr>
          <a:lstStyle/>
          <a:p>
            <a:pPr algn="ctr"/>
            <a:r>
              <a:rPr lang="vi-VN" sz="2000" b="1" dirty="0" smtClean="0">
                <a:latin typeface="Times New Roman" pitchFamily="18" charset="0"/>
                <a:cs typeface="Times New Roman" pitchFamily="18" charset="0"/>
              </a:rPr>
              <a:t>PHIẾU HỌC TẬP SỐ 1</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Đọc đoạn văn sau và trả lời câu hỏi:</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a:t>
            </a:r>
            <a:r>
              <a:rPr lang="vi-VN" sz="2000" i="1" dirty="0" smtClean="0">
                <a:latin typeface="Times New Roman" pitchFamily="18" charset="0"/>
                <a:cs typeface="Times New Roman" pitchFamily="18" charset="0"/>
              </a:rPr>
              <a:t>Mẹ tôi không phải là không có lí khi đòi hỏi tôi phải lấy người khác làm chuẩn mực để noi theo. Trên đời, mọi người giống nhau nhiều điều lắm. Ai chẳng muốn mình thông minh giỏi giang? Ai chẳng muốn được tin yêu, tôn trọng? Ai chẳng muốn thành đạt? Thành công của người này có thể là niềm ao ước của người kia. Vì lẽ đó, xưa nay, không ít người tự vượt lên chính mình nhờ noi gương những cá nhân xuất chúng. Mẹ muốn tôi giống người khác, thì “người khác” đó trong hình dung của mẹ nhất định phải là người hoàn hảo, mười phân vẹn mười.”</a:t>
            </a:r>
            <a:endParaRPr lang="en-US" sz="2000" dirty="0" smtClean="0">
              <a:latin typeface="Times New Roman" pitchFamily="18" charset="0"/>
              <a:cs typeface="Times New Roman" pitchFamily="18" charset="0"/>
            </a:endParaRPr>
          </a:p>
          <a:p>
            <a:pPr algn="just"/>
            <a:r>
              <a:rPr lang="vi-VN" sz="2000" i="1" dirty="0" smtClean="0">
                <a:latin typeface="Times New Roman" pitchFamily="18" charset="0"/>
                <a:cs typeface="Times New Roman" pitchFamily="18" charset="0"/>
              </a:rPr>
              <a:t>                                                                 (Xem người ta kìa! – Lạc Thanh)</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 Câu 1</a:t>
            </a:r>
            <a:r>
              <a:rPr lang="vi-VN" sz="2000" dirty="0" smtClean="0">
                <a:latin typeface="Times New Roman" pitchFamily="18" charset="0"/>
                <a:cs typeface="Times New Roman" pitchFamily="18" charset="0"/>
              </a:rPr>
              <a:t>. Xác định phương thức biểu đạt chính của đoạn văn?</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2. </a:t>
            </a:r>
            <a:r>
              <a:rPr lang="vi-VN" sz="2000" dirty="0" smtClean="0">
                <a:latin typeface="Times New Roman" pitchFamily="18" charset="0"/>
                <a:cs typeface="Times New Roman" pitchFamily="18" charset="0"/>
              </a:rPr>
              <a:t>Lí do nào khiến người mẹ muốn con giống người khác?</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3. </a:t>
            </a:r>
            <a:r>
              <a:rPr lang="vi-VN" sz="2000" dirty="0" smtClean="0">
                <a:latin typeface="Times New Roman" pitchFamily="18" charset="0"/>
                <a:cs typeface="Times New Roman" pitchFamily="18" charset="0"/>
              </a:rPr>
              <a:t>Chỉ ra và nêu tác dụng của phép điệp ngữ trong đoạn văn trên?</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4</a:t>
            </a:r>
            <a:r>
              <a:rPr lang="vi-VN" sz="2000" dirty="0" smtClean="0">
                <a:latin typeface="Times New Roman" pitchFamily="18" charset="0"/>
                <a:cs typeface="Times New Roman" pitchFamily="18" charset="0"/>
              </a:rPr>
              <a:t>. Chỉ ra và nêu chức năng của trạng ngữ trong câu văn: “Vì lẽ đó, xưa nay, không ít người tự vượt lên chính mình nhờ noi gương những cá nhân xuất chúng”.</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5</a:t>
            </a:r>
            <a:r>
              <a:rPr lang="vi-VN" sz="2000" dirty="0" smtClean="0">
                <a:latin typeface="Times New Roman" pitchFamily="18" charset="0"/>
                <a:cs typeface="Times New Roman" pitchFamily="18" charset="0"/>
              </a:rPr>
              <a:t>. Có ý kiến cho rằng: “Noi gương những người thành công là điều cần thiết”. Em có đồng ý không? Tại sao?</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9: </a:t>
            </a:r>
            <a:r>
              <a:rPr lang="vi-VN" b="1" dirty="0" smtClean="0">
                <a:solidFill>
                  <a:srgbClr val="FF0000"/>
                </a:solidFill>
                <a:latin typeface="Times New Roman" pitchFamily="18" charset="0"/>
                <a:cs typeface="Times New Roman" pitchFamily="18" charset="0"/>
              </a:rPr>
              <a:t>ÔN TẬP VĂN BẢN: CÁC LOÀI CHUNG SÔNG VỚI NHAU NHƯ THẾ NÀO?                                                                                                                         				</a:t>
            </a:r>
            <a:r>
              <a:rPr lang="vi-VN" i="1" dirty="0" smtClean="0">
                <a:solidFill>
                  <a:srgbClr val="FF0000"/>
                </a:solidFill>
                <a:latin typeface="Times New Roman" pitchFamily="18" charset="0"/>
                <a:cs typeface="Times New Roman" pitchFamily="18" charset="0"/>
              </a:rPr>
              <a:t>( Ngọc Phú)</a:t>
            </a:r>
            <a:endParaRPr lang="en-US"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001643"/>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3.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liệu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Hiểu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ngoài</a:t>
            </a:r>
            <a:r>
              <a:rPr lang="en-US" sz="2400" b="1" dirty="0" smtClean="0">
                <a:latin typeface="Times New Roman" pitchFamily="18" charset="0"/>
                <a:cs typeface="Times New Roman" pitchFamily="18" charset="0"/>
              </a:rPr>
              <a:t> SGK</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1</a:t>
            </a:r>
            <a:r>
              <a:rPr lang="vi-VN" sz="2400" dirty="0" smtClean="0">
                <a:latin typeface="Times New Roman" pitchFamily="18" charset="0"/>
                <a:cs typeface="Times New Roman" pitchFamily="18" charset="0"/>
              </a:rPr>
              <a:t>. Thông tin chính mà đoạn trích đưa đến cho người đọc là gì?</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2.</a:t>
            </a:r>
            <a:r>
              <a:rPr lang="vi-VN" sz="2400" dirty="0" smtClean="0">
                <a:latin typeface="Times New Roman" pitchFamily="18" charset="0"/>
                <a:cs typeface="Times New Roman" pitchFamily="18" charset="0"/>
              </a:rPr>
              <a:t> Đặc trưng nào của văn bản thông tin đã được thể hiện đậm nét qua đoạn trích?</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3</a:t>
            </a:r>
            <a:r>
              <a:rPr lang="vi-VN" sz="2400" dirty="0" smtClean="0">
                <a:latin typeface="Times New Roman" pitchFamily="18" charset="0"/>
                <a:cs typeface="Times New Roman" pitchFamily="18" charset="0"/>
              </a:rPr>
              <a:t>. Hãy so sánh cách nói về “biển bạc” trong đoạn trích trên và trong đoạn thơ sau đây của Huy Cận để rút ra nhận xét về sự khác biệt giữa văn bản thông tin và văn bản văn học:</a:t>
            </a:r>
            <a:endParaRPr lang="en-US" sz="2400" dirty="0" smtClean="0">
              <a:latin typeface="Times New Roman" pitchFamily="18" charset="0"/>
              <a:cs typeface="Times New Roman" pitchFamily="18" charset="0"/>
            </a:endParaRPr>
          </a:p>
          <a:p>
            <a:pPr algn="just"/>
            <a:r>
              <a:rPr lang="pt-BR" sz="2400" i="1" dirty="0" smtClean="0">
                <a:latin typeface="Times New Roman" pitchFamily="18" charset="0"/>
                <a:cs typeface="Times New Roman" pitchFamily="18" charset="0"/>
              </a:rPr>
              <a:t>Cá nhụ cá chim cùng cá đé,</a:t>
            </a:r>
            <a:endParaRPr lang="en-US" sz="2400" dirty="0" smtClean="0">
              <a:latin typeface="Times New Roman" pitchFamily="18" charset="0"/>
              <a:cs typeface="Times New Roman" pitchFamily="18" charset="0"/>
            </a:endParaRPr>
          </a:p>
          <a:p>
            <a:pPr algn="just"/>
            <a:r>
              <a:rPr lang="pt-BR" sz="2400" i="1" dirty="0" smtClean="0">
                <a:latin typeface="Times New Roman" pitchFamily="18" charset="0"/>
                <a:cs typeface="Times New Roman" pitchFamily="18" charset="0"/>
              </a:rPr>
              <a:t> Cá song lấp lánh đuốc đen hồng,</a:t>
            </a:r>
            <a:endParaRPr lang="en-US" sz="2400" dirty="0" smtClean="0">
              <a:latin typeface="Times New Roman" pitchFamily="18" charset="0"/>
              <a:cs typeface="Times New Roman" pitchFamily="18" charset="0"/>
            </a:endParaRPr>
          </a:p>
          <a:p>
            <a:pPr algn="just"/>
            <a:r>
              <a:rPr lang="pt-BR" sz="2400" i="1" dirty="0" smtClean="0">
                <a:latin typeface="Times New Roman" pitchFamily="18" charset="0"/>
                <a:cs typeface="Times New Roman" pitchFamily="18" charset="0"/>
              </a:rPr>
              <a:t> Cái đuôi em quấy trăng vàng choé</a:t>
            </a:r>
            <a:endParaRPr lang="en-US" sz="2400" dirty="0" smtClean="0">
              <a:latin typeface="Times New Roman" pitchFamily="18" charset="0"/>
              <a:cs typeface="Times New Roman" pitchFamily="18" charset="0"/>
            </a:endParaRPr>
          </a:p>
          <a:p>
            <a:pPr algn="just"/>
            <a:r>
              <a:rPr lang="pt-BR" sz="2400" i="1" dirty="0" smtClean="0">
                <a:latin typeface="Times New Roman" pitchFamily="18" charset="0"/>
                <a:cs typeface="Times New Roman" pitchFamily="18" charset="0"/>
              </a:rPr>
              <a:t> Đêm thở: sao lùa nước Hạ Long.</a:t>
            </a:r>
            <a:endParaRPr lang="en-US" sz="2400" dirty="0" smtClean="0">
              <a:latin typeface="Times New Roman" pitchFamily="18" charset="0"/>
              <a:cs typeface="Times New Roman" pitchFamily="18" charset="0"/>
            </a:endParaRPr>
          </a:p>
          <a:p>
            <a:pPr algn="just"/>
            <a:r>
              <a:rPr lang="pt-BR" sz="2400" i="1" dirty="0" smtClean="0">
                <a:latin typeface="Times New Roman" pitchFamily="18" charset="0"/>
                <a:cs typeface="Times New Roman" pitchFamily="18" charset="0"/>
              </a:rPr>
              <a:t>                             (Đoàn thuyền đánh cá)</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Câu 4.</a:t>
            </a:r>
            <a:r>
              <a:rPr lang="pt-BR" sz="2400" dirty="0" smtClean="0">
                <a:latin typeface="Times New Roman" pitchFamily="18" charset="0"/>
                <a:cs typeface="Times New Roman" pitchFamily="18" charset="0"/>
              </a:rPr>
              <a:t> Những thông tin về sự phong phú của sinh vật biển ở Biển Đông có ý nghĩa như thế nào đối với nhận thức và hành động của chúng ta hôm nay?</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9: </a:t>
            </a:r>
            <a:r>
              <a:rPr lang="vi-VN" b="1" dirty="0" smtClean="0">
                <a:solidFill>
                  <a:srgbClr val="FF0000"/>
                </a:solidFill>
                <a:latin typeface="Times New Roman" pitchFamily="18" charset="0"/>
                <a:cs typeface="Times New Roman" pitchFamily="18" charset="0"/>
              </a:rPr>
              <a:t>ÔN TẬP VĂN BẢN: CÁC LOÀI CHUNG SÔNG VỚI NHAU NHƯ THẾ NÀO?                                                                                                                         				</a:t>
            </a:r>
            <a:r>
              <a:rPr lang="vi-VN" i="1" dirty="0" smtClean="0">
                <a:solidFill>
                  <a:srgbClr val="FF0000"/>
                </a:solidFill>
                <a:latin typeface="Times New Roman" pitchFamily="18" charset="0"/>
                <a:cs typeface="Times New Roman" pitchFamily="18" charset="0"/>
              </a:rPr>
              <a:t>( Ngọc Phú)</a:t>
            </a:r>
            <a:endParaRPr lang="en-US"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5940088"/>
          </a:xfrm>
          <a:prstGeom prst="rect">
            <a:avLst/>
          </a:prstGeom>
          <a:noFill/>
        </p:spPr>
        <p:txBody>
          <a:bodyPr wrap="square" rtlCol="0">
            <a:spAutoFit/>
          </a:bodyPr>
          <a:lstStyle/>
          <a:p>
            <a:pPr algn="ctr"/>
            <a:r>
              <a:rPr lang="pt-BR" sz="2000" b="1" dirty="0" smtClean="0">
                <a:latin typeface="Times New Roman" pitchFamily="18" charset="0"/>
                <a:cs typeface="Times New Roman" pitchFamily="18" charset="0"/>
              </a:rPr>
              <a:t>Gợi ý trả lời:</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Câu 1</a:t>
            </a:r>
            <a:r>
              <a:rPr lang="pt-BR" sz="2000" dirty="0" smtClean="0">
                <a:latin typeface="Times New Roman" pitchFamily="18" charset="0"/>
                <a:cs typeface="Times New Roman" pitchFamily="18" charset="0"/>
              </a:rPr>
              <a:t>. Đoạn trích cho biết sự đa dạng loài cũng như trữ lượng dồi dào của sinh vật biển ở Biển Đông và lợi ích kinh tế của việc khai thác nguồn tài nguyên này.</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Câu 2</a:t>
            </a:r>
            <a:r>
              <a:rPr lang="pt-BR" sz="2000" dirty="0" smtClean="0">
                <a:latin typeface="Times New Roman" pitchFamily="18" charset="0"/>
                <a:cs typeface="Times New Roman" pitchFamily="18" charset="0"/>
              </a:rPr>
              <a:t>. Sử dụng nhiều số liệu cụ thể để làm tăng tính thuyết phục của vấn đề được nói tới, đó là một trong những đặc trưng nổi bật của văn bản thông tin. Trong đoạn trích này, đặc trưng đó đã được thể hiện rõ nét, khi tác giả đưa ra nhiều con số chứng minh Biển Đông là nơi có sự đa dạng sinh học cao và trữ lượng sinh vật biển rất lớn.</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Câu</a:t>
            </a:r>
            <a:r>
              <a:rPr lang="pt-BR" sz="2000" dirty="0" smtClean="0">
                <a:latin typeface="Times New Roman" pitchFamily="18" charset="0"/>
                <a:cs typeface="Times New Roman" pitchFamily="18" charset="0"/>
              </a:rPr>
              <a:t> </a:t>
            </a:r>
            <a:r>
              <a:rPr lang="pt-BR" sz="2000" b="1" dirty="0" smtClean="0">
                <a:latin typeface="Times New Roman" pitchFamily="18" charset="0"/>
                <a:cs typeface="Times New Roman" pitchFamily="18" charset="0"/>
              </a:rPr>
              <a:t>3</a:t>
            </a:r>
            <a:r>
              <a:rPr lang="pt-BR" sz="2000" dirty="0" smtClean="0">
                <a:latin typeface="Times New Roman" pitchFamily="18" charset="0"/>
                <a:cs typeface="Times New Roman" pitchFamily="18" charset="0"/>
              </a:rPr>
              <a:t>. Đoạn trích đang phân tích và đoạn thơ của Huy Cận không thuộc cùng một loại văn bản. Đoạn trích (Biển Đông có... nhiệt đới) thuộc loại văn bản thông tin, rất quan tâm tới tính xác thực của điều được nói tới, vì vậy, đã chú ý đưa ra hàng loạt số liệu cụ thể. Còn đoạn thơ của Huy Cận thuộc loại văn bản văn học, tuy có sử dụng hình thức liệt kê nhưng không nhằm đưa ra một danh sách đầy đủ về đối tượng mà chỉ cốt gợi mở và khơi dậy những rung động thẩm mĩ ở độc giả.</a:t>
            </a:r>
            <a:r>
              <a:rPr lang="en-US" sz="2000" dirty="0" smtClean="0">
                <a:latin typeface="Times New Roman" pitchFamily="18" charset="0"/>
                <a:cs typeface="Times New Roman" pitchFamily="18" charset="0"/>
              </a:rPr>
              <a:t> </a:t>
            </a:r>
          </a:p>
          <a:p>
            <a:pPr algn="just"/>
            <a:r>
              <a:rPr lang="pt-BR" sz="2000" b="1" dirty="0" smtClean="0">
                <a:latin typeface="Times New Roman" pitchFamily="18" charset="0"/>
                <a:cs typeface="Times New Roman" pitchFamily="18" charset="0"/>
              </a:rPr>
              <a:t>Câu</a:t>
            </a:r>
            <a:r>
              <a:rPr lang="pt-BR" sz="2000" dirty="0" smtClean="0">
                <a:latin typeface="Times New Roman" pitchFamily="18" charset="0"/>
                <a:cs typeface="Times New Roman" pitchFamily="18" charset="0"/>
              </a:rPr>
              <a:t> </a:t>
            </a:r>
            <a:r>
              <a:rPr lang="pt-BR" sz="2000" b="1" dirty="0" smtClean="0">
                <a:latin typeface="Times New Roman" pitchFamily="18" charset="0"/>
                <a:cs typeface="Times New Roman" pitchFamily="18" charset="0"/>
              </a:rPr>
              <a:t>4</a:t>
            </a:r>
            <a:r>
              <a:rPr lang="pt-BR" sz="2000" dirty="0" smtClean="0">
                <a:latin typeface="Times New Roman" pitchFamily="18" charset="0"/>
                <a:cs typeface="Times New Roman" pitchFamily="18" charset="0"/>
              </a:rPr>
              <a:t>. Những thông tin nói về sự phong phú của sinh vật biển ở Biển Đông giúp ta:</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Nhận thức được đầy đủ hơn về tầm quan trọng của Biển Đông đối với tương lai phát triển của đất nước. </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Khơi dậy ở ta ý thức bảo vệ chủ quyền biển đảo, quyết không để bất cứ thế lực ngoại bang nào xâm phạm, chiếm đoạt phần lãnh hải thiêng liêng của Tổ quốc.</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9: </a:t>
            </a:r>
            <a:r>
              <a:rPr lang="vi-VN" b="1" dirty="0" smtClean="0">
                <a:solidFill>
                  <a:srgbClr val="FF0000"/>
                </a:solidFill>
                <a:latin typeface="Times New Roman" pitchFamily="18" charset="0"/>
                <a:cs typeface="Times New Roman" pitchFamily="18" charset="0"/>
              </a:rPr>
              <a:t>ÔN TẬP VĂN BẢN: CÁC LOÀI CHUNG SÔNG VỚI NHAU NHƯ THẾ NÀO?                                                                                                                         				</a:t>
            </a:r>
            <a:r>
              <a:rPr lang="vi-VN" i="1" dirty="0" smtClean="0">
                <a:solidFill>
                  <a:srgbClr val="FF0000"/>
                </a:solidFill>
                <a:latin typeface="Times New Roman" pitchFamily="18" charset="0"/>
                <a:cs typeface="Times New Roman" pitchFamily="18" charset="0"/>
              </a:rPr>
              <a:t>( Ngọc Phú)</a:t>
            </a:r>
            <a:endParaRPr lang="en-US"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5016758"/>
          </a:xfrm>
          <a:prstGeom prst="rect">
            <a:avLst/>
          </a:prstGeom>
          <a:noFill/>
        </p:spPr>
        <p:txBody>
          <a:bodyPr wrap="square" rtlCol="0">
            <a:spAutoFit/>
          </a:bodyPr>
          <a:lstStyle/>
          <a:p>
            <a:pPr algn="ctr"/>
            <a:r>
              <a:rPr lang="nl-NL" sz="2000" b="1" dirty="0" smtClean="0">
                <a:latin typeface="Times New Roman" pitchFamily="18" charset="0"/>
                <a:cs typeface="Times New Roman" pitchFamily="18" charset="0"/>
              </a:rPr>
              <a:t>PHIẾU HỌC TẬP SỐ 4</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Đọc đoạn trích sau và trả lời các câu hỏi:</a:t>
            </a:r>
            <a:endParaRPr lang="en-US" sz="2000"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 Lễ cúng Thần Lúa (Lễ Sa Yang Va) là lễ hội truyền thống của người Chơ-ro được tổ chức định kì hằng năm, thường diễn ra từ ngày 15 đến 30 tháng 3 âm lịch, sau khi thu hoạch. Đây là lễ hội lớn nhất của cộng đồng, là dịp để đồng bào Chơ-ro tạ ơn thần linh đã cho một mùa bội thu, cầu xin mưa thuận gió hoà để mùa vụ năm sau nhà nhà được no đủ. </a:t>
            </a:r>
            <a:endParaRPr lang="en-US" sz="2000" i="1"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Lễ cúng bắt đầu bằng việc làm cây nêu. Trong lễ cúng Thần Lúa, cây nêu là biểu trưng nhiều ý nghĩa, thể hiện mối gian hoà giữa con người với thần linh, sự giao cảm của con người với con người và những ước vọng chính đáng về cuộc sống ổn định, phồn vinh. Cây nêu làm từ cây vàng nghệ, thân buộc lá dứa. Ngọn của cây nêu có hình bông lúa lớn, phía trên gắn chùm lúa nhiều hạt và bốn tia toả ra bốn hướng: hai tia gắn lông chim chèo bẻo (biểu tượng cho sự mạnh mẽ, khôn ngoan); hai tia gắn lông gà (biểu tượng cho sự sung túc của gia chủ).</a:t>
            </a:r>
            <a:r>
              <a:rPr lang="en-US" sz="2000" i="1" dirty="0" smtClean="0">
                <a:latin typeface="Times New Roman" pitchFamily="18" charset="0"/>
                <a:cs typeface="Times New Roman" pitchFamily="18" charset="0"/>
              </a:rPr>
              <a:t> </a:t>
            </a:r>
          </a:p>
          <a:p>
            <a:pPr algn="just"/>
            <a:r>
              <a:rPr lang="nl-NL" sz="2000" i="1" dirty="0" smtClean="0">
                <a:latin typeface="Times New Roman" pitchFamily="18" charset="0"/>
                <a:cs typeface="Times New Roman" pitchFamily="18" charset="0"/>
              </a:rPr>
              <a:t>		(Trích Lễ cúng Thần Lúa của người Chơ-ro, Văn Quang, Văn Tuyên)</a:t>
            </a:r>
            <a:endParaRPr lang="en-US" sz="2000" i="1" dirty="0" smtClean="0">
              <a:latin typeface="Times New Roman" pitchFamily="18" charset="0"/>
              <a:cs typeface="Times New Roman" pitchFamily="18" charset="0"/>
            </a:endParaRPr>
          </a:p>
          <a:p>
            <a:pPr algn="just"/>
            <a:endParaRPr lang="en-US" sz="2000" i="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9: </a:t>
            </a:r>
            <a:r>
              <a:rPr lang="vi-VN" b="1" dirty="0" smtClean="0">
                <a:solidFill>
                  <a:srgbClr val="FF0000"/>
                </a:solidFill>
                <a:latin typeface="Times New Roman" pitchFamily="18" charset="0"/>
                <a:cs typeface="Times New Roman" pitchFamily="18" charset="0"/>
              </a:rPr>
              <a:t>ÔN TẬP VĂN BẢN: CÁC LOÀI CHUNG SÔNG VỚI NHAU NHƯ THẾ NÀO?                                                                                                                         				</a:t>
            </a:r>
            <a:r>
              <a:rPr lang="vi-VN" i="1" dirty="0" smtClean="0">
                <a:solidFill>
                  <a:srgbClr val="FF0000"/>
                </a:solidFill>
                <a:latin typeface="Times New Roman" pitchFamily="18" charset="0"/>
                <a:cs typeface="Times New Roman" pitchFamily="18" charset="0"/>
              </a:rPr>
              <a:t>( Ngọc Phú)</a:t>
            </a:r>
            <a:endParaRPr lang="en-US"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3662541"/>
          </a:xfrm>
          <a:prstGeom prst="rect">
            <a:avLst/>
          </a:prstGeom>
          <a:noFill/>
        </p:spPr>
        <p:txBody>
          <a:bodyPr wrap="square" rtlCol="0">
            <a:spAutoFit/>
          </a:bodyPr>
          <a:lstStyle/>
          <a:p>
            <a:pPr algn="ctr"/>
            <a:r>
              <a:rPr lang="nl-NL" sz="2000" b="1" dirty="0" smtClean="0">
                <a:latin typeface="Times New Roman" pitchFamily="18" charset="0"/>
                <a:cs typeface="Times New Roman" pitchFamily="18" charset="0"/>
              </a:rPr>
              <a:t>PHIẾU HỌC TẬP SỐ 4</a:t>
            </a:r>
            <a:endParaRPr lang="en-US" sz="20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1:</a:t>
            </a:r>
            <a:r>
              <a:rPr lang="nl-NL" sz="2400" dirty="0" smtClean="0">
                <a:latin typeface="Times New Roman" pitchFamily="18" charset="0"/>
                <a:cs typeface="Times New Roman" pitchFamily="18" charset="0"/>
              </a:rPr>
              <a:t> Xác định thể loại của đoạn trích.</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2:</a:t>
            </a:r>
            <a:r>
              <a:rPr lang="nl-NL" sz="2400" dirty="0" smtClean="0">
                <a:latin typeface="Times New Roman" pitchFamily="18" charset="0"/>
                <a:cs typeface="Times New Roman" pitchFamily="18" charset="0"/>
              </a:rPr>
              <a:t> Đoạn trích trên cung cấp thông tin về sự kiện gì, diễn ra khi nào?</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3</a:t>
            </a:r>
            <a:r>
              <a:rPr lang="nl-NL" sz="2400" dirty="0" smtClean="0">
                <a:latin typeface="Times New Roman" pitchFamily="18" charset="0"/>
                <a:cs typeface="Times New Roman" pitchFamily="18" charset="0"/>
              </a:rPr>
              <a:t>:  Lễ hội cúng Thần Lúa được người Chơ-ro được tổ chức nhằm mục đích gì?</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4</a:t>
            </a:r>
            <a:r>
              <a:rPr lang="nl-NL" sz="2400" dirty="0" smtClean="0">
                <a:latin typeface="Times New Roman" pitchFamily="18" charset="0"/>
                <a:cs typeface="Times New Roman" pitchFamily="18" charset="0"/>
              </a:rPr>
              <a:t>: Cây nêu trong lễ cúng Thần Lúa được làm từ các nguyên liệu gì và có ý nghĩa gì?</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5:  </a:t>
            </a:r>
            <a:r>
              <a:rPr lang="nl-NL" sz="2400" dirty="0" smtClean="0">
                <a:latin typeface="Times New Roman" pitchFamily="18" charset="0"/>
                <a:cs typeface="Times New Roman" pitchFamily="18" charset="0"/>
              </a:rPr>
              <a:t>Em hãy chia sẻ vài nét về một lễ hội về cây lúa ở địa phương em hoặc địa phương khác mà em biết.</a:t>
            </a:r>
            <a:endParaRPr lang="en-US" sz="24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9: </a:t>
            </a:r>
            <a:r>
              <a:rPr lang="vi-VN" b="1" dirty="0" smtClean="0">
                <a:solidFill>
                  <a:srgbClr val="FF0000"/>
                </a:solidFill>
                <a:latin typeface="Times New Roman" pitchFamily="18" charset="0"/>
                <a:cs typeface="Times New Roman" pitchFamily="18" charset="0"/>
              </a:rPr>
              <a:t>ÔN TẬP VĂN BẢN: CÁC LOÀI CHUNG SÔNG VỚI NHAU NHƯ THẾ NÀO?                                                                                                                         				</a:t>
            </a:r>
            <a:r>
              <a:rPr lang="vi-VN" i="1" dirty="0" smtClean="0">
                <a:solidFill>
                  <a:srgbClr val="FF0000"/>
                </a:solidFill>
                <a:latin typeface="Times New Roman" pitchFamily="18" charset="0"/>
                <a:cs typeface="Times New Roman" pitchFamily="18" charset="0"/>
              </a:rPr>
              <a:t>( Ngọc Phú)</a:t>
            </a:r>
            <a:endParaRPr lang="en-US"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247864"/>
          </a:xfrm>
          <a:prstGeom prst="rect">
            <a:avLst/>
          </a:prstGeom>
          <a:noFill/>
        </p:spPr>
        <p:txBody>
          <a:bodyPr wrap="square" rtlCol="0">
            <a:spAutoFit/>
          </a:bodyPr>
          <a:lstStyle/>
          <a:p>
            <a:pPr algn="ctr"/>
            <a:r>
              <a:rPr lang="it-IT" sz="2000" b="1" dirty="0" smtClean="0">
                <a:latin typeface="Times New Roman" pitchFamily="18" charset="0"/>
                <a:cs typeface="Times New Roman" pitchFamily="18" charset="0"/>
              </a:rPr>
              <a:t>Gợi ý câu trả lời:</a:t>
            </a:r>
            <a:endParaRPr lang="en-US" sz="2000" dirty="0" smtClean="0">
              <a:latin typeface="Times New Roman" pitchFamily="18" charset="0"/>
              <a:cs typeface="Times New Roman" pitchFamily="18" charset="0"/>
            </a:endParaRPr>
          </a:p>
          <a:p>
            <a:pPr algn="just"/>
            <a:r>
              <a:rPr lang="it-IT" sz="2000" dirty="0" smtClean="0">
                <a:latin typeface="Times New Roman" pitchFamily="18" charset="0"/>
                <a:cs typeface="Times New Roman" pitchFamily="18" charset="0"/>
              </a:rPr>
              <a:t> </a:t>
            </a:r>
            <a:r>
              <a:rPr lang="nl-NL" sz="2000" b="1" dirty="0" smtClean="0">
                <a:latin typeface="Times New Roman" pitchFamily="18" charset="0"/>
                <a:cs typeface="Times New Roman" pitchFamily="18" charset="0"/>
              </a:rPr>
              <a:t>Câu 1:</a:t>
            </a:r>
            <a:r>
              <a:rPr lang="nl-NL" sz="2000" dirty="0" smtClean="0">
                <a:latin typeface="Times New Roman" pitchFamily="18" charset="0"/>
                <a:cs typeface="Times New Roman" pitchFamily="18" charset="0"/>
              </a:rPr>
              <a:t> Văn bản thông tin</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2:</a:t>
            </a:r>
            <a:r>
              <a:rPr lang="nl-NL" sz="2000" dirty="0" smtClean="0">
                <a:latin typeface="Times New Roman" pitchFamily="18" charset="0"/>
                <a:cs typeface="Times New Roman" pitchFamily="18" charset="0"/>
              </a:rPr>
              <a:t> Đoạn trích trên cung cấp thông tin về sự kiện Lễ cúng Thần Lúa của đồng bào Chơ-ro (</a:t>
            </a:r>
            <a:r>
              <a:rPr lang="nl-NL" sz="2000" i="1" dirty="0" smtClean="0">
                <a:latin typeface="Times New Roman" pitchFamily="18" charset="0"/>
                <a:cs typeface="Times New Roman" pitchFamily="18" charset="0"/>
              </a:rPr>
              <a:t>Lễ Sa Yang Va) </a:t>
            </a:r>
            <a:r>
              <a:rPr lang="nl-NL" sz="2000" dirty="0" smtClean="0">
                <a:latin typeface="Times New Roman" pitchFamily="18" charset="0"/>
                <a:cs typeface="Times New Roman" pitchFamily="18" charset="0"/>
              </a:rPr>
              <a:t>thường diễn ra từ ngày 15 đến 30 tháng 3 âm lịch, sau khi thu hoạch. </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3</a:t>
            </a:r>
            <a:r>
              <a:rPr lang="nl-NL" sz="2000" dirty="0" smtClean="0">
                <a:latin typeface="Times New Roman" pitchFamily="18" charset="0"/>
                <a:cs typeface="Times New Roman" pitchFamily="18" charset="0"/>
              </a:rPr>
              <a:t>: Lễ hội cúng Thần Lúa được người Chơ-ro được tổ chức nhằm mục đích </a:t>
            </a:r>
            <a:r>
              <a:rPr lang="nl-NL" sz="2000" i="1" dirty="0" smtClean="0">
                <a:latin typeface="Times New Roman" pitchFamily="18" charset="0"/>
                <a:cs typeface="Times New Roman" pitchFamily="18" charset="0"/>
              </a:rPr>
              <a:t>tạ ơn thần linh đã cho một mùa bội thu, cầu xin mưa thuận gió hoà để mùa vụ năm sau nhà nhà được no đủ.</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a:t>
            </a:r>
            <a:r>
              <a:rPr lang="nl-NL" sz="2000" b="1" dirty="0" smtClean="0">
                <a:latin typeface="Times New Roman" pitchFamily="18" charset="0"/>
                <a:cs typeface="Times New Roman" pitchFamily="18" charset="0"/>
              </a:rPr>
              <a:t>Câu 4:</a:t>
            </a:r>
            <a:r>
              <a:rPr lang="nl-NL" sz="2000" dirty="0" smtClean="0">
                <a:latin typeface="Times New Roman" pitchFamily="18" charset="0"/>
                <a:cs typeface="Times New Roman" pitchFamily="18" charset="0"/>
              </a:rPr>
              <a:t> Cây nêu trong lễ hội được làm từ cây vàng nghệ, thân buộc lá dứa, trên gắn chùm lúa nhiều hạt, gắn lông chim chèo bẻo, lông gà ở các tia phía trên.</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Ý nghĩa của cây nêu: cây nêu là biểu trưng nhiều ý nghĩa, thể hiện mối gian hoà giữa con người với thần linh, sự giao cảm của con người với con người và những ước vọng chính đáng về cuộc sống ổn định, phồn vinh. </a:t>
            </a:r>
            <a:endParaRPr lang="en-US" sz="2000"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 </a:t>
            </a:r>
            <a:r>
              <a:rPr lang="it-IT" sz="2000" b="1" dirty="0" smtClean="0">
                <a:latin typeface="Times New Roman" pitchFamily="18" charset="0"/>
                <a:cs typeface="Times New Roman" pitchFamily="18" charset="0"/>
              </a:rPr>
              <a:t>Câu 5:</a:t>
            </a:r>
            <a:endParaRPr lang="en-US" sz="2000" dirty="0" smtClean="0">
              <a:latin typeface="Times New Roman" pitchFamily="18" charset="0"/>
              <a:cs typeface="Times New Roman" pitchFamily="18" charset="0"/>
            </a:endParaRPr>
          </a:p>
          <a:p>
            <a:pPr algn="just"/>
            <a:r>
              <a:rPr lang="it-IT" sz="2000" dirty="0" smtClean="0">
                <a:latin typeface="Times New Roman" pitchFamily="18" charset="0"/>
                <a:cs typeface="Times New Roman" pitchFamily="18" charset="0"/>
              </a:rPr>
              <a:t>- Một số lễ hội về cây lúa: </a:t>
            </a:r>
            <a:r>
              <a:rPr lang="it-IT" sz="2000" i="1" dirty="0" smtClean="0">
                <a:latin typeface="Times New Roman" pitchFamily="18" charset="0"/>
                <a:cs typeface="Times New Roman" pitchFamily="18" charset="0"/>
              </a:rPr>
              <a:t>Lễ rước Thần Lúa ở hội Trò Trám (huyện Lâm Thao, Phú Thọ); Lễ cơm mới (xế xự hú</a:t>
            </a:r>
            <a:r>
              <a:rPr lang="it-IT" sz="2000" dirty="0" smtClean="0">
                <a:latin typeface="Times New Roman" pitchFamily="18" charset="0"/>
                <a:cs typeface="Times New Roman" pitchFamily="18" charset="0"/>
              </a:rPr>
              <a:t>) người Hà Nhì ở Lai Châu; đồng bào H’rê ở làng Vi Ô Lắc  tổ chức nhiều nghi lễ liên quan đến việc trồng cấy, thu hoạch lúa như: lễ đón bầu nước thiêng, gieo mạ, cấy lúa, thu hoạch lúa, đón lúa về kho...</a:t>
            </a:r>
            <a:endParaRPr lang="en-US" sz="2000" dirty="0" smtClean="0">
              <a:latin typeface="Times New Roman" pitchFamily="18" charset="0"/>
              <a:cs typeface="Times New Roman" pitchFamily="18" charset="0"/>
            </a:endParaRPr>
          </a:p>
          <a:p>
            <a:pPr algn="just"/>
            <a:r>
              <a:rPr lang="it-IT" sz="2000" dirty="0" smtClean="0">
                <a:latin typeface="Times New Roman" pitchFamily="18" charset="0"/>
                <a:cs typeface="Times New Roman" pitchFamily="18" charset="0"/>
              </a:rPr>
              <a:t>- HS tìm hiểu và chia sẻ hiểu biết về một lễ hội.</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77218"/>
          </a:xfrm>
          <a:prstGeom prst="rect">
            <a:avLst/>
          </a:prstGeom>
          <a:noFill/>
          <a:ln w="9525">
            <a:noFill/>
            <a:miter lim="800000"/>
            <a:headEnd/>
            <a:tailEnd/>
          </a:ln>
        </p:spPr>
        <p:txBody>
          <a:bodyPr wrap="square">
            <a:spAutoFit/>
          </a:bodyPr>
          <a:lstStyle/>
          <a:p>
            <a:pPr algn="ctr"/>
            <a:r>
              <a:rPr lang="it-IT" sz="2000" b="1" dirty="0" smtClean="0">
                <a:solidFill>
                  <a:srgbClr val="FF0000"/>
                </a:solidFill>
                <a:latin typeface="Times New Roman" pitchFamily="18" charset="0"/>
                <a:cs typeface="Times New Roman" pitchFamily="18" charset="0"/>
              </a:rPr>
              <a:t>BÀI 10: ÔN TẬP VĂN BẢN: TRÁI ĐẤT</a:t>
            </a:r>
            <a:endParaRPr lang="en-US" sz="2000" dirty="0" smtClean="0">
              <a:solidFill>
                <a:srgbClr val="FF0000"/>
              </a:solidFill>
              <a:latin typeface="Times New Roman" pitchFamily="18" charset="0"/>
              <a:cs typeface="Times New Roman" pitchFamily="18" charset="0"/>
            </a:endParaRPr>
          </a:p>
          <a:p>
            <a:pPr algn="ctr"/>
            <a:r>
              <a:rPr lang="pt-BR" sz="2000" i="1" dirty="0" smtClean="0">
                <a:solidFill>
                  <a:srgbClr val="FF0000"/>
                </a:solidFill>
                <a:latin typeface="Times New Roman" pitchFamily="18" charset="0"/>
                <a:cs typeface="Times New Roman" pitchFamily="18" charset="0"/>
              </a:rPr>
              <a:t>				(Ra- Xun Gam - Da- Tôp)</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370975"/>
          </a:xfrm>
          <a:prstGeom prst="rect">
            <a:avLst/>
          </a:prstGeom>
          <a:noFill/>
        </p:spPr>
        <p:txBody>
          <a:bodyPr wrap="square" rtlCol="0">
            <a:spAutoFit/>
          </a:bodyPr>
          <a:lstStyle/>
          <a:p>
            <a:r>
              <a:rPr lang="pt-BR" sz="2400" b="1" dirty="0" smtClean="0">
                <a:latin typeface="Times New Roman" pitchFamily="18" charset="0"/>
                <a:cs typeface="Times New Roman" pitchFamily="18" charset="0"/>
              </a:rPr>
              <a:t>I. KIẾN THỨC CƠ BẢN VỀ VĂN BẢN </a:t>
            </a:r>
            <a:endParaRPr lang="en-US" sz="2400" dirty="0" smtClean="0">
              <a:latin typeface="Times New Roman" pitchFamily="18" charset="0"/>
              <a:cs typeface="Times New Roman" pitchFamily="18" charset="0"/>
            </a:endParaRPr>
          </a:p>
          <a:p>
            <a:r>
              <a:rPr lang="pt-BR" sz="2400" b="1" dirty="0" smtClean="0">
                <a:latin typeface="Times New Roman" pitchFamily="18" charset="0"/>
                <a:cs typeface="Times New Roman" pitchFamily="18" charset="0"/>
              </a:rPr>
              <a:t>1. Tác giả tác phẩm</a:t>
            </a:r>
            <a:endParaRPr lang="en-US" sz="2400" dirty="0" smtClean="0">
              <a:latin typeface="Times New Roman" pitchFamily="18" charset="0"/>
              <a:cs typeface="Times New Roman" pitchFamily="18" charset="0"/>
            </a:endParaRPr>
          </a:p>
          <a:p>
            <a:r>
              <a:rPr lang="pt-BR" sz="2400" b="1" dirty="0" smtClean="0">
                <a:latin typeface="Times New Roman" pitchFamily="18" charset="0"/>
                <a:cs typeface="Times New Roman" pitchFamily="18" charset="0"/>
              </a:rPr>
              <a:t>- Tác giả: </a:t>
            </a:r>
            <a:r>
              <a:rPr lang="pt-BR" sz="2400" dirty="0" smtClean="0">
                <a:latin typeface="Times New Roman" pitchFamily="18" charset="0"/>
                <a:cs typeface="Times New Roman" pitchFamily="18" charset="0"/>
              </a:rPr>
              <a:t>Ra-xun Gam-da-tốp (1923 - 2003)</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Quốc tịch: Người dân tộc Avar, nước Cộng hòa Đa-ghe-xtan, thuộc Liên Bang Nga.</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Thơ ông tràn đầy tình yêu với quê hương, con người, sự sống và hướng tới việc xây đắp tình hữu nghị giữa các dân tộc.</a:t>
            </a:r>
            <a:endParaRPr lang="en-US" sz="2400" dirty="0" smtClean="0">
              <a:latin typeface="Times New Roman" pitchFamily="18" charset="0"/>
              <a:cs typeface="Times New Roman" pitchFamily="18" charset="0"/>
            </a:endParaRPr>
          </a:p>
          <a:p>
            <a:r>
              <a:rPr lang="pt-BR" sz="2400" b="1" dirty="0" smtClean="0">
                <a:latin typeface="Times New Roman" pitchFamily="18" charset="0"/>
                <a:cs typeface="Times New Roman" pitchFamily="18" charset="0"/>
              </a:rPr>
              <a:t>Xuất xứ: </a:t>
            </a:r>
            <a:r>
              <a:rPr lang="pt-BR" sz="2400" dirty="0" smtClean="0">
                <a:latin typeface="Times New Roman" pitchFamily="18" charset="0"/>
                <a:cs typeface="Times New Roman" pitchFamily="18" charset="0"/>
              </a:rPr>
              <a:t>Bài thơ </a:t>
            </a:r>
            <a:r>
              <a:rPr lang="pt-BR" sz="2400" i="1" dirty="0" smtClean="0">
                <a:latin typeface="Times New Roman" pitchFamily="18" charset="0"/>
                <a:cs typeface="Times New Roman" pitchFamily="18" charset="0"/>
              </a:rPr>
              <a:t>Trái Đất</a:t>
            </a:r>
            <a:r>
              <a:rPr lang="pt-BR" sz="2400" dirty="0" smtClean="0">
                <a:latin typeface="Times New Roman" pitchFamily="18" charset="0"/>
                <a:cs typeface="Times New Roman" pitchFamily="18" charset="0"/>
              </a:rPr>
              <a:t> viết năm 1967 bằng tiếng Avar. Bản dịch ra tiếng Việt của Minh Tâm được thực hiện dựa trên bản dịch tiếng Nga của Na-um Grep-nhi-ốp.</a:t>
            </a:r>
            <a:br>
              <a:rPr lang="pt-BR" sz="2400" dirty="0" smtClean="0">
                <a:latin typeface="Times New Roman" pitchFamily="18" charset="0"/>
                <a:cs typeface="Times New Roman" pitchFamily="18" charset="0"/>
              </a:rPr>
            </a:br>
            <a:r>
              <a:rPr lang="pt-BR" sz="2400" b="1" dirty="0" smtClean="0">
                <a:latin typeface="Times New Roman" pitchFamily="18" charset="0"/>
                <a:cs typeface="Times New Roman" pitchFamily="18" charset="0"/>
              </a:rPr>
              <a:t>Thể loại: </a:t>
            </a:r>
            <a:r>
              <a:rPr lang="pt-BR" sz="2400" dirty="0" smtClean="0">
                <a:latin typeface="Times New Roman" pitchFamily="18" charset="0"/>
                <a:cs typeface="Times New Roman" pitchFamily="18" charset="0"/>
              </a:rPr>
              <a:t>Thơ trữ tình</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PTBĐ chính: Biểu cảm</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Nhân vật trữ tình:  “tôi”- tác giả</a:t>
            </a:r>
            <a:endParaRPr lang="en-US" sz="2400" dirty="0" smtClean="0">
              <a:latin typeface="Times New Roman" pitchFamily="18" charset="0"/>
              <a:cs typeface="Times New Roman" pitchFamily="18" charset="0"/>
            </a:endParaRPr>
          </a:p>
          <a:p>
            <a:r>
              <a:rPr lang="pt-BR" sz="2400" b="1" dirty="0" smtClean="0">
                <a:latin typeface="Times New Roman" pitchFamily="18" charset="0"/>
                <a:cs typeface="Times New Roman" pitchFamily="18" charset="0"/>
              </a:rPr>
              <a:t>Chủ đề: </a:t>
            </a:r>
            <a:r>
              <a:rPr lang="pt-BR" sz="2400" dirty="0" smtClean="0">
                <a:latin typeface="Times New Roman" pitchFamily="18" charset="0"/>
                <a:cs typeface="Times New Roman" pitchFamily="18" charset="0"/>
              </a:rPr>
              <a:t>Tình yêu với Trái Đất và khẳng định sự cần thiết chung tay bảo vệ Trái Đất ngôi- nhà chung của chúng ta</a:t>
            </a:r>
            <a:endParaRPr lang="en-US" sz="2400" dirty="0" smtClean="0">
              <a:latin typeface="Times New Roman" pitchFamily="18" charset="0"/>
              <a:cs typeface="Times New Roman" pitchFamily="18" charset="0"/>
            </a:endParaRPr>
          </a:p>
          <a:p>
            <a:r>
              <a:rPr lang="pt-BR" sz="2400" b="1" dirty="0" smtClean="0">
                <a:latin typeface="Times New Roman" pitchFamily="18" charset="0"/>
                <a:cs typeface="Times New Roman" pitchFamily="18" charset="0"/>
              </a:rPr>
              <a:t>Bố cục : </a:t>
            </a:r>
            <a:r>
              <a:rPr lang="vi-VN" sz="2400" dirty="0" smtClean="0">
                <a:latin typeface="Times New Roman" pitchFamily="18" charset="0"/>
                <a:cs typeface="Times New Roman" pitchFamily="18" charset="0"/>
              </a:rPr>
              <a:t>Văn bản </a:t>
            </a:r>
            <a:r>
              <a:rPr lang="pt-BR" sz="2400" dirty="0" smtClean="0">
                <a:latin typeface="Times New Roman" pitchFamily="18" charset="0"/>
                <a:cs typeface="Times New Roman" pitchFamily="18" charset="0"/>
              </a:rPr>
              <a:t>có 8 câu thơ chia làm 2 khổ</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77218"/>
          </a:xfrm>
          <a:prstGeom prst="rect">
            <a:avLst/>
          </a:prstGeom>
          <a:noFill/>
          <a:ln w="9525">
            <a:noFill/>
            <a:miter lim="800000"/>
            <a:headEnd/>
            <a:tailEnd/>
          </a:ln>
        </p:spPr>
        <p:txBody>
          <a:bodyPr wrap="square">
            <a:spAutoFit/>
          </a:bodyPr>
          <a:lstStyle/>
          <a:p>
            <a:pPr algn="ctr"/>
            <a:r>
              <a:rPr lang="it-IT" sz="2000" b="1" dirty="0" smtClean="0">
                <a:solidFill>
                  <a:srgbClr val="FF0000"/>
                </a:solidFill>
                <a:latin typeface="Times New Roman" pitchFamily="18" charset="0"/>
                <a:cs typeface="Times New Roman" pitchFamily="18" charset="0"/>
              </a:rPr>
              <a:t>BÀI 10: ÔN TẬP VĂN BẢN: TRÁI ĐẤT</a:t>
            </a:r>
            <a:endParaRPr lang="en-US" sz="2000" dirty="0" smtClean="0">
              <a:solidFill>
                <a:srgbClr val="FF0000"/>
              </a:solidFill>
              <a:latin typeface="Times New Roman" pitchFamily="18" charset="0"/>
              <a:cs typeface="Times New Roman" pitchFamily="18" charset="0"/>
            </a:endParaRPr>
          </a:p>
          <a:p>
            <a:pPr algn="ctr"/>
            <a:r>
              <a:rPr lang="pt-BR" sz="2000" i="1" dirty="0" smtClean="0">
                <a:solidFill>
                  <a:srgbClr val="FF0000"/>
                </a:solidFill>
                <a:latin typeface="Times New Roman" pitchFamily="18" charset="0"/>
                <a:cs typeface="Times New Roman" pitchFamily="18" charset="0"/>
              </a:rPr>
              <a:t>				(Ra- Xun Gam - Da- Tôp)</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609600"/>
            <a:ext cx="9144000" cy="5632311"/>
          </a:xfrm>
          <a:prstGeom prst="rect">
            <a:avLst/>
          </a:prstGeom>
          <a:noFill/>
        </p:spPr>
        <p:txBody>
          <a:bodyPr wrap="square" rtlCol="0">
            <a:spAutoFit/>
          </a:bodyPr>
          <a:lstStyle/>
          <a:p>
            <a:r>
              <a:rPr lang="pt-BR" sz="2400" b="1" dirty="0" smtClean="0">
                <a:latin typeface="Times New Roman" pitchFamily="18" charset="0"/>
                <a:cs typeface="Times New Roman" pitchFamily="18" charset="0"/>
              </a:rPr>
              <a:t>Bố cục : </a:t>
            </a:r>
            <a:r>
              <a:rPr lang="vi-VN" sz="2400" dirty="0" smtClean="0">
                <a:latin typeface="Times New Roman" pitchFamily="18" charset="0"/>
                <a:cs typeface="Times New Roman" pitchFamily="18" charset="0"/>
              </a:rPr>
              <a:t>Văn bản </a:t>
            </a:r>
            <a:r>
              <a:rPr lang="pt-BR" sz="2400" dirty="0" smtClean="0">
                <a:latin typeface="Times New Roman" pitchFamily="18" charset="0"/>
                <a:cs typeface="Times New Roman" pitchFamily="18" charset="0"/>
              </a:rPr>
              <a:t>có 8 câu thơ chia làm 2 khổ</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Khổ 1: Bốn câu đầu: Thái độ của nhà thơ đối với những kẻ đang hủy hoại Trái Đất</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
            </a:r>
            <a:br>
              <a:rPr lang="vi-VN"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 Khổ 2: Bốn câu sau: Thái độ của nhà thơ đối với Trái Đất</a:t>
            </a:r>
            <a:br>
              <a:rPr lang="vi-VN" sz="2400" dirty="0" smtClean="0">
                <a:latin typeface="Times New Roman" pitchFamily="18" charset="0"/>
                <a:cs typeface="Times New Roman" pitchFamily="18" charset="0"/>
              </a:rPr>
            </a:br>
            <a:r>
              <a:rPr lang="vi-VN" sz="2400" b="1" dirty="0" smtClean="0">
                <a:latin typeface="Times New Roman" pitchFamily="18" charset="0"/>
                <a:cs typeface="Times New Roman" pitchFamily="18" charset="0"/>
              </a:rPr>
              <a:t> Nghệ thuật: </a:t>
            </a:r>
            <a:r>
              <a:rPr lang="vi-VN" sz="2400" dirty="0" smtClean="0">
                <a:latin typeface="Times New Roman" pitchFamily="18" charset="0"/>
                <a:cs typeface="Times New Roman" pitchFamily="18" charset="0"/>
              </a:rPr>
              <a:t>- Thể loại thơ dễ dàng bộc bạch thái độ, cảm xúc </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So sánh, miêu tả sinh động: hình ảnh Trái Đất với hình ảnh cụ thể, sinh động (quả dưa, quả bóng, khuôn mặt thân thương)</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Hình ảnh thơ có sức gợi tả, lay động mạnh mẽ “lau nước mắt”, “rửa sạch máu”.</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Giọng thơ trò chuyện, đối thoại, giàu cảm xúc.</a:t>
            </a:r>
            <a:endParaRPr lang="en-US" sz="2400" dirty="0" smtClean="0">
              <a:latin typeface="Times New Roman" pitchFamily="18" charset="0"/>
              <a:cs typeface="Times New Roman" pitchFamily="18" charset="0"/>
            </a:endParaRPr>
          </a:p>
          <a:p>
            <a:r>
              <a:rPr lang="vi-VN" sz="2400" b="1" dirty="0" smtClean="0">
                <a:latin typeface="Times New Roman" pitchFamily="18" charset="0"/>
                <a:cs typeface="Times New Roman" pitchFamily="18" charset="0"/>
              </a:rPr>
              <a:t>Ý nghĩa:</a:t>
            </a:r>
            <a:r>
              <a:rPr lang="vi-VN" sz="2400" dirty="0" smtClean="0">
                <a:latin typeface="Times New Roman" pitchFamily="18" charset="0"/>
                <a:cs typeface="Times New Roman" pitchFamily="18" charset="0"/>
              </a:rPr>
              <a:t> Thực trạng Trái Đất đang bị con người xâu xé, độc chiếm, hủy hoại, gây tổn thương nghiêm trọng.</a:t>
            </a:r>
            <a:r>
              <a:rPr lang="en-US" sz="2400" dirty="0" smtClean="0">
                <a:latin typeface="Times New Roman" pitchFamily="18" charset="0"/>
                <a:cs typeface="Times New Roman" pitchFamily="18" charset="0"/>
              </a:rPr>
              <a:t> </a:t>
            </a:r>
          </a:p>
          <a:p>
            <a:r>
              <a:rPr lang="vi-VN" sz="2400" dirty="0" smtClean="0">
                <a:latin typeface="Times New Roman" pitchFamily="18" charset="0"/>
                <a:cs typeface="Times New Roman" pitchFamily="18" charset="0"/>
              </a:rPr>
              <a:t>- TÌnh yêu Trái Đất và khao khát muốn bảo vệ, nâng niu, giữa gìn vẻ đẹp và sự bình yên cho ngôi nhà chung của loài người.</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77218"/>
          </a:xfrm>
          <a:prstGeom prst="rect">
            <a:avLst/>
          </a:prstGeom>
          <a:noFill/>
          <a:ln w="9525">
            <a:noFill/>
            <a:miter lim="800000"/>
            <a:headEnd/>
            <a:tailEnd/>
          </a:ln>
        </p:spPr>
        <p:txBody>
          <a:bodyPr wrap="square">
            <a:spAutoFit/>
          </a:bodyPr>
          <a:lstStyle/>
          <a:p>
            <a:pPr algn="ctr"/>
            <a:r>
              <a:rPr lang="it-IT" sz="2000" b="1" dirty="0" smtClean="0">
                <a:solidFill>
                  <a:srgbClr val="FF0000"/>
                </a:solidFill>
                <a:latin typeface="Times New Roman" pitchFamily="18" charset="0"/>
                <a:cs typeface="Times New Roman" pitchFamily="18" charset="0"/>
              </a:rPr>
              <a:t>BÀI 10: ÔN TẬP VĂN BẢN: TRÁI ĐẤT</a:t>
            </a:r>
            <a:endParaRPr lang="en-US" sz="2000" dirty="0" smtClean="0">
              <a:solidFill>
                <a:srgbClr val="FF0000"/>
              </a:solidFill>
              <a:latin typeface="Times New Roman" pitchFamily="18" charset="0"/>
              <a:cs typeface="Times New Roman" pitchFamily="18" charset="0"/>
            </a:endParaRPr>
          </a:p>
          <a:p>
            <a:pPr algn="ctr"/>
            <a:r>
              <a:rPr lang="pt-BR" sz="2000" i="1" dirty="0" smtClean="0">
                <a:solidFill>
                  <a:srgbClr val="FF0000"/>
                </a:solidFill>
                <a:latin typeface="Times New Roman" pitchFamily="18" charset="0"/>
                <a:cs typeface="Times New Roman" pitchFamily="18" charset="0"/>
              </a:rPr>
              <a:t>				(Ra- Xun Gam - Da- Tôp)</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001643"/>
          </a:xfrm>
          <a:prstGeom prst="rect">
            <a:avLst/>
          </a:prstGeom>
          <a:noFill/>
        </p:spPr>
        <p:txBody>
          <a:bodyPr wrap="square" rtlCol="0">
            <a:spAutoFit/>
          </a:bodyPr>
          <a:lstStyle/>
          <a:p>
            <a:pPr algn="just"/>
            <a:r>
              <a:rPr lang="vi-VN" sz="2400" b="1" dirty="0" smtClean="0">
                <a:latin typeface="Times New Roman" pitchFamily="18" charset="0"/>
                <a:cs typeface="Times New Roman" pitchFamily="18" charset="0"/>
              </a:rPr>
              <a:t>II.</a:t>
            </a:r>
            <a:r>
              <a:rPr lang="vi-VN" sz="2400" i="1"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PHÂN TÍCH VĂN BẢN</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1. Khổ 1: Bốn câu đầu: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Thái độ của nhà thơ đối với những kẻ đang hủy hoại Trái Đất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Những cách hành xử của con người đối với Trái Đất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Cách nhìn nhận về Trái Đất: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Xem là quả dưa: bổ, cắn thành muôn mảnh nhỏ.</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Xem như quả bóng trên sân: giành giật, lao vào đá.</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Hành động: bổ, cắn, giành giật, lao vào, đá, đá</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Điểm chung: Đều muốn độc chiếm Trái Đất, nghĩa là muốn phá hủy ngôi nhà chung của chúng ta. Trái Đất bị biến thành miếng mồi để bọn người xấu xâm chiếm, khai thác, giành giật.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Thái độ của tác giả đối với chúng: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Được tác giả gọi là "bọn", "lũ".</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=&gt; Thái độ tác giả căm phẫn, khinh bỉ, lên án với những kẻ hủy hoại Trái Đất</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77218"/>
          </a:xfrm>
          <a:prstGeom prst="rect">
            <a:avLst/>
          </a:prstGeom>
          <a:noFill/>
          <a:ln w="9525">
            <a:noFill/>
            <a:miter lim="800000"/>
            <a:headEnd/>
            <a:tailEnd/>
          </a:ln>
        </p:spPr>
        <p:txBody>
          <a:bodyPr wrap="square">
            <a:spAutoFit/>
          </a:bodyPr>
          <a:lstStyle/>
          <a:p>
            <a:pPr algn="ctr"/>
            <a:r>
              <a:rPr lang="it-IT" sz="2000" b="1" dirty="0" smtClean="0">
                <a:solidFill>
                  <a:srgbClr val="FF0000"/>
                </a:solidFill>
                <a:latin typeface="Times New Roman" pitchFamily="18" charset="0"/>
                <a:cs typeface="Times New Roman" pitchFamily="18" charset="0"/>
              </a:rPr>
              <a:t>BÀI 10: ÔN TẬP VĂN BẢN: TRÁI ĐẤT</a:t>
            </a:r>
            <a:endParaRPr lang="en-US" sz="2000" dirty="0" smtClean="0">
              <a:solidFill>
                <a:srgbClr val="FF0000"/>
              </a:solidFill>
              <a:latin typeface="Times New Roman" pitchFamily="18" charset="0"/>
              <a:cs typeface="Times New Roman" pitchFamily="18" charset="0"/>
            </a:endParaRPr>
          </a:p>
          <a:p>
            <a:pPr algn="ctr"/>
            <a:r>
              <a:rPr lang="pt-BR" sz="2000" i="1" dirty="0" smtClean="0">
                <a:solidFill>
                  <a:srgbClr val="FF0000"/>
                </a:solidFill>
                <a:latin typeface="Times New Roman" pitchFamily="18" charset="0"/>
                <a:cs typeface="Times New Roman" pitchFamily="18" charset="0"/>
              </a:rPr>
              <a:t>				(Ra- Xun Gam - Da- Tôp)</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370975"/>
          </a:xfrm>
          <a:prstGeom prst="rect">
            <a:avLst/>
          </a:prstGeom>
          <a:noFill/>
        </p:spPr>
        <p:txBody>
          <a:bodyPr wrap="square" rtlCol="0">
            <a:spAutoFit/>
          </a:bodyPr>
          <a:lstStyle/>
          <a:p>
            <a:r>
              <a:rPr lang="vi-VN" sz="2400" b="1" dirty="0" smtClean="0">
                <a:latin typeface="Times New Roman" pitchFamily="18" charset="0"/>
                <a:cs typeface="Times New Roman" pitchFamily="18" charset="0"/>
              </a:rPr>
              <a:t>2. Khổ 2: Thái độ của nhà thơ đối với Trái Đất</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Hình dung của tác giả:</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"chẳng là dưa, là bóng". → Từ phủ định, điệp từ "là".</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"khuôn mặt thân thương".</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Với nhà thơ, Trái Đất giống như một con người có xúc cảm (có tâm trạng, nỗi khổ đau), và là một số phận đau khổ (có gương mặt thân thương)</a:t>
            </a:r>
            <a:endParaRPr lang="en-US" sz="2400" dirty="0" smtClean="0">
              <a:latin typeface="Times New Roman" pitchFamily="18" charset="0"/>
              <a:cs typeface="Times New Roman" pitchFamily="18" charset="0"/>
            </a:endParaRPr>
          </a:p>
          <a:p>
            <a:pPr lvl="0"/>
            <a:r>
              <a:rPr lang="vi-VN" sz="2400" dirty="0" smtClean="0">
                <a:latin typeface="Times New Roman" pitchFamily="18" charset="0"/>
                <a:cs typeface="Times New Roman" pitchFamily="18" charset="0"/>
              </a:rPr>
              <a:t>Xưng hô: “Trái Đất!” được gọi là “người” cách xưng hô tôn kính– nhân hóa Trái Đất như một con người, tác giả đã tưởng tượng, hư cấu ra một cuộc đối thoại giữa mình và Trái Đất, để tâm sự, chia sẻ…</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Hành động:</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"lau" nước mắt, "xin đừng khóc nữa".</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"Rửa máu sạch", "hát", "dịu dàng".</a:t>
            </a:r>
            <a:endParaRPr lang="en-US" sz="2400" dirty="0" smtClean="0">
              <a:latin typeface="Times New Roman" pitchFamily="18" charset="0"/>
              <a:cs typeface="Times New Roman" pitchFamily="18" charset="0"/>
            </a:endParaRPr>
          </a:p>
          <a:p>
            <a:pPr lvl="0"/>
            <a:r>
              <a:rPr lang="vi-VN" sz="2400" dirty="0" smtClean="0">
                <a:latin typeface="Times New Roman" pitchFamily="18" charset="0"/>
                <a:cs typeface="Times New Roman" pitchFamily="18" charset="0"/>
              </a:rPr>
              <a:t>Nhìn, nghĩ về Trái Đất, nhà thơ nghĩ đến “nước mắt” và “máu” </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Hình ảnh ẩn dụ để nói đến trước tình trạng Trái Đất bị hủy hoại, giành giật, khai thác… quá mức khiến Trái Đất bị tổn thương nghiêm trọng.</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77218"/>
          </a:xfrm>
          <a:prstGeom prst="rect">
            <a:avLst/>
          </a:prstGeom>
          <a:noFill/>
          <a:ln w="9525">
            <a:noFill/>
            <a:miter lim="800000"/>
            <a:headEnd/>
            <a:tailEnd/>
          </a:ln>
        </p:spPr>
        <p:txBody>
          <a:bodyPr wrap="square">
            <a:spAutoFit/>
          </a:bodyPr>
          <a:lstStyle/>
          <a:p>
            <a:pPr algn="ctr"/>
            <a:r>
              <a:rPr lang="it-IT" sz="2000" b="1" dirty="0" smtClean="0">
                <a:solidFill>
                  <a:srgbClr val="FF0000"/>
                </a:solidFill>
                <a:latin typeface="Times New Roman" pitchFamily="18" charset="0"/>
                <a:cs typeface="Times New Roman" pitchFamily="18" charset="0"/>
              </a:rPr>
              <a:t>BÀI 10: ÔN TẬP VĂN BẢN: TRÁI ĐẤT</a:t>
            </a:r>
            <a:endParaRPr lang="en-US" sz="2000" dirty="0" smtClean="0">
              <a:solidFill>
                <a:srgbClr val="FF0000"/>
              </a:solidFill>
              <a:latin typeface="Times New Roman" pitchFamily="18" charset="0"/>
              <a:cs typeface="Times New Roman" pitchFamily="18" charset="0"/>
            </a:endParaRPr>
          </a:p>
          <a:p>
            <a:pPr algn="ctr"/>
            <a:r>
              <a:rPr lang="pt-BR" sz="2000" i="1" dirty="0" smtClean="0">
                <a:solidFill>
                  <a:srgbClr val="FF0000"/>
                </a:solidFill>
                <a:latin typeface="Times New Roman" pitchFamily="18" charset="0"/>
                <a:cs typeface="Times New Roman" pitchFamily="18" charset="0"/>
              </a:rPr>
              <a:t>				(Ra- Xun Gam - Da- Tôp)</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893647"/>
          </a:xfrm>
          <a:prstGeom prst="rect">
            <a:avLst/>
          </a:prstGeom>
          <a:noFill/>
        </p:spPr>
        <p:txBody>
          <a:bodyPr wrap="square" rtlCol="0">
            <a:spAutoFit/>
          </a:bodyPr>
          <a:lstStyle/>
          <a:p>
            <a:pPr algn="just"/>
            <a:r>
              <a:rPr lang="vi-VN" sz="2400" dirty="0" smtClean="0">
                <a:latin typeface="Times New Roman" pitchFamily="18" charset="0"/>
                <a:cs typeface="Times New Roman" pitchFamily="18" charset="0"/>
              </a:rPr>
              <a:t>=&gt; Thái độ của nhà thơ đối với Trái đất:  đau xót, lo lắng, ưu tư, vỗ về những tổn thương, đau đớn mà Trái Đất đang gánh chịu.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Những cách hình dung và thái độ cư xử với Trái Đất: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Thực trạng Trái Đất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 Trái Đất được nhìn nhận như vật sở hữu, một vật vô tri, vô giác</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 Là miếng ăn, miếng mồi</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=&gt;Trái Đất đang bị đối xử thô bạo, thiếu hiểu biết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Trái Đất trong cảm xúc của nhà thơ</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 Trái Đất được hình dung như một con người, có cảm xúc, vừa là số phân đau khổ</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 Trái Đất là đối tượng cần được chia sẻ, yêu thương</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=&gt; Cách cư xử nhân văn, hiểu biết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=&gt;Tình yêu của nhà thơ với Trái Đất- ngôi nhà chung của chúng ta.</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8: ÔN TẬP VĂN BẢN XEM NGƯỜI TA KÌA</a:t>
            </a:r>
          </a:p>
          <a:p>
            <a:pPr algn="ctr"/>
            <a:endParaRPr lang="en-US" sz="2000" b="1" dirty="0">
              <a:solidFill>
                <a:srgbClr val="FF0000"/>
              </a:solidFill>
            </a:endParaRPr>
          </a:p>
        </p:txBody>
      </p:sp>
      <p:sp>
        <p:nvSpPr>
          <p:cNvPr id="4" name="TextBox 3"/>
          <p:cNvSpPr txBox="1"/>
          <p:nvPr/>
        </p:nvSpPr>
        <p:spPr>
          <a:xfrm>
            <a:off x="0" y="533400"/>
            <a:ext cx="9144000" cy="5632311"/>
          </a:xfrm>
          <a:prstGeom prst="rect">
            <a:avLst/>
          </a:prstGeom>
          <a:noFill/>
        </p:spPr>
        <p:txBody>
          <a:bodyPr wrap="square" rtlCol="0">
            <a:spAutoFit/>
          </a:bodyPr>
          <a:lstStyle/>
          <a:p>
            <a:pPr algn="ctr"/>
            <a:r>
              <a:rPr lang="vi-VN" sz="2000" b="1" dirty="0" smtClean="0">
                <a:latin typeface="Times New Roman" pitchFamily="18" charset="0"/>
                <a:cs typeface="Times New Roman" pitchFamily="18" charset="0"/>
              </a:rPr>
              <a:t>Gợi ý trả lời</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1:</a:t>
            </a:r>
            <a:r>
              <a:rPr lang="vi-VN" sz="2000" dirty="0" smtClean="0">
                <a:latin typeface="Times New Roman" pitchFamily="18" charset="0"/>
                <a:cs typeface="Times New Roman" pitchFamily="18" charset="0"/>
              </a:rPr>
              <a:t>Phương thức biểu đạt chính: Nghị luận</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2: </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Lí do khiến mẹ muốn con giống người khác:</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Người khác ở đây là những người xuất sắc về nhiều mặt: thông minh, giỏi giang, thành đạt.</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=&gt; Mẹ luôn mong con tốt đẹp nên mới muốn con “giống người khác”.</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Mẹ thương con và luôn mong con là đứa trẻ tốt về nhiều mặt.</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3: </a:t>
            </a:r>
            <a:r>
              <a:rPr lang="vi-VN" sz="2000" dirty="0" smtClean="0">
                <a:latin typeface="Times New Roman" pitchFamily="18" charset="0"/>
                <a:cs typeface="Times New Roman" pitchFamily="18" charset="0"/>
              </a:rPr>
              <a:t>Chỉ ra và nêu tác dụng của phép điệp ngữ trong đoạn văn trên</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Điệp ngữ: “Ai chẳng muốn” 3 lần lặp lại trong 3 câu văn liên tiếp.</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Tác dụng:Tạo ra sự liên kết giữa các câu, câu văn nhịp nhàng, lập luận chắc chắn, chặt chẽ, khẳng định điểm giống nhau của mọi người. Nhấn mạnh những ước mong của mọi người là mong muốn mình hoàn hảo, được tin yêu, giỏi giang, nghĩa là tốt đẹp. </a:t>
            </a: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Câu 4: </a:t>
            </a:r>
            <a:r>
              <a:rPr lang="vi-VN" sz="2000" dirty="0" smtClean="0">
                <a:latin typeface="Times New Roman" pitchFamily="18" charset="0"/>
                <a:cs typeface="Times New Roman" pitchFamily="18" charset="0"/>
              </a:rPr>
              <a:t>Chỉ ra và nêu ý nghĩa của trạng ngữ trong câu văn: “Vì lẽ đó, xưa nay, không ít người tự vượt lên chính mình nhờ noi gương những cá nhân xuất chúng”</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Trạng ngữ: xưa nay</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Chức năng: chỉ thời gian</a:t>
            </a: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ox(in)">
                                      <p:cBhvr>
                                        <p:cTn id="34" dur="500"/>
                                        <p:tgtEl>
                                          <p:spTgt spid="4">
                                            <p:txEl>
                                              <p:pRg st="9" end="9"/>
                                            </p:txEl>
                                          </p:spTgt>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box(in)">
                                      <p:cBhvr>
                                        <p:cTn id="37" dur="500"/>
                                        <p:tgtEl>
                                          <p:spTgt spid="4">
                                            <p:txEl>
                                              <p:pRg st="11" end="11"/>
                                            </p:txEl>
                                          </p:spTgt>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4">
                                            <p:txEl>
                                              <p:pRg st="12" end="12"/>
                                            </p:txEl>
                                          </p:spTgt>
                                        </p:tgtEl>
                                        <p:attrNameLst>
                                          <p:attrName>style.visibility</p:attrName>
                                        </p:attrNameLst>
                                      </p:cBhvr>
                                      <p:to>
                                        <p:strVal val="visible"/>
                                      </p:to>
                                    </p:set>
                                    <p:animEffect transition="in" filter="box(in)">
                                      <p:cBhvr>
                                        <p:cTn id="40" dur="500"/>
                                        <p:tgtEl>
                                          <p:spTgt spid="4">
                                            <p:txEl>
                                              <p:pRg st="12" end="12"/>
                                            </p:txEl>
                                          </p:spTgt>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Effect transition="in" filter="box(in)">
                                      <p:cBhvr>
                                        <p:cTn id="43" dur="500"/>
                                        <p:tgtEl>
                                          <p:spTgt spid="4">
                                            <p:txEl>
                                              <p:pRg st="13" end="1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nodeType="clickEffect">
                                  <p:stCondLst>
                                    <p:cond delay="0"/>
                                  </p:stCondLst>
                                  <p:childTnLst>
                                    <p:set>
                                      <p:cBhvr>
                                        <p:cTn id="47" dur="1" fill="hold">
                                          <p:stCondLst>
                                            <p:cond delay="0"/>
                                          </p:stCondLst>
                                        </p:cTn>
                                        <p:tgtEl>
                                          <p:spTgt spid="4">
                                            <p:txEl>
                                              <p:pRg st="1" end="1"/>
                                            </p:txEl>
                                          </p:spTgt>
                                        </p:tgtEl>
                                        <p:attrNameLst>
                                          <p:attrName>style.visibility</p:attrName>
                                        </p:attrNameLst>
                                      </p:cBhvr>
                                      <p:to>
                                        <p:strVal val="visible"/>
                                      </p:to>
                                    </p:set>
                                    <p:animEffect transition="in" filter="box(in)">
                                      <p:cBhvr>
                                        <p:cTn id="48" dur="500"/>
                                        <p:tgtEl>
                                          <p:spTgt spid="4">
                                            <p:txEl>
                                              <p:pRg st="1" end="1"/>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4">
                                            <p:txEl>
                                              <p:pRg st="2" end="2"/>
                                            </p:txEl>
                                          </p:spTgt>
                                        </p:tgtEl>
                                        <p:attrNameLst>
                                          <p:attrName>style.visibility</p:attrName>
                                        </p:attrNameLst>
                                      </p:cBhvr>
                                      <p:to>
                                        <p:strVal val="visible"/>
                                      </p:to>
                                    </p:set>
                                    <p:animEffect transition="in" filter="box(in)">
                                      <p:cBhvr>
                                        <p:cTn id="51" dur="500"/>
                                        <p:tgtEl>
                                          <p:spTgt spid="4">
                                            <p:txEl>
                                              <p:pRg st="2" end="2"/>
                                            </p:txEl>
                                          </p:spTgt>
                                        </p:tgtEl>
                                      </p:cBhvr>
                                    </p:animEffect>
                                  </p:childTnLst>
                                </p:cTn>
                              </p:par>
                              <p:par>
                                <p:cTn id="52" presetID="4" presetClass="entr" presetSubtype="16" fill="hold" nodeType="withEffect">
                                  <p:stCondLst>
                                    <p:cond delay="0"/>
                                  </p:stCondLst>
                                  <p:childTnLst>
                                    <p:set>
                                      <p:cBhvr>
                                        <p:cTn id="53" dur="1" fill="hold">
                                          <p:stCondLst>
                                            <p:cond delay="0"/>
                                          </p:stCondLst>
                                        </p:cTn>
                                        <p:tgtEl>
                                          <p:spTgt spid="4">
                                            <p:txEl>
                                              <p:pRg st="3" end="3"/>
                                            </p:txEl>
                                          </p:spTgt>
                                        </p:tgtEl>
                                        <p:attrNameLst>
                                          <p:attrName>style.visibility</p:attrName>
                                        </p:attrNameLst>
                                      </p:cBhvr>
                                      <p:to>
                                        <p:strVal val="visible"/>
                                      </p:to>
                                    </p:set>
                                    <p:animEffect transition="in" filter="box(in)">
                                      <p:cBhvr>
                                        <p:cTn id="54" dur="500"/>
                                        <p:tgtEl>
                                          <p:spTgt spid="4">
                                            <p:txEl>
                                              <p:pRg st="3" end="3"/>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4">
                                            <p:txEl>
                                              <p:pRg st="4" end="4"/>
                                            </p:txEl>
                                          </p:spTgt>
                                        </p:tgtEl>
                                        <p:attrNameLst>
                                          <p:attrName>style.visibility</p:attrName>
                                        </p:attrNameLst>
                                      </p:cBhvr>
                                      <p:to>
                                        <p:strVal val="visible"/>
                                      </p:to>
                                    </p:set>
                                    <p:animEffect transition="in" filter="box(in)">
                                      <p:cBhvr>
                                        <p:cTn id="57" dur="500"/>
                                        <p:tgtEl>
                                          <p:spTgt spid="4">
                                            <p:txEl>
                                              <p:pRg st="4" end="4"/>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4">
                                            <p:txEl>
                                              <p:pRg st="5" end="5"/>
                                            </p:txEl>
                                          </p:spTgt>
                                        </p:tgtEl>
                                        <p:attrNameLst>
                                          <p:attrName>style.visibility</p:attrName>
                                        </p:attrNameLst>
                                      </p:cBhvr>
                                      <p:to>
                                        <p:strVal val="visible"/>
                                      </p:to>
                                    </p:set>
                                    <p:animEffect transition="in" filter="box(in)">
                                      <p:cBhvr>
                                        <p:cTn id="60" dur="500"/>
                                        <p:tgtEl>
                                          <p:spTgt spid="4">
                                            <p:txEl>
                                              <p:pRg st="5" end="5"/>
                                            </p:txEl>
                                          </p:spTgt>
                                        </p:tgtEl>
                                      </p:cBhvr>
                                    </p:animEffect>
                                  </p:childTnLst>
                                </p:cTn>
                              </p:par>
                              <p:par>
                                <p:cTn id="61" presetID="4" presetClass="entr" presetSubtype="16" fill="hold" nodeType="withEffect">
                                  <p:stCondLst>
                                    <p:cond delay="0"/>
                                  </p:stCondLst>
                                  <p:childTnLst>
                                    <p:set>
                                      <p:cBhvr>
                                        <p:cTn id="62" dur="1" fill="hold">
                                          <p:stCondLst>
                                            <p:cond delay="0"/>
                                          </p:stCondLst>
                                        </p:cTn>
                                        <p:tgtEl>
                                          <p:spTgt spid="4">
                                            <p:txEl>
                                              <p:pRg st="6" end="6"/>
                                            </p:txEl>
                                          </p:spTgt>
                                        </p:tgtEl>
                                        <p:attrNameLst>
                                          <p:attrName>style.visibility</p:attrName>
                                        </p:attrNameLst>
                                      </p:cBhvr>
                                      <p:to>
                                        <p:strVal val="visible"/>
                                      </p:to>
                                    </p:set>
                                    <p:animEffect transition="in" filter="box(in)">
                                      <p:cBhvr>
                                        <p:cTn id="63" dur="500"/>
                                        <p:tgtEl>
                                          <p:spTgt spid="4">
                                            <p:txEl>
                                              <p:pRg st="6" end="6"/>
                                            </p:txEl>
                                          </p:spTgt>
                                        </p:tgtEl>
                                      </p:cBhvr>
                                    </p:animEffect>
                                  </p:childTnLst>
                                </p:cTn>
                              </p:par>
                              <p:par>
                                <p:cTn id="64" presetID="4" presetClass="entr" presetSubtype="16" fill="hold" nodeType="withEffect">
                                  <p:stCondLst>
                                    <p:cond delay="0"/>
                                  </p:stCondLst>
                                  <p:childTnLst>
                                    <p:set>
                                      <p:cBhvr>
                                        <p:cTn id="65" dur="1" fill="hold">
                                          <p:stCondLst>
                                            <p:cond delay="0"/>
                                          </p:stCondLst>
                                        </p:cTn>
                                        <p:tgtEl>
                                          <p:spTgt spid="4">
                                            <p:txEl>
                                              <p:pRg st="7" end="7"/>
                                            </p:txEl>
                                          </p:spTgt>
                                        </p:tgtEl>
                                        <p:attrNameLst>
                                          <p:attrName>style.visibility</p:attrName>
                                        </p:attrNameLst>
                                      </p:cBhvr>
                                      <p:to>
                                        <p:strVal val="visible"/>
                                      </p:to>
                                    </p:set>
                                    <p:animEffect transition="in" filter="box(in)">
                                      <p:cBhvr>
                                        <p:cTn id="66" dur="500"/>
                                        <p:tgtEl>
                                          <p:spTgt spid="4">
                                            <p:txEl>
                                              <p:pRg st="7" end="7"/>
                                            </p:txEl>
                                          </p:spTgt>
                                        </p:tgtEl>
                                      </p:cBhvr>
                                    </p:animEffect>
                                  </p:childTnLst>
                                </p:cTn>
                              </p:par>
                              <p:par>
                                <p:cTn id="67" presetID="4" presetClass="entr" presetSubtype="16" fill="hold" nodeType="withEffect">
                                  <p:stCondLst>
                                    <p:cond delay="0"/>
                                  </p:stCondLst>
                                  <p:childTnLst>
                                    <p:set>
                                      <p:cBhvr>
                                        <p:cTn id="68" dur="1" fill="hold">
                                          <p:stCondLst>
                                            <p:cond delay="0"/>
                                          </p:stCondLst>
                                        </p:cTn>
                                        <p:tgtEl>
                                          <p:spTgt spid="4">
                                            <p:txEl>
                                              <p:pRg st="8" end="8"/>
                                            </p:txEl>
                                          </p:spTgt>
                                        </p:tgtEl>
                                        <p:attrNameLst>
                                          <p:attrName>style.visibility</p:attrName>
                                        </p:attrNameLst>
                                      </p:cBhvr>
                                      <p:to>
                                        <p:strVal val="visible"/>
                                      </p:to>
                                    </p:set>
                                    <p:animEffect transition="in" filter="box(in)">
                                      <p:cBhvr>
                                        <p:cTn id="69" dur="500"/>
                                        <p:tgtEl>
                                          <p:spTgt spid="4">
                                            <p:txEl>
                                              <p:pRg st="8" end="8"/>
                                            </p:txEl>
                                          </p:spTgt>
                                        </p:tgtEl>
                                      </p:cBhvr>
                                    </p:animEffect>
                                  </p:childTnLst>
                                </p:cTn>
                              </p:par>
                              <p:par>
                                <p:cTn id="70" presetID="4" presetClass="entr" presetSubtype="16" fill="hold" nodeType="withEffect">
                                  <p:stCondLst>
                                    <p:cond delay="0"/>
                                  </p:stCondLst>
                                  <p:childTnLst>
                                    <p:set>
                                      <p:cBhvr>
                                        <p:cTn id="71" dur="1" fill="hold">
                                          <p:stCondLst>
                                            <p:cond delay="0"/>
                                          </p:stCondLst>
                                        </p:cTn>
                                        <p:tgtEl>
                                          <p:spTgt spid="4">
                                            <p:txEl>
                                              <p:pRg st="9" end="9"/>
                                            </p:txEl>
                                          </p:spTgt>
                                        </p:tgtEl>
                                        <p:attrNameLst>
                                          <p:attrName>style.visibility</p:attrName>
                                        </p:attrNameLst>
                                      </p:cBhvr>
                                      <p:to>
                                        <p:strVal val="visible"/>
                                      </p:to>
                                    </p:set>
                                    <p:animEffect transition="in" filter="box(in)">
                                      <p:cBhvr>
                                        <p:cTn id="72" dur="500"/>
                                        <p:tgtEl>
                                          <p:spTgt spid="4">
                                            <p:txEl>
                                              <p:pRg st="9" end="9"/>
                                            </p:txEl>
                                          </p:spTgt>
                                        </p:tgtEl>
                                      </p:cBhvr>
                                    </p:animEffect>
                                  </p:childTnLst>
                                </p:cTn>
                              </p:par>
                              <p:par>
                                <p:cTn id="73" presetID="4" presetClass="entr" presetSubtype="16" fill="hold" nodeType="withEffect">
                                  <p:stCondLst>
                                    <p:cond delay="0"/>
                                  </p:stCondLst>
                                  <p:childTnLst>
                                    <p:set>
                                      <p:cBhvr>
                                        <p:cTn id="74" dur="1" fill="hold">
                                          <p:stCondLst>
                                            <p:cond delay="0"/>
                                          </p:stCondLst>
                                        </p:cTn>
                                        <p:tgtEl>
                                          <p:spTgt spid="4">
                                            <p:txEl>
                                              <p:pRg st="11" end="11"/>
                                            </p:txEl>
                                          </p:spTgt>
                                        </p:tgtEl>
                                        <p:attrNameLst>
                                          <p:attrName>style.visibility</p:attrName>
                                        </p:attrNameLst>
                                      </p:cBhvr>
                                      <p:to>
                                        <p:strVal val="visible"/>
                                      </p:to>
                                    </p:set>
                                    <p:animEffect transition="in" filter="box(in)">
                                      <p:cBhvr>
                                        <p:cTn id="75" dur="500"/>
                                        <p:tgtEl>
                                          <p:spTgt spid="4">
                                            <p:txEl>
                                              <p:pRg st="11" end="11"/>
                                            </p:txEl>
                                          </p:spTgt>
                                        </p:tgtEl>
                                      </p:cBhvr>
                                    </p:animEffect>
                                  </p:childTnLst>
                                </p:cTn>
                              </p:par>
                              <p:par>
                                <p:cTn id="76" presetID="4" presetClass="entr" presetSubtype="16" fill="hold" nodeType="withEffect">
                                  <p:stCondLst>
                                    <p:cond delay="0"/>
                                  </p:stCondLst>
                                  <p:childTnLst>
                                    <p:set>
                                      <p:cBhvr>
                                        <p:cTn id="77" dur="1" fill="hold">
                                          <p:stCondLst>
                                            <p:cond delay="0"/>
                                          </p:stCondLst>
                                        </p:cTn>
                                        <p:tgtEl>
                                          <p:spTgt spid="4">
                                            <p:txEl>
                                              <p:pRg st="12" end="12"/>
                                            </p:txEl>
                                          </p:spTgt>
                                        </p:tgtEl>
                                        <p:attrNameLst>
                                          <p:attrName>style.visibility</p:attrName>
                                        </p:attrNameLst>
                                      </p:cBhvr>
                                      <p:to>
                                        <p:strVal val="visible"/>
                                      </p:to>
                                    </p:set>
                                    <p:animEffect transition="in" filter="box(in)">
                                      <p:cBhvr>
                                        <p:cTn id="78" dur="500"/>
                                        <p:tgtEl>
                                          <p:spTgt spid="4">
                                            <p:txEl>
                                              <p:pRg st="12" end="12"/>
                                            </p:txEl>
                                          </p:spTgt>
                                        </p:tgtEl>
                                      </p:cBhvr>
                                    </p:animEffect>
                                  </p:childTnLst>
                                </p:cTn>
                              </p:par>
                              <p:par>
                                <p:cTn id="79" presetID="4" presetClass="entr" presetSubtype="16" fill="hold" nodeType="withEffect">
                                  <p:stCondLst>
                                    <p:cond delay="0"/>
                                  </p:stCondLst>
                                  <p:childTnLst>
                                    <p:set>
                                      <p:cBhvr>
                                        <p:cTn id="80" dur="1" fill="hold">
                                          <p:stCondLst>
                                            <p:cond delay="0"/>
                                          </p:stCondLst>
                                        </p:cTn>
                                        <p:tgtEl>
                                          <p:spTgt spid="4">
                                            <p:txEl>
                                              <p:pRg st="13" end="13"/>
                                            </p:txEl>
                                          </p:spTgt>
                                        </p:tgtEl>
                                        <p:attrNameLst>
                                          <p:attrName>style.visibility</p:attrName>
                                        </p:attrNameLst>
                                      </p:cBhvr>
                                      <p:to>
                                        <p:strVal val="visible"/>
                                      </p:to>
                                    </p:set>
                                    <p:animEffect transition="in" filter="box(in)">
                                      <p:cBhvr>
                                        <p:cTn id="81"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77218"/>
          </a:xfrm>
          <a:prstGeom prst="rect">
            <a:avLst/>
          </a:prstGeom>
          <a:noFill/>
          <a:ln w="9525">
            <a:noFill/>
            <a:miter lim="800000"/>
            <a:headEnd/>
            <a:tailEnd/>
          </a:ln>
        </p:spPr>
        <p:txBody>
          <a:bodyPr wrap="square">
            <a:spAutoFit/>
          </a:bodyPr>
          <a:lstStyle/>
          <a:p>
            <a:pPr algn="ctr"/>
            <a:r>
              <a:rPr lang="it-IT" sz="2000" b="1" dirty="0" smtClean="0">
                <a:solidFill>
                  <a:srgbClr val="FF0000"/>
                </a:solidFill>
                <a:latin typeface="Times New Roman" pitchFamily="18" charset="0"/>
                <a:cs typeface="Times New Roman" pitchFamily="18" charset="0"/>
              </a:rPr>
              <a:t>BÀI 10: ÔN TẬP VĂN BẢN: TRÁI ĐẤT</a:t>
            </a:r>
            <a:endParaRPr lang="en-US" sz="2000" dirty="0" smtClean="0">
              <a:solidFill>
                <a:srgbClr val="FF0000"/>
              </a:solidFill>
              <a:latin typeface="Times New Roman" pitchFamily="18" charset="0"/>
              <a:cs typeface="Times New Roman" pitchFamily="18" charset="0"/>
            </a:endParaRPr>
          </a:p>
          <a:p>
            <a:pPr algn="ctr"/>
            <a:r>
              <a:rPr lang="pt-BR" sz="2000" i="1" dirty="0" smtClean="0">
                <a:solidFill>
                  <a:srgbClr val="FF0000"/>
                </a:solidFill>
                <a:latin typeface="Times New Roman" pitchFamily="18" charset="0"/>
                <a:cs typeface="Times New Roman" pitchFamily="18" charset="0"/>
              </a:rPr>
              <a:t>				(Ra- Xun Gam - Da- Tôp)</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893647"/>
          </a:xfrm>
          <a:prstGeom prst="rect">
            <a:avLst/>
          </a:prstGeom>
          <a:noFill/>
        </p:spPr>
        <p:txBody>
          <a:bodyPr wrap="square" rtlCol="0">
            <a:spAutoFit/>
          </a:bodyPr>
          <a:lstStyle/>
          <a:p>
            <a:pPr algn="just"/>
            <a:r>
              <a:rPr lang="vi-VN" sz="2400" b="1" dirty="0" smtClean="0">
                <a:latin typeface="Times New Roman" pitchFamily="18" charset="0"/>
                <a:cs typeface="Times New Roman" pitchFamily="18" charset="0"/>
              </a:rPr>
              <a:t>3. Đánh giá khái quát</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a. Nghệ thuật: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 Thể loại thơ dễ dàng bộc bạch thái độ, cảm xúc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So sánh, miêu tả sinh động: hình ảnh Trái Đất với hình ảnh cụ thể, sinh động (quả dưa, quả bóng, khuôn mặt thân thương)</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Hình ảnh thơ có sức gợi tả, lay động mạnh mẽ “lau nước mắt”, “rửa sạch máu”.– Giọng thơ trò chuyện, đối thoại, giàu cảm xúc.</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b. Nội dung, ý nghĩa:</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Thực trạng Trái Đất đang bị con người xâu xé, độc chiếm, hủy hoại, gây tổn thương nghiêm trọng.</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TÌnh yêu Trái Đất và khao khát muốn bảo vệ, nâng niu, giữa gìn vẻ đẹp và sự bình yên cho ngôi nhà chung của loài người.</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77218"/>
          </a:xfrm>
          <a:prstGeom prst="rect">
            <a:avLst/>
          </a:prstGeom>
          <a:noFill/>
          <a:ln w="9525">
            <a:noFill/>
            <a:miter lim="800000"/>
            <a:headEnd/>
            <a:tailEnd/>
          </a:ln>
        </p:spPr>
        <p:txBody>
          <a:bodyPr wrap="square">
            <a:spAutoFit/>
          </a:bodyPr>
          <a:lstStyle/>
          <a:p>
            <a:pPr algn="ctr"/>
            <a:r>
              <a:rPr lang="it-IT" sz="2000" b="1" dirty="0" smtClean="0">
                <a:solidFill>
                  <a:srgbClr val="FF0000"/>
                </a:solidFill>
                <a:latin typeface="Times New Roman" pitchFamily="18" charset="0"/>
                <a:cs typeface="Times New Roman" pitchFamily="18" charset="0"/>
              </a:rPr>
              <a:t>BÀI 10: ÔN TẬP VĂN BẢN: TRÁI ĐẤT</a:t>
            </a:r>
            <a:endParaRPr lang="en-US" sz="2000" dirty="0" smtClean="0">
              <a:solidFill>
                <a:srgbClr val="FF0000"/>
              </a:solidFill>
              <a:latin typeface="Times New Roman" pitchFamily="18" charset="0"/>
              <a:cs typeface="Times New Roman" pitchFamily="18" charset="0"/>
            </a:endParaRPr>
          </a:p>
          <a:p>
            <a:pPr algn="ctr"/>
            <a:r>
              <a:rPr lang="pt-BR" sz="2000" i="1" dirty="0" smtClean="0">
                <a:solidFill>
                  <a:srgbClr val="FF0000"/>
                </a:solidFill>
                <a:latin typeface="Times New Roman" pitchFamily="18" charset="0"/>
                <a:cs typeface="Times New Roman" pitchFamily="18" charset="0"/>
              </a:rPr>
              <a:t>				(Ra- Xun Gam - Da- Tôp)</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838200"/>
            <a:ext cx="8915400" cy="6001643"/>
          </a:xfrm>
          <a:prstGeom prst="rect">
            <a:avLst/>
          </a:prstGeom>
          <a:noFill/>
        </p:spPr>
        <p:txBody>
          <a:bodyPr wrap="square" rtlCol="0">
            <a:spAutoFit/>
          </a:bodyPr>
          <a:lstStyle/>
          <a:p>
            <a:pPr algn="ctr"/>
            <a:r>
              <a:rPr lang="nl-NL" sz="2400" b="1" dirty="0" smtClean="0">
                <a:latin typeface="Times New Roman" pitchFamily="18" charset="0"/>
                <a:cs typeface="Times New Roman" pitchFamily="18" charset="0"/>
              </a:rPr>
              <a:t>PHIẾU HỌC TẬP SỐ 1</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Đọc lại cả bài thơ Trái Đất của nhà thơ Ra-xun Gam-da-tốp và trả lời câu hỏi</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1: </a:t>
            </a:r>
            <a:r>
              <a:rPr lang="nl-NL" sz="2400" dirty="0" smtClean="0">
                <a:latin typeface="Times New Roman" pitchFamily="18" charset="0"/>
                <a:cs typeface="Times New Roman" pitchFamily="18" charset="0"/>
              </a:rPr>
              <a:t>Phương thức biểu đạt chính của văn bản ?</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2: </a:t>
            </a:r>
            <a:r>
              <a:rPr lang="nl-NL" sz="2400" dirty="0" smtClean="0">
                <a:latin typeface="Times New Roman" pitchFamily="18" charset="0"/>
                <a:cs typeface="Times New Roman" pitchFamily="18" charset="0"/>
              </a:rPr>
              <a:t>Gọi tên và nêu tác dụng của phép tu từ trong hình ảnh “máu”, “nước mắt” xuất hiện ở hai câu thơ sau:</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a:t>
            </a:r>
            <a:r>
              <a:rPr lang="nl-NL" sz="2400" i="1" dirty="0" smtClean="0">
                <a:latin typeface="Times New Roman" pitchFamily="18" charset="0"/>
                <a:cs typeface="Times New Roman" pitchFamily="18" charset="0"/>
              </a:rPr>
              <a:t>Nước mắt người tôi lau- xin đừng khóc nữa</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Rửa sạch máu cho người đây, tôi hát dịu dàng.”</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3:</a:t>
            </a:r>
            <a:r>
              <a:rPr lang="nl-NL" sz="2400" dirty="0" smtClean="0">
                <a:latin typeface="Times New Roman" pitchFamily="18" charset="0"/>
                <a:cs typeface="Times New Roman" pitchFamily="18" charset="0"/>
              </a:rPr>
              <a:t> Tìm ra điểm giống nhau về ý nghĩa được đặt ra qua 3 VB đã đọc trong bài 9. </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4:</a:t>
            </a:r>
            <a:r>
              <a:rPr lang="nl-NL" sz="2400" i="1" dirty="0" smtClean="0">
                <a:latin typeface="Times New Roman" pitchFamily="18" charset="0"/>
                <a:cs typeface="Times New Roman" pitchFamily="18" charset="0"/>
              </a:rPr>
              <a:t> Cùng đưa ra một thông điệp giống nhiều văn bản khác, nhưng bài thơ Trái Đất vẫn có sự độc đáo, hấp dẫn riêng. Theo em, những gì đã tạo nên sự độc đáo, hấp dẫn riêng đó?</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5:</a:t>
            </a:r>
            <a:r>
              <a:rPr lang="nl-NL" sz="2400" i="1" dirty="0" smtClean="0">
                <a:latin typeface="Times New Roman" pitchFamily="18" charset="0"/>
                <a:cs typeface="Times New Roman" pitchFamily="18" charset="0"/>
              </a:rPr>
              <a:t> Theo em để cùng "lau nước mắt", "rửa sạch máu" cho Trái Đất, mỗi người chúng ta cần phải làm gì?</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77218"/>
          </a:xfrm>
          <a:prstGeom prst="rect">
            <a:avLst/>
          </a:prstGeom>
          <a:noFill/>
          <a:ln w="9525">
            <a:noFill/>
            <a:miter lim="800000"/>
            <a:headEnd/>
            <a:tailEnd/>
          </a:ln>
        </p:spPr>
        <p:txBody>
          <a:bodyPr wrap="square">
            <a:spAutoFit/>
          </a:bodyPr>
          <a:lstStyle/>
          <a:p>
            <a:pPr algn="ctr"/>
            <a:r>
              <a:rPr lang="it-IT" sz="2000" b="1" dirty="0" smtClean="0">
                <a:solidFill>
                  <a:srgbClr val="FF0000"/>
                </a:solidFill>
                <a:latin typeface="Times New Roman" pitchFamily="18" charset="0"/>
                <a:cs typeface="Times New Roman" pitchFamily="18" charset="0"/>
              </a:rPr>
              <a:t>BÀI 10: ÔN TẬP VĂN BẢN: TRÁI ĐẤT</a:t>
            </a:r>
            <a:endParaRPr lang="en-US" sz="2000" dirty="0" smtClean="0">
              <a:solidFill>
                <a:srgbClr val="FF0000"/>
              </a:solidFill>
              <a:latin typeface="Times New Roman" pitchFamily="18" charset="0"/>
              <a:cs typeface="Times New Roman" pitchFamily="18" charset="0"/>
            </a:endParaRPr>
          </a:p>
          <a:p>
            <a:pPr algn="ctr"/>
            <a:r>
              <a:rPr lang="pt-BR" sz="2000" i="1" dirty="0" smtClean="0">
                <a:solidFill>
                  <a:srgbClr val="FF0000"/>
                </a:solidFill>
                <a:latin typeface="Times New Roman" pitchFamily="18" charset="0"/>
                <a:cs typeface="Times New Roman" pitchFamily="18" charset="0"/>
              </a:rPr>
              <a:t>				(Ra- Xun Gam - Da- Tôp)</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708981"/>
          </a:xfrm>
          <a:prstGeom prst="rect">
            <a:avLst/>
          </a:prstGeom>
          <a:noFill/>
        </p:spPr>
        <p:txBody>
          <a:bodyPr wrap="square" rtlCol="0">
            <a:spAutoFit/>
          </a:bodyPr>
          <a:lstStyle/>
          <a:p>
            <a:pPr algn="ctr"/>
            <a:r>
              <a:rPr lang="nl-NL" sz="2000" b="1" dirty="0" smtClean="0">
                <a:latin typeface="Times New Roman" pitchFamily="18" charset="0"/>
                <a:cs typeface="Times New Roman" pitchFamily="18" charset="0"/>
              </a:rPr>
              <a:t>Gợi ý trả lời</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1: </a:t>
            </a:r>
            <a:r>
              <a:rPr lang="nl-NL" sz="2000" dirty="0" smtClean="0">
                <a:latin typeface="Times New Roman" pitchFamily="18" charset="0"/>
                <a:cs typeface="Times New Roman" pitchFamily="18" charset="0"/>
              </a:rPr>
              <a:t>Phương thức biểu đạt chính của văn bản: Biểu cảm</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2: </a:t>
            </a:r>
            <a:r>
              <a:rPr lang="nl-NL" sz="2000" dirty="0" smtClean="0">
                <a:latin typeface="Times New Roman" pitchFamily="18" charset="0"/>
                <a:cs typeface="Times New Roman" pitchFamily="18" charset="0"/>
              </a:rPr>
              <a:t>hình ảnh “máu”, “nước mắt” xuất hiện ở hai câu thơ trên là hình ảnh ẩn dụ</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Hình ảnh ẩn dụ để nói đến trước tình trạng Trái Đất bị hủy hoại, giành giật, khai thác… quá mức khiến Trái Đất bị tổn thương nghiêm trọng.</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 N</a:t>
            </a:r>
            <a:r>
              <a:rPr lang="nl-NL" sz="2000" b="1" dirty="0" smtClean="0">
                <a:latin typeface="Times New Roman" pitchFamily="18" charset="0"/>
                <a:cs typeface="Times New Roman" pitchFamily="18" charset="0"/>
              </a:rPr>
              <a:t>hà thơ bày tỏ thái độ và cảm xúc của mình đối với Trái đất: </a:t>
            </a:r>
            <a:r>
              <a:rPr lang="nl-NL" sz="2000" dirty="0" smtClean="0">
                <a:latin typeface="Times New Roman" pitchFamily="18" charset="0"/>
                <a:cs typeface="Times New Roman" pitchFamily="18" charset="0"/>
              </a:rPr>
              <a:t>đau xót, lo lắng, ưu tư, vỗ về những tổn thương, đau đớn mà Trái Đất đang gánh chịu</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Làm cho câu thơ sinh động, gợi hình, gợi cảm… </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3</a:t>
            </a:r>
            <a:r>
              <a:rPr lang="nl-NL" sz="2000" dirty="0" smtClean="0">
                <a:latin typeface="Times New Roman" pitchFamily="18" charset="0"/>
                <a:cs typeface="Times New Roman" pitchFamily="18" charset="0"/>
              </a:rPr>
              <a:t>: Tìm ra điểm giống nhau về ý nghĩa được đặt ra qua 3 VB đã đọc trong bài 9.</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Dù khác nhau về thể loại nhưng cả 3 VB đều hướng tới chủ đề đều </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thể hiện tình yêu đối với Trái Đất - hành tinh xanh, nơi sinh sống của muôn loài.</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Thực trạng về việc con người đang ngày một phá hủy môi trường sống của mình. </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Đặt ra vấn đề nhức nhối, cấp bách đó là Trái Đất liệu không biết chịu đựng được đến bao giờ. Từ đó, dấy lên hồi chuông thức tỉnh về trách nhiệm bảo vệ Trái Đất của mỗi con người chúng ta. </a:t>
            </a: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77218"/>
          </a:xfrm>
          <a:prstGeom prst="rect">
            <a:avLst/>
          </a:prstGeom>
          <a:noFill/>
          <a:ln w="9525">
            <a:noFill/>
            <a:miter lim="800000"/>
            <a:headEnd/>
            <a:tailEnd/>
          </a:ln>
        </p:spPr>
        <p:txBody>
          <a:bodyPr wrap="square">
            <a:spAutoFit/>
          </a:bodyPr>
          <a:lstStyle/>
          <a:p>
            <a:pPr algn="ctr"/>
            <a:r>
              <a:rPr lang="it-IT" sz="2000" b="1" dirty="0" smtClean="0">
                <a:solidFill>
                  <a:srgbClr val="FF0000"/>
                </a:solidFill>
                <a:latin typeface="Times New Roman" pitchFamily="18" charset="0"/>
                <a:cs typeface="Times New Roman" pitchFamily="18" charset="0"/>
              </a:rPr>
              <a:t>BÀI 10: ÔN TẬP VĂN BẢN: TRÁI ĐẤT</a:t>
            </a:r>
            <a:endParaRPr lang="en-US" sz="2000" dirty="0" smtClean="0">
              <a:solidFill>
                <a:srgbClr val="FF0000"/>
              </a:solidFill>
              <a:latin typeface="Times New Roman" pitchFamily="18" charset="0"/>
              <a:cs typeface="Times New Roman" pitchFamily="18" charset="0"/>
            </a:endParaRPr>
          </a:p>
          <a:p>
            <a:pPr algn="ctr"/>
            <a:r>
              <a:rPr lang="pt-BR" sz="2000" i="1" dirty="0" smtClean="0">
                <a:solidFill>
                  <a:srgbClr val="FF0000"/>
                </a:solidFill>
                <a:latin typeface="Times New Roman" pitchFamily="18" charset="0"/>
                <a:cs typeface="Times New Roman" pitchFamily="18" charset="0"/>
              </a:rPr>
              <a:t>				(Ra- Xun Gam - Da- Tôp)</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3962400"/>
            <a:ext cx="9144000" cy="2862322"/>
          </a:xfrm>
          <a:prstGeom prst="rect">
            <a:avLst/>
          </a:prstGeom>
          <a:noFill/>
        </p:spPr>
        <p:txBody>
          <a:bodyPr wrap="square" rtlCol="0">
            <a:spAutoFit/>
          </a:bodyPr>
          <a:lstStyle/>
          <a:p>
            <a:pPr algn="just"/>
            <a:r>
              <a:rPr lang="fr-FR" sz="2000" b="1" dirty="0" err="1" smtClean="0">
                <a:latin typeface="Times New Roman" pitchFamily="18" charset="0"/>
                <a:cs typeface="Times New Roman" pitchFamily="18" charset="0"/>
              </a:rPr>
              <a:t>Câu</a:t>
            </a:r>
            <a:r>
              <a:rPr lang="fr-FR" sz="2000" b="1" dirty="0" smtClean="0">
                <a:latin typeface="Times New Roman" pitchFamily="18" charset="0"/>
                <a:cs typeface="Times New Roman" pitchFamily="18" charset="0"/>
              </a:rPr>
              <a:t> 5: </a:t>
            </a:r>
            <a:r>
              <a:rPr lang="fr-FR" sz="2000" dirty="0" smtClean="0">
                <a:latin typeface="Times New Roman" pitchFamily="18" charset="0"/>
                <a:cs typeface="Times New Roman" pitchFamily="18" charset="0"/>
              </a:rPr>
              <a:t>Theo </a:t>
            </a:r>
            <a:r>
              <a:rPr lang="fr-FR" sz="2000" dirty="0" err="1" smtClean="0">
                <a:latin typeface="Times New Roman" pitchFamily="18" charset="0"/>
                <a:cs typeface="Times New Roman" pitchFamily="18" charset="0"/>
              </a:rPr>
              <a:t>em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để</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cùng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lau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nước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mắt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rửa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sạch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máu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Đất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mỗi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người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chúng</a:t>
            </a:r>
            <a:r>
              <a:rPr lang="fr-FR" sz="2000" dirty="0" smtClean="0">
                <a:latin typeface="Times New Roman" pitchFamily="18" charset="0"/>
                <a:cs typeface="Times New Roman" pitchFamily="18" charset="0"/>
              </a:rPr>
              <a:t> ta </a:t>
            </a:r>
            <a:r>
              <a:rPr lang="fr-FR" sz="2000" dirty="0" err="1" smtClean="0">
                <a:latin typeface="Times New Roman" pitchFamily="18" charset="0"/>
                <a:cs typeface="Times New Roman" pitchFamily="18" charset="0"/>
              </a:rPr>
              <a:t>cần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phải</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Trồng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và</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bảo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vệ</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cây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xanh</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Hạn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chế</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sử</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dụng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thuốc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bảo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vệ</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thực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vật</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Rút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loại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phích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cắm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điện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khỏi</a:t>
            </a:r>
            <a:r>
              <a:rPr lang="fr-FR" sz="2000" dirty="0" smtClean="0">
                <a:latin typeface="Times New Roman" pitchFamily="18" charset="0"/>
                <a:cs typeface="Times New Roman" pitchFamily="18" charset="0"/>
              </a:rPr>
              <a:t> ổ </a:t>
            </a:r>
            <a:r>
              <a:rPr lang="fr-FR" sz="2000" dirty="0" err="1" smtClean="0">
                <a:latin typeface="Times New Roman" pitchFamily="18" charset="0"/>
                <a:cs typeface="Times New Roman" pitchFamily="18" charset="0"/>
              </a:rPr>
              <a:t>cắm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tránh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lãng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phí</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điện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năng</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Sử</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dụng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sản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phẩm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chế</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giảm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sử</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dụng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túi</a:t>
            </a:r>
            <a:r>
              <a:rPr lang="fr-FR" sz="2000" dirty="0" smtClean="0">
                <a:latin typeface="Times New Roman" pitchFamily="18" charset="0"/>
                <a:cs typeface="Times New Roman" pitchFamily="18" charset="0"/>
              </a:rPr>
              <a:t> ni </a:t>
            </a:r>
            <a:r>
              <a:rPr lang="fr-FR" sz="2000" dirty="0" err="1" smtClean="0">
                <a:latin typeface="Times New Roman" pitchFamily="18" charset="0"/>
                <a:cs typeface="Times New Roman" pitchFamily="18" charset="0"/>
              </a:rPr>
              <a:t>lông</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Sử</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dụng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thiết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bị</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tiết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kiệm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điện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đình</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Hạn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chế</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sử</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dụng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bao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bì</a:t>
            </a:r>
            <a:r>
              <a:rPr lang="fr-FR" sz="2000" dirty="0" smtClean="0">
                <a:latin typeface="Times New Roman" pitchFamily="18" charset="0"/>
                <a:cs typeface="Times New Roman" pitchFamily="18" charset="0"/>
              </a:rPr>
              <a:t> ni </a:t>
            </a:r>
            <a:r>
              <a:rPr lang="fr-FR" sz="2000" dirty="0" err="1" smtClean="0">
                <a:latin typeface="Times New Roman" pitchFamily="18" charset="0"/>
                <a:cs typeface="Times New Roman" pitchFamily="18" charset="0"/>
              </a:rPr>
              <a:t>lông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và</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rác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thải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nhựa</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52400" y="1066800"/>
          <a:ext cx="8763000" cy="2804160"/>
        </p:xfrm>
        <a:graphic>
          <a:graphicData uri="http://schemas.openxmlformats.org/drawingml/2006/table">
            <a:tbl>
              <a:tblPr/>
              <a:tblGrid>
                <a:gridCol w="4299878">
                  <a:extLst>
                    <a:ext uri="{9D8B030D-6E8A-4147-A177-3AD203B41FA5}">
                      <a16:colId xmlns:a16="http://schemas.microsoft.com/office/drawing/2014/main" val="20000"/>
                    </a:ext>
                  </a:extLst>
                </a:gridCol>
                <a:gridCol w="4463122">
                  <a:extLst>
                    <a:ext uri="{9D8B030D-6E8A-4147-A177-3AD203B41FA5}">
                      <a16:colId xmlns:a16="http://schemas.microsoft.com/office/drawing/2014/main" val="20001"/>
                    </a:ext>
                  </a:extLst>
                </a:gridCol>
              </a:tblGrid>
              <a:tr h="281739">
                <a:tc>
                  <a:txBody>
                    <a:bodyPr/>
                    <a:lstStyle/>
                    <a:p>
                      <a:pPr marL="0" marR="0" algn="ctr">
                        <a:lnSpc>
                          <a:spcPct val="115000"/>
                        </a:lnSpc>
                        <a:spcBef>
                          <a:spcPts val="0"/>
                        </a:spcBef>
                        <a:spcAft>
                          <a:spcPts val="0"/>
                        </a:spcAft>
                      </a:pPr>
                      <a:r>
                        <a:rPr lang="pt-BR" sz="2000" b="1" dirty="0">
                          <a:latin typeface="Times New Roman"/>
                          <a:ea typeface="SimSun"/>
                          <a:cs typeface="Times New Roman"/>
                        </a:rPr>
                        <a:t>Văn bản thông tin</a:t>
                      </a:r>
                      <a:endParaRPr lang="en-US" sz="1200" dirty="0">
                        <a:latin typeface="Calibri"/>
                        <a:ea typeface="SimSun"/>
                        <a:cs typeface="Times New Roman"/>
                      </a:endParaRPr>
                    </a:p>
                  </a:txBody>
                  <a:tcPr marL="62257" marR="62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pt-BR" sz="2000" b="1" dirty="0">
                          <a:latin typeface="Times New Roman"/>
                          <a:ea typeface="SimSun"/>
                          <a:cs typeface="Times New Roman"/>
                        </a:rPr>
                        <a:t>Văn bản trữ tình</a:t>
                      </a:r>
                      <a:endParaRPr lang="en-US" sz="1200" dirty="0">
                        <a:latin typeface="Calibri"/>
                        <a:ea typeface="SimSun"/>
                        <a:cs typeface="Times New Roman"/>
                      </a:endParaRPr>
                    </a:p>
                  </a:txBody>
                  <a:tcPr marL="62257" marR="62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28061">
                <a:tc>
                  <a:txBody>
                    <a:bodyPr/>
                    <a:lstStyle/>
                    <a:p>
                      <a:pPr marL="0" marR="0" algn="just">
                        <a:lnSpc>
                          <a:spcPct val="115000"/>
                        </a:lnSpc>
                        <a:spcBef>
                          <a:spcPts val="0"/>
                        </a:spcBef>
                        <a:spcAft>
                          <a:spcPts val="0"/>
                        </a:spcAft>
                      </a:pPr>
                      <a:r>
                        <a:rPr lang="en-US" sz="2000" dirty="0">
                          <a:latin typeface="Times New Roman"/>
                          <a:ea typeface="SimSun"/>
                          <a:cs typeface="Times New Roman"/>
                        </a:rPr>
                        <a:t>- </a:t>
                      </a:r>
                      <a:r>
                        <a:rPr lang="en-US" sz="2000" dirty="0" err="1">
                          <a:latin typeface="Times New Roman"/>
                          <a:ea typeface="SimSun"/>
                          <a:cs typeface="Times New Roman"/>
                        </a:rPr>
                        <a:t>Kết</a:t>
                      </a:r>
                      <a:r>
                        <a:rPr lang="en-US" sz="2000" dirty="0">
                          <a:latin typeface="Times New Roman"/>
                          <a:ea typeface="SimSun"/>
                          <a:cs typeface="Times New Roman"/>
                        </a:rPr>
                        <a:t> </a:t>
                      </a:r>
                      <a:r>
                        <a:rPr lang="en-US" sz="2000" dirty="0" err="1">
                          <a:latin typeface="Times New Roman"/>
                          <a:ea typeface="SimSun"/>
                          <a:cs typeface="Times New Roman"/>
                        </a:rPr>
                        <a:t>hợp</a:t>
                      </a:r>
                      <a:r>
                        <a:rPr lang="en-US" sz="2000" dirty="0">
                          <a:latin typeface="Times New Roman"/>
                          <a:ea typeface="SimSun"/>
                          <a:cs typeface="Times New Roman"/>
                        </a:rPr>
                        <a:t> </a:t>
                      </a:r>
                      <a:r>
                        <a:rPr lang="en-US" sz="2000" dirty="0" err="1">
                          <a:latin typeface="Times New Roman"/>
                          <a:ea typeface="SimSun"/>
                          <a:cs typeface="Times New Roman"/>
                        </a:rPr>
                        <a:t>chữ</a:t>
                      </a:r>
                      <a:r>
                        <a:rPr lang="en-US" sz="2000" dirty="0">
                          <a:latin typeface="Times New Roman"/>
                          <a:ea typeface="SimSun"/>
                          <a:cs typeface="Times New Roman"/>
                        </a:rPr>
                        <a:t> </a:t>
                      </a:r>
                      <a:r>
                        <a:rPr lang="en-US" sz="2000" dirty="0" err="1">
                          <a:latin typeface="Times New Roman"/>
                          <a:ea typeface="SimSun"/>
                          <a:cs typeface="Times New Roman"/>
                        </a:rPr>
                        <a:t>viết</a:t>
                      </a:r>
                      <a:r>
                        <a:rPr lang="en-US" sz="2000" dirty="0">
                          <a:latin typeface="Times New Roman"/>
                          <a:ea typeface="SimSun"/>
                          <a:cs typeface="Times New Roman"/>
                        </a:rPr>
                        <a:t> </a:t>
                      </a:r>
                      <a:r>
                        <a:rPr lang="en-US" sz="2000" dirty="0" err="1">
                          <a:latin typeface="Times New Roman"/>
                          <a:ea typeface="SimSun"/>
                          <a:cs typeface="Times New Roman"/>
                        </a:rPr>
                        <a:t>với</a:t>
                      </a:r>
                      <a:r>
                        <a:rPr lang="en-US" sz="2000" dirty="0">
                          <a:latin typeface="Times New Roman"/>
                          <a:ea typeface="SimSun"/>
                          <a:cs typeface="Times New Roman"/>
                        </a:rPr>
                        <a:t> </a:t>
                      </a:r>
                      <a:r>
                        <a:rPr lang="en-US" sz="2000" dirty="0" err="1">
                          <a:latin typeface="Times New Roman"/>
                          <a:ea typeface="SimSun"/>
                          <a:cs typeface="Times New Roman"/>
                        </a:rPr>
                        <a:t>tranh</a:t>
                      </a:r>
                      <a:r>
                        <a:rPr lang="en-US" sz="2000" dirty="0">
                          <a:latin typeface="Times New Roman"/>
                          <a:ea typeface="SimSun"/>
                          <a:cs typeface="Times New Roman"/>
                        </a:rPr>
                        <a:t> </a:t>
                      </a:r>
                      <a:r>
                        <a:rPr lang="en-US" sz="2000" dirty="0" err="1">
                          <a:latin typeface="Times New Roman"/>
                          <a:ea typeface="SimSun"/>
                          <a:cs typeface="Times New Roman"/>
                        </a:rPr>
                        <a:t>ảnh</a:t>
                      </a:r>
                      <a:r>
                        <a:rPr lang="en-US" sz="2000" dirty="0">
                          <a:latin typeface="Times New Roman"/>
                          <a:ea typeface="SimSun"/>
                          <a:cs typeface="Times New Roman"/>
                        </a:rPr>
                        <a:t> </a:t>
                      </a:r>
                      <a:r>
                        <a:rPr lang="en-US" sz="2000" dirty="0" err="1">
                          <a:latin typeface="Times New Roman"/>
                          <a:ea typeface="SimSun"/>
                          <a:cs typeface="Times New Roman"/>
                        </a:rPr>
                        <a:t>để</a:t>
                      </a:r>
                      <a:r>
                        <a:rPr lang="en-US" sz="2000" dirty="0">
                          <a:latin typeface="Times New Roman"/>
                          <a:ea typeface="SimSun"/>
                          <a:cs typeface="Times New Roman"/>
                        </a:rPr>
                        <a:t> </a:t>
                      </a:r>
                      <a:r>
                        <a:rPr lang="en-US" sz="2000" dirty="0" err="1">
                          <a:latin typeface="Times New Roman"/>
                          <a:ea typeface="SimSun"/>
                          <a:cs typeface="Times New Roman"/>
                        </a:rPr>
                        <a:t>văn</a:t>
                      </a:r>
                      <a:r>
                        <a:rPr lang="en-US" sz="2000" dirty="0">
                          <a:latin typeface="Times New Roman"/>
                          <a:ea typeface="SimSun"/>
                          <a:cs typeface="Times New Roman"/>
                        </a:rPr>
                        <a:t> </a:t>
                      </a:r>
                      <a:r>
                        <a:rPr lang="en-US" sz="2000" dirty="0" err="1">
                          <a:latin typeface="Times New Roman"/>
                          <a:ea typeface="SimSun"/>
                          <a:cs typeface="Times New Roman"/>
                        </a:rPr>
                        <a:t>bản</a:t>
                      </a:r>
                      <a:r>
                        <a:rPr lang="en-US" sz="2000" dirty="0">
                          <a:latin typeface="Times New Roman"/>
                          <a:ea typeface="SimSun"/>
                          <a:cs typeface="Times New Roman"/>
                        </a:rPr>
                        <a:t> </a:t>
                      </a:r>
                      <a:r>
                        <a:rPr lang="en-US" sz="2000" dirty="0" err="1">
                          <a:latin typeface="Times New Roman"/>
                          <a:ea typeface="SimSun"/>
                          <a:cs typeface="Times New Roman"/>
                        </a:rPr>
                        <a:t>thông</a:t>
                      </a:r>
                      <a:r>
                        <a:rPr lang="en-US" sz="2000" dirty="0">
                          <a:latin typeface="Times New Roman"/>
                          <a:ea typeface="SimSun"/>
                          <a:cs typeface="Times New Roman"/>
                        </a:rPr>
                        <a:t> tin </a:t>
                      </a:r>
                      <a:r>
                        <a:rPr lang="en-US" sz="2000" dirty="0" err="1">
                          <a:latin typeface="Times New Roman"/>
                          <a:ea typeface="SimSun"/>
                          <a:cs typeface="Times New Roman"/>
                        </a:rPr>
                        <a:t>sinh</a:t>
                      </a:r>
                      <a:r>
                        <a:rPr lang="en-US" sz="2000" dirty="0">
                          <a:latin typeface="Times New Roman"/>
                          <a:ea typeface="SimSun"/>
                          <a:cs typeface="Times New Roman"/>
                        </a:rPr>
                        <a:t> </a:t>
                      </a:r>
                      <a:r>
                        <a:rPr lang="en-US" sz="2000" dirty="0" err="1">
                          <a:latin typeface="Times New Roman"/>
                          <a:ea typeface="SimSun"/>
                          <a:cs typeface="Times New Roman"/>
                        </a:rPr>
                        <a:t>động</a:t>
                      </a:r>
                      <a:endParaRPr lang="en-US" sz="1200" dirty="0">
                        <a:latin typeface="Calibri"/>
                        <a:ea typeface="SimSun"/>
                        <a:cs typeface="Times New Roman"/>
                      </a:endParaRPr>
                    </a:p>
                    <a:p>
                      <a:pPr marL="0" marR="0" algn="just">
                        <a:lnSpc>
                          <a:spcPct val="115000"/>
                        </a:lnSpc>
                        <a:spcBef>
                          <a:spcPts val="0"/>
                        </a:spcBef>
                        <a:spcAft>
                          <a:spcPts val="0"/>
                        </a:spcAft>
                      </a:pPr>
                      <a:r>
                        <a:rPr lang="en-US" sz="2000" dirty="0">
                          <a:latin typeface="Times New Roman"/>
                          <a:ea typeface="SimSun"/>
                          <a:cs typeface="Times New Roman"/>
                        </a:rPr>
                        <a:t>- </a:t>
                      </a:r>
                      <a:r>
                        <a:rPr lang="en-US" sz="2000" dirty="0" err="1">
                          <a:latin typeface="Times New Roman"/>
                          <a:ea typeface="SimSun"/>
                          <a:cs typeface="Times New Roman"/>
                        </a:rPr>
                        <a:t>Thông</a:t>
                      </a:r>
                      <a:r>
                        <a:rPr lang="en-US" sz="2000" dirty="0">
                          <a:latin typeface="Times New Roman"/>
                          <a:ea typeface="SimSun"/>
                          <a:cs typeface="Times New Roman"/>
                        </a:rPr>
                        <a:t> tin </a:t>
                      </a:r>
                      <a:r>
                        <a:rPr lang="en-US" sz="2000" dirty="0" err="1">
                          <a:latin typeface="Times New Roman"/>
                          <a:ea typeface="SimSun"/>
                          <a:cs typeface="Times New Roman"/>
                        </a:rPr>
                        <a:t>chính</a:t>
                      </a:r>
                      <a:r>
                        <a:rPr lang="en-US" sz="2000" dirty="0">
                          <a:latin typeface="Times New Roman"/>
                          <a:ea typeface="SimSun"/>
                          <a:cs typeface="Times New Roman"/>
                        </a:rPr>
                        <a:t> </a:t>
                      </a:r>
                      <a:r>
                        <a:rPr lang="en-US" sz="2000" dirty="0" err="1">
                          <a:latin typeface="Times New Roman"/>
                          <a:ea typeface="SimSun"/>
                          <a:cs typeface="Times New Roman"/>
                        </a:rPr>
                        <a:t>xác</a:t>
                      </a:r>
                      <a:r>
                        <a:rPr lang="en-US" sz="2000" dirty="0">
                          <a:latin typeface="Times New Roman"/>
                          <a:ea typeface="SimSun"/>
                          <a:cs typeface="Times New Roman"/>
                        </a:rPr>
                        <a:t>, </a:t>
                      </a:r>
                      <a:r>
                        <a:rPr lang="en-US" sz="2000" dirty="0" err="1">
                          <a:latin typeface="Times New Roman"/>
                          <a:ea typeface="SimSun"/>
                          <a:cs typeface="Times New Roman"/>
                        </a:rPr>
                        <a:t>khoa</a:t>
                      </a:r>
                      <a:r>
                        <a:rPr lang="en-US" sz="2000" dirty="0">
                          <a:latin typeface="Times New Roman"/>
                          <a:ea typeface="SimSun"/>
                          <a:cs typeface="Times New Roman"/>
                        </a:rPr>
                        <a:t> </a:t>
                      </a:r>
                      <a:r>
                        <a:rPr lang="en-US" sz="2000" dirty="0" err="1">
                          <a:latin typeface="Times New Roman"/>
                          <a:ea typeface="SimSun"/>
                          <a:cs typeface="Times New Roman"/>
                        </a:rPr>
                        <a:t>học</a:t>
                      </a:r>
                      <a:r>
                        <a:rPr lang="en-US" sz="2000" dirty="0">
                          <a:latin typeface="Times New Roman"/>
                          <a:ea typeface="SimSun"/>
                          <a:cs typeface="Times New Roman"/>
                        </a:rPr>
                        <a:t>, </a:t>
                      </a:r>
                      <a:r>
                        <a:rPr lang="en-US" sz="2000" dirty="0" err="1">
                          <a:latin typeface="Times New Roman"/>
                          <a:ea typeface="SimSun"/>
                          <a:cs typeface="Times New Roman"/>
                        </a:rPr>
                        <a:t>thông</a:t>
                      </a:r>
                      <a:r>
                        <a:rPr lang="en-US" sz="2000" dirty="0">
                          <a:latin typeface="Times New Roman"/>
                          <a:ea typeface="SimSun"/>
                          <a:cs typeface="Times New Roman"/>
                        </a:rPr>
                        <a:t> qua </a:t>
                      </a:r>
                      <a:r>
                        <a:rPr lang="en-US" sz="2000" dirty="0" err="1">
                          <a:latin typeface="Times New Roman"/>
                          <a:ea typeface="SimSun"/>
                          <a:cs typeface="Times New Roman"/>
                        </a:rPr>
                        <a:t>các</a:t>
                      </a:r>
                      <a:r>
                        <a:rPr lang="en-US" sz="2000" dirty="0">
                          <a:latin typeface="Times New Roman"/>
                          <a:ea typeface="SimSun"/>
                          <a:cs typeface="Times New Roman"/>
                        </a:rPr>
                        <a:t> </a:t>
                      </a:r>
                      <a:r>
                        <a:rPr lang="en-US" sz="2000" dirty="0" err="1">
                          <a:latin typeface="Times New Roman"/>
                          <a:ea typeface="SimSun"/>
                          <a:cs typeface="Times New Roman"/>
                        </a:rPr>
                        <a:t>số</a:t>
                      </a:r>
                      <a:r>
                        <a:rPr lang="en-US" sz="2000" dirty="0">
                          <a:latin typeface="Times New Roman"/>
                          <a:ea typeface="SimSun"/>
                          <a:cs typeface="Times New Roman"/>
                        </a:rPr>
                        <a:t> </a:t>
                      </a:r>
                      <a:r>
                        <a:rPr lang="en-US" sz="2000" dirty="0" err="1">
                          <a:latin typeface="Times New Roman"/>
                          <a:ea typeface="SimSun"/>
                          <a:cs typeface="Times New Roman"/>
                        </a:rPr>
                        <a:t>liệu</a:t>
                      </a:r>
                      <a:r>
                        <a:rPr lang="en-US" sz="2000" dirty="0">
                          <a:latin typeface="Times New Roman"/>
                          <a:ea typeface="SimSun"/>
                          <a:cs typeface="Times New Roman"/>
                        </a:rPr>
                        <a:t> </a:t>
                      </a:r>
                      <a:r>
                        <a:rPr lang="en-US" sz="2000" dirty="0" err="1">
                          <a:latin typeface="Times New Roman"/>
                          <a:ea typeface="SimSun"/>
                          <a:cs typeface="Times New Roman"/>
                        </a:rPr>
                        <a:t>về</a:t>
                      </a:r>
                      <a:r>
                        <a:rPr lang="en-US" sz="2000" dirty="0">
                          <a:latin typeface="Times New Roman"/>
                          <a:ea typeface="SimSun"/>
                          <a:cs typeface="Times New Roman"/>
                        </a:rPr>
                        <a:t> </a:t>
                      </a:r>
                      <a:r>
                        <a:rPr lang="en-US" sz="2000" dirty="0" err="1">
                          <a:latin typeface="Times New Roman"/>
                          <a:ea typeface="SimSun"/>
                          <a:cs typeface="Times New Roman"/>
                        </a:rPr>
                        <a:t>đối</a:t>
                      </a:r>
                      <a:r>
                        <a:rPr lang="en-US" sz="2000" dirty="0">
                          <a:latin typeface="Times New Roman"/>
                          <a:ea typeface="SimSun"/>
                          <a:cs typeface="Times New Roman"/>
                        </a:rPr>
                        <a:t> </a:t>
                      </a:r>
                      <a:r>
                        <a:rPr lang="en-US" sz="2000" dirty="0" err="1">
                          <a:latin typeface="Times New Roman"/>
                          <a:ea typeface="SimSun"/>
                          <a:cs typeface="Times New Roman"/>
                        </a:rPr>
                        <a:t>tượng</a:t>
                      </a:r>
                      <a:r>
                        <a:rPr lang="en-US" sz="2000" dirty="0">
                          <a:latin typeface="Times New Roman"/>
                          <a:ea typeface="SimSun"/>
                          <a:cs typeface="Times New Roman"/>
                        </a:rPr>
                        <a:t>.</a:t>
                      </a:r>
                      <a:endParaRPr lang="en-US" sz="1200" dirty="0">
                        <a:latin typeface="Calibri"/>
                        <a:ea typeface="SimSun"/>
                        <a:cs typeface="Times New Roman"/>
                      </a:endParaRPr>
                    </a:p>
                    <a:p>
                      <a:pPr marL="0" marR="0" algn="just">
                        <a:lnSpc>
                          <a:spcPct val="115000"/>
                        </a:lnSpc>
                        <a:spcBef>
                          <a:spcPts val="0"/>
                        </a:spcBef>
                        <a:spcAft>
                          <a:spcPts val="0"/>
                        </a:spcAft>
                      </a:pPr>
                      <a:r>
                        <a:rPr lang="fr-FR" sz="2000" dirty="0">
                          <a:latin typeface="Times New Roman"/>
                          <a:ea typeface="SimSun"/>
                          <a:cs typeface="Times New Roman"/>
                        </a:rPr>
                        <a:t>- </a:t>
                      </a:r>
                      <a:r>
                        <a:rPr lang="fr-FR" sz="2000" dirty="0" err="1">
                          <a:latin typeface="Times New Roman"/>
                          <a:ea typeface="SimSun"/>
                          <a:cs typeface="Times New Roman"/>
                        </a:rPr>
                        <a:t>Trình</a:t>
                      </a:r>
                      <a:r>
                        <a:rPr lang="fr-FR" sz="2000" dirty="0">
                          <a:latin typeface="Times New Roman"/>
                          <a:ea typeface="SimSun"/>
                          <a:cs typeface="Times New Roman"/>
                        </a:rPr>
                        <a:t> </a:t>
                      </a:r>
                      <a:r>
                        <a:rPr lang="fr-FR" sz="2000" dirty="0" err="1">
                          <a:latin typeface="Times New Roman"/>
                          <a:ea typeface="SimSun"/>
                          <a:cs typeface="Times New Roman"/>
                        </a:rPr>
                        <a:t>tự</a:t>
                      </a:r>
                      <a:r>
                        <a:rPr lang="fr-FR" sz="2000" dirty="0">
                          <a:latin typeface="Times New Roman"/>
                          <a:ea typeface="SimSun"/>
                          <a:cs typeface="Times New Roman"/>
                        </a:rPr>
                        <a:t> </a:t>
                      </a:r>
                      <a:r>
                        <a:rPr lang="fr-FR" sz="2000" dirty="0" err="1">
                          <a:latin typeface="Times New Roman"/>
                          <a:ea typeface="SimSun"/>
                          <a:cs typeface="Times New Roman"/>
                        </a:rPr>
                        <a:t>trình</a:t>
                      </a:r>
                      <a:r>
                        <a:rPr lang="fr-FR" sz="2000" dirty="0">
                          <a:latin typeface="Times New Roman"/>
                          <a:ea typeface="SimSun"/>
                          <a:cs typeface="Times New Roman"/>
                        </a:rPr>
                        <a:t> </a:t>
                      </a:r>
                      <a:r>
                        <a:rPr lang="fr-FR" sz="2000" dirty="0" err="1">
                          <a:latin typeface="Times New Roman"/>
                          <a:ea typeface="SimSun"/>
                          <a:cs typeface="Times New Roman"/>
                        </a:rPr>
                        <a:t>bày</a:t>
                      </a:r>
                      <a:r>
                        <a:rPr lang="fr-FR" sz="2000" dirty="0">
                          <a:latin typeface="Times New Roman"/>
                          <a:ea typeface="SimSun"/>
                          <a:cs typeface="Times New Roman"/>
                        </a:rPr>
                        <a:t> </a:t>
                      </a:r>
                      <a:r>
                        <a:rPr lang="fr-FR" sz="2000" dirty="0" err="1">
                          <a:latin typeface="Times New Roman"/>
                          <a:ea typeface="SimSun"/>
                          <a:cs typeface="Times New Roman"/>
                        </a:rPr>
                        <a:t>thông</a:t>
                      </a:r>
                      <a:r>
                        <a:rPr lang="fr-FR" sz="2000" dirty="0">
                          <a:latin typeface="Times New Roman"/>
                          <a:ea typeface="SimSun"/>
                          <a:cs typeface="Times New Roman"/>
                        </a:rPr>
                        <a:t> tin  </a:t>
                      </a:r>
                      <a:r>
                        <a:rPr lang="fr-FR" sz="2000" dirty="0" err="1">
                          <a:latin typeface="Times New Roman"/>
                          <a:ea typeface="SimSun"/>
                          <a:cs typeface="Times New Roman"/>
                        </a:rPr>
                        <a:t>theo</a:t>
                      </a:r>
                      <a:r>
                        <a:rPr lang="fr-FR" sz="2000" dirty="0">
                          <a:latin typeface="Times New Roman"/>
                          <a:ea typeface="SimSun"/>
                          <a:cs typeface="Times New Roman"/>
                        </a:rPr>
                        <a:t> </a:t>
                      </a:r>
                      <a:r>
                        <a:rPr lang="fr-FR" sz="2000" dirty="0" err="1">
                          <a:latin typeface="Times New Roman"/>
                          <a:ea typeface="SimSun"/>
                          <a:cs typeface="Times New Roman"/>
                        </a:rPr>
                        <a:t>trình</a:t>
                      </a:r>
                      <a:r>
                        <a:rPr lang="fr-FR" sz="2000" dirty="0">
                          <a:latin typeface="Times New Roman"/>
                          <a:ea typeface="SimSun"/>
                          <a:cs typeface="Times New Roman"/>
                        </a:rPr>
                        <a:t> </a:t>
                      </a:r>
                      <a:r>
                        <a:rPr lang="fr-FR" sz="2000" dirty="0" err="1">
                          <a:latin typeface="Times New Roman"/>
                          <a:ea typeface="SimSun"/>
                          <a:cs typeface="Times New Roman"/>
                        </a:rPr>
                        <a:t>tự</a:t>
                      </a:r>
                      <a:r>
                        <a:rPr lang="fr-FR" sz="2000" dirty="0">
                          <a:latin typeface="Times New Roman"/>
                          <a:ea typeface="SimSun"/>
                          <a:cs typeface="Times New Roman"/>
                        </a:rPr>
                        <a:t> </a:t>
                      </a:r>
                      <a:r>
                        <a:rPr lang="fr-FR" sz="2000" dirty="0" err="1">
                          <a:latin typeface="Times New Roman"/>
                          <a:ea typeface="SimSun"/>
                          <a:cs typeface="Times New Roman"/>
                        </a:rPr>
                        <a:t>nhân</a:t>
                      </a:r>
                      <a:r>
                        <a:rPr lang="fr-FR" sz="2000" dirty="0">
                          <a:latin typeface="Times New Roman"/>
                          <a:ea typeface="SimSun"/>
                          <a:cs typeface="Times New Roman"/>
                        </a:rPr>
                        <a:t> </a:t>
                      </a:r>
                      <a:r>
                        <a:rPr lang="fr-FR" sz="2000" dirty="0" err="1">
                          <a:latin typeface="Times New Roman"/>
                          <a:ea typeface="SimSun"/>
                          <a:cs typeface="Times New Roman"/>
                        </a:rPr>
                        <a:t>quả</a:t>
                      </a:r>
                      <a:r>
                        <a:rPr lang="fr-FR" sz="2000" dirty="0">
                          <a:latin typeface="Times New Roman"/>
                          <a:ea typeface="SimSun"/>
                          <a:cs typeface="Times New Roman"/>
                        </a:rPr>
                        <a:t>.</a:t>
                      </a:r>
                      <a:endParaRPr lang="en-US" sz="1200" dirty="0">
                        <a:latin typeface="Calibri"/>
                        <a:ea typeface="SimSun"/>
                        <a:cs typeface="Times New Roman"/>
                      </a:endParaRPr>
                    </a:p>
                    <a:p>
                      <a:pPr marL="0" marR="0" algn="just">
                        <a:lnSpc>
                          <a:spcPct val="115000"/>
                        </a:lnSpc>
                        <a:spcBef>
                          <a:spcPts val="0"/>
                        </a:spcBef>
                        <a:spcAft>
                          <a:spcPts val="0"/>
                        </a:spcAft>
                      </a:pPr>
                      <a:r>
                        <a:rPr lang="fr-FR" sz="2000" dirty="0">
                          <a:latin typeface="Times New Roman"/>
                          <a:ea typeface="SimSun"/>
                          <a:cs typeface="Times New Roman"/>
                        </a:rPr>
                        <a:t>- </a:t>
                      </a:r>
                      <a:r>
                        <a:rPr lang="fr-FR" sz="2000" dirty="0" err="1">
                          <a:latin typeface="Times New Roman"/>
                          <a:ea typeface="SimSun"/>
                          <a:cs typeface="Times New Roman"/>
                        </a:rPr>
                        <a:t>Bố</a:t>
                      </a:r>
                      <a:r>
                        <a:rPr lang="fr-FR" sz="2000" dirty="0">
                          <a:latin typeface="Times New Roman"/>
                          <a:ea typeface="SimSun"/>
                          <a:cs typeface="Times New Roman"/>
                        </a:rPr>
                        <a:t> </a:t>
                      </a:r>
                      <a:r>
                        <a:rPr lang="fr-FR" sz="2000" dirty="0" err="1">
                          <a:latin typeface="Times New Roman"/>
                          <a:ea typeface="SimSun"/>
                          <a:cs typeface="Times New Roman"/>
                        </a:rPr>
                        <a:t>cục</a:t>
                      </a:r>
                      <a:r>
                        <a:rPr lang="fr-FR" sz="2000" dirty="0">
                          <a:latin typeface="Times New Roman"/>
                          <a:ea typeface="SimSun"/>
                          <a:cs typeface="Times New Roman"/>
                        </a:rPr>
                        <a:t> </a:t>
                      </a:r>
                      <a:r>
                        <a:rPr lang="fr-FR" sz="2000" dirty="0" err="1">
                          <a:latin typeface="Times New Roman"/>
                          <a:ea typeface="SimSun"/>
                          <a:cs typeface="Times New Roman"/>
                        </a:rPr>
                        <a:t>phần</a:t>
                      </a:r>
                      <a:r>
                        <a:rPr lang="fr-FR" sz="2000" dirty="0">
                          <a:latin typeface="Times New Roman"/>
                          <a:ea typeface="SimSun"/>
                          <a:cs typeface="Times New Roman"/>
                        </a:rPr>
                        <a:t> </a:t>
                      </a:r>
                      <a:r>
                        <a:rPr lang="fr-FR" sz="2000" dirty="0" err="1">
                          <a:latin typeface="Times New Roman"/>
                          <a:ea typeface="SimSun"/>
                          <a:cs typeface="Times New Roman"/>
                        </a:rPr>
                        <a:t>rõ</a:t>
                      </a:r>
                      <a:r>
                        <a:rPr lang="fr-FR" sz="2000" dirty="0">
                          <a:latin typeface="Times New Roman"/>
                          <a:ea typeface="SimSun"/>
                          <a:cs typeface="Times New Roman"/>
                        </a:rPr>
                        <a:t> </a:t>
                      </a:r>
                      <a:r>
                        <a:rPr lang="fr-FR" sz="2000" dirty="0" err="1">
                          <a:latin typeface="Times New Roman"/>
                          <a:ea typeface="SimSun"/>
                          <a:cs typeface="Times New Roman"/>
                        </a:rPr>
                        <a:t>ràng</a:t>
                      </a:r>
                      <a:endParaRPr lang="en-US" sz="1200" dirty="0">
                        <a:latin typeface="Calibri"/>
                        <a:ea typeface="SimSun"/>
                        <a:cs typeface="Times New Roman"/>
                      </a:endParaRPr>
                    </a:p>
                  </a:txBody>
                  <a:tcPr marL="62257" marR="62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fr-FR" sz="2000" dirty="0">
                          <a:latin typeface="Times New Roman"/>
                          <a:ea typeface="SimSun"/>
                          <a:cs typeface="Times New Roman"/>
                        </a:rPr>
                        <a:t>- </a:t>
                      </a:r>
                      <a:r>
                        <a:rPr lang="fr-FR" sz="2000" dirty="0" err="1">
                          <a:latin typeface="Times New Roman"/>
                          <a:ea typeface="SimSun"/>
                          <a:cs typeface="Times New Roman"/>
                        </a:rPr>
                        <a:t>Hình</a:t>
                      </a:r>
                      <a:r>
                        <a:rPr lang="fr-FR" sz="2000" dirty="0">
                          <a:latin typeface="Times New Roman"/>
                          <a:ea typeface="SimSun"/>
                          <a:cs typeface="Times New Roman"/>
                        </a:rPr>
                        <a:t> </a:t>
                      </a:r>
                      <a:r>
                        <a:rPr lang="fr-FR" sz="2000" dirty="0" err="1">
                          <a:latin typeface="Times New Roman"/>
                          <a:ea typeface="SimSun"/>
                          <a:cs typeface="Times New Roman"/>
                        </a:rPr>
                        <a:t>tượng</a:t>
                      </a:r>
                      <a:r>
                        <a:rPr lang="fr-FR" sz="2000" dirty="0">
                          <a:latin typeface="Times New Roman"/>
                          <a:ea typeface="SimSun"/>
                          <a:cs typeface="Times New Roman"/>
                        </a:rPr>
                        <a:t> </a:t>
                      </a:r>
                      <a:r>
                        <a:rPr lang="fr-FR" sz="2000" dirty="0" err="1">
                          <a:latin typeface="Times New Roman"/>
                          <a:ea typeface="SimSun"/>
                          <a:cs typeface="Times New Roman"/>
                        </a:rPr>
                        <a:t>độc</a:t>
                      </a:r>
                      <a:r>
                        <a:rPr lang="fr-FR" sz="2000" dirty="0">
                          <a:latin typeface="Times New Roman"/>
                          <a:ea typeface="SimSun"/>
                          <a:cs typeface="Times New Roman"/>
                        </a:rPr>
                        <a:t> </a:t>
                      </a:r>
                      <a:r>
                        <a:rPr lang="fr-FR" sz="2000" dirty="0" err="1">
                          <a:latin typeface="Times New Roman"/>
                          <a:ea typeface="SimSun"/>
                          <a:cs typeface="Times New Roman"/>
                        </a:rPr>
                        <a:t>đáo</a:t>
                      </a:r>
                      <a:r>
                        <a:rPr lang="fr-FR" sz="2000" dirty="0">
                          <a:latin typeface="Times New Roman"/>
                          <a:ea typeface="SimSun"/>
                          <a:cs typeface="Times New Roman"/>
                        </a:rPr>
                        <a:t>, </a:t>
                      </a:r>
                      <a:r>
                        <a:rPr lang="fr-FR" sz="2000" dirty="0" err="1">
                          <a:latin typeface="Times New Roman"/>
                          <a:ea typeface="SimSun"/>
                          <a:cs typeface="Times New Roman"/>
                        </a:rPr>
                        <a:t>tình</a:t>
                      </a:r>
                      <a:r>
                        <a:rPr lang="fr-FR" sz="2000" dirty="0">
                          <a:latin typeface="Times New Roman"/>
                          <a:ea typeface="SimSun"/>
                          <a:cs typeface="Times New Roman"/>
                        </a:rPr>
                        <a:t> </a:t>
                      </a:r>
                      <a:r>
                        <a:rPr lang="fr-FR" sz="2000" dirty="0" err="1">
                          <a:latin typeface="Times New Roman"/>
                          <a:ea typeface="SimSun"/>
                          <a:cs typeface="Times New Roman"/>
                        </a:rPr>
                        <a:t>cảm</a:t>
                      </a:r>
                      <a:r>
                        <a:rPr lang="fr-FR" sz="2000" dirty="0">
                          <a:latin typeface="Times New Roman"/>
                          <a:ea typeface="SimSun"/>
                          <a:cs typeface="Times New Roman"/>
                        </a:rPr>
                        <a:t> </a:t>
                      </a:r>
                      <a:r>
                        <a:rPr lang="fr-FR" sz="2000" dirty="0" err="1">
                          <a:latin typeface="Times New Roman"/>
                          <a:ea typeface="SimSun"/>
                          <a:cs typeface="Times New Roman"/>
                        </a:rPr>
                        <a:t>sâu</a:t>
                      </a:r>
                      <a:r>
                        <a:rPr lang="fr-FR" sz="2000" dirty="0">
                          <a:latin typeface="Times New Roman"/>
                          <a:ea typeface="SimSun"/>
                          <a:cs typeface="Times New Roman"/>
                        </a:rPr>
                        <a:t> </a:t>
                      </a:r>
                      <a:r>
                        <a:rPr lang="fr-FR" sz="2000" dirty="0" err="1">
                          <a:latin typeface="Times New Roman"/>
                          <a:ea typeface="SimSun"/>
                          <a:cs typeface="Times New Roman"/>
                        </a:rPr>
                        <a:t>sắc</a:t>
                      </a:r>
                      <a:r>
                        <a:rPr lang="fr-FR" sz="2000" dirty="0">
                          <a:latin typeface="Times New Roman"/>
                          <a:ea typeface="SimSun"/>
                          <a:cs typeface="Times New Roman"/>
                        </a:rPr>
                        <a:t>, </a:t>
                      </a:r>
                      <a:r>
                        <a:rPr lang="fr-FR" sz="2000" dirty="0" err="1">
                          <a:latin typeface="Times New Roman"/>
                          <a:ea typeface="SimSun"/>
                          <a:cs typeface="Times New Roman"/>
                        </a:rPr>
                        <a:t>liên</a:t>
                      </a:r>
                      <a:r>
                        <a:rPr lang="fr-FR" sz="2000" dirty="0">
                          <a:latin typeface="Times New Roman"/>
                          <a:ea typeface="SimSun"/>
                          <a:cs typeface="Times New Roman"/>
                        </a:rPr>
                        <a:t> </a:t>
                      </a:r>
                      <a:r>
                        <a:rPr lang="fr-FR" sz="2000" dirty="0" err="1">
                          <a:latin typeface="Times New Roman"/>
                          <a:ea typeface="SimSun"/>
                          <a:cs typeface="Times New Roman"/>
                        </a:rPr>
                        <a:t>tưởng</a:t>
                      </a:r>
                      <a:r>
                        <a:rPr lang="fr-FR" sz="2000" dirty="0">
                          <a:latin typeface="Times New Roman"/>
                          <a:ea typeface="SimSun"/>
                          <a:cs typeface="Times New Roman"/>
                        </a:rPr>
                        <a:t>, </a:t>
                      </a:r>
                      <a:r>
                        <a:rPr lang="fr-FR" sz="2000" dirty="0" err="1">
                          <a:latin typeface="Times New Roman"/>
                          <a:ea typeface="SimSun"/>
                          <a:cs typeface="Times New Roman"/>
                        </a:rPr>
                        <a:t>so</a:t>
                      </a:r>
                      <a:r>
                        <a:rPr lang="fr-FR" sz="2000" dirty="0">
                          <a:latin typeface="Times New Roman"/>
                          <a:ea typeface="SimSun"/>
                          <a:cs typeface="Times New Roman"/>
                        </a:rPr>
                        <a:t> </a:t>
                      </a:r>
                      <a:r>
                        <a:rPr lang="fr-FR" sz="2000" dirty="0" err="1">
                          <a:latin typeface="Times New Roman"/>
                          <a:ea typeface="SimSun"/>
                          <a:cs typeface="Times New Roman"/>
                        </a:rPr>
                        <a:t>sánh</a:t>
                      </a:r>
                      <a:r>
                        <a:rPr lang="fr-FR" sz="2000" dirty="0">
                          <a:latin typeface="Times New Roman"/>
                          <a:ea typeface="SimSun"/>
                          <a:cs typeface="Times New Roman"/>
                        </a:rPr>
                        <a:t> </a:t>
                      </a:r>
                      <a:r>
                        <a:rPr lang="fr-FR" sz="2000" dirty="0" err="1">
                          <a:latin typeface="Times New Roman"/>
                          <a:ea typeface="SimSun"/>
                          <a:cs typeface="Times New Roman"/>
                        </a:rPr>
                        <a:t>bất</a:t>
                      </a:r>
                      <a:r>
                        <a:rPr lang="fr-FR" sz="2000" dirty="0">
                          <a:latin typeface="Times New Roman"/>
                          <a:ea typeface="SimSun"/>
                          <a:cs typeface="Times New Roman"/>
                        </a:rPr>
                        <a:t> </a:t>
                      </a:r>
                      <a:r>
                        <a:rPr lang="fr-FR" sz="2000" dirty="0" err="1">
                          <a:latin typeface="Times New Roman"/>
                          <a:ea typeface="SimSun"/>
                          <a:cs typeface="Times New Roman"/>
                        </a:rPr>
                        <a:t>ngờ</a:t>
                      </a:r>
                      <a:r>
                        <a:rPr lang="fr-FR" sz="2000" dirty="0">
                          <a:latin typeface="Times New Roman"/>
                          <a:ea typeface="SimSun"/>
                          <a:cs typeface="Times New Roman"/>
                        </a:rPr>
                        <a:t> </a:t>
                      </a:r>
                      <a:r>
                        <a:rPr lang="fr-FR" sz="2000" dirty="0" err="1">
                          <a:latin typeface="Times New Roman"/>
                          <a:ea typeface="SimSun"/>
                          <a:cs typeface="Times New Roman"/>
                        </a:rPr>
                        <a:t>thú</a:t>
                      </a:r>
                      <a:r>
                        <a:rPr lang="fr-FR" sz="2000" dirty="0">
                          <a:latin typeface="Times New Roman"/>
                          <a:ea typeface="SimSun"/>
                          <a:cs typeface="Times New Roman"/>
                        </a:rPr>
                        <a:t> </a:t>
                      </a:r>
                      <a:r>
                        <a:rPr lang="fr-FR" sz="2000" dirty="0" err="1">
                          <a:latin typeface="Times New Roman"/>
                          <a:ea typeface="SimSun"/>
                          <a:cs typeface="Times New Roman"/>
                        </a:rPr>
                        <a:t>vị</a:t>
                      </a:r>
                      <a:r>
                        <a:rPr lang="fr-FR" sz="2000" dirty="0">
                          <a:latin typeface="Times New Roman"/>
                          <a:ea typeface="SimSun"/>
                          <a:cs typeface="Times New Roman"/>
                        </a:rPr>
                        <a:t>.</a:t>
                      </a:r>
                      <a:endParaRPr lang="en-US" sz="1200" dirty="0">
                        <a:latin typeface="Calibri"/>
                        <a:ea typeface="SimSun"/>
                        <a:cs typeface="Times New Roman"/>
                      </a:endParaRPr>
                    </a:p>
                    <a:p>
                      <a:pPr marL="0" marR="0">
                        <a:lnSpc>
                          <a:spcPct val="115000"/>
                        </a:lnSpc>
                        <a:spcBef>
                          <a:spcPts val="0"/>
                        </a:spcBef>
                        <a:spcAft>
                          <a:spcPts val="0"/>
                        </a:spcAft>
                      </a:pPr>
                      <a:r>
                        <a:rPr lang="fr-FR" sz="2000" dirty="0">
                          <a:latin typeface="Times New Roman"/>
                          <a:ea typeface="SimSun"/>
                          <a:cs typeface="Times New Roman"/>
                        </a:rPr>
                        <a:t>- </a:t>
                      </a:r>
                      <a:r>
                        <a:rPr lang="fr-FR" sz="2000" dirty="0" err="1">
                          <a:latin typeface="Times New Roman"/>
                          <a:ea typeface="SimSun"/>
                          <a:cs typeface="Times New Roman"/>
                        </a:rPr>
                        <a:t>Giọng</a:t>
                      </a:r>
                      <a:r>
                        <a:rPr lang="fr-FR" sz="2000" dirty="0">
                          <a:latin typeface="Times New Roman"/>
                          <a:ea typeface="SimSun"/>
                          <a:cs typeface="Times New Roman"/>
                        </a:rPr>
                        <a:t> </a:t>
                      </a:r>
                      <a:r>
                        <a:rPr lang="fr-FR" sz="2000" dirty="0" err="1">
                          <a:latin typeface="Times New Roman"/>
                          <a:ea typeface="SimSun"/>
                          <a:cs typeface="Times New Roman"/>
                        </a:rPr>
                        <a:t>thơ</a:t>
                      </a:r>
                      <a:r>
                        <a:rPr lang="fr-FR" sz="2000" dirty="0">
                          <a:latin typeface="Times New Roman"/>
                          <a:ea typeface="SimSun"/>
                          <a:cs typeface="Times New Roman"/>
                        </a:rPr>
                        <a:t> </a:t>
                      </a:r>
                      <a:r>
                        <a:rPr lang="fr-FR" sz="2000" dirty="0" err="1">
                          <a:latin typeface="Times New Roman"/>
                          <a:ea typeface="SimSun"/>
                          <a:cs typeface="Times New Roman"/>
                        </a:rPr>
                        <a:t>trò</a:t>
                      </a:r>
                      <a:r>
                        <a:rPr lang="fr-FR" sz="2000" dirty="0">
                          <a:latin typeface="Times New Roman"/>
                          <a:ea typeface="SimSun"/>
                          <a:cs typeface="Times New Roman"/>
                        </a:rPr>
                        <a:t> </a:t>
                      </a:r>
                      <a:r>
                        <a:rPr lang="fr-FR" sz="2000" dirty="0" err="1">
                          <a:latin typeface="Times New Roman"/>
                          <a:ea typeface="SimSun"/>
                          <a:cs typeface="Times New Roman"/>
                        </a:rPr>
                        <a:t>chuyện</a:t>
                      </a:r>
                      <a:r>
                        <a:rPr lang="fr-FR" sz="2000" dirty="0">
                          <a:latin typeface="Times New Roman"/>
                          <a:ea typeface="SimSun"/>
                          <a:cs typeface="Times New Roman"/>
                        </a:rPr>
                        <a:t>, </a:t>
                      </a:r>
                      <a:r>
                        <a:rPr lang="fr-FR" sz="2000" dirty="0" err="1">
                          <a:latin typeface="Times New Roman"/>
                          <a:ea typeface="SimSun"/>
                          <a:cs typeface="Times New Roman"/>
                        </a:rPr>
                        <a:t>đối</a:t>
                      </a:r>
                      <a:r>
                        <a:rPr lang="fr-FR" sz="2000" dirty="0">
                          <a:latin typeface="Times New Roman"/>
                          <a:ea typeface="SimSun"/>
                          <a:cs typeface="Times New Roman"/>
                        </a:rPr>
                        <a:t> </a:t>
                      </a:r>
                      <a:r>
                        <a:rPr lang="fr-FR" sz="2000" dirty="0" err="1">
                          <a:latin typeface="Times New Roman"/>
                          <a:ea typeface="SimSun"/>
                          <a:cs typeface="Times New Roman"/>
                        </a:rPr>
                        <a:t>thoại</a:t>
                      </a:r>
                      <a:r>
                        <a:rPr lang="fr-FR" sz="2000" dirty="0">
                          <a:latin typeface="Times New Roman"/>
                          <a:ea typeface="SimSun"/>
                          <a:cs typeface="Times New Roman"/>
                        </a:rPr>
                        <a:t> </a:t>
                      </a:r>
                      <a:r>
                        <a:rPr lang="fr-FR" sz="2000" dirty="0" err="1">
                          <a:latin typeface="Times New Roman"/>
                          <a:ea typeface="SimSun"/>
                          <a:cs typeface="Times New Roman"/>
                        </a:rPr>
                        <a:t>tâm</a:t>
                      </a:r>
                      <a:r>
                        <a:rPr lang="fr-FR" sz="2000" dirty="0">
                          <a:latin typeface="Times New Roman"/>
                          <a:ea typeface="SimSun"/>
                          <a:cs typeface="Times New Roman"/>
                        </a:rPr>
                        <a:t> </a:t>
                      </a:r>
                      <a:r>
                        <a:rPr lang="fr-FR" sz="2000" dirty="0" err="1">
                          <a:latin typeface="Times New Roman"/>
                          <a:ea typeface="SimSun"/>
                          <a:cs typeface="Times New Roman"/>
                        </a:rPr>
                        <a:t>tình</a:t>
                      </a:r>
                      <a:r>
                        <a:rPr lang="fr-FR" sz="2000" dirty="0">
                          <a:latin typeface="Times New Roman"/>
                          <a:ea typeface="SimSun"/>
                          <a:cs typeface="Times New Roman"/>
                        </a:rPr>
                        <a:t> </a:t>
                      </a:r>
                      <a:r>
                        <a:rPr lang="fr-FR" sz="2000" dirty="0" err="1">
                          <a:latin typeface="Times New Roman"/>
                          <a:ea typeface="SimSun"/>
                          <a:cs typeface="Times New Roman"/>
                        </a:rPr>
                        <a:t>với</a:t>
                      </a:r>
                      <a:r>
                        <a:rPr lang="fr-FR" sz="2000" dirty="0">
                          <a:latin typeface="Times New Roman"/>
                          <a:ea typeface="SimSun"/>
                          <a:cs typeface="Times New Roman"/>
                        </a:rPr>
                        <a:t> </a:t>
                      </a:r>
                      <a:r>
                        <a:rPr lang="fr-FR" sz="2000" dirty="0" err="1">
                          <a:latin typeface="Times New Roman"/>
                          <a:ea typeface="SimSun"/>
                          <a:cs typeface="Times New Roman"/>
                        </a:rPr>
                        <a:t>Trái</a:t>
                      </a:r>
                      <a:r>
                        <a:rPr lang="fr-FR" sz="2000" dirty="0">
                          <a:latin typeface="Times New Roman"/>
                          <a:ea typeface="SimSun"/>
                          <a:cs typeface="Times New Roman"/>
                        </a:rPr>
                        <a:t> </a:t>
                      </a:r>
                      <a:r>
                        <a:rPr lang="fr-FR" sz="2000" dirty="0" err="1">
                          <a:latin typeface="Times New Roman"/>
                          <a:ea typeface="SimSun"/>
                          <a:cs typeface="Times New Roman"/>
                        </a:rPr>
                        <a:t>Đất</a:t>
                      </a:r>
                      <a:endParaRPr lang="en-US" sz="1200" dirty="0">
                        <a:latin typeface="Calibri"/>
                        <a:ea typeface="SimSun"/>
                        <a:cs typeface="Times New Roman"/>
                      </a:endParaRPr>
                    </a:p>
                    <a:p>
                      <a:pPr marL="0" marR="0">
                        <a:lnSpc>
                          <a:spcPct val="115000"/>
                        </a:lnSpc>
                        <a:spcBef>
                          <a:spcPts val="0"/>
                        </a:spcBef>
                        <a:spcAft>
                          <a:spcPts val="0"/>
                        </a:spcAft>
                      </a:pPr>
                      <a:r>
                        <a:rPr lang="fr-FR" sz="2000" dirty="0">
                          <a:latin typeface="Times New Roman"/>
                          <a:ea typeface="SimSun"/>
                          <a:cs typeface="Times New Roman"/>
                        </a:rPr>
                        <a:t>- Ý </a:t>
                      </a:r>
                      <a:r>
                        <a:rPr lang="fr-FR" sz="2000" dirty="0" err="1">
                          <a:latin typeface="Times New Roman"/>
                          <a:ea typeface="SimSun"/>
                          <a:cs typeface="Times New Roman"/>
                        </a:rPr>
                        <a:t>nghĩa</a:t>
                      </a:r>
                      <a:r>
                        <a:rPr lang="fr-FR" sz="2000" dirty="0">
                          <a:latin typeface="Times New Roman"/>
                          <a:ea typeface="SimSun"/>
                          <a:cs typeface="Times New Roman"/>
                        </a:rPr>
                        <a:t> </a:t>
                      </a:r>
                      <a:r>
                        <a:rPr lang="fr-FR" sz="2000" dirty="0" err="1">
                          <a:latin typeface="Times New Roman"/>
                          <a:ea typeface="SimSun"/>
                          <a:cs typeface="Times New Roman"/>
                        </a:rPr>
                        <a:t>triết</a:t>
                      </a:r>
                      <a:r>
                        <a:rPr lang="fr-FR" sz="2000" dirty="0">
                          <a:latin typeface="Times New Roman"/>
                          <a:ea typeface="SimSun"/>
                          <a:cs typeface="Times New Roman"/>
                        </a:rPr>
                        <a:t> </a:t>
                      </a:r>
                      <a:r>
                        <a:rPr lang="fr-FR" sz="2000" dirty="0" err="1">
                          <a:latin typeface="Times New Roman"/>
                          <a:ea typeface="SimSun"/>
                          <a:cs typeface="Times New Roman"/>
                        </a:rPr>
                        <a:t>lí</a:t>
                      </a:r>
                      <a:r>
                        <a:rPr lang="fr-FR" sz="2000" dirty="0">
                          <a:latin typeface="Times New Roman"/>
                          <a:ea typeface="SimSun"/>
                          <a:cs typeface="Times New Roman"/>
                        </a:rPr>
                        <a:t> </a:t>
                      </a:r>
                      <a:r>
                        <a:rPr lang="fr-FR" sz="2000" dirty="0" err="1">
                          <a:latin typeface="Times New Roman"/>
                          <a:ea typeface="SimSun"/>
                          <a:cs typeface="Times New Roman"/>
                        </a:rPr>
                        <a:t>thâm</a:t>
                      </a:r>
                      <a:r>
                        <a:rPr lang="fr-FR" sz="2000" dirty="0">
                          <a:latin typeface="Times New Roman"/>
                          <a:ea typeface="SimSun"/>
                          <a:cs typeface="Times New Roman"/>
                        </a:rPr>
                        <a:t> </a:t>
                      </a:r>
                      <a:r>
                        <a:rPr lang="fr-FR" sz="2000" dirty="0" err="1">
                          <a:latin typeface="Times New Roman"/>
                          <a:ea typeface="SimSun"/>
                          <a:cs typeface="Times New Roman"/>
                        </a:rPr>
                        <a:t>trầm</a:t>
                      </a:r>
                      <a:r>
                        <a:rPr lang="fr-FR" sz="2000" dirty="0">
                          <a:latin typeface="Times New Roman"/>
                          <a:ea typeface="SimSun"/>
                          <a:cs typeface="Times New Roman"/>
                        </a:rPr>
                        <a:t>, </a:t>
                      </a:r>
                      <a:r>
                        <a:rPr lang="fr-FR" sz="2000" dirty="0" err="1">
                          <a:latin typeface="Times New Roman"/>
                          <a:ea typeface="SimSun"/>
                          <a:cs typeface="Times New Roman"/>
                        </a:rPr>
                        <a:t>sâu</a:t>
                      </a:r>
                      <a:r>
                        <a:rPr lang="fr-FR" sz="2000" dirty="0">
                          <a:latin typeface="Times New Roman"/>
                          <a:ea typeface="SimSun"/>
                          <a:cs typeface="Times New Roman"/>
                        </a:rPr>
                        <a:t> </a:t>
                      </a:r>
                      <a:r>
                        <a:rPr lang="fr-FR" sz="2000" dirty="0" err="1">
                          <a:latin typeface="Times New Roman"/>
                          <a:ea typeface="SimSun"/>
                          <a:cs typeface="Times New Roman"/>
                        </a:rPr>
                        <a:t>sắc</a:t>
                      </a:r>
                      <a:r>
                        <a:rPr lang="fr-FR" sz="2000" dirty="0">
                          <a:latin typeface="Times New Roman"/>
                          <a:ea typeface="SimSun"/>
                          <a:cs typeface="Times New Roman"/>
                        </a:rPr>
                        <a:t>.</a:t>
                      </a:r>
                      <a:endParaRPr lang="en-US" sz="1200" dirty="0">
                        <a:latin typeface="Calibri"/>
                        <a:ea typeface="SimSun"/>
                        <a:cs typeface="Times New Roman"/>
                      </a:endParaRPr>
                    </a:p>
                  </a:txBody>
                  <a:tcPr marL="62257" marR="62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6" name="TextBox 5"/>
          <p:cNvSpPr txBox="1"/>
          <p:nvPr/>
        </p:nvSpPr>
        <p:spPr>
          <a:xfrm>
            <a:off x="0" y="457200"/>
            <a:ext cx="4648200" cy="400110"/>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 </a:t>
            </a:r>
            <a:endParaRPr lang="en-US" sz="20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box(in)">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animEffect transition="in" filter="checkerboard(across)">
                                      <p:cBhvr>
                                        <p:cTn id="47" dur="500"/>
                                        <p:tgtEl>
                                          <p:spTgt spid="5">
                                            <p:txEl>
                                              <p:pRg st="0" end="0"/>
                                            </p:txEl>
                                          </p:spTgt>
                                        </p:tgtEl>
                                      </p:cBhvr>
                                    </p:animEffect>
                                  </p:childTnLst>
                                </p:cTn>
                              </p:par>
                              <p:par>
                                <p:cTn id="48" presetID="5" presetClass="entr" presetSubtype="10" fill="hold" nodeType="withEffect">
                                  <p:stCondLst>
                                    <p:cond delay="0"/>
                                  </p:stCondLst>
                                  <p:childTnLst>
                                    <p:set>
                                      <p:cBhvr>
                                        <p:cTn id="49" dur="1" fill="hold">
                                          <p:stCondLst>
                                            <p:cond delay="0"/>
                                          </p:stCondLst>
                                        </p:cTn>
                                        <p:tgtEl>
                                          <p:spTgt spid="5">
                                            <p:txEl>
                                              <p:pRg st="1" end="1"/>
                                            </p:txEl>
                                          </p:spTgt>
                                        </p:tgtEl>
                                        <p:attrNameLst>
                                          <p:attrName>style.visibility</p:attrName>
                                        </p:attrNameLst>
                                      </p:cBhvr>
                                      <p:to>
                                        <p:strVal val="visible"/>
                                      </p:to>
                                    </p:set>
                                    <p:animEffect transition="in" filter="checkerboard(across)">
                                      <p:cBhvr>
                                        <p:cTn id="50" dur="500"/>
                                        <p:tgtEl>
                                          <p:spTgt spid="5">
                                            <p:txEl>
                                              <p:pRg st="1" end="1"/>
                                            </p:txEl>
                                          </p:spTgt>
                                        </p:tgtEl>
                                      </p:cBhvr>
                                    </p:animEffect>
                                  </p:childTnLst>
                                </p:cTn>
                              </p:par>
                              <p:par>
                                <p:cTn id="51" presetID="5" presetClass="entr" presetSubtype="10" fill="hold" nodeType="withEffect">
                                  <p:stCondLst>
                                    <p:cond delay="0"/>
                                  </p:stCondLst>
                                  <p:childTnLst>
                                    <p:set>
                                      <p:cBhvr>
                                        <p:cTn id="52" dur="1" fill="hold">
                                          <p:stCondLst>
                                            <p:cond delay="0"/>
                                          </p:stCondLst>
                                        </p:cTn>
                                        <p:tgtEl>
                                          <p:spTgt spid="5">
                                            <p:txEl>
                                              <p:pRg st="2" end="2"/>
                                            </p:txEl>
                                          </p:spTgt>
                                        </p:tgtEl>
                                        <p:attrNameLst>
                                          <p:attrName>style.visibility</p:attrName>
                                        </p:attrNameLst>
                                      </p:cBhvr>
                                      <p:to>
                                        <p:strVal val="visible"/>
                                      </p:to>
                                    </p:set>
                                    <p:animEffect transition="in" filter="checkerboard(across)">
                                      <p:cBhvr>
                                        <p:cTn id="53" dur="500"/>
                                        <p:tgtEl>
                                          <p:spTgt spid="5">
                                            <p:txEl>
                                              <p:pRg st="2" end="2"/>
                                            </p:txEl>
                                          </p:spTgt>
                                        </p:tgtEl>
                                      </p:cBhvr>
                                    </p:animEffect>
                                  </p:childTnLst>
                                </p:cTn>
                              </p:par>
                              <p:par>
                                <p:cTn id="54" presetID="5" presetClass="entr" presetSubtype="10" fill="hold" nodeType="withEffect">
                                  <p:stCondLst>
                                    <p:cond delay="0"/>
                                  </p:stCondLst>
                                  <p:childTnLst>
                                    <p:set>
                                      <p:cBhvr>
                                        <p:cTn id="55" dur="1" fill="hold">
                                          <p:stCondLst>
                                            <p:cond delay="0"/>
                                          </p:stCondLst>
                                        </p:cTn>
                                        <p:tgtEl>
                                          <p:spTgt spid="5">
                                            <p:txEl>
                                              <p:pRg st="3" end="3"/>
                                            </p:txEl>
                                          </p:spTgt>
                                        </p:tgtEl>
                                        <p:attrNameLst>
                                          <p:attrName>style.visibility</p:attrName>
                                        </p:attrNameLst>
                                      </p:cBhvr>
                                      <p:to>
                                        <p:strVal val="visible"/>
                                      </p:to>
                                    </p:set>
                                    <p:animEffect transition="in" filter="checkerboard(across)">
                                      <p:cBhvr>
                                        <p:cTn id="56" dur="500"/>
                                        <p:tgtEl>
                                          <p:spTgt spid="5">
                                            <p:txEl>
                                              <p:pRg st="3" end="3"/>
                                            </p:txEl>
                                          </p:spTgt>
                                        </p:tgtEl>
                                      </p:cBhvr>
                                    </p:animEffect>
                                  </p:childTnLst>
                                </p:cTn>
                              </p:par>
                              <p:par>
                                <p:cTn id="57" presetID="5" presetClass="entr" presetSubtype="10" fill="hold" nodeType="withEffect">
                                  <p:stCondLst>
                                    <p:cond delay="0"/>
                                  </p:stCondLst>
                                  <p:childTnLst>
                                    <p:set>
                                      <p:cBhvr>
                                        <p:cTn id="58" dur="1" fill="hold">
                                          <p:stCondLst>
                                            <p:cond delay="0"/>
                                          </p:stCondLst>
                                        </p:cTn>
                                        <p:tgtEl>
                                          <p:spTgt spid="5">
                                            <p:txEl>
                                              <p:pRg st="4" end="4"/>
                                            </p:txEl>
                                          </p:spTgt>
                                        </p:tgtEl>
                                        <p:attrNameLst>
                                          <p:attrName>style.visibility</p:attrName>
                                        </p:attrNameLst>
                                      </p:cBhvr>
                                      <p:to>
                                        <p:strVal val="visible"/>
                                      </p:to>
                                    </p:set>
                                    <p:animEffect transition="in" filter="checkerboard(across)">
                                      <p:cBhvr>
                                        <p:cTn id="59" dur="500"/>
                                        <p:tgtEl>
                                          <p:spTgt spid="5">
                                            <p:txEl>
                                              <p:pRg st="4" end="4"/>
                                            </p:txEl>
                                          </p:spTgt>
                                        </p:tgtEl>
                                      </p:cBhvr>
                                    </p:animEffect>
                                  </p:childTnLst>
                                </p:cTn>
                              </p:par>
                              <p:par>
                                <p:cTn id="60" presetID="5" presetClass="entr" presetSubtype="10" fill="hold" nodeType="withEffect">
                                  <p:stCondLst>
                                    <p:cond delay="0"/>
                                  </p:stCondLst>
                                  <p:childTnLst>
                                    <p:set>
                                      <p:cBhvr>
                                        <p:cTn id="61" dur="1" fill="hold">
                                          <p:stCondLst>
                                            <p:cond delay="0"/>
                                          </p:stCondLst>
                                        </p:cTn>
                                        <p:tgtEl>
                                          <p:spTgt spid="5">
                                            <p:txEl>
                                              <p:pRg st="5" end="5"/>
                                            </p:txEl>
                                          </p:spTgt>
                                        </p:tgtEl>
                                        <p:attrNameLst>
                                          <p:attrName>style.visibility</p:attrName>
                                        </p:attrNameLst>
                                      </p:cBhvr>
                                      <p:to>
                                        <p:strVal val="visible"/>
                                      </p:to>
                                    </p:set>
                                    <p:animEffect transition="in" filter="checkerboard(across)">
                                      <p:cBhvr>
                                        <p:cTn id="62" dur="500"/>
                                        <p:tgtEl>
                                          <p:spTgt spid="5">
                                            <p:txEl>
                                              <p:pRg st="5" end="5"/>
                                            </p:txEl>
                                          </p:spTgt>
                                        </p:tgtEl>
                                      </p:cBhvr>
                                    </p:animEffect>
                                  </p:childTnLst>
                                </p:cTn>
                              </p:par>
                              <p:par>
                                <p:cTn id="63" presetID="5" presetClass="entr" presetSubtype="10" fill="hold" nodeType="withEffect">
                                  <p:stCondLst>
                                    <p:cond delay="0"/>
                                  </p:stCondLst>
                                  <p:childTnLst>
                                    <p:set>
                                      <p:cBhvr>
                                        <p:cTn id="64" dur="1" fill="hold">
                                          <p:stCondLst>
                                            <p:cond delay="0"/>
                                          </p:stCondLst>
                                        </p:cTn>
                                        <p:tgtEl>
                                          <p:spTgt spid="5">
                                            <p:txEl>
                                              <p:pRg st="6" end="6"/>
                                            </p:txEl>
                                          </p:spTgt>
                                        </p:tgtEl>
                                        <p:attrNameLst>
                                          <p:attrName>style.visibility</p:attrName>
                                        </p:attrNameLst>
                                      </p:cBhvr>
                                      <p:to>
                                        <p:strVal val="visible"/>
                                      </p:to>
                                    </p:set>
                                    <p:animEffect transition="in" filter="checkerboard(across)">
                                      <p:cBhvr>
                                        <p:cTn id="65"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77218"/>
          </a:xfrm>
          <a:prstGeom prst="rect">
            <a:avLst/>
          </a:prstGeom>
          <a:noFill/>
          <a:ln w="9525">
            <a:noFill/>
            <a:miter lim="800000"/>
            <a:headEnd/>
            <a:tailEnd/>
          </a:ln>
        </p:spPr>
        <p:txBody>
          <a:bodyPr wrap="square">
            <a:spAutoFit/>
          </a:bodyPr>
          <a:lstStyle/>
          <a:p>
            <a:pPr algn="ctr"/>
            <a:r>
              <a:rPr lang="it-IT" sz="2000" b="1" dirty="0" smtClean="0">
                <a:solidFill>
                  <a:srgbClr val="FF0000"/>
                </a:solidFill>
                <a:latin typeface="Times New Roman" pitchFamily="18" charset="0"/>
                <a:cs typeface="Times New Roman" pitchFamily="18" charset="0"/>
              </a:rPr>
              <a:t>BÀI 10: ÔN TẬP VĂN BẢN: TRÁI ĐẤT</a:t>
            </a:r>
            <a:endParaRPr lang="en-US" sz="2000" dirty="0" smtClean="0">
              <a:solidFill>
                <a:srgbClr val="FF0000"/>
              </a:solidFill>
              <a:latin typeface="Times New Roman" pitchFamily="18" charset="0"/>
              <a:cs typeface="Times New Roman" pitchFamily="18" charset="0"/>
            </a:endParaRPr>
          </a:p>
          <a:p>
            <a:pPr algn="ctr"/>
            <a:r>
              <a:rPr lang="pt-BR" sz="2000" i="1" dirty="0" smtClean="0">
                <a:solidFill>
                  <a:srgbClr val="FF0000"/>
                </a:solidFill>
                <a:latin typeface="Times New Roman" pitchFamily="18" charset="0"/>
                <a:cs typeface="Times New Roman" pitchFamily="18" charset="0"/>
              </a:rPr>
              <a:t>				(Ra- Xun Gam - Da- Tôp)</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just"/>
            <a:r>
              <a:rPr lang="nl-NL" b="1" dirty="0" smtClean="0">
                <a:latin typeface="Times New Roman" pitchFamily="18" charset="0"/>
                <a:cs typeface="Times New Roman" pitchFamily="18" charset="0"/>
              </a:rPr>
              <a:t>PHIẾU HỌC TẬP SỐ 2</a:t>
            </a:r>
            <a:endParaRPr lang="en-US" dirty="0" smtClean="0">
              <a:latin typeface="Times New Roman" pitchFamily="18" charset="0"/>
              <a:cs typeface="Times New Roman" pitchFamily="18" charset="0"/>
            </a:endParaRPr>
          </a:p>
          <a:p>
            <a:pPr algn="just"/>
            <a:r>
              <a:rPr lang="nl-NL" b="1" dirty="0" smtClean="0">
                <a:latin typeface="Times New Roman" pitchFamily="18" charset="0"/>
                <a:cs typeface="Times New Roman" pitchFamily="18" charset="0"/>
              </a:rPr>
              <a:t>Đọc đoạn trích sau và thực hiện các yêu cầu:</a:t>
            </a:r>
            <a:endParaRPr lang="en-US" dirty="0" smtClean="0">
              <a:latin typeface="Times New Roman" pitchFamily="18" charset="0"/>
              <a:cs typeface="Times New Roman" pitchFamily="18" charset="0"/>
            </a:endParaRPr>
          </a:p>
          <a:p>
            <a:pPr algn="just"/>
            <a:r>
              <a:rPr lang="en-US" i="1"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Làng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tôi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thiếu</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gì</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các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loại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cây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nhưng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hai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cây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phong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này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khác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hẳn</a:t>
            </a:r>
            <a:r>
              <a:rPr lang="en-US" i="1" dirty="0" smtClean="0">
                <a:latin typeface="Times New Roman" pitchFamily="18" charset="0"/>
                <a:cs typeface="Times New Roman" pitchFamily="18" charset="0"/>
              </a:rPr>
              <a:t> - </a:t>
            </a:r>
            <a:r>
              <a:rPr lang="en-US" i="1" dirty="0" err="1" smtClean="0">
                <a:latin typeface="Times New Roman" pitchFamily="18" charset="0"/>
                <a:cs typeface="Times New Roman" pitchFamily="18" charset="0"/>
              </a:rPr>
              <a:t>chúng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tiếng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nói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riêng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và</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hẳn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phải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một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tâm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hồn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riêng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chan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chứa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những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lời</a:t>
            </a:r>
            <a:r>
              <a:rPr lang="en-US" i="1" dirty="0" smtClean="0">
                <a:latin typeface="Times New Roman" pitchFamily="18" charset="0"/>
                <a:cs typeface="Times New Roman" pitchFamily="18" charset="0"/>
              </a:rPr>
              <a:t> ca </a:t>
            </a:r>
            <a:r>
              <a:rPr lang="en-US" i="1" dirty="0" err="1" smtClean="0">
                <a:latin typeface="Times New Roman" pitchFamily="18" charset="0"/>
                <a:cs typeface="Times New Roman" pitchFamily="18" charset="0"/>
              </a:rPr>
              <a:t>êm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dịu</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Dù</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tới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đây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vào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lúc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nào</a:t>
            </a:r>
            <a:r>
              <a:rPr lang="en-US" i="1" dirty="0" smtClean="0">
                <a:latin typeface="Times New Roman" pitchFamily="18" charset="0"/>
                <a:cs typeface="Times New Roman" pitchFamily="18" charset="0"/>
              </a:rPr>
              <a:t>, ban </a:t>
            </a:r>
            <a:r>
              <a:rPr lang="en-US" i="1" dirty="0" err="1" smtClean="0">
                <a:latin typeface="Times New Roman" pitchFamily="18" charset="0"/>
                <a:cs typeface="Times New Roman" pitchFamily="18" charset="0"/>
              </a:rPr>
              <a:t>ngày</a:t>
            </a:r>
            <a:r>
              <a:rPr lang="en-US" i="1" dirty="0" smtClean="0">
                <a:latin typeface="Times New Roman" pitchFamily="18" charset="0"/>
                <a:cs typeface="Times New Roman" pitchFamily="18" charset="0"/>
              </a:rPr>
              <a:t> hay ban </a:t>
            </a:r>
            <a:r>
              <a:rPr lang="en-US" i="1" dirty="0" err="1" smtClean="0">
                <a:latin typeface="Times New Roman" pitchFamily="18" charset="0"/>
                <a:cs typeface="Times New Roman" pitchFamily="18" charset="0"/>
              </a:rPr>
              <a:t>đêm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chúng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cũng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nghiêng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ngả</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thân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cây</a:t>
            </a:r>
            <a:r>
              <a:rPr lang="en-US" i="1" dirty="0" smtClean="0">
                <a:latin typeface="Times New Roman" pitchFamily="18" charset="0"/>
                <a:cs typeface="Times New Roman" pitchFamily="18" charset="0"/>
              </a:rPr>
              <a:t>, lay </a:t>
            </a:r>
            <a:r>
              <a:rPr lang="en-US" i="1" dirty="0" err="1" smtClean="0">
                <a:latin typeface="Times New Roman" pitchFamily="18" charset="0"/>
                <a:cs typeface="Times New Roman" pitchFamily="18" charset="0"/>
              </a:rPr>
              <a:t>động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lá</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cành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ngớt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tiếng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rì</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rào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theo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nhiều</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cung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bậc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khác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nhau</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tưởng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chừng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như</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một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làn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sóng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thủy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triều</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dâng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lên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vỗ</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vào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bãi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cát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lại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nghe</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như</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một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tiếng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thì</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thầm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thiết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nồng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thắm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truyền</a:t>
            </a:r>
            <a:r>
              <a:rPr lang="en-US" i="1" dirty="0" smtClean="0">
                <a:latin typeface="Times New Roman" pitchFamily="18" charset="0"/>
                <a:cs typeface="Times New Roman" pitchFamily="18" charset="0"/>
              </a:rPr>
              <a:t> qua </a:t>
            </a:r>
            <a:r>
              <a:rPr lang="en-US" i="1" dirty="0" err="1" smtClean="0">
                <a:latin typeface="Times New Roman" pitchFamily="18" charset="0"/>
                <a:cs typeface="Times New Roman" pitchFamily="18" charset="0"/>
              </a:rPr>
              <a:t>lá</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cành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như</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một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đốm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lửa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vô</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hình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hai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cây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phong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bỗng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im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bặt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một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thoáng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rồi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khắp</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lá</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cành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lại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thở</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dài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một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lượt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như</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thương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tiếc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người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nào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Và</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mây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đen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kéo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đến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cùng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với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bão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dông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xô</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gãy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cành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tỉa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trụi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lá</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hai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cây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phong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nghiêng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ngả</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tấm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thân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dẻo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dai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và</a:t>
            </a:r>
            <a:r>
              <a:rPr lang="en-US" i="1" dirty="0" smtClean="0">
                <a:latin typeface="Times New Roman" pitchFamily="18" charset="0"/>
                <a:cs typeface="Times New Roman" pitchFamily="18" charset="0"/>
              </a:rPr>
              <a:t> reo </a:t>
            </a:r>
            <a:r>
              <a:rPr lang="en-US" i="1" dirty="0" err="1" smtClean="0">
                <a:latin typeface="Times New Roman" pitchFamily="18" charset="0"/>
                <a:cs typeface="Times New Roman" pitchFamily="18" charset="0"/>
              </a:rPr>
              <a:t>vù</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vù</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như</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một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ngọn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lửa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bốc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cháy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rừng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rực</a:t>
            </a:r>
            <a:r>
              <a:rPr lang="en-US" i="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smtClean="0"/>
              <a:t> </a:t>
            </a:r>
            <a:endParaRPr lang="en-US" i="1" dirty="0" smtClean="0">
              <a:latin typeface="Times New Roman" pitchFamily="18" charset="0"/>
              <a:cs typeface="Times New Roman" pitchFamily="18" charset="0"/>
            </a:endParaRPr>
          </a:p>
          <a:p>
            <a:pPr algn="just"/>
            <a:r>
              <a:rPr lang="en-US" i="1" dirty="0" err="1" smtClean="0">
                <a:latin typeface="Times New Roman" pitchFamily="18" charset="0"/>
                <a:cs typeface="Times New Roman" pitchFamily="18" charset="0"/>
              </a:rPr>
              <a:t>Về</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sau</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nhiều</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năm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đã</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trôi</a:t>
            </a:r>
            <a:r>
              <a:rPr lang="en-US" i="1" dirty="0" smtClean="0">
                <a:latin typeface="Times New Roman" pitchFamily="18" charset="0"/>
                <a:cs typeface="Times New Roman" pitchFamily="18" charset="0"/>
              </a:rPr>
              <a:t> qua, </a:t>
            </a:r>
            <a:r>
              <a:rPr lang="en-US" i="1" dirty="0" err="1" smtClean="0">
                <a:latin typeface="Times New Roman" pitchFamily="18" charset="0"/>
                <a:cs typeface="Times New Roman" pitchFamily="18" charset="0"/>
              </a:rPr>
              <a:t>tôi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mới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hiểu</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được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điều</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bí</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ẩn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của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hai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cây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phong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Chẳng</a:t>
            </a:r>
            <a:r>
              <a:rPr lang="en-US" i="1" dirty="0" smtClean="0">
                <a:latin typeface="Times New Roman" pitchFamily="18" charset="0"/>
                <a:cs typeface="Times New Roman" pitchFamily="18" charset="0"/>
              </a:rPr>
              <a:t> qua </a:t>
            </a:r>
            <a:r>
              <a:rPr lang="en-US" i="1" dirty="0" err="1" smtClean="0">
                <a:latin typeface="Times New Roman" pitchFamily="18" charset="0"/>
                <a:cs typeface="Times New Roman" pitchFamily="18" charset="0"/>
              </a:rPr>
              <a:t>chúng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đứng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trên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đồi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cao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lộng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gió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nên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đáp</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lại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bất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kì</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chuyển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động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khe</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khẽ</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nào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của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khí</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mỗi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chiếc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lá</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nhỏ</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đều</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nhạy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bén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đón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lấy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mọi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làn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gió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nhẹ</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thoáng</a:t>
            </a:r>
            <a:r>
              <a:rPr lang="en-US" i="1" dirty="0" smtClean="0">
                <a:latin typeface="Times New Roman" pitchFamily="18" charset="0"/>
                <a:cs typeface="Times New Roman" pitchFamily="18" charset="0"/>
              </a:rPr>
              <a:t> qua.</a:t>
            </a:r>
            <a:endParaRPr lang="en-US" dirty="0" smtClean="0">
              <a:latin typeface="Times New Roman" pitchFamily="18" charset="0"/>
              <a:cs typeface="Times New Roman" pitchFamily="18" charset="0"/>
            </a:endParaRPr>
          </a:p>
          <a:p>
            <a:pPr algn="just"/>
            <a:r>
              <a:rPr lang="en-US" i="1" dirty="0" err="1" smtClean="0">
                <a:latin typeface="Times New Roman" pitchFamily="18" charset="0"/>
                <a:cs typeface="Times New Roman" pitchFamily="18" charset="0"/>
              </a:rPr>
              <a:t>Nhưng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việc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khám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phá</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ra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chân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lí</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giản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đơn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ấy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vẫn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làm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tôi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vỡ</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mộng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xưa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làm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tôi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bỏ</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mất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cách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cảm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thụ</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của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tuổi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thơ</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mà</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tôi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còn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giữ</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tới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tận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ngày</a:t>
            </a:r>
            <a:r>
              <a:rPr lang="en-US" i="1" dirty="0" smtClean="0">
                <a:latin typeface="Times New Roman" pitchFamily="18" charset="0"/>
                <a:cs typeface="Times New Roman" pitchFamily="18" charset="0"/>
              </a:rPr>
              <a:t> nay. </a:t>
            </a:r>
            <a:r>
              <a:rPr lang="en-US" i="1" dirty="0" err="1" smtClean="0">
                <a:latin typeface="Times New Roman" pitchFamily="18" charset="0"/>
                <a:cs typeface="Times New Roman" pitchFamily="18" charset="0"/>
              </a:rPr>
              <a:t>Và</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đến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tận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ngày</a:t>
            </a:r>
            <a:r>
              <a:rPr lang="en-US" i="1" dirty="0" smtClean="0">
                <a:latin typeface="Times New Roman" pitchFamily="18" charset="0"/>
                <a:cs typeface="Times New Roman" pitchFamily="18" charset="0"/>
              </a:rPr>
              <a:t> nay </a:t>
            </a:r>
            <a:r>
              <a:rPr lang="en-US" i="1" dirty="0" err="1" smtClean="0">
                <a:latin typeface="Times New Roman" pitchFamily="18" charset="0"/>
                <a:cs typeface="Times New Roman" pitchFamily="18" charset="0"/>
              </a:rPr>
              <a:t>tôi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vẫn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thấy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hai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cây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phong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trên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đồi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một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vẻ</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sinh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động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khác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thường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Tuổi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trẻ</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của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tôi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đã</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để</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lại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nơi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ấy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bên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cạnh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chúng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như</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những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mảnh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vỡ</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của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chiếc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gương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thần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xanh</a:t>
            </a:r>
            <a:r>
              <a:rPr lang="en-US" i="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Trích</a:t>
            </a:r>
            <a:r>
              <a:rPr lang="en-US"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Người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thầy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đầu</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tiên</a:t>
            </a:r>
            <a:r>
              <a:rPr lang="en-US" dirty="0" smtClean="0">
                <a:latin typeface="Times New Roman" pitchFamily="18" charset="0"/>
                <a:cs typeface="Times New Roman" pitchFamily="18" charset="0"/>
              </a:rPr>
              <a:t>, Ai-ma-</a:t>
            </a:r>
            <a:r>
              <a:rPr lang="en-US" dirty="0" err="1" smtClean="0">
                <a:latin typeface="Times New Roman" pitchFamily="18" charset="0"/>
                <a:cs typeface="Times New Roman" pitchFamily="18" charset="0"/>
              </a:rPr>
              <a:t>tốp</a:t>
            </a:r>
            <a:r>
              <a:rPr lang="en-US" dirty="0" smtClean="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77218"/>
          </a:xfrm>
          <a:prstGeom prst="rect">
            <a:avLst/>
          </a:prstGeom>
          <a:noFill/>
          <a:ln w="9525">
            <a:noFill/>
            <a:miter lim="800000"/>
            <a:headEnd/>
            <a:tailEnd/>
          </a:ln>
        </p:spPr>
        <p:txBody>
          <a:bodyPr wrap="square">
            <a:spAutoFit/>
          </a:bodyPr>
          <a:lstStyle/>
          <a:p>
            <a:pPr algn="ctr"/>
            <a:r>
              <a:rPr lang="it-IT" sz="2000" b="1" dirty="0" smtClean="0">
                <a:solidFill>
                  <a:srgbClr val="FF0000"/>
                </a:solidFill>
                <a:latin typeface="Times New Roman" pitchFamily="18" charset="0"/>
                <a:cs typeface="Times New Roman" pitchFamily="18" charset="0"/>
              </a:rPr>
              <a:t>BÀI 10: ÔN TẬP VĂN BẢN: TRÁI ĐẤT</a:t>
            </a:r>
            <a:endParaRPr lang="en-US" sz="2000" dirty="0" smtClean="0">
              <a:solidFill>
                <a:srgbClr val="FF0000"/>
              </a:solidFill>
              <a:latin typeface="Times New Roman" pitchFamily="18" charset="0"/>
              <a:cs typeface="Times New Roman" pitchFamily="18" charset="0"/>
            </a:endParaRPr>
          </a:p>
          <a:p>
            <a:pPr algn="ctr"/>
            <a:r>
              <a:rPr lang="pt-BR" sz="2000" i="1" dirty="0" smtClean="0">
                <a:solidFill>
                  <a:srgbClr val="FF0000"/>
                </a:solidFill>
                <a:latin typeface="Times New Roman" pitchFamily="18" charset="0"/>
                <a:cs typeface="Times New Roman" pitchFamily="18" charset="0"/>
              </a:rPr>
              <a:t>				(Ra- Xun Gam - Da- Tôp)</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370975"/>
          </a:xfrm>
          <a:prstGeom prst="rect">
            <a:avLst/>
          </a:prstGeom>
          <a:noFill/>
        </p:spPr>
        <p:txBody>
          <a:bodyPr wrap="square" rtlCol="0">
            <a:spAutoFit/>
          </a:bodyPr>
          <a:lstStyle/>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3.</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so </a:t>
            </a:r>
            <a:r>
              <a:rPr lang="en-US" sz="2400" dirty="0" err="1" smtClean="0">
                <a:latin typeface="Times New Roman" pitchFamily="18" charset="0"/>
                <a:cs typeface="Times New Roman" pitchFamily="18" charset="0"/>
              </a:rPr>
              <a:t>sánh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a:t>
            </a: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tưởng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chừng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thủy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dâng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vỗ</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tiếng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thiết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thắm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truyền</a:t>
            </a:r>
            <a:r>
              <a:rPr lang="en-US" sz="2400" i="1" dirty="0" smtClean="0">
                <a:latin typeface="Times New Roman" pitchFamily="18" charset="0"/>
                <a:cs typeface="Times New Roman" pitchFamily="18" charset="0"/>
              </a:rPr>
              <a:t> qua </a:t>
            </a:r>
            <a:r>
              <a:rPr lang="en-US" sz="2400" i="1" dirty="0" err="1" smtClean="0">
                <a:latin typeface="Times New Roman" pitchFamily="18" charset="0"/>
                <a:cs typeface="Times New Roman" pitchFamily="18" charset="0"/>
              </a:rPr>
              <a:t>lá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đốm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lửa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vô</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cây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bỗng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im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thoáng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khắp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thở</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lượt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tiếc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nào</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4.</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xét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phong</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5. </a:t>
            </a:r>
            <a:r>
              <a:rPr lang="en-US" sz="2400" dirty="0" smtClean="0">
                <a:latin typeface="Times New Roman" pitchFamily="18" charset="0"/>
                <a:cs typeface="Times New Roman" pitchFamily="18" charset="0"/>
              </a:rPr>
              <a:t>Theo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6. </a:t>
            </a:r>
            <a:r>
              <a:rPr lang="en-US" sz="2400" dirty="0" err="1" smtClean="0">
                <a:latin typeface="Times New Roman" pitchFamily="18" charset="0"/>
                <a:cs typeface="Times New Roman" pitchFamily="18" charset="0"/>
              </a:rPr>
              <a:t>Hãy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pt-BR" sz="2400" dirty="0" smtClean="0">
                <a:latin typeface="Times New Roman" pitchFamily="18" charset="0"/>
                <a:cs typeface="Times New Roman" pitchFamily="18" charset="0"/>
              </a:rPr>
              <a:t>(3 – 5 dòng).</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77218"/>
          </a:xfrm>
          <a:prstGeom prst="rect">
            <a:avLst/>
          </a:prstGeom>
          <a:noFill/>
          <a:ln w="9525">
            <a:noFill/>
            <a:miter lim="800000"/>
            <a:headEnd/>
            <a:tailEnd/>
          </a:ln>
        </p:spPr>
        <p:txBody>
          <a:bodyPr wrap="square">
            <a:spAutoFit/>
          </a:bodyPr>
          <a:lstStyle/>
          <a:p>
            <a:pPr algn="ctr"/>
            <a:r>
              <a:rPr lang="it-IT" sz="2000" b="1" dirty="0" smtClean="0">
                <a:solidFill>
                  <a:srgbClr val="FF0000"/>
                </a:solidFill>
                <a:latin typeface="Times New Roman" pitchFamily="18" charset="0"/>
                <a:cs typeface="Times New Roman" pitchFamily="18" charset="0"/>
              </a:rPr>
              <a:t>BÀI 10: ÔN TẬP VĂN BẢN: TRÁI ĐẤT</a:t>
            </a:r>
            <a:endParaRPr lang="en-US" sz="2000" dirty="0" smtClean="0">
              <a:solidFill>
                <a:srgbClr val="FF0000"/>
              </a:solidFill>
              <a:latin typeface="Times New Roman" pitchFamily="18" charset="0"/>
              <a:cs typeface="Times New Roman" pitchFamily="18" charset="0"/>
            </a:endParaRPr>
          </a:p>
          <a:p>
            <a:pPr algn="ctr"/>
            <a:r>
              <a:rPr lang="pt-BR" sz="2000" i="1" dirty="0" smtClean="0">
                <a:solidFill>
                  <a:srgbClr val="FF0000"/>
                </a:solidFill>
                <a:latin typeface="Times New Roman" pitchFamily="18" charset="0"/>
                <a:cs typeface="Times New Roman" pitchFamily="18" charset="0"/>
              </a:rPr>
              <a:t>				(Ra- Xun Gam - Da- Tôp)</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893647"/>
          </a:xfrm>
          <a:prstGeom prst="rect">
            <a:avLst/>
          </a:prstGeom>
          <a:noFill/>
        </p:spPr>
        <p:txBody>
          <a:bodyPr wrap="square" rtlCol="0">
            <a:spAutoFit/>
          </a:bodyPr>
          <a:lstStyle/>
          <a:p>
            <a:pPr algn="ctr"/>
            <a:r>
              <a:rPr lang="pt-BR" sz="2400" b="1" dirty="0" smtClean="0">
                <a:latin typeface="Times New Roman" pitchFamily="18" charset="0"/>
                <a:cs typeface="Times New Roman" pitchFamily="18" charset="0"/>
              </a:rPr>
              <a:t>Gợi ý trả lời</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Câu 1: </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Ngôi kể: ngôi thứ nhất (người kể xưng “tôi”)</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Tác dụng của ngôi kể thứ nhất:</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Giúp cho câu chuyện trở nên chân thực, hấp dẫn.</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Giúp câu chuyện giàu cảm xúc hơn</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Câu 2:</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 Từ miêu tả âm thanh của hai cây phong: </a:t>
            </a:r>
            <a:r>
              <a:rPr lang="pt-BR" sz="2400" i="1" dirty="0" smtClean="0">
                <a:latin typeface="Times New Roman" pitchFamily="18" charset="0"/>
                <a:cs typeface="Times New Roman" pitchFamily="18" charset="0"/>
              </a:rPr>
              <a:t>rì rào, vù vù, thì thầm</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Từ miêu tả hình ảnh của hai cây phong: </a:t>
            </a:r>
            <a:r>
              <a:rPr lang="pt-BR" sz="2400" i="1" dirty="0" smtClean="0">
                <a:latin typeface="Times New Roman" pitchFamily="18" charset="0"/>
                <a:cs typeface="Times New Roman" pitchFamily="18" charset="0"/>
              </a:rPr>
              <a:t>dẻo dai, nghiêng ngả</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Tác dụng;</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Hình ảnh hai cây phong hiện lên sinh động, hấp dẫn</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Làm nổi bật vẻ đẹp tâm hồn đa dạng, phong phú của hai cây phong qua cảm nhận của nhân vật “tôi”</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77218"/>
          </a:xfrm>
          <a:prstGeom prst="rect">
            <a:avLst/>
          </a:prstGeom>
          <a:noFill/>
          <a:ln w="9525">
            <a:noFill/>
            <a:miter lim="800000"/>
            <a:headEnd/>
            <a:tailEnd/>
          </a:ln>
        </p:spPr>
        <p:txBody>
          <a:bodyPr wrap="square">
            <a:spAutoFit/>
          </a:bodyPr>
          <a:lstStyle/>
          <a:p>
            <a:pPr algn="ctr"/>
            <a:r>
              <a:rPr lang="it-IT" sz="2000" b="1" dirty="0" smtClean="0">
                <a:solidFill>
                  <a:srgbClr val="FF0000"/>
                </a:solidFill>
                <a:latin typeface="Times New Roman" pitchFamily="18" charset="0"/>
                <a:cs typeface="Times New Roman" pitchFamily="18" charset="0"/>
              </a:rPr>
              <a:t>BÀI 10: ÔN TẬP VĂN BẢN: TRÁI ĐẤT</a:t>
            </a:r>
            <a:endParaRPr lang="en-US" sz="2000" dirty="0" smtClean="0">
              <a:solidFill>
                <a:srgbClr val="FF0000"/>
              </a:solidFill>
              <a:latin typeface="Times New Roman" pitchFamily="18" charset="0"/>
              <a:cs typeface="Times New Roman" pitchFamily="18" charset="0"/>
            </a:endParaRPr>
          </a:p>
          <a:p>
            <a:pPr algn="ctr"/>
            <a:r>
              <a:rPr lang="pt-BR" sz="2000" i="1" dirty="0" smtClean="0">
                <a:solidFill>
                  <a:srgbClr val="FF0000"/>
                </a:solidFill>
                <a:latin typeface="Times New Roman" pitchFamily="18" charset="0"/>
                <a:cs typeface="Times New Roman" pitchFamily="18" charset="0"/>
              </a:rPr>
              <a:t>				(Ra- Xun Gam - Da- Tôp)</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432530"/>
          </a:xfrm>
          <a:prstGeom prst="rect">
            <a:avLst/>
          </a:prstGeom>
          <a:noFill/>
        </p:spPr>
        <p:txBody>
          <a:bodyPr wrap="square" rtlCol="0">
            <a:spAutoFit/>
          </a:bodyPr>
          <a:lstStyle/>
          <a:p>
            <a:pPr algn="just"/>
            <a:r>
              <a:rPr lang="pt-BR" sz="2000" b="1" dirty="0" smtClean="0">
                <a:latin typeface="Times New Roman" pitchFamily="18" charset="0"/>
                <a:cs typeface="Times New Roman" pitchFamily="18" charset="0"/>
              </a:rPr>
              <a:t>Câu 3:</a:t>
            </a:r>
            <a:r>
              <a:rPr lang="pt-BR" sz="2000" dirty="0" smtClean="0">
                <a:latin typeface="Times New Roman" pitchFamily="18" charset="0"/>
                <a:cs typeface="Times New Roman" pitchFamily="18" charset="0"/>
              </a:rPr>
              <a:t> Câu văn: </a:t>
            </a:r>
            <a:r>
              <a:rPr lang="pt-BR" sz="2000" i="1" dirty="0" smtClean="0">
                <a:latin typeface="Times New Roman" pitchFamily="18" charset="0"/>
                <a:cs typeface="Times New Roman" pitchFamily="18" charset="0"/>
              </a:rPr>
              <a:t>“Có khi tưởng chừng như một làn sóng thủy triều dâng lên vỗ vào bãi cát, có khi lại nghe như một tiếng thì thầm thiết tha nồng thắm truyền qua lá cành như một đốm lửa vô hình, có khi hai cây phong bỗng im bặt một thoáng, rồi khắp lá cành lại thở dài một lượt như thương tiếc người nào.”</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Phép</a:t>
            </a:r>
            <a:r>
              <a:rPr lang="en-US" sz="2000" dirty="0" smtClean="0">
                <a:latin typeface="Times New Roman" pitchFamily="18" charset="0"/>
                <a:cs typeface="Times New Roman" pitchFamily="18" charset="0"/>
              </a:rPr>
              <a:t> so </a:t>
            </a:r>
            <a:r>
              <a:rPr lang="en-US" sz="2000" dirty="0" err="1" smtClean="0">
                <a:latin typeface="Times New Roman" pitchFamily="18" charset="0"/>
                <a:cs typeface="Times New Roman" pitchFamily="18" charset="0"/>
              </a:rPr>
              <a:t>sánh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so </a:t>
            </a:r>
            <a:r>
              <a:rPr lang="en-US" sz="2000" dirty="0" err="1" smtClean="0">
                <a:latin typeface="Times New Roman" pitchFamily="18" charset="0"/>
                <a:cs typeface="Times New Roman" pitchFamily="18" charset="0"/>
              </a:rPr>
              <a:t>sánh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t>
            </a:r>
            <a:r>
              <a:rPr lang="en-US" sz="2000" i="1" dirty="0" err="1" smtClean="0">
                <a:latin typeface="Times New Roman" pitchFamily="18" charset="0"/>
                <a:cs typeface="Times New Roman" pitchFamily="18" charset="0"/>
              </a:rPr>
              <a:t>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sóng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triều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dâng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vỗ</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bãi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cát</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tiếng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thì</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thầm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thiết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nồng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thắm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truyền</a:t>
            </a:r>
            <a:r>
              <a:rPr lang="en-US" sz="2000" i="1" dirty="0" smtClean="0">
                <a:latin typeface="Times New Roman" pitchFamily="18" charset="0"/>
                <a:cs typeface="Times New Roman" pitchFamily="18" charset="0"/>
              </a:rPr>
              <a:t> qua </a:t>
            </a:r>
            <a:r>
              <a:rPr lang="en-US" sz="2000" i="1" dirty="0" err="1" smtClean="0">
                <a:latin typeface="Times New Roman" pitchFamily="18" charset="0"/>
                <a:cs typeface="Times New Roman" pitchFamily="18" charset="0"/>
              </a:rPr>
              <a:t>lá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đốm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lửa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vô</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hình</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Âm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im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bặt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thương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tiếc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nào</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dung:</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riêng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riêng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a:t>
            </a:r>
          </a:p>
          <a:p>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 </a:t>
            </a:r>
            <a:r>
              <a:rPr lang="en-US" sz="2000" dirty="0" smtClean="0">
                <a:latin typeface="Times New Roman" pitchFamily="18" charset="0"/>
                <a:cs typeface="Times New Roman" pitchFamily="18" charset="0"/>
              </a:rPr>
              <a:t>HS </a:t>
            </a:r>
            <a:r>
              <a:rPr lang="en-US" sz="2000" dirty="0" err="1" smtClean="0">
                <a:latin typeface="Times New Roman" pitchFamily="18" charset="0"/>
                <a:cs typeface="Times New Roman" pitchFamily="18" charset="0"/>
              </a:rPr>
              <a:t>đưa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viết</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err="1" smtClean="0">
                <a:latin typeface="Times New Roman" pitchFamily="18" charset="0"/>
                <a:cs typeface="Times New Roman" pitchFamily="18" charset="0"/>
              </a:rPr>
              <a:t>Gợi</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ngòi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ngòi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đòi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bay </a:t>
            </a:r>
            <a:r>
              <a:rPr lang="en-US" sz="2000" dirty="0" err="1" smtClean="0">
                <a:latin typeface="Times New Roman" pitchFamily="18" charset="0"/>
                <a:cs typeface="Times New Roman" pitchFamily="18" charset="0"/>
              </a:rPr>
              <a:t>bổng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say </a:t>
            </a:r>
            <a:r>
              <a:rPr lang="en-US" sz="2000" dirty="0" err="1" smtClean="0">
                <a:latin typeface="Times New Roman" pitchFamily="18" charset="0"/>
                <a:cs typeface="Times New Roman" pitchFamily="18" charset="0"/>
              </a:rPr>
              <a:t>mê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nhiệt</a:t>
            </a:r>
            <a:r>
              <a:rPr lang="en-US" sz="20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77218"/>
          </a:xfrm>
          <a:prstGeom prst="rect">
            <a:avLst/>
          </a:prstGeom>
          <a:noFill/>
          <a:ln w="9525">
            <a:noFill/>
            <a:miter lim="800000"/>
            <a:headEnd/>
            <a:tailEnd/>
          </a:ln>
        </p:spPr>
        <p:txBody>
          <a:bodyPr wrap="square">
            <a:spAutoFit/>
          </a:bodyPr>
          <a:lstStyle/>
          <a:p>
            <a:pPr algn="ctr"/>
            <a:r>
              <a:rPr lang="it-IT" sz="2000" b="1" dirty="0" smtClean="0">
                <a:solidFill>
                  <a:srgbClr val="FF0000"/>
                </a:solidFill>
                <a:latin typeface="Times New Roman" pitchFamily="18" charset="0"/>
                <a:cs typeface="Times New Roman" pitchFamily="18" charset="0"/>
              </a:rPr>
              <a:t>BÀI 10: ÔN TẬP VĂN BẢN: TRÁI ĐẤT</a:t>
            </a:r>
            <a:endParaRPr lang="en-US" sz="2000" dirty="0" smtClean="0">
              <a:solidFill>
                <a:srgbClr val="FF0000"/>
              </a:solidFill>
              <a:latin typeface="Times New Roman" pitchFamily="18" charset="0"/>
              <a:cs typeface="Times New Roman" pitchFamily="18" charset="0"/>
            </a:endParaRPr>
          </a:p>
          <a:p>
            <a:pPr algn="ctr"/>
            <a:r>
              <a:rPr lang="pt-BR" sz="2000" i="1" dirty="0" smtClean="0">
                <a:solidFill>
                  <a:srgbClr val="FF0000"/>
                </a:solidFill>
                <a:latin typeface="Times New Roman" pitchFamily="18" charset="0"/>
                <a:cs typeface="Times New Roman" pitchFamily="18" charset="0"/>
              </a:rPr>
              <a:t>				(Ra- Xun Gam - Da- Tôp)</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5386090"/>
          </a:xfrm>
          <a:prstGeom prst="rect">
            <a:avLst/>
          </a:prstGeom>
          <a:noFill/>
        </p:spPr>
        <p:txBody>
          <a:bodyPr wrap="square" rtlCol="0">
            <a:spAutoFit/>
          </a:bodyPr>
          <a:lstStyle/>
          <a:p>
            <a:pPr algn="just"/>
            <a:r>
              <a:rPr lang="en-US" sz="3200" b="1" dirty="0" err="1" smtClean="0">
                <a:latin typeface="Times New Roman" pitchFamily="18" charset="0"/>
                <a:cs typeface="Times New Roman" pitchFamily="18" charset="0"/>
              </a:rPr>
              <a:t>Câu</a:t>
            </a:r>
            <a:r>
              <a:rPr lang="en-US" sz="3200" b="1" dirty="0" smtClean="0">
                <a:latin typeface="Times New Roman" pitchFamily="18" charset="0"/>
                <a:cs typeface="Times New Roman" pitchFamily="18" charset="0"/>
              </a:rPr>
              <a:t> 5</a:t>
            </a:r>
            <a:r>
              <a:rPr lang="en-US" sz="3200" dirty="0" smtClean="0">
                <a:latin typeface="Times New Roman" pitchFamily="18" charset="0"/>
                <a:cs typeface="Times New Roman" pitchFamily="18" charset="0"/>
              </a:rPr>
              <a:t>:</a:t>
            </a:r>
          </a:p>
          <a:p>
            <a:pPr algn="just"/>
            <a:r>
              <a:rPr lang="en-US" sz="3200" b="1"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Thiên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nhiên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bạn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gắn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bó</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với</a:t>
            </a:r>
            <a:r>
              <a:rPr lang="en-US" sz="3200" dirty="0" smtClean="0">
                <a:latin typeface="Times New Roman" pitchFamily="18" charset="0"/>
                <a:cs typeface="Times New Roman" pitchFamily="18" charset="0"/>
              </a:rPr>
              <a:t> con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từ</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ấu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thơ</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đến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trưởng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thành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Thiên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nhiên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lắng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nghe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tâm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tư</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suy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nghĩ</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của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tuổi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thơ</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gắn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với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những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kỉ</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niệm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ấu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thơ</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bạn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bè</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thân</a:t>
            </a:r>
            <a:r>
              <a:rPr lang="en-US" sz="3200" dirty="0" smtClean="0">
                <a:latin typeface="Times New Roman" pitchFamily="18" charset="0"/>
                <a:cs typeface="Times New Roman" pitchFamily="18" charset="0"/>
              </a:rPr>
              <a:t>,.. </a:t>
            </a:r>
          </a:p>
          <a:p>
            <a:pPr algn="just"/>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Thiên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nhiên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bồi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đắp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sự</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phong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phú</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trong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tâm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hồn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mỗi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nuôi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dướng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những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tình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cảm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cao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đẹp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tình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yêu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quê</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hương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bạn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bè</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tình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yêu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đình</a:t>
            </a:r>
            <a:r>
              <a:rPr lang="en-US" sz="3200" dirty="0" smtClean="0">
                <a:latin typeface="Times New Roman" pitchFamily="18" charset="0"/>
                <a:cs typeface="Times New Roman" pitchFamily="18" charset="0"/>
              </a:rPr>
              <a:t>).</a:t>
            </a:r>
          </a:p>
          <a:p>
            <a:pPr algn="just"/>
            <a:r>
              <a:rPr lang="en-US" sz="3200" b="1" dirty="0" err="1" smtClean="0">
                <a:latin typeface="Times New Roman" pitchFamily="18" charset="0"/>
                <a:cs typeface="Times New Roman" pitchFamily="18" charset="0"/>
              </a:rPr>
              <a:t>Câu</a:t>
            </a:r>
            <a:r>
              <a:rPr lang="en-US" sz="3200" b="1" dirty="0" smtClean="0">
                <a:latin typeface="Times New Roman" pitchFamily="18" charset="0"/>
                <a:cs typeface="Times New Roman" pitchFamily="18" charset="0"/>
              </a:rPr>
              <a:t> 6. </a:t>
            </a:r>
            <a:r>
              <a:rPr lang="en-US" sz="3200" dirty="0" smtClean="0">
                <a:latin typeface="Times New Roman" pitchFamily="18" charset="0"/>
                <a:cs typeface="Times New Roman" pitchFamily="18" charset="0"/>
              </a:rPr>
              <a:t>HS </a:t>
            </a:r>
            <a:r>
              <a:rPr lang="en-US" sz="3200" dirty="0" err="1" smtClean="0">
                <a:latin typeface="Times New Roman" pitchFamily="18" charset="0"/>
                <a:cs typeface="Times New Roman" pitchFamily="18" charset="0"/>
              </a:rPr>
              <a:t>chia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sẻ</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về</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hình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ảnh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thiên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nhiên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gắn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bó</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với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bản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thân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cánh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đồng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cây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đầm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sen</a:t>
            </a:r>
            <a:r>
              <a:rPr lang="en-US" sz="3200" dirty="0" smtClean="0">
                <a:latin typeface="Times New Roman" pitchFamily="18" charset="0"/>
                <a:cs typeface="Times New Roman" pitchFamily="18" charset="0"/>
              </a:rPr>
              <a:t>, </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84995"/>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10: ÔN TẬP VĂN BẢN: SINH VẬT  ĐƯỢC HÌNH THÀNH</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TRÊN TRÁI ĐẤT NHƯ THẾ NÀO?</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                              			  (</a:t>
            </a:r>
            <a:r>
              <a:rPr lang="en-US" sz="2000" i="1" dirty="0" err="1" smtClean="0">
                <a:solidFill>
                  <a:srgbClr val="FF0000"/>
                </a:solidFill>
                <a:latin typeface="Times New Roman" pitchFamily="18" charset="0"/>
                <a:cs typeface="Times New Roman" pitchFamily="18" charset="0"/>
              </a:rPr>
              <a:t>Nguyễn</a:t>
            </a:r>
            <a:r>
              <a:rPr lang="en-US" sz="2000" i="1" dirty="0" smtClean="0">
                <a:solidFill>
                  <a:srgbClr val="FF0000"/>
                </a:solidFill>
                <a:latin typeface="Times New Roman" pitchFamily="18" charset="0"/>
                <a:cs typeface="Times New Roman" pitchFamily="18" charset="0"/>
              </a:rPr>
              <a:t> </a:t>
            </a:r>
            <a:r>
              <a:rPr lang="en-US" sz="2000" i="1" dirty="0" err="1" smtClean="0">
                <a:solidFill>
                  <a:srgbClr val="FF0000"/>
                </a:solidFill>
                <a:latin typeface="Times New Roman" pitchFamily="18" charset="0"/>
                <a:cs typeface="Times New Roman" pitchFamily="18" charset="0"/>
              </a:rPr>
              <a:t>Quang</a:t>
            </a:r>
            <a:r>
              <a:rPr lang="en-US" sz="2000" i="1" dirty="0" smtClean="0">
                <a:solidFill>
                  <a:srgbClr val="FF0000"/>
                </a:solidFill>
                <a:latin typeface="Times New Roman" pitchFamily="18" charset="0"/>
                <a:cs typeface="Times New Roman" pitchFamily="18" charset="0"/>
              </a:rPr>
              <a:t> </a:t>
            </a:r>
            <a:r>
              <a:rPr lang="en-US" sz="2000" i="1" dirty="0" err="1" smtClean="0">
                <a:solidFill>
                  <a:srgbClr val="FF0000"/>
                </a:solidFill>
                <a:latin typeface="Times New Roman" pitchFamily="18" charset="0"/>
                <a:cs typeface="Times New Roman" pitchFamily="18" charset="0"/>
              </a:rPr>
              <a:t>Riệu</a:t>
            </a:r>
            <a:r>
              <a:rPr lang="en-US" sz="2000" i="1" dirty="0" smtClean="0">
                <a:solidFill>
                  <a:srgbClr val="FF0000"/>
                </a:solidFill>
                <a:latin typeface="Times New Roman" pitchFamily="18" charset="0"/>
                <a:cs typeface="Times New Roman" pitchFamily="18" charset="0"/>
              </a:rPr>
              <a:t>)</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1066800"/>
            <a:ext cx="9144000" cy="59093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1. </a:t>
            </a:r>
            <a:r>
              <a:rPr lang="en-US" sz="2000" b="1" dirty="0" err="1" smtClean="0">
                <a:latin typeface="Times New Roman" pitchFamily="18" charset="0"/>
                <a:cs typeface="Times New Roman" pitchFamily="18" charset="0"/>
              </a:rPr>
              <a:t>Tác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giả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phẩm</a:t>
            </a:r>
            <a:endParaRPr lang="en-US" sz="2000" b="1"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Riệu</a:t>
            </a:r>
            <a:r>
              <a:rPr lang="en-US" sz="2000" dirty="0" smtClean="0">
                <a:latin typeface="Times New Roman" pitchFamily="18" charset="0"/>
                <a:cs typeface="Times New Roman" pitchFamily="18" charset="0"/>
              </a:rPr>
              <a:t> (1932 - 2021)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hòa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Pháp</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phẩm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NXB </a:t>
            </a:r>
            <a:r>
              <a:rPr lang="en-US" sz="2000" dirty="0" err="1" smtClean="0">
                <a:latin typeface="Times New Roman" pitchFamily="18" charset="0"/>
                <a:cs typeface="Times New Roman" pitchFamily="18" charset="0"/>
              </a:rPr>
              <a:t>Giáo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dục</a:t>
            </a:r>
            <a:r>
              <a:rPr lang="en-US" sz="2000" dirty="0" smtClean="0">
                <a:latin typeface="Times New Roman" pitchFamily="18" charset="0"/>
                <a:cs typeface="Times New Roman" pitchFamily="18" charset="0"/>
              </a:rPr>
              <a:t>, 2002).</a:t>
            </a:r>
          </a:p>
          <a:p>
            <a:r>
              <a:rPr lang="en-US" sz="2000" dirty="0" smtClean="0">
                <a:latin typeface="Times New Roman" pitchFamily="18" charset="0"/>
                <a:cs typeface="Times New Roman" pitchFamily="18" charset="0"/>
              </a:rPr>
              <a:t>ó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2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1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vật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lí</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hóa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học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2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endParaRPr lang="en-US" sz="2000" dirty="0" smtClean="0">
              <a:latin typeface="Times New Roman" pitchFamily="18" charset="0"/>
              <a:cs typeface="Times New Roman" pitchFamily="18" charset="0"/>
            </a:endParaRPr>
          </a:p>
          <a:p>
            <a:r>
              <a:rPr lang="en-US" sz="2000" b="1" dirty="0" err="1" smtClean="0">
                <a:latin typeface="Times New Roman" pitchFamily="18" charset="0"/>
                <a:cs typeface="Times New Roman" pitchFamily="18" charset="0"/>
              </a:rPr>
              <a:t>Nội</a:t>
            </a:r>
            <a:r>
              <a:rPr lang="en-US" sz="2000" b="1" dirty="0" smtClean="0">
                <a:latin typeface="Times New Roman" pitchFamily="18" charset="0"/>
                <a:cs typeface="Times New Roman" pitchFamily="18" charset="0"/>
              </a:rPr>
              <a:t> dung </a:t>
            </a:r>
            <a:r>
              <a:rPr lang="en-US" sz="2000" b="1" dirty="0" err="1" smtClean="0">
                <a:latin typeface="Times New Roman" pitchFamily="18" charset="0"/>
                <a:cs typeface="Times New Roman" pitchFamily="18" charset="0"/>
              </a:rPr>
              <a:t>chính</a:t>
            </a:r>
            <a:endParaRPr lang="en-US" sz="2000"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quyển</a:t>
            </a:r>
            <a:r>
              <a:rPr lang="en-US" sz="2000" dirty="0" smtClean="0">
                <a:latin typeface="Times New Roman" pitchFamily="18" charset="0"/>
                <a:cs typeface="Times New Roman" pitchFamily="18" charset="0"/>
              </a:rPr>
              <a:t>, vi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p>
          <a:p>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Tóm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tắt</a:t>
            </a:r>
            <a:r>
              <a:rPr lang="en-US" sz="2000" b="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hữu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bụi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dạng</a:t>
            </a:r>
            <a:r>
              <a:rPr lang="en-US" sz="2000" dirty="0" smtClean="0">
                <a:latin typeface="Times New Roman" pitchFamily="18" charset="0"/>
                <a:cs typeface="Times New Roman" pitchFamily="18" charset="0"/>
              </a:rPr>
              <a:t> vi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hữu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vi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biển</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8: ÔN TẬP VĂN BẢN XEM NGƯỜI TA KÌA</a:t>
            </a:r>
          </a:p>
          <a:p>
            <a:pPr algn="ctr"/>
            <a:endParaRPr lang="en-US" sz="2000" b="1" dirty="0">
              <a:solidFill>
                <a:srgbClr val="FF0000"/>
              </a:solidFill>
            </a:endParaRPr>
          </a:p>
        </p:txBody>
      </p:sp>
      <p:sp>
        <p:nvSpPr>
          <p:cNvPr id="4" name="TextBox 3"/>
          <p:cNvSpPr txBox="1"/>
          <p:nvPr/>
        </p:nvSpPr>
        <p:spPr>
          <a:xfrm>
            <a:off x="0" y="533400"/>
            <a:ext cx="9144000" cy="6247864"/>
          </a:xfrm>
          <a:prstGeom prst="rect">
            <a:avLst/>
          </a:prstGeom>
          <a:noFill/>
        </p:spPr>
        <p:txBody>
          <a:bodyPr wrap="square" rtlCol="0">
            <a:spAutoFit/>
          </a:bodyPr>
          <a:lstStyle/>
          <a:p>
            <a:pPr algn="ctr"/>
            <a:r>
              <a:rPr lang="vi-VN" sz="2000" b="1" dirty="0" smtClean="0">
                <a:latin typeface="Times New Roman" pitchFamily="18" charset="0"/>
                <a:cs typeface="Times New Roman" pitchFamily="18" charset="0"/>
              </a:rPr>
              <a:t>Gợi ý trả lời</a:t>
            </a:r>
            <a:endParaRPr lang="en-US" sz="2000" dirty="0" smtClean="0">
              <a:latin typeface="Times New Roman" pitchFamily="18" charset="0"/>
              <a:cs typeface="Times New Roman" pitchFamily="18" charset="0"/>
            </a:endParaRPr>
          </a:p>
          <a:p>
            <a:r>
              <a:rPr lang="vi-VN" sz="2000" b="1" dirty="0" smtClean="0">
                <a:latin typeface="Times New Roman" pitchFamily="18" charset="0"/>
                <a:cs typeface="Times New Roman" pitchFamily="18" charset="0"/>
              </a:rPr>
              <a:t>Câu 5</a:t>
            </a:r>
            <a:r>
              <a:rPr lang="vi-VN" sz="2000" dirty="0" smtClean="0">
                <a:latin typeface="Times New Roman" pitchFamily="18" charset="0"/>
                <a:cs typeface="Times New Roman" pitchFamily="18" charset="0"/>
              </a:rPr>
              <a:t>. Trước ý kiến cho rằng: “Noi gương những người thành công là điều cần thiết”. </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HS bày tỏ ý kiến cá nhân: có thể chọn 1 trong 2 phương án: Đồng ý/ hoặc không đồng ý. </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Nếu đồng ý. Cần lí giải:</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Người thành công là người có ý chí, biết ước mơ, dám vượt qua mọi khó khăn thử thách...nghĩa là ở họ có nhiều phẩm chất đáng quý nên họ là tấm gương để mọi người noi theo </a:t>
            </a:r>
            <a:br>
              <a:rPr lang="vi-VN" sz="2000" dirty="0" smtClean="0">
                <a:latin typeface="Times New Roman" pitchFamily="18" charset="0"/>
                <a:cs typeface="Times New Roman" pitchFamily="18" charset="0"/>
              </a:rPr>
            </a:br>
            <a:r>
              <a:rPr lang="vi-VN" sz="2000" dirty="0" smtClean="0">
                <a:latin typeface="Times New Roman" pitchFamily="18" charset="0"/>
                <a:cs typeface="Times New Roman" pitchFamily="18" charset="0"/>
              </a:rPr>
              <a:t>+ Biết noi gương người thành công chính là chúng ta đang tự hoàn thiện mình, đang khẳng định mình.</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Nhờ có tấm gương người thành công chúng ta có thêm niềm tin để vươn lên.</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Nếu không đồng ý. HS cần lí giải:</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Nếu chỉ nhìn vào người thành công mà bản thân không nỗ lực, cố gắng mỗi ngày thì cũng khó vượt qua được khó khăn của cuộc sống</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Vì mỗi người có một hoàn cảnh sống, một môi trường sống khác nhau, từ đó mỗi người sẽ có những giá trị riêng cần trân trọng và phát huy.</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Cần phải căn cứ vào sở thích, tính cách, điểm mạnh của cá nhân mình để đưa ra mục tiêu phấn đấu, chứ không được mơ mộng hão huyền.</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Nếu ta phấn đấu giống người khác thì ta sẽ không còn là mình nữa.</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ox(in)">
                                      <p:cBhvr>
                                        <p:cTn id="34" dur="500"/>
                                        <p:tgtEl>
                                          <p:spTgt spid="4">
                                            <p:txEl>
                                              <p:pRg st="9" end="9"/>
                                            </p:txEl>
                                          </p:spTgt>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box(in)">
                                      <p:cBhvr>
                                        <p:cTn id="37" dur="500"/>
                                        <p:tgtEl>
                                          <p:spTgt spid="4">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box(in)">
                                      <p:cBhvr>
                                        <p:cTn id="42" dur="500"/>
                                        <p:tgtEl>
                                          <p:spTgt spid="4">
                                            <p:txEl>
                                              <p:pRg st="1" end="1"/>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4">
                                            <p:txEl>
                                              <p:pRg st="2" end="2"/>
                                            </p:txEl>
                                          </p:spTgt>
                                        </p:tgtEl>
                                        <p:attrNameLst>
                                          <p:attrName>style.visibility</p:attrName>
                                        </p:attrNameLst>
                                      </p:cBhvr>
                                      <p:to>
                                        <p:strVal val="visible"/>
                                      </p:to>
                                    </p:set>
                                    <p:animEffect transition="in" filter="box(in)">
                                      <p:cBhvr>
                                        <p:cTn id="45" dur="500"/>
                                        <p:tgtEl>
                                          <p:spTgt spid="4">
                                            <p:txEl>
                                              <p:pRg st="2" end="2"/>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4">
                                            <p:txEl>
                                              <p:pRg st="3" end="3"/>
                                            </p:txEl>
                                          </p:spTgt>
                                        </p:tgtEl>
                                        <p:attrNameLst>
                                          <p:attrName>style.visibility</p:attrName>
                                        </p:attrNameLst>
                                      </p:cBhvr>
                                      <p:to>
                                        <p:strVal val="visible"/>
                                      </p:to>
                                    </p:set>
                                    <p:animEffect transition="in" filter="box(in)">
                                      <p:cBhvr>
                                        <p:cTn id="48" dur="500"/>
                                        <p:tgtEl>
                                          <p:spTgt spid="4">
                                            <p:txEl>
                                              <p:pRg st="3" end="3"/>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4">
                                            <p:txEl>
                                              <p:pRg st="4" end="4"/>
                                            </p:txEl>
                                          </p:spTgt>
                                        </p:tgtEl>
                                        <p:attrNameLst>
                                          <p:attrName>style.visibility</p:attrName>
                                        </p:attrNameLst>
                                      </p:cBhvr>
                                      <p:to>
                                        <p:strVal val="visible"/>
                                      </p:to>
                                    </p:set>
                                    <p:animEffect transition="in" filter="box(in)">
                                      <p:cBhvr>
                                        <p:cTn id="51" dur="500"/>
                                        <p:tgtEl>
                                          <p:spTgt spid="4">
                                            <p:txEl>
                                              <p:pRg st="4" end="4"/>
                                            </p:txEl>
                                          </p:spTgt>
                                        </p:tgtEl>
                                      </p:cBhvr>
                                    </p:animEffect>
                                  </p:childTnLst>
                                </p:cTn>
                              </p:par>
                              <p:par>
                                <p:cTn id="52" presetID="4" presetClass="entr" presetSubtype="16" fill="hold" nodeType="withEffect">
                                  <p:stCondLst>
                                    <p:cond delay="0"/>
                                  </p:stCondLst>
                                  <p:childTnLst>
                                    <p:set>
                                      <p:cBhvr>
                                        <p:cTn id="53" dur="1" fill="hold">
                                          <p:stCondLst>
                                            <p:cond delay="0"/>
                                          </p:stCondLst>
                                        </p:cTn>
                                        <p:tgtEl>
                                          <p:spTgt spid="4">
                                            <p:txEl>
                                              <p:pRg st="5" end="5"/>
                                            </p:txEl>
                                          </p:spTgt>
                                        </p:tgtEl>
                                        <p:attrNameLst>
                                          <p:attrName>style.visibility</p:attrName>
                                        </p:attrNameLst>
                                      </p:cBhvr>
                                      <p:to>
                                        <p:strVal val="visible"/>
                                      </p:to>
                                    </p:set>
                                    <p:animEffect transition="in" filter="box(in)">
                                      <p:cBhvr>
                                        <p:cTn id="54" dur="500"/>
                                        <p:tgtEl>
                                          <p:spTgt spid="4">
                                            <p:txEl>
                                              <p:pRg st="5" end="5"/>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4">
                                            <p:txEl>
                                              <p:pRg st="6" end="6"/>
                                            </p:txEl>
                                          </p:spTgt>
                                        </p:tgtEl>
                                        <p:attrNameLst>
                                          <p:attrName>style.visibility</p:attrName>
                                        </p:attrNameLst>
                                      </p:cBhvr>
                                      <p:to>
                                        <p:strVal val="visible"/>
                                      </p:to>
                                    </p:set>
                                    <p:animEffect transition="in" filter="box(in)">
                                      <p:cBhvr>
                                        <p:cTn id="57" dur="500"/>
                                        <p:tgtEl>
                                          <p:spTgt spid="4">
                                            <p:txEl>
                                              <p:pRg st="6" end="6"/>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4">
                                            <p:txEl>
                                              <p:pRg st="7" end="7"/>
                                            </p:txEl>
                                          </p:spTgt>
                                        </p:tgtEl>
                                        <p:attrNameLst>
                                          <p:attrName>style.visibility</p:attrName>
                                        </p:attrNameLst>
                                      </p:cBhvr>
                                      <p:to>
                                        <p:strVal val="visible"/>
                                      </p:to>
                                    </p:set>
                                    <p:animEffect transition="in" filter="box(in)">
                                      <p:cBhvr>
                                        <p:cTn id="60" dur="500"/>
                                        <p:tgtEl>
                                          <p:spTgt spid="4">
                                            <p:txEl>
                                              <p:pRg st="7" end="7"/>
                                            </p:txEl>
                                          </p:spTgt>
                                        </p:tgtEl>
                                      </p:cBhvr>
                                    </p:animEffect>
                                  </p:childTnLst>
                                </p:cTn>
                              </p:par>
                              <p:par>
                                <p:cTn id="61" presetID="4" presetClass="entr" presetSubtype="16" fill="hold" nodeType="withEffect">
                                  <p:stCondLst>
                                    <p:cond delay="0"/>
                                  </p:stCondLst>
                                  <p:childTnLst>
                                    <p:set>
                                      <p:cBhvr>
                                        <p:cTn id="62" dur="1" fill="hold">
                                          <p:stCondLst>
                                            <p:cond delay="0"/>
                                          </p:stCondLst>
                                        </p:cTn>
                                        <p:tgtEl>
                                          <p:spTgt spid="4">
                                            <p:txEl>
                                              <p:pRg st="8" end="8"/>
                                            </p:txEl>
                                          </p:spTgt>
                                        </p:tgtEl>
                                        <p:attrNameLst>
                                          <p:attrName>style.visibility</p:attrName>
                                        </p:attrNameLst>
                                      </p:cBhvr>
                                      <p:to>
                                        <p:strVal val="visible"/>
                                      </p:to>
                                    </p:set>
                                    <p:animEffect transition="in" filter="box(in)">
                                      <p:cBhvr>
                                        <p:cTn id="63" dur="500"/>
                                        <p:tgtEl>
                                          <p:spTgt spid="4">
                                            <p:txEl>
                                              <p:pRg st="8" end="8"/>
                                            </p:txEl>
                                          </p:spTgt>
                                        </p:tgtEl>
                                      </p:cBhvr>
                                    </p:animEffect>
                                  </p:childTnLst>
                                </p:cTn>
                              </p:par>
                              <p:par>
                                <p:cTn id="64" presetID="4" presetClass="entr" presetSubtype="16" fill="hold" nodeType="withEffect">
                                  <p:stCondLst>
                                    <p:cond delay="0"/>
                                  </p:stCondLst>
                                  <p:childTnLst>
                                    <p:set>
                                      <p:cBhvr>
                                        <p:cTn id="65" dur="1" fill="hold">
                                          <p:stCondLst>
                                            <p:cond delay="0"/>
                                          </p:stCondLst>
                                        </p:cTn>
                                        <p:tgtEl>
                                          <p:spTgt spid="4">
                                            <p:txEl>
                                              <p:pRg st="9" end="9"/>
                                            </p:txEl>
                                          </p:spTgt>
                                        </p:tgtEl>
                                        <p:attrNameLst>
                                          <p:attrName>style.visibility</p:attrName>
                                        </p:attrNameLst>
                                      </p:cBhvr>
                                      <p:to>
                                        <p:strVal val="visible"/>
                                      </p:to>
                                    </p:set>
                                    <p:animEffect transition="in" filter="box(in)">
                                      <p:cBhvr>
                                        <p:cTn id="66" dur="500"/>
                                        <p:tgtEl>
                                          <p:spTgt spid="4">
                                            <p:txEl>
                                              <p:pRg st="9" end="9"/>
                                            </p:txEl>
                                          </p:spTgt>
                                        </p:tgtEl>
                                      </p:cBhvr>
                                    </p:animEffect>
                                  </p:childTnLst>
                                </p:cTn>
                              </p:par>
                              <p:par>
                                <p:cTn id="67" presetID="4" presetClass="entr" presetSubtype="16" fill="hold" nodeType="withEffect">
                                  <p:stCondLst>
                                    <p:cond delay="0"/>
                                  </p:stCondLst>
                                  <p:childTnLst>
                                    <p:set>
                                      <p:cBhvr>
                                        <p:cTn id="68" dur="1" fill="hold">
                                          <p:stCondLst>
                                            <p:cond delay="0"/>
                                          </p:stCondLst>
                                        </p:cTn>
                                        <p:tgtEl>
                                          <p:spTgt spid="4">
                                            <p:txEl>
                                              <p:pRg st="10" end="10"/>
                                            </p:txEl>
                                          </p:spTgt>
                                        </p:tgtEl>
                                        <p:attrNameLst>
                                          <p:attrName>style.visibility</p:attrName>
                                        </p:attrNameLst>
                                      </p:cBhvr>
                                      <p:to>
                                        <p:strVal val="visible"/>
                                      </p:to>
                                    </p:set>
                                    <p:animEffect transition="in" filter="box(in)">
                                      <p:cBhvr>
                                        <p:cTn id="69"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84995"/>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10: ÔN TẬP VĂN BẢN: SINH VẬT  ĐƯỢC HÌNH THÀNH</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TRÊN TRÁI ĐẤT NHƯ THẾ NÀO?</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                              			  (</a:t>
            </a:r>
            <a:r>
              <a:rPr lang="en-US" sz="2000" i="1" dirty="0" err="1" smtClean="0">
                <a:solidFill>
                  <a:srgbClr val="FF0000"/>
                </a:solidFill>
                <a:latin typeface="Times New Roman" pitchFamily="18" charset="0"/>
                <a:cs typeface="Times New Roman" pitchFamily="18" charset="0"/>
              </a:rPr>
              <a:t>Nguyễn</a:t>
            </a:r>
            <a:r>
              <a:rPr lang="en-US" sz="2000" i="1" dirty="0" smtClean="0">
                <a:solidFill>
                  <a:srgbClr val="FF0000"/>
                </a:solidFill>
                <a:latin typeface="Times New Roman" pitchFamily="18" charset="0"/>
                <a:cs typeface="Times New Roman" pitchFamily="18" charset="0"/>
              </a:rPr>
              <a:t> </a:t>
            </a:r>
            <a:r>
              <a:rPr lang="en-US" sz="2000" i="1" dirty="0" err="1" smtClean="0">
                <a:solidFill>
                  <a:srgbClr val="FF0000"/>
                </a:solidFill>
                <a:latin typeface="Times New Roman" pitchFamily="18" charset="0"/>
                <a:cs typeface="Times New Roman" pitchFamily="18" charset="0"/>
              </a:rPr>
              <a:t>Quang</a:t>
            </a:r>
            <a:r>
              <a:rPr lang="en-US" sz="2000" i="1" dirty="0" smtClean="0">
                <a:solidFill>
                  <a:srgbClr val="FF0000"/>
                </a:solidFill>
                <a:latin typeface="Times New Roman" pitchFamily="18" charset="0"/>
                <a:cs typeface="Times New Roman" pitchFamily="18" charset="0"/>
              </a:rPr>
              <a:t> </a:t>
            </a:r>
            <a:r>
              <a:rPr lang="en-US" sz="2000" i="1" dirty="0" err="1" smtClean="0">
                <a:solidFill>
                  <a:srgbClr val="FF0000"/>
                </a:solidFill>
                <a:latin typeface="Times New Roman" pitchFamily="18" charset="0"/>
                <a:cs typeface="Times New Roman" pitchFamily="18" charset="0"/>
              </a:rPr>
              <a:t>Riệu</a:t>
            </a:r>
            <a:r>
              <a:rPr lang="en-US" sz="2000" i="1" dirty="0" smtClean="0">
                <a:solidFill>
                  <a:srgbClr val="FF0000"/>
                </a:solidFill>
                <a:latin typeface="Times New Roman" pitchFamily="18" charset="0"/>
                <a:cs typeface="Times New Roman" pitchFamily="18" charset="0"/>
              </a:rPr>
              <a:t>)</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1066800"/>
            <a:ext cx="9144000" cy="4832092"/>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II. PHÂN TÍCH VĂN BẢN</a:t>
            </a:r>
            <a:endParaRPr lang="en-US" sz="2800"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1. </a:t>
            </a:r>
            <a:r>
              <a:rPr lang="en-US" sz="2800" b="1" dirty="0" err="1" smtClean="0">
                <a:latin typeface="Times New Roman" pitchFamily="18" charset="0"/>
                <a:cs typeface="Times New Roman" pitchFamily="18" charset="0"/>
              </a:rPr>
              <a:t>Khí</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quyển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nguồn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gốc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sự</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sống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Trái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Đất</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quyển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vừa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đây</a:t>
            </a:r>
            <a:r>
              <a:rPr lang="en-US" sz="2800" dirty="0" smtClean="0">
                <a:latin typeface="Times New Roman" pitchFamily="18" charset="0"/>
                <a:cs typeface="Times New Roman" pitchFamily="18" charset="0"/>
              </a:rPr>
              <a:t> 4,6 </a:t>
            </a:r>
            <a:r>
              <a:rPr lang="en-US" sz="2800" dirty="0" err="1" smtClean="0">
                <a:latin typeface="Times New Roman" pitchFamily="18" charset="0"/>
                <a:cs typeface="Times New Roman" pitchFamily="18" charset="0"/>
              </a:rPr>
              <a:t>tỉ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gồm</a:t>
            </a:r>
            <a:r>
              <a:rPr lang="en-US" sz="2800" dirty="0" smtClean="0">
                <a:latin typeface="Times New Roman" pitchFamily="18" charset="0"/>
                <a:cs typeface="Times New Roman" pitchFamily="18" charset="0"/>
              </a:rPr>
              <a:t> H2, NH3, CH4, H20 (</a:t>
            </a:r>
            <a:r>
              <a:rPr lang="en-US" sz="2800" dirty="0" err="1" smtClean="0">
                <a:latin typeface="Times New Roman" pitchFamily="18" charset="0"/>
                <a:cs typeface="Times New Roman" pitchFamily="18" charset="0"/>
              </a:rPr>
              <a:t>hơi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nước</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kiến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rằng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quyển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nguyên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thủy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tạo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loại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hữu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tế</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bào</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Nhà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hóa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học</a:t>
            </a:r>
            <a:r>
              <a:rPr lang="en-US" sz="2800" dirty="0" smtClean="0">
                <a:latin typeface="Times New Roman" pitchFamily="18" charset="0"/>
                <a:cs typeface="Times New Roman" pitchFamily="18" charset="0"/>
              </a:rPr>
              <a:t> Min-</a:t>
            </a:r>
            <a:r>
              <a:rPr lang="en-US" sz="2800" dirty="0" err="1" smtClean="0">
                <a:latin typeface="Times New Roman" pitchFamily="18" charset="0"/>
                <a:cs typeface="Times New Roman" pitchFamily="18" charset="0"/>
              </a:rPr>
              <a:t>lơ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nửa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thế</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chứng</a:t>
            </a:r>
            <a:r>
              <a:rPr lang="en-US" sz="2800" dirty="0" smtClean="0">
                <a:latin typeface="Times New Roman" pitchFamily="18" charset="0"/>
                <a:cs typeface="Times New Roman" pitchFamily="18" charset="0"/>
              </a:rPr>
              <a:t> minh </a:t>
            </a:r>
            <a:r>
              <a:rPr lang="en-US" sz="2800" dirty="0" err="1" smtClean="0">
                <a:latin typeface="Times New Roman" pitchFamily="18" charset="0"/>
                <a:cs typeface="Times New Roman" pitchFamily="18" charset="0"/>
              </a:rPr>
              <a:t>điều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đó</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kiến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rằng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bụi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chổi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gieo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rắc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mầm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mống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dưới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dạng</a:t>
            </a:r>
            <a:r>
              <a:rPr lang="en-US" sz="2800" dirty="0" smtClean="0">
                <a:latin typeface="Times New Roman" pitchFamily="18" charset="0"/>
                <a:cs typeface="Times New Roman" pitchFamily="18" charset="0"/>
              </a:rPr>
              <a:t> vi </a:t>
            </a:r>
            <a:r>
              <a:rPr lang="en-US" sz="2800" dirty="0" err="1" smtClean="0">
                <a:latin typeface="Times New Roman" pitchFamily="18" charset="0"/>
                <a:cs typeface="Times New Roman" pitchFamily="18" charset="0"/>
              </a:rPr>
              <a:t>sinh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vật</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Vấn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nguồn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gốc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vẫn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luận</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84995"/>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10: ÔN TẬP VĂN BẢN: SINH VẬT  ĐƯỢC HÌNH THÀNH</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TRÊN TRÁI ĐẤT NHƯ THẾ NÀO?</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                              			  (</a:t>
            </a:r>
            <a:r>
              <a:rPr lang="en-US" sz="2000" i="1" dirty="0" err="1" smtClean="0">
                <a:solidFill>
                  <a:srgbClr val="FF0000"/>
                </a:solidFill>
                <a:latin typeface="Times New Roman" pitchFamily="18" charset="0"/>
                <a:cs typeface="Times New Roman" pitchFamily="18" charset="0"/>
              </a:rPr>
              <a:t>Nguyễn</a:t>
            </a:r>
            <a:r>
              <a:rPr lang="en-US" sz="2000" i="1" dirty="0" smtClean="0">
                <a:solidFill>
                  <a:srgbClr val="FF0000"/>
                </a:solidFill>
                <a:latin typeface="Times New Roman" pitchFamily="18" charset="0"/>
                <a:cs typeface="Times New Roman" pitchFamily="18" charset="0"/>
              </a:rPr>
              <a:t> </a:t>
            </a:r>
            <a:r>
              <a:rPr lang="en-US" sz="2000" i="1" dirty="0" err="1" smtClean="0">
                <a:solidFill>
                  <a:srgbClr val="FF0000"/>
                </a:solidFill>
                <a:latin typeface="Times New Roman" pitchFamily="18" charset="0"/>
                <a:cs typeface="Times New Roman" pitchFamily="18" charset="0"/>
              </a:rPr>
              <a:t>Quang</a:t>
            </a:r>
            <a:r>
              <a:rPr lang="en-US" sz="2000" i="1" dirty="0" smtClean="0">
                <a:solidFill>
                  <a:srgbClr val="FF0000"/>
                </a:solidFill>
                <a:latin typeface="Times New Roman" pitchFamily="18" charset="0"/>
                <a:cs typeface="Times New Roman" pitchFamily="18" charset="0"/>
              </a:rPr>
              <a:t> </a:t>
            </a:r>
            <a:r>
              <a:rPr lang="en-US" sz="2000" i="1" dirty="0" err="1" smtClean="0">
                <a:solidFill>
                  <a:srgbClr val="FF0000"/>
                </a:solidFill>
                <a:latin typeface="Times New Roman" pitchFamily="18" charset="0"/>
                <a:cs typeface="Times New Roman" pitchFamily="18" charset="0"/>
              </a:rPr>
              <a:t>Riệu</a:t>
            </a:r>
            <a:r>
              <a:rPr lang="en-US" sz="2000" i="1" dirty="0" smtClean="0">
                <a:solidFill>
                  <a:srgbClr val="FF0000"/>
                </a:solidFill>
                <a:latin typeface="Times New Roman" pitchFamily="18" charset="0"/>
                <a:cs typeface="Times New Roman" pitchFamily="18" charset="0"/>
              </a:rPr>
              <a:t>)</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1066800"/>
            <a:ext cx="9144000" cy="4708981"/>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2. </a:t>
            </a:r>
            <a:r>
              <a:rPr lang="en-US" sz="2000" b="1" dirty="0" err="1" smtClean="0">
                <a:latin typeface="Times New Roman" pitchFamily="18" charset="0"/>
                <a:cs typeface="Times New Roman" pitchFamily="18" charset="0"/>
              </a:rPr>
              <a:t>Quy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tạo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ra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sự</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sống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Đất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dung </a:t>
            </a:r>
            <a:r>
              <a:rPr lang="en-US" sz="2000" dirty="0" err="1" smtClean="0">
                <a:latin typeface="Times New Roman" pitchFamily="18" charset="0"/>
                <a:cs typeface="Times New Roman" pitchFamily="18" charset="0"/>
              </a:rPr>
              <a:t>môi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hòa</a:t>
            </a:r>
            <a:r>
              <a:rPr lang="en-US" sz="2000" dirty="0" smtClean="0">
                <a:latin typeface="Times New Roman" pitchFamily="18" charset="0"/>
                <a:cs typeface="Times New Roman" pitchFamily="18" charset="0"/>
              </a:rPr>
              <a:t> tan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-bon-</a:t>
            </a:r>
            <a:r>
              <a:rPr lang="en-US" sz="2000" dirty="0" err="1" smtClean="0">
                <a:latin typeface="Times New Roman" pitchFamily="18" charset="0"/>
                <a:cs typeface="Times New Roman" pitchFamily="18" charset="0"/>
              </a:rPr>
              <a:t>níc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glu-cô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ô-xi. </a:t>
            </a:r>
            <a:r>
              <a:rPr lang="en-US" sz="2000" dirty="0" err="1" smtClean="0">
                <a:latin typeface="Times New Roman" pitchFamily="18" charset="0"/>
                <a:cs typeface="Times New Roman" pitchFamily="18" charset="0"/>
              </a:rPr>
              <a:t>Khí</a:t>
            </a:r>
            <a:r>
              <a:rPr lang="en-US" sz="2000" dirty="0" smtClean="0">
                <a:latin typeface="Times New Roman" pitchFamily="18" charset="0"/>
                <a:cs typeface="Times New Roman" pitchFamily="18" charset="0"/>
              </a:rPr>
              <a:t> ô-xi </a:t>
            </a:r>
            <a:r>
              <a:rPr lang="en-US" sz="2000" dirty="0" err="1" smtClean="0">
                <a:latin typeface="Times New Roman" pitchFamily="18" charset="0"/>
                <a:cs typeface="Times New Roman" pitchFamily="18" charset="0"/>
              </a:rPr>
              <a:t>bốc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Vi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triển</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nuôi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phun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vi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biển</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3. </a:t>
            </a:r>
            <a:r>
              <a:rPr lang="en-US" sz="2000" b="1" dirty="0" err="1" smtClean="0">
                <a:latin typeface="Times New Roman" pitchFamily="18" charset="0"/>
                <a:cs typeface="Times New Roman" pitchFamily="18" charset="0"/>
              </a:rPr>
              <a:t>Đánh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giá</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Nội</a:t>
            </a:r>
            <a:r>
              <a:rPr lang="en-US" sz="2000" b="1" dirty="0" smtClean="0">
                <a:latin typeface="Times New Roman" pitchFamily="18" charset="0"/>
                <a:cs typeface="Times New Roman" pitchFamily="18" charset="0"/>
              </a:rPr>
              <a:t> dung</a:t>
            </a:r>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quyển</a:t>
            </a:r>
            <a:r>
              <a:rPr lang="en-US" sz="2000" dirty="0" smtClean="0">
                <a:latin typeface="Times New Roman" pitchFamily="18" charset="0"/>
                <a:cs typeface="Times New Roman" pitchFamily="18" charset="0"/>
              </a:rPr>
              <a:t>, vi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Nghệ</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thuật</a:t>
            </a:r>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84995"/>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10: ÔN TẬP VĂN BẢN: SINH VẬT  ĐƯỢC HÌNH THÀNH</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TRÊN TRÁI ĐẤT NHƯ THẾ NÀO?</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                              			  (</a:t>
            </a:r>
            <a:r>
              <a:rPr lang="en-US" sz="2000" i="1" dirty="0" err="1" smtClean="0">
                <a:solidFill>
                  <a:srgbClr val="FF0000"/>
                </a:solidFill>
                <a:latin typeface="Times New Roman" pitchFamily="18" charset="0"/>
                <a:cs typeface="Times New Roman" pitchFamily="18" charset="0"/>
              </a:rPr>
              <a:t>Nguyễn</a:t>
            </a:r>
            <a:r>
              <a:rPr lang="en-US" sz="2000" i="1" dirty="0" smtClean="0">
                <a:solidFill>
                  <a:srgbClr val="FF0000"/>
                </a:solidFill>
                <a:latin typeface="Times New Roman" pitchFamily="18" charset="0"/>
                <a:cs typeface="Times New Roman" pitchFamily="18" charset="0"/>
              </a:rPr>
              <a:t> </a:t>
            </a:r>
            <a:r>
              <a:rPr lang="en-US" sz="2000" i="1" dirty="0" err="1" smtClean="0">
                <a:solidFill>
                  <a:srgbClr val="FF0000"/>
                </a:solidFill>
                <a:latin typeface="Times New Roman" pitchFamily="18" charset="0"/>
                <a:cs typeface="Times New Roman" pitchFamily="18" charset="0"/>
              </a:rPr>
              <a:t>Quang</a:t>
            </a:r>
            <a:r>
              <a:rPr lang="en-US" sz="2000" i="1" dirty="0" smtClean="0">
                <a:solidFill>
                  <a:srgbClr val="FF0000"/>
                </a:solidFill>
                <a:latin typeface="Times New Roman" pitchFamily="18" charset="0"/>
                <a:cs typeface="Times New Roman" pitchFamily="18" charset="0"/>
              </a:rPr>
              <a:t> </a:t>
            </a:r>
            <a:r>
              <a:rPr lang="en-US" sz="2000" i="1" dirty="0" err="1" smtClean="0">
                <a:solidFill>
                  <a:srgbClr val="FF0000"/>
                </a:solidFill>
                <a:latin typeface="Times New Roman" pitchFamily="18" charset="0"/>
                <a:cs typeface="Times New Roman" pitchFamily="18" charset="0"/>
              </a:rPr>
              <a:t>Riệu</a:t>
            </a:r>
            <a:r>
              <a:rPr lang="en-US" sz="2000" i="1" dirty="0" smtClean="0">
                <a:solidFill>
                  <a:srgbClr val="FF0000"/>
                </a:solidFill>
                <a:latin typeface="Times New Roman" pitchFamily="18" charset="0"/>
                <a:cs typeface="Times New Roman" pitchFamily="18" charset="0"/>
              </a:rPr>
              <a:t>)</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1066800"/>
            <a:ext cx="9144000" cy="6247864"/>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2. </a:t>
            </a:r>
            <a:r>
              <a:rPr lang="en-US" sz="2000" b="1" dirty="0" err="1" smtClean="0">
                <a:latin typeface="Times New Roman" pitchFamily="18" charset="0"/>
                <a:cs typeface="Times New Roman" pitchFamily="18" charset="0"/>
              </a:rPr>
              <a:t>Dạng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Đọc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Hiểu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ngữ</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liệu</a:t>
            </a:r>
            <a:r>
              <a:rPr lang="en-US" sz="2000" b="1" dirty="0" smtClean="0">
                <a:latin typeface="Times New Roman" pitchFamily="18" charset="0"/>
                <a:cs typeface="Times New Roman" pitchFamily="18" charset="0"/>
              </a:rPr>
              <a:t> SGK</a:t>
            </a:r>
            <a:endParaRPr lang="en-US" sz="2000" dirty="0" smtClean="0">
              <a:latin typeface="Times New Roman" pitchFamily="18" charset="0"/>
              <a:cs typeface="Times New Roman" pitchFamily="18" charset="0"/>
            </a:endParaRPr>
          </a:p>
          <a:p>
            <a:pPr algn="ctr"/>
            <a:r>
              <a:rPr lang="en-US" sz="2000" b="1" dirty="0" smtClean="0">
                <a:latin typeface="Times New Roman" pitchFamily="18" charset="0"/>
                <a:cs typeface="Times New Roman" pitchFamily="18" charset="0"/>
              </a:rPr>
              <a:t>PHIẾU HỌC TẬP SỐ 1</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Đọc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đoạn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trích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hỏi</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thiết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yếu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phản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hóa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học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a:t>
            </a:r>
            <a:r>
              <a:rPr lang="en-US" sz="2000" i="1" dirty="0" smtClean="0">
                <a:latin typeface="Times New Roman" pitchFamily="18" charset="0"/>
                <a:cs typeface="Times New Roman" pitchFamily="18" charset="0"/>
              </a:rPr>
              <a:t> dung </a:t>
            </a:r>
            <a:r>
              <a:rPr lang="en-US" sz="2000" i="1" dirty="0" err="1" smtClean="0">
                <a:latin typeface="Times New Roman" pitchFamily="18" charset="0"/>
                <a:cs typeface="Times New Roman" pitchFamily="18" charset="0"/>
              </a:rPr>
              <a:t>môi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năng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hòa</a:t>
            </a:r>
            <a:r>
              <a:rPr lang="en-US" sz="2000" i="1" dirty="0" smtClean="0">
                <a:latin typeface="Times New Roman" pitchFamily="18" charset="0"/>
                <a:cs typeface="Times New Roman" pitchFamily="18" charset="0"/>
              </a:rPr>
              <a:t> tan </a:t>
            </a:r>
            <a:r>
              <a:rPr lang="en-US" sz="2000" i="1" dirty="0" err="1" smtClean="0">
                <a:latin typeface="Times New Roman" pitchFamily="18" charset="0"/>
                <a:cs typeface="Times New Roman" pitchFamily="18" charset="0"/>
              </a:rPr>
              <a:t>những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tử</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dẫn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sự</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nảy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nở</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sự</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sống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Dưới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Mặt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khí</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các</a:t>
            </a:r>
            <a:r>
              <a:rPr lang="en-US" sz="2000" i="1" dirty="0" smtClean="0">
                <a:latin typeface="Times New Roman" pitchFamily="18" charset="0"/>
                <a:cs typeface="Times New Roman" pitchFamily="18" charset="0"/>
              </a:rPr>
              <a:t> – </a:t>
            </a:r>
            <a:r>
              <a:rPr lang="en-US" sz="2000" i="1" dirty="0" err="1" smtClean="0">
                <a:latin typeface="Times New Roman" pitchFamily="18" charset="0"/>
                <a:cs typeface="Times New Roman" pitchFamily="18" charset="0"/>
              </a:rPr>
              <a:t>bô</a:t>
            </a:r>
            <a:r>
              <a:rPr lang="en-US" sz="2000" i="1" dirty="0" smtClean="0">
                <a:latin typeface="Times New Roman" pitchFamily="18" charset="0"/>
                <a:cs typeface="Times New Roman" pitchFamily="18" charset="0"/>
              </a:rPr>
              <a:t> – </a:t>
            </a:r>
            <a:r>
              <a:rPr lang="en-US" sz="2000" i="1" dirty="0" err="1" smtClean="0">
                <a:latin typeface="Times New Roman" pitchFamily="18" charset="0"/>
                <a:cs typeface="Times New Roman" pitchFamily="18" charset="0"/>
              </a:rPr>
              <a:t>níc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hợp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glu-cô</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đường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ô-xi </a:t>
            </a:r>
            <a:r>
              <a:rPr lang="en-US" sz="2000" i="1" dirty="0" err="1" smtClean="0">
                <a:latin typeface="Times New Roman" pitchFamily="18" charset="0"/>
                <a:cs typeface="Times New Roman" pitchFamily="18" charset="0"/>
              </a:rPr>
              <a:t>Khí</a:t>
            </a:r>
            <a:r>
              <a:rPr lang="en-US" sz="2000" i="1" dirty="0" smtClean="0">
                <a:latin typeface="Times New Roman" pitchFamily="18" charset="0"/>
                <a:cs typeface="Times New Roman" pitchFamily="18" charset="0"/>
              </a:rPr>
              <a:t> ô-xi </a:t>
            </a:r>
            <a:r>
              <a:rPr lang="en-US" sz="2000" i="1" dirty="0" err="1" smtClean="0">
                <a:latin typeface="Times New Roman" pitchFamily="18" charset="0"/>
                <a:cs typeface="Times New Roman" pitchFamily="18" charset="0"/>
              </a:rPr>
              <a:t>bốc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khí</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quyển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duy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trì</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sự</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sống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Sự</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hô</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hấp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vật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dùng</a:t>
            </a:r>
            <a:r>
              <a:rPr lang="en-US" sz="2000" i="1" dirty="0" smtClean="0">
                <a:latin typeface="Times New Roman" pitchFamily="18" charset="0"/>
                <a:cs typeface="Times New Roman" pitchFamily="18" charset="0"/>
              </a:rPr>
              <a:t> ô-xi </a:t>
            </a:r>
            <a:r>
              <a:rPr lang="en-US" sz="2000" i="1" dirty="0" err="1" smtClean="0">
                <a:latin typeface="Times New Roman" pitchFamily="18" charset="0"/>
                <a:cs typeface="Times New Roman" pitchFamily="18" charset="0"/>
              </a:rPr>
              <a:t>để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đốt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glu-cô</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sản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xuất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khí</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các-bô-níc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thiết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thực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vật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Sự</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cộng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giữa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động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vật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thực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vật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thực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hiện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nhờ</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động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hữu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ích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Mặt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a:t>
            </a:r>
          </a:p>
          <a:p>
            <a:pPr algn="just"/>
            <a:r>
              <a:rPr lang="en-US" sz="2000" i="1"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Nguyễn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Quang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Riệu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vật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hình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thế</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nào</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1:</a:t>
            </a:r>
            <a:r>
              <a:rPr lang="en-US" sz="2000" dirty="0" smtClean="0">
                <a:latin typeface="Times New Roman" pitchFamily="18" charset="0"/>
                <a:cs typeface="Times New Roman" pitchFamily="18" charset="0"/>
              </a:rPr>
              <a:t> Theo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3:</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1), </a:t>
            </a:r>
            <a:r>
              <a:rPr lang="en-US" sz="2000" dirty="0" err="1" smtClean="0">
                <a:latin typeface="Times New Roman" pitchFamily="18" charset="0"/>
                <a:cs typeface="Times New Roman" pitchFamily="18" charset="0"/>
              </a:rPr>
              <a:t>duy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3),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4), </a:t>
            </a:r>
            <a:r>
              <a:rPr lang="en-US" sz="2000" dirty="0" err="1" smtClean="0">
                <a:latin typeface="Times New Roman" pitchFamily="18" charset="0"/>
                <a:cs typeface="Times New Roman" pitchFamily="18" charset="0"/>
              </a:rPr>
              <a:t>hãy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hướng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nội</a:t>
            </a:r>
            <a:r>
              <a:rPr lang="en-US" sz="2000" dirty="0" smtClean="0">
                <a:latin typeface="Times New Roman" pitchFamily="18" charset="0"/>
                <a:cs typeface="Times New Roman" pitchFamily="18" charset="0"/>
              </a:rPr>
              <a:t> dung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a:t>
            </a:r>
            <a:r>
              <a:rPr lang="en-US" sz="2000" dirty="0" smtClean="0">
                <a:latin typeface="Times New Roman" pitchFamily="18" charset="0"/>
                <a:cs typeface="Times New Roman" pitchFamily="18" charset="0"/>
              </a:rPr>
              <a:t>. </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Hán</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84995"/>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10: ÔN TẬP VĂN BẢN: SINH VẬT  ĐƯỢC HÌNH THÀNH</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TRÊN TRÁI ĐẤT NHƯ THẾ NÀO?</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                              			  (</a:t>
            </a:r>
            <a:r>
              <a:rPr lang="en-US" sz="2000" i="1" dirty="0" err="1" smtClean="0">
                <a:solidFill>
                  <a:srgbClr val="FF0000"/>
                </a:solidFill>
                <a:latin typeface="Times New Roman" pitchFamily="18" charset="0"/>
                <a:cs typeface="Times New Roman" pitchFamily="18" charset="0"/>
              </a:rPr>
              <a:t>Nguyễn</a:t>
            </a:r>
            <a:r>
              <a:rPr lang="en-US" sz="2000" i="1" dirty="0" smtClean="0">
                <a:solidFill>
                  <a:srgbClr val="FF0000"/>
                </a:solidFill>
                <a:latin typeface="Times New Roman" pitchFamily="18" charset="0"/>
                <a:cs typeface="Times New Roman" pitchFamily="18" charset="0"/>
              </a:rPr>
              <a:t> </a:t>
            </a:r>
            <a:r>
              <a:rPr lang="en-US" sz="2000" i="1" dirty="0" err="1" smtClean="0">
                <a:solidFill>
                  <a:srgbClr val="FF0000"/>
                </a:solidFill>
                <a:latin typeface="Times New Roman" pitchFamily="18" charset="0"/>
                <a:cs typeface="Times New Roman" pitchFamily="18" charset="0"/>
              </a:rPr>
              <a:t>Quang</a:t>
            </a:r>
            <a:r>
              <a:rPr lang="en-US" sz="2000" i="1" dirty="0" smtClean="0">
                <a:solidFill>
                  <a:srgbClr val="FF0000"/>
                </a:solidFill>
                <a:latin typeface="Times New Roman" pitchFamily="18" charset="0"/>
                <a:cs typeface="Times New Roman" pitchFamily="18" charset="0"/>
              </a:rPr>
              <a:t> </a:t>
            </a:r>
            <a:r>
              <a:rPr lang="en-US" sz="2000" i="1" dirty="0" err="1" smtClean="0">
                <a:solidFill>
                  <a:srgbClr val="FF0000"/>
                </a:solidFill>
                <a:latin typeface="Times New Roman" pitchFamily="18" charset="0"/>
                <a:cs typeface="Times New Roman" pitchFamily="18" charset="0"/>
              </a:rPr>
              <a:t>Riệu</a:t>
            </a:r>
            <a:r>
              <a:rPr lang="en-US" sz="2000" i="1" dirty="0" smtClean="0">
                <a:solidFill>
                  <a:srgbClr val="FF0000"/>
                </a:solidFill>
                <a:latin typeface="Times New Roman" pitchFamily="18" charset="0"/>
                <a:cs typeface="Times New Roman" pitchFamily="18" charset="0"/>
              </a:rPr>
              <a:t>)</a:t>
            </a:r>
            <a:endParaRPr lang="en-US" sz="20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4" name="TextBox 3"/>
          <p:cNvSpPr txBox="1"/>
          <p:nvPr/>
        </p:nvSpPr>
        <p:spPr>
          <a:xfrm>
            <a:off x="0" y="1066800"/>
            <a:ext cx="9144000" cy="6001643"/>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khóa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2: </a:t>
            </a:r>
            <a:r>
              <a:rPr lang="en-US" sz="2400" dirty="0" smtClean="0">
                <a:latin typeface="Times New Roman" pitchFamily="18" charset="0"/>
                <a:cs typeface="Times New Roman" pitchFamily="18" charset="0"/>
              </a:rPr>
              <a:t>Theo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trời</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3:</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dẫn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sự</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nảy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nở</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sự</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1), </a:t>
            </a:r>
            <a:r>
              <a:rPr lang="en-US" sz="2400" i="1" dirty="0" err="1" smtClean="0">
                <a:latin typeface="Times New Roman" pitchFamily="18" charset="0"/>
                <a:cs typeface="Times New Roman" pitchFamily="18" charset="0"/>
              </a:rPr>
              <a:t>duy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sự</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sống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3), </a:t>
            </a:r>
            <a:r>
              <a:rPr lang="en-US" sz="2400" i="1" dirty="0" err="1" smtClean="0">
                <a:latin typeface="Times New Roman" pitchFamily="18" charset="0"/>
                <a:cs typeface="Times New Roman" pitchFamily="18" charset="0"/>
              </a:rPr>
              <a:t>cần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thiết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thực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4)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rõ</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hỏi</a:t>
            </a:r>
            <a:r>
              <a:rPr lang="en-US" sz="2400" dirty="0" smtClean="0">
                <a:latin typeface="Times New Roman" pitchFamily="18" charset="0"/>
                <a:cs typeface="Times New Roman" pitchFamily="18" charset="0"/>
              </a:rPr>
              <a:t> then </a:t>
            </a:r>
            <a:r>
              <a:rPr lang="en-US" sz="2400" dirty="0" err="1" smtClean="0">
                <a:latin typeface="Times New Roman" pitchFamily="18" charset="0"/>
                <a:cs typeface="Times New Roman" pitchFamily="18" charset="0"/>
              </a:rPr>
              <a:t>chốt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4:</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gốc</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tiếng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Âu</a:t>
            </a:r>
            <a:r>
              <a:rPr lang="en-US" sz="2400" dirty="0" smtClean="0">
                <a:latin typeface="Times New Roman" pitchFamily="18" charset="0"/>
                <a:cs typeface="Times New Roman" pitchFamily="18" charset="0"/>
              </a:rPr>
              <a:t>. </a:t>
            </a:r>
          </a:p>
          <a:p>
            <a:pPr algn="just"/>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các-bô-níc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glu-cô</a:t>
            </a:r>
            <a:r>
              <a:rPr lang="en-US" sz="2400" i="1" dirty="0" smtClean="0">
                <a:latin typeface="Times New Roman" pitchFamily="18" charset="0"/>
                <a:cs typeface="Times New Roman" pitchFamily="18" charset="0"/>
              </a:rPr>
              <a:t>, ô-xi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nối</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8: ÔN TẬP VĂN BẢN XEM NGƯỜI TA KÌA</a:t>
            </a:r>
          </a:p>
          <a:p>
            <a:pPr algn="ctr"/>
            <a:endParaRPr lang="en-US" sz="2000" b="1" dirty="0">
              <a:solidFill>
                <a:srgbClr val="FF0000"/>
              </a:solidFill>
            </a:endParaRPr>
          </a:p>
        </p:txBody>
      </p:sp>
      <p:sp>
        <p:nvSpPr>
          <p:cNvPr id="4" name="TextBox 3"/>
          <p:cNvSpPr txBox="1"/>
          <p:nvPr/>
        </p:nvSpPr>
        <p:spPr>
          <a:xfrm>
            <a:off x="0" y="533400"/>
            <a:ext cx="9144000" cy="6463308"/>
          </a:xfrm>
          <a:prstGeom prst="rect">
            <a:avLst/>
          </a:prstGeom>
          <a:noFill/>
        </p:spPr>
        <p:txBody>
          <a:bodyPr wrap="square" rtlCol="0">
            <a:spAutoFit/>
          </a:bodyPr>
          <a:lstStyle/>
          <a:p>
            <a:pPr algn="just"/>
            <a:r>
              <a:rPr lang="en-US" b="1" dirty="0" smtClean="0">
                <a:latin typeface="Times New Roman" pitchFamily="18" charset="0"/>
                <a:cs typeface="Times New Roman" pitchFamily="18" charset="0"/>
              </a:rPr>
              <a:t>3. </a:t>
            </a:r>
            <a:r>
              <a:rPr lang="en-US" b="1" dirty="0" err="1" smtClean="0">
                <a:latin typeface="Times New Roman" pitchFamily="18" charset="0"/>
                <a:cs typeface="Times New Roman" pitchFamily="18" charset="0"/>
              </a:rPr>
              <a:t>Ngữ</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liệu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Đọc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Hiểu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ngoài</a:t>
            </a:r>
            <a:r>
              <a:rPr lang="en-US" b="1" dirty="0" smtClean="0">
                <a:latin typeface="Times New Roman" pitchFamily="18" charset="0"/>
                <a:cs typeface="Times New Roman" pitchFamily="18" charset="0"/>
              </a:rPr>
              <a:t> SGK</a:t>
            </a:r>
            <a:endParaRPr lang="en-US" dirty="0" smtClean="0">
              <a:latin typeface="Times New Roman" pitchFamily="18" charset="0"/>
              <a:cs typeface="Times New Roman" pitchFamily="18" charset="0"/>
            </a:endParaRPr>
          </a:p>
          <a:p>
            <a:pPr algn="ctr"/>
            <a:r>
              <a:rPr lang="vi-VN" b="1" dirty="0" smtClean="0">
                <a:latin typeface="Times New Roman" pitchFamily="18" charset="0"/>
                <a:cs typeface="Times New Roman" pitchFamily="18" charset="0"/>
              </a:rPr>
              <a:t>PHIẾU HỌC TẬP SỐ 3</a:t>
            </a:r>
            <a:endParaRPr lang="en-US" dirty="0" smtClean="0">
              <a:latin typeface="Times New Roman" pitchFamily="18" charset="0"/>
              <a:cs typeface="Times New Roman" pitchFamily="18" charset="0"/>
            </a:endParaRPr>
          </a:p>
          <a:p>
            <a:pPr algn="just"/>
            <a:r>
              <a:rPr lang="vi-VN" b="1" dirty="0" smtClean="0">
                <a:latin typeface="Times New Roman" pitchFamily="18" charset="0"/>
                <a:cs typeface="Times New Roman" pitchFamily="18" charset="0"/>
              </a:rPr>
              <a:t>Đọc văn bản sau và thực hiện các yêu cầu:</a:t>
            </a:r>
            <a:endParaRPr lang="en-US" dirty="0" smtClean="0">
              <a:latin typeface="Times New Roman" pitchFamily="18" charset="0"/>
              <a:cs typeface="Times New Roman" pitchFamily="18" charset="0"/>
            </a:endParaRPr>
          </a:p>
          <a:p>
            <a:pPr algn="just"/>
            <a:r>
              <a:rPr lang="vi-VN" i="1" dirty="0" smtClean="0">
                <a:latin typeface="Times New Roman" pitchFamily="18" charset="0"/>
                <a:cs typeface="Times New Roman" pitchFamily="18" charset="0"/>
              </a:rPr>
              <a:t>     Mỗi chúng ta đều giống một đóa hoa. Có những bông hoa lớn và cũng có những bông hoa nhỏ, có những bông nở sớm và những bông nở muộn, có những đóa hoa rực rỡ sắc màu được bày bán ở những cửa hàng lớn, cũng có những đóa hoa đơn sắc kết thúc “đời hoa” bên vệ đường.</a:t>
            </a:r>
            <a:endParaRPr lang="en-US" dirty="0" smtClean="0">
              <a:latin typeface="Times New Roman" pitchFamily="18" charset="0"/>
              <a:cs typeface="Times New Roman" pitchFamily="18" charset="0"/>
            </a:endParaRPr>
          </a:p>
          <a:p>
            <a:pPr algn="just"/>
            <a:r>
              <a:rPr lang="vi-VN" i="1" dirty="0" smtClean="0">
                <a:latin typeface="Times New Roman" pitchFamily="18" charset="0"/>
                <a:cs typeface="Times New Roman" pitchFamily="18" charset="0"/>
              </a:rPr>
              <a:t>     Sứ mệnh của hoa là nở. Cho dù không có những ưu thế để như nhiều loài hoa khác, cho dù được đặt ở bất cứ đâu, thì cũng hãy bừng nở rực rỡ, bung ra những nét đẹp mà chỉ riêng ta mới có thể mang đến cho đời.[...]</a:t>
            </a:r>
            <a:endParaRPr lang="en-US" dirty="0" smtClean="0">
              <a:latin typeface="Times New Roman" pitchFamily="18" charset="0"/>
              <a:cs typeface="Times New Roman" pitchFamily="18" charset="0"/>
            </a:endParaRPr>
          </a:p>
          <a:p>
            <a:pPr algn="just"/>
            <a:r>
              <a:rPr lang="vi-VN" i="1" dirty="0" smtClean="0">
                <a:latin typeface="Times New Roman" pitchFamily="18" charset="0"/>
                <a:cs typeface="Times New Roman" pitchFamily="18" charset="0"/>
              </a:rPr>
              <a:t>  Hãy bung nở đóa hoa của riêng mình dù có được gieo mầm ở bất cứ đâu.</a:t>
            </a:r>
            <a:endParaRPr lang="en-US" dirty="0" smtClean="0">
              <a:latin typeface="Times New Roman" pitchFamily="18" charset="0"/>
              <a:cs typeface="Times New Roman" pitchFamily="18" charset="0"/>
            </a:endParaRPr>
          </a:p>
          <a:p>
            <a:pPr algn="just"/>
            <a:r>
              <a:rPr lang="vi-VN" i="1" dirty="0" smtClean="0">
                <a:latin typeface="Times New Roman" pitchFamily="18" charset="0"/>
                <a:cs typeface="Times New Roman" pitchFamily="18" charset="0"/>
              </a:rPr>
              <a:t>(Kazuko Watanabe, Mình là nắng việc của mình là chói chang, Vũ Thùy Linh dịch, NXB Thế giới, 2018)</a:t>
            </a:r>
            <a:endParaRPr lang="en-US" dirty="0" smtClean="0">
              <a:latin typeface="Times New Roman" pitchFamily="18" charset="0"/>
              <a:cs typeface="Times New Roman" pitchFamily="18" charset="0"/>
            </a:endParaRPr>
          </a:p>
          <a:p>
            <a:pPr algn="just"/>
            <a:r>
              <a:rPr lang="vi-VN" b="1" dirty="0" smtClean="0">
                <a:latin typeface="Times New Roman" pitchFamily="18" charset="0"/>
                <a:cs typeface="Times New Roman" pitchFamily="18" charset="0"/>
              </a:rPr>
              <a:t>Câu 1.</a:t>
            </a:r>
            <a:r>
              <a:rPr lang="vi-VN" dirty="0" smtClean="0">
                <a:latin typeface="Times New Roman" pitchFamily="18" charset="0"/>
                <a:cs typeface="Times New Roman" pitchFamily="18" charset="0"/>
              </a:rPr>
              <a:t> Xác định phương thức biểu đạt chính của văn bản.</a:t>
            </a:r>
            <a:endParaRPr lang="en-US" dirty="0" smtClean="0">
              <a:latin typeface="Times New Roman" pitchFamily="18" charset="0"/>
              <a:cs typeface="Times New Roman" pitchFamily="18" charset="0"/>
            </a:endParaRPr>
          </a:p>
          <a:p>
            <a:pPr algn="just"/>
            <a:r>
              <a:rPr lang="vi-VN" b="1" dirty="0" smtClean="0">
                <a:latin typeface="Times New Roman" pitchFamily="18" charset="0"/>
                <a:cs typeface="Times New Roman" pitchFamily="18" charset="0"/>
              </a:rPr>
              <a:t>Câu 2.</a:t>
            </a:r>
            <a:r>
              <a:rPr lang="vi-VN" dirty="0" smtClean="0">
                <a:latin typeface="Times New Roman" pitchFamily="18" charset="0"/>
                <a:cs typeface="Times New Roman" pitchFamily="18" charset="0"/>
              </a:rPr>
              <a:t> Chỉ ra và nêu tác dụng của một phép tu từ được sử dụng trong câu văn: Có những bông hoa lớn và cũng có những bông hoa nhỏ, có những bông nở sớm và những bông nở muộn, có những đóa hoa rực rỡ sắc màu được bày bán ở những cửa hàng lớn, cũng có những đóa hoa đơn sắc kết thúc "đời hoa” bên vệ đường.</a:t>
            </a:r>
            <a:endParaRPr lang="en-US" dirty="0" smtClean="0">
              <a:latin typeface="Times New Roman" pitchFamily="18" charset="0"/>
              <a:cs typeface="Times New Roman" pitchFamily="18" charset="0"/>
            </a:endParaRPr>
          </a:p>
          <a:p>
            <a:pPr algn="just"/>
            <a:r>
              <a:rPr lang="vi-VN" b="1" dirty="0" smtClean="0">
                <a:latin typeface="Times New Roman" pitchFamily="18" charset="0"/>
                <a:cs typeface="Times New Roman" pitchFamily="18" charset="0"/>
              </a:rPr>
              <a:t>Câu 3.</a:t>
            </a:r>
            <a:r>
              <a:rPr lang="vi-VN" dirty="0" smtClean="0">
                <a:latin typeface="Times New Roman" pitchFamily="18" charset="0"/>
                <a:cs typeface="Times New Roman" pitchFamily="18" charset="0"/>
              </a:rPr>
              <a:t> Em hiểu câu nói này như thế nào: Hãy bung nở đóa hoa của riêng mình dù có được gieo mầm ở bất cứ đâu.</a:t>
            </a:r>
            <a:endParaRPr lang="en-US" dirty="0" smtClean="0">
              <a:latin typeface="Times New Roman" pitchFamily="18" charset="0"/>
              <a:cs typeface="Times New Roman" pitchFamily="18" charset="0"/>
            </a:endParaRPr>
          </a:p>
          <a:p>
            <a:pPr algn="just"/>
            <a:r>
              <a:rPr lang="vi-VN" b="1" dirty="0" smtClean="0">
                <a:latin typeface="Times New Roman" pitchFamily="18" charset="0"/>
                <a:cs typeface="Times New Roman" pitchFamily="18" charset="0"/>
              </a:rPr>
              <a:t>Câu 4.</a:t>
            </a:r>
            <a:r>
              <a:rPr lang="vi-VN" dirty="0" smtClean="0">
                <a:latin typeface="Times New Roman" pitchFamily="18" charset="0"/>
                <a:cs typeface="Times New Roman" pitchFamily="18" charset="0"/>
              </a:rPr>
              <a:t> Em có đồng tình với suy nghĩ của tác giả: “Mỗi chúng ta đều giống một đóa hoa.” không? Vì sao? </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548</TotalTime>
  <Words>12169</Words>
  <PresentationFormat>On-screen Show (4:3)</PresentationFormat>
  <Paragraphs>923</Paragraphs>
  <Slides>83</Slides>
  <Notes>0</Notes>
  <HiddenSlides>0</HiddenSlides>
  <MMClips>3</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83</vt:i4>
      </vt:variant>
    </vt:vector>
  </HeadingPairs>
  <TitlesOfParts>
    <vt:vector size="88" baseType="lpstr">
      <vt:lpstr>SimSun</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2022-08-28T09:30:36Z</dcterms:created>
  <dcterms:modified xsi:type="dcterms:W3CDTF">2023-08-18T01:40:29Z</dcterms:modified>
</cp:coreProperties>
</file>