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61" r:id="rId2"/>
    <p:sldId id="262" r:id="rId3"/>
    <p:sldId id="263" r:id="rId4"/>
    <p:sldId id="270" r:id="rId5"/>
    <p:sldId id="271" r:id="rId6"/>
    <p:sldId id="272" r:id="rId7"/>
    <p:sldId id="273" r:id="rId8"/>
    <p:sldId id="336" r:id="rId9"/>
    <p:sldId id="337" r:id="rId10"/>
    <p:sldId id="335" r:id="rId11"/>
    <p:sldId id="268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3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9" r:id="rId48"/>
    <p:sldId id="320" r:id="rId49"/>
    <p:sldId id="321" r:id="rId50"/>
    <p:sldId id="322" r:id="rId51"/>
    <p:sldId id="323" r:id="rId52"/>
    <p:sldId id="324" r:id="rId53"/>
    <p:sldId id="339" r:id="rId54"/>
    <p:sldId id="325" r:id="rId55"/>
    <p:sldId id="326" r:id="rId56"/>
    <p:sldId id="327" r:id="rId57"/>
    <p:sldId id="340" r:id="rId58"/>
    <p:sldId id="328" r:id="rId59"/>
    <p:sldId id="341" r:id="rId60"/>
    <p:sldId id="329" r:id="rId61"/>
    <p:sldId id="330" r:id="rId62"/>
    <p:sldId id="331" r:id="rId63"/>
    <p:sldId id="332" r:id="rId64"/>
    <p:sldId id="333" r:id="rId65"/>
    <p:sldId id="334" r:id="rId6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101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12" Type="http://schemas.openxmlformats.org/officeDocument/2006/relationships/image" Target="../media/image100.wmf"/><Relationship Id="rId17" Type="http://schemas.openxmlformats.org/officeDocument/2006/relationships/image" Target="../media/image105.wmf"/><Relationship Id="rId2" Type="http://schemas.openxmlformats.org/officeDocument/2006/relationships/image" Target="../media/image90.wmf"/><Relationship Id="rId16" Type="http://schemas.openxmlformats.org/officeDocument/2006/relationships/image" Target="../media/image104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11" Type="http://schemas.openxmlformats.org/officeDocument/2006/relationships/image" Target="../media/image99.wmf"/><Relationship Id="rId5" Type="http://schemas.openxmlformats.org/officeDocument/2006/relationships/image" Target="../media/image93.wmf"/><Relationship Id="rId15" Type="http://schemas.openxmlformats.org/officeDocument/2006/relationships/image" Target="../media/image103.wmf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Relationship Id="rId14" Type="http://schemas.openxmlformats.org/officeDocument/2006/relationships/image" Target="../media/image10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AE20D-EF95-480D-AB45-26BAE5ABF9E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9F1C4-E384-4078-B756-B4E5C6EB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66B00-BB6D-4D16-A01F-23BDEE0801E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2.xml"/><Relationship Id="rId3" Type="http://schemas.openxmlformats.org/officeDocument/2006/relationships/slide" Target="slide23.xml"/><Relationship Id="rId7" Type="http://schemas.openxmlformats.org/officeDocument/2006/relationships/slide" Target="slide18.xml"/><Relationship Id="rId12" Type="http://schemas.openxmlformats.org/officeDocument/2006/relationships/slide" Target="slide13.xml"/><Relationship Id="rId17" Type="http://schemas.openxmlformats.org/officeDocument/2006/relationships/slide" Target="slide2.xml"/><Relationship Id="rId2" Type="http://schemas.openxmlformats.org/officeDocument/2006/relationships/slide" Target="slide22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14.xml"/><Relationship Id="rId5" Type="http://schemas.openxmlformats.org/officeDocument/2006/relationships/slide" Target="slide25.xml"/><Relationship Id="rId15" Type="http://schemas.openxmlformats.org/officeDocument/2006/relationships/slide" Target="slide16.xml"/><Relationship Id="rId10" Type="http://schemas.openxmlformats.org/officeDocument/2006/relationships/slide" Target="slide15.xml"/><Relationship Id="rId4" Type="http://schemas.openxmlformats.org/officeDocument/2006/relationships/slide" Target="slide24.xml"/><Relationship Id="rId9" Type="http://schemas.openxmlformats.org/officeDocument/2006/relationships/slide" Target="slide20.xml"/><Relationship Id="rId1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5.bin"/><Relationship Id="rId18" Type="http://schemas.openxmlformats.org/officeDocument/2006/relationships/slide" Target="slide10.xml"/><Relationship Id="rId3" Type="http://schemas.openxmlformats.org/officeDocument/2006/relationships/image" Target="../media/image19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wmf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19" Type="http://schemas.openxmlformats.org/officeDocument/2006/relationships/slide" Target="slide3.xml"/><Relationship Id="rId4" Type="http://schemas.openxmlformats.org/officeDocument/2006/relationships/image" Target="../media/image20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5.wmf"/><Relationship Id="rId3" Type="http://schemas.openxmlformats.org/officeDocument/2006/relationships/image" Target="../media/image27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slide" Target="slide10.xml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3.wmf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3.wmf"/><Relationship Id="rId3" Type="http://schemas.openxmlformats.org/officeDocument/2006/relationships/image" Target="../media/image45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slide" Target="slide10.xml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1.wmf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47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28.xml"/><Relationship Id="rId18" Type="http://schemas.openxmlformats.org/officeDocument/2006/relationships/slide" Target="slide44.xml"/><Relationship Id="rId3" Type="http://schemas.openxmlformats.org/officeDocument/2006/relationships/slide" Target="slide39.xml"/><Relationship Id="rId21" Type="http://schemas.openxmlformats.org/officeDocument/2006/relationships/slide" Target="slide42.xml"/><Relationship Id="rId7" Type="http://schemas.openxmlformats.org/officeDocument/2006/relationships/slide" Target="slide34.xml"/><Relationship Id="rId12" Type="http://schemas.openxmlformats.org/officeDocument/2006/relationships/slide" Target="slide29.xml"/><Relationship Id="rId17" Type="http://schemas.openxmlformats.org/officeDocument/2006/relationships/slide" Target="slide43.xml"/><Relationship Id="rId2" Type="http://schemas.openxmlformats.org/officeDocument/2006/relationships/slide" Target="slide38.xml"/><Relationship Id="rId16" Type="http://schemas.openxmlformats.org/officeDocument/2006/relationships/slide" Target="slide27.xml"/><Relationship Id="rId20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30.xml"/><Relationship Id="rId5" Type="http://schemas.openxmlformats.org/officeDocument/2006/relationships/slide" Target="slide41.xml"/><Relationship Id="rId15" Type="http://schemas.openxmlformats.org/officeDocument/2006/relationships/slide" Target="slide32.xml"/><Relationship Id="rId10" Type="http://schemas.openxmlformats.org/officeDocument/2006/relationships/slide" Target="slide31.xml"/><Relationship Id="rId19" Type="http://schemas.openxmlformats.org/officeDocument/2006/relationships/slide" Target="slide45.xml"/><Relationship Id="rId4" Type="http://schemas.openxmlformats.org/officeDocument/2006/relationships/slide" Target="slide40.xml"/><Relationship Id="rId9" Type="http://schemas.openxmlformats.org/officeDocument/2006/relationships/slide" Target="slide36.xml"/><Relationship Id="rId14" Type="http://schemas.openxmlformats.org/officeDocument/2006/relationships/slide" Target="slide37.xml"/><Relationship Id="rId22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slide" Target="slide26.xml"/><Relationship Id="rId4" Type="http://schemas.openxmlformats.org/officeDocument/2006/relationships/image" Target="../media/image64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49.xml"/><Relationship Id="rId3" Type="http://schemas.openxmlformats.org/officeDocument/2006/relationships/slide" Target="slide63.xml"/><Relationship Id="rId7" Type="http://schemas.openxmlformats.org/officeDocument/2006/relationships/slide" Target="slide56.xml"/><Relationship Id="rId12" Type="http://schemas.openxmlformats.org/officeDocument/2006/relationships/slide" Target="slide50.xml"/><Relationship Id="rId17" Type="http://schemas.openxmlformats.org/officeDocument/2006/relationships/slide" Target="slide2.xml"/><Relationship Id="rId2" Type="http://schemas.openxmlformats.org/officeDocument/2006/relationships/slide" Target="slide62.xml"/><Relationship Id="rId16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11" Type="http://schemas.openxmlformats.org/officeDocument/2006/relationships/slide" Target="slide51.xml"/><Relationship Id="rId5" Type="http://schemas.openxmlformats.org/officeDocument/2006/relationships/slide" Target="slide65.xml"/><Relationship Id="rId15" Type="http://schemas.openxmlformats.org/officeDocument/2006/relationships/slide" Target="slide54.xml"/><Relationship Id="rId10" Type="http://schemas.openxmlformats.org/officeDocument/2006/relationships/slide" Target="slide52.xml"/><Relationship Id="rId4" Type="http://schemas.openxmlformats.org/officeDocument/2006/relationships/slide" Target="slide64.xml"/><Relationship Id="rId9" Type="http://schemas.openxmlformats.org/officeDocument/2006/relationships/slide" Target="slide60.xml"/><Relationship Id="rId14" Type="http://schemas.openxmlformats.org/officeDocument/2006/relationships/slide" Target="slide6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image" Target="../media/image8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slide" Target="slide3.xml"/><Relationship Id="rId4" Type="http://schemas.openxmlformats.org/officeDocument/2006/relationships/slide" Target="slid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image" Target="../media/image9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image" Target="../media/image9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image" Target="../media/image10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image" Target="../media/image10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image" Target="../media/image106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9" Type="http://schemas.openxmlformats.org/officeDocument/2006/relationships/slide" Target="slide47.xml"/><Relationship Id="rId21" Type="http://schemas.openxmlformats.org/officeDocument/2006/relationships/image" Target="../media/image97.wmf"/><Relationship Id="rId34" Type="http://schemas.openxmlformats.org/officeDocument/2006/relationships/oleObject" Target="../embeddings/oleObject32.bin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95.wmf"/><Relationship Id="rId25" Type="http://schemas.openxmlformats.org/officeDocument/2006/relationships/image" Target="../media/image99.wmf"/><Relationship Id="rId33" Type="http://schemas.openxmlformats.org/officeDocument/2006/relationships/image" Target="../media/image103.wmf"/><Relationship Id="rId38" Type="http://schemas.openxmlformats.org/officeDocument/2006/relationships/image" Target="../media/image125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101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92.w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37" Type="http://schemas.openxmlformats.org/officeDocument/2006/relationships/image" Target="../media/image105.wmf"/><Relationship Id="rId40" Type="http://schemas.openxmlformats.org/officeDocument/2006/relationships/slide" Target="slide3.xml"/><Relationship Id="rId5" Type="http://schemas.openxmlformats.org/officeDocument/2006/relationships/image" Target="../media/image89.wmf"/><Relationship Id="rId15" Type="http://schemas.openxmlformats.org/officeDocument/2006/relationships/image" Target="../media/image94.wmf"/><Relationship Id="rId23" Type="http://schemas.openxmlformats.org/officeDocument/2006/relationships/image" Target="../media/image98.wmf"/><Relationship Id="rId28" Type="http://schemas.openxmlformats.org/officeDocument/2006/relationships/oleObject" Target="../embeddings/oleObject29.bin"/><Relationship Id="rId36" Type="http://schemas.openxmlformats.org/officeDocument/2006/relationships/oleObject" Target="../embeddings/oleObject33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96.wmf"/><Relationship Id="rId31" Type="http://schemas.openxmlformats.org/officeDocument/2006/relationships/image" Target="../media/image102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100.wmf"/><Relationship Id="rId30" Type="http://schemas.openxmlformats.org/officeDocument/2006/relationships/oleObject" Target="../embeddings/oleObject30.bin"/><Relationship Id="rId35" Type="http://schemas.openxmlformats.org/officeDocument/2006/relationships/image" Target="../media/image104.wmf"/><Relationship Id="rId8" Type="http://schemas.openxmlformats.org/officeDocument/2006/relationships/oleObject" Target="../embeddings/oleObject19.bin"/><Relationship Id="rId3" Type="http://schemas.openxmlformats.org/officeDocument/2006/relationships/image" Target="../media/image12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image" Target="../media/image12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image" Target="../media/image13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7.xml"/><Relationship Id="rId4" Type="http://schemas.openxmlformats.org/officeDocument/2006/relationships/image" Target="../media/image1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ction Button: Back or Previous 22">
            <a:hlinkClick r:id="rId17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62250" y="14461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885" y="932209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1: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471" y="2822415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25948" y="904423"/>
                <a:ext cx="9969811" cy="1919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it-IT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Thể tích của tứ diện </a:t>
                </a:r>
                <a14:m>
                  <m:oMath xmlns:m="http://schemas.openxmlformats.org/officeDocument/2006/math"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𝑂𝐴𝐵𝐶</m:t>
                    </m:r>
                  </m:oMath>
                </a14:m>
                <a:r>
                  <a:rPr lang="it-IT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𝑂𝐴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𝑂𝐵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𝑂𝐶</m:t>
                    </m:r>
                  </m:oMath>
                </a14:m>
                <a:r>
                  <a:rPr lang="it-IT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đôi một vuông góc, </a:t>
                </a:r>
                <a14:m>
                  <m:oMath xmlns:m="http://schemas.openxmlformats.org/officeDocument/2006/math"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𝑂𝐴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𝑂𝐵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𝑂𝐶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it-IT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là</a:t>
                </a:r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p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B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p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                  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4</m:t>
                        </m:r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p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          D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p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948" y="904423"/>
                <a:ext cx="9969811" cy="1919500"/>
              </a:xfrm>
              <a:prstGeom prst="rect">
                <a:avLst/>
              </a:prstGeom>
              <a:blipFill rotWithShape="1">
                <a:blip r:embed="rId3"/>
                <a:stretch>
                  <a:fillRect l="-1590" t="-2857" r="-1529" b="-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8196751" y="3051320"/>
            <a:ext cx="3735978" cy="3388026"/>
            <a:chOff x="3227" y="6309"/>
            <a:chExt cx="6943" cy="5151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" y="6489"/>
              <a:ext cx="6463" cy="4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3227" y="11200"/>
            <a:ext cx="24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8" name="Equation" r:id="rId5" imgW="3657600" imgH="3962400" progId="Equation.DSMT4">
                    <p:embed/>
                  </p:oleObj>
                </mc:Choice>
                <mc:Fallback>
                  <p:oleObj name="Equation" r:id="rId5" imgW="3657600" imgH="3962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7" y="11200"/>
                          <a:ext cx="24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5420" y="6309"/>
            <a:ext cx="24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9" name="Equation" r:id="rId7" imgW="3657600" imgH="3962400" progId="Equation.DSMT4">
                    <p:embed/>
                  </p:oleObj>
                </mc:Choice>
                <mc:Fallback>
                  <p:oleObj name="Equation" r:id="rId7" imgW="3657600" imgH="3962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0" y="6309"/>
                          <a:ext cx="24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9930" y="9495"/>
            <a:ext cx="2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0" name="Equation" r:id="rId9" imgW="3657600" imgH="4267200" progId="Equation.DSMT4">
                    <p:embed/>
                  </p:oleObj>
                </mc:Choice>
                <mc:Fallback>
                  <p:oleObj name="Equation" r:id="rId9" imgW="3657600" imgH="42672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30" y="9495"/>
                          <a:ext cx="24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5770" y="8179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" name="Equation" r:id="rId11" imgW="3048000" imgH="3352800" progId="Equation.DSMT4">
                    <p:embed/>
                  </p:oleObj>
                </mc:Choice>
                <mc:Fallback>
                  <p:oleObj name="Equation" r:id="rId11" imgW="3048000" imgH="33528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0" y="8179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4420" y="9960"/>
            <a:ext cx="32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" name="Equation" r:id="rId13" imgW="4876800" imgH="4267200" progId="Equation.DSMT4">
                    <p:embed/>
                  </p:oleObj>
                </mc:Choice>
                <mc:Fallback>
                  <p:oleObj name="Equation" r:id="rId13" imgW="4876800" imgH="42672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0" y="9960"/>
                          <a:ext cx="32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7140" y="9216"/>
            <a:ext cx="32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" name="Equation" r:id="rId15" imgW="4876800" imgH="4267200" progId="Equation.DSMT4">
                    <p:embed/>
                  </p:oleObj>
                </mc:Choice>
                <mc:Fallback>
                  <p:oleObj name="Equation" r:id="rId15" imgW="4876800" imgH="42672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0" y="9216"/>
                          <a:ext cx="32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2081" y="3477280"/>
                <a:ext cx="6216382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i="1">
                          <a:latin typeface="Cambria Math"/>
                        </a:rPr>
                        <m:t>𝑉</m:t>
                      </m:r>
                      <m:r>
                        <a:rPr lang="it-IT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sz="32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it-IT" sz="3200" i="1">
                          <a:latin typeface="Cambria Math"/>
                        </a:rPr>
                        <m:t>𝑂𝐴</m:t>
                      </m:r>
                      <m:r>
                        <a:rPr lang="it-IT" sz="3200" i="1">
                          <a:latin typeface="Cambria Math"/>
                        </a:rPr>
                        <m:t>.</m:t>
                      </m:r>
                      <m:r>
                        <a:rPr lang="it-IT" sz="3200" i="1">
                          <a:latin typeface="Cambria Math"/>
                        </a:rPr>
                        <m:t>𝑂𝐵</m:t>
                      </m:r>
                      <m:r>
                        <a:rPr lang="it-IT" sz="3200" i="1">
                          <a:latin typeface="Cambria Math"/>
                        </a:rPr>
                        <m:t>.</m:t>
                      </m:r>
                      <m:r>
                        <a:rPr lang="it-IT" sz="3200" i="1">
                          <a:latin typeface="Cambria Math"/>
                        </a:rPr>
                        <m:t>𝑂𝐶</m:t>
                      </m:r>
                      <m:r>
                        <a:rPr lang="it-IT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i="1">
                              <a:latin typeface="Cambria Math"/>
                            </a:rPr>
                            <m:t>𝑎</m:t>
                          </m:r>
                          <m:r>
                            <a:rPr lang="it-IT" sz="3200" i="1">
                              <a:latin typeface="Cambria Math"/>
                            </a:rPr>
                            <m:t>.</m:t>
                          </m:r>
                          <m:r>
                            <a:rPr lang="it-IT" sz="3200" i="1">
                              <a:latin typeface="Cambria Math"/>
                            </a:rPr>
                            <m:t>2</m:t>
                          </m:r>
                          <m:r>
                            <a:rPr lang="it-IT" sz="3200" i="1">
                              <a:latin typeface="Cambria Math"/>
                            </a:rPr>
                            <m:t>𝑎</m:t>
                          </m:r>
                          <m:r>
                            <a:rPr lang="it-IT" sz="3200" i="1">
                              <a:latin typeface="Cambria Math"/>
                            </a:rPr>
                            <m:t>.</m:t>
                          </m:r>
                          <m:r>
                            <a:rPr lang="it-IT" sz="3200" i="1">
                              <a:latin typeface="Cambria Math"/>
                            </a:rPr>
                            <m:t>3</m:t>
                          </m:r>
                          <m:r>
                            <a:rPr lang="it-IT" sz="32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it-IT" sz="32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it-IT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it-IT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81" y="3477280"/>
                <a:ext cx="6216382" cy="101752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0462195" y="2189890"/>
            <a:ext cx="685800" cy="609600"/>
          </a:xfrm>
          <a:prstGeom prst="ellipse">
            <a:avLst/>
          </a:prstGeom>
          <a:solidFill>
            <a:srgbClr val="FF0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ction Button: Back or Previous 17">
            <a:hlinkClick r:id="rId18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Forward or Next 18">
            <a:hlinkClick r:id="rId19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65" y="8897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2: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2" y="2639535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39678" y="2094933"/>
            <a:ext cx="685800" cy="609600"/>
          </a:xfrm>
          <a:prstGeom prst="ellipse">
            <a:avLst/>
          </a:prstGeom>
          <a:solidFill>
            <a:srgbClr val="FF0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90570" y="52252"/>
                <a:ext cx="10718814" cy="2759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khối chóp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hình vuông cạnh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Biết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Thể tích của khối chóp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là:</a:t>
                </a:r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B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C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D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570" y="52252"/>
                <a:ext cx="10718814" cy="2759410"/>
              </a:xfrm>
              <a:prstGeom prst="rect">
                <a:avLst/>
              </a:prstGeom>
              <a:blipFill rotWithShape="1">
                <a:blip r:embed="rId3"/>
                <a:stretch>
                  <a:fillRect l="-1479" t="-1991" r="-1422" b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>
            <a:spLocks noChangeAspect="1" noChangeArrowheads="1"/>
          </p:cNvSpPr>
          <p:nvPr/>
        </p:nvSpPr>
        <p:spPr bwMode="auto">
          <a:xfrm>
            <a:off x="4938712" y="2509837"/>
            <a:ext cx="23145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8192868" y="2889741"/>
            <a:ext cx="3548678" cy="3168116"/>
            <a:chOff x="2451" y="3956"/>
            <a:chExt cx="4127" cy="3481"/>
          </a:xfrm>
        </p:grpSpPr>
        <p:cxnSp>
          <p:nvCxnSpPr>
            <p:cNvPr id="3075" name="AutoShape 3"/>
            <p:cNvCxnSpPr>
              <a:cxnSpLocks noChangeShapeType="1"/>
            </p:cNvCxnSpPr>
            <p:nvPr/>
          </p:nvCxnSpPr>
          <p:spPr bwMode="auto">
            <a:xfrm>
              <a:off x="3917" y="6382"/>
              <a:ext cx="23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6" name="AutoShape 4"/>
            <p:cNvCxnSpPr>
              <a:cxnSpLocks noChangeShapeType="1"/>
            </p:cNvCxnSpPr>
            <p:nvPr/>
          </p:nvCxnSpPr>
          <p:spPr bwMode="auto">
            <a:xfrm flipH="1">
              <a:off x="2720" y="6382"/>
              <a:ext cx="1209" cy="8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AutoShape 5"/>
            <p:cNvCxnSpPr>
              <a:cxnSpLocks noChangeShapeType="1"/>
            </p:cNvCxnSpPr>
            <p:nvPr/>
          </p:nvCxnSpPr>
          <p:spPr bwMode="auto">
            <a:xfrm flipH="1">
              <a:off x="5097" y="6382"/>
              <a:ext cx="1209" cy="8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AutoShape 6"/>
            <p:cNvCxnSpPr>
              <a:cxnSpLocks noChangeShapeType="1"/>
            </p:cNvCxnSpPr>
            <p:nvPr/>
          </p:nvCxnSpPr>
          <p:spPr bwMode="auto">
            <a:xfrm>
              <a:off x="2725" y="7270"/>
              <a:ext cx="238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AutoShape 7"/>
            <p:cNvCxnSpPr>
              <a:cxnSpLocks noChangeShapeType="1"/>
            </p:cNvCxnSpPr>
            <p:nvPr/>
          </p:nvCxnSpPr>
          <p:spPr bwMode="auto">
            <a:xfrm flipV="1">
              <a:off x="3929" y="4264"/>
              <a:ext cx="0" cy="21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" name="AutoShape 8"/>
            <p:cNvCxnSpPr>
              <a:cxnSpLocks noChangeShapeType="1"/>
            </p:cNvCxnSpPr>
            <p:nvPr/>
          </p:nvCxnSpPr>
          <p:spPr bwMode="auto">
            <a:xfrm flipH="1">
              <a:off x="2720" y="4251"/>
              <a:ext cx="1209" cy="301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1" name="AutoShape 9"/>
            <p:cNvCxnSpPr>
              <a:cxnSpLocks noChangeShapeType="1"/>
            </p:cNvCxnSpPr>
            <p:nvPr/>
          </p:nvCxnSpPr>
          <p:spPr bwMode="auto">
            <a:xfrm>
              <a:off x="3929" y="4251"/>
              <a:ext cx="1168" cy="301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2" name="AutoShape 10"/>
            <p:cNvCxnSpPr>
              <a:cxnSpLocks noChangeShapeType="1"/>
            </p:cNvCxnSpPr>
            <p:nvPr/>
          </p:nvCxnSpPr>
          <p:spPr bwMode="auto">
            <a:xfrm>
              <a:off x="3929" y="4251"/>
              <a:ext cx="2372" cy="213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AutoShape 11"/>
            <p:cNvCxnSpPr>
              <a:cxnSpLocks noChangeShapeType="1"/>
            </p:cNvCxnSpPr>
            <p:nvPr/>
          </p:nvCxnSpPr>
          <p:spPr bwMode="auto">
            <a:xfrm flipV="1">
              <a:off x="4031" y="6273"/>
              <a:ext cx="0" cy="11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AutoShape 12"/>
            <p:cNvCxnSpPr>
              <a:cxnSpLocks noChangeShapeType="1"/>
            </p:cNvCxnSpPr>
            <p:nvPr/>
          </p:nvCxnSpPr>
          <p:spPr bwMode="auto">
            <a:xfrm>
              <a:off x="3929" y="6274"/>
              <a:ext cx="11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>
              <a:off x="3909" y="4251"/>
              <a:ext cx="57" cy="57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3901" y="6356"/>
              <a:ext cx="57" cy="57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15"/>
            <p:cNvSpPr>
              <a:spLocks noChangeArrowheads="1"/>
            </p:cNvSpPr>
            <p:nvPr/>
          </p:nvSpPr>
          <p:spPr bwMode="auto">
            <a:xfrm>
              <a:off x="2714" y="7226"/>
              <a:ext cx="57" cy="57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16"/>
            <p:cNvSpPr>
              <a:spLocks noChangeArrowheads="1"/>
            </p:cNvSpPr>
            <p:nvPr/>
          </p:nvSpPr>
          <p:spPr bwMode="auto">
            <a:xfrm>
              <a:off x="5064" y="7227"/>
              <a:ext cx="57" cy="57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17"/>
            <p:cNvSpPr>
              <a:spLocks noChangeArrowheads="1"/>
            </p:cNvSpPr>
            <p:nvPr/>
          </p:nvSpPr>
          <p:spPr bwMode="auto">
            <a:xfrm>
              <a:off x="6257" y="6358"/>
              <a:ext cx="57" cy="57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3820" y="3956"/>
            <a:ext cx="222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5" name="Equation" r:id="rId4" imgW="139680" imgH="177480" progId="Equation.DSMT4">
                    <p:embed/>
                  </p:oleObj>
                </mc:Choice>
                <mc:Fallback>
                  <p:oleObj name="Equation" r:id="rId4" imgW="139680" imgH="17748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0" y="3956"/>
                          <a:ext cx="222" cy="2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3622" y="6156"/>
            <a:ext cx="242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6" name="Equation" r:id="rId6" imgW="152280" imgH="164880" progId="Equation.DSMT4">
                    <p:embed/>
                  </p:oleObj>
                </mc:Choice>
                <mc:Fallback>
                  <p:oleObj name="Equation" r:id="rId6" imgW="152280" imgH="16488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2" y="6156"/>
                          <a:ext cx="242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2451" y="7093"/>
            <a:ext cx="242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7" name="Equation" r:id="rId8" imgW="152280" imgH="164880" progId="Equation.DSMT4">
                    <p:embed/>
                  </p:oleObj>
                </mc:Choice>
                <mc:Fallback>
                  <p:oleObj name="Equation" r:id="rId8" imgW="152280" imgH="16488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1" y="7093"/>
                          <a:ext cx="242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5189" y="7160"/>
            <a:ext cx="242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8" name="Equation" r:id="rId10" imgW="152280" imgH="177480" progId="Equation.DSMT4">
                    <p:embed/>
                  </p:oleObj>
                </mc:Choice>
                <mc:Fallback>
                  <p:oleObj name="Equation" r:id="rId10" imgW="152280" imgH="17748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9" y="7160"/>
                          <a:ext cx="242" cy="2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6316" y="6290"/>
            <a:ext cx="262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9" name="Equation" r:id="rId12" imgW="164880" imgH="164880" progId="Equation.DSMT4">
                    <p:embed/>
                  </p:oleObj>
                </mc:Choice>
                <mc:Fallback>
                  <p:oleObj name="Equation" r:id="rId12" imgW="164880" imgH="16488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6" y="6290"/>
                          <a:ext cx="262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10402" y="3600850"/>
                <a:ext cx="8589596" cy="860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Thể tích khối chóp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2" y="3600850"/>
                <a:ext cx="8589596" cy="860300"/>
              </a:xfrm>
              <a:prstGeom prst="rect">
                <a:avLst/>
              </a:prstGeom>
              <a:blipFill rotWithShape="1">
                <a:blip r:embed="rId14"/>
                <a:stretch>
                  <a:fillRect l="-1845" r="-781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ction Button: Back or Previous 31">
            <a:hlinkClick r:id="rId1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Forward or Next 32">
            <a:hlinkClick r:id="rId1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7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  <p:bldP spid="16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65" y="8897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3: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2" y="2757102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563408" y="2147502"/>
            <a:ext cx="685800" cy="609600"/>
          </a:xfrm>
          <a:prstGeom prst="ellipse">
            <a:avLst/>
          </a:prstGeom>
          <a:solidFill>
            <a:srgbClr val="FF0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spect="1" noChangeArrowheads="1"/>
          </p:cNvSpPr>
          <p:nvPr/>
        </p:nvSpPr>
        <p:spPr bwMode="auto">
          <a:xfrm>
            <a:off x="4938712" y="2509837"/>
            <a:ext cx="23145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0429" y="87735"/>
                <a:ext cx="10397582" cy="2761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cạnh bên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đáy và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Tính thể tích khối chóp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B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C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D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429" y="87735"/>
                <a:ext cx="10397582" cy="2761910"/>
              </a:xfrm>
              <a:prstGeom prst="rect">
                <a:avLst/>
              </a:prstGeom>
              <a:blipFill rotWithShape="1">
                <a:blip r:embed="rId2"/>
                <a:stretch>
                  <a:fillRect l="-1524" t="-1987" r="-1465" b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2877" y="3341877"/>
                <a:ext cx="8408126" cy="1692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t-IT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Diện tích đáy: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  <m:sub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𝐴𝐵𝐶𝐷</m:t>
                        </m:r>
                      </m:sub>
                    </m:sSub>
                    <m:r>
                      <a:rPr lang="it-IT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</a:rPr>
                      <m:t>𝐴𝐵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</a:rPr>
                      <m:t>𝐵𝐶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t-IT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Thể tích: </a:t>
                </a:r>
                <a14:m>
                  <m:oMath xmlns:m="http://schemas.openxmlformats.org/officeDocument/2006/math">
                    <m:r>
                      <a:rPr lang="it-IT" sz="3200" i="1">
                        <a:effectLst/>
                        <a:latin typeface="Cambria Math"/>
                        <a:ea typeface="Calibri"/>
                      </a:rPr>
                      <m:t>𝑉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  <m:sub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𝐴𝐵𝐶𝐷</m:t>
                        </m:r>
                      </m:sub>
                    </m:sSub>
                    <m:r>
                      <a:rPr lang="it-IT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it-IT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it-IT" sz="3200" i="1">
                                <a:effectLst/>
                                <a:latin typeface="Cambria Math"/>
                                <a:ea typeface="Calibri"/>
                              </a:rPr>
                              <m:t>𝑎</m:t>
                            </m:r>
                          </m:e>
                          <m:sup>
                            <m:r>
                              <a:rPr lang="it-IT" sz="32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it-IT" sz="3200" i="1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it-IT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.</a:t>
                </a:r>
                <a:endParaRPr lang="en-US" sz="32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7" y="3341877"/>
                <a:ext cx="8408126" cy="1692195"/>
              </a:xfrm>
              <a:prstGeom prst="rect">
                <a:avLst/>
              </a:prstGeom>
              <a:blipFill rotWithShape="1">
                <a:blip r:embed="rId3"/>
                <a:stretch>
                  <a:fillRect t="-3237"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65" y="8897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4: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2" y="2639535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6877" y="2103872"/>
            <a:ext cx="685800" cy="609600"/>
          </a:xfrm>
          <a:prstGeom prst="ellipse">
            <a:avLst/>
          </a:prstGeom>
          <a:solidFill>
            <a:srgbClr val="FF0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spect="1" noChangeArrowheads="1"/>
          </p:cNvSpPr>
          <p:nvPr/>
        </p:nvSpPr>
        <p:spPr bwMode="auto">
          <a:xfrm>
            <a:off x="4938712" y="2509837"/>
            <a:ext cx="23145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9799" y="88971"/>
                <a:ext cx="10593527" cy="2705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pt-B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khối chóp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pt-B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pt-B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tam giác đều cạnh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pt-B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mặt phẳng đáy và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Tính thể tích khối chóp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r>
                  <a:rPr lang="pt-BR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B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C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D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12</m:t>
                        </m:r>
                      </m:den>
                    </m:f>
                  </m:oMath>
                </a14:m>
                <a:r>
                  <a:rPr lang="pt-BR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799" y="88971"/>
                <a:ext cx="10593527" cy="2705997"/>
              </a:xfrm>
              <a:prstGeom prst="rect">
                <a:avLst/>
              </a:prstGeom>
              <a:blipFill rotWithShape="1">
                <a:blip r:embed="rId2"/>
                <a:stretch>
                  <a:fillRect l="-1497" t="-2032" r="-1497" b="-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5360" y="2713472"/>
            <a:ext cx="3317966" cy="37787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457200" y="3224310"/>
                <a:ext cx="9261566" cy="2365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.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𝐴𝐵𝐶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𝐴𝐵𝐶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2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𝐴𝐵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𝐴𝐶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𝑠𝑖𝑛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60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𝑜</m:t>
                        </m:r>
                      </m:sup>
                    </m:sSup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2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3224310"/>
                <a:ext cx="9261566" cy="2365712"/>
              </a:xfrm>
              <a:prstGeom prst="rect">
                <a:avLst/>
              </a:prstGeom>
              <a:blipFill rotWithShape="1">
                <a:blip r:embed="rId4"/>
                <a:stretch>
                  <a:fillRect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Back or Previous 9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65" y="8897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5: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2" y="2639535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26499" y="1932205"/>
            <a:ext cx="685800" cy="609600"/>
          </a:xfrm>
          <a:prstGeom prst="ellipse">
            <a:avLst/>
          </a:prstGeom>
          <a:solidFill>
            <a:srgbClr val="FF0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spect="1" noChangeArrowheads="1"/>
          </p:cNvSpPr>
          <p:nvPr/>
        </p:nvSpPr>
        <p:spPr bwMode="auto">
          <a:xfrm>
            <a:off x="4938712" y="2509837"/>
            <a:ext cx="23145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1378" y="48632"/>
                <a:ext cx="10414865" cy="2617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e>
                    </m:d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Thể tích của khối chóp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bằng</a:t>
                </a:r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B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C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D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378" y="48632"/>
                <a:ext cx="10414865" cy="2617961"/>
              </a:xfrm>
              <a:prstGeom prst="rect">
                <a:avLst/>
              </a:prstGeom>
              <a:blipFill rotWithShape="1">
                <a:blip r:embed="rId2"/>
                <a:stretch>
                  <a:fillRect l="-1463" t="-2098" r="-1463" b="-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2217" y="3305174"/>
            <a:ext cx="3435531" cy="323931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605" y="3224310"/>
                <a:ext cx="8044372" cy="1981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Thể tích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05" y="3224310"/>
                <a:ext cx="8044372" cy="1981120"/>
              </a:xfrm>
              <a:prstGeom prst="rect">
                <a:avLst/>
              </a:prstGeom>
              <a:blipFill rotWithShape="1">
                <a:blip r:embed="rId4"/>
                <a:stretch>
                  <a:fillRect l="-1894" t="-4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Back or Previous 9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65" y="8897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6: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2" y="2639535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508979" y="2029935"/>
            <a:ext cx="685800" cy="609600"/>
          </a:xfrm>
          <a:prstGeom prst="ellipse">
            <a:avLst/>
          </a:prstGeom>
          <a:solidFill>
            <a:srgbClr val="FF0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89012" y="81749"/>
                <a:ext cx="10550437" cy="2767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pt-B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hình vuông cạnh bằng 1. Cạnh bên 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pt-B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mặt phẳng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pt-B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𝑆𝐶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Tính thể tích khối chóp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𝑉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𝑉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𝑉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D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𝑉</m:t>
                    </m:r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012" y="81749"/>
                <a:ext cx="10550437" cy="2767809"/>
              </a:xfrm>
              <a:prstGeom prst="rect">
                <a:avLst/>
              </a:prstGeom>
              <a:blipFill rotWithShape="1">
                <a:blip r:embed="rId2"/>
                <a:stretch>
                  <a:fillRect l="-1502" t="-1982" r="-1444" b="-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0439" y="3302874"/>
            <a:ext cx="3840480" cy="337021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5759" y="3089920"/>
                <a:ext cx="9313817" cy="3434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Đường chéo hình vuông 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𝐴𝐶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𝑆𝐴𝐶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</a:rPr>
                              <m:t>𝑆𝐶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</a:rPr>
                              <m:t>𝐴𝐶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Chiều cao khối chóp là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Diện tích hình vuông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𝐴𝐵𝐶𝐷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</a:rPr>
                          <m:t>𝐴𝐵𝐶𝐷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</a:rPr>
                      <m:t>1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(đvtt).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9" y="3089920"/>
                <a:ext cx="9313817" cy="3434338"/>
              </a:xfrm>
              <a:prstGeom prst="rect">
                <a:avLst/>
              </a:prstGeom>
              <a:blipFill rotWithShape="1">
                <a:blip r:embed="rId4"/>
                <a:stretch>
                  <a:fillRect b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Back or Previous 9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65" y="8897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7: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812" y="3123548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57287" y="2644820"/>
            <a:ext cx="685800" cy="609600"/>
          </a:xfrm>
          <a:prstGeom prst="ellipse">
            <a:avLst/>
          </a:prstGeom>
          <a:solidFill>
            <a:srgbClr val="FF0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spect="1" noChangeArrowheads="1"/>
          </p:cNvSpPr>
          <p:nvPr/>
        </p:nvSpPr>
        <p:spPr bwMode="auto">
          <a:xfrm>
            <a:off x="4938712" y="2509837"/>
            <a:ext cx="23145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3673" y="90217"/>
                <a:ext cx="10515147" cy="3325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hình chóp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có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góc với mặt phẳng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đáy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là hình thang vuông tại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</m:oMath>
                </a14:m>
                <a:r>
                  <a:rPr lang="en-US" sz="3200" i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𝐴𝐷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 Biết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tính thể tích khối chóp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𝐵𝐶𝐷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A</a:t>
                </a:r>
                <a:r>
                  <a:rPr lang="en-US" sz="32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r>
                  <a:rPr lang="pt-BR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B</a:t>
                </a:r>
                <a:r>
                  <a:rPr lang="en-US" sz="32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C</a:t>
                </a:r>
                <a:r>
                  <a:rPr lang="en-US" sz="32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D</a:t>
                </a:r>
                <a:r>
                  <a:rPr lang="en-US" sz="32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BR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673" y="90217"/>
                <a:ext cx="10515147" cy="3325719"/>
              </a:xfrm>
              <a:prstGeom prst="rect">
                <a:avLst/>
              </a:prstGeom>
              <a:blipFill rotWithShape="1">
                <a:blip r:embed="rId3"/>
                <a:stretch>
                  <a:fillRect l="-1449" t="-1651" r="-2493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787096" y="3503586"/>
            <a:ext cx="3388179" cy="2579873"/>
            <a:chOff x="5046" y="8331"/>
            <a:chExt cx="3005" cy="2303"/>
          </a:xfrm>
        </p:grpSpPr>
        <p:cxnSp>
          <p:nvCxnSpPr>
            <p:cNvPr id="4099" name="AutoShape 3"/>
            <p:cNvCxnSpPr>
              <a:cxnSpLocks noChangeShapeType="1"/>
            </p:cNvCxnSpPr>
            <p:nvPr/>
          </p:nvCxnSpPr>
          <p:spPr bwMode="auto">
            <a:xfrm>
              <a:off x="5303" y="10395"/>
              <a:ext cx="697" cy="0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0" name="AutoShape 4"/>
            <p:cNvCxnSpPr>
              <a:cxnSpLocks noChangeShapeType="1"/>
            </p:cNvCxnSpPr>
            <p:nvPr/>
          </p:nvCxnSpPr>
          <p:spPr bwMode="auto">
            <a:xfrm flipV="1">
              <a:off x="5303" y="9960"/>
              <a:ext cx="390" cy="435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AutoShape 5"/>
            <p:cNvCxnSpPr>
              <a:cxnSpLocks noChangeShapeType="1"/>
            </p:cNvCxnSpPr>
            <p:nvPr/>
          </p:nvCxnSpPr>
          <p:spPr bwMode="auto">
            <a:xfrm flipV="1">
              <a:off x="5677" y="9960"/>
              <a:ext cx="2092" cy="8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AutoShape 6"/>
            <p:cNvCxnSpPr>
              <a:cxnSpLocks noChangeShapeType="1"/>
            </p:cNvCxnSpPr>
            <p:nvPr/>
          </p:nvCxnSpPr>
          <p:spPr bwMode="auto">
            <a:xfrm flipV="1">
              <a:off x="5693" y="8633"/>
              <a:ext cx="0" cy="1335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3" name="AutoShape 7"/>
            <p:cNvCxnSpPr>
              <a:cxnSpLocks noChangeShapeType="1"/>
            </p:cNvCxnSpPr>
            <p:nvPr/>
          </p:nvCxnSpPr>
          <p:spPr bwMode="auto">
            <a:xfrm flipH="1">
              <a:off x="5303" y="8633"/>
              <a:ext cx="390" cy="1762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>
              <a:off x="5693" y="8633"/>
              <a:ext cx="307" cy="1762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5" name="AutoShape 9"/>
            <p:cNvCxnSpPr>
              <a:cxnSpLocks noChangeShapeType="1"/>
            </p:cNvCxnSpPr>
            <p:nvPr/>
          </p:nvCxnSpPr>
          <p:spPr bwMode="auto">
            <a:xfrm>
              <a:off x="5693" y="8633"/>
              <a:ext cx="2076" cy="1327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6" name="AutoShape 10"/>
            <p:cNvCxnSpPr>
              <a:cxnSpLocks noChangeShapeType="1"/>
            </p:cNvCxnSpPr>
            <p:nvPr/>
          </p:nvCxnSpPr>
          <p:spPr bwMode="auto">
            <a:xfrm flipH="1">
              <a:off x="6000" y="9968"/>
              <a:ext cx="1769" cy="427"/>
            </a:xfrm>
            <a:prstGeom prst="straightConnector1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5665" y="8609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5665" y="9930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7736" y="9930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284" y="10356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5973" y="10356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5573" y="8331"/>
            <a:ext cx="218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2" name="Equation" r:id="rId4" imgW="139680" imgH="177480" progId="Equation.DSMT4">
                    <p:embed/>
                  </p:oleObj>
                </mc:Choice>
                <mc:Fallback>
                  <p:oleObj name="Equation" r:id="rId4" imgW="139680" imgH="17748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3" y="8331"/>
                          <a:ext cx="218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5398" y="9709"/>
            <a:ext cx="238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3" name="Equation" r:id="rId6" imgW="152280" imgH="164880" progId="Equation.DSMT4">
                    <p:embed/>
                  </p:oleObj>
                </mc:Choice>
                <mc:Fallback>
                  <p:oleObj name="Equation" r:id="rId6" imgW="152280" imgH="16488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8" y="9709"/>
                          <a:ext cx="238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5046" y="10356"/>
            <a:ext cx="238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4" name="Equation" r:id="rId8" imgW="152280" imgH="164880" progId="Equation.DSMT4">
                    <p:embed/>
                  </p:oleObj>
                </mc:Choice>
                <mc:Fallback>
                  <p:oleObj name="Equation" r:id="rId8" imgW="152280" imgH="16488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6" y="10356"/>
                          <a:ext cx="238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5973" y="10356"/>
            <a:ext cx="238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5" name="Equation" r:id="rId10" imgW="152280" imgH="177480" progId="Equation.DSMT4">
                    <p:embed/>
                  </p:oleObj>
                </mc:Choice>
                <mc:Fallback>
                  <p:oleObj name="Equation" r:id="rId10" imgW="152280" imgH="17748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3" y="10356"/>
                          <a:ext cx="238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7793" y="9771"/>
            <a:ext cx="258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6" name="Equation" r:id="rId12" imgW="164880" imgH="164880" progId="Equation.DSMT4">
                    <p:embed/>
                  </p:oleObj>
                </mc:Choice>
                <mc:Fallback>
                  <p:oleObj name="Equation" r:id="rId12" imgW="164880" imgH="16488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3" y="9771"/>
                          <a:ext cx="258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-274158" y="3459454"/>
                <a:ext cx="9963828" cy="3164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0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𝐵𝐶𝐷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𝐵𝐶𝐷</m:t>
                        </m:r>
                      </m:sub>
                    </m:sSub>
                  </m:oMath>
                </a14:m>
                <a:endParaRPr lang="en-US" sz="30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Lại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𝐵𝐶𝐷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𝐴𝐵𝐷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d>
                      <m:d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𝐴𝐷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𝐵𝐶</m:t>
                        </m:r>
                      </m:e>
                    </m:d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000" b="0" i="1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𝐴𝐷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endParaRPr lang="en-US" sz="30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=&gt;</m:t>
                    </m:r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𝐵𝐶𝐷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endParaRPr lang="en-US" sz="30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4158" y="3459454"/>
                <a:ext cx="9963828" cy="3164584"/>
              </a:xfrm>
              <a:prstGeom prst="rect">
                <a:avLst/>
              </a:prstGeom>
              <a:blipFill>
                <a:blip r:embed="rId1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ction Button: Back or Previous 27">
            <a:hlinkClick r:id="rId1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ction Button: Forward or Next 28">
            <a:hlinkClick r:id="rId1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65" y="8897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8: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2" y="2639535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59086" y="2205037"/>
            <a:ext cx="685800" cy="609600"/>
          </a:xfrm>
          <a:prstGeom prst="ellipse">
            <a:avLst/>
          </a:prstGeom>
          <a:solidFill>
            <a:srgbClr val="FF0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spect="1" noChangeArrowheads="1"/>
          </p:cNvSpPr>
          <p:nvPr/>
        </p:nvSpPr>
        <p:spPr bwMode="auto">
          <a:xfrm>
            <a:off x="4938712" y="2509837"/>
            <a:ext cx="23145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7627" y="76222"/>
                <a:ext cx="10675170" cy="2837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hình vuông cạnh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mặt đáy; Góc giữa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𝑆𝐶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và mặt đáy của hình chóp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60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Thể tích khối chóp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</a:t>
                </a:r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C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D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627" y="76222"/>
                <a:ext cx="10675170" cy="2837636"/>
              </a:xfrm>
              <a:prstGeom prst="rect">
                <a:avLst/>
              </a:prstGeom>
              <a:blipFill rotWithShape="1">
                <a:blip r:embed="rId2"/>
                <a:stretch>
                  <a:fillRect l="-1485" t="-1935" r="-1428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9234" y="3082970"/>
            <a:ext cx="3451861" cy="30004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4548" y="3230840"/>
                <a:ext cx="8933598" cy="2131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𝑆𝐶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,</m:t>
                        </m:r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</a:rPr>
                              <m:t>𝐴𝐵𝐶𝐷</m:t>
                            </m:r>
                          </m:e>
                        </m:d>
                      </m:e>
                    </m:d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𝑆𝐶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𝐴𝐶</m:t>
                        </m:r>
                      </m:e>
                    </m:d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𝑆𝐶𝐴</m:t>
                        </m:r>
                      </m:e>
                    </m:acc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60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.</a:t>
                </a:r>
              </a:p>
              <a:p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𝐴𝐶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𝑡𝑎𝑛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60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°</m:t>
                        </m:r>
                      </m:sup>
                    </m:sSup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e>
                    </m:rad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48" y="3230840"/>
                <a:ext cx="8933598" cy="2131609"/>
              </a:xfrm>
              <a:prstGeom prst="rect">
                <a:avLst/>
              </a:prstGeom>
              <a:blipFill rotWithShape="1">
                <a:blip r:embed="rId4"/>
                <a:stretch>
                  <a:fillRect t="-2000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Back or Previous 9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65" y="8897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9: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2" y="2639535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6877" y="2029935"/>
            <a:ext cx="685800" cy="609600"/>
          </a:xfrm>
          <a:prstGeom prst="ellipse">
            <a:avLst/>
          </a:prstGeom>
          <a:solidFill>
            <a:srgbClr val="FF0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13509" y="3180540"/>
                <a:ext cx="8013564" cy="3146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latin typeface="Times New Roman" pitchFamily="18" charset="0"/>
                    <a:ea typeface="Malgun Gothic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Malgun Gothic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Malgun Gothic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Malgun Gothic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Malgun Gothic"/>
                                  </a:rPr>
                                  <m:t>𝑆𝐶𝐷</m:t>
                                </m:r>
                              </m:e>
                            </m:d>
                            <m:r>
                              <a:rPr lang="en-US" sz="3200" i="1">
                                <a:effectLst/>
                                <a:latin typeface="Cambria Math"/>
                                <a:ea typeface="Malgun Gothic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Malgun Gothic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Malgun Gothic"/>
                                  </a:rPr>
                                  <m:t>𝐴𝐵𝐶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effectLst/>
                            <a:latin typeface="Cambria Math"/>
                            <a:ea typeface="Malgun Gothic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Malgun Gothic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Malgun Gothic"/>
                              </a:rPr>
                              <m:t>𝑆𝐷𝐴</m:t>
                            </m:r>
                          </m:e>
                        </m:acc>
                      </m:e>
                    </m:acc>
                  </m:oMath>
                </a14:m>
                <a:endParaRPr lang="en-US" sz="32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Malgun Gothic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Malgun Gothic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Malgun Gothic"/>
                      </a:rPr>
                      <m:t>𝐴𝐷</m:t>
                    </m:r>
                    <m:r>
                      <a:rPr lang="en-US" sz="3200" i="1">
                        <a:effectLst/>
                        <a:latin typeface="Cambria Math"/>
                        <a:ea typeface="Malgun Gothic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Malgun Gothic"/>
                      </a:rPr>
                      <m:t>𝑡𝑎𝑛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Malgun Gothic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Malgun Gothic"/>
                          </a:rPr>
                          <m:t>60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Malgun Gothic"/>
                          </a:rPr>
                          <m:t>°</m:t>
                        </m:r>
                      </m:sup>
                    </m:sSup>
                    <m:r>
                      <a:rPr lang="en-US" sz="3200" i="1">
                        <a:effectLst/>
                        <a:latin typeface="Cambria Math"/>
                        <a:ea typeface="Malgun Gothic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Malgun Gothic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Malgun Gothic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/>
                            <a:ea typeface="Malgun Gothic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.</a:t>
                </a:r>
                <a:endParaRPr lang="en-US" sz="32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Suy ra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𝐴𝐵𝐶𝐷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509" y="3180540"/>
                <a:ext cx="8013564" cy="3146380"/>
              </a:xfrm>
              <a:prstGeom prst="rect">
                <a:avLst/>
              </a:prstGeom>
              <a:blipFill rotWithShape="1">
                <a:blip r:embed="rId2"/>
                <a:stretch>
                  <a:fillRect l="-19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6764" y="28661"/>
                <a:ext cx="10733315" cy="2718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3200" dirty="0">
                    <a:latin typeface="Times New Roman" pitchFamily="18" charset="0"/>
                    <a:ea typeface="Malgun Gothic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 đáy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 là hình vuông có cạnh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Malgun Gothic"/>
                        <a:cs typeface="Times New Roman"/>
                      </a:rPr>
                      <m:t>𝑎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Malgun Gothic"/>
                        <a:cs typeface="Times New Roman"/>
                      </a:rPr>
                      <m:t>𝑆𝐴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 vuông góc đáy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 và mặt bên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Malgun Gothic"/>
                        <a:cs typeface="Times New Roman"/>
                      </a:rPr>
                      <m:t>(</m:t>
                    </m:r>
                    <m:r>
                      <a:rPr lang="en-US" sz="3200" i="1">
                        <a:effectLst/>
                        <a:latin typeface="Cambria Math"/>
                        <a:ea typeface="Malgun Gothic"/>
                        <a:cs typeface="Times New Roman"/>
                      </a:rPr>
                      <m:t>𝑆𝐶𝐷</m:t>
                    </m:r>
                    <m:r>
                      <a:rPr lang="en-US" sz="3200" i="1">
                        <a:effectLst/>
                        <a:latin typeface="Cambria Math"/>
                        <a:ea typeface="Malgun Gothic"/>
                        <a:cs typeface="Times New Roman"/>
                      </a:rPr>
                      <m:t>)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 hợp với đáy một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60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. Tính thể tích hình chóp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200" b="1" i="1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B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C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D</a:t>
                </a:r>
                <a:r>
                  <a:rPr lang="en-US" sz="32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Malgun Gothic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64" y="28661"/>
                <a:ext cx="10733315" cy="2718821"/>
              </a:xfrm>
              <a:prstGeom prst="rect">
                <a:avLst/>
              </a:prstGeom>
              <a:blipFill rotWithShape="1">
                <a:blip r:embed="rId3"/>
                <a:stretch>
                  <a:fillRect l="-1420" t="-2018" r="-1476" b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2753" y="2747482"/>
            <a:ext cx="3597637" cy="32706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ction Button: Back or Previous 8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406"/>
            <a:ext cx="12118109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Phần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extLst>
              <a:ext uri="{FF2B5EF4-FFF2-40B4-BE49-F238E27FC236}">
                <a16:creationId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308133"/>
            <a:ext cx="121181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CĐ27_THỂ TÍCH KHỐI CHÓP CÓ CẠNH BÊN VUÔNG GÓC VỚI ĐÁY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65" y="88971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10: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2" y="2639535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12713" y="2147185"/>
            <a:ext cx="685800" cy="609600"/>
          </a:xfrm>
          <a:prstGeom prst="ellipse">
            <a:avLst/>
          </a:prstGeom>
          <a:solidFill>
            <a:srgbClr val="FF0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20479" y="80211"/>
                <a:ext cx="10505910" cy="2559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fr-FR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fr-F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fr-F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tam giác đều cạnh </a:t>
                </a:r>
                <a14:m>
                  <m:oMath xmlns:m="http://schemas.openxmlformats.org/officeDocument/2006/math">
                    <m:r>
                      <a:rPr lang="fr-F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fr-F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fr-F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đáy và tạo với đường thẳng </a:t>
                </a:r>
                <a14:m>
                  <m:oMath xmlns:m="http://schemas.openxmlformats.org/officeDocument/2006/math">
                    <m:r>
                      <a:rPr lang="fr-FR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𝑆𝐵</m:t>
                    </m:r>
                  </m:oMath>
                </a14:m>
                <a:r>
                  <a:rPr lang="fr-F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một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45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°</m:t>
                        </m:r>
                      </m:sup>
                    </m:sSup>
                  </m:oMath>
                </a14:m>
                <a:r>
                  <a:rPr lang="fr-F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Tính thể tích khối chóp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fr-FR" sz="32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 smtClean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32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A</a:t>
                </a:r>
                <a:r>
                  <a:rPr lang="en-US" sz="32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B</a:t>
                </a:r>
                <a:r>
                  <a:rPr lang="en-US" sz="32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C</a:t>
                </a:r>
                <a:r>
                  <a:rPr lang="en-US" sz="32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2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D</a:t>
                </a:r>
                <a:r>
                  <a:rPr lang="en-US" sz="32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0479" y="80211"/>
                <a:ext cx="10505910" cy="2559324"/>
              </a:xfrm>
              <a:prstGeom prst="rect">
                <a:avLst/>
              </a:prstGeom>
              <a:blipFill rotWithShape="1">
                <a:blip r:embed="rId2"/>
                <a:stretch>
                  <a:fillRect l="-1451" t="-2143" r="-1509" b="-119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8423" y="3050177"/>
            <a:ext cx="3317966" cy="312855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7119" y="3224310"/>
                <a:ext cx="8705441" cy="2793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có: </a:t>
                </a:r>
                <a:r>
                  <a:rPr lang="en-US" sz="32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(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𝑆𝐴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𝑆𝐵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)</m:t>
                        </m:r>
                      </m:e>
                    </m:acc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𝐴𝑆𝐵</m:t>
                        </m:r>
                      </m:e>
                    </m:acc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45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</a:rPr>
                          <m:t>𝑜</m:t>
                        </m:r>
                      </m:sup>
                    </m:sSup>
                  </m:oMath>
                </a14:m>
                <a:endParaRPr lang="en-US" sz="32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∆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</a:rPr>
                      <m:t>𝑆𝐴𝐵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𝐴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→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𝐴𝐵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𝑎</m:t>
                    </m:r>
                  </m:oMath>
                </a14:m>
                <a:endParaRPr lang="en-US" sz="32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Vậy thể tích của khối chóp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fr-F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12</m:t>
                        </m:r>
                      </m:den>
                    </m:f>
                  </m:oMath>
                </a14:m>
                <a:r>
                  <a:rPr lang="fr-FR" sz="32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19" y="3224310"/>
                <a:ext cx="8705441" cy="2793650"/>
              </a:xfrm>
              <a:prstGeom prst="rect">
                <a:avLst/>
              </a:prstGeom>
              <a:blipFill rotWithShape="1">
                <a:blip r:embed="rId4"/>
                <a:stretch>
                  <a:fillRect l="-1821" t="-1092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65" y="88971"/>
            <a:ext cx="1373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11: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813" y="2509837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92596" y="2043928"/>
            <a:ext cx="685800" cy="609600"/>
          </a:xfrm>
          <a:prstGeom prst="ellipse">
            <a:avLst/>
          </a:prstGeom>
          <a:solidFill>
            <a:srgbClr val="FF0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spect="1" noChangeArrowheads="1"/>
          </p:cNvSpPr>
          <p:nvPr/>
        </p:nvSpPr>
        <p:spPr bwMode="auto">
          <a:xfrm>
            <a:off x="4938712" y="2509837"/>
            <a:ext cx="23145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13631" y="63201"/>
                <a:ext cx="10446701" cy="2690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2800" spc="-2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Hình chóp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là tam giác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2800" i="1" spc="-20">
                        <a:effectLst/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  <a:cs typeface="Times New Roman"/>
                      </a:rPr>
                      <m:t>𝐴𝐶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 spc="-2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 spc="-2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spc="-20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2800" i="1" spc="-20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mặt đáy. Góc giữa mặt bên </a:t>
                </a:r>
                <a14:m>
                  <m:oMath xmlns:m="http://schemas.openxmlformats.org/officeDocument/2006/math">
                    <m:r>
                      <a:rPr lang="en-US" sz="2800" i="1" spc="-20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  <a:cs typeface="Times New Roman"/>
                      </a:rPr>
                      <m:t>𝑆𝐵𝐶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và mặt đáy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pc="-2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45</m:t>
                        </m:r>
                      </m:e>
                      <m:sup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.Tính theo </a:t>
                </a:r>
                <a14:m>
                  <m:oMath xmlns:m="http://schemas.openxmlformats.org/officeDocument/2006/math">
                    <m:r>
                      <a:rPr lang="en-US" sz="2800" i="1" spc="-20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thể tích khối chóp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</a:t>
                </a:r>
                <a:r>
                  <a:rPr lang="en-US" sz="28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28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28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B</a:t>
                </a:r>
                <a:r>
                  <a:rPr lang="en-US" sz="28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28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28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C</a:t>
                </a:r>
                <a:r>
                  <a:rPr lang="en-US" sz="28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BR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28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28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D</a:t>
                </a:r>
                <a:r>
                  <a:rPr lang="en-US" sz="28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631" y="63201"/>
                <a:ext cx="10446701" cy="2690480"/>
              </a:xfrm>
              <a:prstGeom prst="rect">
                <a:avLst/>
              </a:prstGeom>
              <a:blipFill rotWithShape="1">
                <a:blip r:embed="rId2"/>
                <a:stretch>
                  <a:fillRect l="-1225" t="-1357" r="-1167" b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103" y="2771446"/>
            <a:ext cx="3227143" cy="33726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2365" y="2771447"/>
                <a:ext cx="9534036" cy="3372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spc="-2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𝐴𝐵𝐶</m:t>
                    </m:r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vuông cân tại </a:t>
                </a:r>
                <a14:m>
                  <m:oMath xmlns:m="http://schemas.openxmlformats.org/officeDocument/2006/math"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𝐵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,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𝐴𝐶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2800" i="1" spc="-20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 spc="-20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spc="-20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𝐴𝑏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𝐵𝐶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2800" i="1" spc="-20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</m:num>
                      <m:den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,</m:t>
                    </m:r>
                    <m:sSub>
                      <m:sSubPr>
                        <m:ctrlPr>
                          <a:rPr lang="en-US" sz="2800" i="1" spc="-20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  <m:sub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𝐴𝐵𝐶</m:t>
                        </m:r>
                      </m:sub>
                    </m:sSub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2800" i="1" spc="-20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𝐵𝐴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𝐵𝐶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2800" i="1" spc="-20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pc="-20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sz="2800" i="1" spc="-20">
                                <a:effectLst/>
                                <a:latin typeface="Cambria Math"/>
                                <a:ea typeface="Calibri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spc="-20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𝑆𝐴𝐵</m:t>
                    </m:r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𝐴</m:t>
                    </m:r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𝐴𝐵</m:t>
                    </m:r>
                    <m:r>
                      <a:rPr lang="en-US" sz="2800" i="1" spc="-20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2800" i="1" spc="-20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</m:num>
                      <m:den>
                        <m:r>
                          <a:rPr lang="en-US" sz="2800" i="1" spc="-20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28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2800" spc="-2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    Vậy</a:t>
                </a:r>
                <a:r>
                  <a:rPr lang="en-US" sz="2800" spc="-2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2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sz="2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48</m:t>
                        </m:r>
                      </m:den>
                    </m:f>
                  </m:oMath>
                </a14:m>
                <a:r>
                  <a:rPr lang="pt-BR" sz="28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5" y="2771447"/>
                <a:ext cx="9534036" cy="3372655"/>
              </a:xfrm>
              <a:prstGeom prst="rect">
                <a:avLst/>
              </a:prstGeom>
              <a:blipFill rotWithShape="1"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Back or Previous 9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65" y="88971"/>
            <a:ext cx="14766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12: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2" y="2639535"/>
            <a:ext cx="8915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483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509548" y="1855971"/>
            <a:ext cx="685800" cy="609600"/>
          </a:xfrm>
          <a:prstGeom prst="ellipse">
            <a:avLst/>
          </a:prstGeom>
          <a:solidFill>
            <a:srgbClr val="FF0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spect="1" noChangeArrowheads="1"/>
          </p:cNvSpPr>
          <p:nvPr/>
        </p:nvSpPr>
        <p:spPr bwMode="auto">
          <a:xfrm>
            <a:off x="4938712" y="2509837"/>
            <a:ext cx="23145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3851" y="67021"/>
                <a:ext cx="10293531" cy="2550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nl-NL" sz="3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là tam giác đều cạnh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Góc giữa hai mặt phẳng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𝑆𝐵𝐶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pc="-2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000" i="1" spc="-2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30</m:t>
                        </m:r>
                      </m:e>
                      <m:sup>
                        <m:r>
                          <a:rPr lang="en-US" sz="3000" i="1" spc="-2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Thể tích khối chóp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là.</a:t>
                </a:r>
                <a:endParaRPr lang="en-US" sz="30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nl-NL" sz="30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</a:t>
                </a:r>
                <a:r>
                  <a:rPr lang="nl-NL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nl-NL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nl-NL" sz="30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B</a:t>
                </a:r>
                <a:r>
                  <a:rPr lang="nl-NL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nl-NL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nl-NL" sz="30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C</a:t>
                </a:r>
                <a:r>
                  <a:rPr lang="nl-NL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nl-NL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nl-NL" sz="30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D</a:t>
                </a:r>
                <a:r>
                  <a:rPr lang="nl-NL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51" y="67021"/>
                <a:ext cx="10293531" cy="2550955"/>
              </a:xfrm>
              <a:prstGeom prst="rect">
                <a:avLst/>
              </a:prstGeom>
              <a:blipFill rotWithShape="1">
                <a:blip r:embed="rId2"/>
                <a:stretch>
                  <a:fillRect l="-1422" t="-1914" r="-1363"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2926" y="2744878"/>
            <a:ext cx="3657599" cy="355141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3297" y="3036508"/>
                <a:ext cx="9297700" cy="3623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3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𝐼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𝐵𝐶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Góc giữa hai mặt phẳng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𝑆𝐵𝐶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𝐴𝐵𝐶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nl-NL" sz="3000" i="1">
                            <a:effectLst/>
                            <a:latin typeface="Cambria Math"/>
                            <a:ea typeface="Calibri"/>
                          </a:rPr>
                          <m:t>𝑆𝐼𝐴</m:t>
                        </m:r>
                      </m:e>
                    </m:acc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nl-NL" sz="3000" i="1">
                            <a:effectLst/>
                            <a:latin typeface="Cambria Math"/>
                            <a:ea typeface="Calibri"/>
                          </a:rPr>
                          <m:t>30</m:t>
                        </m:r>
                      </m:e>
                      <m:sup>
                        <m:r>
                          <a:rPr lang="nl-NL" sz="3000" i="1">
                            <a:effectLst/>
                            <a:latin typeface="Cambria Math"/>
                            <a:ea typeface="Calibri"/>
                          </a:rPr>
                          <m:t>°</m:t>
                        </m:r>
                      </m:sup>
                    </m:sSup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3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30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Times New Roman"/>
                      </a:rPr>
                      <m:t>∆</m:t>
                    </m:r>
                    <m:r>
                      <a:rPr lang="nl-NL" sz="3000" i="1">
                        <a:effectLst/>
                        <a:latin typeface="Cambria Math"/>
                        <a:ea typeface="Times New Roman"/>
                      </a:rPr>
                      <m:t>𝑆𝐼𝐴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nửa </a:t>
                </a:r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tam giác đều nên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nl-NL" sz="3000" i="1">
                            <a:effectLst/>
                            <a:latin typeface="Cambria Math"/>
                            <a:ea typeface="Calibri"/>
                          </a:rPr>
                          <m:t>𝐴𝐼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nl-NL" sz="30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</a:rPr>
                      <m:t>𝑎</m:t>
                    </m:r>
                  </m:oMath>
                </a14:m>
                <a:endParaRPr lang="en-US" sz="3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Thể tích khối chóp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97" y="3036508"/>
                <a:ext cx="9297700" cy="3623492"/>
              </a:xfrm>
              <a:prstGeom prst="rect">
                <a:avLst/>
              </a:prstGeom>
              <a:blipFill rotWithShape="1">
                <a:blip r:embed="rId4"/>
                <a:stretch>
                  <a:fillRect l="-1507" t="-1345" r="-328" b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Back or Previous 9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65" y="88971"/>
            <a:ext cx="14766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13: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2" y="2639535"/>
            <a:ext cx="8915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483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530539" y="1939444"/>
            <a:ext cx="685800" cy="609600"/>
          </a:xfrm>
          <a:prstGeom prst="ellipse">
            <a:avLst/>
          </a:prstGeom>
          <a:solidFill>
            <a:srgbClr val="FF0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spect="1" noChangeArrowheads="1"/>
          </p:cNvSpPr>
          <p:nvPr/>
        </p:nvSpPr>
        <p:spPr bwMode="auto">
          <a:xfrm>
            <a:off x="4938712" y="2509837"/>
            <a:ext cx="23145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3736" y="72949"/>
                <a:ext cx="10357338" cy="2550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pt-BR" sz="3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khối chóp tam giác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nl-NL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tam giác </a:t>
                </a:r>
                <a14:m>
                  <m:oMath xmlns:m="http://schemas.openxmlformats.org/officeDocument/2006/math"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  <m:r>
                      <a:rPr lang="nl-NL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có độ dài </a:t>
                </a:r>
                <a14:m>
                  <m:oMath xmlns:m="http://schemas.openxmlformats.org/officeDocument/2006/math">
                    <m:r>
                      <a:rPr lang="pt-BR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cạnh là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5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𝐴𝐶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7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góc giữa </a:t>
                </a:r>
                <a14:m>
                  <m:oMath xmlns:m="http://schemas.openxmlformats.org/officeDocument/2006/math">
                    <m:r>
                      <a:rPr lang="pt-BR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𝑆𝐵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pt-BR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  <m:r>
                      <a:rPr lang="pt-BR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pc="-2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000" i="1" spc="-2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45</m:t>
                        </m:r>
                      </m:e>
                      <m:sup>
                        <m:r>
                          <a:rPr lang="en-US" sz="3000" i="1" spc="-2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Tính thể tích khối chóp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fr-FR" sz="30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</a:t>
                </a:r>
                <a:r>
                  <a:rPr lang="fr-FR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50</m:t>
                            </m:r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fr-FR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fr-FR" sz="30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B</a:t>
                </a:r>
                <a:r>
                  <a:rPr lang="fr-FR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50</m:t>
                            </m:r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fr-FR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fr-FR" sz="30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C</a:t>
                </a:r>
                <a:r>
                  <a:rPr lang="fr-FR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50</m:t>
                        </m:r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fr-FR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50</m:t>
                            </m:r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736" y="72949"/>
                <a:ext cx="10357338" cy="2550122"/>
              </a:xfrm>
              <a:prstGeom prst="rect">
                <a:avLst/>
              </a:prstGeom>
              <a:blipFill rotWithShape="1">
                <a:blip r:embed="rId2"/>
                <a:stretch>
                  <a:fillRect l="-1413" t="-1914" r="-1354"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Nonam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800" y="2639534"/>
            <a:ext cx="3357154" cy="323875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328280" y="2916534"/>
                <a:ext cx="9959212" cy="3948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có nửa chu vi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𝐴𝐵𝐶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𝑝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𝐴𝐵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+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𝐵𝐶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+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𝐶𝐴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10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𝑎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Diện tích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𝐴𝐵𝐶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𝐴𝐵𝐶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10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5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</m:e>
                    </m:rad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p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𝑆𝐴𝐵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vuông, cân tại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𝐴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𝐴𝐵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5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Thể tích khối </a:t>
                </a:r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chóp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𝐴𝐵𝐶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𝐴𝐵𝐶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.</m:t>
                    </m:r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𝐴𝐵𝐶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</a:rPr>
                              <m:t>50</m:t>
                            </m:r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radPr>
                          <m:deg/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8280" y="2916534"/>
                <a:ext cx="9959212" cy="3948197"/>
              </a:xfrm>
              <a:prstGeom prst="rect">
                <a:avLst/>
              </a:prstGeom>
              <a:blipFill rotWithShape="1">
                <a:blip r:embed="rId4"/>
                <a:stretch>
                  <a:fillRect b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Back or Previous 9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65" y="88971"/>
            <a:ext cx="14766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14: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2" y="2639535"/>
            <a:ext cx="8915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483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48181" y="2029935"/>
            <a:ext cx="685800" cy="609600"/>
          </a:xfrm>
          <a:prstGeom prst="ellipse">
            <a:avLst/>
          </a:prstGeom>
          <a:solidFill>
            <a:srgbClr val="FF0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31597" y="85724"/>
                <a:ext cx="10502537" cy="2661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pt-BR" sz="3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tam giác đều cạnh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mặt phẳng đáy. Gọi </a:t>
                </a:r>
                <a14:m>
                  <m:oMath xmlns:m="http://schemas.openxmlformats.org/officeDocument/2006/math">
                    <m:r>
                      <a:rPr lang="pt-BR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𝐼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là trung điểm của </a:t>
                </a:r>
                <a14:m>
                  <m:oMath xmlns:m="http://schemas.openxmlformats.org/officeDocument/2006/math">
                    <m:r>
                      <a:rPr lang="pt-BR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, góc giữa </a:t>
                </a:r>
                <a14:m>
                  <m:oMath xmlns:m="http://schemas.openxmlformats.org/officeDocument/2006/math">
                    <m:r>
                      <a:rPr lang="pt-BR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pt-BR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𝑆𝐵𝐶</m:t>
                    </m:r>
                    <m:r>
                      <a:rPr lang="pt-BR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pt-BR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  <m:r>
                      <a:rPr lang="pt-BR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pc="-2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000" i="1" spc="-2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30</m:t>
                        </m:r>
                      </m:e>
                      <m:sup>
                        <m:r>
                          <a:rPr lang="en-US" sz="3000" i="1" spc="-2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Thể tích khối chóp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pt-BR" sz="3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bằng:</a:t>
                </a:r>
                <a:endParaRPr lang="en-US" sz="3000" dirty="0" smtClean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pt-BR" sz="30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A</a:t>
                </a:r>
                <a:r>
                  <a:rPr lang="pt-BR" sz="30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24</m:t>
                        </m:r>
                      </m:den>
                    </m:f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pt-BR" sz="30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pt-BR" sz="30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B</a:t>
                </a:r>
                <a:r>
                  <a:rPr lang="pt-BR" sz="30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pt-BR" sz="30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pt-BR" sz="30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C</a:t>
                </a:r>
                <a:r>
                  <a:rPr lang="pt-BR" sz="30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24</m:t>
                        </m:r>
                      </m:den>
                    </m:f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pt-BR" sz="30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pt-BR" sz="3000" b="1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	D</a:t>
                </a:r>
                <a:r>
                  <a:rPr lang="pt-BR" sz="30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597" y="85724"/>
                <a:ext cx="10502537" cy="2661626"/>
              </a:xfrm>
              <a:prstGeom prst="rect">
                <a:avLst/>
              </a:prstGeom>
              <a:blipFill rotWithShape="1">
                <a:blip r:embed="rId2"/>
                <a:stretch>
                  <a:fillRect l="-1393" t="-1831" r="-1335" b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1602" y="2798988"/>
            <a:ext cx="3180398" cy="32099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1284" y="3193533"/>
                <a:ext cx="9714053" cy="3460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𝑆𝐼𝐴</m:t>
                        </m:r>
                      </m:e>
                    </m:acc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30</m:t>
                        </m:r>
                      </m:e>
                      <m:sup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Do tam giác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đều cạnh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nên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𝐴𝐼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Xét tam giác vuông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𝑆𝐴𝐼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𝐴𝐼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𝑡𝑎𝑛𝑆𝐼𝐴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Thể tích khối chóp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𝑆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𝐴𝐵𝐶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𝐵𝐶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𝐴𝐼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0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24</m:t>
                        </m:r>
                      </m:den>
                    </m:f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84" y="3193533"/>
                <a:ext cx="9714053" cy="3460691"/>
              </a:xfrm>
              <a:prstGeom prst="rect">
                <a:avLst/>
              </a:prstGeom>
              <a:blipFill rotWithShape="1">
                <a:blip r:embed="rId4"/>
                <a:stretch>
                  <a:fillRect l="-1443" t="-1056" r="-627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65" y="88971"/>
            <a:ext cx="14766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 15: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2" y="2639535"/>
            <a:ext cx="8915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483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26151" y="1905155"/>
            <a:ext cx="685800" cy="609600"/>
          </a:xfrm>
          <a:prstGeom prst="ellipse">
            <a:avLst/>
          </a:prstGeom>
          <a:solidFill>
            <a:srgbClr val="FF000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63036" y="72086"/>
                <a:ext cx="10337074" cy="1838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33CC"/>
                  </a:buClr>
                  <a:buSzPts val="1200"/>
                  <a:tabLst>
                    <a:tab pos="629920" algn="l"/>
                  </a:tabLst>
                </a:pPr>
                <a:r>
                  <a:rPr lang="en-US" sz="3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Hình chóp tứ giác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có đáy là hình chữ nhật cạnh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𝐴𝐷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𝑆𝐴</m:t>
                    </m:r>
                  </m:oMath>
                </a14:m>
                <a:r>
                  <a:rPr lang="pt-B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góc với mặt phẳng đáy</a:t>
                </a:r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góc giữa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𝑆𝐶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và mặt phẳng đáy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pc="-2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000" i="1" spc="-2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60</m:t>
                        </m:r>
                      </m:e>
                      <m:sup>
                        <m:r>
                          <a:rPr lang="en-US" sz="3000" i="1" spc="-2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Thể tích khối chóp 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𝑆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𝐴𝐵𝐶𝐷</m:t>
                    </m:r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bằng:</a:t>
                </a:r>
                <a:endParaRPr lang="en-US" sz="30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r>
                  <a:rPr lang="en-US" sz="30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</a:t>
                </a:r>
                <a:r>
                  <a:rPr lang="en-US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0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B</a:t>
                </a:r>
                <a:r>
                  <a:rPr lang="en-US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0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C</a:t>
                </a:r>
                <a:r>
                  <a:rPr lang="en-US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en-US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en-US" sz="30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	D</a:t>
                </a:r>
                <a:r>
                  <a:rPr lang="en-US" sz="30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3036" y="72086"/>
                <a:ext cx="10337074" cy="1838325"/>
              </a:xfrm>
              <a:prstGeom prst="rect">
                <a:avLst/>
              </a:prstGeom>
              <a:blipFill rotWithShape="1">
                <a:blip r:embed="rId2"/>
                <a:stretch>
                  <a:fillRect l="-1356" t="-2658" r="-1356" b="-671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9417" y="3663273"/>
            <a:ext cx="3792583" cy="319472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0402" y="3193533"/>
                <a:ext cx="10907485" cy="2985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∆</m:t>
                    </m:r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𝐴𝐵𝐶</m:t>
                    </m:r>
                  </m:oMath>
                </a14:m>
                <a:r>
                  <a:rPr lang="fr-F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𝐵</m:t>
                    </m:r>
                  </m:oMath>
                </a14:m>
                <a:r>
                  <a:rPr lang="fr-F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𝐴𝐶</m:t>
                    </m:r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fr-FR" sz="3000" i="1">
                                <a:effectLst/>
                                <a:latin typeface="Cambria Math"/>
                                <a:ea typeface="Calibri"/>
                              </a:rPr>
                              <m:t>𝐴𝐵</m:t>
                            </m:r>
                          </m:e>
                          <m:sup>
                            <m:r>
                              <a:rPr lang="fr-FR" sz="3000" i="1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sup>
                        </m:sSup>
                        <m:r>
                          <a:rPr lang="fr-FR" sz="3000" i="1">
                            <a:effectLst/>
                            <a:latin typeface="Cambria Math"/>
                            <a:ea typeface="Calibri"/>
                          </a:rPr>
                          <m:t>+</m:t>
                        </m:r>
                        <m:sSup>
                          <m:sSup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fr-FR" sz="3000" i="1">
                                <a:effectLst/>
                                <a:latin typeface="Cambria Math"/>
                                <a:ea typeface="Calibri"/>
                              </a:rPr>
                              <m:t>𝐵𝐶</m:t>
                            </m:r>
                          </m:e>
                          <m:sup>
                            <m:r>
                              <a:rPr lang="fr-FR" sz="3000" i="1"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fr-FR" sz="30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e>
                    </m:rad>
                  </m:oMath>
                </a14:m>
                <a:endParaRPr lang="en-US" sz="3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∆</m:t>
                    </m:r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𝑆𝐴𝐶</m:t>
                    </m:r>
                  </m:oMath>
                </a14:m>
                <a:r>
                  <a:rPr lang="fr-F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vuông tại </a:t>
                </a:r>
                <a14:m>
                  <m:oMath xmlns:m="http://schemas.openxmlformats.org/officeDocument/2006/math"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𝐴</m:t>
                    </m:r>
                  </m:oMath>
                </a14:m>
                <a:r>
                  <a:rPr lang="fr-FR" sz="30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</a:t>
                </a:r>
                <a:r>
                  <a:rPr lang="fr-F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𝑡𝑎𝑛</m:t>
                    </m:r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fr-FR" sz="3000" i="1">
                            <a:effectLst/>
                            <a:latin typeface="Cambria Math"/>
                            <a:ea typeface="Calibri"/>
                          </a:rPr>
                          <m:t>𝑆𝐴𝐶</m:t>
                        </m:r>
                      </m:e>
                    </m:acc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fr-FR" sz="3000" i="1">
                            <a:effectLst/>
                            <a:latin typeface="Cambria Math"/>
                            <a:ea typeface="Calibri"/>
                          </a:rPr>
                          <m:t>𝑆𝐴</m:t>
                        </m:r>
                      </m:num>
                      <m:den>
                        <m:r>
                          <a:rPr lang="fr-FR" sz="3000" i="1">
                            <a:effectLst/>
                            <a:latin typeface="Cambria Math"/>
                            <a:ea typeface="Calibri"/>
                          </a:rPr>
                          <m:t>𝐴𝐶</m:t>
                        </m:r>
                      </m:den>
                    </m:f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→</m:t>
                    </m:r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𝐴𝐶</m:t>
                    </m:r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𝑡𝑎𝑛</m:t>
                    </m:r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fr-FR" sz="3000" i="1">
                            <a:effectLst/>
                            <a:latin typeface="Cambria Math"/>
                            <a:ea typeface="Calibri"/>
                          </a:rPr>
                          <m:t>𝑆𝐶𝐴</m:t>
                        </m:r>
                      </m:e>
                    </m:acc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3</m:t>
                    </m:r>
                    <m:r>
                      <a:rPr lang="fr-FR" sz="3000" i="1">
                        <a:effectLst/>
                        <a:latin typeface="Cambria Math"/>
                        <a:ea typeface="Calibri"/>
                      </a:rPr>
                      <m:t>𝑎</m:t>
                    </m:r>
                  </m:oMath>
                </a14:m>
                <a:endParaRPr lang="en-US" sz="3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6350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0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Vậy thể tích</a:t>
                </a:r>
                <a:r>
                  <a:rPr lang="fr-FR" sz="30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.</m:t>
                        </m:r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𝐴𝐵𝐶𝐷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den>
                    </m:f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.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𝑆𝐴</m:t>
                    </m:r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.</m:t>
                    </m:r>
                    <m:sSub>
                      <m:sSub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effectLst/>
                            <a:latin typeface="Cambria Math"/>
                            <a:ea typeface="Calibri"/>
                          </a:rPr>
                          <m:t>𝐴𝐵𝐶𝐷</m:t>
                        </m:r>
                      </m:sub>
                    </m:sSub>
                    <m:r>
                      <a:rPr lang="en-US" sz="3000" i="1">
                        <a:effectLst/>
                        <a:latin typeface="Cambria Math"/>
                        <a:ea typeface="Calibri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</a:rPr>
                          <m:t>𝑎</m:t>
                        </m:r>
                      </m:e>
                      <m:sup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radPr>
                      <m:deg/>
                      <m:e>
                        <m:r>
                          <a:rPr lang="pt-BR" sz="3000" i="1">
                            <a:effectLst/>
                            <a:latin typeface="Cambria Math"/>
                            <a:ea typeface="Calibri"/>
                          </a:rPr>
                          <m:t>2</m:t>
                        </m:r>
                      </m:e>
                    </m:rad>
                  </m:oMath>
                </a14:m>
                <a:endParaRPr lang="en-US" sz="30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2" y="3193533"/>
                <a:ext cx="10907485" cy="2985689"/>
              </a:xfrm>
              <a:prstGeom prst="rect">
                <a:avLst/>
              </a:prstGeom>
              <a:blipFill rotWithShape="1">
                <a:blip r:embed="rId4"/>
                <a:stretch>
                  <a:fillRect b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Back or Previous 8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12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13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14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08585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15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7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8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9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10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5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4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3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2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11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6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0" name="TextBox 19">
            <a:hlinkClick r:id="rId17" action="ppaction://hlinksldjump"/>
          </p:cNvPr>
          <p:cNvSpPr txBox="1"/>
          <p:nvPr/>
        </p:nvSpPr>
        <p:spPr>
          <a:xfrm>
            <a:off x="3148516" y="5189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17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1" name="TextBox 20">
            <a:hlinkClick r:id="rId18" action="ppaction://hlinksldjump"/>
          </p:cNvPr>
          <p:cNvSpPr txBox="1"/>
          <p:nvPr/>
        </p:nvSpPr>
        <p:spPr>
          <a:xfrm>
            <a:off x="5186866" y="51890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18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2" name="TextBox 21">
            <a:hlinkClick r:id="rId19" action="ppaction://hlinksldjump"/>
          </p:cNvPr>
          <p:cNvSpPr txBox="1"/>
          <p:nvPr/>
        </p:nvSpPr>
        <p:spPr>
          <a:xfrm>
            <a:off x="7129966" y="5189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19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3" name="TextBox 22">
            <a:hlinkClick r:id="rId20" action="ppaction://hlinksldjump"/>
          </p:cNvPr>
          <p:cNvSpPr txBox="1"/>
          <p:nvPr/>
        </p:nvSpPr>
        <p:spPr>
          <a:xfrm>
            <a:off x="9175751" y="5189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20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4" name="TextBox 23">
            <a:hlinkClick r:id="rId21" action="ppaction://hlinksldjump"/>
          </p:cNvPr>
          <p:cNvSpPr txBox="1"/>
          <p:nvPr/>
        </p:nvSpPr>
        <p:spPr>
          <a:xfrm>
            <a:off x="1091116" y="52081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cs typeface="Times New Roman" pitchFamily="18" charset="0"/>
              </a:rPr>
              <a:t>Câu</a:t>
            </a:r>
            <a:r>
              <a:rPr lang="en-US" sz="3200" dirty="0" smtClean="0">
                <a:cs typeface="Times New Roman" pitchFamily="18" charset="0"/>
              </a:rPr>
              <a:t> 16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8" name="Action Button: Back or Previous 27">
            <a:hlinkClick r:id="rId22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ction Button: Forward or Next 28">
            <a:hlinkClick r:id="" action="ppaction://hlinkshowjump?jump=nextslide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1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2236" y="84221"/>
                <a:ext cx="11889343" cy="2418347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1.  </a:t>
                </a:r>
                <a:r>
                  <a:rPr lang="fr-FR" sz="3200" dirty="0" smtClean="0">
                    <a:solidFill>
                      <a:srgbClr val="002060"/>
                    </a:solidFill>
                  </a:rPr>
                  <a:t>Cho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hình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chóp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có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3200" dirty="0">
                    <a:solidFill>
                      <a:srgbClr val="002060"/>
                    </a:solidFill>
                  </a:rPr>
                  <a:t> 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và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vuông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góc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với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đáy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r-FR" sz="3200" dirty="0">
                    <a:solidFill>
                      <a:srgbClr val="002060"/>
                    </a:solidFill>
                  </a:rPr>
                  <a:t>.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Biết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rằng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tam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giác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r-FR" sz="3200" dirty="0">
                    <a:solidFill>
                      <a:srgbClr val="002060"/>
                    </a:solidFill>
                  </a:rPr>
                  <a:t> 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đều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và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mặt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phẳng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hợp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với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đáy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một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</a:rPr>
                  <a:t>góc</a:t>
                </a:r>
                <a:r>
                  <a:rPr lang="fr-FR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fr-FR" sz="3200" dirty="0">
                    <a:solidFill>
                      <a:srgbClr val="002060"/>
                    </a:solidFill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thể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tích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khối</a:t>
                </a:r>
                <a:r>
                  <a:rPr lang="en-US" sz="32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</a:rPr>
                  <a:t>.</a:t>
                </a: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2060"/>
                    </a:solidFill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.	</a:t>
                </a:r>
                <a:r>
                  <a:rPr lang="en-US" sz="3200" b="1" dirty="0" smtClean="0">
                    <a:solidFill>
                      <a:srgbClr val="0000FF"/>
                    </a:solidFill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.	</a:t>
                </a:r>
                <a:r>
                  <a:rPr lang="en-US" sz="3200" b="1" dirty="0" smtClean="0">
                    <a:solidFill>
                      <a:srgbClr val="0000FF"/>
                    </a:solidFill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.</a:t>
                </a:r>
                <a:endParaRPr lang="en-US" sz="3200" dirty="0"/>
              </a:p>
              <a:p>
                <a:pPr marL="0" lvl="0" indent="0">
                  <a:buNone/>
                </a:pPr>
                <a:endParaRPr lang="vi-VN" sz="3200" b="1" i="0" u="none" strike="noStrike" baseline="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marL="0" marR="0" lvl="0" indent="0" rtl="0">
                  <a:buNone/>
                </a:pP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2236" y="84221"/>
                <a:ext cx="11889343" cy="2418347"/>
              </a:xfrm>
              <a:blipFill>
                <a:blip r:embed="rId2"/>
                <a:stretch>
                  <a:fillRect l="-1229" t="-4762" r="-122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022684" y="1744579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915" y="2538984"/>
            <a:ext cx="3709984" cy="4319016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11898" y="98232"/>
                <a:ext cx="11795618" cy="2344180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2. 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Cho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khối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góc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với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tam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giác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cân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tại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,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góc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giữa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𝑆𝐵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và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3200" b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thể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tích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khối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32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.	</a:t>
                </a:r>
                <a:r>
                  <a:rPr lang="en-US" sz="3200" b="1" dirty="0" smtClean="0">
                    <a:solidFill>
                      <a:srgbClr val="0000FF"/>
                    </a:solidFill>
                  </a:rPr>
                  <a:t>	B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32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.	</a:t>
                </a:r>
                <a:r>
                  <a:rPr lang="en-US" sz="3200" b="1" dirty="0" smtClean="0">
                    <a:solidFill>
                      <a:srgbClr val="0000FF"/>
                    </a:solidFill>
                  </a:rPr>
                  <a:t>	C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.	</a:t>
                </a:r>
                <a:r>
                  <a:rPr lang="en-US" sz="3200" b="1" dirty="0" smtClean="0">
                    <a:solidFill>
                      <a:srgbClr val="0000FF"/>
                    </a:solidFill>
                  </a:rPr>
                  <a:t>	D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1898" y="98232"/>
                <a:ext cx="11795618" cy="2344180"/>
              </a:xfrm>
              <a:blipFill>
                <a:blip r:embed="rId2"/>
                <a:stretch>
                  <a:fillRect l="-1291" t="-4910" r="-1239" b="-25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118940" y="1744579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165" y="2538984"/>
            <a:ext cx="3709984" cy="4319016"/>
          </a:xfrm>
          <a:prstGeom prst="rect">
            <a:avLst/>
          </a:prstGeom>
        </p:spPr>
      </p:pic>
      <p:sp>
        <p:nvSpPr>
          <p:cNvPr id="9" name="Action Button: Back or Previous 8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1741" y="146358"/>
                <a:ext cx="11891870" cy="2693096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3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dirty="0" smtClean="0">
                    <a:solidFill>
                      <a:srgbClr val="002060"/>
                    </a:solidFill>
                  </a:rPr>
                  <a:t>Cho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</a:rPr>
                  <a:t> tam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</a:rPr>
                  <a:t> tam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giác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tại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cạnh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bên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góc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𝑆𝐵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tạo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góc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3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Biết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3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3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3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thể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tích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khối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.</a:t>
                </a: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.	</a:t>
                </a:r>
                <a:r>
                  <a:rPr lang="en-US" sz="3200" b="1" dirty="0" smtClean="0">
                    <a:solidFill>
                      <a:srgbClr val="0000FF"/>
                    </a:solidFill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.	</a:t>
                </a:r>
                <a:r>
                  <a:rPr lang="en-US" sz="3200" b="1" dirty="0" smtClean="0">
                    <a:solidFill>
                      <a:srgbClr val="0000FF"/>
                    </a:solidFill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</a:rPr>
                  <a:t>.	</a:t>
                </a:r>
                <a:r>
                  <a:rPr lang="en-US" sz="3200" b="1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2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  <a:p>
                <a:pPr marL="0" lvl="0" indent="0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1741" y="146358"/>
                <a:ext cx="11891870" cy="2693096"/>
              </a:xfrm>
              <a:blipFill>
                <a:blip r:embed="rId2"/>
                <a:stretch>
                  <a:fillRect l="-1280" t="-4279" r="-1229" b="-405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1043101" y="2225842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313" y="2719137"/>
            <a:ext cx="3709984" cy="4319016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9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7074" y="178986"/>
            <a:ext cx="506924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Lý thuyết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074" y="1627434"/>
            <a:ext cx="11801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Các công thức tính độ dài đoạn thẳng và tính diện tích đa giác: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873" y="2224947"/>
            <a:ext cx="3913097" cy="274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35556" y="2224947"/>
            <a:ext cx="3353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a. Tam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giác vuông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13933" y="3055389"/>
                <a:ext cx="7115940" cy="3660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𝒄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457200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⇔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𝒉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𝒃𝒄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3200" b="1" i="1" smtClean="0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  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𝒃𝒄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</m:den>
                      </m:f>
                      <m:f>
                        <m:f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′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;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𝒄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′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;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𝒄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′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′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      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𝑺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𝒂𝒉</m:t>
                      </m:r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B050"/>
                          </a:solidFill>
                          <a:effectLst/>
                          <a:latin typeface="Cambria Math"/>
                          <a:ea typeface="Times New Roman"/>
                        </a:rPr>
                        <m:t>𝒃𝒄</m:t>
                      </m:r>
                    </m:oMath>
                  </m:oMathPara>
                </a14:m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33" y="3055389"/>
                <a:ext cx="7115940" cy="3660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Back or Previous 6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6946" y="944234"/>
            <a:ext cx="4791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Varpada"/>
                <a:ea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en-US" sz="2800" b="1" dirty="0">
                <a:solidFill>
                  <a:srgbClr val="FF0000"/>
                </a:solidFill>
                <a:latin typeface="Varpada"/>
                <a:ea typeface="Times New Roman" panose="02020603050405020304" pitchFamily="18" charset="0"/>
              </a:rPr>
              <a:t>A. KIẾN THỨC CƠ BẢN.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1741" y="146358"/>
                <a:ext cx="11867806" cy="2392306"/>
              </a:xfrm>
              <a:ln w="1905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4. </a:t>
                </a:r>
                <a:r>
                  <a:rPr lang="en-US" sz="3200" dirty="0" smtClean="0">
                    <a:solidFill>
                      <a:srgbClr val="002060"/>
                    </a:solidFill>
                  </a:rPr>
                  <a:t>Cho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</a:rPr>
                  <a:t> tam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giác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</a:rPr>
                  <a:t> tam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giác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cân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tại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cạnh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bên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góc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𝑆𝐵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thể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tích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khối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.</a:t>
                </a:r>
                <a:endParaRPr lang="en-US" sz="3200" dirty="0"/>
              </a:p>
              <a:p>
                <a:pPr marL="0" indent="0">
                  <a:buNone/>
                </a:pPr>
                <a:r>
                  <a:rPr lang="fr-FR" sz="3200" b="1" dirty="0" smtClean="0"/>
                  <a:t>	</a:t>
                </a:r>
                <a:r>
                  <a:rPr lang="fr-FR" sz="3200" b="1" dirty="0" smtClean="0">
                    <a:solidFill>
                      <a:srgbClr val="0000FF"/>
                    </a:solidFill>
                  </a:rPr>
                  <a:t>A</a:t>
                </a:r>
                <a:r>
                  <a:rPr lang="fr-FR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</a:rPr>
                  <a:t>.	</a:t>
                </a:r>
                <a:r>
                  <a:rPr lang="fr-FR" sz="3200" b="1" dirty="0" smtClean="0">
                    <a:solidFill>
                      <a:srgbClr val="0000FF"/>
                    </a:solidFill>
                  </a:rPr>
                  <a:t>B</a:t>
                </a:r>
                <a:r>
                  <a:rPr lang="fr-FR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200" dirty="0" smtClean="0">
                    <a:solidFill>
                      <a:srgbClr val="0000FF"/>
                    </a:solidFill>
                  </a:rPr>
                  <a:t>.	</a:t>
                </a:r>
                <a:r>
                  <a:rPr lang="fr-FR" sz="3200" b="1" dirty="0" smtClean="0">
                    <a:solidFill>
                      <a:srgbClr val="0000FF"/>
                    </a:solidFill>
                  </a:rPr>
                  <a:t>C</a:t>
                </a:r>
                <a:r>
                  <a:rPr lang="fr-FR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200" dirty="0" smtClean="0">
                    <a:solidFill>
                      <a:srgbClr val="0000FF"/>
                    </a:solidFill>
                  </a:rPr>
                  <a:t>.	</a:t>
                </a:r>
                <a:r>
                  <a:rPr lang="fr-FR" sz="3200" b="1" dirty="0" smtClean="0">
                    <a:solidFill>
                      <a:srgbClr val="0000FF"/>
                    </a:solidFill>
                  </a:rPr>
                  <a:t>D</a:t>
                </a:r>
                <a:r>
                  <a:rPr lang="fr-FR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.</a:t>
                </a:r>
                <a:endParaRPr lang="en-US" sz="32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lvl="0" indent="0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1741" y="146358"/>
                <a:ext cx="11867806" cy="2392306"/>
              </a:xfrm>
              <a:blipFill>
                <a:blip r:embed="rId2"/>
                <a:stretch>
                  <a:fillRect l="-1282" t="-4810" r="-1179" b="-202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58780" y="1876931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755" y="2538984"/>
            <a:ext cx="3709984" cy="4319016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7677" y="146358"/>
                <a:ext cx="11939996" cy="2296054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5. </a:t>
                </a:r>
                <a:r>
                  <a:rPr lang="nl-NL" sz="3200" dirty="0" smtClean="0">
                    <a:solidFill>
                      <a:srgbClr val="002060"/>
                    </a:solidFill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</a:rPr>
                  <a:t> là hình vuông cạnh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</a:rPr>
                  <a:t>.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nl-NL" sz="3200" dirty="0">
                    <a:solidFill>
                      <a:srgbClr val="002060"/>
                    </a:solidFill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nl-NL" sz="3200" dirty="0">
                    <a:solidFill>
                      <a:srgbClr val="002060"/>
                    </a:solidFill>
                  </a:rPr>
                  <a:t> cùng 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nl-NL" sz="3200" dirty="0">
                    <a:solidFill>
                      <a:srgbClr val="002060"/>
                    </a:solidFill>
                  </a:rPr>
                  <a:t>.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nl-NL" sz="3200" dirty="0">
                    <a:solidFill>
                      <a:srgbClr val="002060"/>
                    </a:solidFill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nl-NL" sz="3200" dirty="0">
                    <a:solidFill>
                      <a:srgbClr val="002060"/>
                    </a:solidFill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</a:rPr>
                  <a:t>. Tính thể tích của khối chóp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</a:rPr>
                  <a:t>.</a:t>
                </a: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r>
                  <a:rPr lang="nl-NL" sz="3200" b="1" dirty="0" smtClean="0">
                    <a:solidFill>
                      <a:srgbClr val="002060"/>
                    </a:solidFill>
                  </a:rPr>
                  <a:t>	</a:t>
                </a:r>
                <a:r>
                  <a:rPr lang="nl-NL" sz="3200" b="1" dirty="0" smtClean="0">
                    <a:solidFill>
                      <a:srgbClr val="0000FF"/>
                    </a:solidFill>
                  </a:rPr>
                  <a:t>A</a:t>
                </a:r>
                <a:r>
                  <a:rPr lang="nl-NL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0000FF"/>
                    </a:solidFill>
                    <a:effectLst/>
                  </a:rPr>
                  <a:t>.	</a:t>
                </a:r>
                <a:r>
                  <a:rPr lang="nl-NL" sz="3200" dirty="0" smtClean="0">
                    <a:solidFill>
                      <a:srgbClr val="0000FF"/>
                    </a:solidFill>
                    <a:effectLst/>
                  </a:rPr>
                  <a:t>	</a:t>
                </a:r>
                <a:r>
                  <a:rPr lang="nl-NL" sz="3200" b="1" dirty="0" smtClean="0">
                    <a:solidFill>
                      <a:srgbClr val="0000FF"/>
                    </a:solidFill>
                  </a:rPr>
                  <a:t>B</a:t>
                </a:r>
                <a:r>
                  <a:rPr lang="nl-NL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0000FF"/>
                    </a:solidFill>
                    <a:effectLst/>
                  </a:rPr>
                  <a:t>.	</a:t>
                </a:r>
                <a:r>
                  <a:rPr lang="nl-NL" sz="3200" dirty="0" smtClean="0">
                    <a:solidFill>
                      <a:srgbClr val="0000FF"/>
                    </a:solidFill>
                    <a:effectLst/>
                  </a:rPr>
                  <a:t>	</a:t>
                </a:r>
                <a:r>
                  <a:rPr lang="nl-NL" sz="3200" b="1" dirty="0" smtClean="0">
                    <a:solidFill>
                      <a:srgbClr val="0000FF"/>
                    </a:solidFill>
                  </a:rPr>
                  <a:t>C</a:t>
                </a:r>
                <a:r>
                  <a:rPr lang="nl-NL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0000FF"/>
                    </a:solidFill>
                    <a:effectLst/>
                  </a:rPr>
                  <a:t>.	</a:t>
                </a:r>
                <a:r>
                  <a:rPr lang="nl-NL" sz="3200" dirty="0" smtClean="0">
                    <a:solidFill>
                      <a:srgbClr val="0000FF"/>
                    </a:solidFill>
                    <a:effectLst/>
                  </a:rPr>
                  <a:t>	</a:t>
                </a:r>
                <a:r>
                  <a:rPr lang="nl-NL" sz="3200" b="1" dirty="0" smtClean="0">
                    <a:solidFill>
                      <a:srgbClr val="0000FF"/>
                    </a:solidFill>
                  </a:rPr>
                  <a:t>D</a:t>
                </a:r>
                <a:r>
                  <a:rPr lang="nl-NL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0000FF"/>
                    </a:solidFill>
                    <a:effectLst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7677" y="146358"/>
                <a:ext cx="11939996" cy="2296054"/>
              </a:xfrm>
              <a:blipFill>
                <a:blip r:embed="rId2"/>
                <a:stretch>
                  <a:fillRect l="-1275" t="-5013" r="-1224" b="-237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34716" y="1792707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055" y="2805320"/>
            <a:ext cx="5112689" cy="3755136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645" y="146358"/>
                <a:ext cx="11939996" cy="2296054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6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pt-BR" sz="3200" dirty="0" smtClean="0">
                    <a:solidFill>
                      <a:srgbClr val="002060"/>
                    </a:solidFill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pt-BR" sz="3200" dirty="0">
                    <a:solidFill>
                      <a:srgbClr val="002060"/>
                    </a:solidFill>
                  </a:rPr>
                  <a:t> có đáy là tam giác vuông cân tại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BR" sz="3200" dirty="0">
                    <a:solidFill>
                      <a:srgbClr val="002060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32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⊥(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3200" dirty="0">
                    <a:solidFill>
                      <a:srgbClr val="002060"/>
                    </a:solidFill>
                  </a:rPr>
                  <a:t>. Cạnh bên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𝑆𝐵</m:t>
                    </m:r>
                  </m:oMath>
                </a14:m>
                <a:r>
                  <a:rPr lang="pt-BR" sz="3200" dirty="0">
                    <a:solidFill>
                      <a:srgbClr val="002060"/>
                    </a:solidFill>
                  </a:rPr>
                  <a:t> hợp với đáy một góc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pt-BR" sz="3200" dirty="0">
                    <a:solidFill>
                      <a:srgbClr val="002060"/>
                    </a:solidFill>
                  </a:rPr>
                  <a:t>. Thể tích của khối chóp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pt-BR" sz="3200" dirty="0">
                    <a:solidFill>
                      <a:srgbClr val="002060"/>
                    </a:solidFill>
                  </a:rPr>
                  <a:t> tính theo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3200" dirty="0">
                    <a:solidFill>
                      <a:srgbClr val="002060"/>
                    </a:solidFill>
                  </a:rPr>
                  <a:t> </a:t>
                </a:r>
                <a:r>
                  <a:rPr lang="pt-BR" sz="3200" dirty="0" smtClean="0">
                    <a:solidFill>
                      <a:srgbClr val="002060"/>
                    </a:solidFill>
                  </a:rPr>
                  <a:t>bằng</a:t>
                </a: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pt-BR" sz="3200" b="1" dirty="0" smtClean="0">
                    <a:solidFill>
                      <a:srgbClr val="002060"/>
                    </a:solidFill>
                  </a:rPr>
                  <a:t>	</a:t>
                </a:r>
                <a:r>
                  <a:rPr lang="pt-BR" sz="3200" b="1" dirty="0" smtClean="0">
                    <a:solidFill>
                      <a:srgbClr val="0000FF"/>
                    </a:solidFill>
                  </a:rPr>
                  <a:t>A</a:t>
                </a:r>
                <a:r>
                  <a:rPr lang="pt-BR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200" dirty="0">
                    <a:solidFill>
                      <a:srgbClr val="0000FF"/>
                    </a:solidFill>
                  </a:rPr>
                  <a:t>.	</a:t>
                </a:r>
                <a:r>
                  <a:rPr lang="pt-BR" sz="3200" dirty="0" smtClean="0">
                    <a:solidFill>
                      <a:srgbClr val="0000FF"/>
                    </a:solidFill>
                  </a:rPr>
                  <a:t>		</a:t>
                </a:r>
                <a:r>
                  <a:rPr lang="pt-BR" sz="3200" b="1" dirty="0" smtClean="0">
                    <a:solidFill>
                      <a:srgbClr val="0000FF"/>
                    </a:solidFill>
                  </a:rPr>
                  <a:t>B</a:t>
                </a:r>
                <a:r>
                  <a:rPr lang="pt-BR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BR" sz="3200" dirty="0">
                    <a:solidFill>
                      <a:srgbClr val="0000FF"/>
                    </a:solidFill>
                  </a:rPr>
                  <a:t>.	</a:t>
                </a:r>
                <a:r>
                  <a:rPr lang="pt-BR" sz="3200" dirty="0" smtClean="0">
                    <a:solidFill>
                      <a:srgbClr val="0000FF"/>
                    </a:solidFill>
                  </a:rPr>
                  <a:t>	</a:t>
                </a:r>
                <a:r>
                  <a:rPr lang="pt-BR" sz="3200" b="1" dirty="0" smtClean="0">
                    <a:solidFill>
                      <a:srgbClr val="0000FF"/>
                    </a:solidFill>
                  </a:rPr>
                  <a:t>C</a:t>
                </a:r>
                <a:r>
                  <a:rPr lang="pt-BR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3200" dirty="0">
                    <a:solidFill>
                      <a:srgbClr val="0000FF"/>
                    </a:solidFill>
                  </a:rPr>
                  <a:t>.	</a:t>
                </a:r>
                <a:r>
                  <a:rPr lang="pt-BR" sz="3200" dirty="0" smtClean="0">
                    <a:solidFill>
                      <a:srgbClr val="0000FF"/>
                    </a:solidFill>
                  </a:rPr>
                  <a:t>	</a:t>
                </a:r>
                <a:r>
                  <a:rPr lang="pt-BR" sz="3200" b="1" dirty="0" smtClean="0">
                    <a:solidFill>
                      <a:srgbClr val="0000FF"/>
                    </a:solidFill>
                  </a:rPr>
                  <a:t>D</a:t>
                </a:r>
                <a:r>
                  <a:rPr lang="pt-BR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BR" sz="3200" dirty="0">
                    <a:solidFill>
                      <a:srgbClr val="0000FF"/>
                    </a:solidFill>
                  </a:rPr>
                  <a:t>.</a:t>
                </a:r>
                <a:endParaRPr lang="en-US" sz="3200" dirty="0">
                  <a:solidFill>
                    <a:srgbClr val="0000FF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effectLst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645" y="146358"/>
                <a:ext cx="11939996" cy="2296054"/>
              </a:xfrm>
              <a:blipFill>
                <a:blip r:embed="rId2"/>
                <a:stretch>
                  <a:fillRect l="-1275" t="-5013" r="-1224" b="-263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252284" y="1792705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566" y="2378600"/>
            <a:ext cx="3709984" cy="4319016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645" y="146358"/>
                <a:ext cx="11939996" cy="2296054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7. </a:t>
                </a:r>
                <a:r>
                  <a:rPr lang="en-US" sz="3200" dirty="0" smtClean="0">
                    <a:solidFill>
                      <a:srgbClr val="002060"/>
                    </a:solidFill>
                  </a:rPr>
                  <a:t>Cho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tâm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cạnh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Biết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góc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phẳng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Thể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tích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khối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𝐴𝐵𝑂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70C0"/>
                    </a:solidFill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. </a:t>
                </a:r>
                <a:r>
                  <a:rPr lang="en-US" sz="3200" dirty="0">
                    <a:solidFill>
                      <a:srgbClr val="0000FF"/>
                    </a:solidFill>
                  </a:rPr>
                  <a:t>	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</a:rPr>
                  <a:t>	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</a:rPr>
                  <a:t>	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.</a:t>
                </a:r>
                <a:endParaRPr lang="en-US" sz="32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effectLst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645" y="146358"/>
                <a:ext cx="11939996" cy="2296054"/>
              </a:xfrm>
              <a:blipFill>
                <a:blip r:embed="rId2"/>
                <a:stretch>
                  <a:fillRect l="-1275" t="-5013" r="-1224" b="-448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79298" y="1840832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54" y="2595008"/>
            <a:ext cx="5112689" cy="3965448"/>
          </a:xfrm>
          <a:prstGeom prst="rect">
            <a:avLst/>
          </a:prstGeom>
        </p:spPr>
      </p:pic>
      <p:sp>
        <p:nvSpPr>
          <p:cNvPr id="9" name="Action Button: Back or Previous 8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645" y="146358"/>
                <a:ext cx="11939996" cy="3282642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8. </a:t>
                </a:r>
                <a:r>
                  <a:rPr lang="nl-NL" sz="3200" dirty="0" smtClean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khối chóp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là hình chữ nhật với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𝐵𝐷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; Cạnh bên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vuông góc với mặt phẳng đáy, góc giữa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𝑚𝑝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𝑆𝐵𝐷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𝑚𝑝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. Thể tích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của khối chóp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3200" dirty="0" smtClean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là</a:t>
                </a:r>
                <a:endParaRPr lang="en-US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	A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B.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C.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D.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effectLst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645" y="146358"/>
                <a:ext cx="11939996" cy="3282642"/>
              </a:xfrm>
              <a:blipFill>
                <a:blip r:embed="rId2"/>
                <a:stretch>
                  <a:fillRect l="-1275" t="-924" r="-122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0653" y="2731169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540" y="3224464"/>
            <a:ext cx="5112689" cy="3785616"/>
          </a:xfrm>
          <a:prstGeom prst="rect">
            <a:avLst/>
          </a:prstGeom>
        </p:spPr>
      </p:pic>
      <p:sp>
        <p:nvSpPr>
          <p:cNvPr id="9" name="Action Button: Back or Previous 8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645" y="146358"/>
                <a:ext cx="11939996" cy="2681063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9. </a:t>
                </a:r>
                <a:r>
                  <a:rPr lang="vi-VN" sz="3200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ho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tam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giác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cân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tại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120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cạnh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bên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góc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thể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tích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khối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marL="401320" indent="0" algn="just"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effectLst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645" y="146358"/>
                <a:ext cx="11939996" cy="2681063"/>
              </a:xfrm>
              <a:blipFill>
                <a:blip r:embed="rId2"/>
                <a:stretch>
                  <a:fillRect l="-1275" t="-1131" r="-1224" b="-339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93295" y="2213811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515" y="2460458"/>
            <a:ext cx="4816256" cy="4489704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645" y="146358"/>
                <a:ext cx="11939996" cy="3246547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10. </a:t>
                </a:r>
                <a:r>
                  <a:rPr lang="vi-VN" sz="3200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ho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tam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giác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cân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tại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cạnh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bên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góc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phẳng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,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bên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tạo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một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góc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bằng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45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thể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tích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khối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401320" indent="0" algn="just"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401320" indent="0" algn="just"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effectLst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645" y="146358"/>
                <a:ext cx="11939996" cy="3246547"/>
              </a:xfrm>
              <a:blipFill>
                <a:blip r:embed="rId2"/>
                <a:stretch>
                  <a:fillRect l="-1275" t="-935" r="-1224" b="-261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93295" y="2767263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566" y="3249795"/>
            <a:ext cx="3290760" cy="3787715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645" y="146359"/>
                <a:ext cx="11939996" cy="2656999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11. </a:t>
                </a:r>
                <a:r>
                  <a:rPr lang="fr-FR" sz="3200" dirty="0" smtClean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</a:t>
                </a:r>
                <a:r>
                  <a:rPr lang="fr-FR" sz="32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fr-FR" sz="32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chóp</a:t>
                </a:r>
                <a:r>
                  <a:rPr lang="fr-FR" sz="32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có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vuông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cạnh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3200" dirty="0" smtClean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vuông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góc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với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Mặt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bên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hợp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với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một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góc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Tính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khối</a:t>
                </a:r>
                <a:r>
                  <a:rPr lang="fr-FR" sz="3200" b="1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chóp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endParaRPr>
              </a:p>
              <a:p>
                <a:pPr marL="401320" indent="0" algn="just"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fr-FR" sz="32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effectLst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effectLst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645" y="146359"/>
                <a:ext cx="11939996" cy="2656999"/>
              </a:xfrm>
              <a:blipFill>
                <a:blip r:embed="rId2"/>
                <a:stretch>
                  <a:fillRect l="-1275" t="-1142" r="-1224" b="-228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705727" y="2141621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298" y="2910384"/>
            <a:ext cx="5112689" cy="3776472"/>
          </a:xfrm>
          <a:prstGeom prst="rect">
            <a:avLst/>
          </a:prstGeom>
        </p:spPr>
      </p:pic>
      <p:sp>
        <p:nvSpPr>
          <p:cNvPr id="10" name="Action Button: Back or Previous 9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645" y="146359"/>
                <a:ext cx="11939996" cy="2608873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200" b="1" dirty="0" err="1" smtClean="0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12. </a:t>
                </a:r>
                <a:r>
                  <a:rPr lang="en-US" sz="3200" dirty="0" smtClean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khối</a:t>
                </a:r>
                <a:r>
                  <a:rPr lang="en-US" sz="32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, cạnh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bên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3200" dirty="0" smtClean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 smtClean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góc</a:t>
                </a:r>
                <a:r>
                  <a:rPr lang="en-US" sz="3200" dirty="0" smtClean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giữa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endParaRPr>
              </a:p>
              <a:p>
                <a:pPr marL="401320" indent="0" algn="just"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fr-FR" sz="32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effectLst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645" y="146359"/>
                <a:ext cx="11939996" cy="2608873"/>
              </a:xfrm>
              <a:blipFill>
                <a:blip r:embed="rId2"/>
                <a:stretch>
                  <a:fillRect l="-1275" t="-1163" r="-1224" b="-418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05326" y="2141622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298" y="2755232"/>
            <a:ext cx="5112689" cy="3776472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645" y="146360"/>
                <a:ext cx="11939996" cy="2632936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200" b="1" dirty="0" err="1" smtClean="0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13.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Cho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khối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cạnh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cạnh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bên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góc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phẳng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Đường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thẳng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tạo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phẳng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một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góc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30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thể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tích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khối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401320" indent="0" algn="just"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en-US" sz="32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effectLst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645" y="146360"/>
                <a:ext cx="11939996" cy="2632936"/>
              </a:xfrm>
              <a:blipFill>
                <a:blip r:embed="rId2"/>
                <a:stretch>
                  <a:fillRect l="-1275" t="-1152" r="-1224" b="-322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240253" y="2129589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540" y="2779296"/>
            <a:ext cx="5112689" cy="3776472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7074" y="178986"/>
            <a:ext cx="506924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Lý thuyết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074" y="953185"/>
            <a:ext cx="11801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Các công thức tính độ dài đoạn thẳng và tính diện tích đa giác: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556" y="1550698"/>
            <a:ext cx="3364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c. Tam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giác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bất kỳ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250384" y="1537960"/>
            <a:ext cx="4192679" cy="26122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0113" y="2442232"/>
                <a:ext cx="7846424" cy="3828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/>
                    <a:ea typeface="Times New Roman"/>
                  </a:rPr>
                  <a:t>Định lí cosin: </a:t>
                </a:r>
                <a:endParaRPr lang="en-US" sz="3200" b="1" dirty="0" smtClean="0">
                  <a:solidFill>
                    <a:srgbClr val="002060"/>
                  </a:solidFill>
                  <a:latin typeface="Times New Roman"/>
                  <a:ea typeface="Times New Roman"/>
                </a:endParaRPr>
              </a:p>
              <a:p>
                <a:pPr marL="457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𝒄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𝟐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𝒃𝒄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.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uncPr>
                        <m:fNam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𝒄𝒐𝒔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US" sz="3200" dirty="0">
                  <a:effectLst/>
                  <a:latin typeface="Times New Roman"/>
                  <a:ea typeface="Times New Roman"/>
                </a:endParaRPr>
              </a:p>
              <a:p>
                <a:pPr indent="-76200"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</a:rPr>
                  <a:t>Định lí sin: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𝑹</m:t>
                    </m:r>
                  </m:oMath>
                </a14:m>
                <a:endParaRPr lang="en-US" sz="3200" dirty="0">
                  <a:effectLst/>
                  <a:latin typeface="Times New Roman"/>
                  <a:ea typeface="Times New Roman"/>
                </a:endParaRPr>
              </a:p>
              <a:p>
                <a:pPr indent="-76200"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</a:rPr>
                  <a:t>Các công thức tính diện tích tam giác:</a:t>
                </a:r>
                <a:endParaRPr lang="en-US" sz="3200" b="1" dirty="0" smtClean="0">
                  <a:solidFill>
                    <a:srgbClr val="002060"/>
                  </a:solidFill>
                  <a:effectLst/>
                  <a:latin typeface="Times New Roman"/>
                  <a:ea typeface="Times New Roman"/>
                </a:endParaRPr>
              </a:p>
              <a:p>
                <a:pPr indent="-7620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𝑺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𝒂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.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𝒉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𝒃𝒄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.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uncPr>
                        <m:fNam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𝒔𝒊𝒏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𝑨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𝒂𝒃𝒄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𝟒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𝑹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𝒑𝒓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𝒑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𝒑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)(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𝒑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)(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𝒑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𝒄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32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" y="2442232"/>
                <a:ext cx="7846424" cy="3828227"/>
              </a:xfrm>
              <a:prstGeom prst="rect">
                <a:avLst/>
              </a:prstGeom>
              <a:blipFill rotWithShape="1">
                <a:blip r:embed="rId3"/>
                <a:stretch>
                  <a:fillRect l="-2020" t="-2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Back or Previous 6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4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645" y="146360"/>
                <a:ext cx="11939996" cy="2632936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200" b="1" dirty="0" err="1" smtClean="0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14. </a:t>
                </a:r>
                <a:r>
                  <a:rPr lang="en-US" sz="3200" dirty="0" smtClean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cân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giữa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30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FR" sz="32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	A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.</a:t>
                </a:r>
                <a:endParaRPr lang="en-US" sz="3200" dirty="0">
                  <a:solidFill>
                    <a:srgbClr val="0000FF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effectLst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645" y="146360"/>
                <a:ext cx="11939996" cy="2632936"/>
              </a:xfrm>
              <a:blipFill>
                <a:blip r:embed="rId2"/>
                <a:stretch>
                  <a:fillRect l="-1275" t="-1152" r="-1224" b="-322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22685" y="2153653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218" y="2646948"/>
            <a:ext cx="3709984" cy="4270248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645" y="146359"/>
                <a:ext cx="11939996" cy="3246545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15. </a:t>
                </a:r>
                <a:r>
                  <a:rPr lang="fr-FR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fr-FR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fr-FR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fr-FR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fr-FR" sz="320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thang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Khoảng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đến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01320" indent="0" algn="just"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fr-FR" sz="32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fr-FR" sz="32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fr-FR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effectLst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645" y="146359"/>
                <a:ext cx="11939996" cy="3246545"/>
              </a:xfrm>
              <a:blipFill>
                <a:blip r:embed="rId2"/>
                <a:stretch>
                  <a:fillRect l="-1275" t="-1495" r="-1224" b="-205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705727" y="2755233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453" y="3606022"/>
            <a:ext cx="3867652" cy="3357954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645" y="146359"/>
                <a:ext cx="11939996" cy="2765283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16. </a:t>
                </a:r>
                <a:r>
                  <a:rPr lang="en-US" sz="3200" dirty="0" smtClean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đôi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. Tính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cách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từ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đến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endParaRPr>
              </a:p>
              <a:p>
                <a:pPr marL="401955" indent="0">
                  <a:spcAft>
                    <a:spcPts val="0"/>
                  </a:spcAft>
                  <a:buNone/>
                  <a:tabLst>
                    <a:tab pos="1485900" algn="l"/>
                    <a:tab pos="2571750" algn="l"/>
                    <a:tab pos="377190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	</a:t>
                </a:r>
                <a:r>
                  <a:rPr lang="en-US" sz="3200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66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		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66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401320" indent="0" algn="just"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effectLst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645" y="146359"/>
                <a:ext cx="11939996" cy="2765283"/>
              </a:xfrm>
              <a:blipFill>
                <a:blip r:embed="rId2"/>
                <a:stretch>
                  <a:fillRect l="-1275" t="-1096" r="-1224" b="-21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54652" y="2189747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861" y="2785792"/>
            <a:ext cx="3670256" cy="4270248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7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645" y="146359"/>
                <a:ext cx="11939996" cy="2765283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200" b="1" dirty="0" err="1" smtClean="0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17. </a:t>
                </a:r>
                <a:r>
                  <a:rPr lang="en-US" sz="3200" dirty="0" smtClean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tứ</a:t>
                </a:r>
                <a:r>
                  <a:rPr lang="en-US" sz="32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diện</a:t>
                </a:r>
                <a:r>
                  <a:rPr lang="en-US" sz="32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đôi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𝑂𝐶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cách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từ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đến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indent="0">
                  <a:spcAft>
                    <a:spcPts val="0"/>
                  </a:spcAft>
                  <a:buNone/>
                  <a:tabLst>
                    <a:tab pos="1485900" algn="l"/>
                    <a:tab pos="2571750" algn="l"/>
                    <a:tab pos="377190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	</a:t>
                </a:r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19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19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𝟏𝟗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401955" indent="0">
                  <a:spcAft>
                    <a:spcPts val="0"/>
                  </a:spcAft>
                  <a:buNone/>
                  <a:tabLst>
                    <a:tab pos="1485900" algn="l"/>
                    <a:tab pos="2571750" algn="l"/>
                    <a:tab pos="3771900" algn="l"/>
                  </a:tabLst>
                </a:pPr>
                <a:endParaRPr lang="en-US" sz="3200" dirty="0">
                  <a:effectLst/>
                  <a:ea typeface="Times New Roman" panose="02020603050405020304" pitchFamily="18" charset="0"/>
                </a:endParaRPr>
              </a:p>
              <a:p>
                <a:pPr marL="401320" indent="0" algn="just"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effectLst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645" y="146359"/>
                <a:ext cx="11939996" cy="2765283"/>
              </a:xfrm>
              <a:blipFill>
                <a:blip r:embed="rId2"/>
                <a:stretch>
                  <a:fillRect l="-1275" t="-1096" r="-1224" b="-21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78716" y="2189748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261" y="2821886"/>
            <a:ext cx="3670256" cy="4270248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645" y="146360"/>
                <a:ext cx="11939996" cy="2464494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18. </a:t>
                </a:r>
                <a:r>
                  <a:rPr lang="en-US" sz="3200" dirty="0" smtClean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thoi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giữa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mặt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  <a:p>
                <a:pPr marL="401955" indent="0" algn="just">
                  <a:spcAft>
                    <a:spcPts val="0"/>
                  </a:spcAft>
                  <a:buNone/>
                  <a:tabLst>
                    <a:tab pos="190500" algn="l"/>
                    <a:tab pos="1778000" algn="l"/>
                    <a:tab pos="3365500" algn="l"/>
                    <a:tab pos="4953000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90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	B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30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		C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45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	D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401955" indent="0">
                  <a:spcAft>
                    <a:spcPts val="0"/>
                  </a:spcAft>
                  <a:buNone/>
                  <a:tabLst>
                    <a:tab pos="1485900" algn="l"/>
                    <a:tab pos="2571750" algn="l"/>
                    <a:tab pos="3771900" algn="l"/>
                  </a:tabLst>
                </a:pPr>
                <a:endParaRPr lang="en-US" sz="3200" dirty="0">
                  <a:effectLst/>
                  <a:ea typeface="Times New Roman" panose="02020603050405020304" pitchFamily="18" charset="0"/>
                </a:endParaRPr>
              </a:p>
              <a:p>
                <a:pPr marL="401320" indent="0" algn="just"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effectLst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645" y="146360"/>
                <a:ext cx="11939996" cy="2464494"/>
              </a:xfrm>
              <a:blipFill>
                <a:blip r:embed="rId2"/>
                <a:stretch>
                  <a:fillRect l="-1275" t="-739" r="-1224" b="-591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465094" y="2033337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298" y="2921144"/>
            <a:ext cx="5112689" cy="3776472"/>
          </a:xfrm>
          <a:prstGeom prst="rect">
            <a:avLst/>
          </a:prstGeom>
        </p:spPr>
      </p:pic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6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645" y="146359"/>
                <a:ext cx="11939996" cy="3029977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19.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Cho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𝑆𝐶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tam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giác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đều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cạnh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Biết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thể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tích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khối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bằng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Khoảng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cách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giữa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hai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đường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thẳng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bằng</a:t>
                </a:r>
                <a:endParaRPr lang="en-US" sz="32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401320" indent="0" algn="just"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B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		C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D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401955" indent="0" algn="just">
                  <a:spcAft>
                    <a:spcPts val="0"/>
                  </a:spcAft>
                  <a:buNone/>
                  <a:tabLst>
                    <a:tab pos="190500" algn="l"/>
                    <a:tab pos="1778000" algn="l"/>
                    <a:tab pos="3365500" algn="l"/>
                    <a:tab pos="4953000" algn="l"/>
                  </a:tabLst>
                </a:pPr>
                <a:endParaRPr lang="en-US" sz="3200" dirty="0">
                  <a:effectLst/>
                  <a:ea typeface="Times New Roman" panose="02020603050405020304" pitchFamily="18" charset="0"/>
                </a:endParaRPr>
              </a:p>
              <a:p>
                <a:pPr marL="401955" indent="0">
                  <a:spcAft>
                    <a:spcPts val="0"/>
                  </a:spcAft>
                  <a:buNone/>
                  <a:tabLst>
                    <a:tab pos="1485900" algn="l"/>
                    <a:tab pos="2571750" algn="l"/>
                    <a:tab pos="3771900" algn="l"/>
                  </a:tabLst>
                </a:pPr>
                <a:endParaRPr lang="en-US" sz="3200" dirty="0">
                  <a:effectLst/>
                  <a:ea typeface="Times New Roman" panose="02020603050405020304" pitchFamily="18" charset="0"/>
                </a:endParaRPr>
              </a:p>
              <a:p>
                <a:pPr marL="401320" indent="0" algn="just"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effectLst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645" y="146359"/>
                <a:ext cx="11939996" cy="3029977"/>
              </a:xfrm>
              <a:blipFill>
                <a:blip r:embed="rId2"/>
                <a:stretch>
                  <a:fillRect l="-1275" t="-1002" r="-1224" b="-100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411453" y="2502569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4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4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5645" y="146359"/>
                <a:ext cx="11939996" cy="3571399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200" b="1" dirty="0" err="1" smtClean="0">
                    <a:solidFill>
                      <a:srgbClr val="FF0000"/>
                    </a:solidFill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20.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Cho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chóp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tứ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giác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đáy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vuông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cạnh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đơn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vị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Tam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giác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𝑆𝐴𝐷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cân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vi-VN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Mặt bên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vuông góc với mặt phẳng đáy. Biết thể tích khối chóp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Tính khoảng cách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vi-VN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từ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401320" indent="0" algn="just">
                  <a:lnSpc>
                    <a:spcPct val="115000"/>
                  </a:lnSpc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</a:t>
                </a:r>
                <a:r>
                  <a:rPr lang="en-US" sz="3200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3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marL="401955" indent="0" algn="just">
                  <a:spcAft>
                    <a:spcPts val="0"/>
                  </a:spcAft>
                  <a:buNone/>
                  <a:tabLst>
                    <a:tab pos="190500" algn="l"/>
                    <a:tab pos="1778000" algn="l"/>
                    <a:tab pos="3365500" algn="l"/>
                    <a:tab pos="4953000" algn="l"/>
                  </a:tabLst>
                </a:pPr>
                <a:endParaRPr lang="en-US" sz="3200" dirty="0">
                  <a:effectLst/>
                  <a:ea typeface="Times New Roman" panose="02020603050405020304" pitchFamily="18" charset="0"/>
                </a:endParaRPr>
              </a:p>
              <a:p>
                <a:pPr marL="401955" indent="0">
                  <a:spcAft>
                    <a:spcPts val="0"/>
                  </a:spcAft>
                  <a:buNone/>
                  <a:tabLst>
                    <a:tab pos="1485900" algn="l"/>
                    <a:tab pos="2571750" algn="l"/>
                    <a:tab pos="3771900" algn="l"/>
                  </a:tabLst>
                </a:pPr>
                <a:endParaRPr lang="en-US" sz="3200" dirty="0">
                  <a:effectLst/>
                  <a:ea typeface="Times New Roman" panose="02020603050405020304" pitchFamily="18" charset="0"/>
                </a:endParaRPr>
              </a:p>
              <a:p>
                <a:pPr marL="401320" indent="0" algn="just">
                  <a:spcAft>
                    <a:spcPts val="0"/>
                  </a:spcAft>
                  <a:buNone/>
                  <a:tabLst>
                    <a:tab pos="3599815" algn="l"/>
                    <a:tab pos="5039995" algn="l"/>
                  </a:tabLst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2060"/>
                  </a:solidFill>
                </a:endParaRPr>
              </a:p>
              <a:p>
                <a:pPr marL="0" indent="0" algn="just">
                  <a:buNone/>
                </a:pPr>
                <a:endParaRPr lang="en-US" sz="3200" dirty="0">
                  <a:effectLst/>
                </a:endParaRPr>
              </a:p>
              <a:p>
                <a:pPr marL="0" indent="0" algn="just">
                  <a:buNone/>
                </a:pPr>
                <a:endParaRPr lang="en-US" sz="3200" dirty="0"/>
              </a:p>
              <a:p>
                <a:pPr marL="0" lvl="0" indent="0" algn="just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 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43E7128-81FF-4191-A928-655237246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645" y="146359"/>
                <a:ext cx="11939996" cy="3571399"/>
              </a:xfrm>
              <a:blipFill>
                <a:blip r:embed="rId2"/>
                <a:stretch>
                  <a:fillRect l="-1275" t="-850" r="-1224" b="-204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17359" y="3092116"/>
            <a:ext cx="493295" cy="493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771" y="3800428"/>
            <a:ext cx="4045082" cy="3088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816" y="3994973"/>
            <a:ext cx="3750151" cy="2863027"/>
          </a:xfrm>
          <a:prstGeom prst="rect">
            <a:avLst/>
          </a:prstGeom>
        </p:spPr>
      </p:pic>
      <p:sp>
        <p:nvSpPr>
          <p:cNvPr id="9" name="Action Button: Back or Previous 8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17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6114" y="-48762"/>
                <a:ext cx="11663180" cy="2302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SB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𝐴𝐶𝑀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28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4" y="-48762"/>
                <a:ext cx="11663180" cy="2302169"/>
              </a:xfrm>
              <a:prstGeom prst="rect">
                <a:avLst/>
              </a:prstGeom>
              <a:blipFill>
                <a:blip r:embed="rId2"/>
                <a:stretch>
                  <a:fillRect l="-1045" r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647" y="2253407"/>
            <a:ext cx="3196449" cy="3468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5431798" y="1577316"/>
            <a:ext cx="515906" cy="4489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39689" y="2128047"/>
                <a:ext cx="11463933" cy="4388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177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3177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))=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))=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𝐴𝐶𝑀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𝐴𝐶𝑀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3177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𝐴𝐵𝐶𝐷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𝑆𝐴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𝐴𝐵𝐶𝐷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3177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𝐴𝐶𝑀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689" y="2128047"/>
                <a:ext cx="11463933" cy="4388574"/>
              </a:xfrm>
              <a:prstGeom prst="rect">
                <a:avLst/>
              </a:prstGeom>
              <a:blipFill>
                <a:blip r:embed="rId4"/>
                <a:stretch>
                  <a:fillRect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6590" y="0"/>
                <a:ext cx="12105410" cy="2073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các cạnh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đôi một vuông góc với nhau; </a:t>
                </a:r>
                <a:endParaRPr lang="en-US" sz="2800" i="1" dirty="0" smtClean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spcBef>
                    <a:spcPts val="600"/>
                  </a:spcBef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tương ứng là trung điểm các cạnh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Tính thể tích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của tứ diện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𝐴𝑀𝑁𝑃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tabLst>
                    <a:tab pos="3599815" algn="l"/>
                    <a:tab pos="5039995" algn="l"/>
                  </a:tabLs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vi-VN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vi-VN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0" y="0"/>
                <a:ext cx="12105410" cy="2073388"/>
              </a:xfrm>
              <a:prstGeom prst="rect">
                <a:avLst/>
              </a:prstGeom>
              <a:blipFill>
                <a:blip r:embed="rId2"/>
                <a:stretch>
                  <a:fillRect l="-1007" t="-2941" r="-1057" b="-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831686" y="1985698"/>
            <a:ext cx="4360314" cy="3160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2157109"/>
                <a:ext cx="11838710" cy="2063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𝐴𝐵𝑀𝑁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𝐴𝐶𝑀𝑁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𝐴𝐷𝑁𝑃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𝐴𝐵𝐶𝐷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𝐴𝑀𝑁𝑃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57109"/>
                <a:ext cx="11838710" cy="2063322"/>
              </a:xfrm>
              <a:prstGeom prst="rect">
                <a:avLst/>
              </a:prstGeom>
              <a:blipFill>
                <a:blip r:embed="rId4"/>
                <a:stretch>
                  <a:fillRect t="-3254" b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0103687" y="1474346"/>
            <a:ext cx="483961" cy="462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9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7074" y="178986"/>
            <a:ext cx="506924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Lý thuyết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074" y="953185"/>
            <a:ext cx="11801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Các công thức tính độ dài đoạn thẳng và tính diện tích đa giác: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556" y="1550698"/>
            <a:ext cx="4719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Diện tích các hình khác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5759" y="2133073"/>
            <a:ext cx="36735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 vuông: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241138"/>
            <a:ext cx="2872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59" y="3429000"/>
            <a:ext cx="2868093" cy="7055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 chữ nhật:</a:t>
            </a:r>
            <a:endParaRPr lang="en-US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901272"/>
            <a:ext cx="3201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 bình hành: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71858" y="2133073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 thoi: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71313" y="3549803"/>
            <a:ext cx="241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 thang: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06" y="1980575"/>
            <a:ext cx="2843420" cy="165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3497410" y="3794927"/>
            <a:ext cx="3016172" cy="1398731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94" y="5365246"/>
            <a:ext cx="3556533" cy="1384663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31" y="1825913"/>
            <a:ext cx="3341876" cy="1336023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6"/>
          <a:stretch>
            <a:fillRect/>
          </a:stretch>
        </p:blipFill>
        <p:spPr>
          <a:xfrm>
            <a:off x="8922986" y="3472150"/>
            <a:ext cx="3097564" cy="1429122"/>
          </a:xfrm>
          <a:prstGeom prst="rect">
            <a:avLst/>
          </a:prstGeom>
        </p:spPr>
      </p:pic>
      <p:sp>
        <p:nvSpPr>
          <p:cNvPr id="16" name="Action Button: Back or Previous 15">
            <a:hlinkClick r:id="rId7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608347" y="1825913"/>
            <a:ext cx="80725" cy="50320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11" grpId="0"/>
      <p:bldP spid="12" grpId="0"/>
      <p:bldP spid="14" grpId="0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8857" y="146638"/>
                <a:ext cx="11953834" cy="2648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3.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vuông góc với mặt đáy,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đều cạnh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lần lượt thuộc các cạnh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𝑆𝐶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sao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endParaRPr lang="en-US" sz="2800" i="1" dirty="0" smtClean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𝑆𝑁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𝐶𝑁</m:t>
                        </m:r>
                      </m:e>
                    </m:acc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Tính thể tích </a:t>
                </a: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đa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𝐴𝑀𝑁𝐶𝐵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vi-VN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vi-VN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vi-VN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" y="146638"/>
                <a:ext cx="11953834" cy="2648225"/>
              </a:xfrm>
              <a:prstGeom prst="rect">
                <a:avLst/>
              </a:prstGeom>
              <a:blipFill>
                <a:blip r:embed="rId2"/>
                <a:stretch>
                  <a:fillRect l="-1071" t="-1382" r="-1020" b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389257" y="2540239"/>
            <a:ext cx="3526972" cy="3541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255322" y="2540239"/>
                <a:ext cx="9519393" cy="2863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𝐴𝑀𝑁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𝑆𝑀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𝑆𝑁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𝑆𝐶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8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𝑀𝑁𝐶𝐵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5322" y="2540239"/>
                <a:ext cx="9519393" cy="28634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 flipV="1">
            <a:off x="757490" y="2182767"/>
            <a:ext cx="479919" cy="4633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0776" y="160600"/>
                <a:ext cx="11873240" cy="2420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4.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Cho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chóp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cao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tam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chiếu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đối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xứng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thể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chóp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76" y="160600"/>
                <a:ext cx="11873240" cy="2420086"/>
              </a:xfrm>
              <a:prstGeom prst="rect">
                <a:avLst/>
              </a:prstGeom>
              <a:blipFill>
                <a:blip r:embed="rId2"/>
                <a:stretch>
                  <a:fillRect l="-1078" t="-1511" r="-1027" b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13113"/>
            <a:ext cx="3546763" cy="31673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419976" y="2539176"/>
                <a:ext cx="8836067" cy="4295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: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Lại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𝑆𝐻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𝑆𝐶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𝐻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𝐻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9976" y="2539176"/>
                <a:ext cx="8836067" cy="4295600"/>
              </a:xfrm>
              <a:prstGeom prst="rect">
                <a:avLst/>
              </a:prstGeom>
              <a:blipFill>
                <a:blip r:embed="rId4"/>
                <a:stretch>
                  <a:fillRect t="-1563" b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 flipV="1">
            <a:off x="3758099" y="1943103"/>
            <a:ext cx="479919" cy="4633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7090" y="162228"/>
                <a:ext cx="11740739" cy="2057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29920" algn="l"/>
                  </a:tabLst>
                </a:pP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5.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Cho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hình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chóp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có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đáy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là tam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giác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tại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đỉnh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góc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với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mặt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phẳng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đáy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Gọi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lần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lượt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là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hình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chiếu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góc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của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lên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𝑆𝐶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Tính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thê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̉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tích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khối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tư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́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diện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𝐴𝐻𝐾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629920" algn="just">
                  <a:tabLst>
                    <a:tab pos="3599815" algn="l"/>
                    <a:tab pos="5039995" algn="l"/>
                  </a:tabLst>
                </a:pP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𝐴𝐻𝐾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𝐴𝐻𝐾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𝐴𝐻𝐾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𝐴𝐻𝐾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0" y="162228"/>
                <a:ext cx="11740739" cy="2057230"/>
              </a:xfrm>
              <a:prstGeom prst="rect">
                <a:avLst/>
              </a:prstGeom>
              <a:blipFill>
                <a:blip r:embed="rId2"/>
                <a:stretch>
                  <a:fillRect l="-1038" t="-3264" r="-1090" b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62" y="2438401"/>
            <a:ext cx="3717638" cy="32940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368796" y="2288200"/>
                <a:ext cx="9258272" cy="4682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:   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Xét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tam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giác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tại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ta có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𝐴𝐶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Xét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giác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tại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ta có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i="1" dirty="0" smtClean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Xét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giác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tại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ta có: </a:t>
                </a:r>
                <a:endParaRPr lang="en-US" sz="2800" i="1" dirty="0" smtClean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𝑆𝐶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có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𝑆𝐻𝐴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∽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𝑆𝐻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𝑆𝐻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8796" y="2288200"/>
                <a:ext cx="9258272" cy="4682757"/>
              </a:xfrm>
              <a:prstGeom prst="rect">
                <a:avLst/>
              </a:prstGeom>
              <a:blipFill>
                <a:blip r:embed="rId4"/>
                <a:stretch>
                  <a:fillRect t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 flipV="1">
            <a:off x="3767856" y="1619813"/>
            <a:ext cx="479919" cy="4633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91137" y="5882686"/>
                <a:ext cx="1507529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37" y="5882686"/>
                <a:ext cx="1507529" cy="9569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8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7090" y="162228"/>
                <a:ext cx="11740739" cy="2057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Câu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5.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Cho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hình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chóp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𝑆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.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𝐴𝐵𝐶𝐷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có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đáy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𝐴𝐵𝐶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là tam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giác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vuông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cân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tại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đỉnh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𝐵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,   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𝑆𝐴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2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𝑎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̀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𝑆𝐴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vuông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góc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với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mặt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phẳng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đáy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Gọi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𝐻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𝐾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lần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lượt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là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hình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chiếu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vuông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góc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của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điểm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lên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𝑆𝐵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𝑆𝐶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Tính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thê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̉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tích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khối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tư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́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diện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𝑆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.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𝐴𝐻𝐾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</a:t>
                </a:r>
              </a:p>
              <a:p>
                <a:pPr marL="62992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3599815" algn="l"/>
                    <a:tab pos="5039995" algn="l"/>
                  </a:tabLst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𝑆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.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𝐴𝐻𝐾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15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	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𝑆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.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𝐴𝐻𝐾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8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45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	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𝑆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.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𝐴𝐻𝐾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8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15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	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D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𝑆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.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𝐴𝐻𝐾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0" y="162228"/>
                <a:ext cx="11740739" cy="2057230"/>
              </a:xfrm>
              <a:prstGeom prst="rect">
                <a:avLst/>
              </a:prstGeom>
              <a:blipFill>
                <a:blip r:embed="rId2"/>
                <a:stretch>
                  <a:fillRect l="-1038" t="-3264" r="-1090" b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62" y="2438401"/>
            <a:ext cx="3717638" cy="32940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368796" y="2288200"/>
            <a:ext cx="925827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 flipV="1">
            <a:off x="3767856" y="1619813"/>
            <a:ext cx="479919" cy="4633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ction Button: Forward or Next 8">
            <a:hlinkClick r:id="rId5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519626" y="2700823"/>
                <a:ext cx="10068977" cy="3860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có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𝑆𝐾𝐴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∽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𝑆𝐴𝐶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𝑔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𝑆𝐾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𝑆𝐶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𝑆𝐾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𝑆𝐶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Thê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̉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tích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khối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chóp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là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có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̉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sô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𝐴𝐻𝐾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𝑆𝐻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𝑆𝐾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𝑆𝐶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𝐴𝐻𝐾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</m:oMath>
                </a14:m>
                <a:endParaRPr lang="en-US" sz="280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29920"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9626" y="2700823"/>
                <a:ext cx="10068977" cy="3860865"/>
              </a:xfrm>
              <a:prstGeom prst="rect">
                <a:avLst/>
              </a:prstGeom>
              <a:blipFill>
                <a:blip r:embed="rId6"/>
                <a:stretch>
                  <a:fillRect b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1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3962" y="-9044"/>
                <a:ext cx="11817928" cy="241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6.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Cho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chóp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thang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chiếu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thể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𝑆𝐴𝐻𝐶𝐷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fr-FR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</a:t>
                </a: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fr-FR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fr-FR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fr-FR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2" y="-9044"/>
                <a:ext cx="11817928" cy="2419188"/>
              </a:xfrm>
              <a:prstGeom prst="rect">
                <a:avLst/>
              </a:prstGeom>
              <a:blipFill>
                <a:blip r:embed="rId2"/>
                <a:stretch>
                  <a:fillRect l="-1084" t="-1768" r="-1084" b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511" y="3251240"/>
            <a:ext cx="4899922" cy="3606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-438639" y="2252604"/>
                <a:ext cx="12232329" cy="4698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:  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Tam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𝑆𝐴𝐵</m:t>
                    </m:r>
                  </m:oMath>
                </a14:m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groupChr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  </m:t>
                        </m:r>
                      </m:e>
                    </m:groupCh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𝐴𝐵𝐶𝑀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𝐴𝐷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groupChr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  </m:t>
                        </m:r>
                      </m:e>
                    </m:groupCh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  Ta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𝐴𝐻𝐶𝐷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𝐴𝐻𝐶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𝐴𝐷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𝐴𝐻𝐶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𝑆𝐻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𝐴𝐻𝐶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𝐴𝐻𝐶𝐷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8639" y="2252604"/>
                <a:ext cx="12232329" cy="4698274"/>
              </a:xfrm>
              <a:prstGeom prst="rect">
                <a:avLst/>
              </a:prstGeom>
              <a:blipFill>
                <a:blip r:embed="rId4"/>
                <a:stretch>
                  <a:fillRect t="-519" b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 flipV="1">
            <a:off x="3730171" y="1836791"/>
            <a:ext cx="479919" cy="4633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1" grpId="0"/>
      <p:bldP spid="7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5127" y="131056"/>
                <a:ext cx="11559969" cy="2398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7.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Cho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tư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́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diện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có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các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cạnh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đôi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một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góc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với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Gọi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lần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lượt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là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trọng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tâm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của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giác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𝐷𝐴𝐵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𝐷𝐶𝐴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Tính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thê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̉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tích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của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tư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́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diện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𝐷𝑀𝑁𝑃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80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40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27" y="131056"/>
                <a:ext cx="11559969" cy="2398605"/>
              </a:xfrm>
              <a:prstGeom prst="rect">
                <a:avLst/>
              </a:prstGeom>
              <a:blipFill>
                <a:blip r:embed="rId2"/>
                <a:stretch>
                  <a:fillRect l="-1108" t="-1523" r="-1055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20" y="2770197"/>
            <a:ext cx="3801993" cy="331951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431091" y="2487185"/>
                <a:ext cx="9027885" cy="4138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:  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Dựng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hình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hình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̃ ta có: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𝐴𝐾𝐸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Tương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tư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𝐶𝐾𝐹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𝐸𝐹𝐵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𝐸𝐹𝐾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𝐷𝑀𝑁𝑃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𝐸𝐹𝐾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𝐷𝑀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𝐷𝐸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𝐷𝑁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𝐷𝐹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𝐷𝑃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𝐷𝐾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𝐷𝑀𝑁𝑃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𝐷𝐴𝐵𝐶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1091" y="2487185"/>
                <a:ext cx="9027885" cy="4138569"/>
              </a:xfrm>
              <a:prstGeom prst="rect">
                <a:avLst/>
              </a:prstGeom>
              <a:blipFill>
                <a:blip r:embed="rId4"/>
                <a:stretch>
                  <a:fillRect r="-810" b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flipV="1">
            <a:off x="6788727" y="1879949"/>
            <a:ext cx="479919" cy="4633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8400" y="28361"/>
                <a:ext cx="11786696" cy="2034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8.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Cho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đôi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trọng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tâm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𝐴𝐶𝐷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thể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108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36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0" y="28361"/>
                <a:ext cx="11786696" cy="2034083"/>
              </a:xfrm>
              <a:prstGeom prst="rect">
                <a:avLst/>
              </a:prstGeom>
              <a:blipFill>
                <a:blip r:embed="rId2"/>
                <a:stretch>
                  <a:fillRect l="-1034" t="-2102" r="-1034" b="-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17" y="2627086"/>
            <a:ext cx="4000933" cy="38234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8400" y="2005882"/>
                <a:ext cx="9457513" cy="5809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giải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: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trường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hợp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tổng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quát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ta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chứng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minh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8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27</m:t>
                            </m:r>
                          </m:den>
                        </m:f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𝐴𝐵𝐶𝐷</m:t>
                            </m:r>
                          </m:sub>
                        </m:sSub>
                      </m:e>
                    </m:borderBox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𝐶𝐵𝐴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△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)∼△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𝐶𝐵𝐴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tỉ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dạng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).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𝐶𝐵𝐴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8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))=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))</m:t>
                    </m:r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)) (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𝑑𝑜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𝐴𝐵𝐶𝐷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))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𝐶𝐵𝐴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𝐴𝐵𝐶𝐷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0" y="2005882"/>
                <a:ext cx="9457513" cy="5809091"/>
              </a:xfrm>
              <a:prstGeom prst="rect">
                <a:avLst/>
              </a:prstGeom>
              <a:blipFill>
                <a:blip r:embed="rId4"/>
                <a:stretch>
                  <a:fillRect l="-1289" t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flipV="1">
            <a:off x="1902984" y="1597881"/>
            <a:ext cx="479919" cy="4633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8400" y="28361"/>
                <a:ext cx="11786696" cy="2034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Câu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8.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Cho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tứ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diện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𝐴𝐵𝐶𝐷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các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cạnh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𝐴𝐶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đôi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một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vuông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góc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với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nhau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Gọi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lần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lượt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trọng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tâm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các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mặt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𝐴𝐵𝐶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𝐴𝐵𝐷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𝐴𝐶𝐷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𝐵𝐶𝐷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Biết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6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,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𝐴𝐶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9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𝑎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𝐴𝐷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12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𝑎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Tính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theo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𝑎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thể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tích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khối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tứ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diện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 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4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	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	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		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108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	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	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D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36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0" y="28361"/>
                <a:ext cx="11786696" cy="2034083"/>
              </a:xfrm>
              <a:prstGeom prst="rect">
                <a:avLst/>
              </a:prstGeom>
              <a:blipFill>
                <a:blip r:embed="rId2"/>
                <a:stretch>
                  <a:fillRect l="-1034" t="-2102" r="-1034" b="-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17" y="2627086"/>
            <a:ext cx="4000933" cy="38234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8400" y="2005882"/>
                <a:ext cx="9457513" cy="2987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Lời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giải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: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Trong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trường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hợp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tổng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quát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 ta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chứng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minh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được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+mn-cs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27</m:t>
                            </m:r>
                          </m:den>
                        </m:f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+mn-cs"/>
                              </a:rPr>
                              <m:t>𝐴𝐵𝐶𝐷</m:t>
                            </m:r>
                          </m:sub>
                        </m:sSub>
                      </m:e>
                    </m:borderBox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𝐴𝐵𝐶𝐷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0" y="2005882"/>
                <a:ext cx="9457513" cy="2987549"/>
              </a:xfrm>
              <a:prstGeom prst="rect">
                <a:avLst/>
              </a:prstGeom>
              <a:blipFill>
                <a:blip r:embed="rId4"/>
                <a:stretch>
                  <a:fillRect l="-1289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 flipV="1">
            <a:off x="1902984" y="1597881"/>
            <a:ext cx="479919" cy="4633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ction Button: Forward or Next 8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35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flipV="1">
            <a:off x="6587507" y="1209442"/>
            <a:ext cx="479919" cy="5096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200" y="85882"/>
                <a:ext cx="11988800" cy="237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9.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hình chóp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có 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á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y l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à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h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ì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nh vu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ô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ng c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ạ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nh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vuông góc v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ớ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i 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á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vi-VN" sz="28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8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t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ạ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o v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ớ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i m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ặ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t ph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ẳ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m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ộ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t g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ó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. Tính th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ể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t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í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ch kh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ố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i </a:t>
                </a:r>
                <a:r>
                  <a:rPr lang="vi-VN" sz="28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ch</a:t>
                </a:r>
                <a:r>
                  <a:rPr lang="en-US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ó</a:t>
                </a:r>
                <a:r>
                  <a:rPr lang="vi-VN" sz="28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2800" b="1" dirty="0">
                    <a:solidFill>
                      <a:srgbClr val="0000FF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2800" b="1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2800" b="1" dirty="0">
                    <a:solidFill>
                      <a:srgbClr val="0000FF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vi-VN" sz="2800" b="1" dirty="0" smtClean="0">
                    <a:solidFill>
                      <a:srgbClr val="0000FF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2800" b="1" dirty="0">
                    <a:solidFill>
                      <a:srgbClr val="0000FF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b="1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2800" b="1" dirty="0" smtClean="0">
                    <a:solidFill>
                      <a:srgbClr val="0000FF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vi-VN" sz="2800" b="1" dirty="0">
                    <a:solidFill>
                      <a:srgbClr val="0000FF"/>
                    </a:solidFill>
                    <a:latin typeface="Euclid" panose="02020503060505020303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85882"/>
                <a:ext cx="11988800" cy="2370842"/>
              </a:xfrm>
              <a:prstGeom prst="rect">
                <a:avLst/>
              </a:prstGeom>
              <a:blipFill>
                <a:blip r:embed="rId2"/>
                <a:stretch>
                  <a:fillRect l="-1017" t="-2057" r="-1017" b="-3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457" y="2264229"/>
            <a:ext cx="3744686" cy="38027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201106" y="2322095"/>
                <a:ext cx="9013372" cy="4372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giải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: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+) 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Do ABCD là hình vuông c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ạ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nh a n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ê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+) Ch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ứ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ng minh 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đượ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𝑆𝐴𝐵</m:t>
                        </m:r>
                      </m:e>
                    </m:d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góc gi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ữ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a SC v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à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 (SAB) </a:t>
                </a:r>
                <a:endParaRPr lang="en-US" sz="2800" dirty="0" smtClean="0">
                  <a:latin typeface="Euclid" panose="02020503060505020303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l</a:t>
                </a:r>
                <a:r>
                  <a:rPr lang="vi-VN" sz="2800" dirty="0" smtClean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à</a:t>
                </a:r>
                <a:r>
                  <a:rPr lang="vi-VN" sz="28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𝐶𝑆𝐴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+) 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Đặ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𝑆𝐵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. Tam giác SBC vuông t</a:t>
                </a:r>
                <a:r>
                  <a:rPr lang="vi-VN" sz="2800" dirty="0"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ạ</a:t>
                </a:r>
                <a:r>
                  <a:rPr lang="vi-VN" sz="2800" dirty="0">
                    <a:latin typeface="Euclid" panose="02020503060505020303" pitchFamily="18" charset="0"/>
                    <a:ea typeface="Times New Roman" panose="02020603050405020304" pitchFamily="18" charset="0"/>
                  </a:rPr>
                  <a:t>i B </a:t>
                </a:r>
                <a:endParaRPr lang="en-US" sz="2800" dirty="0" smtClean="0">
                  <a:latin typeface="Euclid" panose="02020503060505020303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vi-VN" sz="2800" dirty="0" smtClean="0"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ê</a:t>
                </a:r>
                <a:r>
                  <a:rPr lang="vi-VN" sz="2800" dirty="0" smtClean="0">
                    <a:latin typeface="Euclid" panose="02020503060505020303" pitchFamily="18" charset="0"/>
                    <a:ea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𝐶𝑆𝐴</m:t>
                            </m:r>
                          </m:e>
                        </m:acc>
                      </m:e>
                    </m:func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func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106" y="2322095"/>
                <a:ext cx="9013372" cy="4372992"/>
              </a:xfrm>
              <a:prstGeom prst="rect">
                <a:avLst/>
              </a:prstGeom>
              <a:blipFill>
                <a:blip r:embed="rId4"/>
                <a:stretch>
                  <a:fillRect t="-697" r="-1352" b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0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flipV="1">
            <a:off x="6389544" y="1878576"/>
            <a:ext cx="614571" cy="609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505" y="155251"/>
                <a:ext cx="11988800" cy="237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lvl="0" indent="-629920" algn="just" defTabSz="9144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Câu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9.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Cho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hình chóp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𝑆</m:t>
                    </m:r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.</m:t>
                    </m:r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𝐴𝐵𝐶𝐷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 có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á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y l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à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 h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ì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nh vu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ô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ng c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ạ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nh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𝑎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𝑆𝐴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 vuông góc v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ớ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i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á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y</a:t>
                </a:r>
                <a:r>
                  <a:rPr kumimoji="0" lang="vi-V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,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𝑆𝐶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 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ạ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o v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ớ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i m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ặ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t ph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ẳ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ng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𝑆𝐴𝐵</m:t>
                        </m:r>
                      </m:e>
                    </m:d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 m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ộ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t 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ó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c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3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0</m:t>
                        </m:r>
                      </m:e>
                      <m:sup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. Tính th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ể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 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Euclid" panose="02020503060505020303" pitchFamily="18" charset="0"/>
                  </a:rPr>
                  <a:t>í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ch kh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ố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i </a:t>
                </a:r>
                <a:r>
                  <a:rPr kumimoji="0" lang="vi-V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ch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ó</a:t>
                </a:r>
                <a:r>
                  <a:rPr kumimoji="0" lang="vi-V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p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𝑆</m:t>
                    </m:r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.</m:t>
                    </m:r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𝐴𝐵𝐶𝐷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62992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3599815" algn="l"/>
                    <a:tab pos="5039995" algn="l"/>
                  </a:tabLst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	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	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		</a:t>
                </a:r>
                <a:r>
                  <a:rPr kumimoji="0" lang="vi-VN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C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e>
                        </m:rad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	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	</a:t>
                </a:r>
                <a:r>
                  <a:rPr kumimoji="0" lang="vi-VN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D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6</m:t>
                            </m:r>
                          </m:e>
                        </m:rad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5" y="155251"/>
                <a:ext cx="11988800" cy="2370842"/>
              </a:xfrm>
              <a:prstGeom prst="rect">
                <a:avLst/>
              </a:prstGeom>
              <a:blipFill>
                <a:blip r:embed="rId2"/>
                <a:stretch>
                  <a:fillRect l="-1017" t="-2057" r="-1017" b="-3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457" y="2264229"/>
            <a:ext cx="3744686" cy="38027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304801" y="2488104"/>
                <a:ext cx="9184850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Lời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giải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: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</a:p>
              <a:p>
                <a:pPr marL="62992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62992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Ta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đượ</a:t>
                </a:r>
                <a:r>
                  <a:rPr kumimoji="0" lang="vi-VN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c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𝑆𝐵</m:t>
                    </m:r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𝐵𝐶</m:t>
                    </m:r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𝑎</m:t>
                    </m:r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e>
                    </m:rad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</m:t>
                    </m:r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𝑎</m:t>
                    </m:r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e>
                    </m:rad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629920" marR="0" lvl="0" indent="0" algn="just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V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ậ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𝑆𝐴𝐵𝐶𝐷</m:t>
                        </m:r>
                      </m:sub>
                    </m:sSub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.</m:t>
                    </m:r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𝑆𝐴</m:t>
                    </m:r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.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𝐴𝐵𝐶𝐷</m:t>
                        </m:r>
                      </m:sub>
                    </m:sSub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.</m:t>
                    </m:r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𝑎</m:t>
                    </m:r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e>
                    </m:rad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.</m:t>
                    </m:r>
                    <m:func>
                      <m:func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e>
                        </m:rad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vi-V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vi-V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 (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" panose="02020503060505020303" pitchFamily="18" charset="0"/>
                    <a:ea typeface="Times New Roman" panose="02020603050405020304" pitchFamily="18" charset="0"/>
                    <a:cs typeface="+mn-cs"/>
                  </a:rPr>
                  <a:t>vtt)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1" y="2488104"/>
                <a:ext cx="9184850" cy="2431435"/>
              </a:xfrm>
              <a:prstGeom prst="rect">
                <a:avLst/>
              </a:prstGeom>
              <a:blipFill>
                <a:blip r:embed="rId4"/>
                <a:stretch>
                  <a:fillRect t="-1003" r="-398" b="-2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ction Button: Forward or Next 6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5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7074" y="178986"/>
            <a:ext cx="506924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Lý thuyết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241138"/>
            <a:ext cx="2872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258" y="1056472"/>
            <a:ext cx="5455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Các công thức tính thể tích: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9478" y="1565277"/>
                <a:ext cx="11563036" cy="3832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3390">
                  <a:spcAft>
                    <a:spcPts val="0"/>
                  </a:spcAft>
                </a:pPr>
                <a:r>
                  <a:rPr lang="nl-NL" sz="3200" b="1" dirty="0" smtClean="0">
                    <a:solidFill>
                      <a:srgbClr val="0000CC"/>
                    </a:solidFill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r>
                  <a:rPr lang="nl-NL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Thể tích khối lập phương cạnh 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𝑥</m:t>
                    </m:r>
                  </m:oMath>
                </a14:m>
                <a:r>
                  <a:rPr lang="nl-NL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nl-NL" sz="3200" i="1">
                            <a:effectLst/>
                            <a:latin typeface="Cambria Math"/>
                            <a:ea typeface="Times New Roman"/>
                          </a:rPr>
                          <m:t>𝑉</m:t>
                        </m:r>
                      </m:e>
                      <m:sub>
                        <m:r>
                          <a:rPr lang="nl-NL" sz="3200" i="1">
                            <a:effectLst/>
                            <a:latin typeface="Cambria Math"/>
                            <a:ea typeface="Times New Roman"/>
                          </a:rPr>
                          <m:t>𝑙𝑝</m:t>
                        </m:r>
                      </m:sub>
                    </m:sSub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nl-NL" sz="3200" i="1">
                            <a:effectLst/>
                            <a:latin typeface="Cambria Math"/>
                            <a:ea typeface="Times New Roman"/>
                          </a:rPr>
                          <m:t>𝑥</m:t>
                        </m:r>
                      </m:e>
                      <m:sup>
                        <m:r>
                          <a:rPr lang="nl-NL" sz="3200" i="1">
                            <a:effectLst/>
                            <a:latin typeface="Cambria Math"/>
                            <a:ea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</a:t>
                </a:r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453390"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32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. </a:t>
                </a:r>
                <a:r>
                  <a:rPr lang="nl-NL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Thể tích khối hộp chữ nhật có 3 kích thước </a:t>
                </a:r>
                <a14:m>
                  <m:oMath xmlns:m="http://schemas.openxmlformats.org/officeDocument/2006/math"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𝑎</m:t>
                    </m:r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, </m:t>
                    </m:r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𝑏</m:t>
                    </m:r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, </m:t>
                    </m:r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𝑐</m:t>
                    </m:r>
                  </m:oMath>
                </a14:m>
                <a:r>
                  <a:rPr lang="nl-NL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là: </a:t>
                </a:r>
                <a:endParaRPr lang="nl-NL" sz="32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453390">
                  <a:spcAft>
                    <a:spcPts val="0"/>
                  </a:spcAft>
                </a:pPr>
                <a:r>
                  <a:rPr lang="nl-NL" sz="3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	</a:t>
                </a:r>
                <a:r>
                  <a:rPr lang="nl-NL" sz="32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nl-NL" sz="3200" i="1">
                            <a:effectLst/>
                            <a:latin typeface="Cambria Math"/>
                            <a:ea typeface="Times New Roman"/>
                          </a:rPr>
                          <m:t>𝑉</m:t>
                        </m:r>
                      </m:e>
                      <m:sub>
                        <m:r>
                          <a:rPr lang="nl-NL" sz="3200" i="1">
                            <a:effectLst/>
                            <a:latin typeface="Cambria Math"/>
                            <a:ea typeface="Times New Roman"/>
                          </a:rPr>
                          <m:t>h</m:t>
                        </m:r>
                        <m:r>
                          <a:rPr lang="nl-NL" sz="3200" i="1">
                            <a:effectLst/>
                            <a:latin typeface="Cambria Math"/>
                            <a:ea typeface="Times New Roman"/>
                          </a:rPr>
                          <m:t>𝑐𝑛</m:t>
                        </m:r>
                      </m:sub>
                    </m:sSub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nl-NL" sz="3200" i="1">
                        <a:effectLst/>
                        <a:latin typeface="Cambria Math"/>
                        <a:ea typeface="Times New Roman"/>
                      </a:rPr>
                      <m:t>𝑎𝑏𝑐</m:t>
                    </m:r>
                  </m:oMath>
                </a14:m>
                <a:r>
                  <a:rPr lang="nl-NL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453390"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  <a:sym typeface="Wingdings 2"/>
                  </a:rPr>
                  <a:t>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. </a:t>
                </a:r>
                <a:r>
                  <a:rPr lang="en-US" sz="3200" dirty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Thể tích khối lăng trụ có diện tích đáy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𝐵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và chiều cao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h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là: </a:t>
                </a:r>
                <a:r>
                  <a:rPr lang="en-US" sz="3200" dirty="0" smtClean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</a:rPr>
                          <m:t>𝑙𝑎𝑛𝑔𝑡𝑟𝑢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𝐵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h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solidFill>
                      <a:srgbClr val="0000CC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  <a:sym typeface="Wingdings 2"/>
                  </a:rPr>
                  <a:t>    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. </a:t>
                </a:r>
                <a:r>
                  <a:rPr lang="en-US" sz="3200" dirty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Thể tích khối chóp có diện tích đáy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và chiều cao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h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effectLst/>
                            <a:latin typeface="Cambria Math"/>
                          </a:rPr>
                          <m:t>    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r>
                          <a:rPr lang="en-US" sz="3200" b="0" i="1" smtClean="0"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h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𝑜𝑝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𝐵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h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.</a:t>
                </a:r>
                <a:r>
                  <a:rPr lang="en-US" sz="32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ea typeface="Arial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78" y="1565277"/>
                <a:ext cx="11563036" cy="3832781"/>
              </a:xfrm>
              <a:prstGeom prst="rect">
                <a:avLst/>
              </a:prstGeom>
              <a:blipFill>
                <a:blip r:embed="rId2"/>
                <a:stretch>
                  <a:fillRect t="-2067" b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2507" y="227694"/>
                <a:ext cx="11443855" cy="1682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10.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Cho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chóp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​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tam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		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</a:t>
                </a:r>
                <a:r>
                  <a:rPr lang="en-US" sz="28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		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7" y="227694"/>
                <a:ext cx="11443855" cy="1682192"/>
              </a:xfrm>
              <a:prstGeom prst="rect">
                <a:avLst/>
              </a:prstGeom>
              <a:blipFill>
                <a:blip r:embed="rId2"/>
                <a:stretch>
                  <a:fillRect l="-1119" t="-1087" r="-160"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478913" y="2336800"/>
            <a:ext cx="4297449" cy="3465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4153" y="2082060"/>
                <a:ext cx="8048502" cy="3974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𝐴𝐶𝐵𝐷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𝑆𝐵𝐷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7051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𝐴𝐾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𝐴𝐵𝐷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𝑆𝐴𝐾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7051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𝐴𝐾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53" y="2082060"/>
                <a:ext cx="8048502" cy="39744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 flipV="1">
            <a:off x="6759037" y="1276610"/>
            <a:ext cx="495466" cy="580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8325" y="160418"/>
                <a:ext cx="11307618" cy="3002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11.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nl-NL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nl-NL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chóp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đáy là hình thoi cạnh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với mặt phẳng đáy</a:t>
                </a:r>
                <a:r>
                  <a:rPr lang="nl-NL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Khoảng cách từ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25" y="160418"/>
                <a:ext cx="11307618" cy="3002169"/>
              </a:xfrm>
              <a:prstGeom prst="rect">
                <a:avLst/>
              </a:prstGeom>
              <a:blipFill>
                <a:blip r:embed="rId3"/>
                <a:stretch>
                  <a:fillRect l="-1078" r="-1132" b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 flipV="1">
            <a:off x="885652" y="2552082"/>
            <a:ext cx="495466" cy="580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4" name="Group 92"/>
          <p:cNvGrpSpPr>
            <a:grpSpLocks/>
          </p:cNvGrpSpPr>
          <p:nvPr/>
        </p:nvGrpSpPr>
        <p:grpSpPr bwMode="auto">
          <a:xfrm>
            <a:off x="2296431" y="2193026"/>
            <a:ext cx="8386083" cy="2230437"/>
            <a:chOff x="4003" y="4709"/>
            <a:chExt cx="7051" cy="2081"/>
          </a:xfrm>
        </p:grpSpPr>
        <p:grpSp>
          <p:nvGrpSpPr>
            <p:cNvPr id="1045" name="Group 93"/>
            <p:cNvGrpSpPr>
              <a:grpSpLocks/>
            </p:cNvGrpSpPr>
            <p:nvPr/>
          </p:nvGrpSpPr>
          <p:grpSpPr bwMode="auto">
            <a:xfrm>
              <a:off x="9389" y="5456"/>
              <a:ext cx="1665" cy="1334"/>
              <a:chOff x="723" y="5967"/>
              <a:chExt cx="1665" cy="1334"/>
            </a:xfrm>
          </p:grpSpPr>
          <p:cxnSp>
            <p:nvCxnSpPr>
              <p:cNvPr id="1118" name="AutoShape 94"/>
              <p:cNvCxnSpPr>
                <a:cxnSpLocks noChangeShapeType="1"/>
              </p:cNvCxnSpPr>
              <p:nvPr/>
            </p:nvCxnSpPr>
            <p:spPr bwMode="auto">
              <a:xfrm>
                <a:off x="1566" y="6240"/>
                <a:ext cx="0" cy="634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9" name="AutoShape 95"/>
              <p:cNvCxnSpPr>
                <a:cxnSpLocks noChangeShapeType="1"/>
              </p:cNvCxnSpPr>
              <p:nvPr/>
            </p:nvCxnSpPr>
            <p:spPr bwMode="auto">
              <a:xfrm rot="3600000">
                <a:off x="1292" y="6087"/>
                <a:ext cx="0" cy="634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0" name="AutoShape 96"/>
              <p:cNvCxnSpPr>
                <a:cxnSpLocks noChangeShapeType="1"/>
              </p:cNvCxnSpPr>
              <p:nvPr/>
            </p:nvCxnSpPr>
            <p:spPr bwMode="auto">
              <a:xfrm rot="18000000" flipH="1">
                <a:off x="1295" y="6400"/>
                <a:ext cx="0" cy="634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1" name="AutoShape 97"/>
              <p:cNvCxnSpPr>
                <a:cxnSpLocks noChangeShapeType="1"/>
              </p:cNvCxnSpPr>
              <p:nvPr/>
            </p:nvCxnSpPr>
            <p:spPr bwMode="auto">
              <a:xfrm>
                <a:off x="1020" y="6559"/>
                <a:ext cx="272" cy="47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2" name="AutoShape 98"/>
              <p:cNvCxnSpPr>
                <a:cxnSpLocks noChangeShapeType="1"/>
              </p:cNvCxnSpPr>
              <p:nvPr/>
            </p:nvCxnSpPr>
            <p:spPr bwMode="auto">
              <a:xfrm flipH="1">
                <a:off x="1292" y="6559"/>
                <a:ext cx="825" cy="47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3" name="AutoShape 99"/>
              <p:cNvCxnSpPr>
                <a:cxnSpLocks noChangeShapeType="1"/>
              </p:cNvCxnSpPr>
              <p:nvPr/>
            </p:nvCxnSpPr>
            <p:spPr bwMode="auto">
              <a:xfrm rot="18000000" flipH="1">
                <a:off x="1838" y="6087"/>
                <a:ext cx="0" cy="634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4" name="AutoShape 100"/>
              <p:cNvCxnSpPr>
                <a:cxnSpLocks noChangeShapeType="1"/>
              </p:cNvCxnSpPr>
              <p:nvPr/>
            </p:nvCxnSpPr>
            <p:spPr bwMode="auto">
              <a:xfrm>
                <a:off x="1318" y="6937"/>
                <a:ext cx="30" cy="51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5" name="AutoShape 101"/>
              <p:cNvCxnSpPr>
                <a:cxnSpLocks noChangeShapeType="1"/>
              </p:cNvCxnSpPr>
              <p:nvPr/>
            </p:nvCxnSpPr>
            <p:spPr bwMode="auto">
              <a:xfrm flipH="1">
                <a:off x="1255" y="6933"/>
                <a:ext cx="70" cy="40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36" name="Oval 102"/>
              <p:cNvSpPr>
                <a:spLocks noChangeArrowheads="1"/>
              </p:cNvSpPr>
              <p:nvPr/>
            </p:nvSpPr>
            <p:spPr bwMode="auto">
              <a:xfrm>
                <a:off x="985" y="6534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Oval 103"/>
              <p:cNvSpPr>
                <a:spLocks noChangeArrowheads="1"/>
              </p:cNvSpPr>
              <p:nvPr/>
            </p:nvSpPr>
            <p:spPr bwMode="auto">
              <a:xfrm>
                <a:off x="1265" y="6997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Oval 104"/>
              <p:cNvSpPr>
                <a:spLocks noChangeArrowheads="1"/>
              </p:cNvSpPr>
              <p:nvPr/>
            </p:nvSpPr>
            <p:spPr bwMode="auto">
              <a:xfrm>
                <a:off x="1539" y="6845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Oval 105"/>
              <p:cNvSpPr>
                <a:spLocks noChangeArrowheads="1"/>
              </p:cNvSpPr>
              <p:nvPr/>
            </p:nvSpPr>
            <p:spPr bwMode="auto">
              <a:xfrm>
                <a:off x="1539" y="6218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Oval 106"/>
              <p:cNvSpPr>
                <a:spLocks noChangeArrowheads="1"/>
              </p:cNvSpPr>
              <p:nvPr/>
            </p:nvSpPr>
            <p:spPr bwMode="auto">
              <a:xfrm>
                <a:off x="2089" y="6534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152" name="Object 1151"/>
              <p:cNvGraphicFramePr>
                <a:graphicFrameLocks noChangeAspect="1"/>
              </p:cNvGraphicFramePr>
              <p:nvPr/>
            </p:nvGraphicFramePr>
            <p:xfrm>
              <a:off x="723" y="6398"/>
              <a:ext cx="24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43" name="Equation" r:id="rId4" imgW="152280" imgH="164880" progId="Equation.DSMT4">
                      <p:embed/>
                    </p:oleObj>
                  </mc:Choice>
                  <mc:Fallback>
                    <p:oleObj name="Equation" r:id="rId4" imgW="1522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3" y="6398"/>
                            <a:ext cx="24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53" name="Object 1152"/>
              <p:cNvGraphicFramePr>
                <a:graphicFrameLocks noChangeAspect="1"/>
              </p:cNvGraphicFramePr>
              <p:nvPr/>
            </p:nvGraphicFramePr>
            <p:xfrm>
              <a:off x="1456" y="5967"/>
              <a:ext cx="24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44" name="Equation" r:id="rId6" imgW="152280" imgH="164880" progId="Equation.DSMT4">
                      <p:embed/>
                    </p:oleObj>
                  </mc:Choice>
                  <mc:Fallback>
                    <p:oleObj name="Equation" r:id="rId6" imgW="1522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6" y="5967"/>
                            <a:ext cx="24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54" name="Object 1153"/>
              <p:cNvGraphicFramePr>
                <a:graphicFrameLocks noChangeAspect="1"/>
              </p:cNvGraphicFramePr>
              <p:nvPr/>
            </p:nvGraphicFramePr>
            <p:xfrm>
              <a:off x="2146" y="6439"/>
              <a:ext cx="242" cy="2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45" name="Equation" r:id="rId8" imgW="152280" imgH="177480" progId="Equation.DSMT4">
                      <p:embed/>
                    </p:oleObj>
                  </mc:Choice>
                  <mc:Fallback>
                    <p:oleObj name="Equation" r:id="rId8" imgW="1522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6" y="6439"/>
                            <a:ext cx="242" cy="27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55" name="Object 1154"/>
              <p:cNvGraphicFramePr>
                <a:graphicFrameLocks noChangeAspect="1"/>
              </p:cNvGraphicFramePr>
              <p:nvPr/>
            </p:nvGraphicFramePr>
            <p:xfrm>
              <a:off x="1584" y="6863"/>
              <a:ext cx="26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46" name="Equation" r:id="rId10" imgW="164880" imgH="164880" progId="Equation.DSMT4">
                      <p:embed/>
                    </p:oleObj>
                  </mc:Choice>
                  <mc:Fallback>
                    <p:oleObj name="Equation" r:id="rId10" imgW="1648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6863"/>
                            <a:ext cx="26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56" name="Object 1155"/>
              <p:cNvGraphicFramePr>
                <a:graphicFrameLocks noChangeAspect="1"/>
              </p:cNvGraphicFramePr>
              <p:nvPr/>
            </p:nvGraphicFramePr>
            <p:xfrm>
              <a:off x="1148" y="7042"/>
              <a:ext cx="26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47" name="Equation" r:id="rId12" imgW="164880" imgH="164880" progId="Equation.DSMT4">
                      <p:embed/>
                    </p:oleObj>
                  </mc:Choice>
                  <mc:Fallback>
                    <p:oleObj name="Equation" r:id="rId12" imgW="1648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8" y="7042"/>
                            <a:ext cx="26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46" name="Group 112"/>
            <p:cNvGrpSpPr>
              <a:grpSpLocks/>
            </p:cNvGrpSpPr>
            <p:nvPr/>
          </p:nvGrpSpPr>
          <p:grpSpPr bwMode="auto">
            <a:xfrm>
              <a:off x="6696" y="4709"/>
              <a:ext cx="2015" cy="2064"/>
              <a:chOff x="2325" y="5337"/>
              <a:chExt cx="2015" cy="2064"/>
            </a:xfrm>
          </p:grpSpPr>
          <p:sp>
            <p:nvSpPr>
              <p:cNvPr id="1071" name="Arc 113"/>
              <p:cNvSpPr>
                <a:spLocks/>
              </p:cNvSpPr>
              <p:nvPr/>
            </p:nvSpPr>
            <p:spPr bwMode="auto">
              <a:xfrm>
                <a:off x="2550" y="6886"/>
                <a:ext cx="189" cy="85"/>
              </a:xfrm>
              <a:custGeom>
                <a:avLst/>
                <a:gdLst>
                  <a:gd name="G0" fmla="+- 0 0 0"/>
                  <a:gd name="G1" fmla="+- 9660 0 0"/>
                  <a:gd name="G2" fmla="+- 21600 0 0"/>
                  <a:gd name="T0" fmla="*/ 19320 w 21600"/>
                  <a:gd name="T1" fmla="*/ 0 h 9660"/>
                  <a:gd name="T2" fmla="*/ 21600 w 21600"/>
                  <a:gd name="T3" fmla="*/ 9660 h 9660"/>
                  <a:gd name="T4" fmla="*/ 0 w 21600"/>
                  <a:gd name="T5" fmla="*/ 9660 h 9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9660" fill="none" extrusionOk="0">
                    <a:moveTo>
                      <a:pt x="19319" y="0"/>
                    </a:moveTo>
                    <a:cubicBezTo>
                      <a:pt x="20819" y="2999"/>
                      <a:pt x="21600" y="6306"/>
                      <a:pt x="21600" y="9660"/>
                    </a:cubicBezTo>
                  </a:path>
                  <a:path w="21600" h="9660" stroke="0" extrusionOk="0">
                    <a:moveTo>
                      <a:pt x="19319" y="0"/>
                    </a:moveTo>
                    <a:cubicBezTo>
                      <a:pt x="20819" y="2999"/>
                      <a:pt x="21600" y="6306"/>
                      <a:pt x="21600" y="9660"/>
                    </a:cubicBezTo>
                    <a:lnTo>
                      <a:pt x="0" y="9660"/>
                    </a:lnTo>
                    <a:close/>
                  </a:path>
                </a:pathLst>
              </a:custGeom>
              <a:solidFill>
                <a:srgbClr val="A8D08D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38" name="AutoShape 114"/>
              <p:cNvCxnSpPr>
                <a:cxnSpLocks noChangeShapeType="1"/>
              </p:cNvCxnSpPr>
              <p:nvPr/>
            </p:nvCxnSpPr>
            <p:spPr bwMode="auto">
              <a:xfrm>
                <a:off x="2556" y="6971"/>
                <a:ext cx="972" cy="29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9" name="AutoShape 115"/>
              <p:cNvCxnSpPr>
                <a:cxnSpLocks noChangeShapeType="1"/>
              </p:cNvCxnSpPr>
              <p:nvPr/>
            </p:nvCxnSpPr>
            <p:spPr bwMode="auto">
              <a:xfrm flipV="1">
                <a:off x="2556" y="5641"/>
                <a:ext cx="0" cy="133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0" name="AutoShape 116"/>
              <p:cNvCxnSpPr>
                <a:cxnSpLocks noChangeShapeType="1"/>
              </p:cNvCxnSpPr>
              <p:nvPr/>
            </p:nvCxnSpPr>
            <p:spPr bwMode="auto">
              <a:xfrm flipV="1">
                <a:off x="2547" y="6682"/>
                <a:ext cx="549" cy="289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1" name="AutoShape 117"/>
              <p:cNvCxnSpPr>
                <a:cxnSpLocks noChangeShapeType="1"/>
              </p:cNvCxnSpPr>
              <p:nvPr/>
            </p:nvCxnSpPr>
            <p:spPr bwMode="auto">
              <a:xfrm flipH="1" flipV="1">
                <a:off x="2552" y="5653"/>
                <a:ext cx="547" cy="1036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2" name="AutoShape 118"/>
              <p:cNvCxnSpPr>
                <a:cxnSpLocks noChangeShapeType="1"/>
              </p:cNvCxnSpPr>
              <p:nvPr/>
            </p:nvCxnSpPr>
            <p:spPr bwMode="auto">
              <a:xfrm>
                <a:off x="2552" y="5641"/>
                <a:ext cx="976" cy="1359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3" name="AutoShape 119"/>
              <p:cNvCxnSpPr>
                <a:cxnSpLocks noChangeShapeType="1"/>
              </p:cNvCxnSpPr>
              <p:nvPr/>
            </p:nvCxnSpPr>
            <p:spPr bwMode="auto">
              <a:xfrm flipV="1">
                <a:off x="3252" y="6708"/>
                <a:ext cx="825" cy="434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4" name="AutoShape 120"/>
              <p:cNvCxnSpPr>
                <a:cxnSpLocks noChangeShapeType="1"/>
              </p:cNvCxnSpPr>
              <p:nvPr/>
            </p:nvCxnSpPr>
            <p:spPr bwMode="auto">
              <a:xfrm>
                <a:off x="3093" y="6682"/>
                <a:ext cx="972" cy="29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5" name="AutoShape 121"/>
              <p:cNvCxnSpPr>
                <a:cxnSpLocks noChangeShapeType="1"/>
              </p:cNvCxnSpPr>
              <p:nvPr/>
            </p:nvCxnSpPr>
            <p:spPr bwMode="auto">
              <a:xfrm flipH="1" flipV="1">
                <a:off x="2547" y="5637"/>
                <a:ext cx="1527" cy="1068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6" name="AutoShape 122"/>
              <p:cNvCxnSpPr>
                <a:cxnSpLocks noChangeShapeType="1"/>
              </p:cNvCxnSpPr>
              <p:nvPr/>
            </p:nvCxnSpPr>
            <p:spPr bwMode="auto">
              <a:xfrm>
                <a:off x="3096" y="6682"/>
                <a:ext cx="432" cy="318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7" name="AutoShape 123"/>
              <p:cNvCxnSpPr>
                <a:cxnSpLocks noChangeShapeType="1"/>
              </p:cNvCxnSpPr>
              <p:nvPr/>
            </p:nvCxnSpPr>
            <p:spPr bwMode="auto">
              <a:xfrm>
                <a:off x="2561" y="6970"/>
                <a:ext cx="708" cy="171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8" name="AutoShape 124"/>
              <p:cNvCxnSpPr>
                <a:cxnSpLocks noChangeShapeType="1"/>
              </p:cNvCxnSpPr>
              <p:nvPr/>
            </p:nvCxnSpPr>
            <p:spPr bwMode="auto">
              <a:xfrm flipH="1" flipV="1">
                <a:off x="2556" y="5653"/>
                <a:ext cx="701" cy="1488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72" name="Oval 125"/>
              <p:cNvSpPr>
                <a:spLocks noChangeArrowheads="1"/>
              </p:cNvSpPr>
              <p:nvPr/>
            </p:nvSpPr>
            <p:spPr bwMode="auto">
              <a:xfrm>
                <a:off x="3498" y="6966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Oval 126"/>
              <p:cNvSpPr>
                <a:spLocks noChangeArrowheads="1"/>
              </p:cNvSpPr>
              <p:nvPr/>
            </p:nvSpPr>
            <p:spPr bwMode="auto">
              <a:xfrm>
                <a:off x="3066" y="6651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Oval 127"/>
              <p:cNvSpPr>
                <a:spLocks noChangeArrowheads="1"/>
              </p:cNvSpPr>
              <p:nvPr/>
            </p:nvSpPr>
            <p:spPr bwMode="auto">
              <a:xfrm>
                <a:off x="4041" y="6676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Oval 128"/>
              <p:cNvSpPr>
                <a:spLocks noChangeArrowheads="1"/>
              </p:cNvSpPr>
              <p:nvPr/>
            </p:nvSpPr>
            <p:spPr bwMode="auto">
              <a:xfrm>
                <a:off x="3228" y="7109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Oval 129"/>
              <p:cNvSpPr>
                <a:spLocks noChangeArrowheads="1"/>
              </p:cNvSpPr>
              <p:nvPr/>
            </p:nvSpPr>
            <p:spPr bwMode="auto">
              <a:xfrm>
                <a:off x="2529" y="5615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121" name="Object 1120"/>
              <p:cNvGraphicFramePr>
                <a:graphicFrameLocks noChangeAspect="1"/>
              </p:cNvGraphicFramePr>
              <p:nvPr/>
            </p:nvGraphicFramePr>
            <p:xfrm>
              <a:off x="2449" y="5337"/>
              <a:ext cx="222" cy="2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48" name="Equation" r:id="rId14" imgW="139680" imgH="177480" progId="Equation.DSMT4">
                      <p:embed/>
                    </p:oleObj>
                  </mc:Choice>
                  <mc:Fallback>
                    <p:oleObj name="Equation" r:id="rId14" imgW="1396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49" y="5337"/>
                            <a:ext cx="222" cy="27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2" name="Object 1121"/>
              <p:cNvGraphicFramePr>
                <a:graphicFrameLocks noChangeAspect="1"/>
              </p:cNvGraphicFramePr>
              <p:nvPr/>
            </p:nvGraphicFramePr>
            <p:xfrm>
              <a:off x="2325" y="6945"/>
              <a:ext cx="24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49" name="Equation" r:id="rId16" imgW="152280" imgH="164880" progId="Equation.DSMT4">
                      <p:embed/>
                    </p:oleObj>
                  </mc:Choice>
                  <mc:Fallback>
                    <p:oleObj name="Equation" r:id="rId16" imgW="1522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25" y="6945"/>
                            <a:ext cx="24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3" name="Object 1122"/>
              <p:cNvGraphicFramePr>
                <a:graphicFrameLocks noChangeAspect="1"/>
              </p:cNvGraphicFramePr>
              <p:nvPr/>
            </p:nvGraphicFramePr>
            <p:xfrm>
              <a:off x="2769" y="6474"/>
              <a:ext cx="24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0" name="Equation" r:id="rId18" imgW="152280" imgH="164880" progId="Equation.DSMT4">
                      <p:embed/>
                    </p:oleObj>
                  </mc:Choice>
                  <mc:Fallback>
                    <p:oleObj name="Equation" r:id="rId18" imgW="1522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6474"/>
                            <a:ext cx="24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4" name="Object 1123"/>
              <p:cNvGraphicFramePr>
                <a:graphicFrameLocks noChangeAspect="1"/>
              </p:cNvGraphicFramePr>
              <p:nvPr/>
            </p:nvGraphicFramePr>
            <p:xfrm>
              <a:off x="4098" y="6534"/>
              <a:ext cx="242" cy="2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1" name="Equation" r:id="rId20" imgW="152280" imgH="177480" progId="Equation.DSMT4">
                      <p:embed/>
                    </p:oleObj>
                  </mc:Choice>
                  <mc:Fallback>
                    <p:oleObj name="Equation" r:id="rId20" imgW="1522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98" y="6534"/>
                            <a:ext cx="242" cy="27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5" name="Object 1124"/>
              <p:cNvGraphicFramePr>
                <a:graphicFrameLocks noChangeAspect="1"/>
              </p:cNvGraphicFramePr>
              <p:nvPr/>
            </p:nvGraphicFramePr>
            <p:xfrm>
              <a:off x="3536" y="7000"/>
              <a:ext cx="26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2" name="Equation" r:id="rId22" imgW="164880" imgH="164880" progId="Equation.DSMT4">
                      <p:embed/>
                    </p:oleObj>
                  </mc:Choice>
                  <mc:Fallback>
                    <p:oleObj name="Equation" r:id="rId22" imgW="1648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6" y="7000"/>
                            <a:ext cx="26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6" name="Object 1125"/>
              <p:cNvGraphicFramePr>
                <a:graphicFrameLocks noChangeAspect="1"/>
              </p:cNvGraphicFramePr>
              <p:nvPr/>
            </p:nvGraphicFramePr>
            <p:xfrm>
              <a:off x="3143" y="7142"/>
              <a:ext cx="26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3" name="Equation" r:id="rId24" imgW="164880" imgH="164880" progId="Equation.DSMT4">
                      <p:embed/>
                    </p:oleObj>
                  </mc:Choice>
                  <mc:Fallback>
                    <p:oleObj name="Equation" r:id="rId24" imgW="1648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3" y="7142"/>
                            <a:ext cx="26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60" name="AutoShape 136"/>
              <p:cNvCxnSpPr>
                <a:cxnSpLocks noChangeShapeType="1"/>
              </p:cNvCxnSpPr>
              <p:nvPr/>
            </p:nvCxnSpPr>
            <p:spPr bwMode="auto">
              <a:xfrm flipV="1">
                <a:off x="2561" y="6340"/>
                <a:ext cx="306" cy="63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27" name="Oval 137"/>
              <p:cNvSpPr>
                <a:spLocks noChangeArrowheads="1"/>
              </p:cNvSpPr>
              <p:nvPr/>
            </p:nvSpPr>
            <p:spPr bwMode="auto">
              <a:xfrm>
                <a:off x="2843" y="6302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128" name="Object 1127"/>
              <p:cNvGraphicFramePr>
                <a:graphicFrameLocks noChangeAspect="1"/>
              </p:cNvGraphicFramePr>
              <p:nvPr/>
            </p:nvGraphicFramePr>
            <p:xfrm>
              <a:off x="2573" y="6155"/>
              <a:ext cx="281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4" name="Equation" r:id="rId26" imgW="177480" imgH="164880" progId="Equation.DSMT4">
                      <p:embed/>
                    </p:oleObj>
                  </mc:Choice>
                  <mc:Fallback>
                    <p:oleObj name="Equation" r:id="rId26" imgW="1774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73" y="6155"/>
                            <a:ext cx="281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63" name="AutoShape 139"/>
              <p:cNvCxnSpPr>
                <a:cxnSpLocks noChangeShapeType="1"/>
              </p:cNvCxnSpPr>
              <p:nvPr/>
            </p:nvCxnSpPr>
            <p:spPr bwMode="auto">
              <a:xfrm>
                <a:off x="3257" y="7064"/>
                <a:ext cx="85" cy="21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4" name="AutoShape 140"/>
              <p:cNvCxnSpPr>
                <a:cxnSpLocks noChangeShapeType="1"/>
              </p:cNvCxnSpPr>
              <p:nvPr/>
            </p:nvCxnSpPr>
            <p:spPr bwMode="auto">
              <a:xfrm flipV="1">
                <a:off x="3180" y="7066"/>
                <a:ext cx="89" cy="47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5" name="AutoShape 141"/>
              <p:cNvCxnSpPr>
                <a:cxnSpLocks noChangeShapeType="1"/>
              </p:cNvCxnSpPr>
              <p:nvPr/>
            </p:nvCxnSpPr>
            <p:spPr bwMode="auto">
              <a:xfrm flipV="1">
                <a:off x="2871" y="6405"/>
                <a:ext cx="40" cy="82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6" name="AutoShape 142"/>
              <p:cNvCxnSpPr>
                <a:cxnSpLocks noChangeShapeType="1"/>
              </p:cNvCxnSpPr>
              <p:nvPr/>
            </p:nvCxnSpPr>
            <p:spPr bwMode="auto">
              <a:xfrm flipH="1" flipV="1">
                <a:off x="2831" y="6398"/>
                <a:ext cx="46" cy="97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29" name="Oval 143"/>
              <p:cNvSpPr>
                <a:spLocks noChangeArrowheads="1"/>
              </p:cNvSpPr>
              <p:nvPr/>
            </p:nvSpPr>
            <p:spPr bwMode="auto">
              <a:xfrm>
                <a:off x="2526" y="6941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7" name="Group 144"/>
            <p:cNvGrpSpPr>
              <a:grpSpLocks/>
            </p:cNvGrpSpPr>
            <p:nvPr/>
          </p:nvGrpSpPr>
          <p:grpSpPr bwMode="auto">
            <a:xfrm>
              <a:off x="4003" y="4851"/>
              <a:ext cx="2015" cy="1922"/>
              <a:chOff x="8693" y="5337"/>
              <a:chExt cx="2015" cy="1922"/>
            </a:xfrm>
          </p:grpSpPr>
          <p:sp>
            <p:nvSpPr>
              <p:cNvPr id="1059" name="Arc 145"/>
              <p:cNvSpPr>
                <a:spLocks/>
              </p:cNvSpPr>
              <p:nvPr/>
            </p:nvSpPr>
            <p:spPr bwMode="auto">
              <a:xfrm>
                <a:off x="8918" y="6886"/>
                <a:ext cx="189" cy="85"/>
              </a:xfrm>
              <a:custGeom>
                <a:avLst/>
                <a:gdLst>
                  <a:gd name="G0" fmla="+- 0 0 0"/>
                  <a:gd name="G1" fmla="+- 9660 0 0"/>
                  <a:gd name="G2" fmla="+- 21600 0 0"/>
                  <a:gd name="T0" fmla="*/ 19320 w 21600"/>
                  <a:gd name="T1" fmla="*/ 0 h 9660"/>
                  <a:gd name="T2" fmla="*/ 21600 w 21600"/>
                  <a:gd name="T3" fmla="*/ 9660 h 9660"/>
                  <a:gd name="T4" fmla="*/ 0 w 21600"/>
                  <a:gd name="T5" fmla="*/ 9660 h 9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9660" fill="none" extrusionOk="0">
                    <a:moveTo>
                      <a:pt x="19319" y="0"/>
                    </a:moveTo>
                    <a:cubicBezTo>
                      <a:pt x="20819" y="2999"/>
                      <a:pt x="21600" y="6306"/>
                      <a:pt x="21600" y="9660"/>
                    </a:cubicBezTo>
                  </a:path>
                  <a:path w="21600" h="9660" stroke="0" extrusionOk="0">
                    <a:moveTo>
                      <a:pt x="19319" y="0"/>
                    </a:moveTo>
                    <a:cubicBezTo>
                      <a:pt x="20819" y="2999"/>
                      <a:pt x="21600" y="6306"/>
                      <a:pt x="21600" y="9660"/>
                    </a:cubicBezTo>
                    <a:lnTo>
                      <a:pt x="0" y="9660"/>
                    </a:lnTo>
                    <a:close/>
                  </a:path>
                </a:pathLst>
              </a:custGeom>
              <a:solidFill>
                <a:srgbClr val="A8D08D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70" name="AutoShape 146"/>
              <p:cNvCxnSpPr>
                <a:cxnSpLocks noChangeShapeType="1"/>
              </p:cNvCxnSpPr>
              <p:nvPr/>
            </p:nvCxnSpPr>
            <p:spPr bwMode="auto">
              <a:xfrm>
                <a:off x="8924" y="6971"/>
                <a:ext cx="972" cy="29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1" name="AutoShape 147"/>
              <p:cNvCxnSpPr>
                <a:cxnSpLocks noChangeShapeType="1"/>
              </p:cNvCxnSpPr>
              <p:nvPr/>
            </p:nvCxnSpPr>
            <p:spPr bwMode="auto">
              <a:xfrm flipV="1">
                <a:off x="8924" y="5641"/>
                <a:ext cx="0" cy="1330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2" name="AutoShape 148"/>
              <p:cNvCxnSpPr>
                <a:cxnSpLocks noChangeShapeType="1"/>
              </p:cNvCxnSpPr>
              <p:nvPr/>
            </p:nvCxnSpPr>
            <p:spPr bwMode="auto">
              <a:xfrm flipV="1">
                <a:off x="8915" y="6682"/>
                <a:ext cx="549" cy="289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3" name="AutoShape 149"/>
              <p:cNvCxnSpPr>
                <a:cxnSpLocks noChangeShapeType="1"/>
              </p:cNvCxnSpPr>
              <p:nvPr/>
            </p:nvCxnSpPr>
            <p:spPr bwMode="auto">
              <a:xfrm flipH="1" flipV="1">
                <a:off x="8920" y="5653"/>
                <a:ext cx="547" cy="1036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4" name="AutoShape 150"/>
              <p:cNvCxnSpPr>
                <a:cxnSpLocks noChangeShapeType="1"/>
              </p:cNvCxnSpPr>
              <p:nvPr/>
            </p:nvCxnSpPr>
            <p:spPr bwMode="auto">
              <a:xfrm>
                <a:off x="8920" y="5641"/>
                <a:ext cx="976" cy="1359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5" name="AutoShape 151"/>
              <p:cNvCxnSpPr>
                <a:cxnSpLocks noChangeShapeType="1"/>
              </p:cNvCxnSpPr>
              <p:nvPr/>
            </p:nvCxnSpPr>
            <p:spPr bwMode="auto">
              <a:xfrm flipV="1">
                <a:off x="9899" y="6708"/>
                <a:ext cx="546" cy="287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6" name="AutoShape 152"/>
              <p:cNvCxnSpPr>
                <a:cxnSpLocks noChangeShapeType="1"/>
              </p:cNvCxnSpPr>
              <p:nvPr/>
            </p:nvCxnSpPr>
            <p:spPr bwMode="auto">
              <a:xfrm>
                <a:off x="9461" y="6682"/>
                <a:ext cx="972" cy="29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7" name="AutoShape 153"/>
              <p:cNvCxnSpPr>
                <a:cxnSpLocks noChangeShapeType="1"/>
              </p:cNvCxnSpPr>
              <p:nvPr/>
            </p:nvCxnSpPr>
            <p:spPr bwMode="auto">
              <a:xfrm flipH="1" flipV="1">
                <a:off x="8915" y="5637"/>
                <a:ext cx="1527" cy="1068"/>
              </a:xfrm>
              <a:prstGeom prst="straightConnector1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8" name="AutoShape 154"/>
              <p:cNvCxnSpPr>
                <a:cxnSpLocks noChangeShapeType="1"/>
              </p:cNvCxnSpPr>
              <p:nvPr/>
            </p:nvCxnSpPr>
            <p:spPr bwMode="auto">
              <a:xfrm>
                <a:off x="9464" y="6682"/>
                <a:ext cx="432" cy="318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0" name="Oval 155"/>
              <p:cNvSpPr>
                <a:spLocks noChangeArrowheads="1"/>
              </p:cNvSpPr>
              <p:nvPr/>
            </p:nvSpPr>
            <p:spPr bwMode="auto">
              <a:xfrm>
                <a:off x="9866" y="6966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Oval 156"/>
              <p:cNvSpPr>
                <a:spLocks noChangeArrowheads="1"/>
              </p:cNvSpPr>
              <p:nvPr/>
            </p:nvSpPr>
            <p:spPr bwMode="auto">
              <a:xfrm>
                <a:off x="9434" y="6651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157"/>
              <p:cNvSpPr>
                <a:spLocks noChangeArrowheads="1"/>
              </p:cNvSpPr>
              <p:nvPr/>
            </p:nvSpPr>
            <p:spPr bwMode="auto">
              <a:xfrm>
                <a:off x="10409" y="6676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Oval 158"/>
              <p:cNvSpPr>
                <a:spLocks noChangeArrowheads="1"/>
              </p:cNvSpPr>
              <p:nvPr/>
            </p:nvSpPr>
            <p:spPr bwMode="auto">
              <a:xfrm>
                <a:off x="8897" y="5615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1064" name="Object 1063"/>
              <p:cNvGraphicFramePr>
                <a:graphicFrameLocks noChangeAspect="1"/>
              </p:cNvGraphicFramePr>
              <p:nvPr/>
            </p:nvGraphicFramePr>
            <p:xfrm>
              <a:off x="8817" y="5337"/>
              <a:ext cx="222" cy="2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5" name="Equation" r:id="rId28" imgW="139680" imgH="177480" progId="Equation.DSMT4">
                      <p:embed/>
                    </p:oleObj>
                  </mc:Choice>
                  <mc:Fallback>
                    <p:oleObj name="Equation" r:id="rId28" imgW="1396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17" y="5337"/>
                            <a:ext cx="222" cy="27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65" name="Object 1064"/>
              <p:cNvGraphicFramePr>
                <a:graphicFrameLocks noChangeAspect="1"/>
              </p:cNvGraphicFramePr>
              <p:nvPr/>
            </p:nvGraphicFramePr>
            <p:xfrm>
              <a:off x="8693" y="6945"/>
              <a:ext cx="24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6" name="Equation" r:id="rId30" imgW="152280" imgH="164880" progId="Equation.DSMT4">
                      <p:embed/>
                    </p:oleObj>
                  </mc:Choice>
                  <mc:Fallback>
                    <p:oleObj name="Equation" r:id="rId30" imgW="1522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93" y="6945"/>
                            <a:ext cx="24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66" name="Object 1065"/>
              <p:cNvGraphicFramePr>
                <a:graphicFrameLocks noChangeAspect="1"/>
              </p:cNvGraphicFramePr>
              <p:nvPr/>
            </p:nvGraphicFramePr>
            <p:xfrm>
              <a:off x="9137" y="6474"/>
              <a:ext cx="24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7" name="Equation" r:id="rId32" imgW="152280" imgH="164880" progId="Equation.DSMT4">
                      <p:embed/>
                    </p:oleObj>
                  </mc:Choice>
                  <mc:Fallback>
                    <p:oleObj name="Equation" r:id="rId32" imgW="1522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37" y="6474"/>
                            <a:ext cx="24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67" name="Object 1066"/>
              <p:cNvGraphicFramePr>
                <a:graphicFrameLocks noChangeAspect="1"/>
              </p:cNvGraphicFramePr>
              <p:nvPr/>
            </p:nvGraphicFramePr>
            <p:xfrm>
              <a:off x="10466" y="6534"/>
              <a:ext cx="242" cy="2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8" name="Equation" r:id="rId34" imgW="152280" imgH="177480" progId="Equation.DSMT4">
                      <p:embed/>
                    </p:oleObj>
                  </mc:Choice>
                  <mc:Fallback>
                    <p:oleObj name="Equation" r:id="rId34" imgW="1522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66" y="6534"/>
                            <a:ext cx="242" cy="27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68" name="Object 1067"/>
              <p:cNvGraphicFramePr>
                <a:graphicFrameLocks noChangeAspect="1"/>
              </p:cNvGraphicFramePr>
              <p:nvPr/>
            </p:nvGraphicFramePr>
            <p:xfrm>
              <a:off x="9904" y="7000"/>
              <a:ext cx="262" cy="2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9" name="Equation" r:id="rId36" imgW="164880" imgH="164880" progId="Equation.DSMT4">
                      <p:embed/>
                    </p:oleObj>
                  </mc:Choice>
                  <mc:Fallback>
                    <p:oleObj name="Equation" r:id="rId36" imgW="1648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04" y="7000"/>
                            <a:ext cx="262" cy="25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69" name="Oval 164"/>
              <p:cNvSpPr>
                <a:spLocks noChangeArrowheads="1"/>
              </p:cNvSpPr>
              <p:nvPr/>
            </p:nvSpPr>
            <p:spPr bwMode="auto">
              <a:xfrm>
                <a:off x="8894" y="6941"/>
                <a:ext cx="57" cy="5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181963" y="4379159"/>
                <a:ext cx="12093163" cy="1818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>
                  <a:spcBef>
                    <a:spcPts val="600"/>
                  </a:spcBef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𝑆𝐾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∥(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𝑆𝐶𝐷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𝑆𝐶𝐷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70510">
                  <a:spcBef>
                    <a:spcPts val="600"/>
                  </a:spcBef>
                </a:pP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𝑆𝐶𝐷</m:t>
                            </m:r>
                          </m:e>
                        </m:d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𝐴𝐾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b="0" i="1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dirty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28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63" y="4379159"/>
                <a:ext cx="12093163" cy="1818383"/>
              </a:xfrm>
              <a:prstGeom prst="rect">
                <a:avLst/>
              </a:prstGeom>
              <a:blipFill>
                <a:blip r:embed="rId38"/>
                <a:stretch>
                  <a:fillRect t="-3344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ction Button: Back or Previous 77">
            <a:hlinkClick r:id="rId39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ction Button: Forward or Next 78">
            <a:hlinkClick r:id="rId40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5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1220" y="120944"/>
                <a:ext cx="11990780" cy="2059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x-none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Câu 1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2</a:t>
                </a:r>
                <a:r>
                  <a:rPr lang="x-none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: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chóp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𝑆𝐴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𝐴𝐶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Yu Gothic"/>
                      </a:rPr>
                      <m:t>𝑆𝐵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 smtClean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A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Yu Gothic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Yu Gothic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Yu Gothic"/>
                              </a:rPr>
                              <m:t>𝟔</m:t>
                            </m:r>
                          </m:e>
                        </m:rad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Yu Gothic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Yu Gothic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Yu Gothic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Yu Gothic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Yu Gothic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Yu Gothic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Yu Gothic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Yu Gothic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Yu Gothic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Yu Gothic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Yu Gothic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Yu Gothic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20" y="120944"/>
                <a:ext cx="11990780" cy="2059090"/>
              </a:xfrm>
              <a:prstGeom prst="rect">
                <a:avLst/>
              </a:prstGeom>
              <a:blipFill>
                <a:blip r:embed="rId2"/>
                <a:stretch>
                  <a:fillRect l="-1017" r="-1068" b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 flipV="1">
            <a:off x="4723095" y="1533680"/>
            <a:ext cx="495466" cy="580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23" name="Picture 21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29" y="2114453"/>
            <a:ext cx="3815729" cy="3473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24" name="Rectangle 2123"/>
              <p:cNvSpPr/>
              <p:nvPr/>
            </p:nvSpPr>
            <p:spPr>
              <a:xfrm>
                <a:off x="120119" y="2019047"/>
                <a:ext cx="10390926" cy="4838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fr-FR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Dựng</a:t>
                </a:r>
                <a:r>
                  <a:rPr lang="fr-FR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</m:t>
                    </m:r>
                  </m:oMath>
                </a14:m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sao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𝐴𝐶𝐵𝐸</m:t>
                    </m:r>
                  </m:oMath>
                </a14:m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hành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EB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SBE</m:t>
                    </m:r>
                  </m:oMath>
                </a14:m>
                <a:endParaRPr lang="en-US" sz="2800" dirty="0" smtClean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AC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SB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AC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SBE</m:t>
                            </m:r>
                          </m:e>
                        </m:d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SBE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Kẻ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kẻ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𝑆𝐼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⟹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𝑆𝐸𝐵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𝑆𝐴𝐵𝐸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𝐴𝐻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𝑆𝐴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𝐴𝐸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⟹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𝐴𝐻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suy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ra</a:t>
                </a:r>
                <a14:m>
                  <m:oMath xmlns:m="http://schemas.openxmlformats.org/officeDocument/2006/math">
                    <m:r>
                      <a:rPr lang="fr-F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2800" i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AC</m:t>
                        </m:r>
                        <m:r>
                          <a:rPr lang="en-US" sz="2800" i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SB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124" name="Rectangle 2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19" y="2019047"/>
                <a:ext cx="10390926" cy="4838953"/>
              </a:xfrm>
              <a:prstGeom prst="rect">
                <a:avLst/>
              </a:prstGeom>
              <a:blipFill>
                <a:blip r:embed="rId4"/>
                <a:stretch>
                  <a:fillRect l="-1232" b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1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212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" name="Picture 31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07" y="2408552"/>
            <a:ext cx="3982093" cy="3492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01217" y="89680"/>
                <a:ext cx="11504067" cy="1874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x-none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Câu 1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3</a:t>
                </a:r>
                <a:r>
                  <a:rPr lang="x-none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: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chóp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nhật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vi-VN" sz="2800" b="1" dirty="0" smtClean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800" b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ea typeface="Times New Roman" panose="02020603050405020304" pitchFamily="18" charset="0"/>
                              </a:rPr>
                              <m:t>30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800" b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vi-VN" sz="2800" i="1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nl-NL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800" b="1" dirty="0" smtClean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2800" b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Times New Roman" panose="02020603050405020304" pitchFamily="18" charset="0"/>
                          </a:rPr>
                          <m:t>  </m:t>
                        </m:r>
                        <m:r>
                          <a:rPr lang="en-US" sz="2800" b="0" i="1" smtClean="0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2800" i="1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nl-NL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800" b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  <a:ea typeface="Times New Roman" panose="02020603050405020304" pitchFamily="18" charset="0"/>
                              </a:rPr>
                              <m:t>30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8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7" y="89680"/>
                <a:ext cx="11504067" cy="1874359"/>
              </a:xfrm>
              <a:prstGeom prst="rect">
                <a:avLst/>
              </a:prstGeom>
              <a:blipFill>
                <a:blip r:embed="rId4"/>
                <a:stretch>
                  <a:fillRect l="-1060" t="-2280" r="-1113" b="-2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 flipV="1">
            <a:off x="7286920" y="1228718"/>
            <a:ext cx="661498" cy="580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01217" y="1952656"/>
                <a:ext cx="10390926" cy="422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fr-FR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fr-FR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là </a:t>
                </a:r>
                <a:r>
                  <a:rPr lang="fr-FR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trung</a:t>
                </a:r>
                <a:r>
                  <a:rPr lang="fr-FR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fr-FR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SC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MBD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fr-F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SC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BD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C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MBD</m:t>
                              </m:r>
                            </m:e>
                          </m:d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C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MBD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Kẻ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𝑀𝑂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MBD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MBD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AH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𝑀𝐴𝐵𝐷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𝐴𝐻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𝑀𝐴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⟹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fr-FR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suy 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fr-F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BD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AH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7" y="1952656"/>
                <a:ext cx="10390926" cy="4220066"/>
              </a:xfrm>
              <a:prstGeom prst="rect">
                <a:avLst/>
              </a:prstGeom>
              <a:blipFill>
                <a:blip r:embed="rId5"/>
                <a:stretch>
                  <a:fillRect l="-1173" b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6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7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 animBg="1"/>
      <p:bldP spid="4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1219" y="173713"/>
                <a:ext cx="11700495" cy="1753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x-none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Câu 1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4</a:t>
                </a:r>
                <a:r>
                  <a:rPr lang="x-none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Yu Gothic"/>
                    <a:cs typeface="Times New Roman" panose="02020603050405020304" pitchFamily="18" charset="0"/>
                  </a:rPr>
                  <a:t>:</a:t>
                </a:r>
                <a:r>
                  <a:rPr lang="x-none" sz="2800" b="1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,​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𝑂𝑀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9" y="173713"/>
                <a:ext cx="11700495" cy="1753622"/>
              </a:xfrm>
              <a:prstGeom prst="rect">
                <a:avLst/>
              </a:prstGeom>
              <a:blipFill>
                <a:blip r:embed="rId2"/>
                <a:stretch>
                  <a:fillRect l="-1042" t="-3472" r="-1094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 flipV="1">
            <a:off x="10079013" y="1274182"/>
            <a:ext cx="658115" cy="580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027" y="2172074"/>
            <a:ext cx="3780973" cy="36336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44535" y="1718791"/>
                <a:ext cx="10123548" cy="5306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4625" indent="5715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4625" indent="5715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𝑂𝑀𝐵𝑁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𝐴𝐵𝑁</m:t>
                        </m:r>
                      </m:e>
                    </m:d>
                  </m:oMath>
                </a14:m>
                <a:endParaRPr lang="en-US" sz="28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4625" indent="5715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𝐴𝐵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𝑂𝑀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𝑂𝑀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𝐴𝐵𝑁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𝑂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𝐴𝐵𝑁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4625" indent="5715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𝑀𝑂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𝐴𝐵𝑁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𝐴𝐵𝑁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𝑂𝐻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4625" indent="5715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4625" indent="5715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𝑂𝑀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535" y="1718791"/>
                <a:ext cx="10123548" cy="5306453"/>
              </a:xfrm>
              <a:prstGeom prst="rect">
                <a:avLst/>
              </a:prstGeom>
              <a:blipFill>
                <a:blip r:embed="rId4"/>
                <a:stretch>
                  <a:fillRect t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1220" y="167146"/>
                <a:ext cx="11700494" cy="2740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15: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chóp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khoảng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thể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chóp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đã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20" y="167146"/>
                <a:ext cx="11700494" cy="2740494"/>
              </a:xfrm>
              <a:prstGeom prst="rect">
                <a:avLst/>
              </a:prstGeom>
              <a:blipFill>
                <a:blip r:embed="rId2"/>
                <a:stretch>
                  <a:fillRect l="-1042" t="-1333" r="-1094" b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 flipV="1">
            <a:off x="3591126" y="2200291"/>
            <a:ext cx="698067" cy="580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0229" y="2431187"/>
            <a:ext cx="3541485" cy="36502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196933" y="2716119"/>
                <a:ext cx="9472908" cy="3758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28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Kẻ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𝑆𝐵𝐶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Tam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i="1" dirty="0" smtClean="0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𝑆𝐴𝐵𝐶𝐷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6933" y="2716119"/>
                <a:ext cx="9472908" cy="3758529"/>
              </a:xfrm>
              <a:prstGeom prst="rect">
                <a:avLst/>
              </a:prstGeom>
              <a:blipFill>
                <a:blip r:embed="rId4"/>
                <a:stretch>
                  <a:fillRect t="-1136" b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6" action="ppaction://hlinksldjump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7074" y="178986"/>
            <a:ext cx="506924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Lý thuyết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241138"/>
            <a:ext cx="2872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1581" y="819457"/>
            <a:ext cx="3014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Tỷ lệ thể tích: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94" y="788586"/>
            <a:ext cx="4002178" cy="3587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1580" y="1407781"/>
                <a:ext cx="7092813" cy="3651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3200" b="1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borderBoxPr>
                      <m:e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𝑺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en-US" sz="3200" b="1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b="1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200" b="1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𝑺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.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𝑨𝑩𝑪</m:t>
                                </m:r>
                              </m:sub>
                            </m:sSub>
                          </m:den>
                        </m:f>
                        <m:r>
                          <a:rPr lang="en-US" sz="3200" b="1" i="1">
                            <a:effectLst/>
                            <a:latin typeface="Cambria Math"/>
                            <a:ea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effectLst/>
                                <a:latin typeface="Cambria Math"/>
                                <a:ea typeface="Times New Roman"/>
                              </a:rPr>
                              <m:t>𝑺</m:t>
                            </m:r>
                            <m:sSup>
                              <m:sSup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b="1" i="1">
                                <a:effectLst/>
                                <a:latin typeface="Cambria Math"/>
                                <a:ea typeface="Times New Roman"/>
                              </a:rPr>
                              <m:t>𝑺𝑨</m:t>
                            </m:r>
                          </m:den>
                        </m:f>
                        <m:r>
                          <a:rPr lang="en-US" sz="3200" b="1" i="1">
                            <a:effectLst/>
                            <a:latin typeface="Cambria Math"/>
                            <a:ea typeface="Times New Roman"/>
                          </a:rPr>
                          <m:t>.</m:t>
                        </m:r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effectLst/>
                                <a:latin typeface="Cambria Math"/>
                                <a:ea typeface="Times New Roman"/>
                              </a:rPr>
                              <m:t>𝑺</m:t>
                            </m:r>
                            <m:sSup>
                              <m:sSup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b="1" i="1">
                                <a:effectLst/>
                                <a:latin typeface="Cambria Math"/>
                                <a:ea typeface="Times New Roman"/>
                              </a:rPr>
                              <m:t>𝑺𝑩</m:t>
                            </m:r>
                          </m:den>
                        </m:f>
                        <m:r>
                          <a:rPr lang="en-US" sz="3200" b="1" i="1">
                            <a:effectLst/>
                            <a:latin typeface="Cambria Math"/>
                            <a:ea typeface="Times New Roman"/>
                          </a:rPr>
                          <m:t>.</m:t>
                        </m:r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effectLst/>
                                <a:latin typeface="Cambria Math"/>
                                <a:ea typeface="Times New Roman"/>
                              </a:rPr>
                              <m:t>𝑺</m:t>
                            </m:r>
                            <m:sSup>
                              <m:sSup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b="1" i="1">
                                <a:effectLst/>
                                <a:latin typeface="Cambria Math"/>
                                <a:ea typeface="Times New Roman"/>
                              </a:rPr>
                              <m:t>𝑺𝑪</m:t>
                            </m:r>
                          </m:den>
                        </m:f>
                      </m:e>
                    </m:borderBox>
                  </m:oMath>
                </a14:m>
                <a:r>
                  <a:rPr lang="en-US" sz="3200" b="1" i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                      </a:t>
                </a:r>
                <a:endParaRPr lang="en-US" sz="3200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indent="180340" algn="just">
                  <a:spcBef>
                    <a:spcPts val="150"/>
                  </a:spcBef>
                  <a:spcAft>
                    <a:spcPts val="0"/>
                  </a:spcAft>
                  <a:tabLst>
                    <a:tab pos="18034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•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Hai khối chóp tam giác phải cùng chung đỉnh.</a:t>
                </a:r>
              </a:p>
              <a:p>
                <a:pPr indent="180340" algn="just">
                  <a:spcBef>
                    <a:spcPts val="150"/>
                  </a:spcBef>
                  <a:spcAft>
                    <a:spcPts val="0"/>
                  </a:spcAft>
                  <a:tabLst>
                    <a:tab pos="18034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•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Đáy hai khối chóp phải là tam giác.</a:t>
                </a:r>
              </a:p>
              <a:p>
                <a:pPr indent="180340" algn="just">
                  <a:spcBef>
                    <a:spcPts val="150"/>
                  </a:spcBef>
                  <a:spcAft>
                    <a:spcPts val="0"/>
                  </a:spcAft>
                  <a:tabLst>
                    <a:tab pos="18034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</a:rPr>
                      <m:t>•</m:t>
                    </m:r>
                  </m:oMath>
                </a14:m>
                <a:r>
                  <a:rPr lang="en-US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Các điểm tương ứng nằm thẳng hàng với đỉnh chung.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80" y="1407781"/>
                <a:ext cx="7092813" cy="3651256"/>
              </a:xfrm>
              <a:prstGeom prst="rect">
                <a:avLst/>
              </a:prstGeom>
              <a:blipFill rotWithShape="1">
                <a:blip r:embed="rId3"/>
                <a:stretch>
                  <a:fillRect l="-2236" r="-2150" b="-4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0875605" y="6560456"/>
            <a:ext cx="548640" cy="2743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1386456" y="6560457"/>
            <a:ext cx="548640" cy="2743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92246"/>
            <a:ext cx="333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DẠNG TOÁN.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206"/>
            <a:ext cx="12118109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8" y="1069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837" y="133116"/>
            <a:ext cx="121181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CĐ27_THỂ TÍCH KHỐI CHÓP CÓ CẠNH BÊN VUÔNG GÓC VỚI ĐÁY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0836" y="685981"/>
            <a:ext cx="4791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KIẾN THỨC CƠ BẢN.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578" y="1590346"/>
            <a:ext cx="5602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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577" y="2113566"/>
            <a:ext cx="92025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</a:t>
            </a: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nl-NL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2508" y="3760170"/>
            <a:ext cx="11453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C00000"/>
                </a:solidFill>
                <a:latin typeface="Varpada"/>
                <a:ea typeface="Times New Roman" panose="02020603050405020304" pitchFamily="18" charset="0"/>
                <a:sym typeface="Wingdings 2" panose="05020102010507070707" pitchFamily="18" charset="2"/>
              </a:rPr>
              <a:t>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mặt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phẳng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chứa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đỉnh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khối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chóp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nhưng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chứa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chân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cao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khối</a:t>
            </a:r>
            <a:r>
              <a:rPr lang="en-US" sz="2800" i="1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chóp</a:t>
            </a:r>
            <a:r>
              <a:rPr lang="en-US" sz="2800" dirty="0">
                <a:solidFill>
                  <a:srgbClr val="002060"/>
                </a:solidFill>
                <a:latin typeface="Varpada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8679" y="5019227"/>
                <a:ext cx="11280748" cy="160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79705"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2800" b="1" dirty="0">
                    <a:solidFill>
                      <a:srgbClr val="0000CC"/>
                    </a:solidFill>
                    <a:latin typeface="Varpada"/>
                    <a:ea typeface="Arial" panose="020B0604020202020204" pitchFamily="34" charset="0"/>
                    <a:sym typeface="Wingdings 2" panose="05020102010507070707" pitchFamily="18" charset="2"/>
                  </a:rPr>
                  <a:t>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pháp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:  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>
                  <a:spcBef>
                    <a:spcPts val="30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đặc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biệt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: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Cho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tứ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diện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𝑂𝐴𝐵𝐶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tại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Nếu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𝑂𝐻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thì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79" y="5019227"/>
                <a:ext cx="11280748" cy="1603772"/>
              </a:xfrm>
              <a:prstGeom prst="rect">
                <a:avLst/>
              </a:prstGeom>
              <a:blipFill>
                <a:blip r:embed="rId3"/>
                <a:stretch>
                  <a:fillRect l="-973" t="-4183" r="-1081" b="-3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43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3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3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726" y="699831"/>
            <a:ext cx="11280748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>
              <a:spcAft>
                <a:spcPts val="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800" b="1" dirty="0">
                <a:solidFill>
                  <a:srgbClr val="0000CC"/>
                </a:solidFill>
                <a:latin typeface="Varpada"/>
                <a:ea typeface="Arial" panose="020B0604020202020204" pitchFamily="34" charset="0"/>
                <a:sym typeface="Wingdings 2" panose="05020102010507070707" pitchFamily="18" charset="2"/>
              </a:rPr>
              <a:t></a:t>
            </a:r>
            <a:r>
              <a:rPr lang="en-US" sz="2800" dirty="0">
                <a:effectLst/>
                <a:latin typeface="Varpada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CC"/>
                </a:solidFill>
                <a:effectLst/>
                <a:latin typeface="Varpada"/>
                <a:ea typeface="Times New Roman" panose="02020603050405020304" pitchFamily="18" charset="0"/>
              </a:rPr>
              <a:t>: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30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    2)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0070C0"/>
                </a:solidFill>
                <a:effectLst/>
                <a:latin typeface="Varpada"/>
                <a:ea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726" y="176611"/>
            <a:ext cx="11000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C00000"/>
                </a:solidFill>
                <a:latin typeface="Varpada"/>
                <a:ea typeface="Times New Roman" panose="02020603050405020304" pitchFamily="18" charset="0"/>
                <a:sym typeface="Wingdings 2" panose="05020102010507070707" pitchFamily="18" charset="2"/>
              </a:rPr>
              <a:t>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0000CC"/>
                </a:solidFill>
                <a:latin typeface="Varpada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2508" y="1771129"/>
                <a:ext cx="11554691" cy="436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800" u="sng" dirty="0" err="1">
                    <a:solidFill>
                      <a:srgbClr val="7030A0"/>
                    </a:solidFill>
                    <a:latin typeface="Varpada"/>
                    <a:ea typeface="Times New Roman" panose="02020603050405020304" pitchFamily="18" charset="0"/>
                  </a:rPr>
                  <a:t>Tình</a:t>
                </a:r>
                <a:r>
                  <a:rPr lang="en-US" sz="2800" u="sng" dirty="0">
                    <a:solidFill>
                      <a:srgbClr val="7030A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7030A0"/>
                    </a:solidFill>
                    <a:latin typeface="Varpada"/>
                    <a:ea typeface="Times New Roman" panose="02020603050405020304" pitchFamily="18" charset="0"/>
                  </a:rPr>
                  <a:t>huống</a:t>
                </a:r>
                <a:r>
                  <a:rPr lang="en-US" sz="2800" u="sng" dirty="0">
                    <a:solidFill>
                      <a:srgbClr val="7030A0"/>
                    </a:solidFill>
                    <a:latin typeface="Varpada"/>
                    <a:ea typeface="Times New Roman" panose="02020603050405020304" pitchFamily="18" charset="0"/>
                  </a:rPr>
                  <a:t> 1:</a:t>
                </a:r>
                <a:r>
                  <a:rPr lang="en-US" sz="2800" dirty="0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đáy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 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28600"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Bước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1.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giao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28600"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Bước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2.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Dựng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𝐾𝐼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tại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28600"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Bước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3.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Dựng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𝐾𝐻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𝑆𝐼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tại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𝐾𝐻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800" u="sng" dirty="0" err="1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Tình</a:t>
                </a:r>
                <a:r>
                  <a:rPr lang="en-US" sz="2800" u="sng" dirty="0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huống</a:t>
                </a:r>
                <a:r>
                  <a:rPr lang="en-US" sz="2800" u="sng" dirty="0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2: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đáy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 (</a:t>
                </a:r>
                <a:r>
                  <a:rPr lang="en-US" sz="2800" i="1" dirty="0" err="1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Phương</a:t>
                </a:r>
                <a:r>
                  <a:rPr lang="en-US" sz="2800" i="1" dirty="0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pháp</a:t>
                </a:r>
                <a:r>
                  <a:rPr lang="en-US" sz="2800" i="1" dirty="0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trượt</a:t>
                </a:r>
                <a:r>
                  <a:rPr lang="en-US" sz="2800" i="1" dirty="0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7030A0"/>
                    </a:solidFill>
                    <a:effectLst/>
                    <a:latin typeface="Varpada"/>
                    <a:ea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)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𝐴𝐾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thì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𝐾𝐼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𝐴𝐼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𝐾𝐼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𝐴𝐼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	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Dùng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từ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tới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dễ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Varpada"/>
                    <a:ea typeface="Times New Roman" panose="02020603050405020304" pitchFamily="18" charset="0"/>
                  </a:rPr>
                  <a:t>tính</a:t>
                </a:r>
                <a:r>
                  <a:rPr lang="en-US" sz="2800" dirty="0">
                    <a:effectLst/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8" y="1771129"/>
                <a:ext cx="11554691" cy="4365875"/>
              </a:xfrm>
              <a:prstGeom prst="rect">
                <a:avLst/>
              </a:prstGeom>
              <a:blipFill>
                <a:blip r:embed="rId2"/>
                <a:stretch>
                  <a:fillRect l="-1108" t="-1676" r="-1372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73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442</TotalTime>
  <Words>2793</Words>
  <PresentationFormat>Widescreen</PresentationFormat>
  <Paragraphs>457</Paragraphs>
  <Slides>65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1" baseType="lpstr">
      <vt:lpstr>Malgun Gothic</vt:lpstr>
      <vt:lpstr>Yu Gothic</vt:lpstr>
      <vt:lpstr>Arial</vt:lpstr>
      <vt:lpstr>Calibri</vt:lpstr>
      <vt:lpstr>Calibri Light</vt:lpstr>
      <vt:lpstr>Cambria</vt:lpstr>
      <vt:lpstr>Cambria Math</vt:lpstr>
      <vt:lpstr>Euclid</vt:lpstr>
      <vt:lpstr>Symbol</vt:lpstr>
      <vt:lpstr>Times New Roman</vt:lpstr>
      <vt:lpstr>Vani</vt:lpstr>
      <vt:lpstr>Varpada</vt:lpstr>
      <vt:lpstr>Wingdings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2020-02-19T16:49:32Z</dcterms:modified>
</cp:coreProperties>
</file>