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829"/>
    <a:srgbClr val="EC1E21"/>
    <a:srgbClr val="D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114" d="100"/>
          <a:sy n="114"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A41AF-9567-4AE9-97C7-3FF8FFE14622}" type="datetimeFigureOut">
              <a:rPr lang="zh-CN" altLang="en-US" smtClean="0"/>
              <a:t>2017/8/14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C78B7-DDA7-40D5-B6C7-881D42A04C4E}" type="slidenum">
              <a:rPr lang="zh-CN" altLang="en-US" smtClean="0"/>
              <a:t>‹#›</a:t>
            </a:fld>
            <a:endParaRPr lang="zh-CN" altLang="en-US"/>
          </a:p>
        </p:txBody>
      </p:sp>
    </p:spTree>
    <p:extLst>
      <p:ext uri="{BB962C8B-B14F-4D97-AF65-F5344CB8AC3E}">
        <p14:creationId xmlns:p14="http://schemas.microsoft.com/office/powerpoint/2010/main" val="63915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a:t>
            </a:fld>
            <a:endParaRPr lang="zh-CN" altLang="en-US"/>
          </a:p>
        </p:txBody>
      </p:sp>
    </p:spTree>
    <p:extLst>
      <p:ext uri="{BB962C8B-B14F-4D97-AF65-F5344CB8AC3E}">
        <p14:creationId xmlns:p14="http://schemas.microsoft.com/office/powerpoint/2010/main" val="285498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10</a:t>
            </a:fld>
            <a:endParaRPr lang="zh-CN" altLang="en-US"/>
          </a:p>
        </p:txBody>
      </p:sp>
    </p:spTree>
    <p:extLst>
      <p:ext uri="{BB962C8B-B14F-4D97-AF65-F5344CB8AC3E}">
        <p14:creationId xmlns:p14="http://schemas.microsoft.com/office/powerpoint/2010/main" val="3223790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11</a:t>
            </a:fld>
            <a:endParaRPr lang="zh-CN" altLang="en-US"/>
          </a:p>
        </p:txBody>
      </p:sp>
    </p:spTree>
    <p:extLst>
      <p:ext uri="{BB962C8B-B14F-4D97-AF65-F5344CB8AC3E}">
        <p14:creationId xmlns:p14="http://schemas.microsoft.com/office/powerpoint/2010/main" val="350467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12</a:t>
            </a:fld>
            <a:endParaRPr lang="zh-CN" altLang="en-US"/>
          </a:p>
        </p:txBody>
      </p:sp>
    </p:spTree>
    <p:extLst>
      <p:ext uri="{BB962C8B-B14F-4D97-AF65-F5344CB8AC3E}">
        <p14:creationId xmlns:p14="http://schemas.microsoft.com/office/powerpoint/2010/main" val="3948380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13</a:t>
            </a:fld>
            <a:endParaRPr lang="zh-CN" altLang="en-US"/>
          </a:p>
        </p:txBody>
      </p:sp>
    </p:spTree>
    <p:extLst>
      <p:ext uri="{BB962C8B-B14F-4D97-AF65-F5344CB8AC3E}">
        <p14:creationId xmlns:p14="http://schemas.microsoft.com/office/powerpoint/2010/main" val="1527461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14</a:t>
            </a:fld>
            <a:endParaRPr lang="zh-CN" altLang="en-US"/>
          </a:p>
        </p:txBody>
      </p:sp>
    </p:spTree>
    <p:extLst>
      <p:ext uri="{BB962C8B-B14F-4D97-AF65-F5344CB8AC3E}">
        <p14:creationId xmlns:p14="http://schemas.microsoft.com/office/powerpoint/2010/main" val="315964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15</a:t>
            </a:fld>
            <a:endParaRPr lang="zh-CN" altLang="en-US"/>
          </a:p>
        </p:txBody>
      </p:sp>
    </p:spTree>
    <p:extLst>
      <p:ext uri="{BB962C8B-B14F-4D97-AF65-F5344CB8AC3E}">
        <p14:creationId xmlns:p14="http://schemas.microsoft.com/office/powerpoint/2010/main" val="1706586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16</a:t>
            </a:fld>
            <a:endParaRPr lang="zh-CN" altLang="en-US"/>
          </a:p>
        </p:txBody>
      </p:sp>
    </p:spTree>
    <p:extLst>
      <p:ext uri="{BB962C8B-B14F-4D97-AF65-F5344CB8AC3E}">
        <p14:creationId xmlns:p14="http://schemas.microsoft.com/office/powerpoint/2010/main" val="4245174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17</a:t>
            </a:fld>
            <a:endParaRPr lang="zh-CN" altLang="en-US"/>
          </a:p>
        </p:txBody>
      </p:sp>
    </p:spTree>
    <p:extLst>
      <p:ext uri="{BB962C8B-B14F-4D97-AF65-F5344CB8AC3E}">
        <p14:creationId xmlns:p14="http://schemas.microsoft.com/office/powerpoint/2010/main" val="4120336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18</a:t>
            </a:fld>
            <a:endParaRPr lang="zh-CN" altLang="en-US"/>
          </a:p>
        </p:txBody>
      </p:sp>
    </p:spTree>
    <p:extLst>
      <p:ext uri="{BB962C8B-B14F-4D97-AF65-F5344CB8AC3E}">
        <p14:creationId xmlns:p14="http://schemas.microsoft.com/office/powerpoint/2010/main" val="2488432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19</a:t>
            </a:fld>
            <a:endParaRPr lang="zh-CN" altLang="en-US"/>
          </a:p>
        </p:txBody>
      </p:sp>
    </p:spTree>
    <p:extLst>
      <p:ext uri="{BB962C8B-B14F-4D97-AF65-F5344CB8AC3E}">
        <p14:creationId xmlns:p14="http://schemas.microsoft.com/office/powerpoint/2010/main" val="372340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a:t>
            </a:fld>
            <a:endParaRPr lang="zh-CN" altLang="en-US"/>
          </a:p>
        </p:txBody>
      </p:sp>
    </p:spTree>
    <p:extLst>
      <p:ext uri="{BB962C8B-B14F-4D97-AF65-F5344CB8AC3E}">
        <p14:creationId xmlns:p14="http://schemas.microsoft.com/office/powerpoint/2010/main" val="3602149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20</a:t>
            </a:fld>
            <a:endParaRPr lang="zh-CN" altLang="en-US"/>
          </a:p>
        </p:txBody>
      </p:sp>
    </p:spTree>
    <p:extLst>
      <p:ext uri="{BB962C8B-B14F-4D97-AF65-F5344CB8AC3E}">
        <p14:creationId xmlns:p14="http://schemas.microsoft.com/office/powerpoint/2010/main" val="2616828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21</a:t>
            </a:fld>
            <a:endParaRPr lang="zh-CN" altLang="en-US"/>
          </a:p>
        </p:txBody>
      </p:sp>
    </p:spTree>
    <p:extLst>
      <p:ext uri="{BB962C8B-B14F-4D97-AF65-F5344CB8AC3E}">
        <p14:creationId xmlns:p14="http://schemas.microsoft.com/office/powerpoint/2010/main" val="364777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22</a:t>
            </a:fld>
            <a:endParaRPr lang="zh-CN" altLang="en-US"/>
          </a:p>
        </p:txBody>
      </p:sp>
    </p:spTree>
    <p:extLst>
      <p:ext uri="{BB962C8B-B14F-4D97-AF65-F5344CB8AC3E}">
        <p14:creationId xmlns:p14="http://schemas.microsoft.com/office/powerpoint/2010/main" val="246741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23</a:t>
            </a:fld>
            <a:endParaRPr lang="zh-CN" altLang="en-US"/>
          </a:p>
        </p:txBody>
      </p:sp>
    </p:spTree>
    <p:extLst>
      <p:ext uri="{BB962C8B-B14F-4D97-AF65-F5344CB8AC3E}">
        <p14:creationId xmlns:p14="http://schemas.microsoft.com/office/powerpoint/2010/main" val="223654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24</a:t>
            </a:fld>
            <a:endParaRPr lang="zh-CN" altLang="en-US"/>
          </a:p>
        </p:txBody>
      </p:sp>
    </p:spTree>
    <p:extLst>
      <p:ext uri="{BB962C8B-B14F-4D97-AF65-F5344CB8AC3E}">
        <p14:creationId xmlns:p14="http://schemas.microsoft.com/office/powerpoint/2010/main" val="2854574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25</a:t>
            </a:fld>
            <a:endParaRPr lang="zh-CN" altLang="en-US"/>
          </a:p>
        </p:txBody>
      </p:sp>
    </p:spTree>
    <p:extLst>
      <p:ext uri="{BB962C8B-B14F-4D97-AF65-F5344CB8AC3E}">
        <p14:creationId xmlns:p14="http://schemas.microsoft.com/office/powerpoint/2010/main" val="548103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26</a:t>
            </a:fld>
            <a:endParaRPr lang="zh-CN" altLang="en-US"/>
          </a:p>
        </p:txBody>
      </p:sp>
    </p:spTree>
    <p:extLst>
      <p:ext uri="{BB962C8B-B14F-4D97-AF65-F5344CB8AC3E}">
        <p14:creationId xmlns:p14="http://schemas.microsoft.com/office/powerpoint/2010/main" val="520412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27</a:t>
            </a:fld>
            <a:endParaRPr lang="zh-CN" altLang="en-US"/>
          </a:p>
        </p:txBody>
      </p:sp>
    </p:spTree>
    <p:extLst>
      <p:ext uri="{BB962C8B-B14F-4D97-AF65-F5344CB8AC3E}">
        <p14:creationId xmlns:p14="http://schemas.microsoft.com/office/powerpoint/2010/main" val="234924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3</a:t>
            </a:fld>
            <a:endParaRPr lang="zh-CN" altLang="en-US"/>
          </a:p>
        </p:txBody>
      </p:sp>
    </p:spTree>
    <p:extLst>
      <p:ext uri="{BB962C8B-B14F-4D97-AF65-F5344CB8AC3E}">
        <p14:creationId xmlns:p14="http://schemas.microsoft.com/office/powerpoint/2010/main" val="254182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4</a:t>
            </a:fld>
            <a:endParaRPr lang="zh-CN" altLang="en-US"/>
          </a:p>
        </p:txBody>
      </p:sp>
    </p:spTree>
    <p:extLst>
      <p:ext uri="{BB962C8B-B14F-4D97-AF65-F5344CB8AC3E}">
        <p14:creationId xmlns:p14="http://schemas.microsoft.com/office/powerpoint/2010/main" val="53977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5</a:t>
            </a:fld>
            <a:endParaRPr lang="zh-CN" altLang="en-US"/>
          </a:p>
        </p:txBody>
      </p:sp>
    </p:spTree>
    <p:extLst>
      <p:ext uri="{BB962C8B-B14F-4D97-AF65-F5344CB8AC3E}">
        <p14:creationId xmlns:p14="http://schemas.microsoft.com/office/powerpoint/2010/main" val="369707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6</a:t>
            </a:fld>
            <a:endParaRPr lang="zh-CN" altLang="en-US"/>
          </a:p>
        </p:txBody>
      </p:sp>
    </p:spTree>
    <p:extLst>
      <p:ext uri="{BB962C8B-B14F-4D97-AF65-F5344CB8AC3E}">
        <p14:creationId xmlns:p14="http://schemas.microsoft.com/office/powerpoint/2010/main" val="18298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7</a:t>
            </a:fld>
            <a:endParaRPr lang="zh-CN" altLang="en-US"/>
          </a:p>
        </p:txBody>
      </p:sp>
    </p:spTree>
    <p:extLst>
      <p:ext uri="{BB962C8B-B14F-4D97-AF65-F5344CB8AC3E}">
        <p14:creationId xmlns:p14="http://schemas.microsoft.com/office/powerpoint/2010/main" val="227408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8</a:t>
            </a:fld>
            <a:endParaRPr lang="zh-CN" altLang="en-US"/>
          </a:p>
        </p:txBody>
      </p:sp>
    </p:spTree>
    <p:extLst>
      <p:ext uri="{BB962C8B-B14F-4D97-AF65-F5344CB8AC3E}">
        <p14:creationId xmlns:p14="http://schemas.microsoft.com/office/powerpoint/2010/main" val="50377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C78B7-DDA7-40D5-B6C7-881D42A04C4E}" type="slidenum">
              <a:rPr lang="zh-CN" altLang="en-US" smtClean="0"/>
              <a:t>9</a:t>
            </a:fld>
            <a:endParaRPr lang="zh-CN" altLang="en-US"/>
          </a:p>
        </p:txBody>
      </p:sp>
    </p:spTree>
    <p:extLst>
      <p:ext uri="{BB962C8B-B14F-4D97-AF65-F5344CB8AC3E}">
        <p14:creationId xmlns:p14="http://schemas.microsoft.com/office/powerpoint/2010/main" val="1375698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BEB6CA4-5BC7-4F48-B867-56F4941718BE}"/>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3" name="图片 2" descr="图片包含 墙壁&#10;&#10;已生成极高可信度的说明">
            <a:extLst>
              <a:ext uri="{FF2B5EF4-FFF2-40B4-BE49-F238E27FC236}">
                <a16:creationId xmlns:a16="http://schemas.microsoft.com/office/drawing/2014/main" id="{99A8391B-43EE-4FEB-B650-8C74BA93A8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83" t="25326" r="13529" b="25113"/>
          <a:stretch/>
        </p:blipFill>
        <p:spPr>
          <a:xfrm rot="16200000">
            <a:off x="3684492" y="-2218766"/>
            <a:ext cx="4840942" cy="11376214"/>
          </a:xfrm>
          <a:prstGeom prst="rect">
            <a:avLst/>
          </a:prstGeom>
        </p:spPr>
      </p:pic>
      <p:sp>
        <p:nvSpPr>
          <p:cNvPr id="5" name="矩形: 圆角 4">
            <a:extLst>
              <a:ext uri="{FF2B5EF4-FFF2-40B4-BE49-F238E27FC236}">
                <a16:creationId xmlns:a16="http://schemas.microsoft.com/office/drawing/2014/main" id="{3E0E541E-7923-4AA1-B6ED-BEF2B6C805D3}"/>
              </a:ext>
            </a:extLst>
          </p:cNvPr>
          <p:cNvSpPr/>
          <p:nvPr userDrawn="1"/>
        </p:nvSpPr>
        <p:spPr>
          <a:xfrm>
            <a:off x="208425"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ED667B0A-E13E-4F89-BF23-2C884A01EE3E}"/>
              </a:ext>
            </a:extLst>
          </p:cNvPr>
          <p:cNvSpPr/>
          <p:nvPr userDrawn="1"/>
        </p:nvSpPr>
        <p:spPr>
          <a:xfrm>
            <a:off x="953554"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45924B63-EDAD-47C7-822F-5396DD50659A}"/>
              </a:ext>
            </a:extLst>
          </p:cNvPr>
          <p:cNvSpPr/>
          <p:nvPr userDrawn="1"/>
        </p:nvSpPr>
        <p:spPr>
          <a:xfrm>
            <a:off x="1698683"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6014BC13-5ACB-4DE4-801D-770F3000346D}"/>
              </a:ext>
            </a:extLst>
          </p:cNvPr>
          <p:cNvSpPr/>
          <p:nvPr userDrawn="1"/>
        </p:nvSpPr>
        <p:spPr>
          <a:xfrm>
            <a:off x="2443812"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5C9BF77E-C597-4FFC-8894-1BBEF3ACA547}"/>
              </a:ext>
            </a:extLst>
          </p:cNvPr>
          <p:cNvSpPr/>
          <p:nvPr userDrawn="1"/>
        </p:nvSpPr>
        <p:spPr>
          <a:xfrm>
            <a:off x="3188941"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784A8BD1-DF90-49D0-BD72-7B69D1A35DED}"/>
              </a:ext>
            </a:extLst>
          </p:cNvPr>
          <p:cNvSpPr/>
          <p:nvPr userDrawn="1"/>
        </p:nvSpPr>
        <p:spPr>
          <a:xfrm>
            <a:off x="3934070"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CC8D91B3-EF9D-48BF-9FE2-9994A7E83747}"/>
              </a:ext>
            </a:extLst>
          </p:cNvPr>
          <p:cNvSpPr/>
          <p:nvPr userDrawn="1"/>
        </p:nvSpPr>
        <p:spPr>
          <a:xfrm>
            <a:off x="4679199"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F6918036-B791-439E-94D7-16DB9060973A}"/>
              </a:ext>
            </a:extLst>
          </p:cNvPr>
          <p:cNvSpPr/>
          <p:nvPr userDrawn="1"/>
        </p:nvSpPr>
        <p:spPr>
          <a:xfrm>
            <a:off x="5424328" y="316005"/>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6A86BE41-5EEF-4681-A80A-65A72525803A}"/>
              </a:ext>
            </a:extLst>
          </p:cNvPr>
          <p:cNvSpPr/>
          <p:nvPr userDrawn="1"/>
        </p:nvSpPr>
        <p:spPr>
          <a:xfrm>
            <a:off x="6201944"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F44B9085-4059-4AC4-A6A4-49A4FAEA03E2}"/>
              </a:ext>
            </a:extLst>
          </p:cNvPr>
          <p:cNvSpPr/>
          <p:nvPr userDrawn="1"/>
        </p:nvSpPr>
        <p:spPr>
          <a:xfrm>
            <a:off x="6947073"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FA7B5D9-F667-4656-97E0-E00FC943CDFF}"/>
              </a:ext>
            </a:extLst>
          </p:cNvPr>
          <p:cNvSpPr/>
          <p:nvPr userDrawn="1"/>
        </p:nvSpPr>
        <p:spPr>
          <a:xfrm>
            <a:off x="7692202"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5F8E0508-9546-458B-8640-76A241046EA6}"/>
              </a:ext>
            </a:extLst>
          </p:cNvPr>
          <p:cNvSpPr/>
          <p:nvPr userDrawn="1"/>
        </p:nvSpPr>
        <p:spPr>
          <a:xfrm>
            <a:off x="8437331"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FBC48FFD-EA0A-4FAA-A76F-7E8922396CB6}"/>
              </a:ext>
            </a:extLst>
          </p:cNvPr>
          <p:cNvSpPr/>
          <p:nvPr userDrawn="1"/>
        </p:nvSpPr>
        <p:spPr>
          <a:xfrm>
            <a:off x="9182460"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591ADE5F-FFF0-4A8F-9873-2ED0DF467DB0}"/>
              </a:ext>
            </a:extLst>
          </p:cNvPr>
          <p:cNvSpPr/>
          <p:nvPr userDrawn="1"/>
        </p:nvSpPr>
        <p:spPr>
          <a:xfrm>
            <a:off x="9927589" y="316005"/>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63BBDA5E-F073-4475-AFB1-9563807329E3}"/>
              </a:ext>
            </a:extLst>
          </p:cNvPr>
          <p:cNvSpPr/>
          <p:nvPr userDrawn="1"/>
        </p:nvSpPr>
        <p:spPr>
          <a:xfrm>
            <a:off x="10705205"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3AE4C926-C89E-4863-AD06-A0145403F0D2}"/>
              </a:ext>
            </a:extLst>
          </p:cNvPr>
          <p:cNvSpPr/>
          <p:nvPr userDrawn="1"/>
        </p:nvSpPr>
        <p:spPr>
          <a:xfrm>
            <a:off x="11450337"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a:extLst>
              <a:ext uri="{FF2B5EF4-FFF2-40B4-BE49-F238E27FC236}">
                <a16:creationId xmlns:a16="http://schemas.microsoft.com/office/drawing/2014/main" id="{CE9B03E8-9B2C-47A4-AE43-C697F8BFFFEA}"/>
              </a:ext>
            </a:extLst>
          </p:cNvPr>
          <p:cNvSpPr/>
          <p:nvPr userDrawn="1"/>
        </p:nvSpPr>
        <p:spPr>
          <a:xfrm>
            <a:off x="208425"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EAC85D51-70E6-43A8-A0B7-E725916C3885}"/>
              </a:ext>
            </a:extLst>
          </p:cNvPr>
          <p:cNvSpPr/>
          <p:nvPr userDrawn="1"/>
        </p:nvSpPr>
        <p:spPr>
          <a:xfrm>
            <a:off x="953554"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a:extLst>
              <a:ext uri="{FF2B5EF4-FFF2-40B4-BE49-F238E27FC236}">
                <a16:creationId xmlns:a16="http://schemas.microsoft.com/office/drawing/2014/main" id="{82B04910-7CEF-4F66-B898-DB96E489A6AA}"/>
              </a:ext>
            </a:extLst>
          </p:cNvPr>
          <p:cNvSpPr/>
          <p:nvPr userDrawn="1"/>
        </p:nvSpPr>
        <p:spPr>
          <a:xfrm>
            <a:off x="1698683"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a:extLst>
              <a:ext uri="{FF2B5EF4-FFF2-40B4-BE49-F238E27FC236}">
                <a16:creationId xmlns:a16="http://schemas.microsoft.com/office/drawing/2014/main" id="{142C350B-818D-4471-B88D-7E5A7050D91C}"/>
              </a:ext>
            </a:extLst>
          </p:cNvPr>
          <p:cNvSpPr/>
          <p:nvPr userDrawn="1"/>
        </p:nvSpPr>
        <p:spPr>
          <a:xfrm>
            <a:off x="2443812"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a:extLst>
              <a:ext uri="{FF2B5EF4-FFF2-40B4-BE49-F238E27FC236}">
                <a16:creationId xmlns:a16="http://schemas.microsoft.com/office/drawing/2014/main" id="{3B73C92E-FF71-4A25-8F0C-D601B5C5A4DF}"/>
              </a:ext>
            </a:extLst>
          </p:cNvPr>
          <p:cNvSpPr/>
          <p:nvPr userDrawn="1"/>
        </p:nvSpPr>
        <p:spPr>
          <a:xfrm>
            <a:off x="3188941"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a:extLst>
              <a:ext uri="{FF2B5EF4-FFF2-40B4-BE49-F238E27FC236}">
                <a16:creationId xmlns:a16="http://schemas.microsoft.com/office/drawing/2014/main" id="{BF8A5685-402C-41E8-A831-71188953754F}"/>
              </a:ext>
            </a:extLst>
          </p:cNvPr>
          <p:cNvSpPr/>
          <p:nvPr userDrawn="1"/>
        </p:nvSpPr>
        <p:spPr>
          <a:xfrm>
            <a:off x="3934070"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D9AFDE6E-3DC9-4CD4-ACE4-4BC1EB54CA29}"/>
              </a:ext>
            </a:extLst>
          </p:cNvPr>
          <p:cNvSpPr/>
          <p:nvPr userDrawn="1"/>
        </p:nvSpPr>
        <p:spPr>
          <a:xfrm>
            <a:off x="4679199"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0D277B43-53D1-478C-A855-46F86FD74A61}"/>
              </a:ext>
            </a:extLst>
          </p:cNvPr>
          <p:cNvSpPr/>
          <p:nvPr userDrawn="1"/>
        </p:nvSpPr>
        <p:spPr>
          <a:xfrm>
            <a:off x="5424328" y="6165476"/>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14796C6A-DC25-4146-AA64-141CA67CF727}"/>
              </a:ext>
            </a:extLst>
          </p:cNvPr>
          <p:cNvSpPr/>
          <p:nvPr userDrawn="1"/>
        </p:nvSpPr>
        <p:spPr>
          <a:xfrm>
            <a:off x="6201944"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551142F6-DA48-4B49-BF49-4E22D6EE5470}"/>
              </a:ext>
            </a:extLst>
          </p:cNvPr>
          <p:cNvSpPr/>
          <p:nvPr userDrawn="1"/>
        </p:nvSpPr>
        <p:spPr>
          <a:xfrm>
            <a:off x="6947073"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BBA15351-088C-46D2-8A3D-3578E4D64BD7}"/>
              </a:ext>
            </a:extLst>
          </p:cNvPr>
          <p:cNvSpPr/>
          <p:nvPr userDrawn="1"/>
        </p:nvSpPr>
        <p:spPr>
          <a:xfrm>
            <a:off x="7692202"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69A6294E-5719-473F-A904-CF1FDC2796D6}"/>
              </a:ext>
            </a:extLst>
          </p:cNvPr>
          <p:cNvSpPr/>
          <p:nvPr userDrawn="1"/>
        </p:nvSpPr>
        <p:spPr>
          <a:xfrm>
            <a:off x="8437331"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a:extLst>
              <a:ext uri="{FF2B5EF4-FFF2-40B4-BE49-F238E27FC236}">
                <a16:creationId xmlns:a16="http://schemas.microsoft.com/office/drawing/2014/main" id="{415E96E9-ECB7-475E-B883-D037014B3748}"/>
              </a:ext>
            </a:extLst>
          </p:cNvPr>
          <p:cNvSpPr/>
          <p:nvPr userDrawn="1"/>
        </p:nvSpPr>
        <p:spPr>
          <a:xfrm>
            <a:off x="9182460"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68AB9F5B-82F3-4876-84C1-67796853C1C7}"/>
              </a:ext>
            </a:extLst>
          </p:cNvPr>
          <p:cNvSpPr/>
          <p:nvPr userDrawn="1"/>
        </p:nvSpPr>
        <p:spPr>
          <a:xfrm>
            <a:off x="9927589" y="6165476"/>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21778DFB-221B-484E-9BD1-E0A2A31B3D3D}"/>
              </a:ext>
            </a:extLst>
          </p:cNvPr>
          <p:cNvSpPr/>
          <p:nvPr userDrawn="1"/>
        </p:nvSpPr>
        <p:spPr>
          <a:xfrm>
            <a:off x="10705205"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a:extLst>
              <a:ext uri="{FF2B5EF4-FFF2-40B4-BE49-F238E27FC236}">
                <a16:creationId xmlns:a16="http://schemas.microsoft.com/office/drawing/2014/main" id="{0899D4A8-FE62-4980-AA72-050897F363DF}"/>
              </a:ext>
            </a:extLst>
          </p:cNvPr>
          <p:cNvSpPr/>
          <p:nvPr userDrawn="1"/>
        </p:nvSpPr>
        <p:spPr>
          <a:xfrm>
            <a:off x="11450337"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324740"/>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97678-B7CA-44DF-A60B-F335A047264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48B1C9F-433F-4FA2-AB99-F427C9F3515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4882DB-920C-4086-B3C6-34974D1D638E}"/>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5" name="页脚占位符 4">
            <a:extLst>
              <a:ext uri="{FF2B5EF4-FFF2-40B4-BE49-F238E27FC236}">
                <a16:creationId xmlns:a16="http://schemas.microsoft.com/office/drawing/2014/main" id="{C4584A37-9A34-4F7C-ADDD-E1590FBA20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8244DE-87D5-4E74-923C-E8598618D746}"/>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783149880"/>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85BC5B3-5FF8-4E57-828D-2E792BAF6D3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CC0F17-474E-49EC-8479-DF723289F61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C4FC3F5-F97B-43B2-B891-63B418057902}"/>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5" name="页脚占位符 4">
            <a:extLst>
              <a:ext uri="{FF2B5EF4-FFF2-40B4-BE49-F238E27FC236}">
                <a16:creationId xmlns:a16="http://schemas.microsoft.com/office/drawing/2014/main" id="{6A70D258-3238-4529-A5F8-B700F40FAE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31083B-2AA2-41D7-836E-7D9A546D744F}"/>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4189991869"/>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311931CE-BEED-4EA5-9BA1-8AF14A3CD41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13" name="图片 12" descr="图片包含 墙壁&#10;&#10;已生成极高可信度的说明">
            <a:extLst>
              <a:ext uri="{FF2B5EF4-FFF2-40B4-BE49-F238E27FC236}">
                <a16:creationId xmlns:a16="http://schemas.microsoft.com/office/drawing/2014/main" id="{C624CF4F-56BC-4CA9-8C33-87F1D09136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83" t="25326" r="13529" b="25113"/>
          <a:stretch/>
        </p:blipFill>
        <p:spPr>
          <a:xfrm rot="16200000">
            <a:off x="3684492" y="-2218766"/>
            <a:ext cx="4840942" cy="11376214"/>
          </a:xfrm>
          <a:prstGeom prst="rect">
            <a:avLst/>
          </a:prstGeom>
        </p:spPr>
      </p:pic>
      <p:sp>
        <p:nvSpPr>
          <p:cNvPr id="14" name="矩形: 圆角 13">
            <a:extLst>
              <a:ext uri="{FF2B5EF4-FFF2-40B4-BE49-F238E27FC236}">
                <a16:creationId xmlns:a16="http://schemas.microsoft.com/office/drawing/2014/main" id="{956F289C-10EF-4423-A624-F8D56AB4705E}"/>
              </a:ext>
            </a:extLst>
          </p:cNvPr>
          <p:cNvSpPr/>
          <p:nvPr userDrawn="1"/>
        </p:nvSpPr>
        <p:spPr>
          <a:xfrm>
            <a:off x="208425"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9E30D674-381E-4051-8717-2010E08E0960}"/>
              </a:ext>
            </a:extLst>
          </p:cNvPr>
          <p:cNvSpPr/>
          <p:nvPr userDrawn="1"/>
        </p:nvSpPr>
        <p:spPr>
          <a:xfrm>
            <a:off x="953554"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6DEA3760-BDE3-4512-9F4F-65D20BC5A669}"/>
              </a:ext>
            </a:extLst>
          </p:cNvPr>
          <p:cNvSpPr/>
          <p:nvPr userDrawn="1"/>
        </p:nvSpPr>
        <p:spPr>
          <a:xfrm>
            <a:off x="1698683"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65543850-7E23-46E6-B312-A3BE30AB3BA5}"/>
              </a:ext>
            </a:extLst>
          </p:cNvPr>
          <p:cNvSpPr/>
          <p:nvPr userDrawn="1"/>
        </p:nvSpPr>
        <p:spPr>
          <a:xfrm>
            <a:off x="2443812"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9C70A6BD-E187-463E-B7B1-EECB54B7EBDA}"/>
              </a:ext>
            </a:extLst>
          </p:cNvPr>
          <p:cNvSpPr/>
          <p:nvPr userDrawn="1"/>
        </p:nvSpPr>
        <p:spPr>
          <a:xfrm>
            <a:off x="3188941"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DEA5D83E-B249-4EB3-A555-464993C72FC6}"/>
              </a:ext>
            </a:extLst>
          </p:cNvPr>
          <p:cNvSpPr/>
          <p:nvPr userDrawn="1"/>
        </p:nvSpPr>
        <p:spPr>
          <a:xfrm>
            <a:off x="3934070"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4931EB93-C2BC-43E7-BECD-5A67099412A8}"/>
              </a:ext>
            </a:extLst>
          </p:cNvPr>
          <p:cNvSpPr/>
          <p:nvPr userDrawn="1"/>
        </p:nvSpPr>
        <p:spPr>
          <a:xfrm>
            <a:off x="4679199"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B0432071-6C87-4EFA-81C0-49E7DE944B0B}"/>
              </a:ext>
            </a:extLst>
          </p:cNvPr>
          <p:cNvSpPr/>
          <p:nvPr userDrawn="1"/>
        </p:nvSpPr>
        <p:spPr>
          <a:xfrm>
            <a:off x="5424328" y="316005"/>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E631A29A-B9F1-4468-B6F0-00C4A1295FBB}"/>
              </a:ext>
            </a:extLst>
          </p:cNvPr>
          <p:cNvSpPr/>
          <p:nvPr userDrawn="1"/>
        </p:nvSpPr>
        <p:spPr>
          <a:xfrm>
            <a:off x="6201944"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F5A77F77-E755-4608-BFCC-9DAAA4005154}"/>
              </a:ext>
            </a:extLst>
          </p:cNvPr>
          <p:cNvSpPr/>
          <p:nvPr userDrawn="1"/>
        </p:nvSpPr>
        <p:spPr>
          <a:xfrm>
            <a:off x="6947073"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CA0BE5DD-1B63-45D5-9F7B-7F107E7E4CE5}"/>
              </a:ext>
            </a:extLst>
          </p:cNvPr>
          <p:cNvSpPr/>
          <p:nvPr userDrawn="1"/>
        </p:nvSpPr>
        <p:spPr>
          <a:xfrm>
            <a:off x="7692202"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7033C679-05CA-4D4D-AA8D-EF904BA49C92}"/>
              </a:ext>
            </a:extLst>
          </p:cNvPr>
          <p:cNvSpPr/>
          <p:nvPr userDrawn="1"/>
        </p:nvSpPr>
        <p:spPr>
          <a:xfrm>
            <a:off x="8437331"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93410A62-1C18-4AC2-9438-4CE8DD0A4319}"/>
              </a:ext>
            </a:extLst>
          </p:cNvPr>
          <p:cNvSpPr/>
          <p:nvPr userDrawn="1"/>
        </p:nvSpPr>
        <p:spPr>
          <a:xfrm>
            <a:off x="9182460"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a:extLst>
              <a:ext uri="{FF2B5EF4-FFF2-40B4-BE49-F238E27FC236}">
                <a16:creationId xmlns:a16="http://schemas.microsoft.com/office/drawing/2014/main" id="{FC2688B3-1525-4FDC-866F-CE2A834681C6}"/>
              </a:ext>
            </a:extLst>
          </p:cNvPr>
          <p:cNvSpPr/>
          <p:nvPr userDrawn="1"/>
        </p:nvSpPr>
        <p:spPr>
          <a:xfrm>
            <a:off x="9927589" y="316005"/>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C5C26CBA-EA96-4C02-B703-771AEAF9C469}"/>
              </a:ext>
            </a:extLst>
          </p:cNvPr>
          <p:cNvSpPr/>
          <p:nvPr userDrawn="1"/>
        </p:nvSpPr>
        <p:spPr>
          <a:xfrm>
            <a:off x="10705205"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F09FD8AD-63EA-4001-8FDC-9D69525AEE17}"/>
              </a:ext>
            </a:extLst>
          </p:cNvPr>
          <p:cNvSpPr/>
          <p:nvPr userDrawn="1"/>
        </p:nvSpPr>
        <p:spPr>
          <a:xfrm>
            <a:off x="11450337"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a:extLst>
              <a:ext uri="{FF2B5EF4-FFF2-40B4-BE49-F238E27FC236}">
                <a16:creationId xmlns:a16="http://schemas.microsoft.com/office/drawing/2014/main" id="{8132FD44-C3DB-418C-9386-952C65EF733C}"/>
              </a:ext>
            </a:extLst>
          </p:cNvPr>
          <p:cNvSpPr/>
          <p:nvPr userDrawn="1"/>
        </p:nvSpPr>
        <p:spPr>
          <a:xfrm>
            <a:off x="208425"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B348928C-27A3-4679-A8CE-AB34D40ADA18}"/>
              </a:ext>
            </a:extLst>
          </p:cNvPr>
          <p:cNvSpPr/>
          <p:nvPr userDrawn="1"/>
        </p:nvSpPr>
        <p:spPr>
          <a:xfrm>
            <a:off x="953554"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D9822B47-2F44-46D1-92B9-7ECDB4EE9AB5}"/>
              </a:ext>
            </a:extLst>
          </p:cNvPr>
          <p:cNvSpPr/>
          <p:nvPr userDrawn="1"/>
        </p:nvSpPr>
        <p:spPr>
          <a:xfrm>
            <a:off x="1698683"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a:extLst>
              <a:ext uri="{FF2B5EF4-FFF2-40B4-BE49-F238E27FC236}">
                <a16:creationId xmlns:a16="http://schemas.microsoft.com/office/drawing/2014/main" id="{36D8931E-8806-4934-AEF1-3B53FC04C58B}"/>
              </a:ext>
            </a:extLst>
          </p:cNvPr>
          <p:cNvSpPr/>
          <p:nvPr userDrawn="1"/>
        </p:nvSpPr>
        <p:spPr>
          <a:xfrm>
            <a:off x="2443812"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a:extLst>
              <a:ext uri="{FF2B5EF4-FFF2-40B4-BE49-F238E27FC236}">
                <a16:creationId xmlns:a16="http://schemas.microsoft.com/office/drawing/2014/main" id="{F5A1FD0E-2BDF-4BC2-9290-93E081D4D545}"/>
              </a:ext>
            </a:extLst>
          </p:cNvPr>
          <p:cNvSpPr/>
          <p:nvPr userDrawn="1"/>
        </p:nvSpPr>
        <p:spPr>
          <a:xfrm>
            <a:off x="3188941"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a:extLst>
              <a:ext uri="{FF2B5EF4-FFF2-40B4-BE49-F238E27FC236}">
                <a16:creationId xmlns:a16="http://schemas.microsoft.com/office/drawing/2014/main" id="{8DA82C70-BEDB-444F-97CF-0BE05D7A6FF6}"/>
              </a:ext>
            </a:extLst>
          </p:cNvPr>
          <p:cNvSpPr/>
          <p:nvPr userDrawn="1"/>
        </p:nvSpPr>
        <p:spPr>
          <a:xfrm>
            <a:off x="3934070"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a:extLst>
              <a:ext uri="{FF2B5EF4-FFF2-40B4-BE49-F238E27FC236}">
                <a16:creationId xmlns:a16="http://schemas.microsoft.com/office/drawing/2014/main" id="{9BF0DC0A-C4AC-4A60-BC80-AAA06A629E9C}"/>
              </a:ext>
            </a:extLst>
          </p:cNvPr>
          <p:cNvSpPr/>
          <p:nvPr userDrawn="1"/>
        </p:nvSpPr>
        <p:spPr>
          <a:xfrm>
            <a:off x="4679199"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50029682-B3C7-4B75-8637-57383F7AAB76}"/>
              </a:ext>
            </a:extLst>
          </p:cNvPr>
          <p:cNvSpPr/>
          <p:nvPr userDrawn="1"/>
        </p:nvSpPr>
        <p:spPr>
          <a:xfrm>
            <a:off x="5424328" y="6165476"/>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8127EA76-A778-47E5-8DA3-7FAC20C53805}"/>
              </a:ext>
            </a:extLst>
          </p:cNvPr>
          <p:cNvSpPr/>
          <p:nvPr userDrawn="1"/>
        </p:nvSpPr>
        <p:spPr>
          <a:xfrm>
            <a:off x="6201944"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0DD3559D-5AFA-4F82-AE1A-B22B2AB06F7B}"/>
              </a:ext>
            </a:extLst>
          </p:cNvPr>
          <p:cNvSpPr/>
          <p:nvPr userDrawn="1"/>
        </p:nvSpPr>
        <p:spPr>
          <a:xfrm>
            <a:off x="6947073"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E40B1289-1EDC-4E3C-A86F-D07BE29F89A3}"/>
              </a:ext>
            </a:extLst>
          </p:cNvPr>
          <p:cNvSpPr/>
          <p:nvPr userDrawn="1"/>
        </p:nvSpPr>
        <p:spPr>
          <a:xfrm>
            <a:off x="7692202"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04888E43-C70B-459D-97AE-56E558BEFA47}"/>
              </a:ext>
            </a:extLst>
          </p:cNvPr>
          <p:cNvSpPr/>
          <p:nvPr userDrawn="1"/>
        </p:nvSpPr>
        <p:spPr>
          <a:xfrm>
            <a:off x="8437331"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4CFB2BCA-AA4E-4DED-81B2-E22C182FB380}"/>
              </a:ext>
            </a:extLst>
          </p:cNvPr>
          <p:cNvSpPr/>
          <p:nvPr userDrawn="1"/>
        </p:nvSpPr>
        <p:spPr>
          <a:xfrm>
            <a:off x="9182460"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a:extLst>
              <a:ext uri="{FF2B5EF4-FFF2-40B4-BE49-F238E27FC236}">
                <a16:creationId xmlns:a16="http://schemas.microsoft.com/office/drawing/2014/main" id="{578D7ADB-32C8-4D91-8A67-4CECDA352AF4}"/>
              </a:ext>
            </a:extLst>
          </p:cNvPr>
          <p:cNvSpPr/>
          <p:nvPr userDrawn="1"/>
        </p:nvSpPr>
        <p:spPr>
          <a:xfrm>
            <a:off x="9927589" y="6165476"/>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D0332012-29CA-4490-B12E-A7DCFBDFB18E}"/>
              </a:ext>
            </a:extLst>
          </p:cNvPr>
          <p:cNvSpPr/>
          <p:nvPr userDrawn="1"/>
        </p:nvSpPr>
        <p:spPr>
          <a:xfrm>
            <a:off x="10705205"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7F626553-2291-4D5D-BD95-71D89D3DF4F8}"/>
              </a:ext>
            </a:extLst>
          </p:cNvPr>
          <p:cNvSpPr/>
          <p:nvPr userDrawn="1"/>
        </p:nvSpPr>
        <p:spPr>
          <a:xfrm>
            <a:off x="11450337"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9040753"/>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7CF70F-1806-473F-B54D-6D96DC2A6A4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99EDBF3-7D06-4CD1-BED4-F700713274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1921862-761E-4CAE-A798-54936231BF4E}"/>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5" name="页脚占位符 4">
            <a:extLst>
              <a:ext uri="{FF2B5EF4-FFF2-40B4-BE49-F238E27FC236}">
                <a16:creationId xmlns:a16="http://schemas.microsoft.com/office/drawing/2014/main" id="{B89D06E7-5419-48C9-A265-F517EDCB9B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1E8BC2-CA68-46C3-986A-B5AD89B7526D}"/>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4185230975"/>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FCE72F-23E9-4DEB-A67C-CC6BE40EB8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3FF6D9-2C2C-4273-9EC3-4E60F5586E4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1543526-4CB9-47D0-B93B-6405D13933F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CE5047F-38FF-4896-A390-1C071601260A}"/>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6" name="页脚占位符 5">
            <a:extLst>
              <a:ext uri="{FF2B5EF4-FFF2-40B4-BE49-F238E27FC236}">
                <a16:creationId xmlns:a16="http://schemas.microsoft.com/office/drawing/2014/main" id="{81EE0F3E-8CF0-4D2D-8208-610749FA69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5446D8C-6771-468E-B74A-F694BA9094E3}"/>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1778242912"/>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9CEFA-FEC7-448D-9244-4D678BE58E4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0B3FF0-F4A2-4033-91A1-02818E3A9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E13D1D6-D094-4CD4-9329-F222B40C6E3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40292EF-2B6A-4987-9D2B-1239E37DE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45F6661-1006-4494-9B1F-B25700E02D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0D90A0C-77AA-4E85-AFDC-5D1724A62F92}"/>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8" name="页脚占位符 7">
            <a:extLst>
              <a:ext uri="{FF2B5EF4-FFF2-40B4-BE49-F238E27FC236}">
                <a16:creationId xmlns:a16="http://schemas.microsoft.com/office/drawing/2014/main" id="{32B03CDF-C2C5-4C00-94FE-A844223176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6FAD3D0-724F-4A9F-8E40-09F1DD61823C}"/>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961867136"/>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86B1BB-3347-4470-98CB-CB0CB0360AD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D628A92-4918-4BEE-8D92-A43BC6C06496}"/>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4" name="页脚占位符 3">
            <a:extLst>
              <a:ext uri="{FF2B5EF4-FFF2-40B4-BE49-F238E27FC236}">
                <a16:creationId xmlns:a16="http://schemas.microsoft.com/office/drawing/2014/main" id="{06F093A1-AF98-44D6-B559-F085516808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CE3C18B-6A9B-46F1-88F2-68A805E07B69}"/>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3942145528"/>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35C2302-21FB-46BA-B5E7-49CD63F5CAB5}"/>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3" name="页脚占位符 2">
            <a:extLst>
              <a:ext uri="{FF2B5EF4-FFF2-40B4-BE49-F238E27FC236}">
                <a16:creationId xmlns:a16="http://schemas.microsoft.com/office/drawing/2014/main" id="{D9A46AEF-E52A-4F82-8B2E-DE1FB3FF0AD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4E05132-C572-4A48-A586-DB4FBB10BC0A}"/>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187689351"/>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079BD4-035C-40E2-AF42-98B543F826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5C5A003-81D2-487E-BE75-2E0332190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9098898-BA32-440B-BB3E-95225A341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938027-3016-40D9-9A4D-4BACFA163D37}"/>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6" name="页脚占位符 5">
            <a:extLst>
              <a:ext uri="{FF2B5EF4-FFF2-40B4-BE49-F238E27FC236}">
                <a16:creationId xmlns:a16="http://schemas.microsoft.com/office/drawing/2014/main" id="{D4A4CCD3-2778-447F-9EB3-369287328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0EE3B8-56A1-4642-ACB5-747753436A0B}"/>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855753044"/>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C096DB-EC0E-4623-B579-E149D468D96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D18EFF-C8F5-43F2-B580-DA9C4DA46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D42D923-7D84-4F03-BB40-4EEC55F02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88D860B-3FF5-43E2-82E8-DB0B20856C0C}"/>
              </a:ext>
            </a:extLst>
          </p:cNvPr>
          <p:cNvSpPr>
            <a:spLocks noGrp="1"/>
          </p:cNvSpPr>
          <p:nvPr>
            <p:ph type="dt" sz="half" idx="10"/>
          </p:nvPr>
        </p:nvSpPr>
        <p:spPr/>
        <p:txBody>
          <a:bodyPr/>
          <a:lstStyle/>
          <a:p>
            <a:fld id="{197EEA29-515D-4538-9C6B-1B1B93EE248D}" type="datetimeFigureOut">
              <a:rPr lang="zh-CN" altLang="en-US" smtClean="0"/>
              <a:t>2017/8/14</a:t>
            </a:fld>
            <a:endParaRPr lang="zh-CN" altLang="en-US"/>
          </a:p>
        </p:txBody>
      </p:sp>
      <p:sp>
        <p:nvSpPr>
          <p:cNvPr id="6" name="页脚占位符 5">
            <a:extLst>
              <a:ext uri="{FF2B5EF4-FFF2-40B4-BE49-F238E27FC236}">
                <a16:creationId xmlns:a16="http://schemas.microsoft.com/office/drawing/2014/main" id="{56578060-47D8-4320-845C-2094BF4B9F3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6AF28-FE9B-4468-B86A-004B60CD42F8}"/>
              </a:ext>
            </a:extLst>
          </p:cNvPr>
          <p:cNvSpPr>
            <a:spLocks noGrp="1"/>
          </p:cNvSpPr>
          <p:nvPr>
            <p:ph type="sldNum" sz="quarter" idx="12"/>
          </p:nvPr>
        </p:nvSpPr>
        <p:spPr/>
        <p:txBody>
          <a:body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692640199"/>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23CC6D2-F70F-4494-A8DD-F96DDEB585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49F0533-FC13-4798-BB3A-ABBC8B88A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7F1B42-EB18-42AD-82DE-CB0944CDF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EEA29-515D-4538-9C6B-1B1B93EE248D}" type="datetimeFigureOut">
              <a:rPr lang="zh-CN" altLang="en-US" smtClean="0"/>
              <a:t>2017/8/14</a:t>
            </a:fld>
            <a:endParaRPr lang="zh-CN" altLang="en-US"/>
          </a:p>
        </p:txBody>
      </p:sp>
      <p:sp>
        <p:nvSpPr>
          <p:cNvPr id="5" name="页脚占位符 4">
            <a:extLst>
              <a:ext uri="{FF2B5EF4-FFF2-40B4-BE49-F238E27FC236}">
                <a16:creationId xmlns:a16="http://schemas.microsoft.com/office/drawing/2014/main" id="{A9BD70F6-B49A-4EA6-98F6-F19C4208E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35DC7D7-3FEE-4AD0-832F-F3CB48728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4E6A0-5F74-4CDF-B6ED-341DF2E7239F}" type="slidenum">
              <a:rPr lang="zh-CN" altLang="en-US" smtClean="0"/>
              <a:t>‹#›</a:t>
            </a:fld>
            <a:endParaRPr lang="zh-CN" altLang="en-US"/>
          </a:p>
        </p:txBody>
      </p:sp>
    </p:spTree>
    <p:extLst>
      <p:ext uri="{BB962C8B-B14F-4D97-AF65-F5344CB8AC3E}">
        <p14:creationId xmlns:p14="http://schemas.microsoft.com/office/powerpoint/2010/main" val="235697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革命歌曲、合唱 - 大刀向鬼子们的头上砍去">
            <a:hlinkClick r:id="" action="ppaction://media"/>
            <a:extLst>
              <a:ext uri="{FF2B5EF4-FFF2-40B4-BE49-F238E27FC236}">
                <a16:creationId xmlns:a16="http://schemas.microsoft.com/office/drawing/2014/main" id="{22CDC6D3-44C3-47C5-A4DF-D034C38787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629" y="350987"/>
            <a:ext cx="609600" cy="609600"/>
          </a:xfrm>
          <a:prstGeom prst="rect">
            <a:avLst/>
          </a:prstGeom>
        </p:spPr>
      </p:pic>
      <p:pic>
        <p:nvPicPr>
          <p:cNvPr id="3" name="图片 2" descr="图片包含 树, 户外, 男士, 人员&#10;&#10;已生成极高可信度的说明">
            <a:extLst>
              <a:ext uri="{FF2B5EF4-FFF2-40B4-BE49-F238E27FC236}">
                <a16:creationId xmlns:a16="http://schemas.microsoft.com/office/drawing/2014/main" id="{DF4FCAC3-F488-4C09-BE7E-68B8FB353F4E}"/>
              </a:ext>
            </a:extLst>
          </p:cNvPr>
          <p:cNvPicPr>
            <a:picLocks noChangeAspect="1"/>
          </p:cNvPicPr>
          <p:nvPr/>
        </p:nvPicPr>
        <p:blipFill rotWithShape="1">
          <a:blip r:embed="rId6">
            <a:extLst>
              <a:ext uri="{28A0092B-C50C-407E-A947-70E740481C1C}">
                <a14:useLocalDpi xmlns:a14="http://schemas.microsoft.com/office/drawing/2010/main" val="0"/>
              </a:ext>
            </a:extLst>
          </a:blip>
          <a:srcRect t="20000" b="9905"/>
          <a:stretch/>
        </p:blipFill>
        <p:spPr>
          <a:xfrm>
            <a:off x="431074" y="1071155"/>
            <a:ext cx="11345766" cy="4807132"/>
          </a:xfrm>
          <a:prstGeom prst="rect">
            <a:avLst/>
          </a:prstGeom>
        </p:spPr>
      </p:pic>
      <p:pic>
        <p:nvPicPr>
          <p:cNvPr id="6" name="图片 5">
            <a:extLst>
              <a:ext uri="{FF2B5EF4-FFF2-40B4-BE49-F238E27FC236}">
                <a16:creationId xmlns:a16="http://schemas.microsoft.com/office/drawing/2014/main" id="{F91DEA55-05CD-4F72-89B9-A50224ABF83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385442" y="655787"/>
            <a:ext cx="6858000" cy="6858000"/>
          </a:xfrm>
          <a:prstGeom prst="rect">
            <a:avLst/>
          </a:prstGeom>
        </p:spPr>
      </p:pic>
      <p:sp>
        <p:nvSpPr>
          <p:cNvPr id="9" name="文本框 8">
            <a:extLst>
              <a:ext uri="{FF2B5EF4-FFF2-40B4-BE49-F238E27FC236}">
                <a16:creationId xmlns:a16="http://schemas.microsoft.com/office/drawing/2014/main" id="{B5555E60-321F-447E-8D83-E42AA117898E}"/>
              </a:ext>
            </a:extLst>
          </p:cNvPr>
          <p:cNvSpPr txBox="1"/>
          <p:nvPr/>
        </p:nvSpPr>
        <p:spPr>
          <a:xfrm>
            <a:off x="7183820" y="5047290"/>
            <a:ext cx="3239813" cy="461665"/>
          </a:xfrm>
          <a:prstGeom prst="rect">
            <a:avLst/>
          </a:prstGeom>
          <a:noFill/>
        </p:spPr>
        <p:txBody>
          <a:bodyPr wrap="square" rtlCol="0">
            <a:spAutoFit/>
          </a:bodyPr>
          <a:lstStyle/>
          <a:p>
            <a:r>
              <a:rPr lang="zh-CN" altLang="en-US" sz="2400" b="1" dirty="0">
                <a:solidFill>
                  <a:srgbClr val="FF0000"/>
                </a:solidFill>
              </a:rPr>
              <a:t>庆祝</a:t>
            </a:r>
            <a:r>
              <a:rPr lang="zh-CN" altLang="en-US" sz="2400" dirty="0">
                <a:solidFill>
                  <a:srgbClr val="FF0000"/>
                </a:solidFill>
              </a:rPr>
              <a:t>抗战胜利</a:t>
            </a:r>
            <a:r>
              <a:rPr lang="en-US" altLang="zh-CN" sz="2400" dirty="0">
                <a:solidFill>
                  <a:srgbClr val="FF0000"/>
                </a:solidFill>
              </a:rPr>
              <a:t>72</a:t>
            </a:r>
            <a:r>
              <a:rPr lang="zh-CN" altLang="en-US" sz="2400" dirty="0">
                <a:solidFill>
                  <a:srgbClr val="FF0000"/>
                </a:solidFill>
              </a:rPr>
              <a:t>周年</a:t>
            </a:r>
          </a:p>
        </p:txBody>
      </p:sp>
      <p:sp>
        <p:nvSpPr>
          <p:cNvPr id="2" name="文本框 1">
            <a:extLst>
              <a:ext uri="{FF2B5EF4-FFF2-40B4-BE49-F238E27FC236}">
                <a16:creationId xmlns:a16="http://schemas.microsoft.com/office/drawing/2014/main" id="{DAA5CE0D-F015-4BFB-94E1-BE74611704DC}"/>
              </a:ext>
            </a:extLst>
          </p:cNvPr>
          <p:cNvSpPr txBox="1"/>
          <p:nvPr/>
        </p:nvSpPr>
        <p:spPr>
          <a:xfrm>
            <a:off x="6862194" y="5508955"/>
            <a:ext cx="4233851" cy="369332"/>
          </a:xfrm>
          <a:prstGeom prst="rect">
            <a:avLst/>
          </a:prstGeom>
          <a:noFill/>
        </p:spPr>
        <p:txBody>
          <a:bodyPr wrap="none" rtlCol="0">
            <a:spAutoFit/>
          </a:bodyPr>
          <a:lstStyle/>
          <a:p>
            <a:r>
              <a:rPr lang="zh-CN" altLang="en-US" dirty="0">
                <a:solidFill>
                  <a:srgbClr val="FF0000"/>
                </a:solidFill>
              </a:rPr>
              <a:t>汇报人：千库网    日期：</a:t>
            </a:r>
            <a:r>
              <a:rPr lang="en-US" altLang="zh-CN" dirty="0">
                <a:solidFill>
                  <a:srgbClr val="FF0000"/>
                </a:solidFill>
              </a:rPr>
              <a:t>XX</a:t>
            </a:r>
            <a:r>
              <a:rPr lang="zh-CN" altLang="en-US" dirty="0">
                <a:solidFill>
                  <a:srgbClr val="FF0000"/>
                </a:solidFill>
              </a:rPr>
              <a:t>年</a:t>
            </a:r>
            <a:r>
              <a:rPr lang="en-US" altLang="zh-CN" dirty="0">
                <a:solidFill>
                  <a:srgbClr val="FF0000"/>
                </a:solidFill>
              </a:rPr>
              <a:t>XX</a:t>
            </a:r>
            <a:r>
              <a:rPr lang="zh-CN" altLang="en-US" dirty="0">
                <a:solidFill>
                  <a:srgbClr val="FF0000"/>
                </a:solidFill>
              </a:rPr>
              <a:t>月</a:t>
            </a:r>
            <a:r>
              <a:rPr lang="en-US" altLang="zh-CN" dirty="0">
                <a:solidFill>
                  <a:srgbClr val="FF0000"/>
                </a:solidFill>
              </a:rPr>
              <a:t>XX</a:t>
            </a:r>
            <a:r>
              <a:rPr lang="zh-CN" altLang="en-US" dirty="0">
                <a:solidFill>
                  <a:srgbClr val="FF0000"/>
                </a:solidFill>
              </a:rPr>
              <a:t>日</a:t>
            </a:r>
          </a:p>
        </p:txBody>
      </p:sp>
    </p:spTree>
    <p:extLst>
      <p:ext uri="{BB962C8B-B14F-4D97-AF65-F5344CB8AC3E}">
        <p14:creationId xmlns:p14="http://schemas.microsoft.com/office/powerpoint/2010/main" val="2590787980"/>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3" presetClass="entr" presetSubtype="3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6*min(max(#ppt_w*#ppt_h,.3),1)-7.4)/-.7*#ppt_w"/>
                                          </p:val>
                                        </p:tav>
                                        <p:tav tm="100000">
                                          <p:val>
                                            <p:strVal val="#ppt_w"/>
                                          </p:val>
                                        </p:tav>
                                      </p:tavLst>
                                    </p:anim>
                                    <p:anim calcmode="lin" valueType="num">
                                      <p:cBhvr>
                                        <p:cTn id="17" dur="500" fill="hold"/>
                                        <p:tgtEl>
                                          <p:spTgt spid="6"/>
                                        </p:tgtEl>
                                        <p:attrNameLst>
                                          <p:attrName>ppt_h</p:attrName>
                                        </p:attrNameLst>
                                      </p:cBhvr>
                                      <p:tavLst>
                                        <p:tav tm="0">
                                          <p:val>
                                            <p:strVal val="(6*min(max(#ppt_w*#ppt_h,.3),1)-7.4)/-.7*#ppt_h"/>
                                          </p:val>
                                        </p:tav>
                                        <p:tav tm="100000">
                                          <p:val>
                                            <p:strVal val="#ppt_h"/>
                                          </p:val>
                                        </p:tav>
                                      </p:tavLst>
                                    </p:anim>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19"/>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3EFDE45-9FD6-49FD-9850-0F94B15622F7}"/>
              </a:ext>
            </a:extLst>
          </p:cNvPr>
          <p:cNvSpPr/>
          <p:nvPr/>
        </p:nvSpPr>
        <p:spPr>
          <a:xfrm>
            <a:off x="6194243" y="2201168"/>
            <a:ext cx="4961437" cy="3416320"/>
          </a:xfrm>
          <a:prstGeom prst="rect">
            <a:avLst/>
          </a:prstGeom>
        </p:spPr>
        <p:txBody>
          <a:bodyPr wrap="square">
            <a:spAutoFit/>
          </a:bodyPr>
          <a:lstStyle/>
          <a:p>
            <a:pPr>
              <a:lnSpc>
                <a:spcPct val="120000"/>
              </a:lnSpc>
            </a:pPr>
            <a:r>
              <a:rPr lang="zh-CN" altLang="en-US" dirty="0">
                <a:latin typeface="微软雅黑" pitchFamily="34" charset="-122"/>
                <a:ea typeface="微软雅黑" pitchFamily="34" charset="-122"/>
              </a:rPr>
              <a:t>在抗日战争时期，中国共产党同中国国民党第二次建立的合作，即抗日民族统一战线。</a:t>
            </a:r>
            <a:r>
              <a:rPr lang="en-US" altLang="zh-CN" dirty="0">
                <a:latin typeface="微软雅黑" pitchFamily="34" charset="-122"/>
                <a:ea typeface="微软雅黑" pitchFamily="34" charset="-122"/>
              </a:rPr>
              <a:t>1937</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月中旬蒋介石被迫同意将在陕北的中央红军改编为国民革命军第八路军（简称八路军），</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22</a:t>
            </a:r>
            <a:r>
              <a:rPr lang="zh-CN" altLang="en-US" dirty="0">
                <a:latin typeface="微软雅黑" pitchFamily="34" charset="-122"/>
                <a:ea typeface="微软雅黑" pitchFamily="34" charset="-122"/>
              </a:rPr>
              <a:t>日国民党中央通讯社发表了</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中共中央为公布国共合作宣言</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a:t>
            </a:r>
            <a:r>
              <a:rPr lang="en-US" altLang="zh-CN" dirty="0">
                <a:latin typeface="微软雅黑" pitchFamily="34" charset="-122"/>
                <a:ea typeface="微软雅黑" pitchFamily="34" charset="-122"/>
              </a:rPr>
              <a:t>23</a:t>
            </a:r>
            <a:r>
              <a:rPr lang="zh-CN" altLang="en-US" dirty="0">
                <a:latin typeface="微软雅黑" pitchFamily="34" charset="-122"/>
                <a:ea typeface="微软雅黑" pitchFamily="34" charset="-122"/>
              </a:rPr>
              <a:t>日，蒋介石发表谈话承认了共产党的合法地位。</a:t>
            </a:r>
            <a:r>
              <a:rPr lang="en-US" altLang="zh-CN" dirty="0">
                <a:latin typeface="微软雅黑" pitchFamily="34" charset="-122"/>
                <a:ea typeface="微软雅黑" pitchFamily="34" charset="-122"/>
              </a:rPr>
              <a:t>10</a:t>
            </a:r>
            <a:r>
              <a:rPr lang="zh-CN" altLang="en-US" dirty="0">
                <a:latin typeface="微软雅黑" pitchFamily="34" charset="-122"/>
                <a:ea typeface="微软雅黑" pitchFamily="34" charset="-122"/>
              </a:rPr>
              <a:t>月间，又将在南方十三个地区的红军游击队改编为国民革命军新编第四军（简称新四军），至此抗日民族统一战线正式形成，第二次国共合作开始。</a:t>
            </a:r>
          </a:p>
        </p:txBody>
      </p:sp>
      <p:pic>
        <p:nvPicPr>
          <p:cNvPr id="3" name="Picture 2" descr="d:\users\administrator\appdata\roaming\360se6\User Data\temp\u=1896125247,59052322&amp;fm=21&amp;gp=0.jpg">
            <a:extLst>
              <a:ext uri="{FF2B5EF4-FFF2-40B4-BE49-F238E27FC236}">
                <a16:creationId xmlns:a16="http://schemas.microsoft.com/office/drawing/2014/main" id="{0A229AC3-FF38-40CD-92F2-DC4F25682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474" y="2344859"/>
            <a:ext cx="4614476" cy="3057786"/>
          </a:xfrm>
          <a:prstGeom prst="rect">
            <a:avLst/>
          </a:prstGeom>
          <a:ln w="88900" cap="sq" cmpd="thickThin">
            <a:solidFill>
              <a:srgbClr val="000000"/>
            </a:solidFill>
            <a:prstDash val="solid"/>
            <a:miter lim="800000"/>
          </a:ln>
          <a:effectLst>
            <a:innerShdw blurRad="76200">
              <a:srgbClr val="000000"/>
            </a:innerShdw>
          </a:effectLst>
          <a:extLst/>
        </p:spPr>
      </p:pic>
      <p:sp>
        <p:nvSpPr>
          <p:cNvPr id="6" name="圆角矩形 7">
            <a:extLst>
              <a:ext uri="{FF2B5EF4-FFF2-40B4-BE49-F238E27FC236}">
                <a16:creationId xmlns:a16="http://schemas.microsoft.com/office/drawing/2014/main" id="{52C24390-278F-4146-B1DC-E369304F4951}"/>
              </a:ext>
            </a:extLst>
          </p:cNvPr>
          <p:cNvSpPr/>
          <p:nvPr/>
        </p:nvSpPr>
        <p:spPr>
          <a:xfrm>
            <a:off x="1051531" y="1337432"/>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第二次国共合作</a:t>
            </a:r>
          </a:p>
        </p:txBody>
      </p:sp>
    </p:spTree>
    <p:extLst>
      <p:ext uri="{BB962C8B-B14F-4D97-AF65-F5344CB8AC3E}">
        <p14:creationId xmlns:p14="http://schemas.microsoft.com/office/powerpoint/2010/main" val="278590885"/>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
                                        </p:tgtEl>
                                        <p:attrNameLst>
                                          <p:attrName>ppt_y</p:attrName>
                                        </p:attrNameLst>
                                      </p:cBhvr>
                                      <p:tavLst>
                                        <p:tav tm="0">
                                          <p:val>
                                            <p:strVal val="#ppt_y"/>
                                          </p:val>
                                        </p:tav>
                                        <p:tav tm="100000">
                                          <p:val>
                                            <p:strVal val="#ppt_y"/>
                                          </p:val>
                                        </p:tav>
                                      </p:tavLst>
                                    </p:anim>
                                    <p:anim calcmode="lin" valueType="num">
                                      <p:cBhvr>
                                        <p:cTn id="2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4410ED5-7D51-4FDB-82FB-2220DFCF1ED3}"/>
              </a:ext>
            </a:extLst>
          </p:cNvPr>
          <p:cNvSpPr/>
          <p:nvPr/>
        </p:nvSpPr>
        <p:spPr>
          <a:xfrm>
            <a:off x="1952501" y="2216531"/>
            <a:ext cx="8349137" cy="3083921"/>
          </a:xfrm>
          <a:prstGeom prst="rect">
            <a:avLst/>
          </a:prstGeom>
        </p:spPr>
        <p:txBody>
          <a:bodyPr wrap="square">
            <a:spAutoFit/>
          </a:bodyPr>
          <a:lstStyle/>
          <a:p>
            <a:pPr>
              <a:lnSpc>
                <a:spcPct val="120000"/>
              </a:lnSpc>
            </a:pPr>
            <a:r>
              <a:rPr lang="zh-CN" altLang="en-US" dirty="0">
                <a:latin typeface="微软雅黑" pitchFamily="34" charset="-122"/>
                <a:ea typeface="微软雅黑" pitchFamily="34" charset="-122"/>
              </a:rPr>
              <a:t>江阴会战，是抗日战争期间一场集空军部队、地面部队、要塞炮兵部队和海军舰艇部队共同进行的，持续多日的激烈战斗，也是中国海军在抗日战争中规模最大的一次作战。中国海军以第</a:t>
            </a:r>
            <a:r>
              <a:rPr lang="en-US" altLang="zh-CN" dirty="0">
                <a:latin typeface="微软雅黑" pitchFamily="34" charset="-122"/>
                <a:ea typeface="微软雅黑" pitchFamily="34" charset="-122"/>
              </a:rPr>
              <a:t>1</a:t>
            </a:r>
            <a:r>
              <a:rPr lang="zh-CN" altLang="en-US" dirty="0">
                <a:latin typeface="微软雅黑" pitchFamily="34" charset="-122"/>
                <a:ea typeface="微软雅黑" pitchFamily="34" charset="-122"/>
              </a:rPr>
              <a:t>、第</a:t>
            </a:r>
            <a:r>
              <a:rPr lang="en-US" altLang="zh-CN" dirty="0">
                <a:latin typeface="微软雅黑" pitchFamily="34" charset="-122"/>
                <a:ea typeface="微软雅黑" pitchFamily="34" charset="-122"/>
              </a:rPr>
              <a:t>2</a:t>
            </a:r>
            <a:r>
              <a:rPr lang="zh-CN" altLang="en-US" dirty="0">
                <a:latin typeface="微软雅黑" pitchFamily="34" charset="-122"/>
                <a:ea typeface="微软雅黑" pitchFamily="34" charset="-122"/>
              </a:rPr>
              <a:t>舰队主力全灭为代价，在江阴封锁线死守近三月，直至战役结束，日军始终未能达成循长江而上侧击上海前线的中国陆军侧翼的作战目的。海军将士以惨烈的牺牲拼死掩护了上海前线</a:t>
            </a:r>
            <a:r>
              <a:rPr lang="en-US" altLang="zh-CN" dirty="0">
                <a:latin typeface="微软雅黑" pitchFamily="34" charset="-122"/>
                <a:ea typeface="微软雅黑" pitchFamily="34" charset="-122"/>
              </a:rPr>
              <a:t>70</a:t>
            </a:r>
            <a:r>
              <a:rPr lang="zh-CN" altLang="en-US" dirty="0">
                <a:latin typeface="微软雅黑" pitchFamily="34" charset="-122"/>
                <a:ea typeface="微软雅黑" pitchFamily="34" charset="-122"/>
              </a:rPr>
              <a:t>万陆军弟兄的脊背！同时，我军地面部队死战不退，重创了日军主力第</a:t>
            </a:r>
            <a:r>
              <a:rPr lang="en-US" altLang="zh-CN" dirty="0">
                <a:latin typeface="微软雅黑" pitchFamily="34" charset="-122"/>
                <a:ea typeface="微软雅黑" pitchFamily="34" charset="-122"/>
              </a:rPr>
              <a:t>13</a:t>
            </a:r>
            <a:r>
              <a:rPr lang="zh-CN" altLang="en-US" dirty="0">
                <a:latin typeface="微软雅黑" pitchFamily="34" charset="-122"/>
                <a:ea typeface="微软雅黑" pitchFamily="34" charset="-122"/>
              </a:rPr>
              <a:t>师团。保卫江阴封锁线的战斗阻遏了日军沿长江西进的企图，粉碎了日军</a:t>
            </a:r>
            <a:r>
              <a:rPr lang="en-US" altLang="zh-CN" dirty="0">
                <a:latin typeface="微软雅黑" pitchFamily="34" charset="-122"/>
                <a:ea typeface="微软雅黑" pitchFamily="34" charset="-122"/>
              </a:rPr>
              <a:t>3</a:t>
            </a:r>
            <a:r>
              <a:rPr lang="zh-CN" altLang="en-US" dirty="0">
                <a:latin typeface="微软雅黑" pitchFamily="34" charset="-122"/>
                <a:ea typeface="微软雅黑" pitchFamily="34" charset="-122"/>
              </a:rPr>
              <a:t>个月灭亡中国的美梦，保护了长江下游军政机关、工矿企业向四川大后方的安全转移，为国民政府以空间换取时间之持久抗战的最后胜利作出了卓越的贡献！</a:t>
            </a:r>
          </a:p>
        </p:txBody>
      </p:sp>
      <p:sp>
        <p:nvSpPr>
          <p:cNvPr id="5" name="圆角矩形 7">
            <a:extLst>
              <a:ext uri="{FF2B5EF4-FFF2-40B4-BE49-F238E27FC236}">
                <a16:creationId xmlns:a16="http://schemas.microsoft.com/office/drawing/2014/main" id="{33B7CA99-DDE8-4D6E-8449-F20C5202B3A7}"/>
              </a:ext>
            </a:extLst>
          </p:cNvPr>
          <p:cNvSpPr/>
          <p:nvPr/>
        </p:nvSpPr>
        <p:spPr>
          <a:xfrm>
            <a:off x="2036778" y="1375719"/>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江阴会战</a:t>
            </a:r>
          </a:p>
        </p:txBody>
      </p:sp>
    </p:spTree>
    <p:extLst>
      <p:ext uri="{BB962C8B-B14F-4D97-AF65-F5344CB8AC3E}">
        <p14:creationId xmlns:p14="http://schemas.microsoft.com/office/powerpoint/2010/main" val="958998427"/>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gtEl>
                                        <p:attrNameLst>
                                          <p:attrName>ppt_y</p:attrName>
                                        </p:attrNameLst>
                                      </p:cBhvr>
                                      <p:tavLst>
                                        <p:tav tm="0">
                                          <p:val>
                                            <p:strVal val="#ppt_y"/>
                                          </p:val>
                                        </p:tav>
                                        <p:tav tm="100000">
                                          <p:val>
                                            <p:strVal val="#ppt_y"/>
                                          </p:val>
                                        </p:tav>
                                      </p:tavLst>
                                    </p:anim>
                                    <p:anim calcmode="lin" valueType="num">
                                      <p:cBhvr>
                                        <p:cTn id="1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s\administrator\appdata\roaming\360se6\User Data\temp\31300542014913139338056764788_950.jpg">
            <a:extLst>
              <a:ext uri="{FF2B5EF4-FFF2-40B4-BE49-F238E27FC236}">
                <a16:creationId xmlns:a16="http://schemas.microsoft.com/office/drawing/2014/main" id="{71A1870E-92A6-4AA9-A6C0-B53BD38AC0F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74304" y="2189938"/>
            <a:ext cx="4131260" cy="2436379"/>
          </a:xfrm>
          <a:prstGeom prst="rect">
            <a:avLst/>
          </a:prstGeom>
          <a:ln w="88900" cap="sq" cmpd="thickThin">
            <a:solidFill>
              <a:srgbClr val="000000"/>
            </a:solidFill>
            <a:prstDash val="solid"/>
            <a:miter lim="800000"/>
          </a:ln>
          <a:effectLst>
            <a:innerShdw blurRad="76200">
              <a:srgbClr val="000000"/>
            </a:innerShdw>
          </a:effectLst>
          <a:extLst/>
        </p:spPr>
      </p:pic>
      <p:pic>
        <p:nvPicPr>
          <p:cNvPr id="3" name="Picture 4" descr="d:\users\administrator\appdata\roaming\360se6\User Data\temp\20051121048344.jpg">
            <a:extLst>
              <a:ext uri="{FF2B5EF4-FFF2-40B4-BE49-F238E27FC236}">
                <a16:creationId xmlns:a16="http://schemas.microsoft.com/office/drawing/2014/main" id="{59E735BE-23DB-43E9-9353-FC16932B3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768" y="2189938"/>
            <a:ext cx="4169000" cy="2436379"/>
          </a:xfrm>
          <a:prstGeom prst="rect">
            <a:avLst/>
          </a:prstGeom>
          <a:ln w="88900" cap="sq" cmpd="thickThin">
            <a:solidFill>
              <a:srgbClr val="000000"/>
            </a:solidFill>
            <a:prstDash val="solid"/>
            <a:miter lim="800000"/>
          </a:ln>
          <a:effectLst>
            <a:innerShdw blurRad="76200">
              <a:srgbClr val="000000"/>
            </a:innerShdw>
          </a:effectLst>
          <a:extLst/>
        </p:spPr>
      </p:pic>
      <p:sp>
        <p:nvSpPr>
          <p:cNvPr id="4" name="矩形 3">
            <a:extLst>
              <a:ext uri="{FF2B5EF4-FFF2-40B4-BE49-F238E27FC236}">
                <a16:creationId xmlns:a16="http://schemas.microsoft.com/office/drawing/2014/main" id="{4CEA16D2-AF13-476B-8981-46C04ADE973C}"/>
              </a:ext>
            </a:extLst>
          </p:cNvPr>
          <p:cNvSpPr/>
          <p:nvPr/>
        </p:nvSpPr>
        <p:spPr>
          <a:xfrm>
            <a:off x="2325848" y="4878161"/>
            <a:ext cx="8280920" cy="923330"/>
          </a:xfrm>
          <a:prstGeom prst="rect">
            <a:avLst/>
          </a:prstGeom>
        </p:spPr>
        <p:txBody>
          <a:bodyPr wrap="square">
            <a:spAutoFit/>
          </a:bodyPr>
          <a:lstStyle/>
          <a:p>
            <a:r>
              <a:rPr lang="zh-CN" altLang="en-US" dirty="0">
                <a:latin typeface="微软雅黑" pitchFamily="34" charset="-122"/>
                <a:ea typeface="微软雅黑" pitchFamily="34" charset="-122"/>
              </a:rPr>
              <a:t>南京大屠杀是日本侵华战争初期日本军国主义在中华民国首都南京犯下的大规模屠杀、强奸以及纵火、抢劫等战争罪行与反人类罪行。日军暴行的高潮从</a:t>
            </a:r>
            <a:r>
              <a:rPr lang="en-US" altLang="zh-CN" dirty="0">
                <a:latin typeface="微软雅黑" pitchFamily="34" charset="-122"/>
                <a:ea typeface="微软雅黑" pitchFamily="34" charset="-122"/>
              </a:rPr>
              <a:t>1937</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12</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13</a:t>
            </a:r>
            <a:r>
              <a:rPr lang="zh-CN" altLang="en-US" dirty="0">
                <a:latin typeface="微软雅黑" pitchFamily="34" charset="-122"/>
                <a:ea typeface="微软雅黑" pitchFamily="34" charset="-122"/>
              </a:rPr>
              <a:t>日攻占南京开始持续了</a:t>
            </a:r>
            <a:r>
              <a:rPr lang="en-US" altLang="zh-CN" dirty="0">
                <a:latin typeface="微软雅黑" pitchFamily="34" charset="-122"/>
                <a:ea typeface="微软雅黑" pitchFamily="34" charset="-122"/>
              </a:rPr>
              <a:t>6</a:t>
            </a:r>
            <a:r>
              <a:rPr lang="zh-CN" altLang="en-US" dirty="0">
                <a:latin typeface="微软雅黑" pitchFamily="34" charset="-122"/>
                <a:ea typeface="微软雅黑" pitchFamily="34" charset="-122"/>
              </a:rPr>
              <a:t>周，直到</a:t>
            </a:r>
            <a:r>
              <a:rPr lang="en-US" altLang="zh-CN" dirty="0">
                <a:latin typeface="微软雅黑" pitchFamily="34" charset="-122"/>
                <a:ea typeface="微软雅黑" pitchFamily="34" charset="-122"/>
              </a:rPr>
              <a:t>1938</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2</a:t>
            </a:r>
            <a:r>
              <a:rPr lang="zh-CN" altLang="en-US" dirty="0">
                <a:latin typeface="微软雅黑" pitchFamily="34" charset="-122"/>
                <a:ea typeface="微软雅黑" pitchFamily="34" charset="-122"/>
              </a:rPr>
              <a:t>月南京的秩序才开始好转。</a:t>
            </a:r>
          </a:p>
        </p:txBody>
      </p:sp>
      <p:sp>
        <p:nvSpPr>
          <p:cNvPr id="6" name="圆角矩形 7">
            <a:extLst>
              <a:ext uri="{FF2B5EF4-FFF2-40B4-BE49-F238E27FC236}">
                <a16:creationId xmlns:a16="http://schemas.microsoft.com/office/drawing/2014/main" id="{24C9AB37-828F-45AF-9488-347B8ECBB17F}"/>
              </a:ext>
            </a:extLst>
          </p:cNvPr>
          <p:cNvSpPr/>
          <p:nvPr/>
        </p:nvSpPr>
        <p:spPr>
          <a:xfrm>
            <a:off x="2074304" y="1229701"/>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南京大屠杀</a:t>
            </a:r>
          </a:p>
        </p:txBody>
      </p:sp>
    </p:spTree>
    <p:extLst>
      <p:ext uri="{BB962C8B-B14F-4D97-AF65-F5344CB8AC3E}">
        <p14:creationId xmlns:p14="http://schemas.microsoft.com/office/powerpoint/2010/main" val="2127122629"/>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s\administrator\appdata\roaming\360se6\User Data\temp\19021355579290906.jpg">
            <a:extLst>
              <a:ext uri="{FF2B5EF4-FFF2-40B4-BE49-F238E27FC236}">
                <a16:creationId xmlns:a16="http://schemas.microsoft.com/office/drawing/2014/main" id="{502C017D-2FBB-45AB-9101-20035D740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756" y="2253702"/>
            <a:ext cx="4230095" cy="346025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8717DE1A-54D7-4171-9CAC-0079D5B5FB1B}"/>
              </a:ext>
            </a:extLst>
          </p:cNvPr>
          <p:cNvSpPr/>
          <p:nvPr/>
        </p:nvSpPr>
        <p:spPr>
          <a:xfrm>
            <a:off x="6327781" y="3405632"/>
            <a:ext cx="4089585" cy="2308324"/>
          </a:xfrm>
          <a:prstGeom prst="rect">
            <a:avLst/>
          </a:prstGeom>
        </p:spPr>
        <p:txBody>
          <a:bodyPr wrap="square">
            <a:spAutoFit/>
          </a:bodyPr>
          <a:lstStyle/>
          <a:p>
            <a:r>
              <a:rPr lang="zh-CN" altLang="en-US" dirty="0">
                <a:latin typeface="微软雅黑" pitchFamily="34" charset="-122"/>
                <a:ea typeface="微软雅黑" pitchFamily="34" charset="-122"/>
              </a:rPr>
              <a:t>据第二次世界大战结束后远东国际军事法庭和南京军事法庭的有关判决和调查，在大屠杀中有</a:t>
            </a:r>
            <a:r>
              <a:rPr lang="en-US" altLang="zh-CN" dirty="0">
                <a:latin typeface="微软雅黑" pitchFamily="34" charset="-122"/>
                <a:ea typeface="微软雅黑" pitchFamily="34" charset="-122"/>
              </a:rPr>
              <a:t>20</a:t>
            </a:r>
            <a:r>
              <a:rPr lang="zh-CN" altLang="en-US" dirty="0">
                <a:latin typeface="微软雅黑" pitchFamily="34" charset="-122"/>
                <a:ea typeface="微软雅黑" pitchFamily="34" charset="-122"/>
              </a:rPr>
              <a:t>万以上乃至</a:t>
            </a:r>
            <a:r>
              <a:rPr lang="en-US" altLang="zh-CN" dirty="0">
                <a:latin typeface="微软雅黑" pitchFamily="34" charset="-122"/>
                <a:ea typeface="微软雅黑" pitchFamily="34" charset="-122"/>
              </a:rPr>
              <a:t>30</a:t>
            </a:r>
            <a:r>
              <a:rPr lang="zh-CN" altLang="en-US" dirty="0">
                <a:latin typeface="微软雅黑" pitchFamily="34" charset="-122"/>
                <a:ea typeface="微软雅黑" pitchFamily="34" charset="-122"/>
              </a:rPr>
              <a:t>万以上中国平民和战俘被日军杀害，南京城被日军大肆纵火和抢劫，致使南京城被毁三分之一，财产损失不计其数。</a:t>
            </a:r>
            <a:r>
              <a:rPr lang="en-US" altLang="zh-CN" dirty="0">
                <a:latin typeface="微软雅黑" pitchFamily="34" charset="-122"/>
                <a:ea typeface="微软雅黑" pitchFamily="34" charset="-122"/>
              </a:rPr>
              <a:t>2014</a:t>
            </a:r>
            <a:r>
              <a:rPr lang="zh-CN" altLang="en-US" dirty="0">
                <a:latin typeface="微软雅黑" pitchFamily="34" charset="-122"/>
                <a:ea typeface="微软雅黑" pitchFamily="34" charset="-122"/>
              </a:rPr>
              <a:t>年确定，每年</a:t>
            </a:r>
            <a:r>
              <a:rPr lang="en-US" altLang="zh-CN" dirty="0">
                <a:latin typeface="微软雅黑" pitchFamily="34" charset="-122"/>
                <a:ea typeface="微软雅黑" pitchFamily="34" charset="-122"/>
              </a:rPr>
              <a:t>12</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13</a:t>
            </a:r>
            <a:r>
              <a:rPr lang="zh-CN" altLang="en-US" dirty="0">
                <a:latin typeface="微软雅黑" pitchFamily="34" charset="-122"/>
                <a:ea typeface="微软雅黑" pitchFamily="34" charset="-122"/>
              </a:rPr>
              <a:t>日南京大屠杀死难者国家公祭日。</a:t>
            </a:r>
          </a:p>
        </p:txBody>
      </p:sp>
      <p:pic>
        <p:nvPicPr>
          <p:cNvPr id="4" name="Picture 4" descr="d:\users\administrator\appdata\roaming\360se6\User Data\temp\3c1cf609267275c33bc7631a.jpg">
            <a:extLst>
              <a:ext uri="{FF2B5EF4-FFF2-40B4-BE49-F238E27FC236}">
                <a16:creationId xmlns:a16="http://schemas.microsoft.com/office/drawing/2014/main" id="{1CDE50E1-98A6-4F37-A842-8D76810CA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652"/>
          <a:stretch/>
        </p:blipFill>
        <p:spPr bwMode="auto">
          <a:xfrm>
            <a:off x="6302566" y="1466273"/>
            <a:ext cx="4114800" cy="181768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9E58E0E8-72B5-49AB-ABB7-9B7B3CD5EA07}"/>
              </a:ext>
            </a:extLst>
          </p:cNvPr>
          <p:cNvSpPr/>
          <p:nvPr/>
        </p:nvSpPr>
        <p:spPr>
          <a:xfrm>
            <a:off x="1961700" y="1562552"/>
            <a:ext cx="3836307" cy="400110"/>
          </a:xfrm>
          <a:prstGeom prst="rect">
            <a:avLst/>
          </a:prstGeom>
        </p:spPr>
        <p:txBody>
          <a:bodyPr wrap="none">
            <a:spAutoFit/>
          </a:bodyPr>
          <a:lstStyle/>
          <a:p>
            <a:r>
              <a:rPr lang="en-US" altLang="zh-CN" sz="2000" b="1" dirty="0">
                <a:solidFill>
                  <a:srgbClr val="C00000"/>
                </a:solidFill>
                <a:latin typeface="微软雅黑" pitchFamily="34" charset="-122"/>
                <a:ea typeface="微软雅黑" pitchFamily="34" charset="-122"/>
              </a:rPr>
              <a:t>30</a:t>
            </a:r>
            <a:r>
              <a:rPr lang="zh-CN" altLang="en-US" sz="2000" b="1" dirty="0">
                <a:solidFill>
                  <a:srgbClr val="C00000"/>
                </a:solidFill>
                <a:latin typeface="微软雅黑" pitchFamily="34" charset="-122"/>
                <a:ea typeface="微软雅黑" pitchFamily="34" charset="-122"/>
              </a:rPr>
              <a:t>万以上平民和战俘被日军杀害</a:t>
            </a:r>
          </a:p>
        </p:txBody>
      </p:sp>
    </p:spTree>
    <p:extLst>
      <p:ext uri="{BB962C8B-B14F-4D97-AF65-F5344CB8AC3E}">
        <p14:creationId xmlns:p14="http://schemas.microsoft.com/office/powerpoint/2010/main" val="1240573013"/>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611DF7-2B28-4112-9E3F-7D4F89D892FF}"/>
              </a:ext>
            </a:extLst>
          </p:cNvPr>
          <p:cNvSpPr/>
          <p:nvPr/>
        </p:nvSpPr>
        <p:spPr>
          <a:xfrm>
            <a:off x="6481216" y="2456224"/>
            <a:ext cx="3662317" cy="2862322"/>
          </a:xfrm>
          <a:prstGeom prst="rect">
            <a:avLst/>
          </a:prstGeom>
        </p:spPr>
        <p:txBody>
          <a:bodyPr wrap="square">
            <a:spAutoFit/>
          </a:bodyPr>
          <a:lstStyle/>
          <a:p>
            <a:r>
              <a:rPr lang="zh-CN" altLang="en-US" dirty="0">
                <a:latin typeface="微软雅黑" pitchFamily="34" charset="-122"/>
                <a:ea typeface="微软雅黑" pitchFamily="34" charset="-122"/>
              </a:rPr>
              <a:t>徐州会战是抗日战争时期中日双方在以江苏省徐州为中心的津浦（天津至浦口）、陇海（宝鸡至连云港）铁路地区进行的一次大规模防御战役，其中以</a:t>
            </a:r>
            <a:r>
              <a:rPr lang="en-US" altLang="zh-CN" dirty="0">
                <a:latin typeface="微软雅黑" pitchFamily="34" charset="-122"/>
                <a:ea typeface="微软雅黑" pitchFamily="34" charset="-122"/>
              </a:rPr>
              <a:t>1938</a:t>
            </a:r>
            <a:r>
              <a:rPr lang="zh-CN" altLang="en-US" dirty="0">
                <a:latin typeface="微软雅黑" pitchFamily="34" charset="-122"/>
                <a:ea typeface="微软雅黑" pitchFamily="34" charset="-122"/>
              </a:rPr>
              <a:t>年三四月间的台儿庄大战最为著名，因围歼日军一万余人，史称之为台儿庄大捷。徐州会战对日军给予了巨大的打击，大大迟滞了日军进攻的脚步，为中方部署武汉会战赢得了时间。</a:t>
            </a:r>
          </a:p>
        </p:txBody>
      </p:sp>
      <p:pic>
        <p:nvPicPr>
          <p:cNvPr id="4" name="Picture 4" descr="d:\users\administrator\appdata\roaming\360se6\User Data\temp\2270325679336604486.jpg">
            <a:extLst>
              <a:ext uri="{FF2B5EF4-FFF2-40B4-BE49-F238E27FC236}">
                <a16:creationId xmlns:a16="http://schemas.microsoft.com/office/drawing/2014/main" id="{8911A002-1B0D-48AA-86D1-D6712A724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223" y="2456224"/>
            <a:ext cx="4516229" cy="2957838"/>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7">
            <a:extLst>
              <a:ext uri="{FF2B5EF4-FFF2-40B4-BE49-F238E27FC236}">
                <a16:creationId xmlns:a16="http://schemas.microsoft.com/office/drawing/2014/main" id="{FCD5517B-C7F9-420A-9059-E05651816C5A}"/>
              </a:ext>
            </a:extLst>
          </p:cNvPr>
          <p:cNvSpPr/>
          <p:nvPr/>
        </p:nvSpPr>
        <p:spPr>
          <a:xfrm>
            <a:off x="1654223" y="1352595"/>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徐州会战 </a:t>
            </a:r>
            <a:r>
              <a:rPr lang="zh-CN" altLang="en-US" b="1" dirty="0">
                <a:solidFill>
                  <a:schemeClr val="bg1"/>
                </a:solidFill>
                <a:latin typeface="微软雅黑" pitchFamily="34" charset="-122"/>
                <a:ea typeface="微软雅黑" pitchFamily="34" charset="-122"/>
              </a:rPr>
              <a:t>（抗日战争时期一次大规模的防御战役）</a:t>
            </a:r>
            <a:endParaRPr lang="zh-CN" altLang="en-US" sz="2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357331536"/>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CA26C06-D236-42C4-A7A7-6BDF6D31F461}"/>
              </a:ext>
            </a:extLst>
          </p:cNvPr>
          <p:cNvSpPr/>
          <p:nvPr/>
        </p:nvSpPr>
        <p:spPr>
          <a:xfrm>
            <a:off x="1940608" y="4221457"/>
            <a:ext cx="8444923" cy="1477328"/>
          </a:xfrm>
          <a:prstGeom prst="rect">
            <a:avLst/>
          </a:prstGeom>
        </p:spPr>
        <p:txBody>
          <a:bodyPr wrap="square">
            <a:spAutoFit/>
          </a:bodyPr>
          <a:lstStyle/>
          <a:p>
            <a:r>
              <a:rPr lang="zh-CN" altLang="en-US" dirty="0">
                <a:latin typeface="微软雅黑" pitchFamily="34" charset="-122"/>
                <a:ea typeface="微软雅黑" pitchFamily="34" charset="-122"/>
              </a:rPr>
              <a:t>又称花园口事件、花园口惨案，是中国抗战史上与文夕大火（长沙大火）、重庆防空洞惨案并称的三大惨案之一。</a:t>
            </a:r>
            <a:r>
              <a:rPr lang="en-US" altLang="zh-CN" dirty="0">
                <a:latin typeface="微软雅黑" pitchFamily="34" charset="-122"/>
                <a:ea typeface="微软雅黑" pitchFamily="34" charset="-122"/>
              </a:rPr>
              <a:t>1938</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5</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19</a:t>
            </a:r>
            <a:r>
              <a:rPr lang="zh-CN" altLang="en-US" dirty="0">
                <a:latin typeface="微软雅黑" pitchFamily="34" charset="-122"/>
                <a:ea typeface="微软雅黑" pitchFamily="34" charset="-122"/>
              </a:rPr>
              <a:t>日，侵华日军攻陷徐州，并沿陇海线西犯，郑州危急，武汉震动。</a:t>
            </a:r>
            <a:r>
              <a:rPr lang="en-US" altLang="zh-CN" dirty="0">
                <a:latin typeface="微软雅黑" pitchFamily="34" charset="-122"/>
                <a:ea typeface="微软雅黑" pitchFamily="34" charset="-122"/>
              </a:rPr>
              <a:t>6</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日，为阻止日军西进，蒋介石采取“以水代兵”的办法，下令扒开位于中国河南省郑州市区北郊</a:t>
            </a:r>
            <a:r>
              <a:rPr lang="en-US" altLang="zh-CN" dirty="0">
                <a:latin typeface="微软雅黑" pitchFamily="34" charset="-122"/>
                <a:ea typeface="微软雅黑" pitchFamily="34" charset="-122"/>
              </a:rPr>
              <a:t>17</a:t>
            </a:r>
            <a:r>
              <a:rPr lang="zh-CN" altLang="en-US" dirty="0">
                <a:latin typeface="微软雅黑" pitchFamily="34" charset="-122"/>
                <a:ea typeface="微软雅黑" pitchFamily="34" charset="-122"/>
              </a:rPr>
              <a:t>公里处的黄河南岸的渡口</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花园口，造成人为的黄河决堤改道，形成大片的黄泛区，史称花园口决堤</a:t>
            </a:r>
            <a:r>
              <a:rPr lang="zh-CN" altLang="en-US" sz="1100" dirty="0">
                <a:latin typeface="微软雅黑" pitchFamily="34" charset="-122"/>
                <a:ea typeface="微软雅黑" pitchFamily="34" charset="-122"/>
              </a:rPr>
              <a:t>。</a:t>
            </a:r>
          </a:p>
        </p:txBody>
      </p:sp>
      <p:pic>
        <p:nvPicPr>
          <p:cNvPr id="3" name="Picture 2" descr="d:\users\administrator\appdata\roaming\360se6\User Data\temp\ea9818447bedffe64068d1b2fed9699b.jpg">
            <a:extLst>
              <a:ext uri="{FF2B5EF4-FFF2-40B4-BE49-F238E27FC236}">
                <a16:creationId xmlns:a16="http://schemas.microsoft.com/office/drawing/2014/main" id="{B9647115-C1CD-412C-B464-02BC908D9D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05"/>
          <a:stretch/>
        </p:blipFill>
        <p:spPr bwMode="auto">
          <a:xfrm>
            <a:off x="6302565" y="1486026"/>
            <a:ext cx="3989110" cy="2599769"/>
          </a:xfrm>
          <a:prstGeom prst="roundRect">
            <a:avLst>
              <a:gd name="adj" fmla="val 8594"/>
            </a:avLst>
          </a:prstGeom>
          <a:solidFill>
            <a:srgbClr val="FFFFFF">
              <a:shade val="85000"/>
            </a:srgbClr>
          </a:solidFill>
          <a:ln>
            <a:noFill/>
          </a:ln>
          <a:effectLst/>
          <a:extLst/>
        </p:spPr>
      </p:pic>
      <p:pic>
        <p:nvPicPr>
          <p:cNvPr id="4" name="Picture 4" descr="d:\users\administrator\appdata\roaming\360se6\User Data\temp\12851333_171n.jpg">
            <a:extLst>
              <a:ext uri="{FF2B5EF4-FFF2-40B4-BE49-F238E27FC236}">
                <a16:creationId xmlns:a16="http://schemas.microsoft.com/office/drawing/2014/main" id="{E2062C29-86ED-490D-A23B-6220D86D5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820" y="1486026"/>
            <a:ext cx="4286250" cy="2676525"/>
          </a:xfrm>
          <a:prstGeom prst="roundRect">
            <a:avLst>
              <a:gd name="adj" fmla="val 8594"/>
            </a:avLst>
          </a:prstGeom>
          <a:solidFill>
            <a:srgbClr val="FFFFFF">
              <a:shade val="85000"/>
            </a:srgbClr>
          </a:solidFill>
          <a:ln>
            <a:noFill/>
          </a:ln>
          <a:effectLst/>
          <a:extLst/>
        </p:spPr>
      </p:pic>
      <p:grpSp>
        <p:nvGrpSpPr>
          <p:cNvPr id="5" name="组合 4">
            <a:extLst>
              <a:ext uri="{FF2B5EF4-FFF2-40B4-BE49-F238E27FC236}">
                <a16:creationId xmlns:a16="http://schemas.microsoft.com/office/drawing/2014/main" id="{EB91D538-6E88-47B0-B868-847223520122}"/>
              </a:ext>
            </a:extLst>
          </p:cNvPr>
          <p:cNvGrpSpPr/>
          <p:nvPr/>
        </p:nvGrpSpPr>
        <p:grpSpPr>
          <a:xfrm>
            <a:off x="5010032" y="1795949"/>
            <a:ext cx="2118360" cy="2118360"/>
            <a:chOff x="3532128" y="1513521"/>
            <a:chExt cx="2118360" cy="2118360"/>
          </a:xfrm>
        </p:grpSpPr>
        <p:sp>
          <p:nvSpPr>
            <p:cNvPr id="6" name="椭圆 5">
              <a:extLst>
                <a:ext uri="{FF2B5EF4-FFF2-40B4-BE49-F238E27FC236}">
                  <a16:creationId xmlns:a16="http://schemas.microsoft.com/office/drawing/2014/main" id="{A5D239E0-C170-4C81-94A1-8A336FFF2C6F}"/>
                </a:ext>
              </a:extLst>
            </p:cNvPr>
            <p:cNvSpPr/>
            <p:nvPr/>
          </p:nvSpPr>
          <p:spPr>
            <a:xfrm>
              <a:off x="3532128" y="1513521"/>
              <a:ext cx="2118360" cy="2118360"/>
            </a:xfrm>
            <a:prstGeom prst="ellipse">
              <a:avLst/>
            </a:prstGeom>
            <a:solidFill>
              <a:srgbClr val="C00000"/>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B61698BF-C889-4E66-9878-B13B8A7FAA2B}"/>
                </a:ext>
              </a:extLst>
            </p:cNvPr>
            <p:cNvSpPr/>
            <p:nvPr/>
          </p:nvSpPr>
          <p:spPr>
            <a:xfrm>
              <a:off x="3601293" y="2280250"/>
              <a:ext cx="1980029" cy="523220"/>
            </a:xfrm>
            <a:prstGeom prst="rect">
              <a:avLst/>
            </a:prstGeom>
          </p:spPr>
          <p:txBody>
            <a:bodyPr wrap="none">
              <a:spAutoFit/>
            </a:bodyPr>
            <a:lstStyle/>
            <a:p>
              <a:r>
                <a:rPr lang="zh-CN" altLang="en-US" sz="2800" b="1" dirty="0">
                  <a:solidFill>
                    <a:schemeClr val="bg1"/>
                  </a:solidFill>
                  <a:latin typeface="微软雅黑" pitchFamily="34" charset="-122"/>
                  <a:ea typeface="微软雅黑" pitchFamily="34" charset="-122"/>
                </a:rPr>
                <a:t>花园口决堤</a:t>
              </a:r>
            </a:p>
          </p:txBody>
        </p:sp>
      </p:grpSp>
    </p:spTree>
    <p:extLst>
      <p:ext uri="{BB962C8B-B14F-4D97-AF65-F5344CB8AC3E}">
        <p14:creationId xmlns:p14="http://schemas.microsoft.com/office/powerpoint/2010/main" val="1041124802"/>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6C58FB8-BD46-49F5-9C6D-DBD3891B73C4}"/>
              </a:ext>
            </a:extLst>
          </p:cNvPr>
          <p:cNvSpPr/>
          <p:nvPr/>
        </p:nvSpPr>
        <p:spPr>
          <a:xfrm>
            <a:off x="5444606" y="2253280"/>
            <a:ext cx="5462879" cy="3197011"/>
          </a:xfrm>
          <a:prstGeom prst="rect">
            <a:avLst/>
          </a:prstGeom>
        </p:spPr>
        <p:txBody>
          <a:bodyPr wrap="square">
            <a:noAutofit/>
          </a:bodyPr>
          <a:lstStyle/>
          <a:p>
            <a:r>
              <a:rPr lang="zh-CN" altLang="en-US" dirty="0">
                <a:latin typeface="微软雅黑" pitchFamily="34" charset="-122"/>
                <a:ea typeface="微软雅黑" pitchFamily="34" charset="-122"/>
              </a:rPr>
              <a:t>武汉会战，是抗日战争时期中国军队在武汉地区同日本侵略军展开的一场会战。中华民国二十七年（</a:t>
            </a:r>
            <a:r>
              <a:rPr lang="en-US" altLang="zh-CN" dirty="0">
                <a:latin typeface="微软雅黑" pitchFamily="34" charset="-122"/>
                <a:ea typeface="微软雅黑" pitchFamily="34" charset="-122"/>
              </a:rPr>
              <a:t>1938</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6</a:t>
            </a:r>
            <a:r>
              <a:rPr lang="zh-CN" altLang="en-US" dirty="0">
                <a:latin typeface="微软雅黑" pitchFamily="34" charset="-122"/>
                <a:ea typeface="微软雅黑" pitchFamily="34" charset="-122"/>
              </a:rPr>
              <a:t>月至</a:t>
            </a:r>
            <a:r>
              <a:rPr lang="en-US" altLang="zh-CN" dirty="0">
                <a:latin typeface="微软雅黑" pitchFamily="34" charset="-122"/>
                <a:ea typeface="微软雅黑" pitchFamily="34" charset="-122"/>
              </a:rPr>
              <a:t>10</a:t>
            </a:r>
            <a:r>
              <a:rPr lang="zh-CN" altLang="en-US" dirty="0">
                <a:latin typeface="微软雅黑" pitchFamily="34" charset="-122"/>
                <a:ea typeface="微软雅黑" pitchFamily="34" charset="-122"/>
              </a:rPr>
              <a:t>月，中国第</a:t>
            </a:r>
            <a:r>
              <a:rPr lang="en-US" altLang="zh-CN" dirty="0">
                <a:latin typeface="微软雅黑" pitchFamily="34" charset="-122"/>
                <a:ea typeface="微软雅黑" pitchFamily="34" charset="-122"/>
              </a:rPr>
              <a:t>5</a:t>
            </a:r>
            <a:r>
              <a:rPr lang="zh-CN" altLang="en-US" dirty="0">
                <a:latin typeface="微软雅黑" pitchFamily="34" charset="-122"/>
                <a:ea typeface="微软雅黑" pitchFamily="34" charset="-122"/>
              </a:rPr>
              <a:t>、第</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战区部队在武汉外围沿长江南北两岸展开，战场遍及安徽、河南、江西、湖北</a:t>
            </a:r>
            <a:r>
              <a:rPr lang="en-US" altLang="zh-CN" dirty="0">
                <a:latin typeface="微软雅黑" pitchFamily="34" charset="-122"/>
                <a:ea typeface="微软雅黑" pitchFamily="34" charset="-122"/>
              </a:rPr>
              <a:t>4</a:t>
            </a:r>
            <a:r>
              <a:rPr lang="zh-CN" altLang="en-US" dirty="0">
                <a:latin typeface="微软雅黑" pitchFamily="34" charset="-122"/>
                <a:ea typeface="微软雅黑" pitchFamily="34" charset="-122"/>
              </a:rPr>
              <a:t>省广大地区，是抗日战争战略防御阶段规模最大、时间最长、歼敌最多的一次战役。</a:t>
            </a:r>
          </a:p>
          <a:p>
            <a:r>
              <a:rPr lang="zh-CN" altLang="en-US" dirty="0">
                <a:latin typeface="微软雅黑" pitchFamily="34" charset="-122"/>
                <a:ea typeface="微软雅黑" pitchFamily="34" charset="-122"/>
              </a:rPr>
              <a:t>此战，中国军队浴血奋战，大小战斗数百次，以伤亡</a:t>
            </a:r>
            <a:r>
              <a:rPr lang="en-US" altLang="zh-CN" dirty="0">
                <a:latin typeface="微软雅黑" pitchFamily="34" charset="-122"/>
                <a:ea typeface="微软雅黑" pitchFamily="34" charset="-122"/>
              </a:rPr>
              <a:t>40</a:t>
            </a:r>
            <a:r>
              <a:rPr lang="zh-CN" altLang="en-US" dirty="0">
                <a:latin typeface="微软雅黑" pitchFamily="34" charset="-122"/>
                <a:ea typeface="微软雅黑" pitchFamily="34" charset="-122"/>
              </a:rPr>
              <a:t>余万的代价，毙伤日军</a:t>
            </a:r>
            <a:r>
              <a:rPr lang="en-US" altLang="zh-CN" dirty="0">
                <a:latin typeface="微软雅黑" pitchFamily="34" charset="-122"/>
                <a:ea typeface="微软雅黑" pitchFamily="34" charset="-122"/>
              </a:rPr>
              <a:t>25.7</a:t>
            </a:r>
            <a:r>
              <a:rPr lang="zh-CN" altLang="en-US" dirty="0">
                <a:latin typeface="微软雅黑" pitchFamily="34" charset="-122"/>
                <a:ea typeface="微软雅黑" pitchFamily="34" charset="-122"/>
              </a:rPr>
              <a:t>余万，大大消耗了日军的有生力量，日军虽然攻占了武汉，但其速战速决，逼迫国民政府屈服以结束战争的战略企图并未达到。此后，中国抗日战争进入战略相持阶段。</a:t>
            </a:r>
          </a:p>
        </p:txBody>
      </p:sp>
      <p:pic>
        <p:nvPicPr>
          <p:cNvPr id="3" name="Picture 2" descr="d:\users\administrator\appdata\roaming\360se6\User Data\temp\35cd_6bb6817d_c008_1564_1b64_e24825dc0684_1.jpg">
            <a:extLst>
              <a:ext uri="{FF2B5EF4-FFF2-40B4-BE49-F238E27FC236}">
                <a16:creationId xmlns:a16="http://schemas.microsoft.com/office/drawing/2014/main" id="{3C4FF30F-43DE-4B54-A43F-DFF7006BB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702" y="2524520"/>
            <a:ext cx="3480121" cy="2654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extLst/>
        </p:spPr>
      </p:pic>
      <p:sp>
        <p:nvSpPr>
          <p:cNvPr id="10" name="圆角矩形 7">
            <a:extLst>
              <a:ext uri="{FF2B5EF4-FFF2-40B4-BE49-F238E27FC236}">
                <a16:creationId xmlns:a16="http://schemas.microsoft.com/office/drawing/2014/main" id="{12BCFD55-4490-4544-9E97-E3B00BE518CC}"/>
              </a:ext>
            </a:extLst>
          </p:cNvPr>
          <p:cNvSpPr/>
          <p:nvPr/>
        </p:nvSpPr>
        <p:spPr>
          <a:xfrm>
            <a:off x="1351567" y="1372864"/>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武汉会战 </a:t>
            </a:r>
            <a:r>
              <a:rPr lang="zh-CN" altLang="en-US" b="1" dirty="0">
                <a:solidFill>
                  <a:schemeClr val="bg1"/>
                </a:solidFill>
                <a:latin typeface="微软雅黑" pitchFamily="34" charset="-122"/>
                <a:ea typeface="微软雅黑" pitchFamily="34" charset="-122"/>
              </a:rPr>
              <a:t>（抗日战争时期一次大规模的防御战役）</a:t>
            </a:r>
            <a:endParaRPr lang="zh-CN" altLang="en-US" sz="2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927949616"/>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4174E2-7477-40B3-A19A-7819F823ED99}"/>
              </a:ext>
            </a:extLst>
          </p:cNvPr>
          <p:cNvSpPr/>
          <p:nvPr/>
        </p:nvSpPr>
        <p:spPr>
          <a:xfrm>
            <a:off x="1387283" y="2325814"/>
            <a:ext cx="5039642" cy="2862322"/>
          </a:xfrm>
          <a:prstGeom prst="rect">
            <a:avLst/>
          </a:prstGeom>
        </p:spPr>
        <p:txBody>
          <a:bodyPr wrap="square">
            <a:spAutoFit/>
          </a:bodyPr>
          <a:lstStyle/>
          <a:p>
            <a:r>
              <a:rPr lang="zh-CN" altLang="en-US" dirty="0">
                <a:latin typeface="微软雅黑" pitchFamily="34" charset="-122"/>
                <a:ea typeface="微软雅黑" pitchFamily="34" charset="-122"/>
              </a:rPr>
              <a:t>重庆大轰炸指中国抗日战争期间，由</a:t>
            </a:r>
            <a:r>
              <a:rPr lang="en-US" altLang="zh-CN" dirty="0">
                <a:latin typeface="微软雅黑" pitchFamily="34" charset="-122"/>
                <a:ea typeface="微软雅黑" pitchFamily="34" charset="-122"/>
              </a:rPr>
              <a:t>1938</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2</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18</a:t>
            </a:r>
            <a:r>
              <a:rPr lang="zh-CN" altLang="en-US" dirty="0">
                <a:latin typeface="微软雅黑" pitchFamily="34" charset="-122"/>
                <a:ea typeface="微软雅黑" pitchFamily="34" charset="-122"/>
              </a:rPr>
              <a:t>日起至</a:t>
            </a:r>
            <a:r>
              <a:rPr lang="en-US" altLang="zh-CN" dirty="0">
                <a:latin typeface="微软雅黑" pitchFamily="34" charset="-122"/>
                <a:ea typeface="微软雅黑" pitchFamily="34" charset="-122"/>
              </a:rPr>
              <a:t>1943</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23</a:t>
            </a:r>
            <a:r>
              <a:rPr lang="zh-CN" altLang="en-US" dirty="0">
                <a:latin typeface="微软雅黑" pitchFamily="34" charset="-122"/>
                <a:ea typeface="微软雅黑" pitchFamily="34" charset="-122"/>
              </a:rPr>
              <a:t>日，日本对战时中华民国战时首都重庆进行了长达</a:t>
            </a:r>
            <a:r>
              <a:rPr lang="en-US" altLang="zh-CN" dirty="0">
                <a:latin typeface="微软雅黑" pitchFamily="34" charset="-122"/>
                <a:ea typeface="微软雅黑" pitchFamily="34" charset="-122"/>
              </a:rPr>
              <a:t>5</a:t>
            </a:r>
            <a:r>
              <a:rPr lang="zh-CN" altLang="en-US" dirty="0">
                <a:latin typeface="微软雅黑" pitchFamily="34" charset="-122"/>
                <a:ea typeface="微软雅黑" pitchFamily="34" charset="-122"/>
              </a:rPr>
              <a:t>年半的战略轰炸。据不完全统计，在</a:t>
            </a:r>
            <a:r>
              <a:rPr lang="en-US" altLang="zh-CN" dirty="0">
                <a:latin typeface="微软雅黑" pitchFamily="34" charset="-122"/>
                <a:ea typeface="微软雅黑" pitchFamily="34" charset="-122"/>
              </a:rPr>
              <a:t>5</a:t>
            </a:r>
            <a:r>
              <a:rPr lang="zh-CN" altLang="en-US" dirty="0">
                <a:latin typeface="微软雅黑" pitchFamily="34" charset="-122"/>
                <a:ea typeface="微软雅黑" pitchFamily="34" charset="-122"/>
              </a:rPr>
              <a:t>年间日本对重庆进行轰炸</a:t>
            </a:r>
            <a:r>
              <a:rPr lang="en-US" altLang="zh-CN" dirty="0">
                <a:latin typeface="微软雅黑" pitchFamily="34" charset="-122"/>
                <a:ea typeface="微软雅黑" pitchFamily="34" charset="-122"/>
              </a:rPr>
              <a:t>218</a:t>
            </a:r>
            <a:r>
              <a:rPr lang="zh-CN" altLang="en-US" dirty="0">
                <a:latin typeface="微软雅黑" pitchFamily="34" charset="-122"/>
                <a:ea typeface="微软雅黑" pitchFamily="34" charset="-122"/>
              </a:rPr>
              <a:t>次，出动</a:t>
            </a:r>
            <a:r>
              <a:rPr lang="en-US" altLang="zh-CN" dirty="0">
                <a:latin typeface="微软雅黑" pitchFamily="34" charset="-122"/>
                <a:ea typeface="微软雅黑" pitchFamily="34" charset="-122"/>
              </a:rPr>
              <a:t>9000</a:t>
            </a:r>
            <a:r>
              <a:rPr lang="zh-CN" altLang="en-US" dirty="0">
                <a:latin typeface="微软雅黑" pitchFamily="34" charset="-122"/>
                <a:ea typeface="微软雅黑" pitchFamily="34" charset="-122"/>
              </a:rPr>
              <a:t>多架次的飞机，投弹</a:t>
            </a:r>
            <a:r>
              <a:rPr lang="en-US" altLang="zh-CN" dirty="0">
                <a:latin typeface="微软雅黑" pitchFamily="34" charset="-122"/>
                <a:ea typeface="微软雅黑" pitchFamily="34" charset="-122"/>
              </a:rPr>
              <a:t>11500</a:t>
            </a:r>
            <a:r>
              <a:rPr lang="zh-CN" altLang="en-US" dirty="0">
                <a:latin typeface="微软雅黑" pitchFamily="34" charset="-122"/>
                <a:ea typeface="微软雅黑" pitchFamily="34" charset="-122"/>
              </a:rPr>
              <a:t>枚以上。重庆大轰炸的死者达</a:t>
            </a:r>
            <a:r>
              <a:rPr lang="en-US" altLang="zh-CN" dirty="0">
                <a:latin typeface="微软雅黑" pitchFamily="34" charset="-122"/>
                <a:ea typeface="微软雅黑" pitchFamily="34" charset="-122"/>
              </a:rPr>
              <a:t>10000</a:t>
            </a:r>
            <a:r>
              <a:rPr lang="zh-CN" altLang="en-US" dirty="0">
                <a:latin typeface="微软雅黑" pitchFamily="34" charset="-122"/>
                <a:ea typeface="微软雅黑" pitchFamily="34" charset="-122"/>
              </a:rPr>
              <a:t>人以上，超过</a:t>
            </a:r>
            <a:r>
              <a:rPr lang="en-US" altLang="zh-CN" dirty="0">
                <a:latin typeface="微软雅黑" pitchFamily="34" charset="-122"/>
                <a:ea typeface="微软雅黑" pitchFamily="34" charset="-122"/>
              </a:rPr>
              <a:t>17600</a:t>
            </a:r>
            <a:r>
              <a:rPr lang="zh-CN" altLang="en-US" dirty="0">
                <a:latin typeface="微软雅黑" pitchFamily="34" charset="-122"/>
                <a:ea typeface="微软雅黑" pitchFamily="34" charset="-122"/>
              </a:rPr>
              <a:t>幢房屋被毁，市区大部份繁华地区被破坏。这是继德国在</a:t>
            </a:r>
            <a:r>
              <a:rPr lang="en-US" altLang="zh-CN" dirty="0">
                <a:latin typeface="微软雅黑" pitchFamily="34" charset="-122"/>
                <a:ea typeface="微软雅黑" pitchFamily="34" charset="-122"/>
              </a:rPr>
              <a:t>1937</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4</a:t>
            </a:r>
            <a:r>
              <a:rPr lang="zh-CN" altLang="en-US" dirty="0">
                <a:latin typeface="微软雅黑" pitchFamily="34" charset="-122"/>
                <a:ea typeface="微软雅黑" pitchFamily="34" charset="-122"/>
              </a:rPr>
              <a:t>月西班牙内战中对格尔尼卡（</a:t>
            </a:r>
            <a:r>
              <a:rPr lang="en-US" altLang="zh-CN" dirty="0">
                <a:latin typeface="微软雅黑" pitchFamily="34" charset="-122"/>
                <a:ea typeface="微软雅黑" pitchFamily="34" charset="-122"/>
              </a:rPr>
              <a:t>Guernica</a:t>
            </a:r>
            <a:r>
              <a:rPr lang="zh-CN" altLang="en-US" dirty="0">
                <a:latin typeface="微软雅黑" pitchFamily="34" charset="-122"/>
                <a:ea typeface="微软雅黑" pitchFamily="34" charset="-122"/>
              </a:rPr>
              <a:t>）平民实施轰炸之后，历史上最先实行的战略轰炸。</a:t>
            </a:r>
          </a:p>
        </p:txBody>
      </p:sp>
      <p:pic>
        <p:nvPicPr>
          <p:cNvPr id="4" name="Picture 4" descr="d:\users\administrator\appdata\roaming\360se6\User Data\temp\20150225075631731.jpg">
            <a:extLst>
              <a:ext uri="{FF2B5EF4-FFF2-40B4-BE49-F238E27FC236}">
                <a16:creationId xmlns:a16="http://schemas.microsoft.com/office/drawing/2014/main" id="{58184E75-86E8-40DD-B7FE-D1DD1058B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825" y="1760132"/>
            <a:ext cx="2800991" cy="15232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6" descr="d:\users\administrator\appdata\roaming\360se6\User Data\temp\Img6277588_n.jpg">
            <a:extLst>
              <a:ext uri="{FF2B5EF4-FFF2-40B4-BE49-F238E27FC236}">
                <a16:creationId xmlns:a16="http://schemas.microsoft.com/office/drawing/2014/main" id="{636BDB28-B2CA-49AD-9555-79D70EC201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2824" y="3535318"/>
            <a:ext cx="2800991" cy="18683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圆角矩形 7">
            <a:extLst>
              <a:ext uri="{FF2B5EF4-FFF2-40B4-BE49-F238E27FC236}">
                <a16:creationId xmlns:a16="http://schemas.microsoft.com/office/drawing/2014/main" id="{D776026D-A2C8-451F-A656-349E6D027434}"/>
              </a:ext>
            </a:extLst>
          </p:cNvPr>
          <p:cNvSpPr/>
          <p:nvPr/>
        </p:nvSpPr>
        <p:spPr>
          <a:xfrm>
            <a:off x="1533006" y="1405935"/>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重庆大轰炸</a:t>
            </a:r>
            <a:endParaRPr lang="zh-CN" altLang="en-US" sz="1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159171783"/>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users\administrator\appdata\roaming\360se6\User Data\temp\18767761_2014090611002075881500.jpg">
            <a:extLst>
              <a:ext uri="{FF2B5EF4-FFF2-40B4-BE49-F238E27FC236}">
                <a16:creationId xmlns:a16="http://schemas.microsoft.com/office/drawing/2014/main" id="{7B4DEFE6-0DC5-4197-BCDA-A00D5373E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184" y="2313927"/>
            <a:ext cx="4288472" cy="27701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6B3E5CBF-12CC-4A41-9695-DADC1D4934D2}"/>
              </a:ext>
            </a:extLst>
          </p:cNvPr>
          <p:cNvSpPr/>
          <p:nvPr/>
        </p:nvSpPr>
        <p:spPr>
          <a:xfrm>
            <a:off x="1090334" y="2332598"/>
            <a:ext cx="5042809" cy="2751522"/>
          </a:xfrm>
          <a:prstGeom prst="rect">
            <a:avLst/>
          </a:prstGeom>
        </p:spPr>
        <p:txBody>
          <a:bodyPr wrap="square">
            <a:spAutoFit/>
          </a:bodyPr>
          <a:lstStyle/>
          <a:p>
            <a:pPr>
              <a:lnSpc>
                <a:spcPct val="120000"/>
              </a:lnSpc>
            </a:pPr>
            <a:r>
              <a:rPr lang="zh-CN" altLang="en-US" dirty="0">
                <a:latin typeface="微软雅黑" pitchFamily="34" charset="-122"/>
                <a:ea typeface="微软雅黑" pitchFamily="34" charset="-122"/>
              </a:rPr>
              <a:t>黄桥战役，典型的以少胜多的战役。一般认为，黄桥事变是皖南事变的起因。它是新四军改编以来最著名的战役之一，该战役是因为</a:t>
            </a:r>
            <a:r>
              <a:rPr lang="en-US" altLang="zh-CN" dirty="0">
                <a:latin typeface="微软雅黑" pitchFamily="34" charset="-122"/>
                <a:ea typeface="微软雅黑" pitchFamily="34" charset="-122"/>
              </a:rPr>
              <a:t>1940</a:t>
            </a:r>
            <a:r>
              <a:rPr lang="zh-CN" altLang="en-US" dirty="0">
                <a:latin typeface="微软雅黑" pitchFamily="34" charset="-122"/>
                <a:ea typeface="微软雅黑" pitchFamily="34" charset="-122"/>
              </a:rPr>
              <a:t>年春 国民党在第一次反共高潮被打退后，密令第</a:t>
            </a:r>
            <a:r>
              <a:rPr lang="en-US" altLang="zh-CN" dirty="0">
                <a:latin typeface="微软雅黑" pitchFamily="34" charset="-122"/>
                <a:ea typeface="微软雅黑" pitchFamily="34" charset="-122"/>
              </a:rPr>
              <a:t>3</a:t>
            </a:r>
            <a:r>
              <a:rPr lang="zh-CN" altLang="en-US" dirty="0">
                <a:latin typeface="微软雅黑" pitchFamily="34" charset="-122"/>
                <a:ea typeface="微软雅黑" pitchFamily="34" charset="-122"/>
              </a:rPr>
              <a:t>、第</a:t>
            </a:r>
            <a:r>
              <a:rPr lang="en-US" altLang="zh-CN" dirty="0">
                <a:latin typeface="微软雅黑" pitchFamily="34" charset="-122"/>
                <a:ea typeface="微软雅黑" pitchFamily="34" charset="-122"/>
              </a:rPr>
              <a:t>5</a:t>
            </a:r>
            <a:r>
              <a:rPr lang="zh-CN" altLang="en-US" dirty="0">
                <a:latin typeface="微软雅黑" pitchFamily="34" charset="-122"/>
                <a:ea typeface="微软雅黑" pitchFamily="34" charset="-122"/>
              </a:rPr>
              <a:t>战区和鲁苏战区的部队，大举进攻华中新四军而导致的。国民党中央委员、江苏省主席韩德勤所属部队</a:t>
            </a:r>
            <a:r>
              <a:rPr lang="en-US" altLang="zh-CN" dirty="0">
                <a:latin typeface="微软雅黑" pitchFamily="34" charset="-122"/>
                <a:ea typeface="微软雅黑" pitchFamily="34" charset="-122"/>
              </a:rPr>
              <a:t>3</a:t>
            </a:r>
            <a:r>
              <a:rPr lang="zh-CN" altLang="en-US" dirty="0">
                <a:latin typeface="微软雅黑" pitchFamily="34" charset="-122"/>
                <a:ea typeface="微软雅黑" pitchFamily="34" charset="-122"/>
              </a:rPr>
              <a:t>万余人，企图于黄桥地区聚歼新四军苏北部队</a:t>
            </a:r>
            <a:r>
              <a:rPr lang="en-US" altLang="zh-CN" dirty="0">
                <a:latin typeface="微软雅黑" pitchFamily="34" charset="-122"/>
                <a:ea typeface="微软雅黑" pitchFamily="34" charset="-122"/>
              </a:rPr>
              <a:t>7</a:t>
            </a:r>
            <a:r>
              <a:rPr lang="zh-CN" altLang="en-US" dirty="0">
                <a:latin typeface="微软雅黑" pitchFamily="34" charset="-122"/>
                <a:ea typeface="微软雅黑" pitchFamily="34" charset="-122"/>
              </a:rPr>
              <a:t>千余人（其中战斗部队</a:t>
            </a:r>
            <a:r>
              <a:rPr lang="en-US" altLang="zh-CN" dirty="0">
                <a:latin typeface="微软雅黑" pitchFamily="34" charset="-122"/>
                <a:ea typeface="微软雅黑" pitchFamily="34" charset="-122"/>
              </a:rPr>
              <a:t>4</a:t>
            </a:r>
            <a:r>
              <a:rPr lang="zh-CN" altLang="en-US" dirty="0">
                <a:latin typeface="微软雅黑" pitchFamily="34" charset="-122"/>
                <a:ea typeface="微软雅黑" pitchFamily="34" charset="-122"/>
              </a:rPr>
              <a:t>千余人）。</a:t>
            </a:r>
          </a:p>
        </p:txBody>
      </p:sp>
      <p:sp>
        <p:nvSpPr>
          <p:cNvPr id="5" name="圆角矩形 7">
            <a:extLst>
              <a:ext uri="{FF2B5EF4-FFF2-40B4-BE49-F238E27FC236}">
                <a16:creationId xmlns:a16="http://schemas.microsoft.com/office/drawing/2014/main" id="{4D7C19E4-C881-4B6F-85F0-2282CC294C30}"/>
              </a:ext>
            </a:extLst>
          </p:cNvPr>
          <p:cNvSpPr/>
          <p:nvPr/>
        </p:nvSpPr>
        <p:spPr>
          <a:xfrm>
            <a:off x="1283336" y="1389531"/>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itchFamily="34" charset="-122"/>
                <a:ea typeface="微软雅黑" pitchFamily="34" charset="-122"/>
              </a:rPr>
              <a:t>黄桥战役</a:t>
            </a:r>
            <a:endParaRPr lang="zh-CN" altLang="en-US" sz="1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045115101"/>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0A0265-34FE-4374-A7A0-2CF0A8F30E27}"/>
              </a:ext>
            </a:extLst>
          </p:cNvPr>
          <p:cNvSpPr/>
          <p:nvPr/>
        </p:nvSpPr>
        <p:spPr>
          <a:xfrm>
            <a:off x="5094513" y="2188338"/>
            <a:ext cx="4894781" cy="3416320"/>
          </a:xfrm>
          <a:prstGeom prst="rect">
            <a:avLst/>
          </a:prstGeom>
        </p:spPr>
        <p:txBody>
          <a:bodyPr wrap="square">
            <a:spAutoFit/>
          </a:bodyPr>
          <a:lstStyle/>
          <a:p>
            <a:pPr>
              <a:lnSpc>
                <a:spcPct val="120000"/>
              </a:lnSpc>
            </a:pPr>
            <a:r>
              <a:rPr lang="zh-CN" altLang="en-US" dirty="0">
                <a:latin typeface="微软雅黑" pitchFamily="34" charset="-122"/>
                <a:ea typeface="微软雅黑" pitchFamily="34" charset="-122"/>
              </a:rPr>
              <a:t>偷袭珍珠港是指由日本政府策划的一起偷袭美国军事基地的事件。</a:t>
            </a:r>
          </a:p>
          <a:p>
            <a:pPr>
              <a:lnSpc>
                <a:spcPct val="120000"/>
              </a:lnSpc>
            </a:pPr>
            <a:r>
              <a:rPr lang="en-US" altLang="zh-CN" dirty="0">
                <a:latin typeface="微软雅黑" pitchFamily="34" charset="-122"/>
                <a:ea typeface="微软雅黑" pitchFamily="34" charset="-122"/>
              </a:rPr>
              <a:t>1941</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12</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7</a:t>
            </a:r>
            <a:r>
              <a:rPr lang="zh-CN" altLang="en-US" dirty="0">
                <a:latin typeface="微软雅黑" pitchFamily="34" charset="-122"/>
                <a:ea typeface="微软雅黑" pitchFamily="34" charset="-122"/>
              </a:rPr>
              <a:t>日清晨，日本海军的航空母舰舰载飞机和微型潜艇突然袭击美国海军太平洋舰队在夏威夷基地珍珠港以及美国陆军和海军在瓦胡岛上的飞机场。太平洋战争由此爆发。这次袭击最终将美国卷入第二次世界大战，它是继</a:t>
            </a:r>
            <a:r>
              <a:rPr lang="en-US" altLang="zh-CN" dirty="0">
                <a:latin typeface="微软雅黑" pitchFamily="34" charset="-122"/>
                <a:ea typeface="微软雅黑" pitchFamily="34" charset="-122"/>
              </a:rPr>
              <a:t>19</a:t>
            </a:r>
            <a:r>
              <a:rPr lang="zh-CN" altLang="en-US" dirty="0">
                <a:latin typeface="微软雅黑" pitchFamily="34" charset="-122"/>
                <a:ea typeface="微软雅黑" pitchFamily="34" charset="-122"/>
              </a:rPr>
              <a:t>世纪中墨西哥战争后第一次另一个国家对美国领土的攻击。这个事件也被称为珍珠港事件或奇袭珍珠港。</a:t>
            </a:r>
          </a:p>
        </p:txBody>
      </p:sp>
      <p:pic>
        <p:nvPicPr>
          <p:cNvPr id="3" name="Picture 4" descr="d:\users\administrator\appdata\roaming\360se6\User Data\temp\f9dcd100baa1cd11af7daf3fb912c8fcc2ce2de2.jpg">
            <a:extLst>
              <a:ext uri="{FF2B5EF4-FFF2-40B4-BE49-F238E27FC236}">
                <a16:creationId xmlns:a16="http://schemas.microsoft.com/office/drawing/2014/main" id="{3B93114D-C9AB-4B54-9F7F-68074E697F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96"/>
          <a:stretch/>
        </p:blipFill>
        <p:spPr bwMode="auto">
          <a:xfrm>
            <a:off x="1802674" y="4028347"/>
            <a:ext cx="2528795" cy="1576311"/>
          </a:xfrm>
          <a:prstGeom prst="rect">
            <a:avLst/>
          </a:prstGeom>
          <a:ln w="88900" cap="sq" cmpd="thickThin">
            <a:solidFill>
              <a:srgbClr val="000000"/>
            </a:solidFill>
            <a:prstDash val="solid"/>
            <a:miter lim="800000"/>
          </a:ln>
          <a:effectLst>
            <a:innerShdw blurRad="76200">
              <a:srgbClr val="000000"/>
            </a:innerShdw>
          </a:effectLst>
          <a:extLst/>
        </p:spPr>
      </p:pic>
      <p:pic>
        <p:nvPicPr>
          <p:cNvPr id="4" name="Picture 6" descr="d:\users\administrator\appdata\roaming\360se6\User Data\temp\5ab5c9ea15ce36d3c0bc882a3cf33a87e950b16b.jpg">
            <a:extLst>
              <a:ext uri="{FF2B5EF4-FFF2-40B4-BE49-F238E27FC236}">
                <a16:creationId xmlns:a16="http://schemas.microsoft.com/office/drawing/2014/main" id="{CEBF7353-E631-449E-AFF1-0F1A0A5F9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674" y="2413578"/>
            <a:ext cx="2528795" cy="1463475"/>
          </a:xfrm>
          <a:prstGeom prst="rect">
            <a:avLst/>
          </a:prstGeom>
          <a:ln w="88900" cap="sq" cmpd="thickThin">
            <a:solidFill>
              <a:srgbClr val="000000"/>
            </a:solidFill>
            <a:prstDash val="solid"/>
            <a:miter lim="800000"/>
          </a:ln>
          <a:effectLst>
            <a:innerShdw blurRad="76200">
              <a:srgbClr val="000000"/>
            </a:innerShdw>
          </a:effectLst>
          <a:extLst/>
        </p:spPr>
      </p:pic>
      <p:sp>
        <p:nvSpPr>
          <p:cNvPr id="6" name="圆角矩形 7">
            <a:extLst>
              <a:ext uri="{FF2B5EF4-FFF2-40B4-BE49-F238E27FC236}">
                <a16:creationId xmlns:a16="http://schemas.microsoft.com/office/drawing/2014/main" id="{73795B19-F381-47AA-B30B-D02E64A39196}"/>
              </a:ext>
            </a:extLst>
          </p:cNvPr>
          <p:cNvSpPr/>
          <p:nvPr/>
        </p:nvSpPr>
        <p:spPr>
          <a:xfrm>
            <a:off x="1661581" y="1328651"/>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itchFamily="34" charset="-122"/>
                <a:ea typeface="微软雅黑" pitchFamily="34" charset="-122"/>
              </a:rPr>
              <a:t>偷袭珍珠港 </a:t>
            </a:r>
            <a:r>
              <a:rPr lang="zh-CN" altLang="en-US" b="1" dirty="0">
                <a:solidFill>
                  <a:schemeClr val="bg1"/>
                </a:solidFill>
                <a:latin typeface="微软雅黑" pitchFamily="34" charset="-122"/>
                <a:ea typeface="微软雅黑" pitchFamily="34" charset="-122"/>
              </a:rPr>
              <a:t>（日本偷袭美国珍珠港事件）</a:t>
            </a:r>
            <a:endParaRPr lang="zh-CN" altLang="en-US" sz="1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041957528"/>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677BF16-AC78-453B-9A48-757A66A67681}"/>
              </a:ext>
            </a:extLst>
          </p:cNvPr>
          <p:cNvSpPr/>
          <p:nvPr/>
        </p:nvSpPr>
        <p:spPr>
          <a:xfrm>
            <a:off x="6227922" y="1984950"/>
            <a:ext cx="4400289" cy="3416320"/>
          </a:xfrm>
          <a:prstGeom prst="rect">
            <a:avLst/>
          </a:prstGeom>
        </p:spPr>
        <p:txBody>
          <a:bodyPr wrap="square">
            <a:spAutoFit/>
          </a:bodyPr>
          <a:lstStyle/>
          <a:p>
            <a:r>
              <a:rPr lang="zh-CN" altLang="en-US" dirty="0">
                <a:latin typeface="微软雅黑" pitchFamily="34" charset="-122"/>
                <a:ea typeface="微软雅黑" pitchFamily="34" charset="-122"/>
              </a:rPr>
              <a:t>九一八事变</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又称沈阳事变、奉天事变、盛京事变、满洲事变、柳条湖事变等，是指</a:t>
            </a:r>
            <a:r>
              <a:rPr lang="en-US" altLang="zh-CN" dirty="0">
                <a:latin typeface="微软雅黑" pitchFamily="34" charset="-122"/>
                <a:ea typeface="微软雅黑" pitchFamily="34" charset="-122"/>
              </a:rPr>
              <a:t>1931</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18</a:t>
            </a:r>
            <a:r>
              <a:rPr lang="zh-CN" altLang="en-US" dirty="0">
                <a:latin typeface="微软雅黑" pitchFamily="34" charset="-122"/>
                <a:ea typeface="微软雅黑" pitchFamily="34" charset="-122"/>
              </a:rPr>
              <a:t>日在中国东北爆发的一次军事冲突和政治事件。冲突双方是中国东北军和日本关东军，日本军队以中国军队炸毁日本修筑的南满铁路为借口而占领沈阳。事变爆发后，日本与中国之间矛盾激化，而日本军部主战派地位上升，国会和内阁总理大臣权力下降，导致日本全面侵华。几年时间内，东北三省全部被日本关东军占领。</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18</a:t>
            </a:r>
            <a:r>
              <a:rPr lang="zh-CN" altLang="en-US" dirty="0">
                <a:latin typeface="微软雅黑" pitchFamily="34" charset="-122"/>
                <a:ea typeface="微软雅黑" pitchFamily="34" charset="-122"/>
              </a:rPr>
              <a:t>日被中华人民共和国政府视为国耻日。</a:t>
            </a:r>
          </a:p>
        </p:txBody>
      </p:sp>
      <p:pic>
        <p:nvPicPr>
          <p:cNvPr id="3" name="Picture 2" descr="d:\users\administrator\appdata\roaming\360se6\User Data\temp\roc-1931-918-shibian1.jpg">
            <a:extLst>
              <a:ext uri="{FF2B5EF4-FFF2-40B4-BE49-F238E27FC236}">
                <a16:creationId xmlns:a16="http://schemas.microsoft.com/office/drawing/2014/main" id="{0CCDA7AB-7351-431F-A8E6-374C8D992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713" y="2050870"/>
            <a:ext cx="4345079" cy="3376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5" name="圆角矩形 7">
            <a:extLst>
              <a:ext uri="{FF2B5EF4-FFF2-40B4-BE49-F238E27FC236}">
                <a16:creationId xmlns:a16="http://schemas.microsoft.com/office/drawing/2014/main" id="{BEECF7C4-5BD5-4F1D-801D-895271B9D74C}"/>
              </a:ext>
            </a:extLst>
          </p:cNvPr>
          <p:cNvSpPr/>
          <p:nvPr/>
        </p:nvSpPr>
        <p:spPr>
          <a:xfrm>
            <a:off x="1570713" y="1127782"/>
            <a:ext cx="2644634" cy="769485"/>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九一八事变</a:t>
            </a:r>
          </a:p>
        </p:txBody>
      </p:sp>
    </p:spTree>
    <p:extLst>
      <p:ext uri="{BB962C8B-B14F-4D97-AF65-F5344CB8AC3E}">
        <p14:creationId xmlns:p14="http://schemas.microsoft.com/office/powerpoint/2010/main" val="1393696809"/>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s\administrator\appdata\roaming\360se6\User Data\temp\1115611496_qKa4bd.jpg">
            <a:extLst>
              <a:ext uri="{FF2B5EF4-FFF2-40B4-BE49-F238E27FC236}">
                <a16:creationId xmlns:a16="http://schemas.microsoft.com/office/drawing/2014/main" id="{0CA52B17-F9F5-4B47-8545-BFD9F3454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163" y="1614312"/>
            <a:ext cx="3810000" cy="2571751"/>
          </a:xfrm>
          <a:prstGeom prst="rect">
            <a:avLst/>
          </a:prstGeom>
          <a:ln w="88900" cap="sq" cmpd="thickThin">
            <a:solidFill>
              <a:srgbClr val="000000"/>
            </a:solidFill>
            <a:prstDash val="solid"/>
            <a:miter lim="800000"/>
          </a:ln>
          <a:effectLst>
            <a:innerShdw blurRad="76200">
              <a:srgbClr val="000000"/>
            </a:innerShdw>
          </a:effectLst>
          <a:extLst/>
        </p:spPr>
      </p:pic>
      <p:pic>
        <p:nvPicPr>
          <p:cNvPr id="3" name="Picture 4" descr="d:\users\administrator\appdata\roaming\360se6\User Data\temp\1.jpg">
            <a:extLst>
              <a:ext uri="{FF2B5EF4-FFF2-40B4-BE49-F238E27FC236}">
                <a16:creationId xmlns:a16="http://schemas.microsoft.com/office/drawing/2014/main" id="{48EB3493-A3F1-4D61-B66E-63FEFFC4B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741" y="1614311"/>
            <a:ext cx="3939372" cy="2571752"/>
          </a:xfrm>
          <a:prstGeom prst="rect">
            <a:avLst/>
          </a:prstGeom>
          <a:ln w="88900" cap="sq" cmpd="thickThin">
            <a:solidFill>
              <a:srgbClr val="000000"/>
            </a:solidFill>
            <a:prstDash val="solid"/>
            <a:miter lim="800000"/>
          </a:ln>
          <a:effectLst>
            <a:innerShdw blurRad="76200">
              <a:srgbClr val="000000"/>
            </a:innerShdw>
          </a:effectLst>
          <a:extLst/>
        </p:spPr>
      </p:pic>
      <p:grpSp>
        <p:nvGrpSpPr>
          <p:cNvPr id="4" name="组合 3">
            <a:extLst>
              <a:ext uri="{FF2B5EF4-FFF2-40B4-BE49-F238E27FC236}">
                <a16:creationId xmlns:a16="http://schemas.microsoft.com/office/drawing/2014/main" id="{819512C3-34BA-4EE1-AA5A-CB4DFFDA5F7F}"/>
              </a:ext>
            </a:extLst>
          </p:cNvPr>
          <p:cNvGrpSpPr/>
          <p:nvPr/>
        </p:nvGrpSpPr>
        <p:grpSpPr>
          <a:xfrm>
            <a:off x="1750423" y="4431434"/>
            <a:ext cx="8516983" cy="792088"/>
            <a:chOff x="683568" y="3756670"/>
            <a:chExt cx="7899812" cy="792088"/>
          </a:xfrm>
        </p:grpSpPr>
        <p:sp>
          <p:nvSpPr>
            <p:cNvPr id="5" name="矩形 4">
              <a:extLst>
                <a:ext uri="{FF2B5EF4-FFF2-40B4-BE49-F238E27FC236}">
                  <a16:creationId xmlns:a16="http://schemas.microsoft.com/office/drawing/2014/main" id="{52E802DE-1E63-402E-822B-60D04EFFDB53}"/>
                </a:ext>
              </a:extLst>
            </p:cNvPr>
            <p:cNvSpPr/>
            <p:nvPr/>
          </p:nvSpPr>
          <p:spPr>
            <a:xfrm>
              <a:off x="683568" y="3756670"/>
              <a:ext cx="7899812" cy="7920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408BEF7C-26A5-4E6E-8DD3-0591410A788E}"/>
                </a:ext>
              </a:extLst>
            </p:cNvPr>
            <p:cNvSpPr/>
            <p:nvPr/>
          </p:nvSpPr>
          <p:spPr>
            <a:xfrm>
              <a:off x="878524" y="3891104"/>
              <a:ext cx="7704856" cy="646331"/>
            </a:xfrm>
            <a:prstGeom prst="rect">
              <a:avLst/>
            </a:prstGeom>
          </p:spPr>
          <p:txBody>
            <a:bodyPr wrap="square">
              <a:spAutoFit/>
            </a:bodyPr>
            <a:lstStyle/>
            <a:p>
              <a:r>
                <a:rPr lang="en-US" altLang="zh-CN" dirty="0">
                  <a:solidFill>
                    <a:schemeClr val="bg1"/>
                  </a:solidFill>
                  <a:latin typeface="微软雅黑" pitchFamily="34" charset="-122"/>
                  <a:ea typeface="微软雅黑" pitchFamily="34" charset="-122"/>
                </a:rPr>
                <a:t>1943</a:t>
              </a:r>
              <a:r>
                <a:rPr lang="zh-CN" altLang="en-US" dirty="0">
                  <a:solidFill>
                    <a:schemeClr val="bg1"/>
                  </a:solidFill>
                  <a:latin typeface="微软雅黑" pitchFamily="34" charset="-122"/>
                  <a:ea typeface="微软雅黑" pitchFamily="34" charset="-122"/>
                </a:rPr>
                <a:t>年</a:t>
              </a:r>
              <a:r>
                <a:rPr lang="en-US" altLang="zh-CN" dirty="0">
                  <a:solidFill>
                    <a:schemeClr val="bg1"/>
                  </a:solidFill>
                  <a:latin typeface="微软雅黑" pitchFamily="34" charset="-122"/>
                  <a:ea typeface="微软雅黑" pitchFamily="34" charset="-122"/>
                </a:rPr>
                <a:t>9</a:t>
              </a:r>
              <a:r>
                <a:rPr lang="zh-CN" altLang="en-US" dirty="0">
                  <a:solidFill>
                    <a:schemeClr val="bg1"/>
                  </a:solidFill>
                  <a:latin typeface="微软雅黑" pitchFamily="34" charset="-122"/>
                  <a:ea typeface="微软雅黑" pitchFamily="34" charset="-122"/>
                </a:rPr>
                <a:t>月</a:t>
              </a:r>
              <a:r>
                <a:rPr lang="en-US" altLang="zh-CN" dirty="0">
                  <a:solidFill>
                    <a:schemeClr val="bg1"/>
                  </a:solidFill>
                  <a:latin typeface="微软雅黑" pitchFamily="34" charset="-122"/>
                  <a:ea typeface="微软雅黑" pitchFamily="34" charset="-122"/>
                </a:rPr>
                <a:t>8</a:t>
              </a:r>
              <a:r>
                <a:rPr lang="zh-CN" altLang="en-US" dirty="0">
                  <a:solidFill>
                    <a:schemeClr val="bg1"/>
                  </a:solidFill>
                  <a:latin typeface="微软雅黑" pitchFamily="34" charset="-122"/>
                  <a:ea typeface="微软雅黑" pitchFamily="34" charset="-122"/>
                </a:rPr>
                <a:t>日，意大利宣布投降，并投入同盟国乙方。从此，德、意、日法西斯轴心实际上阶梯，日本法西斯更加孤立无援</a:t>
              </a:r>
            </a:p>
          </p:txBody>
        </p:sp>
      </p:grpSp>
    </p:spTree>
    <p:extLst>
      <p:ext uri="{BB962C8B-B14F-4D97-AF65-F5344CB8AC3E}">
        <p14:creationId xmlns:p14="http://schemas.microsoft.com/office/powerpoint/2010/main" val="2248079815"/>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B31239-61F2-4821-BB6D-A32D2A48C910}"/>
              </a:ext>
            </a:extLst>
          </p:cNvPr>
          <p:cNvSpPr/>
          <p:nvPr/>
        </p:nvSpPr>
        <p:spPr>
          <a:xfrm>
            <a:off x="5581337" y="1964575"/>
            <a:ext cx="5731097" cy="3416320"/>
          </a:xfrm>
          <a:prstGeom prst="rect">
            <a:avLst/>
          </a:prstGeom>
        </p:spPr>
        <p:txBody>
          <a:bodyPr wrap="square">
            <a:spAutoFit/>
          </a:bodyPr>
          <a:lstStyle/>
          <a:p>
            <a:r>
              <a:rPr lang="en-US" altLang="zh-CN" dirty="0">
                <a:latin typeface="微软雅黑" pitchFamily="34" charset="-122"/>
                <a:ea typeface="微软雅黑" pitchFamily="34" charset="-122"/>
              </a:rPr>
              <a:t>1943</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日，豫湘桂会战，是日本陆军于</a:t>
            </a:r>
            <a:r>
              <a:rPr lang="en-US" altLang="zh-CN" dirty="0">
                <a:latin typeface="微软雅黑" pitchFamily="34" charset="-122"/>
                <a:ea typeface="微软雅黑" pitchFamily="34" charset="-122"/>
              </a:rPr>
              <a:t>1944</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4</a:t>
            </a:r>
            <a:r>
              <a:rPr lang="zh-CN" altLang="en-US" dirty="0">
                <a:latin typeface="微软雅黑" pitchFamily="34" charset="-122"/>
                <a:ea typeface="微软雅黑" pitchFamily="34" charset="-122"/>
              </a:rPr>
              <a:t>月至</a:t>
            </a:r>
            <a:r>
              <a:rPr lang="en-US" altLang="zh-CN" dirty="0">
                <a:latin typeface="微软雅黑" pitchFamily="34" charset="-122"/>
                <a:ea typeface="微软雅黑" pitchFamily="34" charset="-122"/>
              </a:rPr>
              <a:t>12</a:t>
            </a:r>
            <a:r>
              <a:rPr lang="zh-CN" altLang="en-US" dirty="0">
                <a:latin typeface="微软雅黑" pitchFamily="34" charset="-122"/>
                <a:ea typeface="微软雅黑" pitchFamily="34" charset="-122"/>
              </a:rPr>
              <a:t>月期间贯穿中国河南、湖南和广西三地进行的大规模进攻战役。</a:t>
            </a:r>
            <a:endParaRPr lang="en-US" altLang="zh-CN" dirty="0">
              <a:latin typeface="微软雅黑" pitchFamily="34" charset="-122"/>
              <a:ea typeface="微软雅黑" pitchFamily="34" charset="-122"/>
            </a:endParaRPr>
          </a:p>
          <a:p>
            <a:r>
              <a:rPr lang="zh-CN" altLang="en-US" dirty="0">
                <a:latin typeface="微软雅黑" pitchFamily="34" charset="-122"/>
                <a:ea typeface="微软雅黑" pitchFamily="34" charset="-122"/>
              </a:rPr>
              <a:t>豫湘桂战役的大溃退是抗战以来国民党正面战场的第二次大溃退，</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个月中，中国在豫湘桂战场上损兵</a:t>
            </a:r>
            <a:r>
              <a:rPr lang="en-US" altLang="zh-CN" dirty="0">
                <a:latin typeface="微软雅黑" pitchFamily="34" charset="-122"/>
                <a:ea typeface="微软雅黑" pitchFamily="34" charset="-122"/>
              </a:rPr>
              <a:t>50-60</a:t>
            </a:r>
            <a:r>
              <a:rPr lang="zh-CN" altLang="en-US" dirty="0">
                <a:latin typeface="微软雅黑" pitchFamily="34" charset="-122"/>
                <a:ea typeface="微软雅黑" pitchFamily="34" charset="-122"/>
              </a:rPr>
              <a:t>余万，丧失</a:t>
            </a:r>
            <a:r>
              <a:rPr lang="en-US" altLang="zh-CN" dirty="0">
                <a:latin typeface="微软雅黑" pitchFamily="34" charset="-122"/>
                <a:ea typeface="微软雅黑" pitchFamily="34" charset="-122"/>
              </a:rPr>
              <a:t>4</a:t>
            </a:r>
            <a:r>
              <a:rPr lang="zh-CN" altLang="en-US" dirty="0">
                <a:latin typeface="微软雅黑" pitchFamily="34" charset="-122"/>
                <a:ea typeface="微软雅黑" pitchFamily="34" charset="-122"/>
              </a:rPr>
              <a:t>个省会和</a:t>
            </a:r>
            <a:r>
              <a:rPr lang="en-US" altLang="zh-CN" dirty="0">
                <a:latin typeface="微软雅黑" pitchFamily="34" charset="-122"/>
                <a:ea typeface="微软雅黑" pitchFamily="34" charset="-122"/>
              </a:rPr>
              <a:t>146</a:t>
            </a:r>
            <a:r>
              <a:rPr lang="zh-CN" altLang="en-US" dirty="0">
                <a:latin typeface="微软雅黑" pitchFamily="34" charset="-122"/>
                <a:ea typeface="微软雅黑" pitchFamily="34" charset="-122"/>
              </a:rPr>
              <a:t>座城市（豫中会战</a:t>
            </a:r>
            <a:r>
              <a:rPr lang="en-US" altLang="zh-CN" dirty="0">
                <a:latin typeface="微软雅黑" pitchFamily="34" charset="-122"/>
                <a:ea typeface="微软雅黑" pitchFamily="34" charset="-122"/>
              </a:rPr>
              <a:t>37</a:t>
            </a:r>
            <a:r>
              <a:rPr lang="zh-CN" altLang="en-US" dirty="0">
                <a:latin typeface="微软雅黑" pitchFamily="34" charset="-122"/>
                <a:ea typeface="微软雅黑" pitchFamily="34" charset="-122"/>
              </a:rPr>
              <a:t>天失</a:t>
            </a:r>
            <a:r>
              <a:rPr lang="en-US" altLang="zh-CN" dirty="0">
                <a:latin typeface="微软雅黑" pitchFamily="34" charset="-122"/>
                <a:ea typeface="微软雅黑" pitchFamily="34" charset="-122"/>
              </a:rPr>
              <a:t>38</a:t>
            </a:r>
            <a:r>
              <a:rPr lang="zh-CN" altLang="en-US" dirty="0">
                <a:latin typeface="微软雅黑" pitchFamily="34" charset="-122"/>
                <a:ea typeface="微软雅黑" pitchFamily="34" charset="-122"/>
              </a:rPr>
              <a:t>城）、</a:t>
            </a:r>
            <a:r>
              <a:rPr lang="en-US" altLang="zh-CN" dirty="0">
                <a:latin typeface="微软雅黑" pitchFamily="34" charset="-122"/>
                <a:ea typeface="微软雅黑" pitchFamily="34" charset="-122"/>
              </a:rPr>
              <a:t>7</a:t>
            </a:r>
            <a:r>
              <a:rPr lang="zh-CN" altLang="en-US" dirty="0">
                <a:latin typeface="微软雅黑" pitchFamily="34" charset="-122"/>
                <a:ea typeface="微软雅黑" pitchFamily="34" charset="-122"/>
              </a:rPr>
              <a:t>个空军基地和</a:t>
            </a:r>
            <a:r>
              <a:rPr lang="en-US" altLang="zh-CN" dirty="0">
                <a:latin typeface="微软雅黑" pitchFamily="34" charset="-122"/>
                <a:ea typeface="微软雅黑" pitchFamily="34" charset="-122"/>
              </a:rPr>
              <a:t>36</a:t>
            </a:r>
            <a:r>
              <a:rPr lang="zh-CN" altLang="en-US" dirty="0">
                <a:latin typeface="微软雅黑" pitchFamily="34" charset="-122"/>
                <a:ea typeface="微软雅黑" pitchFamily="34" charset="-122"/>
              </a:rPr>
              <a:t>个飞机场，丧失国土</a:t>
            </a:r>
            <a:r>
              <a:rPr lang="en-US" altLang="zh-CN" dirty="0">
                <a:latin typeface="微软雅黑" pitchFamily="34" charset="-122"/>
                <a:ea typeface="微软雅黑" pitchFamily="34" charset="-122"/>
              </a:rPr>
              <a:t>20</a:t>
            </a:r>
            <a:r>
              <a:rPr lang="zh-CN" altLang="en-US" dirty="0">
                <a:latin typeface="微软雅黑" pitchFamily="34" charset="-122"/>
                <a:ea typeface="微软雅黑" pitchFamily="34" charset="-122"/>
              </a:rPr>
              <a:t>多万平方公里、</a:t>
            </a:r>
            <a:r>
              <a:rPr lang="en-US" altLang="zh-CN" dirty="0">
                <a:latin typeface="微软雅黑" pitchFamily="34" charset="-122"/>
                <a:ea typeface="微软雅黑" pitchFamily="34" charset="-122"/>
              </a:rPr>
              <a:t>6000</a:t>
            </a:r>
            <a:r>
              <a:rPr lang="zh-CN" altLang="en-US" dirty="0">
                <a:latin typeface="微软雅黑" pitchFamily="34" charset="-122"/>
                <a:ea typeface="微软雅黑" pitchFamily="34" charset="-122"/>
              </a:rPr>
              <a:t>万人民。</a:t>
            </a:r>
            <a:endParaRPr lang="en-US" altLang="zh-CN" dirty="0">
              <a:latin typeface="微软雅黑" pitchFamily="34" charset="-122"/>
              <a:ea typeface="微软雅黑" pitchFamily="34" charset="-122"/>
            </a:endParaRPr>
          </a:p>
          <a:p>
            <a:r>
              <a:rPr lang="zh-CN" altLang="en-US" dirty="0">
                <a:latin typeface="微软雅黑" pitchFamily="34" charset="-122"/>
                <a:ea typeface="微软雅黑" pitchFamily="34" charset="-122"/>
              </a:rPr>
              <a:t>战役中至少</a:t>
            </a:r>
            <a:r>
              <a:rPr lang="en-US" altLang="zh-CN" dirty="0">
                <a:latin typeface="微软雅黑" pitchFamily="34" charset="-122"/>
                <a:ea typeface="微软雅黑" pitchFamily="34" charset="-122"/>
              </a:rPr>
              <a:t>2.4</a:t>
            </a:r>
            <a:r>
              <a:rPr lang="zh-CN" altLang="en-US" dirty="0">
                <a:latin typeface="微软雅黑" pitchFamily="34" charset="-122"/>
                <a:ea typeface="微软雅黑" pitchFamily="34" charset="-122"/>
              </a:rPr>
              <a:t>万日军死亡，加上伤病者共十万人。日军尽管达成作战企图，却无力保障大陆交通线畅通，也未能阻挡美机空袭日本本土。除此之外，由于分散了兵力，反而为国民党军队反攻提供了条件。</a:t>
            </a:r>
          </a:p>
        </p:txBody>
      </p:sp>
      <p:pic>
        <p:nvPicPr>
          <p:cNvPr id="3" name="Picture 2" descr="d:\users\administrator\appdata\roaming\360se6\User Data\temp\9d879c66gw1etuix10caaj20dw09xdh1.jpg">
            <a:extLst>
              <a:ext uri="{FF2B5EF4-FFF2-40B4-BE49-F238E27FC236}">
                <a16:creationId xmlns:a16="http://schemas.microsoft.com/office/drawing/2014/main" id="{4696C954-E163-4228-8E17-051F3DD29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204"/>
          <a:stretch/>
        </p:blipFill>
        <p:spPr bwMode="auto">
          <a:xfrm>
            <a:off x="1094151" y="2131319"/>
            <a:ext cx="4369229" cy="3082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圆角矩形 7">
            <a:extLst>
              <a:ext uri="{FF2B5EF4-FFF2-40B4-BE49-F238E27FC236}">
                <a16:creationId xmlns:a16="http://schemas.microsoft.com/office/drawing/2014/main" id="{56465A35-CBA3-430F-8EB9-BCA4E55B3EEE}"/>
              </a:ext>
            </a:extLst>
          </p:cNvPr>
          <p:cNvSpPr/>
          <p:nvPr/>
        </p:nvSpPr>
        <p:spPr>
          <a:xfrm>
            <a:off x="1094151" y="1282628"/>
            <a:ext cx="3599256" cy="708393"/>
          </a:xfrm>
          <a:prstGeom prst="roundRect">
            <a:avLst>
              <a:gd name="adj" fmla="val 1974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微软雅黑" pitchFamily="34" charset="-122"/>
                <a:ea typeface="微软雅黑" pitchFamily="34" charset="-122"/>
              </a:rPr>
              <a:t>豫湘桂战役</a:t>
            </a:r>
            <a:endParaRPr lang="zh-CN" altLang="en-US" sz="32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905557323"/>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125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up)">
                                      <p:cBhvr>
                                        <p:cTn id="22" dur="125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up)">
                                      <p:cBhvr>
                                        <p:cTn id="27"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s\administrator\appdata\roaming\360se6\User Data\temp\b8a8f3fd03e7dd7d397e1cbc8f113add.jpg">
            <a:extLst>
              <a:ext uri="{FF2B5EF4-FFF2-40B4-BE49-F238E27FC236}">
                <a16:creationId xmlns:a16="http://schemas.microsoft.com/office/drawing/2014/main" id="{9A6F6DE8-7E47-4348-A57E-6B7413153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88"/>
          <a:stretch/>
        </p:blipFill>
        <p:spPr bwMode="auto">
          <a:xfrm>
            <a:off x="2116105" y="1635102"/>
            <a:ext cx="3874039" cy="2357085"/>
          </a:xfrm>
          <a:prstGeom prst="rect">
            <a:avLst/>
          </a:prstGeom>
          <a:ln w="88900" cap="sq" cmpd="thickThin">
            <a:solidFill>
              <a:srgbClr val="000000"/>
            </a:solidFill>
            <a:prstDash val="solid"/>
            <a:miter lim="800000"/>
          </a:ln>
          <a:effectLst>
            <a:innerShdw blurRad="76200">
              <a:srgbClr val="000000"/>
            </a:innerShdw>
          </a:effectLst>
          <a:extLst/>
        </p:spPr>
      </p:pic>
      <p:pic>
        <p:nvPicPr>
          <p:cNvPr id="3" name="Picture 2" descr="d:\users\administrator\appdata\roaming\360se6\User Data\temp\fee3b35b516753eb27ca88cf01020031.jpg">
            <a:extLst>
              <a:ext uri="{FF2B5EF4-FFF2-40B4-BE49-F238E27FC236}">
                <a16:creationId xmlns:a16="http://schemas.microsoft.com/office/drawing/2014/main" id="{C48A80AA-4F45-4866-8F78-EBBF68CDA8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456"/>
          <a:stretch/>
        </p:blipFill>
        <p:spPr bwMode="auto">
          <a:xfrm>
            <a:off x="6526547" y="1635102"/>
            <a:ext cx="3816424" cy="2418427"/>
          </a:xfrm>
          <a:prstGeom prst="rect">
            <a:avLst/>
          </a:prstGeom>
          <a:ln w="88900" cap="sq" cmpd="thickThin">
            <a:solidFill>
              <a:srgbClr val="000000"/>
            </a:solidFill>
            <a:prstDash val="solid"/>
            <a:miter lim="800000"/>
          </a:ln>
          <a:effectLst>
            <a:innerShdw blurRad="76200">
              <a:srgbClr val="000000"/>
            </a:innerShdw>
          </a:effectLst>
          <a:extLst/>
        </p:spPr>
      </p:pic>
      <p:sp>
        <p:nvSpPr>
          <p:cNvPr id="4" name="矩形 3">
            <a:extLst>
              <a:ext uri="{FF2B5EF4-FFF2-40B4-BE49-F238E27FC236}">
                <a16:creationId xmlns:a16="http://schemas.microsoft.com/office/drawing/2014/main" id="{24E81822-4C9C-48C8-847F-6127A4665AE0}"/>
              </a:ext>
            </a:extLst>
          </p:cNvPr>
          <p:cNvSpPr/>
          <p:nvPr/>
        </p:nvSpPr>
        <p:spPr>
          <a:xfrm>
            <a:off x="1957696" y="4403938"/>
            <a:ext cx="4032448" cy="923330"/>
          </a:xfrm>
          <a:prstGeom prst="rect">
            <a:avLst/>
          </a:prstGeom>
        </p:spPr>
        <p:txBody>
          <a:bodyPr wrap="square">
            <a:spAutoFit/>
          </a:bodyPr>
          <a:lstStyle/>
          <a:p>
            <a:r>
              <a:rPr lang="en-US" altLang="zh-CN" dirty="0">
                <a:solidFill>
                  <a:schemeClr val="tx1">
                    <a:lumMod val="85000"/>
                    <a:lumOff val="15000"/>
                  </a:schemeClr>
                </a:solidFill>
                <a:latin typeface="微软雅黑" pitchFamily="34" charset="-122"/>
                <a:ea typeface="微软雅黑" pitchFamily="34" charset="-122"/>
              </a:rPr>
              <a:t>1945</a:t>
            </a:r>
            <a:r>
              <a:rPr lang="zh-CN" altLang="en-US" dirty="0">
                <a:solidFill>
                  <a:schemeClr val="tx1">
                    <a:lumMod val="85000"/>
                    <a:lumOff val="15000"/>
                  </a:schemeClr>
                </a:solidFill>
                <a:latin typeface="微软雅黑" pitchFamily="34" charset="-122"/>
                <a:ea typeface="微软雅黑" pitchFamily="34" charset="-122"/>
              </a:rPr>
              <a:t>年</a:t>
            </a:r>
            <a:r>
              <a:rPr lang="en-US" altLang="zh-CN" dirty="0">
                <a:solidFill>
                  <a:schemeClr val="tx1">
                    <a:lumMod val="85000"/>
                    <a:lumOff val="15000"/>
                  </a:schemeClr>
                </a:solidFill>
                <a:latin typeface="微软雅黑" pitchFamily="34" charset="-122"/>
                <a:ea typeface="微软雅黑" pitchFamily="34" charset="-122"/>
              </a:rPr>
              <a:t>5</a:t>
            </a:r>
            <a:r>
              <a:rPr lang="zh-CN" altLang="en-US" dirty="0">
                <a:solidFill>
                  <a:schemeClr val="tx1">
                    <a:lumMod val="85000"/>
                    <a:lumOff val="15000"/>
                  </a:schemeClr>
                </a:solidFill>
                <a:latin typeface="微软雅黑" pitchFamily="34" charset="-122"/>
                <a:ea typeface="微软雅黑" pitchFamily="34" charset="-122"/>
              </a:rPr>
              <a:t>月</a:t>
            </a:r>
            <a:r>
              <a:rPr lang="en-US" altLang="zh-CN" dirty="0">
                <a:solidFill>
                  <a:schemeClr val="tx1">
                    <a:lumMod val="85000"/>
                    <a:lumOff val="15000"/>
                  </a:schemeClr>
                </a:solidFill>
                <a:latin typeface="微软雅黑" pitchFamily="34" charset="-122"/>
                <a:ea typeface="微软雅黑" pitchFamily="34" charset="-122"/>
              </a:rPr>
              <a:t>8</a:t>
            </a:r>
            <a:r>
              <a:rPr lang="zh-CN" altLang="en-US" dirty="0">
                <a:solidFill>
                  <a:schemeClr val="tx1">
                    <a:lumMod val="85000"/>
                    <a:lumOff val="15000"/>
                  </a:schemeClr>
                </a:solidFill>
                <a:latin typeface="微软雅黑" pitchFamily="34" charset="-122"/>
                <a:ea typeface="微软雅黑" pitchFamily="34" charset="-122"/>
              </a:rPr>
              <a:t>日，德国法西斯无条件投降。致辞，欧洲战争结束，盟军作战中心迅速东移，全力对付日本法西斯</a:t>
            </a:r>
          </a:p>
        </p:txBody>
      </p:sp>
      <p:sp>
        <p:nvSpPr>
          <p:cNvPr id="5" name="矩形 4">
            <a:extLst>
              <a:ext uri="{FF2B5EF4-FFF2-40B4-BE49-F238E27FC236}">
                <a16:creationId xmlns:a16="http://schemas.microsoft.com/office/drawing/2014/main" id="{0D400CBE-9F05-445D-B985-CD1675D0191A}"/>
              </a:ext>
            </a:extLst>
          </p:cNvPr>
          <p:cNvSpPr/>
          <p:nvPr/>
        </p:nvSpPr>
        <p:spPr>
          <a:xfrm>
            <a:off x="6418535" y="4403938"/>
            <a:ext cx="4032448" cy="1200329"/>
          </a:xfrm>
          <a:prstGeom prst="rect">
            <a:avLst/>
          </a:prstGeom>
        </p:spPr>
        <p:txBody>
          <a:bodyPr wrap="square">
            <a:spAutoFit/>
          </a:bodyPr>
          <a:lstStyle/>
          <a:p>
            <a:r>
              <a:rPr lang="en-US" altLang="zh-CN" dirty="0">
                <a:solidFill>
                  <a:schemeClr val="tx1">
                    <a:lumMod val="85000"/>
                    <a:lumOff val="15000"/>
                  </a:schemeClr>
                </a:solidFill>
                <a:latin typeface="微软雅黑" pitchFamily="34" charset="-122"/>
                <a:ea typeface="微软雅黑" pitchFamily="34" charset="-122"/>
              </a:rPr>
              <a:t>1945</a:t>
            </a:r>
            <a:r>
              <a:rPr lang="zh-CN" altLang="en-US" dirty="0">
                <a:solidFill>
                  <a:schemeClr val="tx1">
                    <a:lumMod val="85000"/>
                    <a:lumOff val="15000"/>
                  </a:schemeClr>
                </a:solidFill>
                <a:latin typeface="微软雅黑" pitchFamily="34" charset="-122"/>
                <a:ea typeface="微软雅黑" pitchFamily="34" charset="-122"/>
              </a:rPr>
              <a:t>年</a:t>
            </a:r>
            <a:r>
              <a:rPr lang="en-US" altLang="zh-CN" dirty="0">
                <a:solidFill>
                  <a:schemeClr val="tx1">
                    <a:lumMod val="85000"/>
                    <a:lumOff val="15000"/>
                  </a:schemeClr>
                </a:solidFill>
                <a:latin typeface="微软雅黑" pitchFamily="34" charset="-122"/>
                <a:ea typeface="微软雅黑" pitchFamily="34" charset="-122"/>
              </a:rPr>
              <a:t>7</a:t>
            </a:r>
            <a:r>
              <a:rPr lang="zh-CN" altLang="en-US" dirty="0">
                <a:solidFill>
                  <a:schemeClr val="tx1">
                    <a:lumMod val="85000"/>
                    <a:lumOff val="15000"/>
                  </a:schemeClr>
                </a:solidFill>
                <a:latin typeface="微软雅黑" pitchFamily="34" charset="-122"/>
                <a:ea typeface="微软雅黑" pitchFamily="34" charset="-122"/>
              </a:rPr>
              <a:t>月</a:t>
            </a:r>
            <a:r>
              <a:rPr lang="en-US" altLang="zh-CN" dirty="0">
                <a:solidFill>
                  <a:schemeClr val="tx1">
                    <a:lumMod val="85000"/>
                    <a:lumOff val="15000"/>
                  </a:schemeClr>
                </a:solidFill>
                <a:latin typeface="微软雅黑" pitchFamily="34" charset="-122"/>
                <a:ea typeface="微软雅黑" pitchFamily="34" charset="-122"/>
              </a:rPr>
              <a:t>26</a:t>
            </a:r>
            <a:r>
              <a:rPr lang="zh-CN" altLang="en-US" dirty="0">
                <a:solidFill>
                  <a:schemeClr val="tx1">
                    <a:lumMod val="85000"/>
                    <a:lumOff val="15000"/>
                  </a:schemeClr>
                </a:solidFill>
                <a:latin typeface="微软雅黑" pitchFamily="34" charset="-122"/>
                <a:ea typeface="微软雅黑" pitchFamily="34" charset="-122"/>
              </a:rPr>
              <a:t>日，美、英、中三国共同发表</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波茨坦公告</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，敦促日本无条件投降，</a:t>
            </a:r>
            <a:r>
              <a:rPr lang="en-US" altLang="zh-CN" dirty="0">
                <a:solidFill>
                  <a:schemeClr val="tx1">
                    <a:lumMod val="85000"/>
                    <a:lumOff val="15000"/>
                  </a:schemeClr>
                </a:solidFill>
                <a:latin typeface="微软雅黑" pitchFamily="34" charset="-122"/>
                <a:ea typeface="微软雅黑" pitchFamily="34" charset="-122"/>
              </a:rPr>
              <a:t>28</a:t>
            </a:r>
            <a:r>
              <a:rPr lang="zh-CN" altLang="en-US" dirty="0">
                <a:solidFill>
                  <a:schemeClr val="tx1">
                    <a:lumMod val="85000"/>
                    <a:lumOff val="15000"/>
                  </a:schemeClr>
                </a:solidFill>
                <a:latin typeface="微软雅黑" pitchFamily="34" charset="-122"/>
                <a:ea typeface="微软雅黑" pitchFamily="34" charset="-122"/>
              </a:rPr>
              <a:t>日，日本政府表示，对波茨坦公告</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不予理睬</a:t>
            </a:r>
          </a:p>
        </p:txBody>
      </p:sp>
    </p:spTree>
    <p:extLst>
      <p:ext uri="{BB962C8B-B14F-4D97-AF65-F5344CB8AC3E}">
        <p14:creationId xmlns:p14="http://schemas.microsoft.com/office/powerpoint/2010/main" val="2276765907"/>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378EC6A-F66B-4E0B-AC4A-C22B3C8C3D8F}"/>
              </a:ext>
            </a:extLst>
          </p:cNvPr>
          <p:cNvSpPr/>
          <p:nvPr/>
        </p:nvSpPr>
        <p:spPr>
          <a:xfrm>
            <a:off x="4905375" y="2584712"/>
            <a:ext cx="5216736" cy="2308324"/>
          </a:xfrm>
          <a:prstGeom prst="rect">
            <a:avLst/>
          </a:prstGeom>
        </p:spPr>
        <p:txBody>
          <a:bodyPr wrap="square">
            <a:spAutoFit/>
          </a:bodyPr>
          <a:lstStyle/>
          <a:p>
            <a:r>
              <a:rPr lang="zh-CN" altLang="en-US" dirty="0">
                <a:latin typeface="微软雅黑" pitchFamily="34" charset="-122"/>
                <a:ea typeface="微软雅黑" pitchFamily="34" charset="-122"/>
              </a:rPr>
              <a:t>广岛原子弹事件是指第二次世界大战末的</a:t>
            </a:r>
            <a:r>
              <a:rPr lang="en-US" altLang="zh-CN" dirty="0">
                <a:latin typeface="微软雅黑" pitchFamily="34" charset="-122"/>
                <a:ea typeface="微软雅黑" pitchFamily="34" charset="-122"/>
              </a:rPr>
              <a:t>1945</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6</a:t>
            </a:r>
            <a:r>
              <a:rPr lang="zh-CN" altLang="en-US" dirty="0">
                <a:latin typeface="微软雅黑" pitchFamily="34" charset="-122"/>
                <a:ea typeface="微软雅黑" pitchFamily="34" charset="-122"/>
              </a:rPr>
              <a:t>日美国在日本广岛投掷原子弹。</a:t>
            </a:r>
            <a:r>
              <a:rPr lang="en-US" altLang="zh-CN" dirty="0">
                <a:latin typeface="微软雅黑" pitchFamily="34" charset="-122"/>
                <a:ea typeface="微软雅黑" pitchFamily="34" charset="-122"/>
              </a:rPr>
              <a:t>1945</a:t>
            </a:r>
            <a:r>
              <a:rPr lang="zh-CN" altLang="en-US" dirty="0">
                <a:latin typeface="微软雅黑" pitchFamily="34" charset="-122"/>
                <a:ea typeface="微软雅黑" pitchFamily="34" charset="-122"/>
              </a:rPr>
              <a:t>年夏天，日本败局已定，但是日本在冲绳等地的疯狂抵抗导致了大量盟军官兵伤亡。当时美军已经制订了在九州和关东地区登陆的“冠冕”行动和“奥林匹克”行动计划，出于对盟军官兵生命的保护，尽快迫使日本投降，并以此抑制苏联，美国总统杜鲁门和军方高层人员决定在日本投掷原子弹以加速战争进程。</a:t>
            </a:r>
          </a:p>
        </p:txBody>
      </p:sp>
      <p:pic>
        <p:nvPicPr>
          <p:cNvPr id="5" name="Picture 2" descr="d:\users\administrator\appdata\roaming\360se6\User Data\temp\t01cd6a9a98548c2a31.jpg">
            <a:extLst>
              <a:ext uri="{FF2B5EF4-FFF2-40B4-BE49-F238E27FC236}">
                <a16:creationId xmlns:a16="http://schemas.microsoft.com/office/drawing/2014/main" id="{A0847635-8FA7-4ED9-8437-5CE0BFBA2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607" y="2362645"/>
            <a:ext cx="2720280" cy="3139321"/>
          </a:xfrm>
          <a:prstGeom prst="roundRect">
            <a:avLst>
              <a:gd name="adj" fmla="val 8594"/>
            </a:avLst>
          </a:prstGeom>
          <a:solidFill>
            <a:srgbClr val="FFFFFF">
              <a:shade val="85000"/>
            </a:srgbClr>
          </a:solidFill>
          <a:ln>
            <a:noFill/>
          </a:ln>
          <a:effectLst/>
          <a:extLst/>
        </p:spPr>
      </p:pic>
      <p:sp>
        <p:nvSpPr>
          <p:cNvPr id="7" name="圆角矩形 7">
            <a:extLst>
              <a:ext uri="{FF2B5EF4-FFF2-40B4-BE49-F238E27FC236}">
                <a16:creationId xmlns:a16="http://schemas.microsoft.com/office/drawing/2014/main" id="{EE939628-1A12-4520-8D66-127EB2FF07B6}"/>
              </a:ext>
            </a:extLst>
          </p:cNvPr>
          <p:cNvSpPr/>
          <p:nvPr/>
        </p:nvSpPr>
        <p:spPr>
          <a:xfrm>
            <a:off x="1745607" y="1393532"/>
            <a:ext cx="3599256" cy="708393"/>
          </a:xfrm>
          <a:prstGeom prst="roundRect">
            <a:avLst>
              <a:gd name="adj" fmla="val 1974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微软雅黑" pitchFamily="34" charset="-122"/>
                <a:ea typeface="微软雅黑" pitchFamily="34" charset="-122"/>
              </a:rPr>
              <a:t>广岛原子弹事件</a:t>
            </a:r>
            <a:endParaRPr lang="zh-CN" altLang="en-US" sz="32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147106944"/>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920B058-E354-4A96-9F38-E0D45D325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155"/>
          <a:stretch/>
        </p:blipFill>
        <p:spPr bwMode="auto">
          <a:xfrm>
            <a:off x="2746133" y="2083303"/>
            <a:ext cx="7229554" cy="271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AB46AB28-652D-42D3-AC62-0AA8D48DBAB2}"/>
              </a:ext>
            </a:extLst>
          </p:cNvPr>
          <p:cNvSpPr/>
          <p:nvPr/>
        </p:nvSpPr>
        <p:spPr>
          <a:xfrm>
            <a:off x="3048542" y="4870330"/>
            <a:ext cx="6624736" cy="923330"/>
          </a:xfrm>
          <a:prstGeom prst="rect">
            <a:avLst/>
          </a:prstGeom>
        </p:spPr>
        <p:txBody>
          <a:bodyPr wrap="square">
            <a:spAutoFit/>
          </a:bodyPr>
          <a:lstStyle/>
          <a:p>
            <a:r>
              <a:rPr lang="en-US" altLang="zh-CN" dirty="0">
                <a:latin typeface="微软雅黑" pitchFamily="34" charset="-122"/>
                <a:ea typeface="微软雅黑" pitchFamily="34" charset="-122"/>
              </a:rPr>
              <a:t>1945</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15</a:t>
            </a:r>
            <a:r>
              <a:rPr lang="zh-CN" altLang="en-US" dirty="0">
                <a:latin typeface="微软雅黑" pitchFamily="34" charset="-122"/>
                <a:ea typeface="微软雅黑" pitchFamily="34" charset="-122"/>
              </a:rPr>
              <a:t>日，日本照会中、苏、美、英四国，表示接受</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波茨坦公告</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a:t>
            </a:r>
            <a:r>
              <a:rPr lang="en-US" altLang="zh-CN" dirty="0">
                <a:latin typeface="微软雅黑" pitchFamily="34" charset="-122"/>
                <a:ea typeface="微软雅黑" pitchFamily="34" charset="-122"/>
              </a:rPr>
              <a:t>15</a:t>
            </a:r>
            <a:r>
              <a:rPr lang="zh-CN" altLang="en-US" dirty="0">
                <a:latin typeface="微软雅黑" pitchFamily="34" charset="-122"/>
                <a:ea typeface="微软雅黑" pitchFamily="34" charset="-122"/>
              </a:rPr>
              <a:t>日正午，日本裕仁天皇通过广播发表</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终战诏书</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，宣布无条件投降。</a:t>
            </a:r>
          </a:p>
        </p:txBody>
      </p:sp>
      <p:sp>
        <p:nvSpPr>
          <p:cNvPr id="5" name="圆角矩形 7">
            <a:extLst>
              <a:ext uri="{FF2B5EF4-FFF2-40B4-BE49-F238E27FC236}">
                <a16:creationId xmlns:a16="http://schemas.microsoft.com/office/drawing/2014/main" id="{CFA87C1E-85ED-480D-8E2D-A2A1119EA6BC}"/>
              </a:ext>
            </a:extLst>
          </p:cNvPr>
          <p:cNvSpPr/>
          <p:nvPr/>
        </p:nvSpPr>
        <p:spPr>
          <a:xfrm>
            <a:off x="4064130" y="1307047"/>
            <a:ext cx="4031727" cy="708393"/>
          </a:xfrm>
          <a:prstGeom prst="roundRect">
            <a:avLst>
              <a:gd name="adj" fmla="val 19747"/>
            </a:avLst>
          </a:prstGeom>
          <a:gradFill flip="none" rotWithShape="1">
            <a:gsLst>
              <a:gs pos="0">
                <a:srgbClr val="D90000"/>
              </a:gs>
              <a:gs pos="50000">
                <a:srgbClr val="E82829"/>
              </a:gs>
              <a:gs pos="100000">
                <a:srgbClr val="EC1E2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微软雅黑" pitchFamily="34" charset="-122"/>
                <a:ea typeface="微软雅黑" pitchFamily="34" charset="-122"/>
              </a:rPr>
              <a:t>日本宣布无条件投降</a:t>
            </a:r>
            <a:endParaRPr lang="zh-CN" altLang="en-US" sz="32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424455000"/>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style.rotation</p:attrName>
                                        </p:attrNameLst>
                                      </p:cBhvr>
                                      <p:tavLst>
                                        <p:tav tm="0">
                                          <p:val>
                                            <p:fltVal val="720"/>
                                          </p:val>
                                        </p:tav>
                                        <p:tav tm="100000">
                                          <p:val>
                                            <p:fltVal val="0"/>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 calcmode="lin" valueType="num">
                                      <p:cBhvr>
                                        <p:cTn id="15"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5543846-E476-4771-9F63-72F099E61FE3}"/>
              </a:ext>
            </a:extLst>
          </p:cNvPr>
          <p:cNvSpPr/>
          <p:nvPr/>
        </p:nvSpPr>
        <p:spPr>
          <a:xfrm>
            <a:off x="2089074" y="2751196"/>
            <a:ext cx="8347528" cy="1754326"/>
          </a:xfrm>
          <a:prstGeom prst="rect">
            <a:avLst/>
          </a:prstGeom>
          <a:noFill/>
        </p:spPr>
        <p:txBody>
          <a:bodyPr wrap="square">
            <a:spAutoFit/>
          </a:bodyPr>
          <a:lstStyle/>
          <a:p>
            <a:r>
              <a:rPr lang="en-US" altLang="zh-CN" dirty="0">
                <a:latin typeface="微软雅黑" pitchFamily="34" charset="-122"/>
                <a:ea typeface="微软雅黑" pitchFamily="34" charset="-122"/>
              </a:rPr>
              <a:t>1995</a:t>
            </a:r>
            <a:r>
              <a:rPr lang="zh-CN" altLang="en-US" dirty="0">
                <a:latin typeface="微软雅黑" pitchFamily="34" charset="-122"/>
                <a:ea typeface="微软雅黑" pitchFamily="34" charset="-122"/>
              </a:rPr>
              <a:t>年，江泽民同志在首都各界纪念抗日战争暨世界反法西斯战争胜利</a:t>
            </a:r>
            <a:r>
              <a:rPr lang="en-US" altLang="zh-CN" dirty="0">
                <a:latin typeface="微软雅黑" pitchFamily="34" charset="-122"/>
                <a:ea typeface="微软雅黑" pitchFamily="34" charset="-122"/>
              </a:rPr>
              <a:t>50</a:t>
            </a:r>
            <a:r>
              <a:rPr lang="zh-CN" altLang="en-US" dirty="0">
                <a:latin typeface="微软雅黑" pitchFamily="34" charset="-122"/>
                <a:ea typeface="微软雅黑" pitchFamily="34" charset="-122"/>
              </a:rPr>
              <a:t>周年大会上，对当年日本侵略中国造成巨大人口伤亡和财产损失的基本数据作出了重要表述。</a:t>
            </a:r>
            <a:r>
              <a:rPr lang="en-US" altLang="zh-CN" dirty="0">
                <a:latin typeface="微软雅黑" pitchFamily="34" charset="-122"/>
                <a:ea typeface="微软雅黑" pitchFamily="34" charset="-122"/>
              </a:rPr>
              <a:t>2005</a:t>
            </a:r>
            <a:r>
              <a:rPr lang="zh-CN" altLang="en-US" dirty="0">
                <a:latin typeface="微软雅黑" pitchFamily="34" charset="-122"/>
                <a:ea typeface="微软雅黑" pitchFamily="34" charset="-122"/>
              </a:rPr>
              <a:t>年，胡锦涛同志在纪念中国人民抗日战争暨世界反法西斯战争胜利</a:t>
            </a:r>
            <a:r>
              <a:rPr lang="en-US" altLang="zh-CN" dirty="0">
                <a:latin typeface="微软雅黑" pitchFamily="34" charset="-122"/>
                <a:ea typeface="微软雅黑" pitchFamily="34" charset="-122"/>
              </a:rPr>
              <a:t>60</a:t>
            </a:r>
            <a:r>
              <a:rPr lang="zh-CN" altLang="en-US" dirty="0">
                <a:latin typeface="微软雅黑" pitchFamily="34" charset="-122"/>
                <a:ea typeface="微软雅黑" pitchFamily="34" charset="-122"/>
              </a:rPr>
              <a:t>周年大会的讲话中，再次郑重宣布，据不完全统计，在抗日战争期间，中国军民死伤</a:t>
            </a:r>
            <a:r>
              <a:rPr lang="en-US" altLang="zh-CN" dirty="0">
                <a:latin typeface="微软雅黑" pitchFamily="34" charset="-122"/>
                <a:ea typeface="微软雅黑" pitchFamily="34" charset="-122"/>
              </a:rPr>
              <a:t>3500</a:t>
            </a:r>
            <a:r>
              <a:rPr lang="zh-CN" altLang="en-US" dirty="0">
                <a:latin typeface="微软雅黑" pitchFamily="34" charset="-122"/>
                <a:ea typeface="微软雅黑" pitchFamily="34" charset="-122"/>
              </a:rPr>
              <a:t>多万人；按</a:t>
            </a:r>
            <a:r>
              <a:rPr lang="en-US" altLang="zh-CN" dirty="0">
                <a:latin typeface="微软雅黑" pitchFamily="34" charset="-122"/>
                <a:ea typeface="微软雅黑" pitchFamily="34" charset="-122"/>
              </a:rPr>
              <a:t>1937</a:t>
            </a:r>
            <a:r>
              <a:rPr lang="zh-CN" altLang="en-US" dirty="0">
                <a:latin typeface="微软雅黑" pitchFamily="34" charset="-122"/>
                <a:ea typeface="微软雅黑" pitchFamily="34" charset="-122"/>
              </a:rPr>
              <a:t>年的比值折算，中国直接经济损失</a:t>
            </a:r>
            <a:r>
              <a:rPr lang="en-US" altLang="zh-CN" dirty="0">
                <a:latin typeface="微软雅黑" pitchFamily="34" charset="-122"/>
                <a:ea typeface="微软雅黑" pitchFamily="34" charset="-122"/>
              </a:rPr>
              <a:t>1000</a:t>
            </a:r>
            <a:r>
              <a:rPr lang="zh-CN" altLang="en-US" dirty="0">
                <a:latin typeface="微软雅黑" pitchFamily="34" charset="-122"/>
                <a:ea typeface="微软雅黑" pitchFamily="34" charset="-122"/>
              </a:rPr>
              <a:t>多亿美元，间接经济损失</a:t>
            </a:r>
            <a:r>
              <a:rPr lang="en-US" altLang="zh-CN" dirty="0">
                <a:latin typeface="微软雅黑" pitchFamily="34" charset="-122"/>
                <a:ea typeface="微软雅黑" pitchFamily="34" charset="-122"/>
              </a:rPr>
              <a:t>5000</a:t>
            </a:r>
            <a:r>
              <a:rPr lang="zh-CN" altLang="en-US" dirty="0">
                <a:latin typeface="微软雅黑" pitchFamily="34" charset="-122"/>
                <a:ea typeface="微软雅黑" pitchFamily="34" charset="-122"/>
              </a:rPr>
              <a:t>多亿美元。</a:t>
            </a:r>
          </a:p>
        </p:txBody>
      </p:sp>
      <p:sp>
        <p:nvSpPr>
          <p:cNvPr id="6" name="圆角矩形 7">
            <a:extLst>
              <a:ext uri="{FF2B5EF4-FFF2-40B4-BE49-F238E27FC236}">
                <a16:creationId xmlns:a16="http://schemas.microsoft.com/office/drawing/2014/main" id="{E3154A51-08C5-4658-9F30-A811C21B4154}"/>
              </a:ext>
            </a:extLst>
          </p:cNvPr>
          <p:cNvSpPr/>
          <p:nvPr/>
        </p:nvSpPr>
        <p:spPr>
          <a:xfrm>
            <a:off x="3753970" y="1714725"/>
            <a:ext cx="4315595" cy="708393"/>
          </a:xfrm>
          <a:prstGeom prst="roundRect">
            <a:avLst>
              <a:gd name="adj" fmla="val 1974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八年抗战 中国的损失</a:t>
            </a:r>
          </a:p>
        </p:txBody>
      </p:sp>
    </p:spTree>
    <p:extLst>
      <p:ext uri="{BB962C8B-B14F-4D97-AF65-F5344CB8AC3E}">
        <p14:creationId xmlns:p14="http://schemas.microsoft.com/office/powerpoint/2010/main" val="250972729"/>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7">
            <a:extLst>
              <a:ext uri="{FF2B5EF4-FFF2-40B4-BE49-F238E27FC236}">
                <a16:creationId xmlns:a16="http://schemas.microsoft.com/office/drawing/2014/main" id="{605D4AF9-9459-47E5-95B1-0F2144CEA355}"/>
              </a:ext>
            </a:extLst>
          </p:cNvPr>
          <p:cNvSpPr/>
          <p:nvPr/>
        </p:nvSpPr>
        <p:spPr>
          <a:xfrm>
            <a:off x="3476188" y="2532163"/>
            <a:ext cx="1767505" cy="702031"/>
          </a:xfrm>
          <a:prstGeom prst="roundRect">
            <a:avLst>
              <a:gd name="adj" fmla="val 22089"/>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铭记历史</a:t>
            </a:r>
          </a:p>
        </p:txBody>
      </p:sp>
      <p:sp>
        <p:nvSpPr>
          <p:cNvPr id="3" name="圆角矩形 8">
            <a:extLst>
              <a:ext uri="{FF2B5EF4-FFF2-40B4-BE49-F238E27FC236}">
                <a16:creationId xmlns:a16="http://schemas.microsoft.com/office/drawing/2014/main" id="{7F7E67D7-C1C2-44C7-81D4-204B64CFA906}"/>
              </a:ext>
            </a:extLst>
          </p:cNvPr>
          <p:cNvSpPr/>
          <p:nvPr/>
        </p:nvSpPr>
        <p:spPr>
          <a:xfrm>
            <a:off x="5297593" y="2532162"/>
            <a:ext cx="1767505" cy="702031"/>
          </a:xfrm>
          <a:prstGeom prst="roundRect">
            <a:avLst>
              <a:gd name="adj" fmla="val 18368"/>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缅怀先烈</a:t>
            </a:r>
          </a:p>
        </p:txBody>
      </p:sp>
      <p:sp>
        <p:nvSpPr>
          <p:cNvPr id="4" name="圆角矩形 9">
            <a:extLst>
              <a:ext uri="{FF2B5EF4-FFF2-40B4-BE49-F238E27FC236}">
                <a16:creationId xmlns:a16="http://schemas.microsoft.com/office/drawing/2014/main" id="{29CCFF11-E7F1-471E-982B-B820C3EC002B}"/>
              </a:ext>
            </a:extLst>
          </p:cNvPr>
          <p:cNvSpPr/>
          <p:nvPr/>
        </p:nvSpPr>
        <p:spPr>
          <a:xfrm>
            <a:off x="7106806" y="2532162"/>
            <a:ext cx="1767505" cy="702031"/>
          </a:xfrm>
          <a:prstGeom prst="roundRect">
            <a:avLst>
              <a:gd name="adj" fmla="val 20229"/>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珍爱和平</a:t>
            </a:r>
          </a:p>
        </p:txBody>
      </p:sp>
      <p:sp>
        <p:nvSpPr>
          <p:cNvPr id="5" name="圆角矩形 10">
            <a:extLst>
              <a:ext uri="{FF2B5EF4-FFF2-40B4-BE49-F238E27FC236}">
                <a16:creationId xmlns:a16="http://schemas.microsoft.com/office/drawing/2014/main" id="{E16A2BC7-5D8A-49DE-963E-92CA0279570C}"/>
              </a:ext>
            </a:extLst>
          </p:cNvPr>
          <p:cNvSpPr/>
          <p:nvPr/>
        </p:nvSpPr>
        <p:spPr>
          <a:xfrm>
            <a:off x="8916019" y="2532161"/>
            <a:ext cx="1767505" cy="702031"/>
          </a:xfrm>
          <a:prstGeom prst="roundRect">
            <a:avLst>
              <a:gd name="adj" fmla="val 18368"/>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开创未来</a:t>
            </a:r>
          </a:p>
        </p:txBody>
      </p:sp>
      <p:sp>
        <p:nvSpPr>
          <p:cNvPr id="6" name="矩形 5">
            <a:extLst>
              <a:ext uri="{FF2B5EF4-FFF2-40B4-BE49-F238E27FC236}">
                <a16:creationId xmlns:a16="http://schemas.microsoft.com/office/drawing/2014/main" id="{CB86BF43-2CDE-4A43-A312-409592351C22}"/>
              </a:ext>
            </a:extLst>
          </p:cNvPr>
          <p:cNvSpPr/>
          <p:nvPr/>
        </p:nvSpPr>
        <p:spPr>
          <a:xfrm>
            <a:off x="3476188" y="3514742"/>
            <a:ext cx="7463667" cy="1477328"/>
          </a:xfrm>
          <a:prstGeom prst="rect">
            <a:avLst/>
          </a:prstGeom>
        </p:spPr>
        <p:txBody>
          <a:bodyPr wrap="square">
            <a:spAutoFit/>
          </a:bodyPr>
          <a:lstStyle/>
          <a:p>
            <a:r>
              <a:rPr lang="en-US" altLang="zh-CN" dirty="0">
                <a:latin typeface="微软雅黑" pitchFamily="34" charset="-122"/>
                <a:ea typeface="微软雅黑" pitchFamily="34" charset="-122"/>
              </a:rPr>
              <a:t>2015</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9</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3</a:t>
            </a:r>
            <a:r>
              <a:rPr lang="zh-CN" altLang="en-US" dirty="0">
                <a:latin typeface="微软雅黑" pitchFamily="34" charset="-122"/>
                <a:ea typeface="微软雅黑" pitchFamily="34" charset="-122"/>
              </a:rPr>
              <a:t>日，是中国第二个法定的“中国人民抗日战争胜利纪念日”，也是首个决定放假的抗战胜利纪念日。为隆重纪念中国人民抗日战争暨世界反法西斯战争胜利</a:t>
            </a:r>
            <a:r>
              <a:rPr lang="en-US" altLang="zh-CN" dirty="0">
                <a:latin typeface="微软雅黑" pitchFamily="34" charset="-122"/>
                <a:ea typeface="微软雅黑" pitchFamily="34" charset="-122"/>
              </a:rPr>
              <a:t>70</a:t>
            </a:r>
            <a:r>
              <a:rPr lang="zh-CN" altLang="en-US" dirty="0">
                <a:latin typeface="微软雅黑" pitchFamily="34" charset="-122"/>
                <a:ea typeface="微软雅黑" pitchFamily="34" charset="-122"/>
              </a:rPr>
              <a:t>周年，</a:t>
            </a:r>
            <a:r>
              <a:rPr lang="en-US" altLang="zh-CN" dirty="0">
                <a:latin typeface="微软雅黑" pitchFamily="34" charset="-122"/>
                <a:ea typeface="微软雅黑" pitchFamily="34" charset="-122"/>
              </a:rPr>
              <a:t>2015</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3</a:t>
            </a:r>
            <a:r>
              <a:rPr lang="zh-CN" altLang="en-US" dirty="0">
                <a:latin typeface="微软雅黑" pitchFamily="34" charset="-122"/>
                <a:ea typeface="微软雅黑" pitchFamily="34" charset="-122"/>
              </a:rPr>
              <a:t>月国务院专门发布活动通知，活动的主题是“铭记历史、缅怀先烈、珍爱和平、开创未来”，并对纪念活动作出总体安排。</a:t>
            </a:r>
          </a:p>
        </p:txBody>
      </p:sp>
      <p:pic>
        <p:nvPicPr>
          <p:cNvPr id="8" name="图片 7" descr="图片包含 建筑物, 时钟, 户外, 雕塑&#10;&#10;已生成极高可信度的说明">
            <a:extLst>
              <a:ext uri="{FF2B5EF4-FFF2-40B4-BE49-F238E27FC236}">
                <a16:creationId xmlns:a16="http://schemas.microsoft.com/office/drawing/2014/main" id="{151DE5D3-6055-4C26-9BB6-8C7ED239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67" y="1368690"/>
            <a:ext cx="4735999" cy="4735999"/>
          </a:xfrm>
          <a:prstGeom prst="rect">
            <a:avLst/>
          </a:prstGeom>
        </p:spPr>
      </p:pic>
    </p:spTree>
    <p:extLst>
      <p:ext uri="{BB962C8B-B14F-4D97-AF65-F5344CB8AC3E}">
        <p14:creationId xmlns:p14="http://schemas.microsoft.com/office/powerpoint/2010/main" val="401210734"/>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6"/>
                                        </p:tgtEl>
                                        <p:attrNameLst>
                                          <p:attrName>ppt_y</p:attrName>
                                        </p:attrNameLst>
                                      </p:cBhvr>
                                      <p:tavLst>
                                        <p:tav tm="0">
                                          <p:val>
                                            <p:strVal val="#ppt_y"/>
                                          </p:val>
                                        </p:tav>
                                        <p:tav tm="100000">
                                          <p:val>
                                            <p:strVal val="#ppt_y"/>
                                          </p:val>
                                        </p:tav>
                                      </p:tavLst>
                                    </p:anim>
                                    <p:anim calcmode="lin" valueType="num">
                                      <p:cBhvr>
                                        <p:cTn id="3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草, 户外, 宗教场所, 建筑物&#10;&#10;已生成极高可信度的说明">
            <a:extLst>
              <a:ext uri="{FF2B5EF4-FFF2-40B4-BE49-F238E27FC236}">
                <a16:creationId xmlns:a16="http://schemas.microsoft.com/office/drawing/2014/main" id="{FDE7FBAF-BA7F-46E8-B6E8-B7FDB9333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17" y="1335019"/>
            <a:ext cx="9750572" cy="4553721"/>
          </a:xfrm>
          <a:prstGeom prst="rect">
            <a:avLst/>
          </a:prstGeom>
        </p:spPr>
      </p:pic>
      <p:sp>
        <p:nvSpPr>
          <p:cNvPr id="6" name="文本框 5">
            <a:extLst>
              <a:ext uri="{FF2B5EF4-FFF2-40B4-BE49-F238E27FC236}">
                <a16:creationId xmlns:a16="http://schemas.microsoft.com/office/drawing/2014/main" id="{637DC729-2AA8-4116-BED6-4C8C39D27178}"/>
              </a:ext>
            </a:extLst>
          </p:cNvPr>
          <p:cNvSpPr txBox="1"/>
          <p:nvPr/>
        </p:nvSpPr>
        <p:spPr>
          <a:xfrm>
            <a:off x="7241327" y="2488700"/>
            <a:ext cx="3384632" cy="830997"/>
          </a:xfrm>
          <a:prstGeom prst="rect">
            <a:avLst/>
          </a:prstGeom>
          <a:noFill/>
        </p:spPr>
        <p:txBody>
          <a:bodyPr wrap="square" rtlCol="0">
            <a:spAutoFit/>
          </a:bodyPr>
          <a:lstStyle/>
          <a:p>
            <a:r>
              <a:rPr lang="zh-CN" altLang="en-US" sz="4800" dirty="0"/>
              <a:t>谢谢观看</a:t>
            </a:r>
          </a:p>
        </p:txBody>
      </p:sp>
    </p:spTree>
    <p:extLst>
      <p:ext uri="{BB962C8B-B14F-4D97-AF65-F5344CB8AC3E}">
        <p14:creationId xmlns:p14="http://schemas.microsoft.com/office/powerpoint/2010/main" val="3255643572"/>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063106B-84FD-4019-9D80-C40F665A9D7B}"/>
              </a:ext>
            </a:extLst>
          </p:cNvPr>
          <p:cNvSpPr/>
          <p:nvPr/>
        </p:nvSpPr>
        <p:spPr>
          <a:xfrm>
            <a:off x="6354733" y="2359319"/>
            <a:ext cx="4611309" cy="2862322"/>
          </a:xfrm>
          <a:prstGeom prst="rect">
            <a:avLst/>
          </a:prstGeom>
        </p:spPr>
        <p:txBody>
          <a:bodyPr wrap="square">
            <a:spAutoFit/>
          </a:bodyPr>
          <a:lstStyle/>
          <a:p>
            <a:r>
              <a:rPr lang="en-US" altLang="zh-CN" dirty="0">
                <a:latin typeface="微软雅黑" pitchFamily="34" charset="-122"/>
                <a:ea typeface="微软雅黑" pitchFamily="34" charset="-122"/>
              </a:rPr>
              <a:t>1937</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7</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7</a:t>
            </a:r>
            <a:r>
              <a:rPr lang="zh-CN" altLang="en-US" dirty="0">
                <a:latin typeface="微软雅黑" pitchFamily="34" charset="-122"/>
                <a:ea typeface="微软雅黑" pitchFamily="34" charset="-122"/>
              </a:rPr>
              <a:t>日，为中国抗日战争全面爆发的起点。日军在北平西南卢沟桥附近演习时，夜间日本军队以有己方士兵失踪为借口，要求进入宛平县城调查。遭到中华民国拒绝后，日本军队于</a:t>
            </a:r>
            <a:r>
              <a:rPr lang="en-US" altLang="zh-CN" dirty="0">
                <a:latin typeface="微软雅黑" pitchFamily="34" charset="-122"/>
                <a:ea typeface="微软雅黑" pitchFamily="34" charset="-122"/>
              </a:rPr>
              <a:t>7</a:t>
            </a:r>
            <a:r>
              <a:rPr lang="zh-CN" altLang="en-US" dirty="0">
                <a:latin typeface="微软雅黑" pitchFamily="34" charset="-122"/>
                <a:ea typeface="微软雅黑" pitchFamily="34" charset="-122"/>
              </a:rPr>
              <a:t>月</a:t>
            </a:r>
            <a:r>
              <a:rPr lang="en-US" altLang="zh-CN" dirty="0">
                <a:latin typeface="微软雅黑" pitchFamily="34" charset="-122"/>
                <a:ea typeface="微软雅黑" pitchFamily="34" charset="-122"/>
              </a:rPr>
              <a:t>8</a:t>
            </a:r>
            <a:r>
              <a:rPr lang="zh-CN" altLang="en-US" dirty="0">
                <a:latin typeface="微软雅黑" pitchFamily="34" charset="-122"/>
                <a:ea typeface="微软雅黑" pitchFamily="34" charset="-122"/>
              </a:rPr>
              <a:t>日凌晨向宛平县城和卢沟桥发动进攻，中华民国国军抵抗。驻守在卢沟桥北面的一个连仅余</a:t>
            </a:r>
            <a:r>
              <a:rPr lang="en-US" altLang="zh-CN" dirty="0">
                <a:latin typeface="微软雅黑" pitchFamily="34" charset="-122"/>
                <a:ea typeface="微软雅黑" pitchFamily="34" charset="-122"/>
              </a:rPr>
              <a:t>4</a:t>
            </a:r>
            <a:r>
              <a:rPr lang="zh-CN" altLang="en-US" dirty="0">
                <a:latin typeface="微软雅黑" pitchFamily="34" charset="-122"/>
                <a:ea typeface="微软雅黑" pitchFamily="34" charset="-122"/>
              </a:rPr>
              <a:t>人生还，余者全部壮烈牺牲。七七事变是日本全面侵华开始的标志，是中华民族进行全面抗战的起点，也象征第二次世界大战亚洲区域战事的起始。</a:t>
            </a:r>
          </a:p>
        </p:txBody>
      </p:sp>
      <p:pic>
        <p:nvPicPr>
          <p:cNvPr id="6" name="Picture 4" descr="d:\users\administrator\appdata\roaming\360se6\User Data\temp\10_0611.jpg">
            <a:extLst>
              <a:ext uri="{FF2B5EF4-FFF2-40B4-BE49-F238E27FC236}">
                <a16:creationId xmlns:a16="http://schemas.microsoft.com/office/drawing/2014/main" id="{FE747A0B-C65A-4E91-864D-B7BF4014A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85367" y="2220686"/>
            <a:ext cx="4308110" cy="313958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圆角矩形 7">
            <a:extLst>
              <a:ext uri="{FF2B5EF4-FFF2-40B4-BE49-F238E27FC236}">
                <a16:creationId xmlns:a16="http://schemas.microsoft.com/office/drawing/2014/main" id="{BB029F26-6E49-492A-AB40-B664C0725611}"/>
              </a:ext>
            </a:extLst>
          </p:cNvPr>
          <p:cNvSpPr/>
          <p:nvPr/>
        </p:nvSpPr>
        <p:spPr>
          <a:xfrm>
            <a:off x="1775146" y="1206610"/>
            <a:ext cx="216427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卢沟桥事变</a:t>
            </a:r>
          </a:p>
        </p:txBody>
      </p:sp>
    </p:spTree>
    <p:extLst>
      <p:ext uri="{BB962C8B-B14F-4D97-AF65-F5344CB8AC3E}">
        <p14:creationId xmlns:p14="http://schemas.microsoft.com/office/powerpoint/2010/main" val="2285879107"/>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87101D3-DAEA-45A1-944C-3F108314BFF2}"/>
              </a:ext>
            </a:extLst>
          </p:cNvPr>
          <p:cNvSpPr/>
          <p:nvPr/>
        </p:nvSpPr>
        <p:spPr>
          <a:xfrm>
            <a:off x="4901342" y="4223696"/>
            <a:ext cx="5192286" cy="923330"/>
          </a:xfrm>
          <a:prstGeom prst="rect">
            <a:avLst/>
          </a:prstGeom>
        </p:spPr>
        <p:txBody>
          <a:bodyPr wrap="square">
            <a:spAutoFit/>
          </a:bodyPr>
          <a:lstStyle/>
          <a:p>
            <a:r>
              <a:rPr lang="en-US" altLang="zh-CN" dirty="0">
                <a:solidFill>
                  <a:schemeClr val="tx1">
                    <a:lumMod val="75000"/>
                    <a:lumOff val="25000"/>
                  </a:schemeClr>
                </a:solidFill>
                <a:latin typeface="微软雅黑" pitchFamily="34" charset="-122"/>
                <a:ea typeface="微软雅黑" pitchFamily="34" charset="-122"/>
              </a:rPr>
              <a:t>1937</a:t>
            </a:r>
            <a:r>
              <a:rPr lang="zh-CN" altLang="en-US" dirty="0">
                <a:solidFill>
                  <a:schemeClr val="tx1">
                    <a:lumMod val="75000"/>
                    <a:lumOff val="25000"/>
                  </a:schemeClr>
                </a:solidFill>
                <a:latin typeface="微软雅黑" pitchFamily="34" charset="-122"/>
                <a:ea typeface="微软雅黑" pitchFamily="34" charset="-122"/>
              </a:rPr>
              <a:t>年日均猛攻北平南苑，守军将领第</a:t>
            </a:r>
            <a:r>
              <a:rPr lang="en-US" altLang="zh-CN" dirty="0">
                <a:solidFill>
                  <a:schemeClr val="tx1">
                    <a:lumMod val="75000"/>
                    <a:lumOff val="25000"/>
                  </a:schemeClr>
                </a:solidFill>
                <a:latin typeface="微软雅黑" pitchFamily="34" charset="-122"/>
                <a:ea typeface="微软雅黑" pitchFamily="34" charset="-122"/>
              </a:rPr>
              <a:t>29</a:t>
            </a:r>
            <a:r>
              <a:rPr lang="zh-CN" altLang="en-US" dirty="0">
                <a:solidFill>
                  <a:schemeClr val="tx1">
                    <a:lumMod val="75000"/>
                    <a:lumOff val="25000"/>
                  </a:schemeClr>
                </a:solidFill>
                <a:latin typeface="微软雅黑" pitchFamily="34" charset="-122"/>
                <a:ea typeface="微软雅黑" pitchFamily="34" charset="-122"/>
              </a:rPr>
              <a:t>军副军长佟麟阁和第</a:t>
            </a:r>
            <a:r>
              <a:rPr lang="en-US" altLang="zh-CN" dirty="0">
                <a:solidFill>
                  <a:schemeClr val="tx1">
                    <a:lumMod val="75000"/>
                    <a:lumOff val="25000"/>
                  </a:schemeClr>
                </a:solidFill>
                <a:latin typeface="微软雅黑" pitchFamily="34" charset="-122"/>
                <a:ea typeface="微软雅黑" pitchFamily="34" charset="-122"/>
              </a:rPr>
              <a:t>132</a:t>
            </a:r>
            <a:r>
              <a:rPr lang="zh-CN" altLang="en-US" dirty="0">
                <a:solidFill>
                  <a:schemeClr val="tx1">
                    <a:lumMod val="75000"/>
                    <a:lumOff val="25000"/>
                  </a:schemeClr>
                </a:solidFill>
                <a:latin typeface="微软雅黑" pitchFamily="34" charset="-122"/>
                <a:ea typeface="微软雅黑" pitchFamily="34" charset="-122"/>
              </a:rPr>
              <a:t>师师长赵登禹先后殉国。次日，北平失陷。</a:t>
            </a:r>
            <a:r>
              <a:rPr lang="en-US" altLang="zh-CN" dirty="0">
                <a:solidFill>
                  <a:schemeClr val="tx1">
                    <a:lumMod val="75000"/>
                    <a:lumOff val="25000"/>
                  </a:schemeClr>
                </a:solidFill>
                <a:latin typeface="微软雅黑" pitchFamily="34" charset="-122"/>
                <a:ea typeface="微软雅黑" pitchFamily="34" charset="-122"/>
              </a:rPr>
              <a:t>30</a:t>
            </a:r>
            <a:r>
              <a:rPr lang="zh-CN" altLang="en-US" dirty="0">
                <a:solidFill>
                  <a:schemeClr val="tx1">
                    <a:lumMod val="75000"/>
                    <a:lumOff val="25000"/>
                  </a:schemeClr>
                </a:solidFill>
                <a:latin typeface="微软雅黑" pitchFamily="34" charset="-122"/>
                <a:ea typeface="微软雅黑" pitchFamily="34" charset="-122"/>
              </a:rPr>
              <a:t>日，天津失陷</a:t>
            </a:r>
          </a:p>
        </p:txBody>
      </p:sp>
      <p:grpSp>
        <p:nvGrpSpPr>
          <p:cNvPr id="5" name="组合 4">
            <a:extLst>
              <a:ext uri="{FF2B5EF4-FFF2-40B4-BE49-F238E27FC236}">
                <a16:creationId xmlns:a16="http://schemas.microsoft.com/office/drawing/2014/main" id="{31B786E1-A452-4129-BFF6-ABA01AC1B4AD}"/>
              </a:ext>
            </a:extLst>
          </p:cNvPr>
          <p:cNvGrpSpPr/>
          <p:nvPr/>
        </p:nvGrpSpPr>
        <p:grpSpPr>
          <a:xfrm>
            <a:off x="1647715" y="1334579"/>
            <a:ext cx="2766063" cy="2262802"/>
            <a:chOff x="506688" y="1274834"/>
            <a:chExt cx="2365760" cy="1666221"/>
          </a:xfrm>
        </p:grpSpPr>
        <p:pic>
          <p:nvPicPr>
            <p:cNvPr id="6" name="Picture 4" descr="d:\users\administrator\appdata\roaming\360se6\User Data\temp\15315066_964852.jpg">
              <a:extLst>
                <a:ext uri="{FF2B5EF4-FFF2-40B4-BE49-F238E27FC236}">
                  <a16:creationId xmlns:a16="http://schemas.microsoft.com/office/drawing/2014/main" id="{F59A565A-313D-4DF1-9217-3783BE5F4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88" y="1274834"/>
              <a:ext cx="2365760" cy="135394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7EE6EC4D-92D3-4EB2-868E-FE1518EB3A3A}"/>
                </a:ext>
              </a:extLst>
            </p:cNvPr>
            <p:cNvSpPr/>
            <p:nvPr/>
          </p:nvSpPr>
          <p:spPr>
            <a:xfrm>
              <a:off x="816276" y="2671321"/>
              <a:ext cx="1735287" cy="269734"/>
            </a:xfrm>
            <a:prstGeom prst="rect">
              <a:avLst/>
            </a:prstGeom>
          </p:spPr>
          <p:txBody>
            <a:bodyPr wrap="none">
              <a:spAutoFit/>
            </a:bodyPr>
            <a:lstStyle/>
            <a:p>
              <a:r>
                <a:rPr lang="zh-CN" altLang="en-US" sz="1400" dirty="0">
                  <a:latin typeface="微软雅黑" pitchFamily="34" charset="-122"/>
                  <a:ea typeface="微软雅黑" pitchFamily="34" charset="-122"/>
                </a:rPr>
                <a:t>日本进入北平前门大街</a:t>
              </a:r>
            </a:p>
          </p:txBody>
        </p:sp>
      </p:grpSp>
      <p:grpSp>
        <p:nvGrpSpPr>
          <p:cNvPr id="8" name="组合 7">
            <a:extLst>
              <a:ext uri="{FF2B5EF4-FFF2-40B4-BE49-F238E27FC236}">
                <a16:creationId xmlns:a16="http://schemas.microsoft.com/office/drawing/2014/main" id="{7F686BF2-1770-4A97-B6EB-95160B02585A}"/>
              </a:ext>
            </a:extLst>
          </p:cNvPr>
          <p:cNvGrpSpPr/>
          <p:nvPr/>
        </p:nvGrpSpPr>
        <p:grpSpPr>
          <a:xfrm>
            <a:off x="1641112" y="3635664"/>
            <a:ext cx="2766063" cy="2242571"/>
            <a:chOff x="2935555" y="1274833"/>
            <a:chExt cx="2353585" cy="1705602"/>
          </a:xfrm>
        </p:grpSpPr>
        <p:pic>
          <p:nvPicPr>
            <p:cNvPr id="9" name="Picture 6" descr="d:\users\administrator\appdata\roaming\360se6\User Data\temp\2006111214475831.jpg">
              <a:extLst>
                <a:ext uri="{FF2B5EF4-FFF2-40B4-BE49-F238E27FC236}">
                  <a16:creationId xmlns:a16="http://schemas.microsoft.com/office/drawing/2014/main" id="{566AA331-C600-495D-AF2B-19C0F5857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555" y="1274833"/>
              <a:ext cx="2353585" cy="135394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A57F6CBE-20B2-488A-8048-38C0017712BC}"/>
                </a:ext>
              </a:extLst>
            </p:cNvPr>
            <p:cNvSpPr/>
            <p:nvPr/>
          </p:nvSpPr>
          <p:spPr>
            <a:xfrm>
              <a:off x="3541830" y="2710701"/>
              <a:ext cx="1152270" cy="269734"/>
            </a:xfrm>
            <a:prstGeom prst="rect">
              <a:avLst/>
            </a:prstGeom>
          </p:spPr>
          <p:txBody>
            <a:bodyPr wrap="none">
              <a:spAutoFit/>
            </a:bodyPr>
            <a:lstStyle/>
            <a:p>
              <a:r>
                <a:rPr lang="zh-CN" altLang="en-US" sz="1400" dirty="0">
                  <a:latin typeface="微软雅黑" pitchFamily="34" charset="-122"/>
                  <a:ea typeface="微软雅黑" pitchFamily="34" charset="-122"/>
                </a:rPr>
                <a:t>日军进入天津 </a:t>
              </a:r>
            </a:p>
          </p:txBody>
        </p:sp>
      </p:grpSp>
      <p:grpSp>
        <p:nvGrpSpPr>
          <p:cNvPr id="11" name="组合 10">
            <a:extLst>
              <a:ext uri="{FF2B5EF4-FFF2-40B4-BE49-F238E27FC236}">
                <a16:creationId xmlns:a16="http://schemas.microsoft.com/office/drawing/2014/main" id="{E36AFDD2-48E3-4275-8CCD-592893F9881C}"/>
              </a:ext>
            </a:extLst>
          </p:cNvPr>
          <p:cNvGrpSpPr/>
          <p:nvPr/>
        </p:nvGrpSpPr>
        <p:grpSpPr>
          <a:xfrm>
            <a:off x="4683708" y="1333042"/>
            <a:ext cx="5588768" cy="2658251"/>
            <a:chOff x="486689" y="2966656"/>
            <a:chExt cx="4738631" cy="1820261"/>
          </a:xfrm>
        </p:grpSpPr>
        <p:pic>
          <p:nvPicPr>
            <p:cNvPr id="12" name="Picture 12" descr="d:\users\administrator\appdata\roaming\360se6\User Data\temp\2006111214476656.jpg">
              <a:extLst>
                <a:ext uri="{FF2B5EF4-FFF2-40B4-BE49-F238E27FC236}">
                  <a16:creationId xmlns:a16="http://schemas.microsoft.com/office/drawing/2014/main" id="{22038C55-4432-4C96-A05B-CE3816C4A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689" y="2966656"/>
              <a:ext cx="4738631" cy="14858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4B90466F-A4E9-43C7-9159-E004419008A3}"/>
                </a:ext>
              </a:extLst>
            </p:cNvPr>
            <p:cNvSpPr/>
            <p:nvPr/>
          </p:nvSpPr>
          <p:spPr>
            <a:xfrm>
              <a:off x="1926131" y="4517183"/>
              <a:ext cx="1892632" cy="269734"/>
            </a:xfrm>
            <a:prstGeom prst="rect">
              <a:avLst/>
            </a:prstGeom>
          </p:spPr>
          <p:txBody>
            <a:bodyPr wrap="none">
              <a:spAutoFit/>
            </a:bodyPr>
            <a:lstStyle/>
            <a:p>
              <a:r>
                <a:rPr lang="zh-CN" altLang="en-US" sz="1400" dirty="0">
                  <a:latin typeface="微软雅黑" pitchFamily="34" charset="-122"/>
                  <a:ea typeface="微软雅黑" pitchFamily="34" charset="-122"/>
                </a:rPr>
                <a:t>日军在天津市内开炮轰击</a:t>
              </a:r>
            </a:p>
          </p:txBody>
        </p:sp>
      </p:grpSp>
    </p:spTree>
    <p:extLst>
      <p:ext uri="{BB962C8B-B14F-4D97-AF65-F5344CB8AC3E}">
        <p14:creationId xmlns:p14="http://schemas.microsoft.com/office/powerpoint/2010/main" val="3860076164"/>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8" presetClass="entr" presetSubtype="0" accel="50000" fill="hold" grpId="0" nodeType="clickEffect">
                                  <p:stCondLst>
                                    <p:cond delay="0"/>
                                  </p:stCondLst>
                                  <p:iterate type="lt">
                                    <p:tmPct val="6441"/>
                                  </p:iterate>
                                  <p:childTnLst>
                                    <p:set>
                                      <p:cBhvr>
                                        <p:cTn id="21" dur="1" fill="hold">
                                          <p:stCondLst>
                                            <p:cond delay="0"/>
                                          </p:stCondLst>
                                        </p:cTn>
                                        <p:tgtEl>
                                          <p:spTgt spid="4"/>
                                        </p:tgtEl>
                                        <p:attrNameLst>
                                          <p:attrName>style.visibility</p:attrName>
                                        </p:attrNameLst>
                                      </p:cBhvr>
                                      <p:to>
                                        <p:strVal val="visible"/>
                                      </p:to>
                                    </p:set>
                                    <p:set>
                                      <p:cBhvr>
                                        <p:cTn id="22" dur="455" fill="hold">
                                          <p:stCondLst>
                                            <p:cond delay="0"/>
                                          </p:stCondLst>
                                        </p:cTn>
                                        <p:tgtEl>
                                          <p:spTgt spid="4"/>
                                        </p:tgtEl>
                                        <p:attrNameLst>
                                          <p:attrName>style.rotation</p:attrName>
                                        </p:attrNameLst>
                                      </p:cBhvr>
                                      <p:to>
                                        <p:strVal val="-45.0"/>
                                      </p:to>
                                    </p:set>
                                    <p:anim calcmode="lin" valueType="num">
                                      <p:cBhvr>
                                        <p:cTn id="23"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7">
            <a:extLst>
              <a:ext uri="{FF2B5EF4-FFF2-40B4-BE49-F238E27FC236}">
                <a16:creationId xmlns:a16="http://schemas.microsoft.com/office/drawing/2014/main" id="{87DF4013-B069-4E95-956F-A8EB57638504}"/>
              </a:ext>
            </a:extLst>
          </p:cNvPr>
          <p:cNvSpPr/>
          <p:nvPr/>
        </p:nvSpPr>
        <p:spPr>
          <a:xfrm>
            <a:off x="1775146" y="1232736"/>
            <a:ext cx="216427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淞沪会战</a:t>
            </a:r>
          </a:p>
        </p:txBody>
      </p:sp>
      <p:pic>
        <p:nvPicPr>
          <p:cNvPr id="7" name="Picture 4" descr="d:\users\administrator\appdata\roaming\360se6\User Data\temp\0ff41bd5ad6eddc4b3306ee93fdbb6fd536633c9.jpg">
            <a:extLst>
              <a:ext uri="{FF2B5EF4-FFF2-40B4-BE49-F238E27FC236}">
                <a16:creationId xmlns:a16="http://schemas.microsoft.com/office/drawing/2014/main" id="{30A8762A-1FD0-4FD5-81FC-E2A7013C0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464" y="2137096"/>
            <a:ext cx="4495203" cy="2434903"/>
          </a:xfrm>
          <a:prstGeom prst="rect">
            <a:avLst/>
          </a:prstGeom>
          <a:ln w="88900" cap="sq" cmpd="thickThin">
            <a:solidFill>
              <a:srgbClr val="000000"/>
            </a:solidFill>
            <a:prstDash val="solid"/>
            <a:miter lim="800000"/>
          </a:ln>
          <a:effectLst>
            <a:innerShdw blurRad="76200">
              <a:srgbClr val="000000"/>
            </a:innerShdw>
          </a:effectLst>
          <a:extLst/>
        </p:spPr>
      </p:pic>
      <p:pic>
        <p:nvPicPr>
          <p:cNvPr id="8" name="Picture 6" descr="d:\users\administrator\appdata\roaming\360se6\User Data\temp\2005112821391981057.jpg">
            <a:extLst>
              <a:ext uri="{FF2B5EF4-FFF2-40B4-BE49-F238E27FC236}">
                <a16:creationId xmlns:a16="http://schemas.microsoft.com/office/drawing/2014/main" id="{508EC877-5E31-4AA2-99DB-1FD1FD086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146" y="2137096"/>
            <a:ext cx="3855653" cy="2434903"/>
          </a:xfrm>
          <a:prstGeom prst="rect">
            <a:avLst/>
          </a:prstGeom>
          <a:ln w="88900" cap="sq" cmpd="thickThin">
            <a:solidFill>
              <a:srgbClr val="000000"/>
            </a:solidFill>
            <a:prstDash val="solid"/>
            <a:miter lim="800000"/>
          </a:ln>
          <a:effectLst>
            <a:innerShdw blurRad="76200">
              <a:srgbClr val="000000"/>
            </a:innerShdw>
          </a:effectLst>
          <a:extLst/>
        </p:spPr>
      </p:pic>
      <p:sp>
        <p:nvSpPr>
          <p:cNvPr id="9" name="矩形 8">
            <a:extLst>
              <a:ext uri="{FF2B5EF4-FFF2-40B4-BE49-F238E27FC236}">
                <a16:creationId xmlns:a16="http://schemas.microsoft.com/office/drawing/2014/main" id="{FAAA7887-5B8B-40F4-B25F-8E123A5BC705}"/>
              </a:ext>
            </a:extLst>
          </p:cNvPr>
          <p:cNvSpPr/>
          <p:nvPr/>
        </p:nvSpPr>
        <p:spPr>
          <a:xfrm>
            <a:off x="2412586" y="4767968"/>
            <a:ext cx="7432396" cy="923330"/>
          </a:xfrm>
          <a:prstGeom prst="rect">
            <a:avLst/>
          </a:prstGeom>
        </p:spPr>
        <p:txBody>
          <a:bodyPr wrap="square">
            <a:spAutoFit/>
          </a:bodyPr>
          <a:lstStyle/>
          <a:p>
            <a:r>
              <a:rPr lang="zh-CN" altLang="en-US" dirty="0">
                <a:latin typeface="微软雅黑" pitchFamily="34" charset="-122"/>
                <a:ea typeface="微软雅黑" pitchFamily="34" charset="-122"/>
              </a:rPr>
              <a:t>淞沪会战（又称八一三战役，日本称为第二次上海事变），是中日双方在抗日战争中的第一场大型会战，也是整个中日战争中进行的规模最大、战斗最惨烈的一场战役。</a:t>
            </a:r>
          </a:p>
        </p:txBody>
      </p:sp>
    </p:spTree>
    <p:extLst>
      <p:ext uri="{BB962C8B-B14F-4D97-AF65-F5344CB8AC3E}">
        <p14:creationId xmlns:p14="http://schemas.microsoft.com/office/powerpoint/2010/main" val="3172656119"/>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5151C8C-092B-4272-B1B9-F6DB0C695969}"/>
              </a:ext>
            </a:extLst>
          </p:cNvPr>
          <p:cNvSpPr/>
          <p:nvPr/>
        </p:nvSpPr>
        <p:spPr>
          <a:xfrm>
            <a:off x="4459614" y="1971836"/>
            <a:ext cx="6748317" cy="3416320"/>
          </a:xfrm>
          <a:prstGeom prst="rect">
            <a:avLst/>
          </a:prstGeom>
        </p:spPr>
        <p:txBody>
          <a:bodyPr wrap="square">
            <a:spAutoFit/>
          </a:bodyPr>
          <a:lstStyle/>
          <a:p>
            <a:r>
              <a:rPr lang="zh-CN" altLang="en-US" dirty="0">
                <a:solidFill>
                  <a:schemeClr val="tx1">
                    <a:lumMod val="85000"/>
                    <a:lumOff val="15000"/>
                  </a:schemeClr>
                </a:solidFill>
                <a:latin typeface="微软雅黑" pitchFamily="34" charset="-122"/>
                <a:ea typeface="微软雅黑" pitchFamily="34" charset="-122"/>
              </a:rPr>
              <a:t>张治中在国民党任职期间受到蒋介石的认可和重用；但是由于他坚持国共两党和平共处，因而被国民党称作叛徒。解放战争后，鉴于张治中对中国和平做出的贡献，被称为“和平将军”。有张治中故居留作纪念。</a:t>
            </a:r>
          </a:p>
          <a:p>
            <a:r>
              <a:rPr lang="zh-CN" altLang="en-US" dirty="0">
                <a:solidFill>
                  <a:schemeClr val="tx1">
                    <a:lumMod val="85000"/>
                    <a:lumOff val="15000"/>
                  </a:schemeClr>
                </a:solidFill>
                <a:latin typeface="微软雅黑" pitchFamily="34" charset="-122"/>
                <a:ea typeface="微软雅黑" pitchFamily="34" charset="-122"/>
              </a:rPr>
              <a:t>张治中（</a:t>
            </a:r>
            <a:r>
              <a:rPr lang="en-US" altLang="zh-CN" dirty="0">
                <a:solidFill>
                  <a:schemeClr val="tx1">
                    <a:lumMod val="85000"/>
                    <a:lumOff val="15000"/>
                  </a:schemeClr>
                </a:solidFill>
                <a:latin typeface="微软雅黑" pitchFamily="34" charset="-122"/>
                <a:ea typeface="微软雅黑" pitchFamily="34" charset="-122"/>
              </a:rPr>
              <a:t>1890</a:t>
            </a:r>
            <a:r>
              <a:rPr lang="zh-CN" altLang="en-US" dirty="0">
                <a:solidFill>
                  <a:schemeClr val="tx1">
                    <a:lumMod val="85000"/>
                    <a:lumOff val="15000"/>
                  </a:schemeClr>
                </a:solidFill>
                <a:latin typeface="微软雅黑" pitchFamily="34" charset="-122"/>
                <a:ea typeface="微软雅黑" pitchFamily="34" charset="-122"/>
              </a:rPr>
              <a:t>年</a:t>
            </a:r>
            <a:r>
              <a:rPr lang="en-US" altLang="zh-CN" dirty="0">
                <a:solidFill>
                  <a:schemeClr val="tx1">
                    <a:lumMod val="85000"/>
                    <a:lumOff val="15000"/>
                  </a:schemeClr>
                </a:solidFill>
                <a:latin typeface="微软雅黑" pitchFamily="34" charset="-122"/>
                <a:ea typeface="微软雅黑" pitchFamily="34" charset="-122"/>
              </a:rPr>
              <a:t>10</a:t>
            </a:r>
            <a:r>
              <a:rPr lang="zh-CN" altLang="en-US" dirty="0">
                <a:solidFill>
                  <a:schemeClr val="tx1">
                    <a:lumMod val="85000"/>
                    <a:lumOff val="15000"/>
                  </a:schemeClr>
                </a:solidFill>
                <a:latin typeface="微软雅黑" pitchFamily="34" charset="-122"/>
                <a:ea typeface="微软雅黑" pitchFamily="34" charset="-122"/>
              </a:rPr>
              <a:t>月</a:t>
            </a:r>
            <a:r>
              <a:rPr lang="en-US" altLang="zh-CN" dirty="0">
                <a:solidFill>
                  <a:schemeClr val="tx1">
                    <a:lumMod val="85000"/>
                    <a:lumOff val="15000"/>
                  </a:schemeClr>
                </a:solidFill>
                <a:latin typeface="微软雅黑" pitchFamily="34" charset="-122"/>
                <a:ea typeface="微软雅黑" pitchFamily="34" charset="-122"/>
              </a:rPr>
              <a:t>27</a:t>
            </a:r>
            <a:r>
              <a:rPr lang="zh-CN" altLang="en-US" dirty="0">
                <a:solidFill>
                  <a:schemeClr val="tx1">
                    <a:lumMod val="85000"/>
                    <a:lumOff val="15000"/>
                  </a:schemeClr>
                </a:solidFill>
                <a:latin typeface="微软雅黑" pitchFamily="34" charset="-122"/>
                <a:ea typeface="微软雅黑" pitchFamily="34" charset="-122"/>
              </a:rPr>
              <a:t>日</a:t>
            </a:r>
            <a:r>
              <a:rPr lang="en-US" altLang="zh-CN" dirty="0">
                <a:solidFill>
                  <a:schemeClr val="tx1">
                    <a:lumMod val="85000"/>
                    <a:lumOff val="15000"/>
                  </a:schemeClr>
                </a:solidFill>
                <a:latin typeface="微软雅黑" pitchFamily="34" charset="-122"/>
                <a:ea typeface="微软雅黑" pitchFamily="34" charset="-122"/>
              </a:rPr>
              <a:t>——1969</a:t>
            </a:r>
            <a:r>
              <a:rPr lang="zh-CN" altLang="en-US" dirty="0">
                <a:solidFill>
                  <a:schemeClr val="tx1">
                    <a:lumMod val="85000"/>
                    <a:lumOff val="15000"/>
                  </a:schemeClr>
                </a:solidFill>
                <a:latin typeface="微软雅黑" pitchFamily="34" charset="-122"/>
                <a:ea typeface="微软雅黑" pitchFamily="34" charset="-122"/>
              </a:rPr>
              <a:t>年</a:t>
            </a:r>
            <a:r>
              <a:rPr lang="en-US" altLang="zh-CN" dirty="0">
                <a:solidFill>
                  <a:schemeClr val="tx1">
                    <a:lumMod val="85000"/>
                    <a:lumOff val="15000"/>
                  </a:schemeClr>
                </a:solidFill>
                <a:latin typeface="微软雅黑" pitchFamily="34" charset="-122"/>
                <a:ea typeface="微软雅黑" pitchFamily="34" charset="-122"/>
              </a:rPr>
              <a:t>4</a:t>
            </a:r>
            <a:r>
              <a:rPr lang="zh-CN" altLang="en-US" dirty="0">
                <a:solidFill>
                  <a:schemeClr val="tx1">
                    <a:lumMod val="85000"/>
                    <a:lumOff val="15000"/>
                  </a:schemeClr>
                </a:solidFill>
                <a:latin typeface="微软雅黑" pitchFamily="34" charset="-122"/>
                <a:ea typeface="微软雅黑" pitchFamily="34" charset="-122"/>
              </a:rPr>
              <a:t>月</a:t>
            </a:r>
            <a:r>
              <a:rPr lang="en-US" altLang="zh-CN" dirty="0">
                <a:solidFill>
                  <a:schemeClr val="tx1">
                    <a:lumMod val="85000"/>
                    <a:lumOff val="15000"/>
                  </a:schemeClr>
                </a:solidFill>
                <a:latin typeface="微软雅黑" pitchFamily="34" charset="-122"/>
                <a:ea typeface="微软雅黑" pitchFamily="34" charset="-122"/>
              </a:rPr>
              <a:t>6</a:t>
            </a:r>
            <a:r>
              <a:rPr lang="zh-CN" altLang="en-US" dirty="0">
                <a:solidFill>
                  <a:schemeClr val="tx1">
                    <a:lumMod val="85000"/>
                    <a:lumOff val="15000"/>
                  </a:schemeClr>
                </a:solidFill>
                <a:latin typeface="微软雅黑" pitchFamily="34" charset="-122"/>
                <a:ea typeface="微软雅黑" pitchFamily="34" charset="-122"/>
              </a:rPr>
              <a:t>日），原名本尧，字文白，安徽省巢县黄麓镇洪家疃人，黄埔系骨干将领，中国国民革命军陆军二级上将，爱国主义人士。</a:t>
            </a:r>
            <a:r>
              <a:rPr lang="en-US" altLang="zh-CN" dirty="0">
                <a:solidFill>
                  <a:schemeClr val="tx1">
                    <a:lumMod val="85000"/>
                    <a:lumOff val="15000"/>
                  </a:schemeClr>
                </a:solidFill>
                <a:latin typeface="微软雅黑" pitchFamily="34" charset="-122"/>
                <a:ea typeface="微软雅黑" pitchFamily="34" charset="-122"/>
              </a:rPr>
              <a:t>1932</a:t>
            </a:r>
            <a:r>
              <a:rPr lang="zh-CN" altLang="en-US" dirty="0">
                <a:solidFill>
                  <a:schemeClr val="tx1">
                    <a:lumMod val="85000"/>
                    <a:lumOff val="15000"/>
                  </a:schemeClr>
                </a:solidFill>
                <a:latin typeface="微软雅黑" pitchFamily="34" charset="-122"/>
                <a:ea typeface="微软雅黑" pitchFamily="34" charset="-122"/>
              </a:rPr>
              <a:t>年“一</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二八”淞沪会战时任第五军军长，在上海抵抗侵华日军；</a:t>
            </a:r>
            <a:r>
              <a:rPr lang="en-US" altLang="zh-CN" dirty="0">
                <a:solidFill>
                  <a:schemeClr val="tx1">
                    <a:lumMod val="85000"/>
                    <a:lumOff val="15000"/>
                  </a:schemeClr>
                </a:solidFill>
                <a:latin typeface="微软雅黑" pitchFamily="34" charset="-122"/>
                <a:ea typeface="微软雅黑" pitchFamily="34" charset="-122"/>
              </a:rPr>
              <a:t>1937</a:t>
            </a:r>
            <a:r>
              <a:rPr lang="zh-CN" altLang="en-US" dirty="0">
                <a:solidFill>
                  <a:schemeClr val="tx1">
                    <a:lumMod val="85000"/>
                    <a:lumOff val="15000"/>
                  </a:schemeClr>
                </a:solidFill>
                <a:latin typeface="微软雅黑" pitchFamily="34" charset="-122"/>
                <a:ea typeface="微软雅黑" pitchFamily="34" charset="-122"/>
              </a:rPr>
              <a:t>年</a:t>
            </a:r>
            <a:r>
              <a:rPr lang="en-US" altLang="zh-CN" dirty="0">
                <a:solidFill>
                  <a:schemeClr val="tx1">
                    <a:lumMod val="85000"/>
                    <a:lumOff val="15000"/>
                  </a:schemeClr>
                </a:solidFill>
                <a:latin typeface="微软雅黑" pitchFamily="34" charset="-122"/>
                <a:ea typeface="微软雅黑" pitchFamily="34" charset="-122"/>
              </a:rPr>
              <a:t>11</a:t>
            </a:r>
            <a:r>
              <a:rPr lang="zh-CN" altLang="en-US" dirty="0">
                <a:solidFill>
                  <a:schemeClr val="tx1">
                    <a:lumMod val="85000"/>
                    <a:lumOff val="15000"/>
                  </a:schemeClr>
                </a:solidFill>
                <a:latin typeface="微软雅黑" pitchFamily="34" charset="-122"/>
                <a:ea typeface="微软雅黑" pitchFamily="34" charset="-122"/>
              </a:rPr>
              <a:t>月，任湖南省主席，因失误导致“</a:t>
            </a:r>
            <a:r>
              <a:rPr lang="en-US" altLang="zh-CN" dirty="0">
                <a:solidFill>
                  <a:schemeClr val="tx1">
                    <a:lumMod val="85000"/>
                    <a:lumOff val="15000"/>
                  </a:schemeClr>
                </a:solidFill>
                <a:latin typeface="微软雅黑" pitchFamily="34" charset="-122"/>
                <a:ea typeface="微软雅黑" pitchFamily="34" charset="-122"/>
              </a:rPr>
              <a:t>11.13</a:t>
            </a:r>
            <a:r>
              <a:rPr lang="zh-CN" altLang="en-US" dirty="0">
                <a:solidFill>
                  <a:schemeClr val="tx1">
                    <a:lumMod val="85000"/>
                    <a:lumOff val="15000"/>
                  </a:schemeClr>
                </a:solidFill>
                <a:latin typeface="微软雅黑" pitchFamily="34" charset="-122"/>
                <a:ea typeface="微软雅黑" pitchFamily="34" charset="-122"/>
              </a:rPr>
              <a:t>长沙大火”时间而被革职。</a:t>
            </a:r>
            <a:r>
              <a:rPr lang="en-US" altLang="zh-CN" dirty="0">
                <a:solidFill>
                  <a:schemeClr val="tx1">
                    <a:lumMod val="85000"/>
                    <a:lumOff val="15000"/>
                  </a:schemeClr>
                </a:solidFill>
                <a:latin typeface="微软雅黑" pitchFamily="34" charset="-122"/>
                <a:ea typeface="微软雅黑" pitchFamily="34" charset="-122"/>
              </a:rPr>
              <a:t>1945</a:t>
            </a:r>
            <a:r>
              <a:rPr lang="zh-CN" altLang="en-US" dirty="0">
                <a:solidFill>
                  <a:schemeClr val="tx1">
                    <a:lumMod val="85000"/>
                    <a:lumOff val="15000"/>
                  </a:schemeClr>
                </a:solidFill>
                <a:latin typeface="微软雅黑" pitchFamily="34" charset="-122"/>
                <a:ea typeface="微软雅黑" pitchFamily="34" charset="-122"/>
              </a:rPr>
              <a:t>年，调任国民党军事委员会政治部部长兼三民主义青年团书记；</a:t>
            </a:r>
            <a:r>
              <a:rPr lang="en-US" altLang="zh-CN" dirty="0">
                <a:solidFill>
                  <a:schemeClr val="tx1">
                    <a:lumMod val="85000"/>
                    <a:lumOff val="15000"/>
                  </a:schemeClr>
                </a:solidFill>
                <a:latin typeface="微软雅黑" pitchFamily="34" charset="-122"/>
                <a:ea typeface="微软雅黑" pitchFamily="34" charset="-122"/>
              </a:rPr>
              <a:t>1949</a:t>
            </a:r>
            <a:r>
              <a:rPr lang="zh-CN" altLang="en-US" dirty="0">
                <a:solidFill>
                  <a:schemeClr val="tx1">
                    <a:lumMod val="85000"/>
                    <a:lumOff val="15000"/>
                  </a:schemeClr>
                </a:solidFill>
                <a:latin typeface="微软雅黑" pitchFamily="34" charset="-122"/>
                <a:ea typeface="微软雅黑" pitchFamily="34" charset="-122"/>
              </a:rPr>
              <a:t>年，致电陶峙岳将军和新疆包尔汉主席，促成新疆和平解放；</a:t>
            </a:r>
            <a:r>
              <a:rPr lang="en-US" altLang="zh-CN" dirty="0">
                <a:solidFill>
                  <a:schemeClr val="tx1">
                    <a:lumMod val="85000"/>
                    <a:lumOff val="15000"/>
                  </a:schemeClr>
                </a:solidFill>
                <a:latin typeface="微软雅黑" pitchFamily="34" charset="-122"/>
                <a:ea typeface="微软雅黑" pitchFamily="34" charset="-122"/>
              </a:rPr>
              <a:t>1969</a:t>
            </a:r>
            <a:r>
              <a:rPr lang="zh-CN" altLang="en-US" dirty="0">
                <a:solidFill>
                  <a:schemeClr val="tx1">
                    <a:lumMod val="85000"/>
                    <a:lumOff val="15000"/>
                  </a:schemeClr>
                </a:solidFill>
                <a:latin typeface="微软雅黑" pitchFamily="34" charset="-122"/>
                <a:ea typeface="微软雅黑" pitchFamily="34" charset="-122"/>
              </a:rPr>
              <a:t>年在北京病逝。</a:t>
            </a:r>
          </a:p>
        </p:txBody>
      </p:sp>
      <p:pic>
        <p:nvPicPr>
          <p:cNvPr id="3" name="Picture 2" descr="d:\users\administrator\appdata\roaming\360se6\User Data\temp\11385343fbf2b211cf28b618c88065380cd78e65.jpg">
            <a:extLst>
              <a:ext uri="{FF2B5EF4-FFF2-40B4-BE49-F238E27FC236}">
                <a16:creationId xmlns:a16="http://schemas.microsoft.com/office/drawing/2014/main" id="{109B76BC-76E8-4DE7-9301-4D73184FB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892" y="2083990"/>
            <a:ext cx="2334159" cy="3192012"/>
          </a:xfrm>
          <a:prstGeom prst="rect">
            <a:avLst/>
          </a:prstGeom>
          <a:ln w="88900" cap="sq" cmpd="thickThin">
            <a:solidFill>
              <a:srgbClr val="000000"/>
            </a:solidFill>
            <a:prstDash val="solid"/>
            <a:miter lim="800000"/>
          </a:ln>
          <a:effectLst>
            <a:innerShdw blurRad="76200">
              <a:srgbClr val="000000"/>
            </a:innerShdw>
          </a:effectLst>
          <a:extLst/>
        </p:spPr>
      </p:pic>
      <p:sp>
        <p:nvSpPr>
          <p:cNvPr id="5" name="圆角矩形 7">
            <a:extLst>
              <a:ext uri="{FF2B5EF4-FFF2-40B4-BE49-F238E27FC236}">
                <a16:creationId xmlns:a16="http://schemas.microsoft.com/office/drawing/2014/main" id="{9D12D5C8-939C-41D2-AC64-8738D1B20396}"/>
              </a:ext>
            </a:extLst>
          </p:cNvPr>
          <p:cNvSpPr/>
          <p:nvPr/>
        </p:nvSpPr>
        <p:spPr>
          <a:xfrm>
            <a:off x="1709157" y="1150755"/>
            <a:ext cx="3049102"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和平将军：张治中</a:t>
            </a:r>
          </a:p>
        </p:txBody>
      </p:sp>
    </p:spTree>
    <p:extLst>
      <p:ext uri="{BB962C8B-B14F-4D97-AF65-F5344CB8AC3E}">
        <p14:creationId xmlns:p14="http://schemas.microsoft.com/office/powerpoint/2010/main" val="4007180873"/>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p:cTn id="29"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31"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8879792-46F2-4545-AB1F-F12B12FAB45E}"/>
              </a:ext>
            </a:extLst>
          </p:cNvPr>
          <p:cNvGrpSpPr/>
          <p:nvPr/>
        </p:nvGrpSpPr>
        <p:grpSpPr>
          <a:xfrm>
            <a:off x="1292357" y="2196286"/>
            <a:ext cx="1854432" cy="3305539"/>
            <a:chOff x="323528" y="1296277"/>
            <a:chExt cx="1656184" cy="3003665"/>
          </a:xfrm>
        </p:grpSpPr>
        <p:sp>
          <p:nvSpPr>
            <p:cNvPr id="3" name="圆角矩形 3">
              <a:extLst>
                <a:ext uri="{FF2B5EF4-FFF2-40B4-BE49-F238E27FC236}">
                  <a16:creationId xmlns:a16="http://schemas.microsoft.com/office/drawing/2014/main" id="{C168A435-6C61-4860-BEE7-1B90343A9351}"/>
                </a:ext>
              </a:extLst>
            </p:cNvPr>
            <p:cNvSpPr/>
            <p:nvPr/>
          </p:nvSpPr>
          <p:spPr>
            <a:xfrm>
              <a:off x="323528" y="1296277"/>
              <a:ext cx="1656184" cy="300366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descr="d:\users\administrator\appdata\roaming\360se6\User Data\temp\1122_241874.jpg">
              <a:extLst>
                <a:ext uri="{FF2B5EF4-FFF2-40B4-BE49-F238E27FC236}">
                  <a16:creationId xmlns:a16="http://schemas.microsoft.com/office/drawing/2014/main" id="{A1D0E478-F136-40B5-9293-4189B4735315}"/>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807" y="1532205"/>
              <a:ext cx="1278000" cy="1713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A8AF57DF-CE7F-4303-B68A-BC45E48F6670}"/>
                </a:ext>
              </a:extLst>
            </p:cNvPr>
            <p:cNvSpPr/>
            <p:nvPr/>
          </p:nvSpPr>
          <p:spPr>
            <a:xfrm>
              <a:off x="467544" y="3363838"/>
              <a:ext cx="1446516" cy="707886"/>
            </a:xfrm>
            <a:prstGeom prst="rect">
              <a:avLst/>
            </a:prstGeom>
          </p:spPr>
          <p:txBody>
            <a:bodyPr wrap="square">
              <a:spAutoFit/>
            </a:bodyPr>
            <a:lstStyle/>
            <a:p>
              <a:pPr algn="ctr"/>
              <a:r>
                <a:rPr lang="zh-CN" altLang="en-US" sz="1600" dirty="0">
                  <a:solidFill>
                    <a:srgbClr val="C00000"/>
                  </a:solidFill>
                  <a:latin typeface="微软雅黑" pitchFamily="34" charset="-122"/>
                  <a:ea typeface="微软雅黑" pitchFamily="34" charset="-122"/>
                </a:rPr>
                <a:t>朱德</a:t>
              </a:r>
              <a:endParaRPr lang="en-US" altLang="zh-CN" sz="1600" dirty="0">
                <a:solidFill>
                  <a:srgbClr val="C00000"/>
                </a:solidFill>
                <a:latin typeface="微软雅黑" pitchFamily="34" charset="-122"/>
                <a:ea typeface="微软雅黑" pitchFamily="34" charset="-122"/>
              </a:endParaRPr>
            </a:p>
            <a:p>
              <a:pPr algn="ctr"/>
              <a:r>
                <a:rPr lang="zh-CN" altLang="en-US" sz="1400" dirty="0">
                  <a:latin typeface="微软雅黑" pitchFamily="34" charset="-122"/>
                  <a:ea typeface="微软雅黑" pitchFamily="34" charset="-122"/>
                </a:rPr>
                <a:t>时任第</a:t>
              </a:r>
              <a:r>
                <a:rPr lang="en-US" altLang="zh-CN" sz="1400" dirty="0">
                  <a:latin typeface="微软雅黑" pitchFamily="34" charset="-122"/>
                  <a:ea typeface="微软雅黑" pitchFamily="34" charset="-122"/>
                </a:rPr>
                <a:t>18</a:t>
              </a:r>
              <a:r>
                <a:rPr lang="zh-CN" altLang="en-US" sz="1400" dirty="0">
                  <a:latin typeface="微软雅黑" pitchFamily="34" charset="-122"/>
                  <a:ea typeface="微软雅黑" pitchFamily="34" charset="-122"/>
                </a:rPr>
                <a:t>集团军</a:t>
              </a:r>
              <a:endParaRPr lang="en-US" altLang="zh-CN" sz="1400" dirty="0">
                <a:latin typeface="微软雅黑" pitchFamily="34" charset="-122"/>
                <a:ea typeface="微软雅黑" pitchFamily="34" charset="-122"/>
              </a:endParaRPr>
            </a:p>
            <a:p>
              <a:pPr algn="ctr"/>
              <a:r>
                <a:rPr lang="zh-CN" altLang="en-US" sz="1400" dirty="0">
                  <a:latin typeface="微软雅黑" pitchFamily="34" charset="-122"/>
                  <a:ea typeface="微软雅黑" pitchFamily="34" charset="-122"/>
                </a:rPr>
                <a:t>总司令</a:t>
              </a:r>
            </a:p>
          </p:txBody>
        </p:sp>
      </p:grpSp>
      <p:grpSp>
        <p:nvGrpSpPr>
          <p:cNvPr id="6" name="组合 5">
            <a:extLst>
              <a:ext uri="{FF2B5EF4-FFF2-40B4-BE49-F238E27FC236}">
                <a16:creationId xmlns:a16="http://schemas.microsoft.com/office/drawing/2014/main" id="{B1FE143E-45AD-4A52-B7D1-7389617ECC48}"/>
              </a:ext>
            </a:extLst>
          </p:cNvPr>
          <p:cNvGrpSpPr/>
          <p:nvPr/>
        </p:nvGrpSpPr>
        <p:grpSpPr>
          <a:xfrm>
            <a:off x="3271936" y="2196286"/>
            <a:ext cx="1911449" cy="3305539"/>
            <a:chOff x="2068508" y="1303897"/>
            <a:chExt cx="1656184" cy="3003665"/>
          </a:xfrm>
        </p:grpSpPr>
        <p:sp>
          <p:nvSpPr>
            <p:cNvPr id="7" name="圆角矩形 18">
              <a:extLst>
                <a:ext uri="{FF2B5EF4-FFF2-40B4-BE49-F238E27FC236}">
                  <a16:creationId xmlns:a16="http://schemas.microsoft.com/office/drawing/2014/main" id="{1FFC3211-AE65-455A-B3F4-414C7789D4AB}"/>
                </a:ext>
              </a:extLst>
            </p:cNvPr>
            <p:cNvSpPr/>
            <p:nvPr/>
          </p:nvSpPr>
          <p:spPr>
            <a:xfrm>
              <a:off x="2068508" y="1303897"/>
              <a:ext cx="1656184" cy="300366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EDE6EF9-55E0-48FB-BC31-46093FB9D616}"/>
                </a:ext>
              </a:extLst>
            </p:cNvPr>
            <p:cNvSpPr/>
            <p:nvPr/>
          </p:nvSpPr>
          <p:spPr>
            <a:xfrm>
              <a:off x="2130692" y="3376032"/>
              <a:ext cx="1446516" cy="707886"/>
            </a:xfrm>
            <a:prstGeom prst="rect">
              <a:avLst/>
            </a:prstGeom>
          </p:spPr>
          <p:txBody>
            <a:bodyPr wrap="square">
              <a:spAutoFit/>
            </a:bodyPr>
            <a:lstStyle/>
            <a:p>
              <a:pPr algn="ctr"/>
              <a:r>
                <a:rPr lang="zh-CN" altLang="en-US" sz="1600" dirty="0">
                  <a:solidFill>
                    <a:srgbClr val="C00000"/>
                  </a:solidFill>
                  <a:latin typeface="微软雅黑" pitchFamily="34" charset="-122"/>
                  <a:ea typeface="微软雅黑" pitchFamily="34" charset="-122"/>
                </a:rPr>
                <a:t>彭德怀</a:t>
              </a:r>
              <a:endParaRPr lang="en-US" altLang="zh-CN" sz="1600" dirty="0">
                <a:solidFill>
                  <a:srgbClr val="C00000"/>
                </a:solidFill>
                <a:latin typeface="微软雅黑" pitchFamily="34" charset="-122"/>
                <a:ea typeface="微软雅黑" pitchFamily="34" charset="-122"/>
              </a:endParaRPr>
            </a:p>
            <a:p>
              <a:pPr algn="ctr"/>
              <a:r>
                <a:rPr lang="zh-CN" altLang="en-US" sz="1400" dirty="0">
                  <a:latin typeface="微软雅黑" pitchFamily="34" charset="-122"/>
                  <a:ea typeface="微软雅黑" pitchFamily="34" charset="-122"/>
                </a:rPr>
                <a:t>时任第</a:t>
              </a:r>
              <a:r>
                <a:rPr lang="en-US" altLang="zh-CN" sz="1400" dirty="0">
                  <a:latin typeface="微软雅黑" pitchFamily="34" charset="-122"/>
                  <a:ea typeface="微软雅黑" pitchFamily="34" charset="-122"/>
                </a:rPr>
                <a:t>18</a:t>
              </a:r>
              <a:r>
                <a:rPr lang="zh-CN" altLang="en-US" sz="1400" dirty="0">
                  <a:latin typeface="微软雅黑" pitchFamily="34" charset="-122"/>
                  <a:ea typeface="微软雅黑" pitchFamily="34" charset="-122"/>
                </a:rPr>
                <a:t>集团军</a:t>
              </a:r>
              <a:endParaRPr lang="en-US" altLang="zh-CN" sz="1400" dirty="0">
                <a:latin typeface="微软雅黑" pitchFamily="34" charset="-122"/>
                <a:ea typeface="微软雅黑" pitchFamily="34" charset="-122"/>
              </a:endParaRPr>
            </a:p>
            <a:p>
              <a:pPr algn="ctr"/>
              <a:r>
                <a:rPr lang="zh-CN" altLang="en-US" sz="1400" dirty="0">
                  <a:latin typeface="微软雅黑" pitchFamily="34" charset="-122"/>
                  <a:ea typeface="微软雅黑" pitchFamily="34" charset="-122"/>
                </a:rPr>
                <a:t>副总司令</a:t>
              </a:r>
            </a:p>
          </p:txBody>
        </p:sp>
        <p:pic>
          <p:nvPicPr>
            <p:cNvPr id="9" name="Picture 4" descr="d:\users\administrator\appdata\roaming\360se6\User Data\temp\464D05D0DD4A4172B36D048C6F984498.jpg">
              <a:extLst>
                <a:ext uri="{FF2B5EF4-FFF2-40B4-BE49-F238E27FC236}">
                  <a16:creationId xmlns:a16="http://schemas.microsoft.com/office/drawing/2014/main" id="{DB8FB2C5-9D13-4D94-9875-83C3629724C5}"/>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456" y="1524094"/>
              <a:ext cx="1278000" cy="1713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a:extLst>
              <a:ext uri="{FF2B5EF4-FFF2-40B4-BE49-F238E27FC236}">
                <a16:creationId xmlns:a16="http://schemas.microsoft.com/office/drawing/2014/main" id="{E14E495E-3098-47D8-99E5-CA15A07176D6}"/>
              </a:ext>
            </a:extLst>
          </p:cNvPr>
          <p:cNvGrpSpPr/>
          <p:nvPr/>
        </p:nvGrpSpPr>
        <p:grpSpPr>
          <a:xfrm>
            <a:off x="5308532" y="2196286"/>
            <a:ext cx="1981412" cy="3305539"/>
            <a:chOff x="3798248" y="1372477"/>
            <a:chExt cx="1656184" cy="3003665"/>
          </a:xfrm>
        </p:grpSpPr>
        <p:sp>
          <p:nvSpPr>
            <p:cNvPr id="11" name="圆角矩形 19">
              <a:extLst>
                <a:ext uri="{FF2B5EF4-FFF2-40B4-BE49-F238E27FC236}">
                  <a16:creationId xmlns:a16="http://schemas.microsoft.com/office/drawing/2014/main" id="{CE7DA2B9-6AA5-4B69-A470-4F692C9816F7}"/>
                </a:ext>
              </a:extLst>
            </p:cNvPr>
            <p:cNvSpPr/>
            <p:nvPr/>
          </p:nvSpPr>
          <p:spPr>
            <a:xfrm>
              <a:off x="3798248" y="1372477"/>
              <a:ext cx="1656184" cy="300366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AC3A22C-EA95-4B70-BF72-BC89B61920D8}"/>
                </a:ext>
              </a:extLst>
            </p:cNvPr>
            <p:cNvSpPr/>
            <p:nvPr/>
          </p:nvSpPr>
          <p:spPr>
            <a:xfrm>
              <a:off x="3864770" y="3425451"/>
              <a:ext cx="1446516" cy="707886"/>
            </a:xfrm>
            <a:prstGeom prst="rect">
              <a:avLst/>
            </a:prstGeom>
          </p:spPr>
          <p:txBody>
            <a:bodyPr wrap="square">
              <a:spAutoFit/>
            </a:bodyPr>
            <a:lstStyle/>
            <a:p>
              <a:pPr algn="ctr"/>
              <a:r>
                <a:rPr lang="zh-CN" altLang="en-US" sz="1600" dirty="0">
                  <a:solidFill>
                    <a:srgbClr val="C00000"/>
                  </a:solidFill>
                  <a:latin typeface="微软雅黑" pitchFamily="34" charset="-122"/>
                  <a:ea typeface="微软雅黑" pitchFamily="34" charset="-122"/>
                </a:rPr>
                <a:t>林彪</a:t>
              </a:r>
              <a:endParaRPr lang="en-US" altLang="zh-CN" sz="1600" dirty="0">
                <a:solidFill>
                  <a:srgbClr val="C00000"/>
                </a:solidFill>
                <a:latin typeface="微软雅黑" pitchFamily="34" charset="-122"/>
                <a:ea typeface="微软雅黑" pitchFamily="34" charset="-122"/>
              </a:endParaRPr>
            </a:p>
            <a:p>
              <a:pPr algn="ctr"/>
              <a:r>
                <a:rPr lang="zh-CN" altLang="en-US" sz="1400" dirty="0">
                  <a:latin typeface="微软雅黑" pitchFamily="34" charset="-122"/>
                  <a:ea typeface="微软雅黑" pitchFamily="34" charset="-122"/>
                </a:rPr>
                <a:t>时任八路军</a:t>
              </a:r>
              <a:r>
                <a:rPr lang="en-US" altLang="zh-CN" sz="1400" dirty="0">
                  <a:latin typeface="微软雅黑" pitchFamily="34" charset="-122"/>
                  <a:ea typeface="微软雅黑" pitchFamily="34" charset="-122"/>
                </a:rPr>
                <a:t>115</a:t>
              </a:r>
              <a:r>
                <a:rPr lang="zh-CN" altLang="en-US" sz="1400" dirty="0">
                  <a:latin typeface="微软雅黑" pitchFamily="34" charset="-122"/>
                  <a:ea typeface="微软雅黑" pitchFamily="34" charset="-122"/>
                </a:rPr>
                <a:t>师师长</a:t>
              </a:r>
            </a:p>
          </p:txBody>
        </p:sp>
        <p:pic>
          <p:nvPicPr>
            <p:cNvPr id="13" name="Picture 6" descr="d:\users\administrator\appdata\roaming\360se6\User Data\temp\1200440424624_1200440424624_r.jpg">
              <a:extLst>
                <a:ext uri="{FF2B5EF4-FFF2-40B4-BE49-F238E27FC236}">
                  <a16:creationId xmlns:a16="http://schemas.microsoft.com/office/drawing/2014/main" id="{F4BFEB2C-2F96-4A14-839D-DC2D1A6EEEAD}"/>
                </a:ext>
              </a:extLst>
            </p:cNvPr>
            <p:cNvPicPr preferRelativeResize="0">
              <a:picLocks noChangeArrowheads="1"/>
            </p:cNvPicPr>
            <p:nvPr/>
          </p:nvPicPr>
          <p:blipFill rotWithShape="1">
            <a:blip r:embed="rId5">
              <a:extLst>
                <a:ext uri="{28A0092B-C50C-407E-A947-70E740481C1C}">
                  <a14:useLocalDpi xmlns:a14="http://schemas.microsoft.com/office/drawing/2010/main" val="0"/>
                </a:ext>
              </a:extLst>
            </a:blip>
            <a:srcRect t="2984"/>
            <a:stretch/>
          </p:blipFill>
          <p:spPr bwMode="auto">
            <a:xfrm>
              <a:off x="3981459" y="1552084"/>
              <a:ext cx="1278000" cy="1713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a:extLst>
              <a:ext uri="{FF2B5EF4-FFF2-40B4-BE49-F238E27FC236}">
                <a16:creationId xmlns:a16="http://schemas.microsoft.com/office/drawing/2014/main" id="{95B76416-4CF9-4627-8B57-EEABBAC14892}"/>
              </a:ext>
            </a:extLst>
          </p:cNvPr>
          <p:cNvGrpSpPr/>
          <p:nvPr/>
        </p:nvGrpSpPr>
        <p:grpSpPr>
          <a:xfrm>
            <a:off x="7415091" y="2196286"/>
            <a:ext cx="1824587" cy="3305539"/>
            <a:chOff x="5566088" y="1372477"/>
            <a:chExt cx="1656184" cy="3003665"/>
          </a:xfrm>
        </p:grpSpPr>
        <p:sp>
          <p:nvSpPr>
            <p:cNvPr id="15" name="圆角矩形 20">
              <a:extLst>
                <a:ext uri="{FF2B5EF4-FFF2-40B4-BE49-F238E27FC236}">
                  <a16:creationId xmlns:a16="http://schemas.microsoft.com/office/drawing/2014/main" id="{2A291DF8-CDC1-4385-A1CA-8C4679B687A1}"/>
                </a:ext>
              </a:extLst>
            </p:cNvPr>
            <p:cNvSpPr/>
            <p:nvPr/>
          </p:nvSpPr>
          <p:spPr>
            <a:xfrm>
              <a:off x="5566088" y="1372477"/>
              <a:ext cx="1656184" cy="300366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8224414-DB8F-4849-A6C6-03E49D17B36F}"/>
                </a:ext>
              </a:extLst>
            </p:cNvPr>
            <p:cNvSpPr/>
            <p:nvPr/>
          </p:nvSpPr>
          <p:spPr>
            <a:xfrm>
              <a:off x="5738970" y="3425451"/>
              <a:ext cx="1446516" cy="707886"/>
            </a:xfrm>
            <a:prstGeom prst="rect">
              <a:avLst/>
            </a:prstGeom>
          </p:spPr>
          <p:txBody>
            <a:bodyPr wrap="square">
              <a:spAutoFit/>
            </a:bodyPr>
            <a:lstStyle/>
            <a:p>
              <a:pPr algn="ctr"/>
              <a:r>
                <a:rPr lang="zh-CN" altLang="en-US" sz="1600" dirty="0">
                  <a:solidFill>
                    <a:srgbClr val="C00000"/>
                  </a:solidFill>
                  <a:latin typeface="微软雅黑" pitchFamily="34" charset="-122"/>
                  <a:ea typeface="微软雅黑" pitchFamily="34" charset="-122"/>
                </a:rPr>
                <a:t>刘伯承</a:t>
              </a:r>
            </a:p>
            <a:p>
              <a:pPr algn="ctr"/>
              <a:r>
                <a:rPr lang="zh-CN" altLang="en-US" sz="1400" dirty="0">
                  <a:latin typeface="微软雅黑" pitchFamily="34" charset="-122"/>
                  <a:ea typeface="微软雅黑" pitchFamily="34" charset="-122"/>
                </a:rPr>
                <a:t>时任八路军</a:t>
              </a:r>
              <a:r>
                <a:rPr lang="en-US" altLang="zh-CN" sz="1400" dirty="0">
                  <a:latin typeface="微软雅黑" pitchFamily="34" charset="-122"/>
                  <a:ea typeface="微软雅黑" pitchFamily="34" charset="-122"/>
                </a:rPr>
                <a:t>129</a:t>
              </a:r>
              <a:r>
                <a:rPr lang="zh-CN" altLang="en-US" sz="1400" dirty="0">
                  <a:latin typeface="微软雅黑" pitchFamily="34" charset="-122"/>
                  <a:ea typeface="微软雅黑" pitchFamily="34" charset="-122"/>
                </a:rPr>
                <a:t>师师长</a:t>
              </a:r>
            </a:p>
          </p:txBody>
        </p:sp>
        <p:pic>
          <p:nvPicPr>
            <p:cNvPr id="17" name="Picture 7">
              <a:extLst>
                <a:ext uri="{FF2B5EF4-FFF2-40B4-BE49-F238E27FC236}">
                  <a16:creationId xmlns:a16="http://schemas.microsoft.com/office/drawing/2014/main" id="{4B581273-ACF0-4513-B780-7B7B411BFBD9}"/>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272" y="1552085"/>
              <a:ext cx="1278000" cy="171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组合 17">
            <a:extLst>
              <a:ext uri="{FF2B5EF4-FFF2-40B4-BE49-F238E27FC236}">
                <a16:creationId xmlns:a16="http://schemas.microsoft.com/office/drawing/2014/main" id="{7C369808-6F11-461F-999E-D8A65E8A3096}"/>
              </a:ext>
            </a:extLst>
          </p:cNvPr>
          <p:cNvGrpSpPr/>
          <p:nvPr/>
        </p:nvGrpSpPr>
        <p:grpSpPr>
          <a:xfrm>
            <a:off x="9364825" y="2196286"/>
            <a:ext cx="1837670" cy="3305539"/>
            <a:chOff x="7288208" y="1357237"/>
            <a:chExt cx="1656184" cy="3003665"/>
          </a:xfrm>
        </p:grpSpPr>
        <p:sp>
          <p:nvSpPr>
            <p:cNvPr id="19" name="圆角矩形 21">
              <a:extLst>
                <a:ext uri="{FF2B5EF4-FFF2-40B4-BE49-F238E27FC236}">
                  <a16:creationId xmlns:a16="http://schemas.microsoft.com/office/drawing/2014/main" id="{243E95EB-1947-4774-9C89-5C3226DD9B30}"/>
                </a:ext>
              </a:extLst>
            </p:cNvPr>
            <p:cNvSpPr/>
            <p:nvPr/>
          </p:nvSpPr>
          <p:spPr>
            <a:xfrm>
              <a:off x="7288208" y="1357237"/>
              <a:ext cx="1656184" cy="300366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D663C09B-24FD-4438-9E05-AF058E3DE499}"/>
                </a:ext>
              </a:extLst>
            </p:cNvPr>
            <p:cNvSpPr/>
            <p:nvPr/>
          </p:nvSpPr>
          <p:spPr>
            <a:xfrm>
              <a:off x="7301948" y="3404551"/>
              <a:ext cx="1446516" cy="707886"/>
            </a:xfrm>
            <a:prstGeom prst="rect">
              <a:avLst/>
            </a:prstGeom>
          </p:spPr>
          <p:txBody>
            <a:bodyPr wrap="square">
              <a:spAutoFit/>
            </a:bodyPr>
            <a:lstStyle/>
            <a:p>
              <a:pPr algn="ctr"/>
              <a:r>
                <a:rPr lang="zh-CN" altLang="en-US" sz="1600" dirty="0">
                  <a:solidFill>
                    <a:srgbClr val="C00000"/>
                  </a:solidFill>
                  <a:latin typeface="微软雅黑" pitchFamily="34" charset="-122"/>
                  <a:ea typeface="微软雅黑" pitchFamily="34" charset="-122"/>
                </a:rPr>
                <a:t>贺龙</a:t>
              </a:r>
            </a:p>
            <a:p>
              <a:pPr algn="ctr"/>
              <a:r>
                <a:rPr lang="zh-CN" altLang="en-US" sz="1400" dirty="0">
                  <a:latin typeface="微软雅黑" pitchFamily="34" charset="-122"/>
                  <a:ea typeface="微软雅黑" pitchFamily="34" charset="-122"/>
                </a:rPr>
                <a:t>时任八路军</a:t>
              </a:r>
              <a:r>
                <a:rPr lang="en-US" altLang="zh-CN" sz="1400" dirty="0">
                  <a:latin typeface="微软雅黑" pitchFamily="34" charset="-122"/>
                  <a:ea typeface="微软雅黑" pitchFamily="34" charset="-122"/>
                </a:rPr>
                <a:t>120</a:t>
              </a:r>
              <a:r>
                <a:rPr lang="zh-CN" altLang="en-US" sz="1400" dirty="0">
                  <a:latin typeface="微软雅黑" pitchFamily="34" charset="-122"/>
                  <a:ea typeface="微软雅黑" pitchFamily="34" charset="-122"/>
                </a:rPr>
                <a:t>师师长</a:t>
              </a:r>
            </a:p>
          </p:txBody>
        </p:sp>
        <p:pic>
          <p:nvPicPr>
            <p:cNvPr id="21" name="Picture 9" descr="d:\users\administrator\appdata\roaming\360se6\User Data\temp\01300000206900130063011921923.jpg">
              <a:extLst>
                <a:ext uri="{FF2B5EF4-FFF2-40B4-BE49-F238E27FC236}">
                  <a16:creationId xmlns:a16="http://schemas.microsoft.com/office/drawing/2014/main" id="{B82D387E-BB48-4389-B5BE-53E2FA9E895E}"/>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0464" y="1524094"/>
              <a:ext cx="1278000" cy="17136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圆角矩形 7">
            <a:extLst>
              <a:ext uri="{FF2B5EF4-FFF2-40B4-BE49-F238E27FC236}">
                <a16:creationId xmlns:a16="http://schemas.microsoft.com/office/drawing/2014/main" id="{30F4AB95-F824-4C82-9468-EEE075682759}"/>
              </a:ext>
            </a:extLst>
          </p:cNvPr>
          <p:cNvSpPr/>
          <p:nvPr/>
        </p:nvSpPr>
        <p:spPr>
          <a:xfrm>
            <a:off x="1292357" y="1235855"/>
            <a:ext cx="360651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国民革命军   第八路军</a:t>
            </a:r>
          </a:p>
        </p:txBody>
      </p:sp>
    </p:spTree>
    <p:extLst>
      <p:ext uri="{BB962C8B-B14F-4D97-AF65-F5344CB8AC3E}">
        <p14:creationId xmlns:p14="http://schemas.microsoft.com/office/powerpoint/2010/main" val="3679262223"/>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900" decel="100000" fill="hold"/>
                                        <p:tgtEl>
                                          <p:spTgt spid="10"/>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900" decel="100000" fill="hold"/>
                                        <p:tgtEl>
                                          <p:spTgt spid="1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900" decel="100000" fill="hold"/>
                                        <p:tgtEl>
                                          <p:spTgt spid="1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FC8DD9F-7F77-4694-BB9C-7243D88CB309}"/>
              </a:ext>
            </a:extLst>
          </p:cNvPr>
          <p:cNvGrpSpPr/>
          <p:nvPr/>
        </p:nvGrpSpPr>
        <p:grpSpPr>
          <a:xfrm>
            <a:off x="2166876" y="2221124"/>
            <a:ext cx="2062460" cy="3404850"/>
            <a:chOff x="467544" y="1099250"/>
            <a:chExt cx="2062460" cy="3704748"/>
          </a:xfrm>
        </p:grpSpPr>
        <p:sp>
          <p:nvSpPr>
            <p:cNvPr id="3" name="圆角矩形 13">
              <a:extLst>
                <a:ext uri="{FF2B5EF4-FFF2-40B4-BE49-F238E27FC236}">
                  <a16:creationId xmlns:a16="http://schemas.microsoft.com/office/drawing/2014/main" id="{EECD0996-8B88-4534-8D7E-51802276F236}"/>
                </a:ext>
              </a:extLst>
            </p:cNvPr>
            <p:cNvSpPr/>
            <p:nvPr/>
          </p:nvSpPr>
          <p:spPr>
            <a:xfrm>
              <a:off x="467544" y="1099250"/>
              <a:ext cx="1944216" cy="370474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descr="d:\users\administrator\appdata\roaming\360se6\User Data\temp\t01d9537db92f1efcb2.jpg">
              <a:extLst>
                <a:ext uri="{FF2B5EF4-FFF2-40B4-BE49-F238E27FC236}">
                  <a16:creationId xmlns:a16="http://schemas.microsoft.com/office/drawing/2014/main" id="{5801AE40-716D-447B-8D92-F6B88C187194}"/>
                </a:ext>
              </a:extLst>
            </p:cNvPr>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b="25866"/>
            <a:stretch/>
          </p:blipFill>
          <p:spPr bwMode="auto">
            <a:xfrm>
              <a:off x="677879" y="1320595"/>
              <a:ext cx="1551600" cy="19152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8BDCC59E-5BCE-4836-8022-7F27457C0CF0}"/>
                </a:ext>
              </a:extLst>
            </p:cNvPr>
            <p:cNvSpPr/>
            <p:nvPr/>
          </p:nvSpPr>
          <p:spPr>
            <a:xfrm>
              <a:off x="533863" y="3311282"/>
              <a:ext cx="1996141" cy="1323439"/>
            </a:xfrm>
            <a:prstGeom prst="rect">
              <a:avLst/>
            </a:prstGeom>
          </p:spPr>
          <p:txBody>
            <a:bodyPr wrap="square">
              <a:spAutoFit/>
            </a:bodyPr>
            <a:lstStyle/>
            <a:p>
              <a:pPr algn="ctr"/>
              <a:r>
                <a:rPr lang="zh-CN" altLang="en-US" sz="1400" b="1" dirty="0">
                  <a:solidFill>
                    <a:srgbClr val="C00000"/>
                  </a:solidFill>
                  <a:latin typeface="微软雅黑" pitchFamily="34" charset="-122"/>
                  <a:ea typeface="微软雅黑" pitchFamily="34" charset="-122"/>
                </a:rPr>
                <a:t>黄梅兴少将</a:t>
              </a:r>
              <a:endParaRPr lang="en-US" altLang="zh-CN" sz="1400" b="1" dirty="0">
                <a:solidFill>
                  <a:srgbClr val="C00000"/>
                </a:solidFill>
                <a:latin typeface="微软雅黑" pitchFamily="34" charset="-122"/>
                <a:ea typeface="微软雅黑" pitchFamily="34" charset="-122"/>
              </a:endParaRPr>
            </a:p>
            <a:p>
              <a:r>
                <a:rPr lang="en-US" altLang="zh-CN" sz="1100" dirty="0">
                  <a:latin typeface="微软雅黑" pitchFamily="34" charset="-122"/>
                  <a:ea typeface="微软雅黑" pitchFamily="34" charset="-122"/>
                </a:rPr>
                <a:t>1896</a:t>
              </a:r>
              <a:r>
                <a:rPr lang="zh-CN" altLang="en-US" sz="1100" dirty="0">
                  <a:latin typeface="微软雅黑" pitchFamily="34" charset="-122"/>
                  <a:ea typeface="微软雅黑" pitchFamily="34" charset="-122"/>
                </a:rPr>
                <a:t>年生，字敬中，广东平远县人，黄埔一期毕业，国军第</a:t>
              </a:r>
              <a:r>
                <a:rPr lang="en-US" altLang="zh-CN" sz="1100" dirty="0">
                  <a:latin typeface="微软雅黑" pitchFamily="34" charset="-122"/>
                  <a:ea typeface="微软雅黑" pitchFamily="34" charset="-122"/>
                </a:rPr>
                <a:t>9</a:t>
              </a:r>
              <a:r>
                <a:rPr lang="zh-CN" altLang="en-US" sz="1100" dirty="0">
                  <a:latin typeface="微软雅黑" pitchFamily="34" charset="-122"/>
                  <a:ea typeface="微软雅黑" pitchFamily="34" charset="-122"/>
                </a:rPr>
                <a:t>集团军第</a:t>
              </a:r>
              <a:r>
                <a:rPr lang="en-US" altLang="zh-CN" sz="1100" dirty="0">
                  <a:latin typeface="微软雅黑" pitchFamily="34" charset="-122"/>
                  <a:ea typeface="微软雅黑" pitchFamily="34" charset="-122"/>
                </a:rPr>
                <a:t>88</a:t>
              </a:r>
              <a:r>
                <a:rPr lang="zh-CN" altLang="en-US" sz="1100" dirty="0">
                  <a:latin typeface="微软雅黑" pitchFamily="34" charset="-122"/>
                  <a:ea typeface="微软雅黑" pitchFamily="34" charset="-122"/>
                </a:rPr>
                <a:t>师第</a:t>
              </a:r>
              <a:r>
                <a:rPr lang="en-US" altLang="zh-CN" sz="1100" dirty="0">
                  <a:latin typeface="微软雅黑" pitchFamily="34" charset="-122"/>
                  <a:ea typeface="微软雅黑" pitchFamily="34" charset="-122"/>
                </a:rPr>
                <a:t>264</a:t>
              </a:r>
              <a:r>
                <a:rPr lang="zh-CN" altLang="en-US" sz="1100" dirty="0">
                  <a:latin typeface="微软雅黑" pitchFamily="34" charset="-122"/>
                  <a:ea typeface="微软雅黑" pitchFamily="34" charset="-122"/>
                </a:rPr>
                <a:t>旅旅长。黄梅兴将军是淞沪抗战国军牺牲的第一位高级将领，后追授陆军中将。</a:t>
              </a:r>
            </a:p>
          </p:txBody>
        </p:sp>
      </p:grpSp>
      <p:grpSp>
        <p:nvGrpSpPr>
          <p:cNvPr id="6" name="组合 5">
            <a:extLst>
              <a:ext uri="{FF2B5EF4-FFF2-40B4-BE49-F238E27FC236}">
                <a16:creationId xmlns:a16="http://schemas.microsoft.com/office/drawing/2014/main" id="{9BA26C6C-6291-4555-8AB9-5D7B644A7F0E}"/>
              </a:ext>
            </a:extLst>
          </p:cNvPr>
          <p:cNvGrpSpPr/>
          <p:nvPr/>
        </p:nvGrpSpPr>
        <p:grpSpPr>
          <a:xfrm>
            <a:off x="4240389" y="2209775"/>
            <a:ext cx="1944216" cy="3404850"/>
            <a:chOff x="2524944" y="1099250"/>
            <a:chExt cx="1944216" cy="3704748"/>
          </a:xfrm>
        </p:grpSpPr>
        <p:sp>
          <p:nvSpPr>
            <p:cNvPr id="7" name="圆角矩形 14">
              <a:extLst>
                <a:ext uri="{FF2B5EF4-FFF2-40B4-BE49-F238E27FC236}">
                  <a16:creationId xmlns:a16="http://schemas.microsoft.com/office/drawing/2014/main" id="{80001CA7-6D6D-4484-ADB9-807D50ADC6B8}"/>
                </a:ext>
              </a:extLst>
            </p:cNvPr>
            <p:cNvSpPr/>
            <p:nvPr/>
          </p:nvSpPr>
          <p:spPr>
            <a:xfrm>
              <a:off x="2524944" y="1099250"/>
              <a:ext cx="1944216" cy="370474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4" descr="d:\users\administrator\appdata\roaming\360se6\User Data\temp\01300000425421125013554971240.jpg">
              <a:extLst>
                <a:ext uri="{FF2B5EF4-FFF2-40B4-BE49-F238E27FC236}">
                  <a16:creationId xmlns:a16="http://schemas.microsoft.com/office/drawing/2014/main" id="{EC94604E-EEFF-48B2-BF07-F35CA85C1286}"/>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897" y="1316214"/>
              <a:ext cx="1551600" cy="19152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332D2F0C-0CDE-429F-A548-CB254572F3A8}"/>
                </a:ext>
              </a:extLst>
            </p:cNvPr>
            <p:cNvSpPr/>
            <p:nvPr/>
          </p:nvSpPr>
          <p:spPr>
            <a:xfrm>
              <a:off x="2638188" y="3311282"/>
              <a:ext cx="1826889" cy="1323439"/>
            </a:xfrm>
            <a:prstGeom prst="rect">
              <a:avLst/>
            </a:prstGeom>
          </p:spPr>
          <p:txBody>
            <a:bodyPr wrap="square">
              <a:spAutoFit/>
            </a:bodyPr>
            <a:lstStyle/>
            <a:p>
              <a:pPr algn="ctr"/>
              <a:r>
                <a:rPr lang="zh-CN" altLang="en-US" sz="1400" b="1" dirty="0">
                  <a:solidFill>
                    <a:srgbClr val="C00000"/>
                  </a:solidFill>
                  <a:latin typeface="微软雅黑" pitchFamily="34" charset="-122"/>
                  <a:ea typeface="微软雅黑" pitchFamily="34" charset="-122"/>
                </a:rPr>
                <a:t>蔡炳炎少将</a:t>
              </a:r>
              <a:endParaRPr lang="en-US" altLang="zh-CN" sz="1400" b="1" dirty="0">
                <a:solidFill>
                  <a:srgbClr val="C00000"/>
                </a:solidFill>
                <a:latin typeface="微软雅黑" pitchFamily="34" charset="-122"/>
                <a:ea typeface="微软雅黑" pitchFamily="34" charset="-122"/>
              </a:endParaRPr>
            </a:p>
            <a:p>
              <a:r>
                <a:rPr lang="en-US" altLang="zh-CN" sz="1100" dirty="0">
                  <a:latin typeface="微软雅黑" pitchFamily="34" charset="-122"/>
                  <a:ea typeface="微软雅黑" pitchFamily="34" charset="-122"/>
                </a:rPr>
                <a:t>1902</a:t>
              </a:r>
              <a:r>
                <a:rPr lang="zh-CN" altLang="en-US" sz="1100" dirty="0">
                  <a:latin typeface="微软雅黑" pitchFamily="34" charset="-122"/>
                  <a:ea typeface="微软雅黑" pitchFamily="34" charset="-122"/>
                </a:rPr>
                <a:t>年生，字洁宜，安徽合肥人，</a:t>
              </a:r>
              <a:r>
                <a:rPr lang="en-US" altLang="zh-CN" sz="1100" dirty="0">
                  <a:latin typeface="微软雅黑" pitchFamily="34" charset="-122"/>
                  <a:ea typeface="微软雅黑" pitchFamily="34" charset="-122"/>
                </a:rPr>
                <a:t>8</a:t>
              </a:r>
              <a:r>
                <a:rPr lang="zh-CN" altLang="en-US" sz="1100" dirty="0">
                  <a:latin typeface="微软雅黑" pitchFamily="34" charset="-122"/>
                  <a:ea typeface="微软雅黑" pitchFamily="34" charset="-122"/>
                </a:rPr>
                <a:t>月</a:t>
              </a:r>
              <a:r>
                <a:rPr lang="en-US" altLang="zh-CN" sz="1100" dirty="0">
                  <a:latin typeface="微软雅黑" pitchFamily="34" charset="-122"/>
                  <a:ea typeface="微软雅黑" pitchFamily="34" charset="-122"/>
                </a:rPr>
                <a:t>27</a:t>
              </a:r>
              <a:r>
                <a:rPr lang="zh-CN" altLang="en-US" sz="1100" dirty="0">
                  <a:latin typeface="微软雅黑" pitchFamily="34" charset="-122"/>
                  <a:ea typeface="微软雅黑" pitchFamily="34" charset="-122"/>
                </a:rPr>
                <a:t>日晨，蔡炳炎将军亲率</a:t>
              </a:r>
              <a:r>
                <a:rPr lang="en-US" altLang="zh-CN" sz="1100" dirty="0">
                  <a:latin typeface="微软雅黑" pitchFamily="34" charset="-122"/>
                  <a:ea typeface="微软雅黑" pitchFamily="34" charset="-122"/>
                </a:rPr>
                <a:t>402</a:t>
              </a:r>
              <a:r>
                <a:rPr lang="zh-CN" altLang="en-US" sz="1100" dirty="0">
                  <a:latin typeface="微软雅黑" pitchFamily="34" charset="-122"/>
                  <a:ea typeface="微软雅黑" pitchFamily="34" charset="-122"/>
                </a:rPr>
                <a:t>团两个营攻击罗店日军，不幸中弹阵亡，以身殉国，时年</a:t>
              </a:r>
              <a:r>
                <a:rPr lang="en-US" altLang="zh-CN" sz="1100" dirty="0">
                  <a:latin typeface="微软雅黑" pitchFamily="34" charset="-122"/>
                  <a:ea typeface="微软雅黑" pitchFamily="34" charset="-122"/>
                </a:rPr>
                <a:t>35</a:t>
              </a:r>
              <a:r>
                <a:rPr lang="zh-CN" altLang="en-US" sz="1100" dirty="0">
                  <a:latin typeface="微软雅黑" pitchFamily="34" charset="-122"/>
                  <a:ea typeface="微软雅黑" pitchFamily="34" charset="-122"/>
                </a:rPr>
                <a:t>岁，后追授陆军中将。</a:t>
              </a:r>
            </a:p>
          </p:txBody>
        </p:sp>
      </p:grpSp>
      <p:grpSp>
        <p:nvGrpSpPr>
          <p:cNvPr id="10" name="组合 9">
            <a:extLst>
              <a:ext uri="{FF2B5EF4-FFF2-40B4-BE49-F238E27FC236}">
                <a16:creationId xmlns:a16="http://schemas.microsoft.com/office/drawing/2014/main" id="{38E2CEA2-C501-4241-868E-DF6F05003488}"/>
              </a:ext>
            </a:extLst>
          </p:cNvPr>
          <p:cNvGrpSpPr/>
          <p:nvPr/>
        </p:nvGrpSpPr>
        <p:grpSpPr>
          <a:xfrm>
            <a:off x="6335425" y="2221124"/>
            <a:ext cx="1944216" cy="3404850"/>
            <a:chOff x="4573106" y="1149478"/>
            <a:chExt cx="1944216" cy="3704748"/>
          </a:xfrm>
        </p:grpSpPr>
        <p:sp>
          <p:nvSpPr>
            <p:cNvPr id="11" name="圆角矩形 15">
              <a:extLst>
                <a:ext uri="{FF2B5EF4-FFF2-40B4-BE49-F238E27FC236}">
                  <a16:creationId xmlns:a16="http://schemas.microsoft.com/office/drawing/2014/main" id="{230374E4-65ED-4739-94EE-9B237132A441}"/>
                </a:ext>
              </a:extLst>
            </p:cNvPr>
            <p:cNvSpPr/>
            <p:nvPr/>
          </p:nvSpPr>
          <p:spPr>
            <a:xfrm>
              <a:off x="4573106" y="1149478"/>
              <a:ext cx="1944216" cy="370474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0A88297D-A36D-4DD3-80FA-D223CC89085F}"/>
                </a:ext>
              </a:extLst>
            </p:cNvPr>
            <p:cNvSpPr/>
            <p:nvPr/>
          </p:nvSpPr>
          <p:spPr>
            <a:xfrm>
              <a:off x="4698495" y="3311282"/>
              <a:ext cx="1744285" cy="1323439"/>
            </a:xfrm>
            <a:prstGeom prst="rect">
              <a:avLst/>
            </a:prstGeom>
          </p:spPr>
          <p:txBody>
            <a:bodyPr wrap="square">
              <a:spAutoFit/>
            </a:bodyPr>
            <a:lstStyle/>
            <a:p>
              <a:pPr algn="ctr"/>
              <a:r>
                <a:rPr lang="zh-CN" altLang="en-US" sz="1400" b="1" dirty="0">
                  <a:solidFill>
                    <a:srgbClr val="C00000"/>
                  </a:solidFill>
                  <a:latin typeface="微软雅黑" pitchFamily="34" charset="-122"/>
                  <a:ea typeface="微软雅黑" pitchFamily="34" charset="-122"/>
                </a:rPr>
                <a:t>路景荣少将</a:t>
              </a:r>
              <a:endParaRPr lang="en-US" altLang="zh-CN" sz="1400" b="1" dirty="0">
                <a:solidFill>
                  <a:srgbClr val="C00000"/>
                </a:solidFill>
                <a:latin typeface="微软雅黑" pitchFamily="34" charset="-122"/>
                <a:ea typeface="微软雅黑" pitchFamily="34" charset="-122"/>
              </a:endParaRPr>
            </a:p>
            <a:p>
              <a:r>
                <a:rPr lang="en-US" altLang="zh-CN" sz="1100" dirty="0">
                  <a:latin typeface="微软雅黑" pitchFamily="34" charset="-122"/>
                  <a:ea typeface="微软雅黑" pitchFamily="34" charset="-122"/>
                </a:rPr>
                <a:t>1902</a:t>
              </a:r>
              <a:r>
                <a:rPr lang="zh-CN" altLang="en-US" sz="1100" dirty="0">
                  <a:latin typeface="微软雅黑" pitchFamily="34" charset="-122"/>
                  <a:ea typeface="微软雅黑" pitchFamily="34" charset="-122"/>
                </a:rPr>
                <a:t>年，江苏武进人，</a:t>
              </a:r>
              <a:r>
                <a:rPr lang="en-US" altLang="zh-CN" sz="1100" dirty="0">
                  <a:latin typeface="微软雅黑" pitchFamily="34" charset="-122"/>
                  <a:ea typeface="微软雅黑" pitchFamily="34" charset="-122"/>
                </a:rPr>
                <a:t>1902</a:t>
              </a:r>
              <a:r>
                <a:rPr lang="zh-CN" altLang="en-US" sz="1100" dirty="0">
                  <a:latin typeface="微软雅黑" pitchFamily="34" charset="-122"/>
                  <a:ea typeface="微软雅黑" pitchFamily="34" charset="-122"/>
                </a:rPr>
                <a:t>年生，国军第</a:t>
              </a:r>
              <a:r>
                <a:rPr lang="en-US" altLang="zh-CN" sz="1100" dirty="0">
                  <a:latin typeface="微软雅黑" pitchFamily="34" charset="-122"/>
                  <a:ea typeface="微软雅黑" pitchFamily="34" charset="-122"/>
                </a:rPr>
                <a:t>98</a:t>
              </a:r>
              <a:r>
                <a:rPr lang="zh-CN" altLang="en-US" sz="1100" dirty="0">
                  <a:latin typeface="微软雅黑" pitchFamily="34" charset="-122"/>
                  <a:ea typeface="微软雅黑" pitchFamily="34" charset="-122"/>
                </a:rPr>
                <a:t>师</a:t>
              </a:r>
              <a:r>
                <a:rPr lang="en-US" altLang="zh-CN" sz="1100" dirty="0">
                  <a:latin typeface="微软雅黑" pitchFamily="34" charset="-122"/>
                  <a:ea typeface="微软雅黑" pitchFamily="34" charset="-122"/>
                </a:rPr>
                <a:t>583</a:t>
              </a:r>
              <a:r>
                <a:rPr lang="zh-CN" altLang="en-US" sz="1100" dirty="0">
                  <a:latin typeface="微软雅黑" pitchFamily="34" charset="-122"/>
                  <a:ea typeface="微软雅黑" pitchFamily="34" charset="-122"/>
                </a:rPr>
                <a:t>团团长，师部少将参谋长。</a:t>
              </a:r>
              <a:r>
                <a:rPr lang="en-US" altLang="zh-CN" sz="1100" dirty="0">
                  <a:latin typeface="微软雅黑" pitchFamily="34" charset="-122"/>
                  <a:ea typeface="微软雅黑" pitchFamily="34" charset="-122"/>
                </a:rPr>
                <a:t>1937</a:t>
              </a:r>
              <a:r>
                <a:rPr lang="zh-CN" altLang="en-US" sz="1100" dirty="0">
                  <a:latin typeface="微软雅黑" pitchFamily="34" charset="-122"/>
                  <a:ea typeface="微软雅黑" pitchFamily="34" charset="-122"/>
                </a:rPr>
                <a:t>年</a:t>
              </a:r>
              <a:r>
                <a:rPr lang="en-US" altLang="zh-CN" sz="1100" dirty="0">
                  <a:latin typeface="微软雅黑" pitchFamily="34" charset="-122"/>
                  <a:ea typeface="微软雅黑" pitchFamily="34" charset="-122"/>
                </a:rPr>
                <a:t>9</a:t>
              </a:r>
              <a:r>
                <a:rPr lang="zh-CN" altLang="en-US" sz="1100" dirty="0">
                  <a:latin typeface="微软雅黑" pitchFamily="34" charset="-122"/>
                  <a:ea typeface="微软雅黑" pitchFamily="34" charset="-122"/>
                </a:rPr>
                <a:t>月</a:t>
              </a:r>
              <a:r>
                <a:rPr lang="en-US" altLang="zh-CN" sz="1100" dirty="0">
                  <a:latin typeface="微软雅黑" pitchFamily="34" charset="-122"/>
                  <a:ea typeface="微软雅黑" pitchFamily="34" charset="-122"/>
                </a:rPr>
                <a:t>10</a:t>
              </a:r>
              <a:r>
                <a:rPr lang="zh-CN" altLang="en-US" sz="1100" dirty="0">
                  <a:latin typeface="微软雅黑" pitchFamily="34" charset="-122"/>
                  <a:ea typeface="微软雅黑" pitchFamily="34" charset="-122"/>
                </a:rPr>
                <a:t>号在上海月浦与日军激战中牺牲，时年</a:t>
              </a:r>
              <a:r>
                <a:rPr lang="en-US" altLang="zh-CN" sz="1100" dirty="0">
                  <a:latin typeface="微软雅黑" pitchFamily="34" charset="-122"/>
                  <a:ea typeface="微软雅黑" pitchFamily="34" charset="-122"/>
                </a:rPr>
                <a:t>35</a:t>
              </a:r>
              <a:r>
                <a:rPr lang="zh-CN" altLang="en-US" sz="1100" dirty="0">
                  <a:latin typeface="微软雅黑" pitchFamily="34" charset="-122"/>
                  <a:ea typeface="微软雅黑" pitchFamily="34" charset="-122"/>
                </a:rPr>
                <a:t>岁。</a:t>
              </a:r>
            </a:p>
          </p:txBody>
        </p:sp>
        <p:pic>
          <p:nvPicPr>
            <p:cNvPr id="13" name="Picture 6" descr="d:\users\administrator\appdata\roaming\360se6\User Data\temp\22522_o.jpg">
              <a:extLst>
                <a:ext uri="{FF2B5EF4-FFF2-40B4-BE49-F238E27FC236}">
                  <a16:creationId xmlns:a16="http://schemas.microsoft.com/office/drawing/2014/main" id="{0C1B6F85-A67B-4BC8-BCE8-0A86137E3D9F}"/>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8374" y="1351457"/>
              <a:ext cx="1551600" cy="1915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a:extLst>
              <a:ext uri="{FF2B5EF4-FFF2-40B4-BE49-F238E27FC236}">
                <a16:creationId xmlns:a16="http://schemas.microsoft.com/office/drawing/2014/main" id="{514367F4-C399-4F43-AF0E-9E6B836D8B9D}"/>
              </a:ext>
            </a:extLst>
          </p:cNvPr>
          <p:cNvGrpSpPr/>
          <p:nvPr/>
        </p:nvGrpSpPr>
        <p:grpSpPr>
          <a:xfrm>
            <a:off x="8404855" y="2221124"/>
            <a:ext cx="1944216" cy="3404850"/>
            <a:chOff x="6639744" y="1099250"/>
            <a:chExt cx="1944216" cy="3704748"/>
          </a:xfrm>
        </p:grpSpPr>
        <p:sp>
          <p:nvSpPr>
            <p:cNvPr id="15" name="圆角矩形 16">
              <a:extLst>
                <a:ext uri="{FF2B5EF4-FFF2-40B4-BE49-F238E27FC236}">
                  <a16:creationId xmlns:a16="http://schemas.microsoft.com/office/drawing/2014/main" id="{8E0A9E63-B506-4F72-AF30-F35F925B9A3A}"/>
                </a:ext>
              </a:extLst>
            </p:cNvPr>
            <p:cNvSpPr/>
            <p:nvPr/>
          </p:nvSpPr>
          <p:spPr>
            <a:xfrm>
              <a:off x="6639744" y="1099250"/>
              <a:ext cx="1944216" cy="370474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49C63FC2-402F-451E-A820-49FE7F0B283E}"/>
                </a:ext>
              </a:extLst>
            </p:cNvPr>
            <p:cNvSpPr/>
            <p:nvPr/>
          </p:nvSpPr>
          <p:spPr>
            <a:xfrm>
              <a:off x="6789163" y="3311282"/>
              <a:ext cx="1743277" cy="1492716"/>
            </a:xfrm>
            <a:prstGeom prst="rect">
              <a:avLst/>
            </a:prstGeom>
          </p:spPr>
          <p:txBody>
            <a:bodyPr wrap="square">
              <a:spAutoFit/>
            </a:bodyPr>
            <a:lstStyle/>
            <a:p>
              <a:pPr algn="ctr"/>
              <a:r>
                <a:rPr lang="zh-CN" altLang="en-US" sz="1400" b="1" dirty="0">
                  <a:solidFill>
                    <a:srgbClr val="C00000"/>
                  </a:solidFill>
                  <a:latin typeface="微软雅黑" pitchFamily="34" charset="-122"/>
                  <a:ea typeface="微软雅黑" pitchFamily="34" charset="-122"/>
                </a:rPr>
                <a:t>杨杰少将</a:t>
              </a:r>
              <a:endParaRPr lang="en-US" altLang="zh-CN" sz="1400" b="1" dirty="0">
                <a:solidFill>
                  <a:srgbClr val="C00000"/>
                </a:solidFill>
                <a:latin typeface="微软雅黑" pitchFamily="34" charset="-122"/>
                <a:ea typeface="微软雅黑" pitchFamily="34" charset="-122"/>
              </a:endParaRPr>
            </a:p>
            <a:p>
              <a:r>
                <a:rPr lang="en-US" altLang="zh-CN" sz="1100" dirty="0">
                  <a:latin typeface="微软雅黑" pitchFamily="34" charset="-122"/>
                  <a:ea typeface="微软雅黑" pitchFamily="34" charset="-122"/>
                </a:rPr>
                <a:t>1895</a:t>
              </a:r>
              <a:r>
                <a:rPr lang="zh-CN" altLang="en-US" sz="1100" dirty="0">
                  <a:latin typeface="微软雅黑" pitchFamily="34" charset="-122"/>
                  <a:ea typeface="微软雅黑" pitchFamily="34" charset="-122"/>
                </a:rPr>
                <a:t>年生，字子英，河北容城人，</a:t>
              </a:r>
              <a:r>
                <a:rPr lang="en-US" altLang="zh-CN" sz="1100" dirty="0">
                  <a:latin typeface="微软雅黑" pitchFamily="34" charset="-122"/>
                  <a:ea typeface="微软雅黑" pitchFamily="34" charset="-122"/>
                </a:rPr>
                <a:t>1895</a:t>
              </a:r>
              <a:r>
                <a:rPr lang="zh-CN" altLang="en-US" sz="1100" dirty="0">
                  <a:latin typeface="微软雅黑" pitchFamily="34" charset="-122"/>
                  <a:ea typeface="微软雅黑" pitchFamily="34" charset="-122"/>
                </a:rPr>
                <a:t>年生，国军第</a:t>
              </a:r>
              <a:r>
                <a:rPr lang="en-US" altLang="zh-CN" sz="1100" dirty="0">
                  <a:latin typeface="微软雅黑" pitchFamily="34" charset="-122"/>
                  <a:ea typeface="微软雅黑" pitchFamily="34" charset="-122"/>
                </a:rPr>
                <a:t>1</a:t>
              </a:r>
              <a:r>
                <a:rPr lang="zh-CN" altLang="en-US" sz="1100" dirty="0">
                  <a:latin typeface="微软雅黑" pitchFamily="34" charset="-122"/>
                  <a:ea typeface="微软雅黑" pitchFamily="34" charset="-122"/>
                </a:rPr>
                <a:t>军第</a:t>
              </a:r>
              <a:r>
                <a:rPr lang="en-US" altLang="zh-CN" sz="1100" dirty="0">
                  <a:latin typeface="微软雅黑" pitchFamily="34" charset="-122"/>
                  <a:ea typeface="微软雅黑" pitchFamily="34" charset="-122"/>
                </a:rPr>
                <a:t>1</a:t>
              </a:r>
              <a:r>
                <a:rPr lang="zh-CN" altLang="en-US" sz="1100" dirty="0">
                  <a:latin typeface="微软雅黑" pitchFamily="34" charset="-122"/>
                  <a:ea typeface="微软雅黑" pitchFamily="34" charset="-122"/>
                </a:rPr>
                <a:t>师第</a:t>
              </a:r>
              <a:r>
                <a:rPr lang="en-US" altLang="zh-CN" sz="1100" dirty="0">
                  <a:latin typeface="微软雅黑" pitchFamily="34" charset="-122"/>
                  <a:ea typeface="微软雅黑" pitchFamily="34" charset="-122"/>
                </a:rPr>
                <a:t>1</a:t>
              </a:r>
              <a:r>
                <a:rPr lang="zh-CN" altLang="en-US" sz="1100" dirty="0">
                  <a:latin typeface="微软雅黑" pitchFamily="34" charset="-122"/>
                  <a:ea typeface="微软雅黑" pitchFamily="34" charset="-122"/>
                </a:rPr>
                <a:t>旅副旅长。</a:t>
              </a:r>
              <a:r>
                <a:rPr lang="en-US" altLang="zh-CN" sz="1100" dirty="0">
                  <a:latin typeface="微软雅黑" pitchFamily="34" charset="-122"/>
                  <a:ea typeface="微软雅黑" pitchFamily="34" charset="-122"/>
                </a:rPr>
                <a:t>1937</a:t>
              </a:r>
              <a:r>
                <a:rPr lang="zh-CN" altLang="en-US" sz="1100" dirty="0">
                  <a:latin typeface="微软雅黑" pitchFamily="34" charset="-122"/>
                  <a:ea typeface="微软雅黑" pitchFamily="34" charset="-122"/>
                </a:rPr>
                <a:t>年</a:t>
              </a:r>
              <a:r>
                <a:rPr lang="en-US" altLang="zh-CN" sz="1100" dirty="0">
                  <a:latin typeface="微软雅黑" pitchFamily="34" charset="-122"/>
                  <a:ea typeface="微软雅黑" pitchFamily="34" charset="-122"/>
                </a:rPr>
                <a:t>10</a:t>
              </a:r>
              <a:r>
                <a:rPr lang="zh-CN" altLang="en-US" sz="1100" dirty="0">
                  <a:latin typeface="微软雅黑" pitchFamily="34" charset="-122"/>
                  <a:ea typeface="微软雅黑" pitchFamily="34" charset="-122"/>
                </a:rPr>
                <a:t>月</a:t>
              </a:r>
              <a:r>
                <a:rPr lang="en-US" altLang="zh-CN" sz="1100" dirty="0">
                  <a:latin typeface="微软雅黑" pitchFamily="34" charset="-122"/>
                  <a:ea typeface="微软雅黑" pitchFamily="34" charset="-122"/>
                </a:rPr>
                <a:t>11</a:t>
              </a:r>
              <a:r>
                <a:rPr lang="zh-CN" altLang="en-US" sz="1100" dirty="0">
                  <a:latin typeface="微软雅黑" pitchFamily="34" charset="-122"/>
                  <a:ea typeface="微软雅黑" pitchFamily="34" charset="-122"/>
                </a:rPr>
                <a:t>日，在淞沪会战顾家宅之役中牺牲，时年</a:t>
              </a:r>
              <a:r>
                <a:rPr lang="en-US" altLang="zh-CN" sz="1100" dirty="0">
                  <a:latin typeface="微软雅黑" pitchFamily="34" charset="-122"/>
                  <a:ea typeface="微软雅黑" pitchFamily="34" charset="-122"/>
                </a:rPr>
                <a:t>42</a:t>
              </a:r>
              <a:r>
                <a:rPr lang="zh-CN" altLang="en-US" sz="1100" dirty="0">
                  <a:latin typeface="微软雅黑" pitchFamily="34" charset="-122"/>
                  <a:ea typeface="微软雅黑" pitchFamily="34" charset="-122"/>
                </a:rPr>
                <a:t>岁。</a:t>
              </a:r>
            </a:p>
          </p:txBody>
        </p:sp>
        <p:pic>
          <p:nvPicPr>
            <p:cNvPr id="17" name="Picture 8" descr="d:\users\administrator\appdata\roaming\360se6\User Data\temp\091124085389101.jpg">
              <a:extLst>
                <a:ext uri="{FF2B5EF4-FFF2-40B4-BE49-F238E27FC236}">
                  <a16:creationId xmlns:a16="http://schemas.microsoft.com/office/drawing/2014/main" id="{9B37BA46-41BC-4228-909C-FA7A45DE1E4F}"/>
                </a:ext>
              </a:extLst>
            </p:cNvPr>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t="5586" b="7952"/>
            <a:stretch/>
          </p:blipFill>
          <p:spPr bwMode="auto">
            <a:xfrm>
              <a:off x="6886660" y="1316214"/>
              <a:ext cx="1551600" cy="19152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圆角矩形 7">
            <a:extLst>
              <a:ext uri="{FF2B5EF4-FFF2-40B4-BE49-F238E27FC236}">
                <a16:creationId xmlns:a16="http://schemas.microsoft.com/office/drawing/2014/main" id="{688D036A-B404-4FD1-8F39-20F751A7AFC4}"/>
              </a:ext>
            </a:extLst>
          </p:cNvPr>
          <p:cNvSpPr/>
          <p:nvPr/>
        </p:nvSpPr>
        <p:spPr>
          <a:xfrm>
            <a:off x="2166876" y="1309885"/>
            <a:ext cx="3599256"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中方英烈谱</a:t>
            </a:r>
          </a:p>
        </p:txBody>
      </p:sp>
    </p:spTree>
    <p:extLst>
      <p:ext uri="{BB962C8B-B14F-4D97-AF65-F5344CB8AC3E}">
        <p14:creationId xmlns:p14="http://schemas.microsoft.com/office/powerpoint/2010/main" val="2476946825"/>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Scale>
                                      <p:cBhvr>
                                        <p:cTn id="26"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0"/>
                                        </p:tgtEl>
                                        <p:attrNameLst>
                                          <p:attrName>ppt_x</p:attrName>
                                          <p:attrName>ppt_y</p:attrName>
                                        </p:attrNameLst>
                                      </p:cBhvr>
                                    </p:animMotion>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Scale>
                                      <p:cBhvr>
                                        <p:cTn id="3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4"/>
                                        </p:tgtEl>
                                        <p:attrNameLst>
                                          <p:attrName>ppt_x</p:attrName>
                                          <p:attrName>ppt_y</p:attrName>
                                        </p:attrNameLst>
                                      </p:cBhvr>
                                    </p:animMotion>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BD69163-E0DD-40BE-963B-E9FAEEF2D232}"/>
              </a:ext>
            </a:extLst>
          </p:cNvPr>
          <p:cNvSpPr/>
          <p:nvPr/>
        </p:nvSpPr>
        <p:spPr>
          <a:xfrm>
            <a:off x="2366524" y="4829423"/>
            <a:ext cx="8194928" cy="923330"/>
          </a:xfrm>
          <a:prstGeom prst="rect">
            <a:avLst/>
          </a:prstGeom>
        </p:spPr>
        <p:txBody>
          <a:bodyPr wrap="square">
            <a:spAutoFit/>
          </a:bodyPr>
          <a:lstStyle/>
          <a:p>
            <a:r>
              <a:rPr lang="zh-CN" altLang="en-US" dirty="0">
                <a:latin typeface="微软雅黑" pitchFamily="34" charset="-122"/>
                <a:ea typeface="微软雅黑" pitchFamily="34" charset="-122"/>
              </a:rPr>
              <a:t>太原会战包括有：天镇战役、平型关战役、忻口战役、娘子关战役、太原保卫战。</a:t>
            </a:r>
            <a:r>
              <a:rPr lang="en-US" altLang="zh-CN" dirty="0">
                <a:latin typeface="微软雅黑" pitchFamily="34" charset="-122"/>
                <a:ea typeface="微软雅黑" pitchFamily="34" charset="-122"/>
              </a:rPr>
              <a:t>1937</a:t>
            </a:r>
            <a:r>
              <a:rPr lang="zh-CN" altLang="en-US" dirty="0">
                <a:latin typeface="微软雅黑" pitchFamily="34" charset="-122"/>
                <a:ea typeface="微软雅黑" pitchFamily="34" charset="-122"/>
              </a:rPr>
              <a:t>年</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民国二十六年</a:t>
            </a:r>
            <a:r>
              <a:rPr lang="en-US" altLang="zh-CN" dirty="0">
                <a:latin typeface="微软雅黑" pitchFamily="34" charset="-122"/>
                <a:ea typeface="微软雅黑" pitchFamily="34" charset="-122"/>
              </a:rPr>
              <a:t>)10</a:t>
            </a:r>
            <a:r>
              <a:rPr lang="zh-CN" altLang="en-US" dirty="0">
                <a:latin typeface="微软雅黑" pitchFamily="34" charset="-122"/>
                <a:ea typeface="微软雅黑" pitchFamily="34" charset="-122"/>
              </a:rPr>
              <a:t>月至</a:t>
            </a:r>
            <a:r>
              <a:rPr lang="en-US" altLang="zh-CN" dirty="0">
                <a:latin typeface="微软雅黑" pitchFamily="34" charset="-122"/>
                <a:ea typeface="微软雅黑" pitchFamily="34" charset="-122"/>
              </a:rPr>
              <a:t>11</a:t>
            </a:r>
            <a:r>
              <a:rPr lang="zh-CN" altLang="en-US" dirty="0">
                <a:latin typeface="微软雅黑" pitchFamily="34" charset="-122"/>
                <a:ea typeface="微软雅黑" pitchFamily="34" charset="-122"/>
              </a:rPr>
              <a:t>月，在抗日战争中，中国第</a:t>
            </a:r>
            <a:r>
              <a:rPr lang="en-US" altLang="zh-CN" dirty="0">
                <a:latin typeface="微软雅黑" pitchFamily="34" charset="-122"/>
                <a:ea typeface="微软雅黑" pitchFamily="34" charset="-122"/>
              </a:rPr>
              <a:t>2</a:t>
            </a:r>
            <a:r>
              <a:rPr lang="zh-CN" altLang="en-US" dirty="0">
                <a:latin typeface="微软雅黑" pitchFamily="34" charset="-122"/>
                <a:ea typeface="微软雅黑" pitchFamily="34" charset="-122"/>
              </a:rPr>
              <a:t>战区部队同日军华北方面军在山西省北部、东部和中部地区进行的大规模的战略性防御战役。</a:t>
            </a:r>
          </a:p>
        </p:txBody>
      </p:sp>
      <p:pic>
        <p:nvPicPr>
          <p:cNvPr id="3" name="Picture 2" descr="d:\users\administrator\appdata\roaming\360se6\User Data\temp\20140221001508-990243970.jpg">
            <a:extLst>
              <a:ext uri="{FF2B5EF4-FFF2-40B4-BE49-F238E27FC236}">
                <a16:creationId xmlns:a16="http://schemas.microsoft.com/office/drawing/2014/main" id="{85CBAE6A-EBAE-470E-A81B-22DC50CE8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903" y="2181780"/>
            <a:ext cx="3744417" cy="239077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4" descr="d:\users\administrator\appdata\roaming\360se6\User Data\temp\u=762134417,4080642664&amp;fm=21&amp;gp=0.jpg">
            <a:extLst>
              <a:ext uri="{FF2B5EF4-FFF2-40B4-BE49-F238E27FC236}">
                <a16:creationId xmlns:a16="http://schemas.microsoft.com/office/drawing/2014/main" id="{150B3BC0-453C-4C70-900D-6EC1FAF924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0"/>
          <a:stretch/>
        </p:blipFill>
        <p:spPr bwMode="auto">
          <a:xfrm>
            <a:off x="6463988" y="2181781"/>
            <a:ext cx="4070584" cy="239077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圆角矩形 7">
            <a:extLst>
              <a:ext uri="{FF2B5EF4-FFF2-40B4-BE49-F238E27FC236}">
                <a16:creationId xmlns:a16="http://schemas.microsoft.com/office/drawing/2014/main" id="{625D9A41-6F24-4AF5-A07C-9AD6A4C36001}"/>
              </a:ext>
            </a:extLst>
          </p:cNvPr>
          <p:cNvSpPr/>
          <p:nvPr/>
        </p:nvSpPr>
        <p:spPr>
          <a:xfrm>
            <a:off x="2327903" y="1344950"/>
            <a:ext cx="2820185" cy="708393"/>
          </a:xfrm>
          <a:prstGeom prst="roundRect">
            <a:avLst>
              <a:gd name="adj" fmla="val 1974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rPr>
              <a:t>太原会战</a:t>
            </a:r>
          </a:p>
        </p:txBody>
      </p:sp>
    </p:spTree>
    <p:extLst>
      <p:ext uri="{BB962C8B-B14F-4D97-AF65-F5344CB8AC3E}">
        <p14:creationId xmlns:p14="http://schemas.microsoft.com/office/powerpoint/2010/main" val="1474829361"/>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2623</Words>
  <PresentationFormat>宽屏</PresentationFormat>
  <Paragraphs>107</Paragraphs>
  <Slides>27</Slides>
  <Notes>27</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27</vt:i4>
      </vt:variant>
    </vt:vector>
  </HeadingPairs>
  <TitlesOfParts>
    <vt:vector size="32" baseType="lpstr">
      <vt:lpstr>等线</vt:lpstr>
      <vt:lpstr>等线 Light</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2017-08-08T01:53:15Z</dcterms:created>
  <dcterms:modified xsi:type="dcterms:W3CDTF">2017-08-14T08:41:29Z</dcterms:modified>
</cp:coreProperties>
</file>