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22"/>
  </p:notesMasterIdLst>
  <p:sldIdLst>
    <p:sldId id="258" r:id="rId3"/>
    <p:sldId id="281" r:id="rId4"/>
    <p:sldId id="282" r:id="rId5"/>
    <p:sldId id="283" r:id="rId6"/>
    <p:sldId id="284" r:id="rId7"/>
    <p:sldId id="285" r:id="rId8"/>
    <p:sldId id="286" r:id="rId9"/>
    <p:sldId id="262" r:id="rId10"/>
    <p:sldId id="287" r:id="rId11"/>
    <p:sldId id="268" r:id="rId12"/>
    <p:sldId id="288" r:id="rId13"/>
    <p:sldId id="292" r:id="rId14"/>
    <p:sldId id="275" r:id="rId15"/>
    <p:sldId id="290" r:id="rId16"/>
    <p:sldId id="291" r:id="rId17"/>
    <p:sldId id="293" r:id="rId18"/>
    <p:sldId id="295" r:id="rId19"/>
    <p:sldId id="296"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BA3D3-7C11-4B78-842E-3DAEC0FDF0EE}"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7EF87-46B0-43BA-8EC5-2402DF5380CC}" type="slidenum">
              <a:rPr lang="en-US" smtClean="0"/>
              <a:t>‹#›</a:t>
            </a:fld>
            <a:endParaRPr lang="en-US"/>
          </a:p>
        </p:txBody>
      </p:sp>
    </p:spTree>
    <p:extLst>
      <p:ext uri="{BB962C8B-B14F-4D97-AF65-F5344CB8AC3E}">
        <p14:creationId xmlns:p14="http://schemas.microsoft.com/office/powerpoint/2010/main" val="172171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667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408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8972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8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39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4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18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422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64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098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539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9613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496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04187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0612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528889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9376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55532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273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56625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7230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8227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9842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877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91777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5952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76414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4440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97880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923150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51591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62240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400986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885478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157207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836F4-26FF-4706-ABAC-CF8EFC532E1E}" type="datetimeFigureOut">
              <a:rPr lang="zh-CN" altLang="en-US" smtClean="0"/>
              <a:t>2022/1/7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6895562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6046122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7.png"/><Relationship Id="rId4" Type="http://schemas.openxmlformats.org/officeDocument/2006/relationships/notesSlide" Target="../notesSlides/notesSlide10.xml"/><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3.xml"/><Relationship Id="rId7" Type="http://schemas.openxmlformats.org/officeDocument/2006/relationships/image" Target="../media/image1.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14.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7.xml"/><Relationship Id="rId39" Type="http://schemas.openxmlformats.org/officeDocument/2006/relationships/slide" Target="slide8.xml"/><Relationship Id="rId3" Type="http://schemas.openxmlformats.org/officeDocument/2006/relationships/image" Target="../media/image7.png"/><Relationship Id="rId21" Type="http://schemas.openxmlformats.org/officeDocument/2006/relationships/image" Target="../media/image16.png"/><Relationship Id="rId34" Type="http://schemas.openxmlformats.org/officeDocument/2006/relationships/image" Target="../media/image21.png"/><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10.xml"/><Relationship Id="rId33" Type="http://schemas.microsoft.com/office/2007/relationships/hdphoto" Target="../media/hdphoto13.wdp"/><Relationship Id="rId38" Type="http://schemas.microsoft.com/office/2007/relationships/hdphoto" Target="../media/hdphoto15.wdp"/><Relationship Id="rId2" Type="http://schemas.openxmlformats.org/officeDocument/2006/relationships/notesSlide" Target="../notesSlides/notesSlide2.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8.GIF"/><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6.xml"/><Relationship Id="rId32" Type="http://schemas.openxmlformats.org/officeDocument/2006/relationships/image" Target="../media/image20.png"/><Relationship Id="rId37" Type="http://schemas.openxmlformats.org/officeDocument/2006/relationships/image" Target="../media/image23.png"/><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4.xml"/><Relationship Id="rId28" Type="http://schemas.openxmlformats.org/officeDocument/2006/relationships/image" Target="../media/image17.png"/><Relationship Id="rId36" Type="http://schemas.openxmlformats.org/officeDocument/2006/relationships/image" Target="../media/image22.png"/><Relationship Id="rId10" Type="http://schemas.microsoft.com/office/2007/relationships/hdphoto" Target="../media/hdphoto5.wdp"/><Relationship Id="rId19" Type="http://schemas.openxmlformats.org/officeDocument/2006/relationships/image" Target="../media/image15.png"/><Relationship Id="rId31" Type="http://schemas.microsoft.com/office/2007/relationships/hdphoto" Target="../media/hdphoto12.wdp"/><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image" Target="../media/image19.png"/><Relationship Id="rId35"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jpe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3.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2.png"/><Relationship Id="rId5" Type="http://schemas.openxmlformats.org/officeDocument/2006/relationships/image" Target="../media/image31.jpeg"/><Relationship Id="rId10" Type="http://schemas.openxmlformats.org/officeDocument/2006/relationships/image" Target="../media/image37.png"/><Relationship Id="rId4" Type="http://schemas.openxmlformats.org/officeDocument/2006/relationships/notesSlide" Target="../notesSlides/notesSlide4.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A_库_图片 2"/>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2239148" y="2657738"/>
            <a:ext cx="4456669"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Khởi</a:t>
            </a:r>
            <a:r>
              <a:rPr kumimoji="0" lang="en-US" altLang="zh-CN" sz="66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6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động</a:t>
            </a:r>
            <a:endParaRPr kumimoji="0" lang="zh-CN" altLang="en-US" sz="6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方正静蕾简体" panose="02000000000000000000" pitchFamily="2" charset="-122"/>
              <a:cs typeface="+mn-cs"/>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017521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nodePh="1">
                                  <p:stCondLst>
                                    <p:cond delay="250"/>
                                  </p:stCondLst>
                                  <p:endCondLst>
                                    <p:cond evt="begin" delay="0">
                                      <p:tn val="17"/>
                                    </p:cond>
                                  </p:endCondLst>
                                  <p:childTnLst>
                                    <p:set>
                                      <p:cBhvr>
                                        <p:cTn id="1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19"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0"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1"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22"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24" dur="1500">
                                          <p:stCondLst>
                                            <p:cond delay="0"/>
                                          </p:stCondLst>
                                        </p:cTn>
                                        <p:tgtEl>
                                          <p:spTgt spid="8">
                                            <p:txEl>
                                              <p:charRg st="4294967295" end="429496729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376" y="4786842"/>
            <a:ext cx="3106737" cy="2071158"/>
          </a:xfrm>
          <a:prstGeom prst="rect">
            <a:avLst/>
          </a:prstGeom>
        </p:spPr>
      </p:pic>
      <p:sp>
        <p:nvSpPr>
          <p:cNvPr id="2" name="TextBox 1">
            <a:extLst>
              <a:ext uri="{FF2B5EF4-FFF2-40B4-BE49-F238E27FC236}">
                <a16:creationId xmlns:a16="http://schemas.microsoft.com/office/drawing/2014/main" id="{74B2F360-E3B9-455B-B1B0-66D77825209C}"/>
              </a:ext>
            </a:extLst>
          </p:cNvPr>
          <p:cNvSpPr txBox="1"/>
          <p:nvPr/>
        </p:nvSpPr>
        <p:spPr>
          <a:xfrm>
            <a:off x="90256" y="205910"/>
            <a:ext cx="12011487" cy="584775"/>
          </a:xfrm>
          <a:prstGeom prst="rect">
            <a:avLst/>
          </a:prstGeom>
          <a:noFill/>
        </p:spPr>
        <p:txBody>
          <a:bodyPr wrap="square" rtlCol="0">
            <a:spAutoFit/>
          </a:bodyPr>
          <a:lstStyle/>
          <a:p>
            <a:pPr lvl="0" algn="ctr">
              <a:defRPr/>
            </a:pPr>
            <a:r>
              <a:rPr lang="en-US" sz="3200" dirty="0">
                <a:solidFill>
                  <a:prstClr val="black"/>
                </a:solidFill>
                <a:latin typeface="Arial" panose="020B0604020202020204"/>
              </a:rPr>
              <a:t>N</a:t>
            </a:r>
            <a:r>
              <a:rPr lang="vi-VN" sz="3200" dirty="0">
                <a:solidFill>
                  <a:prstClr val="black"/>
                </a:solidFill>
                <a:latin typeface="Arial" panose="020B0604020202020204"/>
              </a:rPr>
              <a:t>ói về các việc nên và không nên làm để bảo vệ cơ quan hô hấp. </a:t>
            </a:r>
            <a:endParaRPr kumimoji="0" lang="en-US" sz="3200" b="0" i="0" u="none" strike="noStrike" kern="1200" cap="none" spc="0" normalizeH="0" baseline="0" noProof="0" dirty="0">
              <a:ln>
                <a:noFill/>
              </a:ln>
              <a:solidFill>
                <a:prstClr val="black"/>
              </a:solidFill>
              <a:effectLst/>
              <a:highlight>
                <a:srgbClr val="FFFF00"/>
              </a:highligh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847AA189-C998-44DB-912F-2CE6E567499A}"/>
              </a:ext>
            </a:extLst>
          </p:cNvPr>
          <p:cNvPicPr>
            <a:picLocks noChangeAspect="1"/>
          </p:cNvPicPr>
          <p:nvPr/>
        </p:nvPicPr>
        <p:blipFill>
          <a:blip r:embed="rId5"/>
          <a:stretch>
            <a:fillRect/>
          </a:stretch>
        </p:blipFill>
        <p:spPr>
          <a:xfrm>
            <a:off x="2603361" y="790685"/>
            <a:ext cx="7070090" cy="5951513"/>
          </a:xfrm>
          <a:prstGeom prst="rect">
            <a:avLst/>
          </a:prstGeom>
        </p:spPr>
      </p:pic>
      <p:pic>
        <p:nvPicPr>
          <p:cNvPr id="6" name="Picture 5" descr="Icon&#10;&#10;Description automatically generated">
            <a:extLst>
              <a:ext uri="{FF2B5EF4-FFF2-40B4-BE49-F238E27FC236}">
                <a16:creationId xmlns:a16="http://schemas.microsoft.com/office/drawing/2014/main" id="{C270014C-C3D2-4DC6-BC1D-90EB6B14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9795" y="939008"/>
            <a:ext cx="1233170" cy="1233170"/>
          </a:xfrm>
          <a:prstGeom prst="rect">
            <a:avLst/>
          </a:prstGeom>
        </p:spPr>
      </p:pic>
      <p:pic>
        <p:nvPicPr>
          <p:cNvPr id="9" name="Picture 8">
            <a:extLst>
              <a:ext uri="{FF2B5EF4-FFF2-40B4-BE49-F238E27FC236}">
                <a16:creationId xmlns:a16="http://schemas.microsoft.com/office/drawing/2014/main" id="{3C64E3BA-0BA8-469E-B588-770D87D1C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240" y="456365"/>
            <a:ext cx="1382778" cy="1382778"/>
          </a:xfrm>
          <a:prstGeom prst="rect">
            <a:avLst/>
          </a:prstGeom>
        </p:spPr>
      </p:pic>
      <p:pic>
        <p:nvPicPr>
          <p:cNvPr id="13" name="Picture 12" descr="Icon&#10;&#10;Description automatically generated">
            <a:extLst>
              <a:ext uri="{FF2B5EF4-FFF2-40B4-BE49-F238E27FC236}">
                <a16:creationId xmlns:a16="http://schemas.microsoft.com/office/drawing/2014/main" id="{D05C42CF-803D-4BC2-997E-AE43ACC56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9795" y="3310733"/>
            <a:ext cx="1233170" cy="1233170"/>
          </a:xfrm>
          <a:prstGeom prst="rect">
            <a:avLst/>
          </a:prstGeom>
        </p:spPr>
      </p:pic>
    </p:spTree>
    <p:extLst>
      <p:ext uri="{BB962C8B-B14F-4D97-AF65-F5344CB8AC3E}">
        <p14:creationId xmlns:p14="http://schemas.microsoft.com/office/powerpoint/2010/main" val="287948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5" name="PA_库_任意多边形 184"/>
          <p:cNvSpPr/>
          <p:nvPr>
            <p:custDataLst>
              <p:tags r:id="rId1"/>
            </p:custDataLst>
          </p:nvPr>
        </p:nvSpPr>
        <p:spPr>
          <a:xfrm>
            <a:off x="2894013" y="1744035"/>
            <a:ext cx="8113712"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3" name="TextBox 2">
            <a:extLst>
              <a:ext uri="{FF2B5EF4-FFF2-40B4-BE49-F238E27FC236}">
                <a16:creationId xmlns:a16="http://schemas.microsoft.com/office/drawing/2014/main" id="{0656636C-EAF2-4E86-B52D-E1D3711A22EF}"/>
              </a:ext>
            </a:extLst>
          </p:cNvPr>
          <p:cNvSpPr txBox="1"/>
          <p:nvPr/>
        </p:nvSpPr>
        <p:spPr>
          <a:xfrm>
            <a:off x="3595688" y="2606675"/>
            <a:ext cx="7273925" cy="1200329"/>
          </a:xfrm>
          <a:prstGeom prst="rect">
            <a:avLst/>
          </a:prstGeom>
          <a:noFill/>
        </p:spPr>
        <p:txBody>
          <a:bodyPr wrap="square" rtlCol="0">
            <a:spAutoFit/>
          </a:bodyPr>
          <a:lstStyle/>
          <a:p>
            <a:pPr algn="ctr"/>
            <a:r>
              <a:rPr lang="en-US" sz="3600" dirty="0" err="1"/>
              <a:t>Em</a:t>
            </a:r>
            <a:r>
              <a:rPr lang="en-US" sz="3600" dirty="0"/>
              <a:t> </a:t>
            </a:r>
            <a:r>
              <a:rPr lang="en-US" sz="3600" dirty="0" err="1"/>
              <a:t>cần</a:t>
            </a:r>
            <a:r>
              <a:rPr lang="en-US" sz="3600" dirty="0"/>
              <a:t> </a:t>
            </a:r>
            <a:r>
              <a:rPr lang="en-US" sz="3600" dirty="0" err="1"/>
              <a:t>thay</a:t>
            </a:r>
            <a:r>
              <a:rPr lang="en-US" sz="3600" dirty="0"/>
              <a:t> </a:t>
            </a:r>
            <a:r>
              <a:rPr lang="en-US" sz="3600" dirty="0" err="1"/>
              <a:t>đổi</a:t>
            </a:r>
            <a:r>
              <a:rPr lang="en-US" sz="3600" dirty="0"/>
              <a:t> </a:t>
            </a:r>
            <a:r>
              <a:rPr lang="en-US" sz="3600" dirty="0" err="1"/>
              <a:t>thói</a:t>
            </a:r>
            <a:r>
              <a:rPr lang="en-US" sz="3600" dirty="0"/>
              <a:t> </a:t>
            </a:r>
            <a:r>
              <a:rPr lang="en-US" sz="3600" dirty="0" err="1"/>
              <a:t>quen</a:t>
            </a:r>
            <a:r>
              <a:rPr lang="en-US" sz="3600" dirty="0"/>
              <a:t> </a:t>
            </a:r>
            <a:r>
              <a:rPr lang="en-US" sz="3600" dirty="0" err="1"/>
              <a:t>gì</a:t>
            </a:r>
            <a:r>
              <a:rPr lang="en-US" sz="3600" dirty="0"/>
              <a:t> </a:t>
            </a:r>
            <a:r>
              <a:rPr lang="en-US" sz="3600" dirty="0" err="1"/>
              <a:t>để</a:t>
            </a:r>
            <a:r>
              <a:rPr lang="en-US" sz="3600" dirty="0"/>
              <a:t> </a:t>
            </a:r>
            <a:r>
              <a:rPr lang="en-US" sz="3600" dirty="0" err="1"/>
              <a:t>phòng</a:t>
            </a:r>
            <a:r>
              <a:rPr lang="en-US" sz="3600" dirty="0"/>
              <a:t> </a:t>
            </a:r>
            <a:r>
              <a:rPr lang="en-US" sz="3600" dirty="0" err="1"/>
              <a:t>tránh</a:t>
            </a:r>
            <a:r>
              <a:rPr lang="en-US" sz="3600" dirty="0"/>
              <a:t> </a:t>
            </a:r>
            <a:r>
              <a:rPr lang="en-US" sz="3600" dirty="0" err="1"/>
              <a:t>các</a:t>
            </a:r>
            <a:r>
              <a:rPr lang="en-US" sz="3600" dirty="0"/>
              <a:t> </a:t>
            </a:r>
            <a:r>
              <a:rPr lang="en-US" sz="3600" dirty="0" err="1"/>
              <a:t>bệnh</a:t>
            </a:r>
            <a:r>
              <a:rPr lang="en-US" sz="3600" dirty="0"/>
              <a:t> </a:t>
            </a:r>
            <a:r>
              <a:rPr lang="en-US" sz="3600" dirty="0" err="1"/>
              <a:t>về</a:t>
            </a:r>
            <a:r>
              <a:rPr lang="en-US" sz="3600" dirty="0"/>
              <a:t> </a:t>
            </a:r>
            <a:r>
              <a:rPr lang="en-US" sz="3600" dirty="0" err="1"/>
              <a:t>hô</a:t>
            </a:r>
            <a:r>
              <a:rPr lang="en-US" sz="3600" dirty="0"/>
              <a:t> </a:t>
            </a:r>
            <a:r>
              <a:rPr lang="en-US" sz="3600" dirty="0" err="1"/>
              <a:t>hấp</a:t>
            </a:r>
            <a:r>
              <a:rPr lang="en-US" sz="3600" dirty="0"/>
              <a:t>?</a:t>
            </a:r>
          </a:p>
        </p:txBody>
      </p:sp>
    </p:spTree>
    <p:extLst>
      <p:ext uri="{BB962C8B-B14F-4D97-AF65-F5344CB8AC3E}">
        <p14:creationId xmlns:p14="http://schemas.microsoft.com/office/powerpoint/2010/main" val="216765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250"/>
                                  </p:stCondLst>
                                  <p:endCondLst>
                                    <p:cond evt="begin" delay="0">
                                      <p:tn val="5"/>
                                    </p:cond>
                                  </p:endCondLst>
                                  <p:childTnLst>
                                    <p:set>
                                      <p:cBhvr>
                                        <p:cTn id="6"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7"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utoUpdateAnimBg="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sp>
        <p:nvSpPr>
          <p:cNvPr id="2" name="Rectangle: Rounded Corners 1">
            <a:extLst>
              <a:ext uri="{FF2B5EF4-FFF2-40B4-BE49-F238E27FC236}">
                <a16:creationId xmlns:a16="http://schemas.microsoft.com/office/drawing/2014/main" id="{C5029CB1-7A88-4AC8-A888-186FF796BC05}"/>
              </a:ext>
            </a:extLst>
          </p:cNvPr>
          <p:cNvSpPr/>
          <p:nvPr/>
        </p:nvSpPr>
        <p:spPr>
          <a:xfrm>
            <a:off x="2091875" y="1581150"/>
            <a:ext cx="9581464" cy="17907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Arial" panose="020B0604020202020204" pitchFamily="34" charset="0"/>
              <a:buChar char="•"/>
            </a:pPr>
            <a:r>
              <a:rPr lang="vi-VN" sz="3200" dirty="0"/>
              <a:t>Nên làm: Sử dụng khăn sạch, mềm để lau mũi; giữ sạch họng bằng cách súc miệng nước muối; đội mũ, quàng khăn, mặc đủ ấm khi đi trời lạnh. </a:t>
            </a:r>
            <a:endParaRPr lang="en-US" sz="3200" dirty="0"/>
          </a:p>
        </p:txBody>
      </p:sp>
      <p:sp>
        <p:nvSpPr>
          <p:cNvPr id="3" name="TextBox 2">
            <a:extLst>
              <a:ext uri="{FF2B5EF4-FFF2-40B4-BE49-F238E27FC236}">
                <a16:creationId xmlns:a16="http://schemas.microsoft.com/office/drawing/2014/main" id="{AF8F6DE2-4E0E-4E68-8ABB-A89D6034E153}"/>
              </a:ext>
            </a:extLst>
          </p:cNvPr>
          <p:cNvSpPr txBox="1"/>
          <p:nvPr/>
        </p:nvSpPr>
        <p:spPr>
          <a:xfrm>
            <a:off x="2586146" y="150813"/>
            <a:ext cx="9523303" cy="954107"/>
          </a:xfrm>
          <a:prstGeom prst="rect">
            <a:avLst/>
          </a:prstGeom>
          <a:noFill/>
        </p:spPr>
        <p:txBody>
          <a:bodyPr wrap="square" rtlCol="0">
            <a:spAutoFit/>
          </a:bodyPr>
          <a:lstStyle/>
          <a:p>
            <a:r>
              <a:rPr lang="nl-NL" sz="2800" b="1" dirty="0">
                <a:solidFill>
                  <a:srgbClr val="0070C0"/>
                </a:solidFill>
                <a:latin typeface="+mj-lt"/>
                <a:ea typeface="Times New Roman" panose="02020603050405020304" pitchFamily="18" charset="0"/>
              </a:rPr>
              <a:t>V</a:t>
            </a:r>
            <a:r>
              <a:rPr lang="nl-NL" sz="2800" b="1" dirty="0">
                <a:solidFill>
                  <a:srgbClr val="0070C0"/>
                </a:solidFill>
                <a:effectLst/>
                <a:latin typeface="+mj-lt"/>
                <a:ea typeface="Times New Roman" panose="02020603050405020304" pitchFamily="18" charset="0"/>
              </a:rPr>
              <a:t>iệc nên và không nên làm </a:t>
            </a:r>
            <a:r>
              <a:rPr lang="en-US" sz="2800" b="1" dirty="0" err="1">
                <a:solidFill>
                  <a:srgbClr val="0070C0"/>
                </a:solidFill>
                <a:latin typeface="+mj-lt"/>
                <a:ea typeface="Times New Roman" panose="02020603050405020304" pitchFamily="18" charset="0"/>
              </a:rPr>
              <a:t>để</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bảo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vệ</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cơ</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quan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hô</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hấp</a:t>
            </a:r>
            <a:endParaRPr lang="en-US" sz="2800" b="1" dirty="0">
              <a:solidFill>
                <a:srgbClr val="0070C0"/>
              </a:solidFill>
              <a:effectLst/>
              <a:latin typeface="+mj-lt"/>
              <a:ea typeface="Calibri" panose="020F0502020204030204" pitchFamily="34" charset="0"/>
            </a:endParaRPr>
          </a:p>
          <a:p>
            <a:endParaRPr lang="en-US" sz="2800" b="1" dirty="0">
              <a:solidFill>
                <a:srgbClr val="0070C0"/>
              </a:solidFill>
              <a:latin typeface="+mj-lt"/>
            </a:endParaRPr>
          </a:p>
        </p:txBody>
      </p:sp>
      <p:sp>
        <p:nvSpPr>
          <p:cNvPr id="64" name="Rectangle: Rounded Corners 63">
            <a:extLst>
              <a:ext uri="{FF2B5EF4-FFF2-40B4-BE49-F238E27FC236}">
                <a16:creationId xmlns:a16="http://schemas.microsoft.com/office/drawing/2014/main" id="{670FE13E-8449-4318-A341-0DF8C66B04CE}"/>
              </a:ext>
            </a:extLst>
          </p:cNvPr>
          <p:cNvSpPr/>
          <p:nvPr/>
        </p:nvSpPr>
        <p:spPr>
          <a:xfrm>
            <a:off x="2091875" y="3877676"/>
            <a:ext cx="9581464" cy="1790700"/>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Arial" panose="020B0604020202020204" pitchFamily="34" charset="0"/>
              <a:buChar char="•"/>
            </a:pPr>
            <a:r>
              <a:rPr lang="vi-VN" sz="3200" dirty="0"/>
              <a:t>Không nên: Dùng tay hoặc vật nhọn ngoáy mũi; uống nước quá nóng hoặc lạnh; chơi ở nơi có nhiều khói bụi; mặc không đủ ấm khi trời lạnh. </a:t>
            </a:r>
            <a:endParaRPr lang="en-US" sz="3200" dirty="0"/>
          </a:p>
        </p:txBody>
      </p:sp>
    </p:spTree>
    <p:extLst>
      <p:ext uri="{BB962C8B-B14F-4D97-AF65-F5344CB8AC3E}">
        <p14:creationId xmlns:p14="http://schemas.microsoft.com/office/powerpoint/2010/main" val="263453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64" name="文本框 63"/>
          <p:cNvSpPr txBox="1"/>
          <p:nvPr/>
        </p:nvSpPr>
        <p:spPr>
          <a:xfrm>
            <a:off x="4673912" y="102097"/>
            <a:ext cx="28744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Kết</a:t>
            </a:r>
            <a:r>
              <a:rPr kumimoji="0" lang="en-US" altLang="zh-CN" sz="4400" b="0" i="0" u="none" strike="noStrike" kern="1200" cap="none" spc="0" normalizeH="0" baseline="0" noProof="0" dirty="0">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 </a:t>
            </a:r>
            <a:r>
              <a:rPr kumimoji="0" lang="en-US" altLang="zh-CN" sz="4400" b="0" i="0" u="none" strike="noStrike" kern="1200" cap="none" spc="0" normalizeH="0" baseline="0" noProof="0" dirty="0" err="1">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rPr>
              <a:t>luận</a:t>
            </a:r>
            <a:endParaRPr kumimoji="0" lang="zh-CN" altLang="en-US" sz="4400" b="1" i="0" u="none" strike="noStrike" kern="1200" cap="none" spc="0" normalizeH="0" baseline="0" noProof="0" dirty="0">
              <a:ln>
                <a:noFill/>
              </a:ln>
              <a:solidFill>
                <a:srgbClr val="697DA9"/>
              </a:solidFill>
              <a:effectLst/>
              <a:highlight>
                <a:srgbClr val="FFFF00"/>
              </a:highlight>
              <a:uLnTx/>
              <a:uFillTx/>
              <a:latin typeface="Arial" panose="020B0604020202020204" pitchFamily="34" charset="0"/>
              <a:ea typeface="方正静蕾简体" panose="02000000000000000000" pitchFamily="2" charset="-122"/>
              <a:cs typeface="+mn-cs"/>
            </a:endParaRPr>
          </a:p>
        </p:txBody>
      </p:sp>
      <p:sp>
        <p:nvSpPr>
          <p:cNvPr id="65" name="任意多边形 64"/>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66" name="任意多边形 65"/>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69" name="文本框 68"/>
          <p:cNvSpPr txBox="1"/>
          <p:nvPr/>
        </p:nvSpPr>
        <p:spPr>
          <a:xfrm>
            <a:off x="3317295" y="3165889"/>
            <a:ext cx="1854098" cy="40011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600" normalizeH="0" baseline="0" noProof="0" dirty="0">
                <a:ln>
                  <a:noFill/>
                </a:ln>
                <a:solidFill>
                  <a:prstClr val="white"/>
                </a:solidFill>
                <a:effectLst/>
                <a:uLnTx/>
                <a:uFillTx/>
                <a:latin typeface="Arial" panose="020B0604020202020204" pitchFamily="34" charset="0"/>
                <a:ea typeface="方正静蕾简体" panose="02000000000000000000" pitchFamily="2" charset="-122"/>
                <a:cs typeface="+mn-cs"/>
              </a:rPr>
              <a:t>卡通可爱</a:t>
            </a:r>
          </a:p>
        </p:txBody>
      </p:sp>
      <p:sp>
        <p:nvSpPr>
          <p:cNvPr id="2" name="TextBox 1">
            <a:extLst>
              <a:ext uri="{FF2B5EF4-FFF2-40B4-BE49-F238E27FC236}">
                <a16:creationId xmlns:a16="http://schemas.microsoft.com/office/drawing/2014/main" id="{7AACEA93-65E1-450C-AA72-06FE450117FE}"/>
              </a:ext>
            </a:extLst>
          </p:cNvPr>
          <p:cNvSpPr txBox="1"/>
          <p:nvPr/>
        </p:nvSpPr>
        <p:spPr>
          <a:xfrm>
            <a:off x="2652822" y="1660124"/>
            <a:ext cx="8700977" cy="3170099"/>
          </a:xfrm>
          <a:prstGeom prst="rect">
            <a:avLst/>
          </a:prstGeom>
          <a:noFill/>
        </p:spPr>
        <p:txBody>
          <a:bodyPr wrap="square" rtlCol="0">
            <a:spAutoFit/>
          </a:bodyPr>
          <a:lstStyle/>
          <a:p>
            <a:pPr lvl="0" algn="just"/>
            <a:r>
              <a:rPr lang="vi-VN" sz="4000" dirty="0">
                <a:solidFill>
                  <a:prstClr val="black"/>
                </a:solidFill>
                <a:latin typeface="Arial" panose="020B0604020202020204"/>
              </a:rPr>
              <a:t>Mũi, họng nếu được chăm sóc đúng cách không chi giúp chúng ta phòng tránh được viêm mũi, viêm họng mà còn bảo vệ được cả khí quản, phế quản và phổi.</a:t>
            </a:r>
            <a:endPar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670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4" name="Picture 3">
            <a:extLst>
              <a:ext uri="{FF2B5EF4-FFF2-40B4-BE49-F238E27FC236}">
                <a16:creationId xmlns:a16="http://schemas.microsoft.com/office/drawing/2014/main" id="{77DF8089-30E9-443A-8971-8694CE30BCC0}"/>
              </a:ext>
            </a:extLst>
          </p:cNvPr>
          <p:cNvPicPr>
            <a:picLocks noChangeAspect="1"/>
          </p:cNvPicPr>
          <p:nvPr/>
        </p:nvPicPr>
        <p:blipFill>
          <a:blip r:embed="rId7"/>
          <a:stretch>
            <a:fillRect/>
          </a:stretch>
        </p:blipFill>
        <p:spPr>
          <a:xfrm>
            <a:off x="2266951" y="1902452"/>
            <a:ext cx="9317900" cy="2650498"/>
          </a:xfrm>
          <a:prstGeom prst="rect">
            <a:avLst/>
          </a:prstGeom>
        </p:spPr>
      </p:pic>
    </p:spTree>
    <p:extLst>
      <p:ext uri="{BB962C8B-B14F-4D97-AF65-F5344CB8AC3E}">
        <p14:creationId xmlns:p14="http://schemas.microsoft.com/office/powerpoint/2010/main" val="140075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4" name="PA_库_文本框 183"/>
          <p:cNvSpPr txBox="1"/>
          <p:nvPr>
            <p:custDataLst>
              <p:tags r:id="rId1"/>
            </p:custDataLst>
          </p:nvPr>
        </p:nvSpPr>
        <p:spPr>
          <a:xfrm>
            <a:off x="5287963" y="2837188"/>
            <a:ext cx="611039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Arial" panose="020B0604020202020204" pitchFamily="34" charset="0"/>
                <a:ea typeface="方正静蕾简体" panose="02000000000000000000" pitchFamily="2" charset="-122"/>
                <a:cs typeface="+mn-cs"/>
              </a:rPr>
              <a:t>6. </a:t>
            </a:r>
            <a:r>
              <a:rPr kumimoji="0" lang="en-US" altLang="zh-CN" sz="4400" b="1" i="0" u="none" strike="noStrike" kern="1200" cap="none" spc="0" normalizeH="0" baseline="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Xử</a:t>
            </a:r>
            <a:r>
              <a:rPr kumimoji="0" lang="en-US" altLang="zh-CN" sz="4400" b="1" i="0" u="none" strike="noStrike" kern="1200" cap="none" spc="0" normalizeH="0" noProof="0" dirty="0">
                <a:ln>
                  <a:noFill/>
                </a:ln>
                <a:solidFill>
                  <a:srgbClr val="0070C0"/>
                </a:solidFill>
                <a:effectLst/>
                <a:uLnTx/>
                <a:uFillTx/>
                <a:latin typeface="Arial" panose="020B0604020202020204" pitchFamily="34" charset="0"/>
                <a:ea typeface="方正静蕾简体" panose="02000000000000000000" pitchFamily="2" charset="-122"/>
                <a:cs typeface="+mn-cs"/>
              </a:rPr>
              <a:t> </a:t>
            </a:r>
            <a:r>
              <a:rPr kumimoji="0" lang="en-US" altLang="zh-CN" sz="4400" b="1" i="0" u="none" strike="noStrike" kern="1200" cap="none" spc="0" normalizeH="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lý</a:t>
            </a:r>
            <a:r>
              <a:rPr kumimoji="0" lang="en-US" altLang="zh-CN" sz="4400" b="1" i="0" u="none" strike="noStrike" kern="1200" cap="none" spc="0" normalizeH="0" noProof="0" dirty="0">
                <a:ln>
                  <a:noFill/>
                </a:ln>
                <a:solidFill>
                  <a:srgbClr val="0070C0"/>
                </a:solidFill>
                <a:effectLst/>
                <a:uLnTx/>
                <a:uFillTx/>
                <a:latin typeface="Arial" panose="020B0604020202020204" pitchFamily="34" charset="0"/>
                <a:ea typeface="方正静蕾简体" panose="02000000000000000000" pitchFamily="2" charset="-122"/>
                <a:cs typeface="+mn-cs"/>
              </a:rPr>
              <a:t> </a:t>
            </a:r>
            <a:r>
              <a:rPr kumimoji="0" lang="en-US" altLang="zh-CN" sz="4400" b="1" i="0" u="none" strike="noStrike" kern="1200" cap="none" spc="0" normalizeH="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tình</a:t>
            </a:r>
            <a:r>
              <a:rPr kumimoji="0" lang="en-US" altLang="zh-CN" sz="4400" b="1" i="0" u="none" strike="noStrike" kern="1200" cap="none" spc="0" normalizeH="0" noProof="0" dirty="0">
                <a:ln>
                  <a:noFill/>
                </a:ln>
                <a:solidFill>
                  <a:srgbClr val="0070C0"/>
                </a:solidFill>
                <a:effectLst/>
                <a:uLnTx/>
                <a:uFillTx/>
                <a:latin typeface="Arial" panose="020B0604020202020204" pitchFamily="34" charset="0"/>
                <a:ea typeface="方正静蕾简体" panose="02000000000000000000" pitchFamily="2" charset="-122"/>
                <a:cs typeface="+mn-cs"/>
              </a:rPr>
              <a:t> </a:t>
            </a:r>
            <a:r>
              <a:rPr kumimoji="0" lang="en-US" altLang="zh-CN" sz="4400" b="1" i="0" u="none" strike="noStrike" kern="1200" cap="none" spc="0" normalizeH="0" noProof="0" dirty="0" err="1">
                <a:ln>
                  <a:noFill/>
                </a:ln>
                <a:solidFill>
                  <a:srgbClr val="0070C0"/>
                </a:solidFill>
                <a:effectLst/>
                <a:uLnTx/>
                <a:uFillTx/>
                <a:latin typeface="Arial" panose="020B0604020202020204" pitchFamily="34" charset="0"/>
                <a:ea typeface="方正静蕾简体" panose="02000000000000000000" pitchFamily="2" charset="-122"/>
                <a:cs typeface="+mn-cs"/>
              </a:rPr>
              <a:t>huống</a:t>
            </a:r>
            <a:endParaRPr kumimoji="0" lang="en-US" altLang="zh-CN" sz="4400" b="1" i="0" u="none" strike="noStrike" kern="1200" cap="none" spc="0" normalizeH="0" baseline="0" noProof="0" dirty="0">
              <a:ln>
                <a:noFill/>
              </a:ln>
              <a:solidFill>
                <a:srgbClr val="0070C0"/>
              </a:solidFill>
              <a:effectLst/>
              <a:uLnTx/>
              <a:uFillTx/>
              <a:latin typeface="Arial" panose="020B0604020202020204" pitchFamily="34" charset="0"/>
              <a:ea typeface="方正静蕾简体" panose="02000000000000000000" pitchFamily="2" charset="-122"/>
              <a:cs typeface="+mn-cs"/>
            </a:endParaRPr>
          </a:p>
        </p:txBody>
      </p:sp>
      <p:sp>
        <p:nvSpPr>
          <p:cNvPr id="185" name="PA_库_任意多边形 184"/>
          <p:cNvSpPr/>
          <p:nvPr>
            <p:custDataLst>
              <p:tags r:id="rId2"/>
            </p:custDataLst>
          </p:nvPr>
        </p:nvSpPr>
        <p:spPr>
          <a:xfrm>
            <a:off x="4814919" y="1610738"/>
            <a:ext cx="6746844"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17" name="图片 216"/>
          <p:cNvPicPr>
            <a:picLocks noChangeAspect="1"/>
          </p:cNvPicPr>
          <p:nvPr/>
        </p:nvPicPr>
        <p:blipFill>
          <a:blip r:embed="rId10"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47913" y="2270820"/>
            <a:ext cx="3362325" cy="3362325"/>
          </a:xfrm>
          <a:prstGeom prst="rect">
            <a:avLst/>
          </a:prstGeom>
        </p:spPr>
      </p:pic>
    </p:spTree>
    <p:extLst>
      <p:ext uri="{BB962C8B-B14F-4D97-AF65-F5344CB8AC3E}">
        <p14:creationId xmlns:p14="http://schemas.microsoft.com/office/powerpoint/2010/main" val="73522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569701" cy="2297114"/>
            <a:chOff x="-7938" y="-109538"/>
            <a:chExt cx="11569701" cy="22971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sp>
        <p:nvSpPr>
          <p:cNvPr id="3" name="TextBox 2">
            <a:extLst>
              <a:ext uri="{FF2B5EF4-FFF2-40B4-BE49-F238E27FC236}">
                <a16:creationId xmlns:a16="http://schemas.microsoft.com/office/drawing/2014/main" id="{AF8F6DE2-4E0E-4E68-8ABB-A89D6034E153}"/>
              </a:ext>
            </a:extLst>
          </p:cNvPr>
          <p:cNvSpPr txBox="1"/>
          <p:nvPr/>
        </p:nvSpPr>
        <p:spPr>
          <a:xfrm>
            <a:off x="2201863" y="351631"/>
            <a:ext cx="95233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panose="020B0604020202020204"/>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Arial" panose="020B0604020202020204"/>
                <a:ea typeface="Times New Roman" panose="02020603050405020304" pitchFamily="18" charset="0"/>
                <a:cs typeface="+mn-cs"/>
              </a:rPr>
              <a:t>sẽ</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làm</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gì</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trong</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các</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tình</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huống</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dưới</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 </a:t>
            </a:r>
            <a:r>
              <a:rPr kumimoji="0" lang="en-US" sz="2800" b="1" i="0" u="none" strike="noStrike" kern="1200" cap="none" spc="0" normalizeH="0" noProof="0" dirty="0" err="1">
                <a:ln>
                  <a:noFill/>
                </a:ln>
                <a:solidFill>
                  <a:srgbClr val="0070C0"/>
                </a:solidFill>
                <a:effectLst/>
                <a:uLnTx/>
                <a:uFillTx/>
                <a:latin typeface="Arial" panose="020B0604020202020204"/>
                <a:ea typeface="Times New Roman" panose="02020603050405020304" pitchFamily="18" charset="0"/>
                <a:cs typeface="+mn-cs"/>
              </a:rPr>
              <a:t>đây</a:t>
            </a:r>
            <a:r>
              <a:rPr kumimoji="0" lang="en-US" sz="2800" b="1" i="0" u="none" strike="noStrike" kern="1200" cap="none" spc="0" normalizeH="0" noProof="0" dirty="0">
                <a:ln>
                  <a:noFill/>
                </a:ln>
                <a:solidFill>
                  <a:srgbClr val="0070C0"/>
                </a:solidFill>
                <a:effectLst/>
                <a:uLnTx/>
                <a:uFillTx/>
                <a:latin typeface="Arial" panose="020B0604020202020204"/>
                <a:ea typeface="Times New Roman" panose="02020603050405020304" pitchFamily="18" charset="0"/>
                <a:cs typeface="+mn-cs"/>
              </a:rPr>
              <a:t>?</a:t>
            </a:r>
            <a:endParaRPr kumimoji="0" lang="en-US" sz="2800" b="1" i="0" u="none" strike="noStrike" kern="1200" cap="none" spc="0" normalizeH="0" baseline="0" noProof="0" dirty="0">
              <a:ln>
                <a:noFill/>
              </a:ln>
              <a:solidFill>
                <a:srgbClr val="0070C0"/>
              </a:solidFill>
              <a:effectLst/>
              <a:uLnTx/>
              <a:uFillTx/>
              <a:latin typeface="Arial" panose="020B0604020202020204"/>
              <a:ea typeface="Calibri" panose="020F0502020204030204" pitchFamily="34" charset="0"/>
              <a:cs typeface="+mn-cs"/>
            </a:endParaRPr>
          </a:p>
        </p:txBody>
      </p:sp>
      <p:pic>
        <p:nvPicPr>
          <p:cNvPr id="5" name="Picture 4">
            <a:extLst>
              <a:ext uri="{FF2B5EF4-FFF2-40B4-BE49-F238E27FC236}">
                <a16:creationId xmlns:a16="http://schemas.microsoft.com/office/drawing/2014/main" id="{963BA515-9B75-4978-9597-5675023CAB41}"/>
              </a:ext>
            </a:extLst>
          </p:cNvPr>
          <p:cNvPicPr>
            <a:picLocks noChangeAspect="1"/>
          </p:cNvPicPr>
          <p:nvPr/>
        </p:nvPicPr>
        <p:blipFill>
          <a:blip r:embed="rId4"/>
          <a:stretch>
            <a:fillRect/>
          </a:stretch>
        </p:blipFill>
        <p:spPr>
          <a:xfrm>
            <a:off x="74613" y="1868487"/>
            <a:ext cx="5968440" cy="4067175"/>
          </a:xfrm>
          <a:prstGeom prst="rect">
            <a:avLst/>
          </a:prstGeom>
        </p:spPr>
      </p:pic>
      <p:pic>
        <p:nvPicPr>
          <p:cNvPr id="7" name="Picture 6">
            <a:extLst>
              <a:ext uri="{FF2B5EF4-FFF2-40B4-BE49-F238E27FC236}">
                <a16:creationId xmlns:a16="http://schemas.microsoft.com/office/drawing/2014/main" id="{8111E08D-A04A-4415-94DC-7EBF58D00E06}"/>
              </a:ext>
            </a:extLst>
          </p:cNvPr>
          <p:cNvPicPr>
            <a:picLocks noChangeAspect="1"/>
          </p:cNvPicPr>
          <p:nvPr/>
        </p:nvPicPr>
        <p:blipFill>
          <a:blip r:embed="rId5"/>
          <a:stretch>
            <a:fillRect/>
          </a:stretch>
        </p:blipFill>
        <p:spPr>
          <a:xfrm>
            <a:off x="6148949" y="1868487"/>
            <a:ext cx="5582101" cy="4151286"/>
          </a:xfrm>
          <a:prstGeom prst="rect">
            <a:avLst/>
          </a:prstGeom>
        </p:spPr>
      </p:pic>
      <p:pic>
        <p:nvPicPr>
          <p:cNvPr id="65" name="Picture 9">
            <a:extLst>
              <a:ext uri="{FF2B5EF4-FFF2-40B4-BE49-F238E27FC236}">
                <a16:creationId xmlns:a16="http://schemas.microsoft.com/office/drawing/2014/main" id="{7F066228-1EB3-4154-A09E-8DE8D40619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4038" y="4892646"/>
            <a:ext cx="34131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32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4E155583-4D60-4DBF-80D6-12829BF29026}"/>
              </a:ext>
            </a:extLst>
          </p:cNvPr>
          <p:cNvGrpSpPr/>
          <p:nvPr/>
        </p:nvGrpSpPr>
        <p:grpSpPr>
          <a:xfrm>
            <a:off x="2496273" y="1110846"/>
            <a:ext cx="7545380" cy="3664585"/>
            <a:chOff x="4457" y="2084"/>
            <a:chExt cx="9858" cy="5771"/>
          </a:xfrm>
          <a:solidFill>
            <a:schemeClr val="accent4">
              <a:lumMod val="60000"/>
              <a:lumOff val="40000"/>
            </a:schemeClr>
          </a:solidFill>
        </p:grpSpPr>
        <p:sp>
          <p:nvSpPr>
            <p:cNvPr id="66" name="椭圆 42">
              <a:extLst>
                <a:ext uri="{FF2B5EF4-FFF2-40B4-BE49-F238E27FC236}">
                  <a16:creationId xmlns:a16="http://schemas.microsoft.com/office/drawing/2014/main" id="{FEC0FE17-47AE-426D-80A3-970F979AF2BB}"/>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7" name="椭圆 42">
              <a:extLst>
                <a:ext uri="{FF2B5EF4-FFF2-40B4-BE49-F238E27FC236}">
                  <a16:creationId xmlns:a16="http://schemas.microsoft.com/office/drawing/2014/main" id="{E9A71F63-01B2-45C6-A9A0-0A289FB268FE}"/>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8" name="椭圆 42">
              <a:extLst>
                <a:ext uri="{FF2B5EF4-FFF2-40B4-BE49-F238E27FC236}">
                  <a16:creationId xmlns:a16="http://schemas.microsoft.com/office/drawing/2014/main" id="{551D0268-18CB-4CF7-8976-191A24AE2E13}"/>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9" name="椭圆 42">
              <a:extLst>
                <a:ext uri="{FF2B5EF4-FFF2-40B4-BE49-F238E27FC236}">
                  <a16:creationId xmlns:a16="http://schemas.microsoft.com/office/drawing/2014/main" id="{A4CF6260-A313-4038-BAE1-6ECC97A0DDA0}"/>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0" name="椭圆 42">
              <a:extLst>
                <a:ext uri="{FF2B5EF4-FFF2-40B4-BE49-F238E27FC236}">
                  <a16:creationId xmlns:a16="http://schemas.microsoft.com/office/drawing/2014/main" id="{E7B07322-5529-4798-B27D-3F7C87E4293F}"/>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4" name="Picture 3">
            <a:extLst>
              <a:ext uri="{FF2B5EF4-FFF2-40B4-BE49-F238E27FC236}">
                <a16:creationId xmlns:a16="http://schemas.microsoft.com/office/drawing/2014/main" id="{78251C75-8573-455A-9E8A-3D3B578DF521}"/>
              </a:ext>
            </a:extLst>
          </p:cNvPr>
          <p:cNvPicPr>
            <a:picLocks noChangeAspect="1"/>
          </p:cNvPicPr>
          <p:nvPr/>
        </p:nvPicPr>
        <p:blipFill>
          <a:blip r:embed="rId4"/>
          <a:stretch>
            <a:fillRect/>
          </a:stretch>
        </p:blipFill>
        <p:spPr>
          <a:xfrm>
            <a:off x="3471033" y="2555008"/>
            <a:ext cx="5749026" cy="1676545"/>
          </a:xfrm>
          <a:prstGeom prst="rect">
            <a:avLst/>
          </a:prstGeom>
        </p:spPr>
      </p:pic>
      <p:pic>
        <p:nvPicPr>
          <p:cNvPr id="71" name="图片 2124">
            <a:extLst>
              <a:ext uri="{FF2B5EF4-FFF2-40B4-BE49-F238E27FC236}">
                <a16:creationId xmlns:a16="http://schemas.microsoft.com/office/drawing/2014/main" id="{D001D670-500C-4E31-B72C-FB636E2062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50" y="3789911"/>
            <a:ext cx="4175012" cy="2783341"/>
          </a:xfrm>
          <a:prstGeom prst="rect">
            <a:avLst/>
          </a:prstGeom>
        </p:spPr>
      </p:pic>
    </p:spTree>
    <p:extLst>
      <p:ext uri="{BB962C8B-B14F-4D97-AF65-F5344CB8AC3E}">
        <p14:creationId xmlns:p14="http://schemas.microsoft.com/office/powerpoint/2010/main" val="159659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569701" cy="2297114"/>
            <a:chOff x="-7938" y="-109538"/>
            <a:chExt cx="11569701" cy="22971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grpSp>
      <p:pic>
        <p:nvPicPr>
          <p:cNvPr id="4" name="Picture 3">
            <a:extLst>
              <a:ext uri="{FF2B5EF4-FFF2-40B4-BE49-F238E27FC236}">
                <a16:creationId xmlns:a16="http://schemas.microsoft.com/office/drawing/2014/main" id="{4A860FF1-97A8-4CDB-8727-D854E6DFCB59}"/>
              </a:ext>
            </a:extLst>
          </p:cNvPr>
          <p:cNvPicPr>
            <a:picLocks noChangeAspect="1"/>
          </p:cNvPicPr>
          <p:nvPr/>
        </p:nvPicPr>
        <p:blipFill>
          <a:blip r:embed="rId4"/>
          <a:stretch>
            <a:fillRect/>
          </a:stretch>
        </p:blipFill>
        <p:spPr>
          <a:xfrm>
            <a:off x="631826" y="2162175"/>
            <a:ext cx="11156885" cy="2481263"/>
          </a:xfrm>
          <a:prstGeom prst="rect">
            <a:avLst/>
          </a:prstGeom>
        </p:spPr>
      </p:pic>
    </p:spTree>
    <p:extLst>
      <p:ext uri="{BB962C8B-B14F-4D97-AF65-F5344CB8AC3E}">
        <p14:creationId xmlns:p14="http://schemas.microsoft.com/office/powerpoint/2010/main" val="167216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032" y="0"/>
            <a:ext cx="12200021" cy="6858000"/>
          </a:xfrm>
          <a:prstGeom prst="rect">
            <a:avLst/>
          </a:prstGeom>
        </p:spPr>
      </p:pic>
      <p:sp>
        <p:nvSpPr>
          <p:cNvPr id="8" name="PA_库_椭圆 7"/>
          <p:cNvSpPr/>
          <p:nvPr>
            <p:custDataLst>
              <p:tags r:id="rId1"/>
            </p:custDataLst>
          </p:nvPr>
        </p:nvSpPr>
        <p:spPr>
          <a:xfrm>
            <a:off x="6096000" y="115503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9" name="PA_库_图片 8"/>
          <p:cNvPicPr>
            <a:picLocks noChangeAspect="1"/>
          </p:cNvPicPr>
          <p:nvPr>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6222332" y="1281364"/>
            <a:ext cx="4481763" cy="4481763"/>
          </a:xfrm>
          <a:prstGeom prst="rect">
            <a:avLst/>
          </a:prstGeom>
        </p:spPr>
      </p:pic>
      <p:sp>
        <p:nvSpPr>
          <p:cNvPr id="10" name="PA_库_文本框 9"/>
          <p:cNvSpPr txBox="1"/>
          <p:nvPr>
            <p:custDataLst>
              <p:tags r:id="rId3"/>
            </p:custDataLst>
          </p:nvPr>
        </p:nvSpPr>
        <p:spPr>
          <a:xfrm>
            <a:off x="2441636" y="2742246"/>
            <a:ext cx="3260829"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Củng</a:t>
            </a: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cố</a:t>
            </a:r>
            <a:endPar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bài</a:t>
            </a:r>
            <a:r>
              <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rPr>
              <a:t> </a:t>
            </a:r>
            <a:r>
              <a:rPr kumimoji="0" lang="en-US" altLang="zh-CN" sz="6000" b="1" i="0" u="none" strike="noStrike" kern="1200" cap="none" spc="0" normalizeH="0" baseline="0" noProof="0" dirty="0" err="1">
                <a:ln>
                  <a:noFill/>
                </a:ln>
                <a:solidFill>
                  <a:prstClr val="black"/>
                </a:solidFill>
                <a:effectLst/>
                <a:uLnTx/>
                <a:uFillTx/>
                <a:latin typeface="Arial" panose="020B0604020202020204" pitchFamily="34" charset="0"/>
                <a:ea typeface="方正静蕾简体" panose="02000000000000000000" pitchFamily="2" charset="-122"/>
                <a:cs typeface="+mn-cs"/>
              </a:rPr>
              <a:t>học</a:t>
            </a:r>
            <a:endParaRPr kumimoji="0" lang="en-US" altLang="zh-CN" sz="6000" b="1" i="0" u="none" strike="noStrike" kern="1200" cap="none" spc="0" normalizeH="0" baseline="0" noProof="0" dirty="0">
              <a:ln>
                <a:noFill/>
              </a:ln>
              <a:solidFill>
                <a:prstClr val="black"/>
              </a:solidFill>
              <a:effectLst/>
              <a:uLnTx/>
              <a:uFillTx/>
              <a:latin typeface="Arial" panose="020B0604020202020204" pitchFamily="34" charset="0"/>
              <a:ea typeface="方正静蕾简体" panose="02000000000000000000" pitchFamily="2" charset="-122"/>
              <a:cs typeface="+mn-cs"/>
            </a:endParaRPr>
          </a:p>
        </p:txBody>
      </p:sp>
      <p:sp>
        <p:nvSpPr>
          <p:cNvPr id="11" name="PA_库_任意多边形 10"/>
          <p:cNvSpPr/>
          <p:nvPr>
            <p:custDataLst>
              <p:tags r:id="rId4"/>
            </p:custDataLst>
          </p:nvPr>
        </p:nvSpPr>
        <p:spPr>
          <a:xfrm>
            <a:off x="1962566" y="3560527"/>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014225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par>
                                <p:cTn id="18" presetID="22" presetClass="entr" presetSubtype="8" fill="hold" grpId="0" nodeType="withEffect" nodePh="1">
                                  <p:stCondLst>
                                    <p:cond delay="250"/>
                                  </p:stCondLst>
                                  <p:endCondLst>
                                    <p:cond evt="begin" delay="0">
                                      <p:tn val="18"/>
                                    </p:cond>
                                  </p:endCondLst>
                                  <p:childTnLst>
                                    <p:set>
                                      <p:cBhvr>
                                        <p:cTn id="19" dur="1" fill="hold">
                                          <p:stCondLst>
                                            <p:cond delay="0"/>
                                          </p:stCondLst>
                                        </p:cTn>
                                        <p:tgtEl>
                                          <p:spTgt spid="11">
                                            <p:txEl>
                                              <p:charRg st="4294967295" end="4294967295"/>
                                            </p:txEl>
                                          </p:spTgt>
                                        </p:tgtEl>
                                        <p:attrNameLst>
                                          <p:attrName>style.visibility</p:attrName>
                                        </p:attrNameLst>
                                      </p:cBhvr>
                                      <p:to>
                                        <p:strVal val="visible"/>
                                      </p:to>
                                    </p:set>
                                    <p:animEffect transition="in" filter="wipe(left)">
                                      <p:cBhvr>
                                        <p:cTn id="20" dur="1000"/>
                                        <p:tgtEl>
                                          <p:spTgt spid="1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utoUpdateAnimBg="0"/>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hlinkClick r:id="rId26" action="ppaction://hlinksldjump"/>
              </a:rPr>
              <a:t>4</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hlinkClick r:id="rId27"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8">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2" cstate="print">
            <a:extLst>
              <a:ext uri="{BEBA8EAE-BF5A-486C-A8C5-ECC9F3942E4B}">
                <a14:imgProps xmlns:a14="http://schemas.microsoft.com/office/drawing/2010/main">
                  <a14:imgLayer r:embed="rId33">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4">
            <a:extLst>
              <a:ext uri="{BEBA8EAE-BF5A-486C-A8C5-ECC9F3942E4B}">
                <a14:imgProps xmlns:a14="http://schemas.microsoft.com/office/drawing/2010/main">
                  <a14:imgLayer r:embed="rId35">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6">
            <a:extLst>
              <a:ext uri="{BEBA8EAE-BF5A-486C-A8C5-ECC9F3942E4B}">
                <a14:imgProps xmlns:a14="http://schemas.microsoft.com/office/drawing/2010/main">
                  <a14:imgLayer r:embed="rId35">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7" cstate="print">
            <a:extLst>
              <a:ext uri="{BEBA8EAE-BF5A-486C-A8C5-ECC9F3942E4B}">
                <a14:imgProps xmlns:a14="http://schemas.microsoft.com/office/drawing/2010/main">
                  <a14:imgLayer r:embed="rId38">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Rectangle: Rounded Corners 1">
            <a:hlinkClick r:id="rId39" action="ppaction://hlinksldjump"/>
            <a:extLst>
              <a:ext uri="{FF2B5EF4-FFF2-40B4-BE49-F238E27FC236}">
                <a16:creationId xmlns:a16="http://schemas.microsoft.com/office/drawing/2014/main" id="{FC8E0B2C-69FD-4DF5-8ABD-C116BC5EA81B}"/>
              </a:ext>
            </a:extLst>
          </p:cNvPr>
          <p:cNvSpPr/>
          <p:nvPr/>
        </p:nvSpPr>
        <p:spPr>
          <a:xfrm>
            <a:off x="9934290" y="6278011"/>
            <a:ext cx="1573769" cy="474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8223" y="-282750"/>
            <a:ext cx="12301869" cy="5078034"/>
          </a:xfrm>
          <a:prstGeom prst="rect">
            <a:avLst/>
          </a:prstGeom>
        </p:spPr>
      </p:pic>
      <p:sp>
        <p:nvSpPr>
          <p:cNvPr id="12" name="Rectangle 11"/>
          <p:cNvSpPr/>
          <p:nvPr/>
        </p:nvSpPr>
        <p:spPr>
          <a:xfrm>
            <a:off x="1265274" y="4895847"/>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602546" y="4895847"/>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Có</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1568" y="4936143"/>
            <a:ext cx="672947" cy="59137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315" y="4935742"/>
            <a:ext cx="672128" cy="537702"/>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5776865" y="1863201"/>
            <a:ext cx="4494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bảo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vệ</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026" name="Picture 2" descr="bệnh tai mũi họng ở trẻ em">
            <a:extLst>
              <a:ext uri="{FF2B5EF4-FFF2-40B4-BE49-F238E27FC236}">
                <a16:creationId xmlns:a16="http://schemas.microsoft.com/office/drawing/2014/main" id="{DAD28496-D013-4B62-8214-EB5DC997B6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7967" y="1237195"/>
            <a:ext cx="3188898" cy="32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bldLvl="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38223" y="-265814"/>
            <a:ext cx="12121116" cy="5509038"/>
          </a:xfrm>
          <a:prstGeom prst="rect">
            <a:avLst/>
          </a:prstGeom>
        </p:spPr>
      </p:pic>
      <p:sp>
        <p:nvSpPr>
          <p:cNvPr id="13" name="Rectangle 12"/>
          <p:cNvSpPr/>
          <p:nvPr/>
        </p:nvSpPr>
        <p:spPr>
          <a:xfrm>
            <a:off x="1414826" y="5439706"/>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sp>
        <p:nvSpPr>
          <p:cNvPr id="15" name="Rectangle 14"/>
          <p:cNvSpPr/>
          <p:nvPr/>
        </p:nvSpPr>
        <p:spPr>
          <a:xfrm>
            <a:off x="6437990" y="5439706"/>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5445" y="5487950"/>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9559" y="5466273"/>
            <a:ext cx="672128" cy="537702"/>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25" name="TextBox 24"/>
          <p:cNvSpPr txBox="1"/>
          <p:nvPr/>
        </p:nvSpPr>
        <p:spPr>
          <a:xfrm>
            <a:off x="6096000" y="1933144"/>
            <a:ext cx="379686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Việc</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này</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tốt</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cho</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cơ</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quan</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hô</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hấp</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không</a:t>
            </a:r>
            <a:r>
              <a:rPr kumimoji="0" lang="en-US" sz="40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a:t>
            </a:r>
          </a:p>
        </p:txBody>
      </p:sp>
      <p:pic>
        <p:nvPicPr>
          <p:cNvPr id="2050" name="Picture 2" descr="Nguy hại khôn lường của việc hút thuốc lá thụ động - Baogiaothong.vn">
            <a:extLst>
              <a:ext uri="{FF2B5EF4-FFF2-40B4-BE49-F238E27FC236}">
                <a16:creationId xmlns:a16="http://schemas.microsoft.com/office/drawing/2014/main" id="{04C21567-35A0-4404-9890-3F04914FB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1171" y="1726919"/>
            <a:ext cx="4056345" cy="2877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169237"/>
            <a:ext cx="12376298" cy="4952687"/>
          </a:xfrm>
          <a:prstGeom prst="rect">
            <a:avLst/>
          </a:prstGeom>
        </p:spPr>
      </p:pic>
      <p:sp>
        <p:nvSpPr>
          <p:cNvPr id="12" name="Rectangle 11"/>
          <p:cNvSpPr/>
          <p:nvPr/>
        </p:nvSpPr>
        <p:spPr>
          <a:xfrm>
            <a:off x="1148316" y="4959850"/>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641160" y="4959849"/>
            <a:ext cx="4663162"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3460" y="5166328"/>
            <a:ext cx="672947" cy="59137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1320" y="5031240"/>
            <a:ext cx="672128" cy="537702"/>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6953694" y="2145785"/>
            <a:ext cx="31259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này</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p>
        </p:txBody>
      </p:sp>
      <p:pic>
        <p:nvPicPr>
          <p:cNvPr id="3074" name="Picture 2" descr="6 lợi ích của việc tập thể dục đúng cách 10 phút mỗi ngày">
            <a:extLst>
              <a:ext uri="{FF2B5EF4-FFF2-40B4-BE49-F238E27FC236}">
                <a16:creationId xmlns:a16="http://schemas.microsoft.com/office/drawing/2014/main" id="{58C86048-8115-453E-ADE7-9CC195057D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41076" y="1629952"/>
            <a:ext cx="4447572" cy="2501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bldLvl="0" animBg="1"/>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0" y="-187583"/>
            <a:ext cx="12192000" cy="4209369"/>
          </a:xfrm>
          <a:prstGeom prst="rect">
            <a:avLst/>
          </a:prstGeom>
        </p:spPr>
      </p:pic>
      <p:sp>
        <p:nvSpPr>
          <p:cNvPr id="12" name="Rectangle 11"/>
          <p:cNvSpPr/>
          <p:nvPr/>
        </p:nvSpPr>
        <p:spPr>
          <a:xfrm>
            <a:off x="1600201" y="4082717"/>
            <a:ext cx="4422856" cy="11740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xuyên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rang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miệng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mũi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sạch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sẽ</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51861" y="4082717"/>
            <a:ext cx="4068539" cy="11740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đường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bụi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đeo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khẩu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trang</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634837" y="5482217"/>
            <a:ext cx="4388220" cy="119509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Dọn</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dẹp</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nhà</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cửa</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72643" y="5482217"/>
            <a:ext cx="4047757" cy="119509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Tập</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thể</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dục</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buổi</a:t>
            </a:r>
            <a:r>
              <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altLang="vi-VN" sz="32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rPr>
              <a:t>sáng</a:t>
            </a:r>
            <a:endParaRPr kumimoji="0" lang="en-US" altLang="vi-VN" sz="32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49980"/>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133614"/>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7120" y="413548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64743"/>
            <a:ext cx="672129" cy="590658"/>
          </a:xfrm>
          <a:prstGeom prst="rect">
            <a:avLst/>
          </a:prstGeom>
        </p:spPr>
      </p:pic>
      <p:sp>
        <p:nvSpPr>
          <p:cNvPr id="24" name="Right Arrow 23">
            <a:hlinkClick r:id="rId10"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25" name="TextBox 24"/>
          <p:cNvSpPr txBox="1"/>
          <p:nvPr/>
        </p:nvSpPr>
        <p:spPr>
          <a:xfrm>
            <a:off x="3678865" y="1601254"/>
            <a:ext cx="5341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tốt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cơ</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quan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hô</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hấp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5" name="PA_库_任意多边形 184"/>
          <p:cNvSpPr/>
          <p:nvPr>
            <p:custDataLst>
              <p:tags r:id="rId1"/>
            </p:custDataLst>
          </p:nvPr>
        </p:nvSpPr>
        <p:spPr>
          <a:xfrm>
            <a:off x="2894013" y="1744035"/>
            <a:ext cx="8113712"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 name="Picture 1">
            <a:extLst>
              <a:ext uri="{FF2B5EF4-FFF2-40B4-BE49-F238E27FC236}">
                <a16:creationId xmlns:a16="http://schemas.microsoft.com/office/drawing/2014/main" id="{D7F0E134-9D80-474C-9B68-5BD1301374D7}"/>
              </a:ext>
            </a:extLst>
          </p:cNvPr>
          <p:cNvPicPr>
            <a:picLocks noChangeAspect="1"/>
          </p:cNvPicPr>
          <p:nvPr/>
        </p:nvPicPr>
        <p:blipFill>
          <a:blip r:embed="rId9"/>
          <a:stretch>
            <a:fillRect/>
          </a:stretch>
        </p:blipFill>
        <p:spPr>
          <a:xfrm>
            <a:off x="3996550" y="2315073"/>
            <a:ext cx="6108721" cy="2054530"/>
          </a:xfrm>
          <a:prstGeom prst="rect">
            <a:avLst/>
          </a:prstGeom>
        </p:spPr>
      </p:pic>
    </p:spTree>
    <p:extLst>
      <p:ext uri="{BB962C8B-B14F-4D97-AF65-F5344CB8AC3E}">
        <p14:creationId xmlns:p14="http://schemas.microsoft.com/office/powerpoint/2010/main" val="375073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250"/>
                                  </p:stCondLst>
                                  <p:endCondLst>
                                    <p:cond evt="begin" delay="0">
                                      <p:tn val="5"/>
                                    </p:cond>
                                  </p:endCondLst>
                                  <p:childTnLst>
                                    <p:set>
                                      <p:cBhvr>
                                        <p:cTn id="6"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7"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05769" y="864432"/>
              <a:ext cx="10101948" cy="952336"/>
            </a:xfrm>
            <a:prstGeom prst="rect">
              <a:avLst/>
            </a:prstGeom>
          </p:spPr>
        </p:pic>
        <p:pic>
          <p:nvPicPr>
            <p:cNvPr id="148" name="图片 1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grpSp>
        <p:pic>
          <p:nvPicPr>
            <p:cNvPr id="2122" name="图片 21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34093" y="3705726"/>
              <a:ext cx="10101948" cy="2562565"/>
            </a:xfrm>
            <a:prstGeom prst="rect">
              <a:avLst/>
            </a:prstGeom>
          </p:spPr>
        </p:pic>
      </p:grpSp>
      <p:pic>
        <p:nvPicPr>
          <p:cNvPr id="2125" name="图片 2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50" y="4502094"/>
            <a:ext cx="3106737" cy="2071158"/>
          </a:xfrm>
          <a:prstGeom prst="rect">
            <a:avLst/>
          </a:prstGeom>
        </p:spPr>
      </p:pic>
      <p:sp>
        <p:nvSpPr>
          <p:cNvPr id="182" name="任意多边形 181"/>
          <p:cNvSpPr/>
          <p:nvPr/>
        </p:nvSpPr>
        <p:spPr>
          <a:xfrm>
            <a:off x="3993375" y="128727"/>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3" name="任意多边形 182"/>
          <p:cNvSpPr/>
          <p:nvPr/>
        </p:nvSpPr>
        <p:spPr>
          <a:xfrm flipH="1">
            <a:off x="9954636" y="13673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697DA9"/>
              </a:solidFill>
              <a:effectLst/>
              <a:uLnTx/>
              <a:uFillTx/>
              <a:latin typeface="Arial" panose="020B0604020202020204"/>
              <a:ea typeface="黑体" panose="02010609060101010101" pitchFamily="49" charset="-122"/>
              <a:cs typeface="+mn-cs"/>
            </a:endParaRPr>
          </a:p>
        </p:txBody>
      </p:sp>
      <p:sp>
        <p:nvSpPr>
          <p:cNvPr id="184" name="PA_库_文本框 183"/>
          <p:cNvSpPr txBox="1"/>
          <p:nvPr>
            <p:custDataLst>
              <p:tags r:id="rId1"/>
            </p:custDataLst>
          </p:nvPr>
        </p:nvSpPr>
        <p:spPr>
          <a:xfrm>
            <a:off x="5297410" y="2259246"/>
            <a:ext cx="6110396" cy="1754326"/>
          </a:xfrm>
          <a:prstGeom prst="rect">
            <a:avLst/>
          </a:prstGeom>
          <a:noFill/>
        </p:spPr>
        <p:txBody>
          <a:bodyPr wrap="square" rtlCol="0">
            <a:spAutoFit/>
          </a:bodyPr>
          <a:lstStyle/>
          <a:p>
            <a:pPr lvl="0" algn="ctr"/>
            <a:r>
              <a:rPr lang="vi-VN" altLang="zh-CN" sz="3600" b="1" dirty="0">
                <a:solidFill>
                  <a:srgbClr val="0070C0"/>
                </a:solidFill>
                <a:ea typeface="方正静蕾简体" panose="02000000000000000000" pitchFamily="2" charset="-122"/>
              </a:rPr>
              <a:t>5</a:t>
            </a:r>
            <a:r>
              <a:rPr lang="en-US" altLang="zh-CN" sz="3600" b="1" dirty="0">
                <a:solidFill>
                  <a:srgbClr val="0070C0"/>
                </a:solidFill>
                <a:ea typeface="方正静蕾简体" panose="02000000000000000000" pitchFamily="2" charset="-122"/>
              </a:rPr>
              <a:t>. </a:t>
            </a:r>
            <a:r>
              <a:rPr lang="vi-VN" altLang="zh-CN" sz="3600" b="1" dirty="0">
                <a:solidFill>
                  <a:srgbClr val="0070C0"/>
                </a:solidFill>
                <a:ea typeface="方正静蕾简体" panose="02000000000000000000" pitchFamily="2" charset="-122"/>
              </a:rPr>
              <a:t>Xác định một số việc nên và không nên làm để bảo vệ cơ quan hấp</a:t>
            </a:r>
            <a:endPar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方正静蕾简体" panose="02000000000000000000" pitchFamily="2" charset="-122"/>
            </a:endParaRPr>
          </a:p>
        </p:txBody>
      </p:sp>
      <p:sp>
        <p:nvSpPr>
          <p:cNvPr id="185" name="PA_库_任意多边形 184"/>
          <p:cNvSpPr/>
          <p:nvPr>
            <p:custDataLst>
              <p:tags r:id="rId2"/>
            </p:custDataLst>
          </p:nvPr>
        </p:nvSpPr>
        <p:spPr>
          <a:xfrm>
            <a:off x="4814919" y="1610738"/>
            <a:ext cx="6746844" cy="3412360"/>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186" name="组合 185"/>
          <p:cNvGrpSpPr/>
          <p:nvPr/>
        </p:nvGrpSpPr>
        <p:grpSpPr>
          <a:xfrm>
            <a:off x="2517990" y="5397598"/>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17" name="图片 216"/>
          <p:cNvPicPr>
            <a:picLocks noChangeAspect="1"/>
          </p:cNvPicPr>
          <p:nvPr/>
        </p:nvPicPr>
        <p:blipFill>
          <a:blip r:embed="rId10"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47913" y="2270820"/>
            <a:ext cx="3362325" cy="3362325"/>
          </a:xfrm>
          <a:prstGeom prst="rect">
            <a:avLst/>
          </a:prstGeom>
        </p:spPr>
      </p:pic>
    </p:spTree>
    <p:extLst>
      <p:ext uri="{BB962C8B-B14F-4D97-AF65-F5344CB8AC3E}">
        <p14:creationId xmlns:p14="http://schemas.microsoft.com/office/powerpoint/2010/main" val="181397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11"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12"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P spid="18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362</Words>
  <PresentationFormat>Widescreen</PresentationFormat>
  <Paragraphs>52</Paragraphs>
  <Slides>19</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Arial</vt:lpstr>
      <vt:lpstr>Arial-Rounded</vt:lpstr>
      <vt:lpstr>Calibri</vt:lpstr>
      <vt:lpstr>Times New Roman</vt:lpstr>
      <vt:lpstr>印品黑体</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2022-01-01T07:51:16Z</dcterms:created>
  <dcterms:modified xsi:type="dcterms:W3CDTF">2022-01-07T07:19:43Z</dcterms:modified>
</cp:coreProperties>
</file>