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3" r:id="rId3"/>
  </p:sldMasterIdLst>
  <p:notesMasterIdLst>
    <p:notesMasterId r:id="rId23"/>
  </p:notesMasterIdLst>
  <p:handoutMasterIdLst>
    <p:handoutMasterId r:id="rId24"/>
  </p:handoutMasterIdLst>
  <p:sldIdLst>
    <p:sldId id="326" r:id="rId4"/>
    <p:sldId id="258" r:id="rId5"/>
    <p:sldId id="309" r:id="rId6"/>
    <p:sldId id="311" r:id="rId7"/>
    <p:sldId id="284" r:id="rId8"/>
    <p:sldId id="312" r:id="rId9"/>
    <p:sldId id="327" r:id="rId10"/>
    <p:sldId id="313" r:id="rId11"/>
    <p:sldId id="314" r:id="rId12"/>
    <p:sldId id="31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277" r:id="rId22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4F7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996" y="7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2D4C-2A30-469E-9354-74503A7374AB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F6D2-8638-4C5E-B2C3-0AB2DA11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1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9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8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07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3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3448421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66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0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2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1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75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3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60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4639" y="333383"/>
            <a:ext cx="7322912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</a:t>
            </a:r>
            <a:r>
              <a:rPr lang="en-US" sz="50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HẠN CỦA DÃY SỐ</a:t>
            </a:r>
            <a:endParaRPr lang="en-US" sz="50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9673" y="333383"/>
            <a:ext cx="7072844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1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5" Type="http://schemas.openxmlformats.org/officeDocument/2006/relationships/image" Target="../media/image410.png"/><Relationship Id="rId4" Type="http://schemas.openxmlformats.org/officeDocument/2006/relationships/image" Target="../media/image4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4" Type="http://schemas.openxmlformats.org/officeDocument/2006/relationships/image" Target="../media/image5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0" y="-413478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584904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15862"/>
            <a:chOff x="5747658" y="3914360"/>
            <a:chExt cx="13632086" cy="18160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10591" y="3914360"/>
              <a:ext cx="12096025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7" y="5796290"/>
            <a:ext cx="8093019" cy="891783"/>
            <a:chOff x="7459670" y="7086600"/>
            <a:chExt cx="8093957" cy="89200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6461171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  <a:endParaRPr lang="en-US" sz="46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035" y="7688759"/>
                  <a:ext cx="579062" cy="708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327757" y="7399634"/>
            <a:ext cx="10253661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99216" y="2795826"/>
              <a:ext cx="729687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FE6618E-C08D-437C-BF73-D7A4CBA19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37" y="-122974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962403"/>
                <a:ext cx="21743495" cy="3175742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Hướng 1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: Đánh giá bậc của tử và mẫu. Sau đó, chia cả tử và mẫu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với </a:t>
                </a:r>
                <a:r>
                  <a:rPr lang="en-US" sz="4400" i="1"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là số mũ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(hoặc rút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 là lũy thừa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solidFill>
                      <a:srgbClr val="1924F7"/>
                    </a:solidFill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  ra làm nhân tử).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Áp dụng các định lí về giới hạn để tìm giới hạn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62403"/>
                <a:ext cx="21743495" cy="3175742"/>
              </a:xfrm>
              <a:prstGeom prst="rect">
                <a:avLst/>
              </a:prstGeom>
              <a:blipFill rotWithShape="1">
                <a:blip r:embed="rId2"/>
                <a:stretch>
                  <a:fillRect l="-1149" r="-1121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65767" y="7138142"/>
            <a:ext cx="9244838" cy="1107996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pPr>
              <a:lnSpc>
                <a:spcPct val="150000"/>
              </a:lnSpc>
              <a:tabLst>
                <a:tab pos="1620033" algn="l"/>
                <a:tab pos="3059781" algn="l"/>
                <a:tab pos="4499529" algn="l"/>
              </a:tabLst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Hướng 2</a:t>
            </a:r>
            <a:r>
              <a:rPr lang="en-US" sz="4400" b="1">
                <a:latin typeface="Times New Roman"/>
                <a:ea typeface="Times New Roman"/>
                <a:cs typeface="Times New Roman"/>
              </a:rPr>
              <a:t>:  </a:t>
            </a:r>
            <a:r>
              <a:rPr lang="en-US" sz="4400">
                <a:latin typeface="Times New Roman"/>
                <a:ea typeface="Times New Roman"/>
                <a:cs typeface="Times New Roman"/>
              </a:rPr>
              <a:t>Nhân với biểu thức liên hợp</a:t>
            </a:r>
            <a:endParaRPr lang="en-US" sz="400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3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80289" y="4146890"/>
                <a:ext cx="4647885" cy="13443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289" y="4146890"/>
                <a:ext cx="4647885" cy="1344375"/>
              </a:xfrm>
              <a:prstGeom prst="rect">
                <a:avLst/>
              </a:prstGeom>
              <a:blipFill rotWithShape="1">
                <a:blip r:embed="rId2"/>
                <a:stretch>
                  <a:fillRect l="-5242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4982" y="8839200"/>
                <a:ext cx="6678944" cy="190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82" y="8839200"/>
                <a:ext cx="6678944" cy="1906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50033" y="9034181"/>
                <a:ext cx="4835170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33" y="9034181"/>
                <a:ext cx="4835170" cy="1613711"/>
              </a:xfrm>
              <a:prstGeom prst="rect">
                <a:avLst/>
              </a:prstGeom>
              <a:blipFill rotWithShape="1">
                <a:blip r:embed="rId4"/>
                <a:stretch>
                  <a:fillRect l="-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imes New Roman"/>
                          <a:cs typeface="Times New Roman"/>
                        </a:rPr>
                        <m:t>𝐀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𝐁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𝐂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𝐃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2764486" y="5688765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0" grpId="0" animBg="1"/>
      <p:bldP spid="9" grpId="0"/>
      <p:bldP spid="10" grpId="0"/>
      <p:bldP spid="11" grpId="0"/>
      <p:bldP spid="1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883432"/>
            <a:chOff x="1270511" y="5867400"/>
            <a:chExt cx="22062025" cy="762034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7348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4" y="3476108"/>
            <a:ext cx="20454277" cy="310732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1048033"/>
              <a:chOff x="1175570" y="1834705"/>
              <a:chExt cx="3903662" cy="1048033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3"/>
                <a:ext cx="1803641" cy="92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727301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50978" y="4179874"/>
                <a:ext cx="7507835" cy="95349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Tính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78" y="4179874"/>
                <a:ext cx="7507835" cy="953498"/>
              </a:xfrm>
              <a:prstGeom prst="rect">
                <a:avLst/>
              </a:prstGeom>
              <a:blipFill rotWithShape="1">
                <a:blip r:embed="rId2"/>
                <a:stretch>
                  <a:fillRect l="-3247" b="-2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58403" y="5429273"/>
                <a:ext cx="13590579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00" y="5429269"/>
                <a:ext cx="1359058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795" t="-15079" r="-89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834556" y="10743522"/>
                <a:ext cx="12191999" cy="25501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Chú ý:</a:t>
                </a: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 Có thể kết luận kết quả của các giới hạn sau: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556" y="10743522"/>
                <a:ext cx="12191999" cy="2550186"/>
              </a:xfrm>
              <a:prstGeom prst="rect">
                <a:avLst/>
              </a:prstGeom>
              <a:blipFill rotWithShape="1">
                <a:blip r:embed="rId4"/>
                <a:stretch>
                  <a:fillRect l="-2000" t="-4535" b="-8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24896" y="8582319"/>
                <a:ext cx="11501482" cy="2289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  <a:cs typeface="Times New Roman"/>
                            </a:rPr>
                            <m:t>lim</m:t>
                          </m:r>
                          <m:r>
                            <a:rPr lang="en-US" sz="4400" b="0" i="1" smtClean="0">
                              <a:latin typeface="Cambria Math"/>
                              <a:cs typeface="Times New Roman"/>
                            </a:rPr>
                            <m:t>⁡(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rad>
                      <m:r>
                        <a:rPr lang="en-US" sz="4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)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lim</m:t>
                      </m:r>
                      <m:r>
                        <a:rPr lang="en-US" sz="4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⁡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96" y="8582319"/>
                <a:ext cx="11501482" cy="22890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73247" y="10735942"/>
                <a:ext cx="7385676" cy="2290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 </a:t>
                </a:r>
              </a:p>
              <a:p>
                <a:r>
                  <a:rPr lang="en-US" sz="4400">
                    <a:effectLst/>
                    <a:latin typeface="Times New Roman"/>
                    <a:ea typeface="Times New Roman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47" y="10735942"/>
                <a:ext cx="7385676" cy="2290820"/>
              </a:xfrm>
              <a:prstGeom prst="rect">
                <a:avLst/>
              </a:prstGeom>
              <a:blipFill rotWithShape="1">
                <a:blip r:embed="rId7"/>
                <a:stretch>
                  <a:fillRect l="-3300" t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121103" y="532661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3" grpId="0" animBg="1"/>
      <p:bldP spid="15" grpId="0"/>
      <p:bldP spid="16" grpId="0"/>
      <p:bldP spid="17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38170" y="3942326"/>
                <a:ext cx="10772693" cy="1272464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bằng bao nhiêu? 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70" y="3942326"/>
                <a:ext cx="10772693" cy="1272464"/>
              </a:xfrm>
              <a:prstGeom prst="rect">
                <a:avLst/>
              </a:prstGeom>
              <a:blipFill rotWithShape="1">
                <a:blip r:embed="rId2"/>
                <a:stretch>
                  <a:fillRect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  <a:blipFill rotWithShape="1">
                <a:blip r:embed="rId3"/>
                <a:stretch>
                  <a:fillRect l="-1585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9149" y="8585469"/>
                <a:ext cx="14026866" cy="184191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+3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+2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440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8+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49" y="8585469"/>
                <a:ext cx="14026866" cy="18419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rad>
                              <m:rad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=−1&lt;0</m:t>
                    </m:r>
                  </m:oMath>
                </a14:m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func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.</a:t>
                </a:r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  <a:blipFill rotWithShape="1">
                <a:blip r:embed="rId5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653556" y="9246129"/>
                <a:ext cx="1804918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fr-FR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556" y="9246129"/>
                <a:ext cx="1804918" cy="871008"/>
              </a:xfrm>
              <a:prstGeom prst="rect">
                <a:avLst/>
              </a:prstGeom>
              <a:blipFill rotWithShape="1">
                <a:blip r:embed="rId6"/>
                <a:stretch>
                  <a:fillRect t="-9091" r="-1250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245568" y="539598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0454" y="6934200"/>
            <a:ext cx="22059472" cy="6248400"/>
            <a:chOff x="1270511" y="5867400"/>
            <a:chExt cx="22062025" cy="809305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2060326" cy="78214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765860" y="10902360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56772" y="4199412"/>
                <a:ext cx="5157576" cy="1237551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72" y="4199412"/>
                <a:ext cx="5157576" cy="1237551"/>
              </a:xfrm>
              <a:prstGeom prst="rect">
                <a:avLst/>
              </a:prstGeom>
              <a:blipFill rotWithShape="1">
                <a:blip r:embed="rId2"/>
                <a:stretch>
                  <a:fillRect l="-4728" b="-8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 algn="ctr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  C. 2.	                D. 0.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  <a:blipFill rotWithShape="1">
                <a:blip r:embed="rId3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3274" y="7829629"/>
                <a:ext cx="20387344" cy="301425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Hướng 1: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  Không xác định được vì rơi vào giới hạn vô định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den>
                    </m:f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4" y="7829629"/>
                <a:ext cx="20387344" cy="3014254"/>
              </a:xfrm>
              <a:prstGeom prst="rect">
                <a:avLst/>
              </a:prstGeom>
              <a:blipFill rotWithShape="1">
                <a:blip r:embed="rId4"/>
                <a:stretch>
                  <a:fillRect l="-1226" r="-1406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29150" y="7734419"/>
                <a:ext cx="21296453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fr-FR" sz="4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50" y="7734419"/>
                <a:ext cx="21296453" cy="2204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334706" y="10843883"/>
            <a:ext cx="87876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>
                <a:ea typeface="Calibri"/>
                <a:cs typeface="Times New Roman"/>
              </a:rPr>
              <a:t>= 0</a:t>
            </a:r>
          </a:p>
        </p:txBody>
      </p:sp>
      <p:sp>
        <p:nvSpPr>
          <p:cNvPr id="41" name="Oval 40"/>
          <p:cNvSpPr/>
          <p:nvPr/>
        </p:nvSpPr>
        <p:spPr>
          <a:xfrm>
            <a:off x="17494583" y="534849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1" grpId="1"/>
      <p:bldP spid="14" grpId="0"/>
      <p:bldP spid="15" grpId="0"/>
      <p:bldP spid="16" grpId="0"/>
      <p:bldP spid="17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4896" y="3048003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6293" y="3950367"/>
                <a:ext cx="19507200" cy="1710854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>
                    <a:latin typeface="Times New Roman"/>
                    <a:ea typeface="Calibri"/>
                    <a:cs typeface="Times New Roman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Calibri"/>
                    <a:cs typeface="Times New Roman"/>
                  </a:rPr>
                  <a:t> là các biểu thức chứa hàm mũ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,...</m:t>
                    </m:r>
                  </m:oMath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50367"/>
                <a:ext cx="19507200" cy="1710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76728" y="5796172"/>
                <a:ext cx="19758080" cy="110799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 Phương pháp giải</a:t>
                </a:r>
                <a:r>
                  <a:rPr lang="en-US" sz="4400" b="1" i="1">
                    <a:latin typeface="Times New Roman"/>
                    <a:ea typeface="Times New Roman"/>
                    <a:cs typeface="Times New Roman"/>
                  </a:rPr>
                  <a:t>: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Chia cả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trong đó </a:t>
                </a:r>
                <a:r>
                  <a:rPr lang="en-US" sz="4400" i="1"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là cơ số lớn nhất.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28" y="5796172"/>
                <a:ext cx="1975808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525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0258" y="7383584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30988" y="3937895"/>
                <a:ext cx="3830353" cy="114675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8" y="3937895"/>
                <a:ext cx="3830353" cy="1146756"/>
              </a:xfrm>
              <a:prstGeom prst="rect">
                <a:avLst/>
              </a:prstGeom>
              <a:blipFill rotWithShape="1">
                <a:blip r:embed="rId2"/>
                <a:stretch>
                  <a:fillRect l="-6529" r="-5573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	        D.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3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  <a:blipFill rotWithShape="1">
                <a:blip r:embed="rId3"/>
                <a:stretch>
                  <a:fillRect l="-1720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1374" y="9371531"/>
                <a:ext cx="4542536" cy="140714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=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.  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74" y="9371531"/>
                <a:ext cx="4542536" cy="1407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22743" y="9318726"/>
                <a:ext cx="3381310" cy="1460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43" y="9318726"/>
                <a:ext cx="3381310" cy="14608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110615" y="9688400"/>
                <a:ext cx="1358010" cy="76940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-3.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0615" y="9688400"/>
                <a:ext cx="1358010" cy="769409"/>
              </a:xfrm>
              <a:prstGeom prst="rect">
                <a:avLst/>
              </a:prstGeom>
              <a:blipFill rotWithShape="1">
                <a:blip r:embed="rId6"/>
                <a:stretch>
                  <a:fillRect t="-14961" r="-16667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34821" y="8837063"/>
                <a:ext cx="4448664" cy="254258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821" y="8837063"/>
                <a:ext cx="4448664" cy="2542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6074532" y="5573970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33" grpId="0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91611" y="7468087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59083" y="4117761"/>
                <a:ext cx="4824921" cy="108013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Tìm </a:t>
                </a:r>
                <a:r>
                  <a:rPr lang="en-US"/>
                  <a:t>: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83" y="4117761"/>
                <a:ext cx="4824921" cy="1080135"/>
              </a:xfrm>
              <a:prstGeom prst="rect">
                <a:avLst/>
              </a:prstGeom>
              <a:blipFill rotWithShape="1">
                <a:blip r:embed="rId2"/>
                <a:stretch>
                  <a:fillRect l="-5183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  <a:blipFill rotWithShape="1">
                <a:blip r:embed="rId3"/>
                <a:stretch>
                  <a:fillRect l="-1423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18488" y="7338955"/>
                <a:ext cx="9166548" cy="325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4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40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 smtClean="0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 smtClean="0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8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b="0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8" y="7338955"/>
                <a:ext cx="9166548" cy="32560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93308" y="10595522"/>
                <a:ext cx="16708035" cy="13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Vì lim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  <a:cs typeface="Times New Roman"/>
                  </a:rPr>
                  <a:t>1 &gt; 0;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lim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000">
                    <a:ea typeface="Times New Roman"/>
                    <a:cs typeface="Times New Roman"/>
                  </a:rPr>
                  <a:t>0;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>
                    <a:ea typeface="Times New Roman"/>
                    <a:cs typeface="Times New Roman"/>
                  </a:rPr>
                  <a:t> &gt; 0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308" y="10595522"/>
                <a:ext cx="16708035" cy="1348126"/>
              </a:xfrm>
              <a:prstGeom prst="rect">
                <a:avLst/>
              </a:prstGeom>
              <a:blipFill rotWithShape="1">
                <a:blip r:embed="rId6"/>
                <a:stretch>
                  <a:fillRect l="-949" r="-766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6563828" y="5459762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2" grpId="0"/>
      <p:bldP spid="9" grpId="0"/>
      <p:bldP spid="10" grpId="0"/>
      <p:bldP spid="16" grpId="0"/>
      <p:bldP spid="17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2042784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19106" y="4030227"/>
                <a:ext cx="5035844" cy="81687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 bằng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06" y="4030227"/>
                <a:ext cx="5035844" cy="816870"/>
              </a:xfrm>
              <a:prstGeom prst="rect">
                <a:avLst/>
              </a:prstGeom>
              <a:blipFill rotWithShape="1">
                <a:blip r:embed="rId2"/>
                <a:stretch>
                  <a:fillRect t="-14925" r="-399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  <a:blipFill rotWithShape="1">
                <a:blip r:embed="rId3"/>
                <a:stretch>
                  <a:fillRect l="-1787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0670" y="8780103"/>
                <a:ext cx="7516545" cy="134812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fr-FR" sz="4400"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70" y="8780103"/>
                <a:ext cx="7516545" cy="1348126"/>
              </a:xfrm>
              <a:prstGeom prst="rect">
                <a:avLst/>
              </a:prstGeom>
              <a:blipFill rotWithShape="1">
                <a:blip r:embed="rId4"/>
                <a:stretch>
                  <a:fillRect l="-3244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16316" y="10182464"/>
                <a:ext cx="10685361" cy="118430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fr-FR" sz="4400"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  <m:sup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fr-FR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=1&gt;0</m:t>
                    </m:r>
                  </m:oMath>
                </a14:m>
                <a:r>
                  <a:rPr lang="fr-FR" sz="4400"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16" y="10182464"/>
                <a:ext cx="10685361" cy="1184300"/>
              </a:xfrm>
              <a:prstGeom prst="rect">
                <a:avLst/>
              </a:prstGeom>
              <a:blipFill rotWithShape="1">
                <a:blip r:embed="rId5"/>
                <a:stretch>
                  <a:fillRect l="-2339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15505" y="9069445"/>
                <a:ext cx="18049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.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505" y="9069445"/>
                <a:ext cx="1804918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7460" r="-12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720423" y="551220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9" y="1447807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81871" y="5018835"/>
            <a:ext cx="4484695" cy="26487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 HẠN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DÃY 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86135" y="3768847"/>
            <a:ext cx="2735800" cy="5521031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7163300" y="8458053"/>
            <a:ext cx="4889938" cy="1663649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Hai định lí về giới 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85352" y="5433437"/>
            <a:ext cx="5309364" cy="22341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của cấp số nhân lùi vô 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21935" y="2358274"/>
            <a:ext cx="5334000" cy="241775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Các giới hạn đặc biệt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2971353" y="2376714"/>
            <a:ext cx="0" cy="109267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683800" y="2707179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DẠNG BÀI TẬP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642198" y="3954519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</a:t>
            </a:r>
          </a:p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              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595447" y="5431665"/>
            <a:ext cx="10406439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557621" y="6587360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95470" y="7995745"/>
            <a:ext cx="120471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THÊM MỘT SỐ DẠNG BÀI TẬP KHÁC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970312" y="8692606"/>
            <a:ext cx="1172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Giới hạn dãy số </a:t>
            </a:r>
            <a:r>
              <a:rPr lang="en-US" sz="4400">
                <a:latin typeface="Times New Roman"/>
                <a:ea typeface="Calibri"/>
                <a:cs typeface="Times New Roman"/>
              </a:rPr>
              <a:t>cho bằng công thức truy hồi</a:t>
            </a:r>
            <a:endParaRPr lang="en-US" sz="4000">
              <a:ea typeface="Calibri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971278" y="9817525"/>
            <a:ext cx="11126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 Bài tập liên quan tới tổng cấp số nhân lùi vô hạn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LÍ THUYẾT CẦN NHỚ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52200" y="3303335"/>
            <a:ext cx="21868725" cy="9592042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8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83474" y="5643633"/>
                <a:ext cx="6315702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b.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</a:rPr>
                  <a:t>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73" y="5643630"/>
                <a:ext cx="631570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95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114458" y="6490217"/>
                <a:ext cx="16987094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c. 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là hằng số)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𝑐</m:t>
                        </m:r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58" y="6490214"/>
                <a:ext cx="16987093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7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58239" y="4553252"/>
                <a:ext cx="8585812" cy="105202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.   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𝑘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nguyên dương.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38" y="4553252"/>
                <a:ext cx="8585812" cy="1052019"/>
              </a:xfrm>
              <a:prstGeom prst="rect">
                <a:avLst/>
              </a:prstGeom>
              <a:blipFill rotWithShape="1">
                <a:blip r:embed="rId5"/>
                <a:stretch>
                  <a:fillRect r="-213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853222" y="3657600"/>
            <a:ext cx="8991601" cy="800220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pPr lvl="0"/>
            <a:r>
              <a: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Các giới hạn đặc biệt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5206" y="7382965"/>
                <a:ext cx="12191999" cy="1535614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2809032" algn="l"/>
                    <a:tab pos="2913778" algn="l"/>
                  </a:tabLst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d.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𝑘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nguyên dương.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e.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05" y="7382965"/>
                <a:ext cx="12192000" cy="1535613"/>
              </a:xfrm>
              <a:prstGeom prst="rect">
                <a:avLst/>
              </a:prstGeom>
              <a:blipFill rotWithShape="1">
                <a:blip r:embed="rId6"/>
                <a:stretch>
                  <a:fillRect l="-2000" t="-6746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15176" y="9037228"/>
            <a:ext cx="12384802" cy="800220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r>
              <a: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Tổng của cấp số nhận lùi vô hạn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76020" y="10138200"/>
                <a:ext cx="12191999" cy="1826848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Cấp số nhân vô hạn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𝑆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fr-FR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19" y="10138200"/>
                <a:ext cx="12192000" cy="1826847"/>
              </a:xfrm>
              <a:prstGeom prst="rect">
                <a:avLst/>
              </a:prstGeom>
              <a:blipFill rotWithShape="1">
                <a:blip r:embed="rId7"/>
                <a:stretch>
                  <a:fillRect l="-2000" t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3" grpId="0"/>
      <p:bldP spid="47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lí về giới hạn.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34218" y="3461615"/>
                <a:ext cx="9257553" cy="152349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Định lí 1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a)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 Khi đó: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18" y="3461612"/>
                <a:ext cx="9257554" cy="1523494"/>
              </a:xfrm>
              <a:prstGeom prst="rect">
                <a:avLst/>
              </a:prstGeom>
              <a:blipFill rotWithShape="1">
                <a:blip r:embed="rId3"/>
                <a:stretch>
                  <a:fillRect l="-2633" t="-7600" r="-2238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64586" y="5089213"/>
                <a:ext cx="9965283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82" y="5089210"/>
                <a:ext cx="9965284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7460" r="-201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617053" y="6110903"/>
                <a:ext cx="5521299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54" y="6110899"/>
                <a:ext cx="5521298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7323" r="-408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31237" y="7288530"/>
                <a:ext cx="4934468" cy="1082220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𝑏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≠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33" y="7288529"/>
                <a:ext cx="4934468" cy="1082219"/>
              </a:xfrm>
              <a:prstGeom prst="rect">
                <a:avLst/>
              </a:prstGeom>
              <a:blipFill rotWithShape="1">
                <a:blip r:embed="rId6"/>
                <a:stretch>
                  <a:fillRect t="-3955" r="-4574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39084" y="8820429"/>
                <a:ext cx="16605956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b)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∀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𝑡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h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ì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83" y="8820425"/>
                <a:ext cx="16605956" cy="811761"/>
              </a:xfrm>
              <a:prstGeom prst="rect">
                <a:avLst/>
              </a:prstGeom>
              <a:blipFill rotWithShape="1">
                <a:blip r:embed="rId7"/>
                <a:stretch>
                  <a:fillRect l="-1468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02149" y="10070133"/>
                <a:ext cx="8395575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radPr>
                      <m:deg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145" y="10070130"/>
                <a:ext cx="8395576" cy="811761"/>
              </a:xfrm>
              <a:prstGeom prst="rect">
                <a:avLst/>
              </a:prstGeom>
              <a:blipFill rotWithShape="1">
                <a:blip r:embed="rId8"/>
                <a:stretch>
                  <a:fillRect l="-2977" t="-12782" r="-2469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1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lí về giới hạn.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934218" y="3461613"/>
            <a:ext cx="9257553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marL="457063" indent="-457063">
              <a:spcBef>
                <a:spcPts val="600"/>
              </a:spcBef>
            </a:pPr>
            <a:r>
              <a:rPr lang="en-US" sz="4400" b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Định lí 2</a:t>
            </a:r>
            <a:endParaRPr lang="en-US" sz="480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86833" y="4634748"/>
                <a:ext cx="12191999" cy="4257320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a)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=±∞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b)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c)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33" y="4634748"/>
                <a:ext cx="12192000" cy="4257319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001" b="-5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2039" y="3918177"/>
            <a:ext cx="10406439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7275" y="5105403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734199"/>
                <a:ext cx="19457493" cy="1710854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4400" b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* )</a:t>
                </a: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Khi</a:t>
                </a: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là các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là các đa thức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</m:oMath>
                </a14:m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)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734199"/>
                <a:ext cx="19457493" cy="1710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92978" y="5417248"/>
                <a:ext cx="17311212" cy="214186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i="1">
                    <a:latin typeface="Times New Roman"/>
                    <a:ea typeface="Times New Roman"/>
                    <a:cs typeface="Times New Roman"/>
                  </a:rPr>
                  <a:t>Phương pháp giải: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Chia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là lũy thừa có số mũ cao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, sau đó áp dụng các định lí về giới hạn hữu hạn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78" y="5417248"/>
                <a:ext cx="17311212" cy="2141868"/>
              </a:xfrm>
              <a:prstGeom prst="rect">
                <a:avLst/>
              </a:prstGeom>
              <a:blipFill rotWithShape="1">
                <a:blip r:embed="rId3"/>
                <a:stretch>
                  <a:fillRect l="-1444" r="-21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15156" y="7912489"/>
                <a:ext cx="18255083" cy="1510478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</a:rPr>
                  <a:t>*)</a:t>
                </a:r>
                <a:r>
                  <a:rPr lang="en-US" sz="4400"/>
                  <a:t>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sub>
                    </m:sSub>
                    <m:r>
                      <a:rPr lang="vi-VN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l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à đ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th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ứ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c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c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k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đặ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k</m:t>
                        </m:r>
                      </m:sup>
                    </m:sSup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â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chung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,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sau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đó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d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ụ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ng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đị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2 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v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ề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gi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ớ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i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ạ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56" y="7912489"/>
                <a:ext cx="18255083" cy="1510478"/>
              </a:xfrm>
              <a:prstGeom prst="rect">
                <a:avLst/>
              </a:prstGeom>
              <a:blipFill rotWithShape="1">
                <a:blip r:embed="rId4"/>
                <a:stretch>
                  <a:fillRect l="-1336" t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180278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0501" y="4073800"/>
                <a:ext cx="4738413" cy="1265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 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501" y="4073800"/>
                <a:ext cx="4738413" cy="1265603"/>
              </a:xfrm>
              <a:prstGeom prst="rect">
                <a:avLst/>
              </a:prstGeom>
              <a:blipFill rotWithShape="1">
                <a:blip r:embed="rId3"/>
                <a:stretch>
                  <a:fillRect l="-5148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92387" y="5296122"/>
                <a:ext cx="196596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A. 0</a:t>
                </a: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	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00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                  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C. </a:t>
                </a: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Không tồn tại.	            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5296122"/>
                <a:ext cx="19659600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240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01047" y="8314296"/>
                <a:ext cx="9399048" cy="298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47" y="8314296"/>
                <a:ext cx="9399048" cy="29815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05502" y="9094348"/>
                <a:ext cx="1562735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502" y="9094348"/>
                <a:ext cx="1562735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264532" y="9459032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= 0</a:t>
            </a:r>
          </a:p>
        </p:txBody>
      </p:sp>
      <p:sp>
        <p:nvSpPr>
          <p:cNvPr id="92" name="Oval 91"/>
          <p:cNvSpPr/>
          <p:nvPr/>
        </p:nvSpPr>
        <p:spPr>
          <a:xfrm>
            <a:off x="2330279" y="5181188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  <p:bldP spid="14" grpId="0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8201" y="3887967"/>
                <a:ext cx="6474401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01" y="3887967"/>
                <a:ext cx="6474401" cy="769442"/>
              </a:xfrm>
              <a:prstGeom prst="rect">
                <a:avLst/>
              </a:prstGeom>
              <a:blipFill rotWithShape="1">
                <a:blip r:embed="rId3"/>
                <a:stretch>
                  <a:fillRect l="-38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0172" y="5210570"/>
                <a:ext cx="17906831" cy="87100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 .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 .                </a:t>
                </a:r>
                <a:r>
                  <a:rPr lang="en-US" sz="4400" b="1">
                    <a:latin typeface="Times New Roman"/>
                    <a:ea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</a:rPr>
                  <a:t> .	      D</a:t>
                </a:r>
                <a:r>
                  <a:rPr lang="en-US" sz="4400">
                    <a:latin typeface="Times New Roman"/>
                    <a:ea typeface="Times New Roman"/>
                  </a:rPr>
                  <a:t>. Không tồn tại 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72" y="5210570"/>
                <a:ext cx="17906831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396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6190" y="8229600"/>
                <a:ext cx="15874261" cy="197015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∞</m:t>
                      </m:r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90" y="8229600"/>
                <a:ext cx="15874261" cy="19701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8928" y="10248817"/>
                <a:ext cx="10941072" cy="125771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28" y="10248817"/>
                <a:ext cx="10941072" cy="1257718"/>
              </a:xfrm>
              <a:prstGeom prst="rect">
                <a:avLst/>
              </a:prstGeom>
              <a:blipFill rotWithShape="1">
                <a:blip r:embed="rId6"/>
                <a:stretch>
                  <a:fillRect l="-2228" r="-128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1266057" y="5181188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3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7989" y="3810440"/>
                <a:ext cx="5721311" cy="137198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9" y="3810440"/>
                <a:ext cx="5721311" cy="1371980"/>
              </a:xfrm>
              <a:prstGeom prst="rect">
                <a:avLst/>
              </a:prstGeom>
              <a:blipFill rotWithShape="1">
                <a:blip r:embed="rId3"/>
                <a:stretch>
                  <a:fillRect l="-4260" b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96265" y="5492886"/>
                <a:ext cx="17344420" cy="87100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	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𝟐𝟕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 	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65" y="5492886"/>
                <a:ext cx="17344420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441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22610" y="8538873"/>
                <a:ext cx="6296285" cy="183104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4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 </a:t>
                </a:r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610" y="8538873"/>
                <a:ext cx="6296285" cy="18310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57539" y="7753554"/>
                <a:ext cx="6876828" cy="307747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539" y="7753554"/>
                <a:ext cx="6876828" cy="30774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8243" y="11300260"/>
                <a:ext cx="4776894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;  </a:t>
                </a:r>
                <a:endParaRPr lang="en-US" sz="400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43" y="11300260"/>
                <a:ext cx="4776894" cy="870975"/>
              </a:xfrm>
              <a:prstGeom prst="rect">
                <a:avLst/>
              </a:prstGeom>
              <a:blipFill rotWithShape="1">
                <a:blip r:embed="rId7"/>
                <a:stretch>
                  <a:fillRect l="-5230" t="-9091" r="-114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  <a:blipFill rotWithShape="1">
                <a:blip r:embed="rId8"/>
                <a:stretch>
                  <a:fillRect t="-9091" r="-1283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077009" y="8709259"/>
                <a:ext cx="6065901" cy="1288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</a:t>
                </a:r>
                <a:endParaRPr lang="en-US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09" y="8709259"/>
                <a:ext cx="6065901" cy="12882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28331" y="10535194"/>
                <a:ext cx="5839163" cy="2022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lim</m:t>
                    </m:r>
                    <m:r>
                      <a:rPr lang="en-US" sz="4400" b="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f>
                      <m:fPr>
                        <m:ctrlP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rgbClr val="F79646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rgbClr val="F79646">
                                            <a:lumMod val="75000"/>
                                          </a:srgb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27</m:t>
                    </m:r>
                  </m:oMath>
                </a14:m>
                <a:r>
                  <a:rPr lang="en-US" sz="4400">
                    <a:solidFill>
                      <a:srgbClr val="F79646">
                        <a:lumMod val="75000"/>
                      </a:srgbClr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solidFill>
                    <a:srgbClr val="F79646">
                      <a:lumMod val="75000"/>
                    </a:srgb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31" y="10535194"/>
                <a:ext cx="5839163" cy="20227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3496926" y="5433436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20189" y="7253760"/>
                <a:ext cx="9296400" cy="763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Chia cả tử và mẫu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/>
                  <a:t> ta có :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89" y="7253760"/>
                <a:ext cx="9296400" cy="763607"/>
              </a:xfrm>
              <a:prstGeom prst="rect">
                <a:avLst/>
              </a:prstGeom>
              <a:blipFill rotWithShape="1">
                <a:blip r:embed="rId11"/>
                <a:stretch>
                  <a:fillRect l="-2492" t="-11200" b="-3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460673" y="8405846"/>
                <a:ext cx="6709987" cy="203475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    </m:t>
                                    </m:r>
                                    <m:d>
                                      <m:dPr>
                                        <m:ctrlP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 .  </m:t>
                            </m:r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   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</a:t>
                </a:r>
                <a:endParaRPr lang="en-US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73" y="8405846"/>
                <a:ext cx="6709987" cy="20347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  <p:bldP spid="92" grpId="0"/>
      <p:bldP spid="93" grpId="0"/>
      <p:bldP spid="8" grpId="0"/>
      <p:bldP spid="94" grpId="0" animBg="1"/>
      <p:bldP spid="10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1089</Words>
  <Application>Microsoft Office PowerPoint</Application>
  <PresentationFormat>Custom</PresentationFormat>
  <Paragraphs>226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103</cp:revision>
  <dcterms:created xsi:type="dcterms:W3CDTF">2013-08-31T11:42:51Z</dcterms:created>
  <dcterms:modified xsi:type="dcterms:W3CDTF">2020-04-13T00:47:10Z</dcterms:modified>
</cp:coreProperties>
</file>