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62" r:id="rId2"/>
    <p:sldId id="262" r:id="rId3"/>
    <p:sldId id="274" r:id="rId4"/>
    <p:sldId id="275" r:id="rId5"/>
    <p:sldId id="276" r:id="rId6"/>
    <p:sldId id="277" r:id="rId7"/>
    <p:sldId id="278" r:id="rId8"/>
    <p:sldId id="279" r:id="rId9"/>
    <p:sldId id="363" r:id="rId10"/>
    <p:sldId id="280" r:id="rId11"/>
    <p:sldId id="281" r:id="rId12"/>
    <p:sldId id="364" r:id="rId13"/>
    <p:sldId id="282" r:id="rId14"/>
    <p:sldId id="263" r:id="rId15"/>
    <p:sldId id="368" r:id="rId16"/>
    <p:sldId id="366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264" r:id="rId31"/>
    <p:sldId id="382" r:id="rId32"/>
    <p:sldId id="383" r:id="rId33"/>
    <p:sldId id="384" r:id="rId34"/>
    <p:sldId id="385" r:id="rId35"/>
    <p:sldId id="386" r:id="rId36"/>
    <p:sldId id="387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26" r:id="rId45"/>
    <p:sldId id="327" r:id="rId46"/>
    <p:sldId id="265" r:id="rId47"/>
    <p:sldId id="396" r:id="rId48"/>
    <p:sldId id="397" r:id="rId49"/>
    <p:sldId id="398" r:id="rId50"/>
    <p:sldId id="414" r:id="rId51"/>
    <p:sldId id="400" r:id="rId52"/>
    <p:sldId id="333" r:id="rId53"/>
    <p:sldId id="334" r:id="rId54"/>
    <p:sldId id="401" r:id="rId55"/>
    <p:sldId id="402" r:id="rId56"/>
    <p:sldId id="403" r:id="rId57"/>
    <p:sldId id="404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405" r:id="rId67"/>
    <p:sldId id="348" r:id="rId68"/>
    <p:sldId id="406" r:id="rId69"/>
    <p:sldId id="350" r:id="rId70"/>
    <p:sldId id="351" r:id="rId71"/>
    <p:sldId id="358" r:id="rId72"/>
    <p:sldId id="407" r:id="rId73"/>
    <p:sldId id="408" r:id="rId74"/>
    <p:sldId id="409" r:id="rId75"/>
    <p:sldId id="410" r:id="rId76"/>
    <p:sldId id="356" r:id="rId77"/>
    <p:sldId id="411" r:id="rId7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31" autoAdjust="0"/>
  </p:normalViewPr>
  <p:slideViewPr>
    <p:cSldViewPr snapToGrid="0">
      <p:cViewPr>
        <p:scale>
          <a:sx n="76" d="100"/>
          <a:sy n="76" d="100"/>
        </p:scale>
        <p:origin x="-468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1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31BC-F33E-4394-9CFB-4B1BE0A7C4D6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7467-70AB-4A8A-AA26-E23C724C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9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8.e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slide" Target="slide31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Relationship Id="rId5" Type="http://schemas.openxmlformats.org/officeDocument/2006/relationships/image" Target="../media/image106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0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20.wmf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18.wmf"/><Relationship Id="rId5" Type="http://schemas.openxmlformats.org/officeDocument/2006/relationships/image" Target="../media/image115.png"/><Relationship Id="rId10" Type="http://schemas.openxmlformats.org/officeDocument/2006/relationships/image" Target="../media/image117.wmf"/><Relationship Id="rId4" Type="http://schemas.openxmlformats.org/officeDocument/2006/relationships/image" Target="../media/image128.png"/><Relationship Id="rId9" Type="http://schemas.openxmlformats.org/officeDocument/2006/relationships/image" Target="../media/image11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60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20.wmf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18.wmf"/><Relationship Id="rId5" Type="http://schemas.openxmlformats.org/officeDocument/2006/relationships/image" Target="../media/image137.png"/><Relationship Id="rId10" Type="http://schemas.openxmlformats.org/officeDocument/2006/relationships/image" Target="../media/image117.wmf"/><Relationship Id="rId4" Type="http://schemas.openxmlformats.org/officeDocument/2006/relationships/image" Target="../media/image146.png"/><Relationship Id="rId9" Type="http://schemas.openxmlformats.org/officeDocument/2006/relationships/image" Target="../media/image116.wmf"/><Relationship Id="rId14" Type="http://schemas.openxmlformats.org/officeDocument/2006/relationships/image" Target="../media/image1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slide" Target="slide31.xm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8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6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4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53.wmf"/><Relationship Id="rId7" Type="http://schemas.openxmlformats.org/officeDocument/2006/relationships/image" Target="../media/image180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9.png"/><Relationship Id="rId11" Type="http://schemas.openxmlformats.org/officeDocument/2006/relationships/image" Target="../media/image148.wmf"/><Relationship Id="rId5" Type="http://schemas.openxmlformats.org/officeDocument/2006/relationships/image" Target="../media/image178.png"/><Relationship Id="rId15" Type="http://schemas.openxmlformats.org/officeDocument/2006/relationships/image" Target="../media/image150.wmf"/><Relationship Id="rId23" Type="http://schemas.openxmlformats.org/officeDocument/2006/relationships/image" Target="../media/image154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2.wmf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1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7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emf"/><Relationship Id="rId5" Type="http://schemas.openxmlformats.org/officeDocument/2006/relationships/image" Target="../media/image173.emf"/><Relationship Id="rId4" Type="http://schemas.openxmlformats.org/officeDocument/2006/relationships/image" Target="../media/image17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207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189.png"/><Relationship Id="rId4" Type="http://schemas.openxmlformats.org/officeDocument/2006/relationships/image" Target="../media/image17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98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Relationship Id="rId9" Type="http://schemas.openxmlformats.org/officeDocument/2006/relationships/image" Target="../media/image2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8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0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07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16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5.png"/><Relationship Id="rId11" Type="http://schemas.openxmlformats.org/officeDocument/2006/relationships/image" Target="../media/image148.wmf"/><Relationship Id="rId5" Type="http://schemas.openxmlformats.org/officeDocument/2006/relationships/image" Target="../media/image214.png"/><Relationship Id="rId15" Type="http://schemas.openxmlformats.org/officeDocument/2006/relationships/image" Target="../media/image208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19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Relationship Id="rId9" Type="http://schemas.openxmlformats.org/officeDocument/2006/relationships/image" Target="../media/image2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Relationship Id="rId9" Type="http://schemas.openxmlformats.org/officeDocument/2006/relationships/image" Target="../media/image22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Relationship Id="rId9" Type="http://schemas.openxmlformats.org/officeDocument/2006/relationships/image" Target="../media/image23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7" Type="http://schemas.openxmlformats.org/officeDocument/2006/relationships/image" Target="../media/image237.emf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6.emf"/><Relationship Id="rId5" Type="http://schemas.openxmlformats.org/officeDocument/2006/relationships/image" Target="../media/image235.emf"/><Relationship Id="rId4" Type="http://schemas.openxmlformats.org/officeDocument/2006/relationships/image" Target="../media/image234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7.emf"/><Relationship Id="rId5" Type="http://schemas.openxmlformats.org/officeDocument/2006/relationships/image" Target="../media/image251.emf"/><Relationship Id="rId4" Type="http://schemas.openxmlformats.org/officeDocument/2006/relationships/image" Target="../media/image25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5.png"/><Relationship Id="rId4" Type="http://schemas.openxmlformats.org/officeDocument/2006/relationships/image" Target="../media/image26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image" Target="../media/image287.png"/><Relationship Id="rId7" Type="http://schemas.openxmlformats.org/officeDocument/2006/relationships/image" Target="../media/image2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Relationship Id="rId9" Type="http://schemas.openxmlformats.org/officeDocument/2006/relationships/image" Target="../media/image12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Relationship Id="rId9" Type="http://schemas.openxmlformats.org/officeDocument/2006/relationships/image" Target="../media/image30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304.png"/><Relationship Id="rId7" Type="http://schemas.openxmlformats.org/officeDocument/2006/relationships/image" Target="../media/image30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5" Type="http://schemas.openxmlformats.org/officeDocument/2006/relationships/image" Target="../media/image306.png"/><Relationship Id="rId4" Type="http://schemas.openxmlformats.org/officeDocument/2006/relationships/image" Target="../media/image305.png"/><Relationship Id="rId9" Type="http://schemas.openxmlformats.org/officeDocument/2006/relationships/image" Target="../media/image171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10.png"/><Relationship Id="rId7" Type="http://schemas.openxmlformats.org/officeDocument/2006/relationships/image" Target="../media/image3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5" Type="http://schemas.openxmlformats.org/officeDocument/2006/relationships/image" Target="../media/image312.png"/><Relationship Id="rId4" Type="http://schemas.openxmlformats.org/officeDocument/2006/relationships/image" Target="../media/image311.png"/><Relationship Id="rId9" Type="http://schemas.openxmlformats.org/officeDocument/2006/relationships/image" Target="../media/image26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9.png"/><Relationship Id="rId4" Type="http://schemas.openxmlformats.org/officeDocument/2006/relationships/image" Target="../media/image31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4" Type="http://schemas.openxmlformats.org/officeDocument/2006/relationships/image" Target="../media/image325.png"/><Relationship Id="rId9" Type="http://schemas.openxmlformats.org/officeDocument/2006/relationships/image" Target="../media/image1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86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03333" y="3811206"/>
            <a:ext cx="9369468" cy="187006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21800" y="1903935"/>
            <a:ext cx="4431856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89" tIns="22844" rIns="45689" bIns="22844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28139" y="2251777"/>
            <a:ext cx="1500697" cy="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89" tIns="22844" rIns="45689" bIns="2284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9444" y="3426765"/>
            <a:ext cx="8738037" cy="1585019"/>
            <a:chOff x="5179002" y="4371559"/>
            <a:chExt cx="14759241" cy="1545297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79002" y="4371559"/>
              <a:ext cx="14759241" cy="1545297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3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 SÁT HÀM SỐ BẬC NHẤT TRÊN BẬC NHẤT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871626"/>
            <a:ext cx="906946" cy="952849"/>
            <a:chOff x="12784885" y="1066801"/>
            <a:chExt cx="1814128" cy="190569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1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932504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8562188" y="1164857"/>
            <a:ext cx="3606587" cy="20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2" y="841304"/>
            <a:ext cx="2610779" cy="2655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6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578" y="879069"/>
            <a:ext cx="6886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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872" y="1819405"/>
                <a:ext cx="11787243" cy="328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nl-NL" sz="2000" b="1" dirty="0">
                    <a:solidFill>
                      <a:srgbClr val="0000CC"/>
                    </a:solidFill>
                  </a:rPr>
                  <a:t>        </a:t>
                </a:r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Casio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+)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𝑎𝑥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𝑐𝑥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Ngược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+)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72" y="1819405"/>
                <a:ext cx="11787243" cy="3284104"/>
              </a:xfrm>
              <a:prstGeom prst="rect">
                <a:avLst/>
              </a:prstGeom>
              <a:blipFill rotWithShape="1">
                <a:blip r:embed="rId2"/>
                <a:stretch>
                  <a:fillRect l="-1034"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44790" y="107033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217" y="881999"/>
            <a:ext cx="11870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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BBT)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497" y="2104373"/>
            <a:ext cx="109901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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/BBT ta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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497" y="253652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069" y="767209"/>
            <a:ext cx="6268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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012" y="1445414"/>
                <a:ext cx="12024987" cy="548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𝑏𝑐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 đồ thị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𝑘𝑥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Lập phương trình hoành độ giao điểm của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𝑎𝑥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𝑐𝑥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𝑘𝑥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𝐵𝑥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CC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≠−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 hai giao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nghiệm phân biệt khác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nl-NL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Casio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PT: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𝑘𝑥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phím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𝐶𝐴𝐿𝐶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thử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phím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𝑆𝑙𝑜𝑣𝑒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12" y="1445414"/>
                <a:ext cx="12024987" cy="5484065"/>
              </a:xfrm>
              <a:prstGeom prst="rect">
                <a:avLst/>
              </a:prstGeom>
              <a:blipFill rotWithShape="1">
                <a:blip r:embed="rId2"/>
                <a:stretch>
                  <a:fillRect l="-1014" t="-1111" r="-51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764" y="388294"/>
            <a:ext cx="116492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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</a:t>
            </a:r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</a:t>
            </a:r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8" y="1650178"/>
            <a:ext cx="7507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48" y="2173398"/>
                <a:ext cx="12192000" cy="4588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1" smtClean="0">
                            <a:solidFill>
                              <a:srgbClr val="0000CC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1.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TXĐ</a:t>
                </a:r>
                <a:endParaRPr lang="en-US" sz="2400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2.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𝑀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toạ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thoả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(q, p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).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    </m:t>
                    </m:r>
                  </m:oMath>
                </a14:m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ước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3.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ước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p.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endParaRPr lang="en-US" sz="2400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Casio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(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" y="2173398"/>
                <a:ext cx="12192000" cy="458811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330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86697" y="-31322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2807" y="3326104"/>
            <a:ext cx="11834900" cy="3558302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906396" cy="1820435"/>
            <a:chOff x="534987" y="1869705"/>
            <a:chExt cx="23340848" cy="30532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53200"/>
              <a:chOff x="534987" y="1647866"/>
              <a:chExt cx="23340848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814535" y="2327725"/>
                  <a:ext cx="19835650" cy="16579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Tâm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đối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xứng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535" y="2327725"/>
                  <a:ext cx="19835650" cy="165797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70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759"/>
            <a:ext cx="11838141" cy="1116504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;−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22955" y="2352945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0508" y="4374074"/>
                <a:ext cx="11464764" cy="242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8" y="4374074"/>
                <a:ext cx="11464764" cy="2427459"/>
              </a:xfrm>
              <a:prstGeom prst="rect">
                <a:avLst/>
              </a:prstGeom>
              <a:blipFill rotWithShape="1">
                <a:blip r:embed="rId8"/>
                <a:stretch>
                  <a:fillRect l="-1117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3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818" y="3240287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341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226977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697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005" y="2362429"/>
            <a:ext cx="11851564" cy="1204499"/>
            <a:chOff x="247181" y="1977473"/>
            <a:chExt cx="11851564" cy="141843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39"/>
              <a:ext cx="3067699" cy="1116500"/>
              <a:chOff x="5537206" y="1485528"/>
              <a:chExt cx="3057299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8382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83827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9"/>
              <a:ext cx="3003605" cy="1116501"/>
              <a:chOff x="5537206" y="1485526"/>
              <a:chExt cx="2993422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05902" y="1542383"/>
                    <a:ext cx="2280848" cy="8383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5902" y="1542383"/>
                    <a:ext cx="2280848" cy="83833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3"/>
              <a:ext cx="3068479" cy="1116501"/>
              <a:chOff x="5537206" y="1462597"/>
              <a:chExt cx="3058076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42443"/>
                    <a:ext cx="2280848" cy="8382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42443"/>
                    <a:ext cx="2280848" cy="83827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12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418436"/>
              <a:chOff x="5537206" y="1462596"/>
              <a:chExt cx="3093280" cy="131863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41033" y="1542384"/>
                    <a:ext cx="2493487" cy="12388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1033" y="1542384"/>
                    <a:ext cx="2493487" cy="123884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59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5863845" y="264027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pic>
        <p:nvPicPr>
          <p:cNvPr id="63" name="Picture 6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43" y="121992"/>
            <a:ext cx="4020008" cy="22225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9376" y="3368560"/>
                <a:ext cx="11508938" cy="393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r>
                  <a:rPr lang="vi-VN" sz="2400" dirty="0" smtClean="0">
                    <a:solidFill>
                      <a:srgbClr val="000099"/>
                    </a:solidFill>
                    <a:latin typeface="+mj-lt"/>
                  </a:rPr>
                  <a:t>Dựa </a:t>
                </a:r>
                <a:r>
                  <a:rPr lang="vi-VN" sz="2400" dirty="0">
                    <a:solidFill>
                      <a:srgbClr val="000099"/>
                    </a:solidFill>
                    <a:latin typeface="+mj-lt"/>
                  </a:rPr>
                  <a:t>vào hình vẽ ta thấy đồ thị có tiệm cận ngang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+mj-lt"/>
                  </a:rPr>
                  <a:t> và tiệm cận đứng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+mj-lt"/>
                  </a:rPr>
                  <a:t>. </a:t>
                </a:r>
                <a:endParaRPr lang="en-US" sz="2400" dirty="0">
                  <a:solidFill>
                    <a:srgbClr val="000099"/>
                  </a:solidFill>
                  <a:latin typeface="+mj-lt"/>
                </a:endParaRPr>
              </a:p>
              <a:p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A: TCN: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TCĐ: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).  </a:t>
                </a:r>
              </a:p>
              <a:p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B: TCN: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TCĐ: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D: TCN: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TCĐ: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C: TCN: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TCĐ: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r>
                  <a:rPr lang="vi-VN" sz="2400" b="1" dirty="0">
                    <a:solidFill>
                      <a:srgbClr val="000099"/>
                    </a:solidFill>
                    <a:latin typeface="+mj-lt"/>
                  </a:rPr>
                  <a:t>Chọn C</a:t>
                </a:r>
                <a:endParaRPr lang="en-US" sz="2400" dirty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6" y="3368560"/>
                <a:ext cx="11508938" cy="3935501"/>
              </a:xfrm>
              <a:prstGeom prst="rect">
                <a:avLst/>
              </a:prstGeom>
              <a:blipFill rotWithShape="1">
                <a:blip r:embed="rId8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107" y="3374601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237294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697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812879" y="2003173"/>
              <a:ext cx="11781042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8557" y="2354893"/>
            <a:ext cx="11851564" cy="1354647"/>
            <a:chOff x="247181" y="1977472"/>
            <a:chExt cx="11851564" cy="151619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39"/>
              <a:ext cx="3067699" cy="1116644"/>
              <a:chOff x="5537206" y="1485528"/>
              <a:chExt cx="3057299" cy="10380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9"/>
              <a:ext cx="3003605" cy="1177812"/>
              <a:chOff x="5537206" y="1485526"/>
              <a:chExt cx="2993422" cy="109494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62392" y="1642158"/>
                    <a:ext cx="2280848" cy="9383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2392" y="1642158"/>
                    <a:ext cx="2280848" cy="9383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3"/>
              <a:ext cx="3068479" cy="1116501"/>
              <a:chOff x="5537206" y="1462597"/>
              <a:chExt cx="3058076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542443"/>
                    <a:ext cx="2280848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542443"/>
                    <a:ext cx="2280848" cy="93824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2"/>
              <a:ext cx="3103803" cy="1516192"/>
              <a:chOff x="5537206" y="1462596"/>
              <a:chExt cx="3093280" cy="140951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36999" y="1485527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6999" y="1485527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907363" y="2684317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517" y="3917864"/>
                <a:ext cx="11581977" cy="274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A, C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Mặc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 (do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B.</a:t>
                </a:r>
              </a:p>
              <a:p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7" y="3917864"/>
                <a:ext cx="11581977" cy="2747996"/>
              </a:xfrm>
              <a:prstGeom prst="rect">
                <a:avLst/>
              </a:prstGeom>
              <a:blipFill rotWithShape="1">
                <a:blip r:embed="rId7"/>
                <a:stretch>
                  <a:fillRect l="-1053" r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01" y="54329"/>
            <a:ext cx="3447324" cy="2322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8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4073" y="3917864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372820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697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1265975" y="2003173"/>
              <a:ext cx="14625121" cy="165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en-US" sz="3200" dirty="0" smtClean="0">
                  <a:solidFill>
                    <a:srgbClr val="000099"/>
                  </a:solidFill>
                </a:rPr>
                <a:t>             </a:t>
              </a:r>
              <a:r>
                <a:rPr lang="vi-VN" sz="3200" dirty="0" smtClean="0">
                  <a:solidFill>
                    <a:srgbClr val="000099"/>
                  </a:solidFill>
                </a:rPr>
                <a:t>Đường </a:t>
              </a:r>
              <a:r>
                <a:rPr lang="vi-VN" sz="3200" dirty="0">
                  <a:solidFill>
                    <a:srgbClr val="000099"/>
                  </a:solidFill>
                </a:rPr>
                <a:t>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845" y="1437842"/>
            <a:ext cx="7527600" cy="2586820"/>
            <a:chOff x="-647344" y="653871"/>
            <a:chExt cx="7527600" cy="2895306"/>
          </a:xfrm>
        </p:grpSpPr>
        <p:grpSp>
          <p:nvGrpSpPr>
            <p:cNvPr id="55" name="Group 54"/>
            <p:cNvGrpSpPr/>
            <p:nvPr/>
          </p:nvGrpSpPr>
          <p:grpSpPr>
            <a:xfrm>
              <a:off x="3790413" y="653871"/>
              <a:ext cx="3089843" cy="1116502"/>
              <a:chOff x="6162392" y="232121"/>
              <a:chExt cx="3079368" cy="103794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452400" y="232121"/>
                <a:ext cx="2789360" cy="103794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162392" y="50096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706657" y="308164"/>
                    <a:ext cx="2280848" cy="9383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6657" y="308164"/>
                    <a:ext cx="2280848" cy="93831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-647344" y="2193830"/>
              <a:ext cx="3809645" cy="1116501"/>
              <a:chOff x="-1166354" y="1663732"/>
              <a:chExt cx="3796729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846218" y="1663732"/>
                <a:ext cx="347659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1166354" y="200027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790412" y="2023202"/>
              <a:ext cx="3071908" cy="1525975"/>
              <a:chOff x="350321" y="1505109"/>
              <a:chExt cx="3061493" cy="141861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22454" y="161727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50321" y="19286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88266" y="1505109"/>
                    <a:ext cx="2493487" cy="1418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266" y="1505109"/>
                    <a:ext cx="2493487" cy="14186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4491539" y="166754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8557" y="3917864"/>
                <a:ext cx="11636051" cy="2523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57" y="3917864"/>
                <a:ext cx="11636051" cy="2523768"/>
              </a:xfrm>
              <a:prstGeom prst="rect">
                <a:avLst/>
              </a:prstGeom>
              <a:blipFill rotWithShape="1">
                <a:blip r:embed="rId5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58" y="-50006"/>
            <a:ext cx="3670526" cy="25404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60332" y="1439180"/>
                <a:ext cx="3485157" cy="99753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2" y="1439180"/>
                <a:ext cx="3485157" cy="9975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91483" y="1752169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6642" y="3181964"/>
                <a:ext cx="3188847" cy="583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−2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+3</m:t>
                    </m:r>
                  </m:oMath>
                </a14:m>
                <a:r>
                  <a:rPr lang="fr-FR" sz="2000" dirty="0">
                    <a:solidFill>
                      <a:schemeClr val="bg1"/>
                    </a:solidFill>
                  </a:rPr>
                  <a:t>.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42" y="3181964"/>
                <a:ext cx="3188847" cy="583365"/>
              </a:xfrm>
              <a:prstGeom prst="rect">
                <a:avLst/>
              </a:prstGeom>
              <a:blipFill rotWithShape="1">
                <a:blip r:embed="rId8"/>
                <a:stretch>
                  <a:fillRect r="-382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9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663" y="3713410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372820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697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073" y="2596779"/>
            <a:ext cx="11851564" cy="1375594"/>
            <a:chOff x="247181" y="1977472"/>
            <a:chExt cx="11851564" cy="153963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39"/>
              <a:ext cx="3067699" cy="1116644"/>
              <a:chOff x="5537206" y="1485528"/>
              <a:chExt cx="3057299" cy="10380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16501"/>
              <a:chOff x="5537206" y="1485526"/>
              <a:chExt cx="2993422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8180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4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81808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2"/>
              <a:ext cx="3068479" cy="1141308"/>
              <a:chOff x="5537206" y="1462597"/>
              <a:chExt cx="3058076" cy="106100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5882485" y="290313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42867" y="4112732"/>
                <a:ext cx="11636051" cy="252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A, B.</a:t>
                </a:r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vi-VN" sz="2400" b="1" dirty="0">
                    <a:solidFill>
                      <a:srgbClr val="000099"/>
                    </a:solidFill>
                    <a:latin typeface="+mj-lt"/>
                  </a:rPr>
                  <a:t>Chọn C</a:t>
                </a:r>
                <a:endParaRPr lang="en-US" sz="2400" dirty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67" y="4112732"/>
                <a:ext cx="11636051" cy="2525948"/>
              </a:xfrm>
              <a:prstGeom prst="rect">
                <a:avLst/>
              </a:prstGeom>
              <a:blipFill rotWithShape="1">
                <a:blip r:embed="rId7"/>
                <a:stretch>
                  <a:fillRect l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63" y="31016"/>
            <a:ext cx="3663458" cy="24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0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=""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=""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=""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24881" y="279757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extLst>
              <a:ext uri="{FF2B5EF4-FFF2-40B4-BE49-F238E27FC236}">
                <a16:creationId xmlns=""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extLst>
              <a:ext uri="{FF2B5EF4-FFF2-40B4-BE49-F238E27FC236}">
                <a16:creationId xmlns=""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87204" y="3643349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=""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=""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=""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=""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=""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=""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=""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=""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=""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=""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=""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=""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=""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=""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=""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=""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42292" y="4162752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372820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697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4489" y="3191415"/>
            <a:ext cx="11851564" cy="1375594"/>
            <a:chOff x="247181" y="1977472"/>
            <a:chExt cx="11851564" cy="153963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39"/>
              <a:ext cx="3067699" cy="1116644"/>
              <a:chOff x="5537206" y="1485528"/>
              <a:chExt cx="3057299" cy="10380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77741"/>
              <a:chOff x="5537206" y="1485526"/>
              <a:chExt cx="2993422" cy="109487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93824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2"/>
              <a:ext cx="3068479" cy="1141308"/>
              <a:chOff x="5537206" y="1462597"/>
              <a:chExt cx="3058076" cy="106100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-18697" y="3526444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42867" y="4112732"/>
                <a:ext cx="11636051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C.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67" y="4112732"/>
                <a:ext cx="11636051" cy="2492990"/>
              </a:xfrm>
              <a:prstGeom prst="rect">
                <a:avLst/>
              </a:prstGeom>
              <a:blipFill rotWithShape="1">
                <a:blip r:embed="rId7"/>
                <a:stretch>
                  <a:fillRect l="-1100" b="-5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39" y="7330"/>
            <a:ext cx="3750828" cy="3206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7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42292" y="4162752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926226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697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4489" y="3191416"/>
            <a:ext cx="11851564" cy="1375593"/>
            <a:chOff x="247181" y="1977473"/>
            <a:chExt cx="11851564" cy="153963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39"/>
              <a:ext cx="3067699" cy="1116644"/>
              <a:chOff x="5537206" y="1485528"/>
              <a:chExt cx="3057299" cy="10380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16501"/>
              <a:chOff x="5537206" y="1485526"/>
              <a:chExt cx="2993422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562297"/>
                    <a:ext cx="2495397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562297"/>
                    <a:ext cx="2495397" cy="93824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3"/>
              <a:ext cx="3068479" cy="1116501"/>
              <a:chOff x="5537206" y="1462597"/>
              <a:chExt cx="3058076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871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87139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8733272" y="3497776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42867" y="4112732"/>
                <a:ext cx="11636051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2;0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67" y="4112732"/>
                <a:ext cx="11636051" cy="2554545"/>
              </a:xfrm>
              <a:prstGeom prst="rect">
                <a:avLst/>
              </a:prstGeom>
              <a:blipFill rotWithShape="1">
                <a:blip r:embed="rId7"/>
                <a:stretch>
                  <a:fillRect l="-1100" b="-5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 descr="C:\Users\User\AppData\Local\Temp\geogebra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4" y="0"/>
            <a:ext cx="3131639" cy="2908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5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42292" y="4162752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926226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565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4489" y="3191416"/>
            <a:ext cx="11851564" cy="1375593"/>
            <a:chOff x="247181" y="1977473"/>
            <a:chExt cx="11851564" cy="153963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40"/>
              <a:ext cx="3067699" cy="1124753"/>
              <a:chOff x="5537206" y="1485528"/>
              <a:chExt cx="3057299" cy="10456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45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4578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85849"/>
              <a:chOff x="5537206" y="1485526"/>
              <a:chExt cx="2993422" cy="11024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3"/>
              <a:ext cx="3068479" cy="1149417"/>
              <a:chOff x="5537206" y="1462597"/>
              <a:chExt cx="3058076" cy="10685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945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94578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929114" y="3511951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42867" y="4112732"/>
                <a:ext cx="11636051" cy="2735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0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C.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0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;−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Chọn 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67" y="4112732"/>
                <a:ext cx="11636051" cy="2735236"/>
              </a:xfrm>
              <a:prstGeom prst="rect">
                <a:avLst/>
              </a:prstGeom>
              <a:blipFill rotWithShape="1">
                <a:blip r:embed="rId8"/>
                <a:stretch>
                  <a:fillRect l="-1100" b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57161"/>
              </p:ext>
            </p:extLst>
          </p:nvPr>
        </p:nvGraphicFramePr>
        <p:xfrm>
          <a:off x="7443260" y="158639"/>
          <a:ext cx="3957638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9" imgW="10770480" imgH="5619960" progId="GraphFile">
                  <p:embed/>
                </p:oleObj>
              </mc:Choice>
              <mc:Fallback>
                <p:oleObj r:id="rId9" imgW="10770480" imgH="5619960" progId="GraphFil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260" y="158639"/>
                        <a:ext cx="3957638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5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796039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550446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9" cy="565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46" y="2714501"/>
            <a:ext cx="11851564" cy="1375593"/>
            <a:chOff x="247181" y="1977473"/>
            <a:chExt cx="11851564" cy="153963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40"/>
              <a:ext cx="3067699" cy="1124753"/>
              <a:chOff x="5537206" y="1485528"/>
              <a:chExt cx="3057299" cy="10456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45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4578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85849"/>
              <a:chOff x="5537206" y="1485526"/>
              <a:chExt cx="2993422" cy="11024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3"/>
              <a:ext cx="3068479" cy="1149417"/>
              <a:chOff x="5537206" y="1462597"/>
              <a:chExt cx="3058076" cy="10685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945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94578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79239" y="2992194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36706" y="3869582"/>
                <a:ext cx="11636051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=1;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D.</a:t>
                </a:r>
              </a:p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vẽ,ta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B, C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06" y="3869582"/>
                <a:ext cx="11636051" cy="3046988"/>
              </a:xfrm>
              <a:prstGeom prst="rect">
                <a:avLst/>
              </a:prstGeom>
              <a:blipFill rotWithShape="1">
                <a:blip r:embed="rId7"/>
                <a:stretch>
                  <a:fillRect l="-1100" b="-4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02" y="33013"/>
            <a:ext cx="3499786" cy="2635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3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796039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550446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46" y="2714500"/>
            <a:ext cx="11851564" cy="1375594"/>
            <a:chOff x="247181" y="1977472"/>
            <a:chExt cx="11851564" cy="153963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40"/>
              <a:ext cx="3067699" cy="1116501"/>
              <a:chOff x="5537206" y="1485528"/>
              <a:chExt cx="3057299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3"/>
                    <a:ext cx="2280848" cy="5444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3"/>
                    <a:ext cx="2280848" cy="54441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16501"/>
              <a:chOff x="5537206" y="1485526"/>
              <a:chExt cx="2993422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871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87139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2"/>
              <a:ext cx="3068479" cy="1141308"/>
              <a:chOff x="5537206" y="1462597"/>
              <a:chExt cx="3058076" cy="106100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5913987" y="3030181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36706" y="3869582"/>
                <a:ext cx="11636051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fr-FR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06" y="3869582"/>
                <a:ext cx="11636051" cy="2185214"/>
              </a:xfrm>
              <a:prstGeom prst="rect">
                <a:avLst/>
              </a:prstGeom>
              <a:blipFill rotWithShape="1">
                <a:blip r:embed="rId7"/>
                <a:stretch>
                  <a:fillRect l="-1100" b="-6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83" y="-2377"/>
            <a:ext cx="3226562" cy="2716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796039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550446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46" y="2714500"/>
            <a:ext cx="11851564" cy="1375594"/>
            <a:chOff x="247181" y="1977472"/>
            <a:chExt cx="11851564" cy="153963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40"/>
              <a:ext cx="3067699" cy="1124753"/>
              <a:chOff x="5537206" y="1485528"/>
              <a:chExt cx="3057299" cy="10456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45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4578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85849"/>
              <a:chOff x="5537206" y="1485526"/>
              <a:chExt cx="2993422" cy="11024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2"/>
              <a:ext cx="3068479" cy="1141308"/>
              <a:chOff x="5537206" y="1462597"/>
              <a:chExt cx="3058076" cy="106100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8829907" y="2992194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9486" y="3869582"/>
                <a:ext cx="11449859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Dễ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6" y="3869582"/>
                <a:ext cx="11449859" cy="3046988"/>
              </a:xfrm>
              <a:prstGeom prst="rect">
                <a:avLst/>
              </a:prstGeom>
              <a:blipFill rotWithShape="1">
                <a:blip r:embed="rId7"/>
                <a:stretch>
                  <a:fillRect l="-1118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2" t="8485" r="51012" b="35782"/>
          <a:stretch>
            <a:fillRect/>
          </a:stretch>
        </p:blipFill>
        <p:spPr bwMode="auto">
          <a:xfrm>
            <a:off x="8066762" y="-42595"/>
            <a:ext cx="3553053" cy="271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8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796039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550446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46" y="2714500"/>
            <a:ext cx="11851564" cy="1375594"/>
            <a:chOff x="247181" y="1977472"/>
            <a:chExt cx="11851564" cy="153963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39"/>
              <a:ext cx="3067699" cy="1116644"/>
              <a:chOff x="5537206" y="1485528"/>
              <a:chExt cx="3057299" cy="10380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85849"/>
              <a:chOff x="5537206" y="1485526"/>
              <a:chExt cx="2993422" cy="11024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2"/>
              <a:ext cx="3068479" cy="1141308"/>
              <a:chOff x="5537206" y="1462597"/>
              <a:chExt cx="3058076" cy="106100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998066" y="3020861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9486" y="3869582"/>
                <a:ext cx="11449859" cy="2365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Nhìn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B.</a:t>
                </a:r>
              </a:p>
              <a:p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6" y="3869582"/>
                <a:ext cx="11449859" cy="2365904"/>
              </a:xfrm>
              <a:prstGeom prst="rect">
                <a:avLst/>
              </a:prstGeom>
              <a:blipFill rotWithShape="1">
                <a:blip r:embed="rId7"/>
                <a:stretch>
                  <a:fillRect l="-1118" b="-6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37" y="137292"/>
            <a:ext cx="4236874" cy="2530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3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796039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550446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46" y="2714501"/>
            <a:ext cx="11851564" cy="1375593"/>
            <a:chOff x="247181" y="1977473"/>
            <a:chExt cx="11851564" cy="153963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39"/>
              <a:ext cx="3067699" cy="1116644"/>
              <a:chOff x="5537206" y="1485528"/>
              <a:chExt cx="3057299" cy="10380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85849"/>
              <a:chOff x="5537206" y="1485526"/>
              <a:chExt cx="2993422" cy="11024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3"/>
              <a:ext cx="3068479" cy="1116501"/>
              <a:chOff x="5537206" y="1462597"/>
              <a:chExt cx="3058076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871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87139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79239" y="3014281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9486" y="3869582"/>
                <a:ext cx="11449859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0;−1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6" y="3869582"/>
                <a:ext cx="11449859" cy="2616101"/>
              </a:xfrm>
              <a:prstGeom prst="rect">
                <a:avLst/>
              </a:prstGeom>
              <a:blipFill rotWithShape="1">
                <a:blip r:embed="rId7"/>
                <a:stretch>
                  <a:fillRect l="-1118" b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40" y="0"/>
            <a:ext cx="3937415" cy="2757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6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593" y="4148885"/>
            <a:ext cx="11852507" cy="2682698"/>
            <a:chOff x="203200" y="3636277"/>
            <a:chExt cx="11852507" cy="3712706"/>
          </a:xfrm>
        </p:grpSpPr>
        <p:sp>
          <p:nvSpPr>
            <p:cNvPr id="5" name="Rounded Rectangle 4"/>
            <p:cNvSpPr/>
            <p:nvPr/>
          </p:nvSpPr>
          <p:spPr>
            <a:xfrm>
              <a:off x="666830" y="4342212"/>
              <a:ext cx="11388877" cy="300677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7" cy="705938"/>
              <a:chOff x="1275608" y="6239450"/>
              <a:chExt cx="4592536" cy="128265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32545" y="4886505"/>
                <a:ext cx="1199308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8"/>
            <a:ext cx="11851330" cy="2990643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2072" y="3108241"/>
            <a:ext cx="11851564" cy="1375594"/>
            <a:chOff x="247181" y="1977472"/>
            <a:chExt cx="11851564" cy="153963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39"/>
              <a:ext cx="3067699" cy="1116644"/>
              <a:chOff x="5537206" y="1485528"/>
              <a:chExt cx="3057299" cy="10380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85849"/>
              <a:chOff x="5537206" y="1485526"/>
              <a:chExt cx="2993422" cy="11024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2"/>
              <a:ext cx="3068479" cy="1141308"/>
              <a:chOff x="5537206" y="1462597"/>
              <a:chExt cx="3058076" cy="106100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3"/>
              <a:ext cx="3103803" cy="1539636"/>
              <a:chOff x="5537206" y="1462596"/>
              <a:chExt cx="3093280" cy="14313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8658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037992" y="3414602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09387" y="4829183"/>
                <a:ext cx="1139479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87" y="4829183"/>
                <a:ext cx="11394792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124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 descr="C:\Users\nha\Desktop\hàm phân thức17 ltv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71" y="167347"/>
            <a:ext cx="4059039" cy="2896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8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36258" y="3776127"/>
            <a:ext cx="12100486" cy="2842236"/>
            <a:chOff x="203200" y="3636276"/>
            <a:chExt cx="12100486" cy="2950518"/>
          </a:xfrm>
        </p:grpSpPr>
        <p:sp>
          <p:nvSpPr>
            <p:cNvPr id="5" name="Rounded Rectangle 4"/>
            <p:cNvSpPr/>
            <p:nvPr/>
          </p:nvSpPr>
          <p:spPr>
            <a:xfrm>
              <a:off x="468786" y="4302814"/>
              <a:ext cx="11834900" cy="22839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80276" cy="553998"/>
              <a:chOff x="1275608" y="6239450"/>
              <a:chExt cx="4666205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91552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550446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90186" y="2003173"/>
              <a:ext cx="9527554" cy="237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200" dirty="0">
                  <a:solidFill>
                    <a:srgbClr val="000099"/>
                  </a:solidFill>
                  <a:latin typeface="+mj-lt"/>
                </a:rPr>
                <a:t>Đường cong trong hình vẽ bên là đồ thị của hàm số nào dưới đây?</a:t>
              </a:r>
              <a:endParaRPr lang="en-US" sz="3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420" y="2714501"/>
            <a:ext cx="11851564" cy="1382839"/>
            <a:chOff x="247181" y="1977472"/>
            <a:chExt cx="11851564" cy="154774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02139"/>
              <a:ext cx="3067699" cy="1116644"/>
              <a:chOff x="5537206" y="1485528"/>
              <a:chExt cx="3057299" cy="10380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+4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93824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02138"/>
              <a:ext cx="3003605" cy="1185849"/>
              <a:chOff x="5537206" y="1485526"/>
              <a:chExt cx="2993422" cy="110241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844" y="1642158"/>
                    <a:ext cx="2495397" cy="94578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977472"/>
              <a:ext cx="3068479" cy="1141308"/>
              <a:chOff x="5537206" y="1462597"/>
              <a:chExt cx="3058076" cy="106100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85360"/>
                    <a:ext cx="2280848" cy="93824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977472"/>
              <a:ext cx="3103803" cy="1547745"/>
              <a:chOff x="5537206" y="1462596"/>
              <a:chExt cx="3093280" cy="143884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7143" y="1507321"/>
                    <a:ext cx="2493487" cy="13941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vi-VN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vi-VN" sz="2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800" dirty="0">
                              <a:solidFill>
                                <a:srgbClr val="000099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0099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143" y="1507321"/>
                    <a:ext cx="2493487" cy="139412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79239" y="3014281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89056" y="4644908"/>
                <a:ext cx="11449859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A.</a:t>
                </a:r>
              </a:p>
              <a:p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56" y="4644908"/>
                <a:ext cx="11449859" cy="1993366"/>
              </a:xfrm>
              <a:prstGeom prst="rect">
                <a:avLst/>
              </a:prstGeom>
              <a:blipFill rotWithShape="1">
                <a:blip r:embed="rId7"/>
                <a:stretch>
                  <a:fillRect l="-1065" t="-3058" r="-53" b="-7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38" y="68856"/>
            <a:ext cx="3880374" cy="2645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016" y="767209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016" y="1915234"/>
                <a:ext cx="11371295" cy="433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Bước 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2.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𝑐𝑥</m:t>
                                </m:r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3.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;</m:t>
                    </m:r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4.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5.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luận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);</a:t>
                </a:r>
                <a:endPara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6.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biệt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𝑂𝑦</m:t>
                    </m:r>
                  </m:oMath>
                </a14:m>
                <a:r>
                  <a:rPr lang="en-US" sz="28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8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…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);</a:t>
                </a:r>
                <a:endPara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7.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16" y="1915234"/>
                <a:ext cx="11371295" cy="4337278"/>
              </a:xfrm>
              <a:prstGeom prst="rect">
                <a:avLst/>
              </a:prstGeom>
              <a:blipFill rotWithShape="1">
                <a:blip r:embed="rId2"/>
                <a:stretch>
                  <a:fillRect l="-1072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1453" y="1376809"/>
                <a:ext cx="8645508" cy="712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khảo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hữu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tỷ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en-US" sz="28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3" y="1376809"/>
                <a:ext cx="8645508" cy="712887"/>
              </a:xfrm>
              <a:prstGeom prst="rect">
                <a:avLst/>
              </a:prstGeom>
              <a:blipFill rotWithShape="1">
                <a:blip r:embed="rId3"/>
                <a:stretch>
                  <a:fillRect l="-1409" r="-423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762" y="2643193"/>
            <a:ext cx="11834900" cy="3995081"/>
            <a:chOff x="184495" y="3636268"/>
            <a:chExt cx="11834900" cy="439345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16450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47767"/>
              <a:chOff x="1275608" y="6239450"/>
              <a:chExt cx="4592537" cy="99526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95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2675112"/>
            <a:chOff x="534987" y="1869705"/>
            <a:chExt cx="23719158" cy="448664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7359" cy="2912559"/>
              <a:chOff x="534987" y="1647866"/>
              <a:chExt cx="23237359" cy="291255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52160" y="1690097"/>
                <a:ext cx="23120186" cy="28703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423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32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giao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32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3200" dirty="0" err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32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tiệm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cận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xứng</a:t>
                  </a:r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fr-FR" sz="32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32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là:</a:t>
                  </a:r>
                  <a:endPara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4230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3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781607"/>
            <a:ext cx="11944818" cy="861586"/>
            <a:chOff x="247182" y="1501341"/>
            <a:chExt cx="11944023" cy="9144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1501341"/>
              <a:ext cx="3064876" cy="914400"/>
              <a:chOff x="5537206" y="1557992"/>
              <a:chExt cx="3054485" cy="85006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2332" y="1557992"/>
                <a:ext cx="2789359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65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800" dirty="0" smtClean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56576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162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oMath>
                    </a14:m>
                    <a:r>
                      <a:rPr lang="fr-FR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51622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2791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4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fr-FR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C. 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oMath>
                    </a14:m>
                    <a:r>
                      <a:rPr lang="fr-F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54659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5600" t="-7692" b="-274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79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>
                      <a:lnSpc>
                        <a:spcPct val="115000"/>
                      </a:lnSpc>
                      <a:spcAft>
                        <a:spcPts val="0"/>
                      </a:spcAft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7999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0508" y="3429000"/>
                <a:ext cx="10832603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tiệm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tiệm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ọa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D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8" y="3429000"/>
                <a:ext cx="10832603" cy="1815882"/>
              </a:xfrm>
              <a:prstGeom prst="rect">
                <a:avLst/>
              </a:prstGeom>
              <a:blipFill rotWithShape="1">
                <a:blip r:embed="rId8"/>
                <a:stretch>
                  <a:fillRect l="-1182" t="-3367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8997350" y="2022702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39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12" y="3846143"/>
            <a:ext cx="11797489" cy="2842235"/>
            <a:chOff x="203200" y="3636276"/>
            <a:chExt cx="11797489" cy="3293920"/>
          </a:xfrm>
        </p:grpSpPr>
        <p:sp>
          <p:nvSpPr>
            <p:cNvPr id="5" name="Rounded Rectangle 4"/>
            <p:cNvSpPr/>
            <p:nvPr/>
          </p:nvSpPr>
          <p:spPr>
            <a:xfrm>
              <a:off x="391510" y="4290979"/>
              <a:ext cx="11609179" cy="26392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3530" y="33019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61369" y="1773142"/>
                  <a:ext cx="12355151" cy="1418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69" y="1773142"/>
                  <a:ext cx="12355151" cy="1418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5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0" y="1608868"/>
            <a:ext cx="7796466" cy="2251142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49593" cy="1116500"/>
              <a:chOff x="5510502" y="300354"/>
              <a:chExt cx="3637220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=1,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=−1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34829"/>
              <a:ext cx="3698144" cy="1116501"/>
              <a:chOff x="6487144" y="400348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400348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4018577" y="1888841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46093" y="4482555"/>
                <a:ext cx="1128740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=1,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B</a:t>
                </a: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3" y="4482555"/>
                <a:ext cx="11287403" cy="2677656"/>
              </a:xfrm>
              <a:prstGeom prst="rect">
                <a:avLst/>
              </a:prstGeom>
              <a:blipFill rotWithShape="1">
                <a:blip r:embed="rId5"/>
                <a:stretch>
                  <a:fillRect l="-1134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93" y="117599"/>
            <a:ext cx="3471909" cy="27023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=−1,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=−1,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=−1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5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796039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851330" cy="2550446"/>
            <a:chOff x="534987" y="1869705"/>
            <a:chExt cx="23232899" cy="298570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90186" y="2003173"/>
                  <a:ext cx="11428290" cy="1585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8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Giá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186" y="2003173"/>
                  <a:ext cx="11428290" cy="15851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28" b="-81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0" y="1608868"/>
            <a:ext cx="7796466" cy="2251142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49593" cy="1116500"/>
              <a:chOff x="5510502" y="300354"/>
              <a:chExt cx="3637220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=−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20810"/>
              <a:ext cx="3698144" cy="1116501"/>
              <a:chOff x="6487144" y="387315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387315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134682" y="1838574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9486" y="3869582"/>
                <a:ext cx="11449859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-b.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6" y="3869582"/>
                <a:ext cx="11449859" cy="3477875"/>
              </a:xfrm>
              <a:prstGeom prst="rect">
                <a:avLst/>
              </a:prstGeom>
              <a:blipFill rotWithShape="1">
                <a:blip r:embed="rId5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94" y="84816"/>
            <a:ext cx="3506518" cy="3200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8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4828" y="3770986"/>
            <a:ext cx="11710444" cy="3085655"/>
            <a:chOff x="468787" y="3604188"/>
            <a:chExt cx="11710444" cy="3951791"/>
          </a:xfrm>
        </p:grpSpPr>
        <p:sp>
          <p:nvSpPr>
            <p:cNvPr id="5" name="Rounded Rectangle 4"/>
            <p:cNvSpPr/>
            <p:nvPr/>
          </p:nvSpPr>
          <p:spPr>
            <a:xfrm>
              <a:off x="514984" y="4428888"/>
              <a:ext cx="11664247" cy="31270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8787" y="3604188"/>
              <a:ext cx="2092348" cy="586082"/>
              <a:chOff x="1796255" y="6181154"/>
              <a:chExt cx="4101761" cy="106488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85512" y="4733533"/>
                <a:ext cx="923247" cy="410176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973129" y="6181154"/>
                <a:ext cx="2813136" cy="1006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889496" y="6330946"/>
                <a:ext cx="852450" cy="82048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189476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3530" y="33019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61369" y="1773142"/>
                  <a:ext cx="12355151" cy="1418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Giá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69" y="1773142"/>
                  <a:ext cx="12355151" cy="1418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0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296" y="1594638"/>
            <a:ext cx="7796466" cy="2251142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49593" cy="1116500"/>
              <a:chOff x="5510502" y="300354"/>
              <a:chExt cx="3637220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=−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34829"/>
              <a:ext cx="3698144" cy="1116501"/>
              <a:chOff x="6487144" y="400348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400348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-13018" y="304846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46093" y="4502904"/>
                <a:ext cx="1144985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-b.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3" y="4502904"/>
                <a:ext cx="11449859" cy="2246769"/>
              </a:xfrm>
              <a:prstGeom prst="rect">
                <a:avLst/>
              </a:prstGeom>
              <a:blipFill rotWithShape="1">
                <a:blip r:embed="rId5"/>
                <a:stretch>
                  <a:fillRect l="-1118" t="-2717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8072527" y="170515"/>
            <a:ext cx="3357473" cy="2616057"/>
            <a:chOff x="7561" y="8194"/>
            <a:chExt cx="3073" cy="3071"/>
          </a:xfrm>
        </p:grpSpPr>
        <p:cxnSp>
          <p:nvCxnSpPr>
            <p:cNvPr id="58" name="AutoShape 3"/>
            <p:cNvCxnSpPr>
              <a:cxnSpLocks noChangeShapeType="1"/>
            </p:cNvCxnSpPr>
            <p:nvPr/>
          </p:nvCxnSpPr>
          <p:spPr bwMode="auto">
            <a:xfrm>
              <a:off x="7561" y="9734"/>
              <a:ext cx="30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4"/>
            <p:cNvCxnSpPr>
              <a:cxnSpLocks noChangeShapeType="1"/>
            </p:cNvCxnSpPr>
            <p:nvPr/>
          </p:nvCxnSpPr>
          <p:spPr bwMode="auto">
            <a:xfrm rot="5400000">
              <a:off x="7560" y="9735"/>
              <a:ext cx="30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211" y="8204"/>
              <a:ext cx="1415" cy="1411"/>
            </a:xfrm>
            <a:custGeom>
              <a:avLst/>
              <a:gdLst>
                <a:gd name="T0" fmla="*/ 0 w 1415"/>
                <a:gd name="T1" fmla="*/ 0 h 1411"/>
                <a:gd name="T2" fmla="*/ 1415 w 1415"/>
                <a:gd name="T3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5" h="1411">
                  <a:moveTo>
                    <a:pt x="0" y="0"/>
                  </a:moveTo>
                  <a:cubicBezTo>
                    <a:pt x="37" y="705"/>
                    <a:pt x="74" y="1411"/>
                    <a:pt x="1415" y="1411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 rot="5400000" flipV="1">
              <a:off x="7562" y="9852"/>
              <a:ext cx="1415" cy="1411"/>
            </a:xfrm>
            <a:custGeom>
              <a:avLst/>
              <a:gdLst>
                <a:gd name="T0" fmla="*/ 0 w 1415"/>
                <a:gd name="T1" fmla="*/ 0 h 1411"/>
                <a:gd name="T2" fmla="*/ 1415 w 1415"/>
                <a:gd name="T3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5" h="1411">
                  <a:moveTo>
                    <a:pt x="0" y="0"/>
                  </a:moveTo>
                  <a:cubicBezTo>
                    <a:pt x="37" y="705"/>
                    <a:pt x="74" y="1411"/>
                    <a:pt x="1415" y="1411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AutoShape 7"/>
            <p:cNvCxnSpPr>
              <a:cxnSpLocks noChangeShapeType="1"/>
            </p:cNvCxnSpPr>
            <p:nvPr/>
          </p:nvCxnSpPr>
          <p:spPr bwMode="auto">
            <a:xfrm>
              <a:off x="7561" y="9225"/>
              <a:ext cx="30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8"/>
            <p:cNvCxnSpPr>
              <a:cxnSpLocks noChangeShapeType="1"/>
            </p:cNvCxnSpPr>
            <p:nvPr/>
          </p:nvCxnSpPr>
          <p:spPr bwMode="auto">
            <a:xfrm flipV="1">
              <a:off x="9333" y="8204"/>
              <a:ext cx="0" cy="30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1" y="9225"/>
              <a:ext cx="242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3" y="9734"/>
              <a:ext cx="302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" y="8981"/>
              <a:ext cx="281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9305" y="9189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5" name="Picture 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3" y="8996"/>
              <a:ext cx="181" cy="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" y="8194"/>
              <a:ext cx="201" cy="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9065" y="9702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AutoShape 16"/>
            <p:cNvCxnSpPr>
              <a:cxnSpLocks noChangeShapeType="1"/>
            </p:cNvCxnSpPr>
            <p:nvPr/>
          </p:nvCxnSpPr>
          <p:spPr bwMode="auto">
            <a:xfrm>
              <a:off x="9305" y="9479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7"/>
            <p:cNvCxnSpPr>
              <a:cxnSpLocks noChangeShapeType="1"/>
            </p:cNvCxnSpPr>
            <p:nvPr/>
          </p:nvCxnSpPr>
          <p:spPr bwMode="auto">
            <a:xfrm>
              <a:off x="9305" y="9735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8"/>
            <p:cNvCxnSpPr>
              <a:cxnSpLocks noChangeShapeType="1"/>
            </p:cNvCxnSpPr>
            <p:nvPr/>
          </p:nvCxnSpPr>
          <p:spPr bwMode="auto">
            <a:xfrm>
              <a:off x="9305" y="8965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9"/>
            <p:cNvCxnSpPr>
              <a:cxnSpLocks noChangeShapeType="1"/>
            </p:cNvCxnSpPr>
            <p:nvPr/>
          </p:nvCxnSpPr>
          <p:spPr bwMode="auto">
            <a:xfrm>
              <a:off x="9305" y="8706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20"/>
            <p:cNvCxnSpPr>
              <a:cxnSpLocks noChangeShapeType="1"/>
            </p:cNvCxnSpPr>
            <p:nvPr/>
          </p:nvCxnSpPr>
          <p:spPr bwMode="auto">
            <a:xfrm>
              <a:off x="9305" y="8444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21"/>
            <p:cNvCxnSpPr>
              <a:cxnSpLocks noChangeShapeType="1"/>
            </p:cNvCxnSpPr>
            <p:nvPr/>
          </p:nvCxnSpPr>
          <p:spPr bwMode="auto">
            <a:xfrm>
              <a:off x="9305" y="10256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22"/>
            <p:cNvCxnSpPr>
              <a:cxnSpLocks noChangeShapeType="1"/>
            </p:cNvCxnSpPr>
            <p:nvPr/>
          </p:nvCxnSpPr>
          <p:spPr bwMode="auto">
            <a:xfrm>
              <a:off x="9305" y="9997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3"/>
            <p:cNvCxnSpPr>
              <a:cxnSpLocks noChangeShapeType="1"/>
            </p:cNvCxnSpPr>
            <p:nvPr/>
          </p:nvCxnSpPr>
          <p:spPr bwMode="auto">
            <a:xfrm>
              <a:off x="9305" y="10777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4"/>
            <p:cNvCxnSpPr>
              <a:cxnSpLocks noChangeShapeType="1"/>
            </p:cNvCxnSpPr>
            <p:nvPr/>
          </p:nvCxnSpPr>
          <p:spPr bwMode="auto">
            <a:xfrm>
              <a:off x="9305" y="10518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5"/>
            <p:cNvCxnSpPr>
              <a:cxnSpLocks noChangeShapeType="1"/>
            </p:cNvCxnSpPr>
            <p:nvPr/>
          </p:nvCxnSpPr>
          <p:spPr bwMode="auto">
            <a:xfrm>
              <a:off x="9305" y="11039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6"/>
            <p:cNvCxnSpPr>
              <a:cxnSpLocks noChangeShapeType="1"/>
            </p:cNvCxnSpPr>
            <p:nvPr/>
          </p:nvCxnSpPr>
          <p:spPr bwMode="auto">
            <a:xfrm rot="5400000">
              <a:off x="10086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7"/>
            <p:cNvCxnSpPr>
              <a:cxnSpLocks noChangeShapeType="1"/>
            </p:cNvCxnSpPr>
            <p:nvPr/>
          </p:nvCxnSpPr>
          <p:spPr bwMode="auto">
            <a:xfrm rot="5400000">
              <a:off x="10344" y="9223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8"/>
            <p:cNvCxnSpPr>
              <a:cxnSpLocks noChangeShapeType="1"/>
            </p:cNvCxnSpPr>
            <p:nvPr/>
          </p:nvCxnSpPr>
          <p:spPr bwMode="auto">
            <a:xfrm rot="5400000">
              <a:off x="9565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9"/>
            <p:cNvCxnSpPr>
              <a:cxnSpLocks noChangeShapeType="1"/>
            </p:cNvCxnSpPr>
            <p:nvPr/>
          </p:nvCxnSpPr>
          <p:spPr bwMode="auto">
            <a:xfrm rot="5400000">
              <a:off x="9823" y="9223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30"/>
            <p:cNvCxnSpPr>
              <a:cxnSpLocks noChangeShapeType="1"/>
            </p:cNvCxnSpPr>
            <p:nvPr/>
          </p:nvCxnSpPr>
          <p:spPr bwMode="auto">
            <a:xfrm rot="5400000">
              <a:off x="8804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31"/>
            <p:cNvCxnSpPr>
              <a:cxnSpLocks noChangeShapeType="1"/>
            </p:cNvCxnSpPr>
            <p:nvPr/>
          </p:nvCxnSpPr>
          <p:spPr bwMode="auto">
            <a:xfrm rot="5400000">
              <a:off x="8283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2"/>
            <p:cNvCxnSpPr>
              <a:cxnSpLocks noChangeShapeType="1"/>
            </p:cNvCxnSpPr>
            <p:nvPr/>
          </p:nvCxnSpPr>
          <p:spPr bwMode="auto">
            <a:xfrm flipH="1">
              <a:off x="8569" y="9195"/>
              <a:ext cx="1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3"/>
            <p:cNvCxnSpPr>
              <a:cxnSpLocks noChangeShapeType="1"/>
            </p:cNvCxnSpPr>
            <p:nvPr/>
          </p:nvCxnSpPr>
          <p:spPr bwMode="auto">
            <a:xfrm rot="5400000">
              <a:off x="7758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4"/>
            <p:cNvCxnSpPr>
              <a:cxnSpLocks noChangeShapeType="1"/>
            </p:cNvCxnSpPr>
            <p:nvPr/>
          </p:nvCxnSpPr>
          <p:spPr bwMode="auto">
            <a:xfrm flipH="1">
              <a:off x="8044" y="9195"/>
              <a:ext cx="1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44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8491" y="4523425"/>
            <a:ext cx="11762945" cy="2357463"/>
            <a:chOff x="184495" y="3636276"/>
            <a:chExt cx="11834900" cy="23574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9"/>
              <a:ext cx="11834900" cy="21285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798575" y="119052"/>
            <a:ext cx="9084358" cy="1428913"/>
            <a:chOff x="-3279158" y="1869705"/>
            <a:chExt cx="23120186" cy="2396549"/>
          </a:xfrm>
        </p:grpSpPr>
        <p:grpSp>
          <p:nvGrpSpPr>
            <p:cNvPr id="21" name="Group 20"/>
            <p:cNvGrpSpPr/>
            <p:nvPr/>
          </p:nvGrpSpPr>
          <p:grpSpPr>
            <a:xfrm>
              <a:off x="-3279158" y="1869705"/>
              <a:ext cx="23120186" cy="2396549"/>
              <a:chOff x="-3279158" y="1647866"/>
              <a:chExt cx="23120186" cy="239654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-3279158" y="1761084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35037" y="1930907"/>
                  <a:ext cx="19105991" cy="20319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lang="en-US" sz="2400" dirty="0" err="1" smtClean="0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37" y="1930907"/>
                  <a:ext cx="19105991" cy="20319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5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563142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38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488808" y="2310902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</m:oMath>
                  </a14:m>
                  <a:r>
                    <a:rPr lang="vi-VN" sz="3000" dirty="0"/>
                    <a:t>.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65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77738" y="3094907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=−1</m:t>
                      </m:r>
                    </m:oMath>
                  </a14:m>
                  <a:r>
                    <a:rPr lang="vi-VN" sz="3000" dirty="0"/>
                    <a:t>.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6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506575" y="3808776"/>
            <a:ext cx="5359563" cy="712415"/>
            <a:chOff x="1458731" y="6334158"/>
            <a:chExt cx="13782856" cy="1424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58"/>
                  <a:ext cx="13101202" cy="142482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=−1</m:t>
                      </m:r>
                    </m:oMath>
                  </a14:m>
                  <a:r>
                    <a:rPr lang="vi-VN" sz="3000" dirty="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58"/>
                  <a:ext cx="13101202" cy="14248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458217" y="3882604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3000" dirty="0">
              <a:latin typeface="+mj-lt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83" y="119052"/>
            <a:ext cx="3759489" cy="33901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91" y="4816989"/>
                <a:ext cx="11381230" cy="2063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TCĐ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-c.</a:t>
                </a: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TCĐ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=−1,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=1, 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D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1" y="4816989"/>
                <a:ext cx="11381230" cy="2063898"/>
              </a:xfrm>
              <a:prstGeom prst="rect">
                <a:avLst/>
              </a:prstGeom>
              <a:blipFill rotWithShape="1">
                <a:blip r:embed="rId9"/>
                <a:stretch>
                  <a:fillRect l="-803" b="-5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5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4770" y="4070524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798576" y="119053"/>
            <a:ext cx="10674545" cy="970712"/>
            <a:chOff x="-3279158" y="1869705"/>
            <a:chExt cx="23120186" cy="2396549"/>
          </a:xfrm>
        </p:grpSpPr>
        <p:grpSp>
          <p:nvGrpSpPr>
            <p:cNvPr id="21" name="Group 20"/>
            <p:cNvGrpSpPr/>
            <p:nvPr/>
          </p:nvGrpSpPr>
          <p:grpSpPr>
            <a:xfrm>
              <a:off x="-3279158" y="1869705"/>
              <a:ext cx="23120186" cy="2396549"/>
              <a:chOff x="-3279158" y="1647866"/>
              <a:chExt cx="23120186" cy="239654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-3279158" y="1761084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884967" cy="1176337"/>
                <a:chOff x="534987" y="1647866"/>
                <a:chExt cx="3884967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926887" y="1653394"/>
                  <a:ext cx="3493067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35037" y="1930908"/>
                  <a:ext cx="19105991" cy="1944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lang="fr-FR" sz="2400" dirty="0" err="1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24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𝑐𝑥</m:t>
                          </m:r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37" y="1930908"/>
                  <a:ext cx="19105991" cy="19446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62388" y="1089765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=−1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41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363262" y="1828257"/>
            <a:ext cx="5301065" cy="784005"/>
            <a:chOff x="1285467" y="5622235"/>
            <a:chExt cx="13632420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816685" y="5622235"/>
                  <a:ext cx="1310120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=−2,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</m:oMath>
                  </a14:m>
                  <a:r>
                    <a:rPr lang="vi-VN" sz="3000" dirty="0"/>
                    <a:t>.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685" y="5622235"/>
                  <a:ext cx="13101202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65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285467" y="5813015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293694" y="2634019"/>
            <a:ext cx="5370633" cy="712416"/>
            <a:chOff x="955118" y="5261822"/>
            <a:chExt cx="13782857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636771" y="5261822"/>
                  <a:ext cx="13101204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</m:oMath>
                  </a14:m>
                  <a:r>
                    <a:rPr lang="vi-VN" sz="3000" dirty="0"/>
                    <a:t>.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71" y="5261822"/>
                  <a:ext cx="13101204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955118" y="5409474"/>
              <a:ext cx="1088671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268870" y="3358109"/>
            <a:ext cx="5359563" cy="712415"/>
            <a:chOff x="1458731" y="6334158"/>
            <a:chExt cx="13782856" cy="1424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34158"/>
                  <a:ext cx="13101202" cy="142482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=−2,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=−1</m:t>
                      </m:r>
                    </m:oMath>
                  </a14:m>
                  <a:r>
                    <a:rPr lang="vi-VN" sz="3000" dirty="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58"/>
                  <a:ext cx="13101202" cy="14248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349139" y="2002750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B</a:t>
            </a:r>
            <a:endParaRPr lang="en-US" sz="3000" dirty="0">
              <a:latin typeface="+mj-lt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5970" y="13716"/>
            <a:ext cx="3097666" cy="29765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361" y="4638524"/>
                <a:ext cx="11744354" cy="2256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tiệm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=1,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B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1" y="4638524"/>
                <a:ext cx="11744354" cy="2256580"/>
              </a:xfrm>
              <a:prstGeom prst="rect">
                <a:avLst/>
              </a:prstGeom>
              <a:blipFill rotWithShape="1">
                <a:blip r:embed="rId9"/>
                <a:stretch>
                  <a:fillRect l="-77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2287" y="3796038"/>
            <a:ext cx="12089189" cy="2930437"/>
            <a:chOff x="203200" y="3636276"/>
            <a:chExt cx="12089189" cy="3042080"/>
          </a:xfrm>
        </p:grpSpPr>
        <p:sp>
          <p:nvSpPr>
            <p:cNvPr id="5" name="Rounded Rectangle 4"/>
            <p:cNvSpPr/>
            <p:nvPr/>
          </p:nvSpPr>
          <p:spPr>
            <a:xfrm>
              <a:off x="457489" y="4190274"/>
              <a:ext cx="11834900" cy="248808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3530" y="33019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61369" y="1773142"/>
                  <a:ext cx="12355151" cy="1378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</m:oMath>
                  </a14:m>
                  <a:endPara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69" y="1773142"/>
                  <a:ext cx="12355151" cy="137839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2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296" y="1594638"/>
            <a:ext cx="7796466" cy="2251142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49593" cy="1116500"/>
              <a:chOff x="5510502" y="300354"/>
              <a:chExt cx="3637220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34829"/>
              <a:ext cx="3698144" cy="1116501"/>
              <a:chOff x="6487144" y="400348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400348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-13018" y="304846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41546" y="4341272"/>
                <a:ext cx="11449859" cy="1996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tiệm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Vậy ta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=1,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46" y="4341272"/>
                <a:ext cx="11449859" cy="1996572"/>
              </a:xfrm>
              <a:prstGeom prst="rect">
                <a:avLst/>
              </a:prstGeom>
              <a:blipFill rotWithShape="1">
                <a:blip r:embed="rId5"/>
                <a:stretch>
                  <a:fillRect l="-1065" b="-7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=−1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8072527" y="170515"/>
            <a:ext cx="3357473" cy="2616057"/>
            <a:chOff x="7561" y="8194"/>
            <a:chExt cx="3073" cy="3071"/>
          </a:xfrm>
        </p:grpSpPr>
        <p:cxnSp>
          <p:nvCxnSpPr>
            <p:cNvPr id="58" name="AutoShape 3"/>
            <p:cNvCxnSpPr>
              <a:cxnSpLocks noChangeShapeType="1"/>
            </p:cNvCxnSpPr>
            <p:nvPr/>
          </p:nvCxnSpPr>
          <p:spPr bwMode="auto">
            <a:xfrm>
              <a:off x="7561" y="9734"/>
              <a:ext cx="30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4"/>
            <p:cNvCxnSpPr>
              <a:cxnSpLocks noChangeShapeType="1"/>
            </p:cNvCxnSpPr>
            <p:nvPr/>
          </p:nvCxnSpPr>
          <p:spPr bwMode="auto">
            <a:xfrm rot="5400000">
              <a:off x="7560" y="9735"/>
              <a:ext cx="30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211" y="8204"/>
              <a:ext cx="1415" cy="1411"/>
            </a:xfrm>
            <a:custGeom>
              <a:avLst/>
              <a:gdLst>
                <a:gd name="T0" fmla="*/ 0 w 1415"/>
                <a:gd name="T1" fmla="*/ 0 h 1411"/>
                <a:gd name="T2" fmla="*/ 1415 w 1415"/>
                <a:gd name="T3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5" h="1411">
                  <a:moveTo>
                    <a:pt x="0" y="0"/>
                  </a:moveTo>
                  <a:cubicBezTo>
                    <a:pt x="37" y="705"/>
                    <a:pt x="74" y="1411"/>
                    <a:pt x="1415" y="1411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 rot="5400000" flipV="1">
              <a:off x="7562" y="9852"/>
              <a:ext cx="1415" cy="1411"/>
            </a:xfrm>
            <a:custGeom>
              <a:avLst/>
              <a:gdLst>
                <a:gd name="T0" fmla="*/ 0 w 1415"/>
                <a:gd name="T1" fmla="*/ 0 h 1411"/>
                <a:gd name="T2" fmla="*/ 1415 w 1415"/>
                <a:gd name="T3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5" h="1411">
                  <a:moveTo>
                    <a:pt x="0" y="0"/>
                  </a:moveTo>
                  <a:cubicBezTo>
                    <a:pt x="37" y="705"/>
                    <a:pt x="74" y="1411"/>
                    <a:pt x="1415" y="1411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AutoShape 7"/>
            <p:cNvCxnSpPr>
              <a:cxnSpLocks noChangeShapeType="1"/>
            </p:cNvCxnSpPr>
            <p:nvPr/>
          </p:nvCxnSpPr>
          <p:spPr bwMode="auto">
            <a:xfrm>
              <a:off x="7561" y="9225"/>
              <a:ext cx="30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8"/>
            <p:cNvCxnSpPr>
              <a:cxnSpLocks noChangeShapeType="1"/>
            </p:cNvCxnSpPr>
            <p:nvPr/>
          </p:nvCxnSpPr>
          <p:spPr bwMode="auto">
            <a:xfrm flipV="1">
              <a:off x="9333" y="8204"/>
              <a:ext cx="0" cy="30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1" y="9225"/>
              <a:ext cx="242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3" y="9734"/>
              <a:ext cx="302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" y="8981"/>
              <a:ext cx="281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9305" y="9189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5" name="Picture 7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3" y="8996"/>
              <a:ext cx="181" cy="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" y="8194"/>
              <a:ext cx="201" cy="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9065" y="9702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AutoShape 16"/>
            <p:cNvCxnSpPr>
              <a:cxnSpLocks noChangeShapeType="1"/>
            </p:cNvCxnSpPr>
            <p:nvPr/>
          </p:nvCxnSpPr>
          <p:spPr bwMode="auto">
            <a:xfrm>
              <a:off x="9305" y="9479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7"/>
            <p:cNvCxnSpPr>
              <a:cxnSpLocks noChangeShapeType="1"/>
            </p:cNvCxnSpPr>
            <p:nvPr/>
          </p:nvCxnSpPr>
          <p:spPr bwMode="auto">
            <a:xfrm>
              <a:off x="9305" y="9735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8"/>
            <p:cNvCxnSpPr>
              <a:cxnSpLocks noChangeShapeType="1"/>
            </p:cNvCxnSpPr>
            <p:nvPr/>
          </p:nvCxnSpPr>
          <p:spPr bwMode="auto">
            <a:xfrm>
              <a:off x="9305" y="8965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9"/>
            <p:cNvCxnSpPr>
              <a:cxnSpLocks noChangeShapeType="1"/>
            </p:cNvCxnSpPr>
            <p:nvPr/>
          </p:nvCxnSpPr>
          <p:spPr bwMode="auto">
            <a:xfrm>
              <a:off x="9305" y="8706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20"/>
            <p:cNvCxnSpPr>
              <a:cxnSpLocks noChangeShapeType="1"/>
            </p:cNvCxnSpPr>
            <p:nvPr/>
          </p:nvCxnSpPr>
          <p:spPr bwMode="auto">
            <a:xfrm>
              <a:off x="9305" y="8444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21"/>
            <p:cNvCxnSpPr>
              <a:cxnSpLocks noChangeShapeType="1"/>
            </p:cNvCxnSpPr>
            <p:nvPr/>
          </p:nvCxnSpPr>
          <p:spPr bwMode="auto">
            <a:xfrm>
              <a:off x="9305" y="10256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22"/>
            <p:cNvCxnSpPr>
              <a:cxnSpLocks noChangeShapeType="1"/>
            </p:cNvCxnSpPr>
            <p:nvPr/>
          </p:nvCxnSpPr>
          <p:spPr bwMode="auto">
            <a:xfrm>
              <a:off x="9305" y="9997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3"/>
            <p:cNvCxnSpPr>
              <a:cxnSpLocks noChangeShapeType="1"/>
            </p:cNvCxnSpPr>
            <p:nvPr/>
          </p:nvCxnSpPr>
          <p:spPr bwMode="auto">
            <a:xfrm>
              <a:off x="9305" y="10777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4"/>
            <p:cNvCxnSpPr>
              <a:cxnSpLocks noChangeShapeType="1"/>
            </p:cNvCxnSpPr>
            <p:nvPr/>
          </p:nvCxnSpPr>
          <p:spPr bwMode="auto">
            <a:xfrm>
              <a:off x="9305" y="10518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5"/>
            <p:cNvCxnSpPr>
              <a:cxnSpLocks noChangeShapeType="1"/>
            </p:cNvCxnSpPr>
            <p:nvPr/>
          </p:nvCxnSpPr>
          <p:spPr bwMode="auto">
            <a:xfrm>
              <a:off x="9305" y="11039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6"/>
            <p:cNvCxnSpPr>
              <a:cxnSpLocks noChangeShapeType="1"/>
            </p:cNvCxnSpPr>
            <p:nvPr/>
          </p:nvCxnSpPr>
          <p:spPr bwMode="auto">
            <a:xfrm rot="5400000">
              <a:off x="10086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7"/>
            <p:cNvCxnSpPr>
              <a:cxnSpLocks noChangeShapeType="1"/>
            </p:cNvCxnSpPr>
            <p:nvPr/>
          </p:nvCxnSpPr>
          <p:spPr bwMode="auto">
            <a:xfrm rot="5400000">
              <a:off x="10344" y="9223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8"/>
            <p:cNvCxnSpPr>
              <a:cxnSpLocks noChangeShapeType="1"/>
            </p:cNvCxnSpPr>
            <p:nvPr/>
          </p:nvCxnSpPr>
          <p:spPr bwMode="auto">
            <a:xfrm rot="5400000">
              <a:off x="9565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9"/>
            <p:cNvCxnSpPr>
              <a:cxnSpLocks noChangeShapeType="1"/>
            </p:cNvCxnSpPr>
            <p:nvPr/>
          </p:nvCxnSpPr>
          <p:spPr bwMode="auto">
            <a:xfrm rot="5400000">
              <a:off x="9823" y="9223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30"/>
            <p:cNvCxnSpPr>
              <a:cxnSpLocks noChangeShapeType="1"/>
            </p:cNvCxnSpPr>
            <p:nvPr/>
          </p:nvCxnSpPr>
          <p:spPr bwMode="auto">
            <a:xfrm rot="5400000">
              <a:off x="8804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31"/>
            <p:cNvCxnSpPr>
              <a:cxnSpLocks noChangeShapeType="1"/>
            </p:cNvCxnSpPr>
            <p:nvPr/>
          </p:nvCxnSpPr>
          <p:spPr bwMode="auto">
            <a:xfrm rot="5400000">
              <a:off x="8283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2"/>
            <p:cNvCxnSpPr>
              <a:cxnSpLocks noChangeShapeType="1"/>
            </p:cNvCxnSpPr>
            <p:nvPr/>
          </p:nvCxnSpPr>
          <p:spPr bwMode="auto">
            <a:xfrm flipH="1">
              <a:off x="8569" y="9195"/>
              <a:ext cx="1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3"/>
            <p:cNvCxnSpPr>
              <a:cxnSpLocks noChangeShapeType="1"/>
            </p:cNvCxnSpPr>
            <p:nvPr/>
          </p:nvCxnSpPr>
          <p:spPr bwMode="auto">
            <a:xfrm rot="5400000">
              <a:off x="7758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4"/>
            <p:cNvCxnSpPr>
              <a:cxnSpLocks noChangeShapeType="1"/>
            </p:cNvCxnSpPr>
            <p:nvPr/>
          </p:nvCxnSpPr>
          <p:spPr bwMode="auto">
            <a:xfrm flipH="1">
              <a:off x="8044" y="9195"/>
              <a:ext cx="1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9" name="Picture 98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469" y="39374"/>
            <a:ext cx="4134531" cy="3560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4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9488" y="2627679"/>
            <a:ext cx="11834900" cy="4686303"/>
            <a:chOff x="184495" y="3636268"/>
            <a:chExt cx="11834900" cy="463359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4046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47767"/>
              <a:chOff x="1275608" y="6239450"/>
              <a:chExt cx="4592537" cy="99526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995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2598168"/>
            <a:chOff x="534987" y="1869705"/>
            <a:chExt cx="23719158" cy="435759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7359" cy="2912559"/>
              <a:chOff x="534987" y="1647866"/>
              <a:chExt cx="23237359" cy="291255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52160" y="1690097"/>
                <a:ext cx="23120186" cy="28703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2940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nl-NL" sz="32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Tọa </a:t>
                  </a:r>
                  <a:r>
                    <a:rPr lang="nl-NL" sz="32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 giao điểm có hoành độ nhỏ hơn 1 của đường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  <m:r>
                        <a:rPr lang="vi-VN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vi-VN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nl-NL" sz="32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đường thẳng </a:t>
                  </a:r>
                  <a14:m>
                    <m:oMath xmlns:m="http://schemas.openxmlformats.org/officeDocument/2006/math">
                      <m:r>
                        <a:rPr lang="nl-NL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nl-NL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nl-NL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nl-NL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nl-NL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32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</m:t>
                      </m:r>
                    </m:oMath>
                  </a14:m>
                  <a:r>
                    <a:rPr lang="nl-NL" sz="32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là:</a:t>
                  </a:r>
                  <a:endPara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29401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39" t="-476" r="-58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781607"/>
            <a:ext cx="11944818" cy="861586"/>
            <a:chOff x="247182" y="1501341"/>
            <a:chExt cx="11944023" cy="9144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1501341"/>
              <a:ext cx="3064876" cy="914400"/>
              <a:chOff x="5537206" y="1557992"/>
              <a:chExt cx="3054485" cy="85006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02332" y="1557992"/>
                <a:ext cx="2789359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65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0;−1</m:t>
                            </m:r>
                          </m:e>
                        </m:d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56576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162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0;1</m:t>
                            </m:r>
                          </m:e>
                        </m:d>
                      </m:oMath>
                    </a14:m>
                    <a:r>
                      <a:rPr lang="nl-NL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51622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4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fr-FR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A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−1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;2</m:t>
                            </m:r>
                          </m:e>
                        </m:d>
                      </m:oMath>
                    </a14:m>
                    <a:r>
                      <a:rPr lang="fr-FR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54659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400" t="-7692" b="-274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48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>
                      <a:lnSpc>
                        <a:spcPct val="115000"/>
                      </a:lnSpc>
                      <a:spcAft>
                        <a:spcPts val="0"/>
                      </a:spcAft>
                      <a:tabLst>
                        <a:tab pos="3599815" algn="l"/>
                        <a:tab pos="5039995" algn="l"/>
                      </a:tabLst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A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7</m:t>
                            </m:r>
                          </m:e>
                        </m:d>
                      </m:oMath>
                    </a14:m>
                    <a:endPara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4899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4348" b="-29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488" y="3181677"/>
                <a:ext cx="10832603" cy="3021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1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nl-NL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nl-NL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nl-NL" sz="2400" i="1">
                            <a:solidFill>
                              <a:srgbClr val="00009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=0&lt;1 (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𝑡𝑚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=3&gt;1 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u="sng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b="1" u="sng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B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8" y="3181677"/>
                <a:ext cx="10832603" cy="3021661"/>
              </a:xfrm>
              <a:prstGeom prst="rect">
                <a:avLst/>
              </a:prstGeom>
              <a:blipFill rotWithShape="1">
                <a:blip r:embed="rId8"/>
                <a:stretch>
                  <a:fillRect l="-900" t="-1613" b="-3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26698" y="2022702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8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84099" y="3677820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3530" y="33019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761369" y="1773142"/>
              <a:ext cx="12355151" cy="67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629920" indent="-62992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tabLst>
                  <a:tab pos="629920" algn="l"/>
                </a:tabLst>
              </a:pPr>
              <a:endPara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66841" y="1356650"/>
            <a:ext cx="7796466" cy="2355183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23277" cy="1116500"/>
              <a:chOff x="5510502" y="300354"/>
              <a:chExt cx="3610993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00567" y="400348"/>
                    <a:ext cx="3220926" cy="896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0567" y="400348"/>
                    <a:ext cx="3220926" cy="8967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34829"/>
              <a:ext cx="3698144" cy="1116501"/>
              <a:chOff x="6487144" y="400348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400348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1453489" y="285909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157986" y="3596010"/>
                <a:ext cx="11449859" cy="365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 (C’) là đồ thị hàm số đối xứng với đồ thị hàm số (C) qua trục tung.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 (C),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M’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vói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′(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(C’)</a:t>
                </a:r>
              </a:p>
              <a:p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</a:t>
                </a: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986" y="3596010"/>
                <a:ext cx="11449859" cy="3658566"/>
              </a:xfrm>
              <a:prstGeom prst="rect">
                <a:avLst/>
              </a:prstGeom>
              <a:blipFill rotWithShape="1">
                <a:blip r:embed="rId4"/>
                <a:stretch>
                  <a:fillRect l="-1065" r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60462" y="2687043"/>
                <a:ext cx="3231883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62" y="2687043"/>
                <a:ext cx="3231883" cy="9089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904321" y="2680397"/>
                <a:ext cx="3231883" cy="103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m:rPr>
                          <m:nor/>
                        </m:rPr>
                        <a:rPr lang="nl-NL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321" y="2680397"/>
                <a:ext cx="3231883" cy="10314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872536" y="1524532"/>
                <a:ext cx="3231883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36" y="1524532"/>
                <a:ext cx="3231883" cy="9089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82580" y="145717"/>
                <a:ext cx="9972691" cy="1086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nl-NL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(C) có phương trình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,biết rằng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 xứng với (C) qua trục tung. Khi đó hàm số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80" y="145717"/>
                <a:ext cx="9972691" cy="1086003"/>
              </a:xfrm>
              <a:prstGeom prst="rect">
                <a:avLst/>
              </a:prstGeom>
              <a:blipFill rotWithShape="1">
                <a:blip r:embed="rId8"/>
                <a:stretch>
                  <a:fillRect l="-917" r="-978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1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5110" y="541089"/>
                <a:ext cx="10818313" cy="71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2. D</a:t>
                </a:r>
                <a:r>
                  <a:rPr lang="vi-VN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ạng 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 thị của hàm số nhất biến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𝑎𝑏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𝑏𝑐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10" y="541089"/>
                <a:ext cx="10818313" cy="712887"/>
              </a:xfrm>
              <a:prstGeom prst="rect">
                <a:avLst/>
              </a:prstGeom>
              <a:blipFill rotWithShape="1">
                <a:blip r:embed="rId3"/>
                <a:stretch>
                  <a:fillRect l="-118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0000CC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161057"/>
              </p:ext>
            </p:extLst>
          </p:nvPr>
        </p:nvGraphicFramePr>
        <p:xfrm>
          <a:off x="1127343" y="2417523"/>
          <a:ext cx="3131507" cy="277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Bitmap Image" r:id="rId4" imgW="3685714" imgH="3266667" progId="Paint.Picture">
                  <p:embed/>
                </p:oleObj>
              </mc:Choice>
              <mc:Fallback>
                <p:oleObj name="Bitmap Image" r:id="rId4" imgW="3685714" imgH="32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343" y="2417523"/>
                        <a:ext cx="3131507" cy="2778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7238" y="1453019"/>
                <a:ext cx="3043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</a:rPr>
                  <a:t>Khi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𝑎𝑑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𝑏𝑐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38" y="1453019"/>
                <a:ext cx="304382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2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0000CC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83211"/>
              </p:ext>
            </p:extLst>
          </p:nvPr>
        </p:nvGraphicFramePr>
        <p:xfrm>
          <a:off x="7283195" y="2555310"/>
          <a:ext cx="3100881" cy="275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Bitmap Image" r:id="rId7" imgW="3685714" imgH="3266667" progId="Paint.Picture">
                  <p:embed/>
                </p:oleObj>
              </mc:Choice>
              <mc:Fallback>
                <p:oleObj name="Bitmap Image" r:id="rId7" imgW="3685714" imgH="32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195" y="2555310"/>
                        <a:ext cx="3100881" cy="2751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4263" y="1637685"/>
                <a:ext cx="3156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</a:rPr>
                  <a:t>Khi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𝑎𝑑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𝑏𝑐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63" y="1637685"/>
                <a:ext cx="3156559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3861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9739" y="248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60598" y="3467101"/>
            <a:ext cx="10666611" cy="3344756"/>
            <a:chOff x="122430" y="3636290"/>
            <a:chExt cx="11799675" cy="3780556"/>
          </a:xfrm>
        </p:grpSpPr>
        <p:sp>
          <p:nvSpPr>
            <p:cNvPr id="5" name="Rounded Rectangle 4"/>
            <p:cNvSpPr/>
            <p:nvPr/>
          </p:nvSpPr>
          <p:spPr>
            <a:xfrm>
              <a:off x="122430" y="4003982"/>
              <a:ext cx="11799675" cy="34128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1625" y="3636290"/>
              <a:ext cx="2094108" cy="626181"/>
              <a:chOff x="1194105" y="6239450"/>
              <a:chExt cx="4105212" cy="113773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15735" y="4748505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3111963" cy="1137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2035987" y="7695816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46166" y="1570300"/>
            <a:ext cx="4149696" cy="939144"/>
            <a:chOff x="3124530" y="1600200"/>
            <a:chExt cx="8178342" cy="1991244"/>
          </a:xfrm>
        </p:grpSpPr>
        <p:sp>
          <p:nvSpPr>
            <p:cNvPr id="54" name="Rectangle 53"/>
            <p:cNvSpPr/>
            <p:nvPr/>
          </p:nvSpPr>
          <p:spPr>
            <a:xfrm>
              <a:off x="4316550" y="1600200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735387" y="171871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124530" y="1968832"/>
                  <a:ext cx="8178342" cy="1463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−5&lt;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&lt;−1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530" y="1968832"/>
                  <a:ext cx="8178342" cy="14639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Rectangle 66"/>
          <p:cNvSpPr/>
          <p:nvPr/>
        </p:nvSpPr>
        <p:spPr>
          <a:xfrm>
            <a:off x="6253355" y="1576776"/>
            <a:ext cx="4155773" cy="93914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9130" y="1649203"/>
            <a:ext cx="552393" cy="4718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/>
              <a:t>B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886933" y="1767247"/>
                <a:ext cx="4522195" cy="644269"/>
              </a:xfrm>
              <a:prstGeom prst="rect">
                <a:avLst/>
              </a:prstGeom>
              <a:noFill/>
            </p:spPr>
            <p:txBody>
              <a:bodyPr wrap="square" lIns="45711" tIns="22855" rIns="45711" bIns="22855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&lt;−5 </m:t>
                      </m:r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h𝑜</m:t>
                      </m:r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ặ</m:t>
                      </m:r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>
                          <a:solidFill>
                            <a:schemeClr val="bg1"/>
                          </a:solidFill>
                          <a:latin typeface="Cambria Math"/>
                        </a:rPr>
                        <m:t>&gt;−1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33" y="1767247"/>
                <a:ext cx="4522195" cy="6442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1762964" y="2554709"/>
            <a:ext cx="3416855" cy="93914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468082" y="2610603"/>
            <a:ext cx="552393" cy="4718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42984" y="2632364"/>
                <a:ext cx="4149696" cy="856635"/>
              </a:xfrm>
              <a:prstGeom prst="rect">
                <a:avLst/>
              </a:prstGeom>
              <a:noFill/>
            </p:spPr>
            <p:txBody>
              <a:bodyPr wrap="square" lIns="45711" tIns="22855" rIns="45711" bIns="22855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&gt;−1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84" y="2632364"/>
                <a:ext cx="4149696" cy="8566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6257787" y="2566056"/>
            <a:ext cx="4151340" cy="9391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962905" y="2621949"/>
            <a:ext cx="552393" cy="4718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799590" y="2747658"/>
                <a:ext cx="4609537" cy="644269"/>
              </a:xfrm>
              <a:prstGeom prst="rect">
                <a:avLst/>
              </a:prstGeom>
              <a:noFill/>
            </p:spPr>
            <p:txBody>
              <a:bodyPr wrap="square" lIns="45711" tIns="22855" rIns="45711" bIns="22855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smtClean="0">
                          <a:solidFill>
                            <a:schemeClr val="bg1"/>
                          </a:solidFill>
                          <a:latin typeface="Cambria Math"/>
                        </a:rPr>
                        <m:t>&lt;−5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90" y="2747658"/>
                <a:ext cx="4609537" cy="6442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5939129" y="1641006"/>
            <a:ext cx="552393" cy="4718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52148" y="76200"/>
            <a:ext cx="11939057" cy="1887596"/>
            <a:chOff x="534987" y="1869705"/>
            <a:chExt cx="23404874" cy="3165846"/>
          </a:xfrm>
        </p:grpSpPr>
        <p:grpSp>
          <p:nvGrpSpPr>
            <p:cNvPr id="50" name="Group 49"/>
            <p:cNvGrpSpPr/>
            <p:nvPr/>
          </p:nvGrpSpPr>
          <p:grpSpPr>
            <a:xfrm>
              <a:off x="534987" y="1869705"/>
              <a:ext cx="23340848" cy="2356357"/>
              <a:chOff x="534987" y="1647866"/>
              <a:chExt cx="23340848" cy="2356357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755649" y="1720891"/>
                <a:ext cx="23120186" cy="2283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Pentagon 60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2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6" name="Freeform 6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68" name="Freeform 6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69" name="Freeform 6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64" name="Chevron 6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816201" y="1936626"/>
                  <a:ext cx="23123660" cy="309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</a:t>
                  </a:r>
                  <a:r>
                    <a:rPr lang="en-US" sz="2400" dirty="0" err="1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(C)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en-US" sz="2400" dirty="0" err="1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cả</a:t>
                  </a: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thực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biệt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 algn="ctr"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endParaRPr lang="en-US" sz="33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1" y="1936626"/>
                  <a:ext cx="23123660" cy="309892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Action Button: Forward or Next 44">
            <a:hlinkClick r:id="rId8" action="ppaction://hlinksldjump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6029" y="3954904"/>
                <a:ext cx="10631180" cy="2823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nl-NL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⟺</m:t>
                    </m:r>
                    <m:sSup>
                      <m:sSupPr>
                        <m:ctrlPr>
                          <a:rPr lang="nl-NL" sz="2400" i="1">
                            <a:solidFill>
                              <a:srgbClr val="0000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(*)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(*)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+5&gt;0   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−1≠0</m:t>
                              </m:r>
                            </m:e>
                          </m:eqArr>
                        </m:e>
                      </m:d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&lt;−5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B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29" y="3954904"/>
                <a:ext cx="10631180" cy="2823273"/>
              </a:xfrm>
              <a:prstGeom prst="rect">
                <a:avLst/>
              </a:prstGeom>
              <a:blipFill rotWithShape="1">
                <a:blip r:embed="rId9"/>
                <a:stretch>
                  <a:fillRect l="-860" t="-1728" b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7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7" grpId="0" animBg="1"/>
      <p:bldP spid="78" grpId="0" animBg="1"/>
      <p:bldP spid="79" grpId="0"/>
      <p:bldP spid="81" grpId="0" animBg="1"/>
      <p:bldP spid="82" grpId="0" animBg="1"/>
      <p:bldP spid="83" grpId="0"/>
      <p:bldP spid="85" grpId="0" animBg="1"/>
      <p:bldP spid="86" grpId="0" animBg="1"/>
      <p:bldP spid="87" grpId="0"/>
      <p:bldP spid="47" grpId="0" animBg="1"/>
      <p:bldP spid="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796039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15071" y="55350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61369" y="1773142"/>
                  <a:ext cx="12355151" cy="1429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629920"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69" y="1773142"/>
                  <a:ext cx="12355151" cy="142950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7" b="-4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296" y="1594638"/>
            <a:ext cx="7796466" cy="2251142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49593" cy="1116500"/>
              <a:chOff x="5510502" y="300354"/>
              <a:chExt cx="3637220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&lt;0&lt;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34829"/>
              <a:ext cx="3698144" cy="1116501"/>
              <a:chOff x="6487144" y="400348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400348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-13018" y="3048469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9486" y="3869582"/>
                <a:ext cx="11449859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=−1,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</a:t>
                </a: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6" y="3869582"/>
                <a:ext cx="11449859" cy="3477875"/>
              </a:xfrm>
              <a:prstGeom prst="rect">
                <a:avLst/>
              </a:prstGeom>
              <a:blipFill rotWithShape="1">
                <a:blip r:embed="rId6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21"/>
          <p:cNvGrpSpPr>
            <a:grpSpLocks/>
          </p:cNvGrpSpPr>
          <p:nvPr/>
        </p:nvGrpSpPr>
        <p:grpSpPr bwMode="auto">
          <a:xfrm>
            <a:off x="7797762" y="347355"/>
            <a:ext cx="3069772" cy="2753997"/>
            <a:chOff x="3409" y="7615"/>
            <a:chExt cx="2980" cy="2968"/>
          </a:xfrm>
        </p:grpSpPr>
        <p:sp>
          <p:nvSpPr>
            <p:cNvPr id="101" name="AutoShape 39"/>
            <p:cNvSpPr>
              <a:spLocks noChangeShapeType="1"/>
            </p:cNvSpPr>
            <p:nvPr/>
          </p:nvSpPr>
          <p:spPr bwMode="auto">
            <a:xfrm>
              <a:off x="3414" y="8741"/>
              <a:ext cx="29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AutoShape 38"/>
            <p:cNvSpPr>
              <a:spLocks noChangeShapeType="1"/>
            </p:cNvSpPr>
            <p:nvPr/>
          </p:nvSpPr>
          <p:spPr bwMode="auto">
            <a:xfrm flipV="1">
              <a:off x="4512" y="7635"/>
              <a:ext cx="1" cy="29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03" name="Object 102"/>
            <p:cNvGraphicFramePr>
              <a:graphicFrameLocks noChangeAspect="1"/>
            </p:cNvGraphicFramePr>
            <p:nvPr/>
          </p:nvGraphicFramePr>
          <p:xfrm>
            <a:off x="4272" y="8741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0" name="Equation" r:id="rId10" imgW="152400" imgH="177800" progId="Equation.DSMT4">
                    <p:embed/>
                  </p:oleObj>
                </mc:Choice>
                <mc:Fallback>
                  <p:oleObj name="Equation" r:id="rId10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8741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" name="Oval 36"/>
            <p:cNvSpPr>
              <a:spLocks noChangeArrowheads="1"/>
            </p:cNvSpPr>
            <p:nvPr/>
          </p:nvSpPr>
          <p:spPr bwMode="auto">
            <a:xfrm>
              <a:off x="4485" y="8709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05" name="Object 104"/>
            <p:cNvGraphicFramePr>
              <a:graphicFrameLocks noChangeAspect="1"/>
            </p:cNvGraphicFramePr>
            <p:nvPr/>
          </p:nvGraphicFramePr>
          <p:xfrm>
            <a:off x="6160" y="8489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1" name="Equation" r:id="rId12" imgW="126780" imgH="139458" progId="Equation.DSMT4">
                    <p:embed/>
                  </p:oleObj>
                </mc:Choice>
                <mc:Fallback>
                  <p:oleObj name="Equation" r:id="rId12" imgW="126780" imgH="13945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0" y="8489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105"/>
            <p:cNvGraphicFramePr>
              <a:graphicFrameLocks noChangeAspect="1"/>
            </p:cNvGraphicFramePr>
            <p:nvPr/>
          </p:nvGraphicFramePr>
          <p:xfrm>
            <a:off x="4272" y="7615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2" name="Equation" r:id="rId14" imgW="139700" imgH="165100" progId="Equation.DSMT4">
                    <p:embed/>
                  </p:oleObj>
                </mc:Choice>
                <mc:Fallback>
                  <p:oleObj name="Equation" r:id="rId14" imgW="1397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7615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" name="AutoShape 33"/>
            <p:cNvSpPr>
              <a:spLocks noChangeShapeType="1"/>
            </p:cNvSpPr>
            <p:nvPr/>
          </p:nvSpPr>
          <p:spPr bwMode="auto">
            <a:xfrm>
              <a:off x="4880" y="7631"/>
              <a:ext cx="0" cy="2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AutoShape 32"/>
            <p:cNvSpPr>
              <a:spLocks noChangeShapeType="1"/>
            </p:cNvSpPr>
            <p:nvPr/>
          </p:nvSpPr>
          <p:spPr bwMode="auto">
            <a:xfrm>
              <a:off x="3409" y="9107"/>
              <a:ext cx="296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9" name="Group 29"/>
            <p:cNvGrpSpPr>
              <a:grpSpLocks/>
            </p:cNvGrpSpPr>
            <p:nvPr/>
          </p:nvGrpSpPr>
          <p:grpSpPr bwMode="auto">
            <a:xfrm>
              <a:off x="4983" y="7635"/>
              <a:ext cx="1377" cy="1375"/>
              <a:chOff x="8513" y="7636"/>
              <a:chExt cx="1377" cy="1375"/>
            </a:xfrm>
          </p:grpSpPr>
          <p:sp>
            <p:nvSpPr>
              <p:cNvPr id="117" name="Freeform 31"/>
              <p:cNvSpPr>
                <a:spLocks/>
              </p:cNvSpPr>
              <p:nvPr/>
            </p:nvSpPr>
            <p:spPr bwMode="auto">
              <a:xfrm>
                <a:off x="8513" y="7636"/>
                <a:ext cx="277" cy="1104"/>
              </a:xfrm>
              <a:custGeom>
                <a:avLst/>
                <a:gdLst>
                  <a:gd name="T0" fmla="*/ 0 w 277"/>
                  <a:gd name="T1" fmla="*/ 0 h 1104"/>
                  <a:gd name="T2" fmla="*/ 277 w 277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7" h="1104">
                    <a:moveTo>
                      <a:pt x="0" y="0"/>
                    </a:moveTo>
                    <a:cubicBezTo>
                      <a:pt x="26" y="445"/>
                      <a:pt x="53" y="890"/>
                      <a:pt x="277" y="1104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0"/>
              <p:cNvSpPr>
                <a:spLocks/>
              </p:cNvSpPr>
              <p:nvPr/>
            </p:nvSpPr>
            <p:spPr bwMode="auto">
              <a:xfrm rot="16200000" flipV="1">
                <a:off x="9199" y="8321"/>
                <a:ext cx="277" cy="1104"/>
              </a:xfrm>
              <a:custGeom>
                <a:avLst/>
                <a:gdLst>
                  <a:gd name="T0" fmla="*/ 0 w 277"/>
                  <a:gd name="T1" fmla="*/ 0 h 1104"/>
                  <a:gd name="T2" fmla="*/ 277 w 277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7" h="1104">
                    <a:moveTo>
                      <a:pt x="0" y="0"/>
                    </a:moveTo>
                    <a:cubicBezTo>
                      <a:pt x="26" y="445"/>
                      <a:pt x="53" y="890"/>
                      <a:pt x="277" y="1104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0" name="Group 26"/>
            <p:cNvGrpSpPr>
              <a:grpSpLocks/>
            </p:cNvGrpSpPr>
            <p:nvPr/>
          </p:nvGrpSpPr>
          <p:grpSpPr bwMode="auto">
            <a:xfrm rot="10800000">
              <a:off x="3414" y="9198"/>
              <a:ext cx="1377" cy="1375"/>
              <a:chOff x="8513" y="7636"/>
              <a:chExt cx="1377" cy="1375"/>
            </a:xfrm>
          </p:grpSpPr>
          <p:sp>
            <p:nvSpPr>
              <p:cNvPr id="115" name="Freeform 28"/>
              <p:cNvSpPr>
                <a:spLocks/>
              </p:cNvSpPr>
              <p:nvPr/>
            </p:nvSpPr>
            <p:spPr bwMode="auto">
              <a:xfrm>
                <a:off x="8513" y="7636"/>
                <a:ext cx="277" cy="1104"/>
              </a:xfrm>
              <a:custGeom>
                <a:avLst/>
                <a:gdLst>
                  <a:gd name="T0" fmla="*/ 0 w 277"/>
                  <a:gd name="T1" fmla="*/ 0 h 1104"/>
                  <a:gd name="T2" fmla="*/ 277 w 277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7" h="1104">
                    <a:moveTo>
                      <a:pt x="0" y="0"/>
                    </a:moveTo>
                    <a:cubicBezTo>
                      <a:pt x="26" y="445"/>
                      <a:pt x="53" y="890"/>
                      <a:pt x="277" y="1104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7"/>
              <p:cNvSpPr>
                <a:spLocks/>
              </p:cNvSpPr>
              <p:nvPr/>
            </p:nvSpPr>
            <p:spPr bwMode="auto">
              <a:xfrm rot="16200000" flipV="1">
                <a:off x="9199" y="8321"/>
                <a:ext cx="277" cy="1104"/>
              </a:xfrm>
              <a:custGeom>
                <a:avLst/>
                <a:gdLst>
                  <a:gd name="T0" fmla="*/ 0 w 277"/>
                  <a:gd name="T1" fmla="*/ 0 h 1104"/>
                  <a:gd name="T2" fmla="*/ 277 w 277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7" h="1104">
                    <a:moveTo>
                      <a:pt x="0" y="0"/>
                    </a:moveTo>
                    <a:cubicBezTo>
                      <a:pt x="26" y="445"/>
                      <a:pt x="53" y="890"/>
                      <a:pt x="277" y="1104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111" name="Object 110"/>
            <p:cNvGraphicFramePr>
              <a:graphicFrameLocks noChangeAspect="1"/>
            </p:cNvGraphicFramePr>
            <p:nvPr/>
          </p:nvGraphicFramePr>
          <p:xfrm>
            <a:off x="4213" y="9064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3" name="Equation" r:id="rId16" imgW="190500" imgH="165100" progId="Equation.DSMT4">
                    <p:embed/>
                  </p:oleObj>
                </mc:Choice>
                <mc:Fallback>
                  <p:oleObj name="Equation" r:id="rId16" imgW="190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" y="9064"/>
                          <a:ext cx="3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111"/>
            <p:cNvGraphicFramePr>
              <a:graphicFrameLocks noChangeAspect="1"/>
            </p:cNvGraphicFramePr>
            <p:nvPr/>
          </p:nvGraphicFramePr>
          <p:xfrm>
            <a:off x="4701" y="8459"/>
            <a:ext cx="13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4" name="Equation" r:id="rId18" imgW="88592" imgH="164529" progId="Equation.DSMT4">
                    <p:embed/>
                  </p:oleObj>
                </mc:Choice>
                <mc:Fallback>
                  <p:oleObj name="Equation" r:id="rId18" imgW="88592" imgH="164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1" y="8459"/>
                          <a:ext cx="139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12"/>
            <p:cNvGraphicFramePr>
              <a:graphicFrameLocks noChangeAspect="1"/>
            </p:cNvGraphicFramePr>
            <p:nvPr/>
          </p:nvGraphicFramePr>
          <p:xfrm>
            <a:off x="4163" y="9448"/>
            <a:ext cx="3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5" name="Equation" r:id="rId20" imgW="203200" imgH="165100" progId="Equation.DSMT4">
                    <p:embed/>
                  </p:oleObj>
                </mc:Choice>
                <mc:Fallback>
                  <p:oleObj name="Equation" r:id="rId20" imgW="2032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9448"/>
                          <a:ext cx="3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113"/>
            <p:cNvGraphicFramePr>
              <a:graphicFrameLocks noChangeAspect="1"/>
            </p:cNvGraphicFramePr>
            <p:nvPr/>
          </p:nvGraphicFramePr>
          <p:xfrm>
            <a:off x="5248" y="8459"/>
            <a:ext cx="2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6" name="Equation" r:id="rId22" imgW="126780" imgH="164814" progId="Equation.DSMT4">
                    <p:embed/>
                  </p:oleObj>
                </mc:Choice>
                <mc:Fallback>
                  <p:oleObj name="Equation" r:id="rId22" imgW="126780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" y="8459"/>
                          <a:ext cx="2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397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620265"/>
            <a:ext cx="11834900" cy="3765574"/>
            <a:chOff x="165790" y="3636276"/>
            <a:chExt cx="11834900" cy="390903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21594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15071" y="55350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61369" y="1773142"/>
                  <a:ext cx="12355151" cy="1479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</a:t>
                  </a:r>
                </a:p>
                <a:p>
                  <a:pPr marL="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69" y="1773142"/>
                  <a:ext cx="12355151" cy="147972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7" b="-72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9788" y="1284965"/>
            <a:ext cx="7796466" cy="2251142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49593" cy="1116500"/>
              <a:chOff x="5510502" y="300354"/>
              <a:chExt cx="3637220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&lt;0,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𝑎𝑑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34829"/>
              <a:ext cx="3698144" cy="1116501"/>
              <a:chOff x="6487144" y="400348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400348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9963" y="2736913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4084" y="3460212"/>
                <a:ext cx="11449859" cy="38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𝑏𝑑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&gt;0,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0 </m:t>
                    </m:r>
                  </m:oMath>
                </a14:m>
                <a:endParaRPr lang="en-US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</a:t>
                </a: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4" y="3460212"/>
                <a:ext cx="11449859" cy="3864648"/>
              </a:xfrm>
              <a:prstGeom prst="rect">
                <a:avLst/>
              </a:prstGeom>
              <a:blipFill rotWithShape="1">
                <a:blip r:embed="rId5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5997" y="2721043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𝑎𝑑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&gt;0,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7" y="2721043"/>
                <a:ext cx="3231883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25685" y="2771470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𝑏𝑑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&lt;0,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𝑎𝑑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85" y="2771470"/>
                <a:ext cx="323188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74019" y="1625579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𝑏𝑑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&gt;0,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𝑎𝑑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19" y="1625579"/>
                <a:ext cx="3231883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/>
          <p:nvPr/>
        </p:nvPicPr>
        <p:blipFill>
          <a:blip r:embed="rId9"/>
          <a:stretch>
            <a:fillRect/>
          </a:stretch>
        </p:blipFill>
        <p:spPr>
          <a:xfrm>
            <a:off x="8946696" y="95747"/>
            <a:ext cx="3245304" cy="26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9915" y="4723243"/>
            <a:ext cx="11834900" cy="3765576"/>
            <a:chOff x="165790" y="3636274"/>
            <a:chExt cx="11834900" cy="3909035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21594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4"/>
              <a:ext cx="2139886" cy="575104"/>
              <a:chOff x="1275608" y="6239450"/>
              <a:chExt cx="4194952" cy="104493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36163" y="4882884"/>
                <a:ext cx="794484" cy="36743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283207" cy="104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15071" y="55350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2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87586" y="1773142"/>
                  <a:ext cx="12092966" cy="1926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     Cho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400" dirty="0" err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7586" y="1773142"/>
                  <a:ext cx="12092966" cy="19267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9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68102" y="2721043"/>
            <a:ext cx="11025632" cy="2086716"/>
            <a:chOff x="118157" y="727267"/>
            <a:chExt cx="7796466" cy="2335561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903175" cy="1776128"/>
              <a:chOff x="5510502" y="300354"/>
              <a:chExt cx="3889942" cy="165116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65537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1420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pt-BR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pt-BR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pt-BR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  <m:r>
                            <a:rPr lang="pt-BR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pt-BR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pt-BR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  <m:r>
                            <a:rPr lang="pt-BR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pt-BR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&lt;</m:t>
                          </m:r>
                          <m:r>
                            <a:rPr lang="pt-BR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142040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731761"/>
              <a:ext cx="3798352" cy="1116501"/>
              <a:chOff x="6487144" y="304532"/>
              <a:chExt cx="378547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304532"/>
                <a:ext cx="354501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1871857"/>
              <a:ext cx="4031424" cy="1116502"/>
              <a:chOff x="-403449" y="1364411"/>
              <a:chExt cx="4017756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65347" y="1364411"/>
                <a:ext cx="367965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64955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314352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84493" y="1871857"/>
              <a:ext cx="3814593" cy="1190971"/>
              <a:chOff x="643405" y="1364412"/>
              <a:chExt cx="3801661" cy="110717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07442" y="1364412"/>
                <a:ext cx="3537624" cy="11071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43405" y="170138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191847" y="2998042"/>
            <a:ext cx="771163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49" y="5281643"/>
                <a:ext cx="11449859" cy="212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⟹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</a:t>
                </a: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" y="5281643"/>
                <a:ext cx="11449859" cy="2125454"/>
              </a:xfrm>
              <a:prstGeom prst="rect">
                <a:avLst/>
              </a:prstGeom>
              <a:blipFill rotWithShape="1">
                <a:blip r:embed="rId5"/>
                <a:stretch>
                  <a:fillRect l="-799" t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371548" y="4037209"/>
                <a:ext cx="4700214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pt-BR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pt-BR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pt-BR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pt-BR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𝑎𝑏</m:t>
                      </m:r>
                      <m: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pt-BR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548" y="4037209"/>
                <a:ext cx="4700214" cy="5878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7999" y="0"/>
            <a:ext cx="3433763" cy="27210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82337" y="3052143"/>
                <a:ext cx="4689425" cy="548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337" y="3052143"/>
                <a:ext cx="4689425" cy="548099"/>
              </a:xfrm>
              <a:prstGeom prst="rect">
                <a:avLst/>
              </a:prstGeom>
              <a:blipFill rotWithShape="1">
                <a:blip r:embed="rId8"/>
                <a:stretch>
                  <a:fillRect t="-6667" r="-156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1276" y="3980842"/>
                <a:ext cx="43530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76" y="3980842"/>
                <a:ext cx="4353047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3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8959" y="148640"/>
                <a:ext cx="11384281" cy="98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59" y="148640"/>
                <a:ext cx="11384281" cy="9859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6" y="840638"/>
            <a:ext cx="2955086" cy="281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71" y="840060"/>
            <a:ext cx="2955086" cy="281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6" y="3650598"/>
            <a:ext cx="2955086" cy="281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71" y="3650598"/>
            <a:ext cx="2955086" cy="28105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45274" y="2071278"/>
                <a:ext cx="4761569" cy="23083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(2; 0)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274" y="2071278"/>
                <a:ext cx="4761569" cy="2308324"/>
              </a:xfrm>
              <a:prstGeom prst="rect">
                <a:avLst/>
              </a:prstGeom>
              <a:blipFill rotWithShape="1">
                <a:blip r:embed="rId7"/>
                <a:stretch>
                  <a:fillRect l="-1916" t="-1842" b="-5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7345274" y="641628"/>
            <a:ext cx="13448" cy="621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/>
        </p:nvSpPr>
        <p:spPr bwMode="auto">
          <a:xfrm>
            <a:off x="0" y="24282"/>
            <a:ext cx="1788037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52648" y="142558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29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6350" y="2007021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25" name="Oval 24"/>
          <p:cNvSpPr/>
          <p:nvPr/>
        </p:nvSpPr>
        <p:spPr>
          <a:xfrm>
            <a:off x="31312" y="4838705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sp>
        <p:nvSpPr>
          <p:cNvPr id="26" name="Oval 25"/>
          <p:cNvSpPr/>
          <p:nvPr/>
        </p:nvSpPr>
        <p:spPr>
          <a:xfrm>
            <a:off x="3818388" y="4778219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27" name="Oval 26"/>
          <p:cNvSpPr/>
          <p:nvPr/>
        </p:nvSpPr>
        <p:spPr>
          <a:xfrm>
            <a:off x="3700321" y="2109962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7465" y="1949685"/>
            <a:ext cx="771163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11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0910" y="183482"/>
                <a:ext cx="11072949" cy="695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0" y="183482"/>
                <a:ext cx="11072949" cy="695319"/>
              </a:xfrm>
              <a:prstGeom prst="rect">
                <a:avLst/>
              </a:prstGeom>
              <a:blipFill rotWithShape="1">
                <a:blip r:embed="rId2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71334" y="878801"/>
            <a:ext cx="5765955" cy="132801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27865" y="2452675"/>
            <a:ext cx="5809424" cy="132801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42355" y="3974049"/>
            <a:ext cx="5780444" cy="130195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727865" y="5316979"/>
            <a:ext cx="5765955" cy="1341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17031" y="2296217"/>
                <a:ext cx="5274969" cy="193899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B, 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loại  C</a:t>
                </a:r>
                <a:endPara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031" y="2296217"/>
                <a:ext cx="5274969" cy="1938992"/>
              </a:xfrm>
              <a:prstGeom prst="rect">
                <a:avLst/>
              </a:prstGeom>
              <a:blipFill rotWithShape="1">
                <a:blip r:embed="rId7"/>
                <a:stretch>
                  <a:fillRect l="-1730" t="-2188" b="-593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6777318" y="995082"/>
            <a:ext cx="0" cy="566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 bwMode="auto">
          <a:xfrm>
            <a:off x="0" y="24282"/>
            <a:ext cx="1788037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649" y="142558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30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2018" y="1543339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93342" y="3186438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92847" y="5747103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93342" y="4384631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55206" y="1489025"/>
            <a:ext cx="771163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52775" y="448517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191124" y="44851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34225" y="451664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61463" y="451664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095375" y="450422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20759" y="3796039"/>
            <a:ext cx="11834900" cy="3765983"/>
            <a:chOff x="203200" y="3636276"/>
            <a:chExt cx="11834900" cy="3909458"/>
          </a:xfrm>
        </p:grpSpPr>
        <p:sp>
          <p:nvSpPr>
            <p:cNvPr id="5" name="Rounded Rectangle 4"/>
            <p:cNvSpPr/>
            <p:nvPr/>
          </p:nvSpPr>
          <p:spPr>
            <a:xfrm>
              <a:off x="203200" y="4216373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15071" y="55350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4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61369" y="1773142"/>
                  <a:ext cx="12355151" cy="2106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629920" indent="-629920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𝑐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nguyên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629920" indent="-629920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4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𝑐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69" y="1773142"/>
                  <a:ext cx="12355151" cy="210687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7" b="-271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296" y="1690740"/>
            <a:ext cx="7796466" cy="2251142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49593" cy="1116500"/>
              <a:chOff x="5510502" y="300354"/>
              <a:chExt cx="3637220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=12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34829"/>
              <a:ext cx="3698144" cy="1116501"/>
              <a:chOff x="6487144" y="400348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400348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9486" y="3869582"/>
                <a:ext cx="11449859" cy="345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Đồ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trên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thẳng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mà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,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thẳng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suy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=−1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 (Headings)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 (Headings)"/>
                  </a:rPr>
                  <a:t>Suy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0099"/>
                  </a:solidFill>
                  <a:latin typeface="Times New Roman (Headings)"/>
                </a:endParaRPr>
              </a:p>
              <a:p>
                <a:endParaRPr lang="en-US" sz="2800" dirty="0">
                  <a:solidFill>
                    <a:srgbClr val="000099"/>
                  </a:solidFill>
                  <a:latin typeface="Times New Roman (Headings)"/>
                </a:endParaRP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6" y="3869582"/>
                <a:ext cx="11449859" cy="3458254"/>
              </a:xfrm>
              <a:prstGeom prst="rect">
                <a:avLst/>
              </a:prstGeom>
              <a:blipFill rotWithShape="1">
                <a:blip r:embed="rId5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=−7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=−9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65E9408-698A-4FA6-8069-A8FFDB32E7E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43" y="55350"/>
            <a:ext cx="4009293" cy="3564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6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796039"/>
            <a:ext cx="11834900" cy="3970699"/>
            <a:chOff x="165790" y="3636276"/>
            <a:chExt cx="11834900" cy="412197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42888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84049" y="55350"/>
            <a:ext cx="11755845" cy="2628210"/>
            <a:chOff x="534987" y="1773142"/>
            <a:chExt cx="23376972" cy="30767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76972" cy="2980174"/>
              <a:chOff x="534987" y="1647866"/>
              <a:chExt cx="23376972" cy="298017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91773" y="1647866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4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31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61369" y="1773142"/>
                  <a:ext cx="12534517" cy="2106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i="1" dirty="0" smtClean="0">
                    <a:solidFill>
                      <a:srgbClr val="0000CC"/>
                    </a:solidFill>
                    <a:latin typeface="Cambria Math"/>
                  </a:endParaRPr>
                </a:p>
                <a:p>
                  <a:pPr marL="629920" indent="-629920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𝑐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nguyên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629920" indent="-629920" algn="just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4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−3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𝑐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69" y="1773142"/>
                  <a:ext cx="12534517" cy="210687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7" b="-271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-28949" y="1742873"/>
            <a:ext cx="7796466" cy="2251142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49593" cy="1116500"/>
              <a:chOff x="5510502" y="300354"/>
              <a:chExt cx="3637220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=12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34829"/>
              <a:ext cx="3698144" cy="1116501"/>
              <a:chOff x="6487144" y="400348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400348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883664" y="320743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9486" y="3869582"/>
                <a:ext cx="11449859" cy="3241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 (Headings)"/>
                  </a:rPr>
                  <a:t>Đồ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 (Headings)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 (Headings)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 (Headings)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 (Headings)"/>
                  </a:rPr>
                  <a:t>đi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</a:rPr>
                  <a:t> qua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 (Headings)"/>
                  </a:rPr>
                  <a:t>các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 (Headings)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0;−2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 (Headings)"/>
                  </a:rPr>
                  <a:t>suy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=−2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0=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−2+</m:t>
                                </m:r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2+</m:t>
                                </m:r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000099"/>
                  </a:solidFill>
                  <a:latin typeface="Times New Roman (Headings)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−3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+2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</a:rPr>
                      <m:t>=−1−6−2=−9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</a:rPr>
                  <a:t>.</a:t>
                </a:r>
              </a:p>
              <a:p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endParaRPr lang="en-US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6" y="3869582"/>
                <a:ext cx="11449859" cy="3241208"/>
              </a:xfrm>
              <a:prstGeom prst="rect">
                <a:avLst/>
              </a:prstGeom>
              <a:blipFill rotWithShape="1">
                <a:blip r:embed="rId5"/>
                <a:stretch>
                  <a:fillRect l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=−7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7" y="2911036"/>
                <a:ext cx="3231883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=−9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31" y="3084240"/>
                <a:ext cx="323188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34" y="1890139"/>
                <a:ext cx="3231883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65E9408-698A-4FA6-8069-A8FFDB32E7E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43" y="55350"/>
            <a:ext cx="4009293" cy="3564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8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58169" y="3620265"/>
            <a:ext cx="11834900" cy="3765574"/>
            <a:chOff x="165790" y="3636276"/>
            <a:chExt cx="11834900" cy="390903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21594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25220" y="-95703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4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61369" y="1773142"/>
                  <a:ext cx="12355151" cy="127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0099"/>
                      </a:solidFill>
                      <a:latin typeface="Times New Roman (Headings)"/>
                    </a:rPr>
                    <a:t>Cho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𝑐𝑥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có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đồ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thị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như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hình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vẽ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dưới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đây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.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Mệnh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đề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nào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dưới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đây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 (Headings)"/>
                    </a:rPr>
                    <a:t>đúng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69" y="1773142"/>
                  <a:ext cx="12355151" cy="12712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7" b="-842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9788" y="1284965"/>
            <a:ext cx="7796466" cy="2251142"/>
            <a:chOff x="118157" y="727267"/>
            <a:chExt cx="7796466" cy="2519595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7"/>
              <a:ext cx="3649593" cy="1116500"/>
              <a:chOff x="5510502" y="300354"/>
              <a:chExt cx="3637220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4"/>
                <a:ext cx="33764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&lt;0,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7643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16271" y="834829"/>
              <a:ext cx="3698144" cy="1116501"/>
              <a:chOff x="6487144" y="400348"/>
              <a:chExt cx="3685606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400348"/>
                <a:ext cx="344514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87144" y="6691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18157" y="2045414"/>
              <a:ext cx="3725506" cy="1116502"/>
              <a:chOff x="-403449" y="1525757"/>
              <a:chExt cx="371287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1278" y="1525757"/>
                <a:ext cx="340070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03449" y="17945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44882" y="2130361"/>
              <a:ext cx="3869741" cy="1116501"/>
              <a:chOff x="603928" y="1604728"/>
              <a:chExt cx="385662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22926" y="1604728"/>
                <a:ext cx="353762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3928" y="188338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9963" y="2736913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4084" y="3460212"/>
                <a:ext cx="11449859" cy="347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>
                  <a:solidFill>
                    <a:srgbClr val="000099"/>
                  </a:solidFill>
                  <a:latin typeface="+mj-lt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=0⇒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&lt;0⇔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khác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ngang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&gt;0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400" b="1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</a:t>
                </a: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4" y="3460212"/>
                <a:ext cx="11449859" cy="3478516"/>
              </a:xfrm>
              <a:prstGeom prst="rect">
                <a:avLst/>
              </a:prstGeom>
              <a:blipFill rotWithShape="1">
                <a:blip r:embed="rId6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5997" y="2721043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&gt;0,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7" y="2721043"/>
                <a:ext cx="3231883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525685" y="2771470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&gt;0,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85" y="2771470"/>
                <a:ext cx="3231883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574019" y="1625579"/>
                <a:ext cx="32318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&lt;0,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19" y="1625579"/>
                <a:ext cx="3231883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">
            <a:extLst>
              <a:ext uri="{FF2B5EF4-FFF2-40B4-BE49-F238E27FC236}">
                <a16:creationId xmlns:a16="http://schemas.microsoft.com/office/drawing/2014/main" xmlns="" id="{E50A56C9-5D8F-4F70-A06A-85B54E07154E}"/>
              </a:ext>
            </a:extLst>
          </p:cNvPr>
          <p:cNvGrpSpPr>
            <a:grpSpLocks/>
          </p:cNvGrpSpPr>
          <p:nvPr/>
        </p:nvGrpSpPr>
        <p:grpSpPr bwMode="auto">
          <a:xfrm>
            <a:off x="8226883" y="92508"/>
            <a:ext cx="3080824" cy="2967366"/>
            <a:chOff x="5753" y="8422"/>
            <a:chExt cx="1764" cy="1795"/>
          </a:xfrm>
        </p:grpSpPr>
        <p:sp>
          <p:nvSpPr>
            <p:cNvPr id="58" name="AutoShape 11">
              <a:extLst>
                <a:ext uri="{FF2B5EF4-FFF2-40B4-BE49-F238E27FC236}">
                  <a16:creationId xmlns:a16="http://schemas.microsoft.com/office/drawing/2014/main" xmlns="" id="{6D15CE13-5C71-4155-9B30-89694CB0E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3" y="9569"/>
              <a:ext cx="1764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AutoShape 10">
              <a:extLst>
                <a:ext uri="{FF2B5EF4-FFF2-40B4-BE49-F238E27FC236}">
                  <a16:creationId xmlns:a16="http://schemas.microsoft.com/office/drawing/2014/main" xmlns="" id="{3B5AE652-7B45-4D4E-83D9-69399C8B1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4" y="8452"/>
              <a:ext cx="0" cy="176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3" name="Object 62">
              <a:extLst>
                <a:ext uri="{FF2B5EF4-FFF2-40B4-BE49-F238E27FC236}">
                  <a16:creationId xmlns:a16="http://schemas.microsoft.com/office/drawing/2014/main" xmlns="" id="{9EB04F62-3B1F-4399-B2D7-CEB6FD9E95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61" y="9595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10" imgW="152400" imgH="177800" progId="Equation.DSMT4">
                    <p:embed/>
                  </p:oleObj>
                </mc:Choice>
                <mc:Fallback>
                  <p:oleObj name="Equation" r:id="rId10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1" y="9595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Oval 8">
              <a:extLst>
                <a:ext uri="{FF2B5EF4-FFF2-40B4-BE49-F238E27FC236}">
                  <a16:creationId xmlns:a16="http://schemas.microsoft.com/office/drawing/2014/main" xmlns="" id="{CF7F8E62-FCB6-4F0F-BC10-2758F71C8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" y="953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5" name="Object 64">
              <a:extLst>
                <a:ext uri="{FF2B5EF4-FFF2-40B4-BE49-F238E27FC236}">
                  <a16:creationId xmlns:a16="http://schemas.microsoft.com/office/drawing/2014/main" xmlns="" id="{4552CFA8-825A-4CC9-9E4B-F9EA318B9C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17" y="9588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Equation" r:id="rId12" imgW="127000" imgH="139700" progId="Equation.DSMT4">
                    <p:embed/>
                  </p:oleObj>
                </mc:Choice>
                <mc:Fallback>
                  <p:oleObj name="Equation" r:id="rId12" imgW="1270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7" y="9588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>
              <a:extLst>
                <a:ext uri="{FF2B5EF4-FFF2-40B4-BE49-F238E27FC236}">
                  <a16:creationId xmlns:a16="http://schemas.microsoft.com/office/drawing/2014/main" xmlns="" id="{57DCB23F-529B-4B02-AA3B-661F037485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63" y="8422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" name="Equation" r:id="rId14" imgW="139639" imgH="165028" progId="Equation.DSMT4">
                    <p:embed/>
                  </p:oleObj>
                </mc:Choice>
                <mc:Fallback>
                  <p:oleObj name="Equation" r:id="rId14" imgW="139639" imgH="16502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3" y="8422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AutoShape 5">
              <a:extLst>
                <a:ext uri="{FF2B5EF4-FFF2-40B4-BE49-F238E27FC236}">
                  <a16:creationId xmlns:a16="http://schemas.microsoft.com/office/drawing/2014/main" xmlns="" id="{0AEC29E5-2C3F-4106-91A7-662B06956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9" y="8516"/>
              <a:ext cx="0" cy="170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AutoShape 4">
              <a:extLst>
                <a:ext uri="{FF2B5EF4-FFF2-40B4-BE49-F238E27FC236}">
                  <a16:creationId xmlns:a16="http://schemas.microsoft.com/office/drawing/2014/main" xmlns="" id="{A1A83A30-C0E9-4E28-B336-049F6A4AE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8" y="9367"/>
              <a:ext cx="1701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">
              <a:extLst>
                <a:ext uri="{FF2B5EF4-FFF2-40B4-BE49-F238E27FC236}">
                  <a16:creationId xmlns:a16="http://schemas.microsoft.com/office/drawing/2014/main" xmlns="" id="{8FBB8CEB-7528-40BE-9D17-9122275A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" y="8516"/>
              <a:ext cx="777" cy="777"/>
            </a:xfrm>
            <a:custGeom>
              <a:avLst/>
              <a:gdLst>
                <a:gd name="T0" fmla="*/ 0 w 777"/>
                <a:gd name="T1" fmla="*/ 0 h 777"/>
                <a:gd name="T2" fmla="*/ 181 w 777"/>
                <a:gd name="T3" fmla="*/ 602 h 777"/>
                <a:gd name="T4" fmla="*/ 777 w 777"/>
                <a:gd name="T5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777">
                  <a:moveTo>
                    <a:pt x="0" y="0"/>
                  </a:moveTo>
                  <a:cubicBezTo>
                    <a:pt x="26" y="236"/>
                    <a:pt x="52" y="473"/>
                    <a:pt x="181" y="602"/>
                  </a:cubicBezTo>
                  <a:cubicBezTo>
                    <a:pt x="310" y="731"/>
                    <a:pt x="543" y="754"/>
                    <a:pt x="777" y="777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xmlns="" id="{83956243-3082-4717-A81F-9077CC2A9D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53" y="9440"/>
              <a:ext cx="777" cy="777"/>
            </a:xfrm>
            <a:custGeom>
              <a:avLst/>
              <a:gdLst>
                <a:gd name="T0" fmla="*/ 0 w 777"/>
                <a:gd name="T1" fmla="*/ 0 h 777"/>
                <a:gd name="T2" fmla="*/ 181 w 777"/>
                <a:gd name="T3" fmla="*/ 602 h 777"/>
                <a:gd name="T4" fmla="*/ 777 w 777"/>
                <a:gd name="T5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777">
                  <a:moveTo>
                    <a:pt x="0" y="0"/>
                  </a:moveTo>
                  <a:cubicBezTo>
                    <a:pt x="26" y="236"/>
                    <a:pt x="52" y="473"/>
                    <a:pt x="181" y="602"/>
                  </a:cubicBezTo>
                  <a:cubicBezTo>
                    <a:pt x="310" y="731"/>
                    <a:pt x="543" y="754"/>
                    <a:pt x="777" y="777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6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932" y="565107"/>
            <a:ext cx="824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4296" y="1088327"/>
                <a:ext cx="11035430" cy="440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chẵn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800" i="1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96" y="1088327"/>
                <a:ext cx="11035430" cy="4400885"/>
              </a:xfrm>
              <a:prstGeom prst="rect">
                <a:avLst/>
              </a:prstGeom>
              <a:blipFill rotWithShape="1">
                <a:blip r:embed="rId2"/>
                <a:stretch>
                  <a:fillRect l="-1160" t="-1387" r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744" y="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55635" y="3741440"/>
            <a:ext cx="12955850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808426" y="-26804"/>
            <a:ext cx="13094377" cy="1895971"/>
            <a:chOff x="-3279158" y="1663551"/>
            <a:chExt cx="28361343" cy="4680879"/>
          </a:xfrm>
        </p:grpSpPr>
        <p:grpSp>
          <p:nvGrpSpPr>
            <p:cNvPr id="21" name="Group 20"/>
            <p:cNvGrpSpPr/>
            <p:nvPr/>
          </p:nvGrpSpPr>
          <p:grpSpPr>
            <a:xfrm>
              <a:off x="-3279158" y="1663551"/>
              <a:ext cx="28133753" cy="3152127"/>
              <a:chOff x="-3279158" y="1441712"/>
              <a:chExt cx="28133753" cy="315212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-3279158" y="1761083"/>
                <a:ext cx="28133753" cy="283275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441712"/>
                <a:ext cx="3505200" cy="1382491"/>
                <a:chOff x="534987" y="1441712"/>
                <a:chExt cx="3505200" cy="1382491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858367" y="1441712"/>
                  <a:ext cx="2972705" cy="13677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35037" y="1930908"/>
                  <a:ext cx="24347148" cy="44135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dưới</a:t>
                  </a: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Khẳng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định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nào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dưới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đây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?</a:t>
                  </a:r>
                </a:p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endPara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37" y="1930908"/>
                  <a:ext cx="24347148" cy="441352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290052" y="1311038"/>
            <a:ext cx="5370633" cy="700707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&gt;</m:t>
                      </m:r>
                      <m:r>
                        <a:rPr lang="en-US" sz="3000" b="0" i="1" smtClean="0">
                          <a:latin typeface="Cambria Math"/>
                        </a:rPr>
                        <m:t>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&gt;</m:t>
                      </m:r>
                      <m:r>
                        <a:rPr lang="en-US" sz="3000" b="0" i="1" smtClean="0">
                          <a:latin typeface="Cambria Math"/>
                        </a:rPr>
                        <m:t>0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&lt;</m:t>
                      </m:r>
                      <m:r>
                        <a:rPr lang="en-US" sz="3000" b="0" i="1" smtClean="0">
                          <a:latin typeface="Cambria Math"/>
                        </a:rPr>
                        <m:t>1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56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202856" y="2011743"/>
            <a:ext cx="5425692" cy="581143"/>
            <a:chOff x="964971" y="5622235"/>
            <a:chExt cx="13952916" cy="915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816685" y="5622235"/>
                  <a:ext cx="13101202" cy="9150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&gt;</m:t>
                      </m:r>
                      <m:r>
                        <a:rPr lang="en-US" sz="3000" b="0" i="1" smtClean="0">
                          <a:latin typeface="Cambria Math"/>
                        </a:rPr>
                        <m:t>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&lt;</m:t>
                      </m:r>
                      <m:r>
                        <a:rPr lang="en-US" sz="3000" b="0" i="1" smtClean="0">
                          <a:latin typeface="Cambria Math"/>
                        </a:rPr>
                        <m:t>0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&gt;</m:t>
                      </m:r>
                      <m:r>
                        <a:rPr lang="en-US" sz="3000" b="0" i="1" smtClean="0">
                          <a:latin typeface="Cambria Math"/>
                        </a:rPr>
                        <m:t>1</m:t>
                      </m:r>
                    </m:oMath>
                  </a14:m>
                  <a:r>
                    <a:rPr lang="vi-VN" sz="3000" dirty="0"/>
                    <a:t>.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685" y="5622235"/>
                  <a:ext cx="13101202" cy="9150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767" b="-223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964971" y="5750439"/>
              <a:ext cx="1088672" cy="65868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226655" y="2652379"/>
            <a:ext cx="5370633" cy="574092"/>
            <a:chOff x="955118" y="5261822"/>
            <a:chExt cx="13782857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636771" y="5261822"/>
                  <a:ext cx="13101204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&lt;</m:t>
                      </m:r>
                      <m:r>
                        <a:rPr lang="en-US" sz="3000" b="0" i="1" smtClean="0">
                          <a:latin typeface="Cambria Math"/>
                        </a:rPr>
                        <m:t>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&gt;</m:t>
                      </m:r>
                      <m:r>
                        <a:rPr lang="en-US" sz="3000" b="0" i="1" smtClean="0">
                          <a:latin typeface="Cambria Math"/>
                        </a:rPr>
                        <m:t>0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&lt;</m:t>
                      </m:r>
                      <m:r>
                        <a:rPr lang="en-US" sz="3000" b="0" i="1" smtClean="0">
                          <a:latin typeface="Cambria Math"/>
                        </a:rPr>
                        <m:t>1</m:t>
                      </m:r>
                    </m:oMath>
                  </a14:m>
                  <a:r>
                    <a:rPr lang="vi-VN" sz="3000" dirty="0"/>
                    <a:t>.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71" y="5261822"/>
                  <a:ext cx="13101204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843" b="-2352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955118" y="5409474"/>
              <a:ext cx="1088671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262314" y="3195006"/>
            <a:ext cx="5382534" cy="546434"/>
            <a:chOff x="1378666" y="5951899"/>
            <a:chExt cx="13841929" cy="1424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19393" y="5951899"/>
                  <a:ext cx="13101202" cy="142482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&gt;</m:t>
                      </m:r>
                      <m:r>
                        <a:rPr lang="en-US" sz="3000" b="0" i="1" smtClean="0">
                          <a:latin typeface="Cambria Math"/>
                        </a:rPr>
                        <m:t>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&gt;</m:t>
                      </m:r>
                      <m:r>
                        <a:rPr lang="en-US" sz="3000" b="0" i="1" smtClean="0">
                          <a:latin typeface="Cambria Math"/>
                        </a:rPr>
                        <m:t>0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&gt;</m:t>
                      </m:r>
                      <m:r>
                        <a:rPr lang="en-US" sz="3000" b="0" i="1" smtClean="0">
                          <a:latin typeface="Cambria Math"/>
                        </a:rPr>
                        <m:t>1</m:t>
                      </m:r>
                    </m:oMath>
                  </a14:m>
                  <a:r>
                    <a:rPr lang="vi-VN" sz="3000" dirty="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393" y="5951899"/>
                  <a:ext cx="13101202" cy="14248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9184" b="-2755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378666" y="6196360"/>
              <a:ext cx="1088672" cy="100053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64A6C80-7850-44DE-9457-7C52AB84F73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25" y="1249952"/>
            <a:ext cx="4085948" cy="289691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70901" y="4013453"/>
                <a:ext cx="9055505" cy="2624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127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: 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indent="-127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Nhìn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127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629920" marR="0" indent="-127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901" y="4013453"/>
                <a:ext cx="9055505" cy="2624821"/>
              </a:xfrm>
              <a:prstGeom prst="rect">
                <a:avLst/>
              </a:prstGeom>
              <a:blipFill rotWithShape="1">
                <a:blip r:embed="rId9"/>
                <a:stretch>
                  <a:fillRect b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26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47443" y="4347623"/>
            <a:ext cx="12955850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808426" y="-26804"/>
            <a:ext cx="13094377" cy="1895971"/>
            <a:chOff x="-3279158" y="1663551"/>
            <a:chExt cx="28361343" cy="4680879"/>
          </a:xfrm>
        </p:grpSpPr>
        <p:grpSp>
          <p:nvGrpSpPr>
            <p:cNvPr id="21" name="Group 20"/>
            <p:cNvGrpSpPr/>
            <p:nvPr/>
          </p:nvGrpSpPr>
          <p:grpSpPr>
            <a:xfrm>
              <a:off x="-3279158" y="1663551"/>
              <a:ext cx="28133753" cy="3152127"/>
              <a:chOff x="-3279158" y="1441712"/>
              <a:chExt cx="28133753" cy="315212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-3279158" y="1761083"/>
                <a:ext cx="28133753" cy="283275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441712"/>
                <a:ext cx="3505200" cy="1382491"/>
                <a:chOff x="534987" y="1441712"/>
                <a:chExt cx="3505200" cy="1382491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858367" y="1441712"/>
                  <a:ext cx="2972705" cy="13677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735037" y="1930908"/>
                  <a:ext cx="24347148" cy="44135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dưới</a:t>
                  </a: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Khẳng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định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nào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dưới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đây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?</a:t>
                  </a:r>
                </a:p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endPara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37" y="1930908"/>
                  <a:ext cx="24347148" cy="441352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290052" y="1311038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&gt;1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&gt;0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&lt;1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65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327483" y="2095043"/>
            <a:ext cx="5301065" cy="784005"/>
            <a:chOff x="1285467" y="5622235"/>
            <a:chExt cx="13632420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816685" y="5622235"/>
                  <a:ext cx="1310120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&gt;1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&lt;0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&gt;1</m:t>
                      </m:r>
                    </m:oMath>
                  </a14:m>
                  <a:r>
                    <a:rPr lang="vi-VN" sz="3000" dirty="0"/>
                    <a:t>.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685" y="5622235"/>
                  <a:ext cx="13101202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41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285467" y="5813015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249637" y="2879048"/>
            <a:ext cx="5370633" cy="712416"/>
            <a:chOff x="955118" y="5261822"/>
            <a:chExt cx="13782857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636771" y="5261822"/>
                  <a:ext cx="13101204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&lt;1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&gt;0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&lt;1</m:t>
                      </m:r>
                    </m:oMath>
                  </a14:m>
                  <a:r>
                    <a:rPr lang="vi-VN" sz="3000" dirty="0"/>
                    <a:t>.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71" y="5261822"/>
                  <a:ext cx="13101204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4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955118" y="5409474"/>
              <a:ext cx="1088671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252317" y="3634251"/>
            <a:ext cx="5367953" cy="712415"/>
            <a:chOff x="1416163" y="6886442"/>
            <a:chExt cx="13804432" cy="1424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19393" y="6886442"/>
                  <a:ext cx="13101202" cy="142482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&gt;1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&gt;0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&gt;1</m:t>
                      </m:r>
                    </m:oMath>
                  </a14:m>
                  <a:r>
                    <a:rPr lang="vi-VN" sz="3000" dirty="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393" y="6886442"/>
                  <a:ext cx="13101202" cy="14248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2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16163" y="7098588"/>
              <a:ext cx="1088672" cy="100053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233774" y="3740325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3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9492" y="4660040"/>
                <a:ext cx="10091381" cy="1978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-1270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tiệm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cận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 marL="629920" lvl="0" indent="-1270">
                  <a:lnSpc>
                    <a:spcPct val="115000"/>
                  </a:lnSpc>
                </a:pP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−1&gt;0⇔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29920" lvl="0" indent="-1270">
                  <a:lnSpc>
                    <a:spcPct val="115000"/>
                  </a:lnSpc>
                </a:pPr>
                <a:r>
                  <a:rPr lang="en-US" sz="24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&gt;1,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&gt;0,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2400" dirty="0" smtClean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29920" lvl="0" indent="-1270">
                  <a:lnSpc>
                    <a:spcPct val="115000"/>
                  </a:lnSpc>
                </a:pP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D</a:t>
                </a:r>
                <a:endParaRPr lang="en-US" sz="2400" b="1" dirty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92" y="4660040"/>
                <a:ext cx="10091381" cy="1978234"/>
              </a:xfrm>
              <a:prstGeom prst="rect">
                <a:avLst/>
              </a:prstGeom>
              <a:blipFill rotWithShape="1">
                <a:blip r:embed="rId8"/>
                <a:stretch>
                  <a:fillRect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64A6C80-7850-44DE-9457-7C52AB84F73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25" y="1249952"/>
            <a:ext cx="4085948" cy="289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0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90FB3529-15C6-4686-AEB1-712A3EB98285}"/>
              </a:ext>
            </a:extLst>
          </p:cNvPr>
          <p:cNvSpPr/>
          <p:nvPr/>
        </p:nvSpPr>
        <p:spPr>
          <a:xfrm>
            <a:off x="4508022" y="1428193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D2411F-C837-41D4-9EB4-C1E7DC91FD6A}"/>
              </a:ext>
            </a:extLst>
          </p:cNvPr>
          <p:cNvSpPr/>
          <p:nvPr/>
        </p:nvSpPr>
        <p:spPr>
          <a:xfrm>
            <a:off x="433630" y="2570303"/>
            <a:ext cx="2461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Lời giải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: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1E4E8530-0D0F-4956-B2A8-60A674C4F5DB}"/>
                  </a:ext>
                </a:extLst>
              </p:cNvPr>
              <p:cNvSpPr/>
              <p:nvPr/>
            </p:nvSpPr>
            <p:spPr>
              <a:xfrm>
                <a:off x="226108" y="0"/>
                <a:ext cx="11451102" cy="211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latin typeface="Times New Roman (Headings)"/>
                    <a:ea typeface="Times New Roman" panose="02020603050405020304" pitchFamily="18" charset="0"/>
                  </a:rPr>
                  <a:t>                  </a:t>
                </a:r>
                <a:r>
                  <a:rPr lang="en-US" sz="32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như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Mệnh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đề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mệnh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đề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</a:t>
                </a:r>
                <a:endParaRPr lang="en-US" sz="32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12140" marR="0" indent="-61214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4E8530-0D0F-4956-B2A8-60A674C4F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8" y="0"/>
                <a:ext cx="11451102" cy="2117567"/>
              </a:xfrm>
              <a:prstGeom prst="rect">
                <a:avLst/>
              </a:prstGeom>
              <a:blipFill rotWithShape="1">
                <a:blip r:embed="rId2"/>
                <a:stretch>
                  <a:fillRect r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556346-0BA7-4F11-A261-C06D397BFD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77" y="763779"/>
            <a:ext cx="2815762" cy="23728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920BFD8E-DA51-42C8-8587-69D5BE8CDC5E}"/>
                  </a:ext>
                </a:extLst>
              </p:cNvPr>
              <p:cNvSpPr/>
              <p:nvPr/>
            </p:nvSpPr>
            <p:spPr>
              <a:xfrm>
                <a:off x="433631" y="1313805"/>
                <a:ext cx="7670710" cy="1301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lvl="0" indent="-61214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8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28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8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</a:p>
              <a:p>
                <a:pPr marL="612140" lvl="0" indent="-61214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        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20BFD8E-DA51-42C8-8587-69D5BE8CD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1" y="1313805"/>
                <a:ext cx="7670710" cy="1301895"/>
              </a:xfrm>
              <a:prstGeom prst="rect">
                <a:avLst/>
              </a:prstGeom>
              <a:blipFill rotWithShape="1">
                <a:blip r:embed="rId4"/>
                <a:stretch>
                  <a:fillRect b="-1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E858265B-547B-4515-943E-0CF6EA60F5EF}"/>
                  </a:ext>
                </a:extLst>
              </p:cNvPr>
              <p:cNvSpPr/>
              <p:nvPr/>
            </p:nvSpPr>
            <p:spPr>
              <a:xfrm>
                <a:off x="-677594" y="2570303"/>
                <a:ext cx="13547188" cy="4219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</a:t>
                </a:r>
                <a:r>
                  <a:rPr lang="en-US" sz="32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61214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+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nghịch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biến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loại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án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C.</a:t>
                </a:r>
              </a:p>
              <a:p>
                <a:pPr marL="61214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TCĐ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𝑐𝑑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</a:p>
              <a:p>
                <a:pPr marL="61214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 err="1" smtClean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Từ</a:t>
                </a:r>
                <a:r>
                  <a:rPr lang="en-US" sz="3200" dirty="0" smtClean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loại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án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58265B-547B-4515-943E-0CF6EA60F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7594" y="2570303"/>
                <a:ext cx="13547188" cy="4219745"/>
              </a:xfrm>
              <a:prstGeom prst="rect">
                <a:avLst/>
              </a:prstGeom>
              <a:blipFill rotWithShape="1">
                <a:blip r:embed="rId5"/>
                <a:stretch>
                  <a:fillRect t="-1301" r="-1710" b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 bwMode="auto">
          <a:xfrm>
            <a:off x="484049" y="137836"/>
            <a:ext cx="1762700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4049" y="137836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34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179" y="1402070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632068" y="2024131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4468255" y="2089511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4437626" y="1409557"/>
            <a:ext cx="546116" cy="4807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5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3287D496-F6A0-4C3E-A653-30FA84A296B2}"/>
                  </a:ext>
                </a:extLst>
              </p:cNvPr>
              <p:cNvSpPr/>
              <p:nvPr/>
            </p:nvSpPr>
            <p:spPr>
              <a:xfrm>
                <a:off x="211016" y="534309"/>
                <a:ext cx="12093526" cy="4238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TCN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&gt;0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&gt;0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  <a:p>
                <a:pPr marL="612140" lvl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giao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  <a:p>
                <a:pPr marL="612140" lvl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&gt;0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&lt;0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  <a:p>
                <a:pPr marL="612140" lvl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loại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đáp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án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D.</a:t>
                </a:r>
              </a:p>
              <a:p>
                <a:pPr marL="612140" lvl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Vậy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mệnh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đề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đúng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287D496-F6A0-4C3E-A653-30FA84A29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534309"/>
                <a:ext cx="12093526" cy="4238853"/>
              </a:xfrm>
              <a:prstGeom prst="rect">
                <a:avLst/>
              </a:prstGeom>
              <a:blipFill rotWithShape="1">
                <a:blip r:embed="rId2"/>
                <a:stretch>
                  <a:fillRect b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3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80727" y="3140937"/>
            <a:ext cx="11834900" cy="4562569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80032"/>
            <a:ext cx="11869732" cy="1946868"/>
            <a:chOff x="534987" y="1773857"/>
            <a:chExt cx="23268974" cy="496721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73857"/>
              <a:ext cx="23268974" cy="4967214"/>
              <a:chOff x="534987" y="1552018"/>
              <a:chExt cx="23268974" cy="496721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83775" y="1626853"/>
                <a:ext cx="23120186" cy="48923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552018"/>
                <a:ext cx="3505200" cy="1272185"/>
                <a:chOff x="534987" y="1552018"/>
                <a:chExt cx="3505200" cy="127218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2666" y="1552018"/>
                  <a:ext cx="269058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16203" y="2327725"/>
                  <a:ext cx="21833982" cy="4176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600"/>
                    </a:spcAft>
                  </a:pPr>
                  <a:r>
                    <a:rPr lang="vi-VN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vi-VN" sz="2400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a14:m>
                  <a:r>
                    <a:rPr lang="vi-VN" sz="2400" dirty="0">
                      <a:solidFill>
                        <a:srgbClr val="000099"/>
                      </a:solidFill>
                      <a:latin typeface="Times New Roman (Headings)"/>
                      <a:ea typeface="Times New Roman" panose="02020603050405020304" pitchFamily="18" charset="0"/>
                    </a:rPr>
                    <a:t> có đồ thị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𝐶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vi-VN" sz="2400" dirty="0">
                      <a:solidFill>
                        <a:srgbClr val="000099"/>
                      </a:solidFill>
                      <a:latin typeface="Times New Roman (Headings)"/>
                      <a:ea typeface="Times New Roman" panose="02020603050405020304" pitchFamily="18" charset="0"/>
                    </a:rPr>
                    <a:t>. Có bao nhiêu điểm </a:t>
                  </a:r>
                  <a14:m>
                    <m:oMath xmlns:m="http://schemas.openxmlformats.org/officeDocument/2006/math">
                      <m:r>
                        <a:rPr lang="vi-VN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  <a:ea typeface="Times New Roman" panose="02020603050405020304" pitchFamily="18" charset="0"/>
                    </a:rPr>
                    <a:t> </a:t>
                  </a:r>
                  <a:r>
                    <a:rPr lang="vi-VN" sz="2400" dirty="0">
                      <a:solidFill>
                        <a:srgbClr val="000099"/>
                      </a:solidFill>
                      <a:latin typeface="Times New Roman (Headings)"/>
                      <a:ea typeface="Times New Roman" panose="02020603050405020304" pitchFamily="18" charset="0"/>
                    </a:rPr>
                    <a:t>thuộc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𝐶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vi-VN" sz="2400" dirty="0">
                      <a:solidFill>
                        <a:srgbClr val="000099"/>
                      </a:solidFill>
                      <a:latin typeface="Times New Roman (Headings)"/>
                      <a:ea typeface="Times New Roman" panose="02020603050405020304" pitchFamily="18" charset="0"/>
                    </a:rPr>
                    <a:t> có tung độ là số nguyên dương sao cho khoảng cách từ </a:t>
                  </a:r>
                  <a14:m>
                    <m:oMath xmlns:m="http://schemas.openxmlformats.org/officeDocument/2006/math">
                      <m:r>
                        <a:rPr lang="vi-VN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vi-VN" sz="2400" dirty="0">
                      <a:solidFill>
                        <a:srgbClr val="000099"/>
                      </a:solidFill>
                      <a:latin typeface="Times New Roman (Headings)"/>
                      <a:ea typeface="Times New Roman" panose="02020603050405020304" pitchFamily="18" charset="0"/>
                    </a:rPr>
                    <a:t>đến tiệm cận đứng bằng 3 lần khoảng cách từ </a:t>
                  </a:r>
                  <a14:m>
                    <m:oMath xmlns:m="http://schemas.openxmlformats.org/officeDocument/2006/math">
                      <m:r>
                        <a:rPr lang="vi-VN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 (Headings)"/>
                      <a:ea typeface="Times New Roman" panose="02020603050405020304" pitchFamily="18" charset="0"/>
                    </a:rPr>
                    <a:t> </a:t>
                  </a:r>
                  <a:r>
                    <a:rPr lang="vi-VN" sz="2400" dirty="0">
                      <a:solidFill>
                        <a:srgbClr val="000099"/>
                      </a:solidFill>
                      <a:latin typeface="Times New Roman (Headings)"/>
                      <a:ea typeface="Times New Roman" panose="02020603050405020304" pitchFamily="18" charset="0"/>
                    </a:rPr>
                    <a:t>tới tiệm cận ngang của đồ thị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𝐶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vi-VN" sz="2400" dirty="0">
                      <a:solidFill>
                        <a:srgbClr val="000099"/>
                      </a:solidFill>
                      <a:latin typeface="Times New Roman (Headings)"/>
                      <a:ea typeface="Times New Roman" panose="02020603050405020304" pitchFamily="18" charset="0"/>
                    </a:rPr>
                    <a:t>.</a:t>
                  </a:r>
                  <a:endParaRPr lang="en-US" sz="24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3" y="2327725"/>
                  <a:ext cx="21833982" cy="417693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" b="-29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759"/>
            <a:ext cx="11838141" cy="1116504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3" cy="1116500"/>
              <a:chOff x="5537206" y="1557992"/>
              <a:chExt cx="3079906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1" y="1557992"/>
                <a:ext cx="278936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6075598" y="2334176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19" y="3657882"/>
                <a:ext cx="11464764" cy="3730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𝑀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)⇒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𝑀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;2+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Khoảng cách từ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tới TCĐ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Khoảng cách từ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tới TCN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YCBT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=3.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4;3</m:t>
                                </m:r>
                              </m:e>
                            </m:d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−2;1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400" dirty="0" smtClean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C</a:t>
                </a:r>
                <a:endParaRPr lang="en-US" sz="2400" b="1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" y="3657882"/>
                <a:ext cx="11464764" cy="3730124"/>
              </a:xfrm>
              <a:prstGeom prst="rect">
                <a:avLst/>
              </a:prstGeom>
              <a:blipFill rotWithShape="1">
                <a:blip r:embed="rId8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80727" y="3140937"/>
            <a:ext cx="11834900" cy="4562569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2619"/>
            <a:ext cx="11869732" cy="2024281"/>
            <a:chOff x="534987" y="1576347"/>
            <a:chExt cx="23268974" cy="51647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576347"/>
              <a:ext cx="23268974" cy="5164724"/>
              <a:chOff x="534987" y="1354508"/>
              <a:chExt cx="23268974" cy="516472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83775" y="1626853"/>
                <a:ext cx="23120186" cy="48923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354508"/>
                <a:ext cx="3505200" cy="1469695"/>
                <a:chOff x="534987" y="1354508"/>
                <a:chExt cx="3505200" cy="146969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25601" y="1354508"/>
                  <a:ext cx="2690581" cy="1413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16203" y="2327725"/>
                  <a:ext cx="21833981" cy="37129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406400" marR="0" indent="0" algn="just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nl-NL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𝑐𝑥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nl-NL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có đồ thị hàm số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trong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dưới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đây</a:t>
                  </a:r>
                  <a:r>
                    <a:rPr lang="nl-NL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, Biết rằng đồ thị 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nl-NL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đi qua điểm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0;4</m:t>
                          </m:r>
                        </m:e>
                      </m:d>
                    </m:oMath>
                  </a14:m>
                  <a:r>
                    <a:rPr lang="nl-NL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. Khẳng định nào dưới đây là </a:t>
                  </a:r>
                  <a:r>
                    <a:rPr lang="nl-NL" sz="2400" b="1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đúng</a:t>
                  </a:r>
                  <a:r>
                    <a:rPr lang="nl-NL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?</a:t>
                  </a:r>
                  <a:endPara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3" y="2327725"/>
                  <a:ext cx="21833981" cy="37129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8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759"/>
            <a:ext cx="11838141" cy="1116506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3" cy="1116500"/>
              <a:chOff x="5537206" y="1557992"/>
              <a:chExt cx="3079906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1" y="1557992"/>
                <a:ext cx="278936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=2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1"/>
              <a:ext cx="3090381" cy="1116502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62392" y="1659108"/>
                    <a:ext cx="2280848" cy="835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2392" y="1659108"/>
                    <a:ext cx="2280848" cy="83571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7" y="1661733"/>
                    <a:ext cx="2280848" cy="8330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7" y="1661733"/>
                    <a:ext cx="2280848" cy="83309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just">
                      <a:tabLst>
                        <a:tab pos="635000" algn="l"/>
                        <a:tab pos="2222500" algn="l"/>
                        <a:tab pos="3810000" algn="l"/>
                        <a:tab pos="539750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=6</m:t>
                          </m:r>
                          <m:r>
                            <m:rPr>
                              <m:nor/>
                            </m:rPr>
                            <a:rPr lang="nl-NL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latin typeface="Times New Roman (Headings)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8992732" y="2336124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4EE2F7FD-2D7C-49FA-BDFF-EB7FD8526735}"/>
                  </a:ext>
                </a:extLst>
              </p:cNvPr>
              <p:cNvSpPr/>
              <p:nvPr/>
            </p:nvSpPr>
            <p:spPr>
              <a:xfrm>
                <a:off x="-62022" y="3793955"/>
                <a:ext cx="9312812" cy="2711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Từ 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đề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bài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có: 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=4;</m:t>
                    </m:r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𝑎𝑑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vi-VN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=3;</m:t>
                    </m:r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TCĐ: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 ra,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=7</m:t>
                              </m:r>
                              <m:r>
                                <a:rPr lang="vi-VN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vi-VN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=4</m:t>
                              </m:r>
                              <m:r>
                                <a:rPr lang="vi-VN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vi-VN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vi-VN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vi-VN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=6.</m:t>
                    </m:r>
                  </m:oMath>
                </a14:m>
                <a:r>
                  <a:rPr lang="vi-VN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E2F7FD-2D7C-49FA-BDFF-EB7FD8526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022" y="3793955"/>
                <a:ext cx="9312812" cy="2711576"/>
              </a:xfrm>
              <a:prstGeom prst="rect">
                <a:avLst/>
              </a:prstGeom>
              <a:blipFill rotWithShape="1">
                <a:blip r:embed="rId8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CDA9AFE-68FB-4B1F-999B-A9A55B461A5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6016" y="3499627"/>
            <a:ext cx="3461820" cy="2664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7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  <p:bldP spid="5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80727" y="3140937"/>
            <a:ext cx="11834900" cy="4562569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2619"/>
            <a:ext cx="11869732" cy="2024281"/>
            <a:chOff x="534987" y="1576347"/>
            <a:chExt cx="23268974" cy="51647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576347"/>
              <a:ext cx="23268974" cy="5164724"/>
              <a:chOff x="534987" y="1354508"/>
              <a:chExt cx="23268974" cy="516472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83775" y="1626853"/>
                <a:ext cx="23120186" cy="48923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354508"/>
                <a:ext cx="3505200" cy="1469695"/>
                <a:chOff x="534987" y="1354508"/>
                <a:chExt cx="3505200" cy="146969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25601" y="1354508"/>
                  <a:ext cx="2690581" cy="1413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16203" y="2327725"/>
                  <a:ext cx="21833981" cy="2770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tabLst>
                      <a:tab pos="629920" algn="l"/>
                    </a:tabLst>
                  </a:pPr>
                  <a:r>
                    <a:rPr lang="nl-NL" sz="2400" dirty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nl-NL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nl-NL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𝑐𝑥</m:t>
                          </m:r>
                          <m:r>
                            <a:rPr lang="nl-NL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nl-NL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 ( C ) có đồ thị là đường cong như hình bên. Tìm tất cả các giá trị thực của tham số </a:t>
                  </a:r>
                  <a:r>
                    <a:rPr lang="nl-NL" sz="2400" i="1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m</a:t>
                  </a:r>
                  <a:r>
                    <a:rPr lang="nl-NL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để phương trình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nl-NL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nl-NL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nl-NL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có nhiều nghiệm thực nhất.</a:t>
                  </a:r>
                  <a:endPara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3" y="2327725"/>
                  <a:ext cx="21833981" cy="277067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" r="-657" b="-78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758"/>
            <a:ext cx="11838141" cy="1175071"/>
            <a:chOff x="247181" y="2080086"/>
            <a:chExt cx="11838141" cy="117507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6"/>
              <a:ext cx="3090383" cy="1116500"/>
              <a:chOff x="5537206" y="1557992"/>
              <a:chExt cx="3079906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1" y="1557992"/>
                <a:ext cx="278936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51715" y="1835077"/>
                    <a:ext cx="2565397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≠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1715" y="1835077"/>
                    <a:ext cx="2565397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138655"/>
              <a:ext cx="3090381" cy="1116502"/>
              <a:chOff x="5537206" y="1612435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612435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12368" y="1811188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368" y="1811188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7" y="1835075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7" y="1835075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just">
                      <a:tabLst>
                        <a:tab pos="635000" algn="l"/>
                        <a:tab pos="2222500" algn="l"/>
                        <a:tab pos="3810000" algn="l"/>
                        <a:tab pos="539750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latin typeface="Times New Roman (Headings)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59061" y="233613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4EE2F7FD-2D7C-49FA-BDFF-EB7FD8526735}"/>
                  </a:ext>
                </a:extLst>
              </p:cNvPr>
              <p:cNvSpPr/>
              <p:nvPr/>
            </p:nvSpPr>
            <p:spPr>
              <a:xfrm>
                <a:off x="-62022" y="3793955"/>
                <a:ext cx="93128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 C)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Ox;</a:t>
                </a:r>
              </a:p>
              <a:p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Ox ta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nl-NL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có nhiều nghiệm thực nhất </a:t>
                </a:r>
                <a:r>
                  <a:rPr lang="nl-NL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 smtClean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E2F7FD-2D7C-49FA-BDFF-EB7FD8526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022" y="3793955"/>
                <a:ext cx="9312812" cy="1938992"/>
              </a:xfrm>
              <a:prstGeom prst="rect">
                <a:avLst/>
              </a:prstGeom>
              <a:blipFill rotWithShape="1">
                <a:blip r:embed="rId8"/>
                <a:stretch>
                  <a:fillRect l="-104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A9C995E-B19B-4E25-8CC1-146AF9CD78B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83" y="3499880"/>
            <a:ext cx="3699051" cy="3095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  <p:bldP spid="5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80727" y="3140937"/>
            <a:ext cx="11834900" cy="4562569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2619"/>
            <a:ext cx="11869732" cy="2024281"/>
            <a:chOff x="534987" y="1576347"/>
            <a:chExt cx="23268974" cy="51647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576347"/>
              <a:ext cx="23268974" cy="5164724"/>
              <a:chOff x="534987" y="1354508"/>
              <a:chExt cx="23268974" cy="516472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83775" y="1626853"/>
                <a:ext cx="23120186" cy="48923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354508"/>
                <a:ext cx="3505200" cy="1469695"/>
                <a:chOff x="534987" y="1354508"/>
                <a:chExt cx="3505200" cy="146969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25601" y="1354508"/>
                  <a:ext cx="2690581" cy="1413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16203" y="2327725"/>
                  <a:ext cx="21833981" cy="3543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</a:pPr>
                  <a:r>
                    <a:rPr lang="en-US" sz="2400" dirty="0" smtClean="0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𝑐𝑥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tiệm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cận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đứng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,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tiệm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cận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ngang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và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đi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qua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2;−3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Lúc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đó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𝑐𝑥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là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nào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trong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bốn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sau</a:t>
                  </a:r>
                  <a:r>
                    <a:rPr lang="en-US" sz="2400" dirty="0">
                      <a:solidFill>
                        <a:srgbClr val="000099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3" y="2327725"/>
                  <a:ext cx="21833981" cy="354349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-27591" y="2063758"/>
            <a:ext cx="12112914" cy="1551303"/>
            <a:chOff x="-27592" y="2080086"/>
            <a:chExt cx="12112914" cy="1551303"/>
          </a:xfrm>
        </p:grpSpPr>
        <p:grpSp>
          <p:nvGrpSpPr>
            <p:cNvPr id="51" name="Group 50"/>
            <p:cNvGrpSpPr/>
            <p:nvPr/>
          </p:nvGrpSpPr>
          <p:grpSpPr>
            <a:xfrm>
              <a:off x="-27592" y="2080086"/>
              <a:ext cx="3365157" cy="1116500"/>
              <a:chOff x="5263364" y="1557992"/>
              <a:chExt cx="3353748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537206" y="1557992"/>
                <a:ext cx="3079906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263364" y="182683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896254" y="1711507"/>
                    <a:ext cx="2565397" cy="730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4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6254" y="1711507"/>
                    <a:ext cx="2565397" cy="73092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138655"/>
              <a:ext cx="3090381" cy="1116502"/>
              <a:chOff x="5537206" y="1612435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612435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12368" y="1811188"/>
                    <a:ext cx="2280848" cy="838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368" y="1811188"/>
                    <a:ext cx="2280848" cy="8382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708903"/>
                    <a:ext cx="2280848" cy="845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708903"/>
                    <a:ext cx="2280848" cy="84501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551300"/>
              <a:chOff x="5537206" y="1557992"/>
              <a:chExt cx="3079904" cy="144215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6"/>
                    <a:ext cx="2493487" cy="12388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just">
                      <a:tabLst>
                        <a:tab pos="635000" algn="l"/>
                        <a:tab pos="2222500" algn="l"/>
                        <a:tab pos="3810000" algn="l"/>
                        <a:tab pos="539750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 (Headings)"/>
                    </a:endParaRPr>
                  </a:p>
                  <a:p>
                    <a:pPr algn="just">
                      <a:tabLst>
                        <a:tab pos="635000" algn="l"/>
                        <a:tab pos="2222500" algn="l"/>
                        <a:tab pos="3810000" algn="l"/>
                        <a:tab pos="539750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latin typeface="Times New Roman (Headings)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6"/>
                    <a:ext cx="2493487" cy="123884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63102" y="2326501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4EE2F7FD-2D7C-49FA-BDFF-EB7FD8526735}"/>
                  </a:ext>
                </a:extLst>
              </p:cNvPr>
              <p:cNvSpPr/>
              <p:nvPr/>
            </p:nvSpPr>
            <p:spPr>
              <a:xfrm>
                <a:off x="-62022" y="3793955"/>
                <a:ext cx="11817294" cy="3027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đứng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ngang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24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Theo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đề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bài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  <a:p>
                <a:pPr marL="630555" algn="just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.2−1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.2+</m:t>
                                </m:r>
                                <m:r>
                                  <a:rPr lang="en-US" sz="24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=−3</m:t>
                            </m:r>
                          </m:e>
                        </m:eqAr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marL="630555" algn="just"/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B.</a:t>
                </a:r>
                <a:endParaRPr lang="en-US" sz="2400" b="1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E2F7FD-2D7C-49FA-BDFF-EB7FD8526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022" y="3793955"/>
                <a:ext cx="11817294" cy="3027752"/>
              </a:xfrm>
              <a:prstGeom prst="rect">
                <a:avLst/>
              </a:prstGeom>
              <a:blipFill rotWithShape="1">
                <a:blip r:embed="rId8"/>
                <a:stretch>
                  <a:fillRect b="-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5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  <p:bldP spid="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39AAF3C4-8097-405F-A70F-B85E4ABBA8C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82880"/>
                <a:ext cx="9312813" cy="16881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latin typeface="+mj-lt"/>
                  </a:rPr>
                  <a:t>                   </a:t>
                </a:r>
                <a:r>
                  <a:rPr lang="vi-VN" sz="3200" b="1" dirty="0" smtClean="0">
                    <a:latin typeface="+mj-lt"/>
                  </a:rPr>
                  <a:t> 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vẽ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vẽ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nào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4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vẽ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sau</a:t>
                </a: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AAF3C4-8097-405F-A70F-B85E4ABBA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82880"/>
                <a:ext cx="9312813" cy="1688123"/>
              </a:xfrm>
              <a:blipFill rotWithShape="1">
                <a:blip r:embed="rId2"/>
                <a:stretch>
                  <a:fillRect l="-982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8C57FD-C96E-4735-B59B-C64931E568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82" y="0"/>
            <a:ext cx="2743200" cy="294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9D329-7647-480A-A7B7-FBA9E5452B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17" y="1830265"/>
            <a:ext cx="2497455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2FBE95-062D-40E2-9D6E-7DF172569F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02" y="1781597"/>
            <a:ext cx="2497455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298F22-FF9C-4AB5-9B5A-F37839E1AA6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7" y="4555880"/>
            <a:ext cx="2511425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9081D3-F903-4DF7-AFC8-6E66FB497B4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80" y="4340847"/>
            <a:ext cx="2402205" cy="215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val 18"/>
          <p:cNvSpPr/>
          <p:nvPr/>
        </p:nvSpPr>
        <p:spPr>
          <a:xfrm>
            <a:off x="798274" y="2674378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4775385" y="5127190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832460" y="5365046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5003847" y="2590763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23" name="Pentagon 22"/>
          <p:cNvSpPr/>
          <p:nvPr/>
        </p:nvSpPr>
        <p:spPr bwMode="auto">
          <a:xfrm>
            <a:off x="0" y="6657"/>
            <a:ext cx="1762700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6685" y="137836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39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20" grpId="0" animBg="1"/>
      <p:bldP spid="21" grpId="0" animBg="1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1BC29B-1825-459F-A4F5-CE3F8DE3A1AC}"/>
              </a:ext>
            </a:extLst>
          </p:cNvPr>
          <p:cNvSpPr/>
          <p:nvPr/>
        </p:nvSpPr>
        <p:spPr>
          <a:xfrm>
            <a:off x="-293749" y="0"/>
            <a:ext cx="231313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471C9AF2-56B4-4012-A0D0-2CC378581DAB}"/>
                  </a:ext>
                </a:extLst>
              </p:cNvPr>
              <p:cNvSpPr/>
              <p:nvPr/>
            </p:nvSpPr>
            <p:spPr>
              <a:xfrm>
                <a:off x="-293749" y="613245"/>
                <a:ext cx="12192000" cy="4780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200" i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200" i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n-US" sz="3200" b="0" i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200" b="0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u</m:t>
                            </m:r>
                            <m:r>
                              <a:rPr lang="en-US" sz="3200" b="0" i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n-US" sz="3200" b="0" i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200" b="0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u</m:t>
                            </m:r>
                            <m:r>
                              <a:rPr lang="en-US" sz="3200" b="0" i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Giữ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phía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Lấy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xứng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phía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A</a:t>
                </a:r>
                <a:endParaRPr lang="en-US" sz="3200" b="1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1C9AF2-56B4-4012-A0D0-2CC378581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749" y="613245"/>
                <a:ext cx="12192000" cy="4780861"/>
              </a:xfrm>
              <a:prstGeom prst="rect">
                <a:avLst/>
              </a:prstGeom>
              <a:blipFill rotWithShape="1">
                <a:blip r:embed="rId2"/>
                <a:stretch>
                  <a:fillRect r="-1250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3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7030" y="1277655"/>
                <a:ext cx="10546915" cy="396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&amp;−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Ox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(C):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Ox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(C),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Ox.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30" y="1277655"/>
                <a:ext cx="10546915" cy="3969998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5CA021DF-3CAB-4596-B499-FDA75076F3E0}"/>
                  </a:ext>
                </a:extLst>
              </p:cNvPr>
              <p:cNvSpPr/>
              <p:nvPr/>
            </p:nvSpPr>
            <p:spPr>
              <a:xfrm>
                <a:off x="0" y="154262"/>
                <a:ext cx="12192000" cy="1567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         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dưới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đây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diễn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Hãy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sai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A021DF-3CAB-4596-B499-FDA75076F3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262"/>
                <a:ext cx="12192000" cy="1567160"/>
              </a:xfrm>
              <a:prstGeom prst="rect">
                <a:avLst/>
              </a:prstGeom>
              <a:blipFill rotWithShape="1">
                <a:blip r:embed="rId2"/>
                <a:stretch>
                  <a:fillRect l="-125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99A49F-F6F7-47EA-A9D4-DE5B7FEECA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" y="1511128"/>
            <a:ext cx="11774658" cy="39269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A33D75-604B-4B02-91EE-69D0EB1E7F59}"/>
              </a:ext>
            </a:extLst>
          </p:cNvPr>
          <p:cNvSpPr/>
          <p:nvPr/>
        </p:nvSpPr>
        <p:spPr>
          <a:xfrm>
            <a:off x="-520505" y="5661957"/>
            <a:ext cx="12585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0" algn="just">
              <a:spcBef>
                <a:spcPts val="0"/>
              </a:spcBef>
              <a:spcAft>
                <a:spcPts val="0"/>
              </a:spcAft>
              <a:tabLst>
                <a:tab pos="810260" algn="l"/>
                <a:tab pos="2070735" algn="l"/>
                <a:tab pos="2250440" algn="l"/>
                <a:tab pos="3420745" algn="l"/>
                <a:tab pos="3600450" algn="l"/>
                <a:tab pos="4770755" algn="l"/>
                <a:tab pos="4951095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(I)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(III).     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(III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(I).	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(II).</a:t>
            </a:r>
          </a:p>
        </p:txBody>
      </p:sp>
      <p:sp>
        <p:nvSpPr>
          <p:cNvPr id="8" name="Pentagon 7"/>
          <p:cNvSpPr/>
          <p:nvPr/>
        </p:nvSpPr>
        <p:spPr bwMode="auto">
          <a:xfrm>
            <a:off x="0" y="6657"/>
            <a:ext cx="1762700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686" y="137836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40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0" y="6657"/>
            <a:ext cx="1762700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6686" y="137836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40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08292" y="5733849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5524092" y="5733951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3192406" y="5708604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-90179" y="5708604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29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 animBg="1"/>
      <p:bldP spid="13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93C4FFB0-D6E9-4DC9-926A-EBE531FAAAFA}"/>
                  </a:ext>
                </a:extLst>
              </p:cNvPr>
              <p:cNvSpPr/>
              <p:nvPr/>
            </p:nvSpPr>
            <p:spPr>
              <a:xfrm>
                <a:off x="-464234" y="502780"/>
                <a:ext cx="12192000" cy="6008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Lời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giải</a:t>
                </a:r>
                <a:endParaRPr lang="en-US" sz="2800" dirty="0">
                  <a:solidFill>
                    <a:srgbClr val="0000FF"/>
                  </a:solidFill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tập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xác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định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. </a:t>
                </a:r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′&lt;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; </a:t>
                </a:r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                                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8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800" i="1" smtClean="0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&lt;−</m:t>
                            </m:r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(I)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′&lt;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ra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nghịch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do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(I)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đúng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(II)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′&gt;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ra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do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(II)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sai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endParaRPr lang="en-US" sz="2800" dirty="0" smtClean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(III)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′&gt;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ra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do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(III)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đúng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D</a:t>
                </a:r>
                <a:endParaRPr lang="en-US" sz="2800" b="1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3C4FFB0-D6E9-4DC9-926A-EBE531FAA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4234" y="502780"/>
                <a:ext cx="12192000" cy="6008824"/>
              </a:xfrm>
              <a:prstGeom prst="rect">
                <a:avLst/>
              </a:prstGeom>
              <a:blipFill rotWithShape="1">
                <a:blip r:embed="rId2"/>
                <a:stretch>
                  <a:fillRect t="-507" r="-1000" b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6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14E6796A-E5A6-4CFD-B18D-1E2336C1CFC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731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            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vi-VN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E6796A-E5A6-4CFD-B18D-1E2336C1C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31932"/>
              </a:xfrm>
              <a:prstGeom prst="rect">
                <a:avLst/>
              </a:prstGeom>
              <a:blipFill rotWithShape="1">
                <a:blip r:embed="rId2"/>
                <a:stretch>
                  <a:fillRect b="-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60F11E-385B-46D7-AFDA-4B4A50C274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23559"/>
            <a:ext cx="3309686" cy="302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41B349-254D-4480-AFBF-3905362773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44" y="823559"/>
            <a:ext cx="3770696" cy="302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759B5CF-6C8B-4EFB-B86E-BDDE6AA2604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88386"/>
            <a:ext cx="3309686" cy="302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40F6D1-3844-4B11-AAB3-23F875E0946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73" y="3845462"/>
            <a:ext cx="3726838" cy="302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Pentagon 20"/>
          <p:cNvSpPr/>
          <p:nvPr/>
        </p:nvSpPr>
        <p:spPr bwMode="auto">
          <a:xfrm>
            <a:off x="0" y="6657"/>
            <a:ext cx="1762700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6686" y="137836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41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11283" y="2065446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25" name="Oval 24"/>
          <p:cNvSpPr/>
          <p:nvPr/>
        </p:nvSpPr>
        <p:spPr>
          <a:xfrm>
            <a:off x="1517799" y="4930273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sp>
        <p:nvSpPr>
          <p:cNvPr id="26" name="Oval 25"/>
          <p:cNvSpPr/>
          <p:nvPr/>
        </p:nvSpPr>
        <p:spPr>
          <a:xfrm>
            <a:off x="6091825" y="4950598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27" name="Oval 26"/>
          <p:cNvSpPr/>
          <p:nvPr/>
        </p:nvSpPr>
        <p:spPr>
          <a:xfrm>
            <a:off x="6026056" y="2065446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7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6" grpId="0" animBg="1"/>
      <p:bldP spid="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2842F57E-B861-43B5-BBE2-195CBE2A0A84}"/>
                  </a:ext>
                </a:extLst>
              </p:cNvPr>
              <p:cNvSpPr/>
              <p:nvPr/>
            </p:nvSpPr>
            <p:spPr>
              <a:xfrm>
                <a:off x="590495" y="0"/>
                <a:ext cx="9031806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42F57E-B861-43B5-BBE2-195CBE2A0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5" y="0"/>
                <a:ext cx="9031806" cy="703013"/>
              </a:xfrm>
              <a:prstGeom prst="rect">
                <a:avLst/>
              </a:prstGeom>
              <a:blipFill rotWithShape="1">
                <a:blip r:embed="rId2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236700-5609-4331-B8C5-309A0C6031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21" y="150312"/>
            <a:ext cx="2785021" cy="2969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BD166372-D9E9-4739-A4AD-3C0C41238731}"/>
                  </a:ext>
                </a:extLst>
              </p:cNvPr>
              <p:cNvSpPr/>
              <p:nvPr/>
            </p:nvSpPr>
            <p:spPr>
              <a:xfrm>
                <a:off x="-520505" y="716879"/>
                <a:ext cx="12712505" cy="5351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800" i="1" smtClean="0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99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sz="2800" i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sz="2800" i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2800" b="0" i="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u</m:t>
                              </m:r>
                              <m:r>
                                <a:rPr lang="en-US" sz="2800" b="0" i="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2800" i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≥−1</m:t>
                              </m:r>
                            </m:e>
                            <m:e>
                              <m:r>
                                <a:rPr lang="en-US" sz="2800" i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sz="2800" i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sz="2800" i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2800" b="0" i="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u</m:t>
                              </m:r>
                              <m:r>
                                <a:rPr lang="en-US" sz="2800" b="0" i="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2800" i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&lt;−1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Giữ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phía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phải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xứng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phía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thẳng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hoành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A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166372-D9E9-4739-A4AD-3C0C41238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505" y="716879"/>
                <a:ext cx="12712505" cy="5351978"/>
              </a:xfrm>
              <a:prstGeom prst="rect">
                <a:avLst/>
              </a:prstGeom>
              <a:blipFill rotWithShape="1">
                <a:blip r:embed="rId4"/>
                <a:stretch>
                  <a:fillRect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1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D05AF32-3E18-4A7F-BE2D-05C46400FF1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852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         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dưới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đây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diễn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</a:t>
                </a:r>
                <a:endParaRPr 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05AF32-3E18-4A7F-BE2D-05C46400F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852943"/>
              </a:xfrm>
              <a:prstGeom prst="rect">
                <a:avLst/>
              </a:prstGeom>
              <a:blipFill rotWithShape="1">
                <a:blip r:embed="rId2"/>
                <a:stretch>
                  <a:fillRect l="-125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6CB182-D7E8-4FEA-97E5-E549634C53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01" y="1487711"/>
            <a:ext cx="11774657" cy="39375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A33D75-604B-4B02-91EE-69D0EB1E7F59}"/>
              </a:ext>
            </a:extLst>
          </p:cNvPr>
          <p:cNvSpPr/>
          <p:nvPr/>
        </p:nvSpPr>
        <p:spPr>
          <a:xfrm>
            <a:off x="-520505" y="5661957"/>
            <a:ext cx="12585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0" algn="just">
              <a:spcBef>
                <a:spcPts val="0"/>
              </a:spcBef>
              <a:spcAft>
                <a:spcPts val="0"/>
              </a:spcAft>
              <a:tabLst>
                <a:tab pos="810260" algn="l"/>
                <a:tab pos="2070735" algn="l"/>
                <a:tab pos="2250440" algn="l"/>
                <a:tab pos="3420745" algn="l"/>
                <a:tab pos="3600450" algn="l"/>
                <a:tab pos="4770755" algn="l"/>
                <a:tab pos="4951095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(I)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II).     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I).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(III).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III).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79" y="5708604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3391630" y="5729428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5625770" y="5729428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9070096" y="5729428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14" name="Pentagon 13"/>
          <p:cNvSpPr/>
          <p:nvPr/>
        </p:nvSpPr>
        <p:spPr bwMode="auto">
          <a:xfrm>
            <a:off x="12526" y="6657"/>
            <a:ext cx="1762700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6686" y="137836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42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279EF39-12B9-4180-84E1-34DF5873B02E}"/>
                  </a:ext>
                </a:extLst>
              </p:cNvPr>
              <p:cNvSpPr/>
              <p:nvPr/>
            </p:nvSpPr>
            <p:spPr>
              <a:xfrm>
                <a:off x="-275772" y="385408"/>
                <a:ext cx="12192000" cy="4369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Lời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giải</a:t>
                </a:r>
                <a:endParaRPr lang="en-US" sz="3200" dirty="0">
                  <a:solidFill>
                    <a:srgbClr val="0000FF"/>
                  </a:solidFill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  <a:p>
                <a:pPr marL="630555" marR="0"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′&gt;0∀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(I)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(II)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sai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(III)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sai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3200" dirty="0" smtClean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B</a:t>
                </a:r>
                <a:endParaRPr lang="en-US" sz="3200" b="1" dirty="0">
                  <a:solidFill>
                    <a:srgbClr val="000099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279EF39-12B9-4180-84E1-34DF5873B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772" y="385408"/>
                <a:ext cx="12192000" cy="4369081"/>
              </a:xfrm>
              <a:prstGeom prst="rect">
                <a:avLst/>
              </a:prstGeom>
              <a:blipFill rotWithShape="1">
                <a:blip r:embed="rId2"/>
                <a:stretch>
                  <a:fillRect t="-1116" b="-3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5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A24FDD1-0D41-4C1A-9F0C-4A9E6F22A391}"/>
                  </a:ext>
                </a:extLst>
              </p:cNvPr>
              <p:cNvSpPr/>
              <p:nvPr/>
            </p:nvSpPr>
            <p:spPr>
              <a:xfrm>
                <a:off x="0" y="0"/>
                <a:ext cx="12084148" cy="1743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+mj-lt"/>
                  </a:rPr>
                  <a:t>                   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như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1.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2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A, B, C, D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endParaRPr lang="en-US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A24FDD1-0D41-4C1A-9F0C-4A9E6F22A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84148" cy="1743298"/>
              </a:xfrm>
              <a:prstGeom prst="rect">
                <a:avLst/>
              </a:prstGeom>
              <a:blipFill rotWithShape="1">
                <a:blip r:embed="rId2"/>
                <a:stretch>
                  <a:fillRect l="-1009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32B7CAC-13B2-4ED4-AF4C-017483FA40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6266" y="1431980"/>
            <a:ext cx="3329350" cy="31489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392631F-7E3E-433C-859F-EE0BB7FE2A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68" y="1457564"/>
            <a:ext cx="3424946" cy="31233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50E0A15-308A-444C-8707-C7C5FFDA932A}"/>
                  </a:ext>
                </a:extLst>
              </p:cNvPr>
              <p:cNvSpPr/>
              <p:nvPr/>
            </p:nvSpPr>
            <p:spPr>
              <a:xfrm>
                <a:off x="0" y="5274020"/>
                <a:ext cx="12084147" cy="98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dirty="0" smtClean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 (Headings)"/>
                    <a:ea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  <a:ea typeface="Times New Roman" panose="02020603050405020304" pitchFamily="18" charset="0"/>
                      </a:rPr>
                      <m:t>      </m:t>
                    </m:r>
                    <m:r>
                      <a:rPr lang="en-US" sz="3200" b="0" i="1" smtClean="0">
                        <a:latin typeface="Cambria Math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0E0A15-308A-444C-8707-C7C5FFDA9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4020"/>
                <a:ext cx="12084147" cy="988412"/>
              </a:xfrm>
              <a:prstGeom prst="rect">
                <a:avLst/>
              </a:prstGeom>
              <a:blipFill rotWithShape="1"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entagon 6"/>
          <p:cNvSpPr/>
          <p:nvPr/>
        </p:nvSpPr>
        <p:spPr bwMode="auto">
          <a:xfrm>
            <a:off x="12526" y="6657"/>
            <a:ext cx="1762700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686" y="137836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43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79" y="5708604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3228791" y="5591940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8416655" y="5591940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5769015" y="5591940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05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9" grpId="0" animBg="1"/>
      <p:bldP spid="10" grpId="0" animBg="1"/>
      <p:bldP spid="11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80B76AC-D7E9-4C22-B5E0-B3A6FBAF5F3C}"/>
                  </a:ext>
                </a:extLst>
              </p:cNvPr>
              <p:cNvSpPr/>
              <p:nvPr/>
            </p:nvSpPr>
            <p:spPr>
              <a:xfrm>
                <a:off x="186930" y="4280272"/>
                <a:ext cx="11574370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Nhìn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2 ta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 C)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32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0B76AC-D7E9-4C22-B5E0-B3A6FBAF5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30" y="4280272"/>
                <a:ext cx="11574370" cy="1993366"/>
              </a:xfrm>
              <a:prstGeom prst="rect">
                <a:avLst/>
              </a:prstGeom>
              <a:blipFill rotWithShape="1">
                <a:blip r:embed="rId2"/>
                <a:stretch>
                  <a:fillRect l="-1370" t="-6728" r="-421" b="-8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EFA2D-A9E3-4E02-B319-18E8E19F7A57}"/>
              </a:ext>
            </a:extLst>
          </p:cNvPr>
          <p:cNvSpPr/>
          <p:nvPr/>
        </p:nvSpPr>
        <p:spPr>
          <a:xfrm>
            <a:off x="0" y="224433"/>
            <a:ext cx="304800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2B7CAC-13B2-4ED4-AF4C-017483FA40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8271" y="900500"/>
            <a:ext cx="3329350" cy="3148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92631F-7E3E-433C-859F-EE0BB7FE2A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15" y="655899"/>
            <a:ext cx="3424946" cy="312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8902" y="3683995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1808426" y="-26804"/>
            <a:ext cx="13054054" cy="1340316"/>
            <a:chOff x="-3279158" y="1663551"/>
            <a:chExt cx="28274007" cy="3309048"/>
          </a:xfrm>
        </p:grpSpPr>
        <p:grpSp>
          <p:nvGrpSpPr>
            <p:cNvPr id="21" name="Group 20"/>
            <p:cNvGrpSpPr/>
            <p:nvPr/>
          </p:nvGrpSpPr>
          <p:grpSpPr>
            <a:xfrm>
              <a:off x="-3279158" y="1663551"/>
              <a:ext cx="28133753" cy="3309048"/>
              <a:chOff x="-3279158" y="1441712"/>
              <a:chExt cx="28133753" cy="330904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-3279158" y="1761081"/>
                <a:ext cx="28133753" cy="29896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441712"/>
                <a:ext cx="3505200" cy="1382491"/>
                <a:chOff x="534987" y="1441712"/>
                <a:chExt cx="3505200" cy="1382491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858369" y="1441712"/>
                  <a:ext cx="2972705" cy="13677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44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47701" y="1789255"/>
                  <a:ext cx="24347148" cy="29889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fr-FR" sz="24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                    </a:t>
                  </a:r>
                  <a:r>
                    <a:rPr lang="fr-FR" sz="2400" dirty="0" err="1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Tìm</a:t>
                  </a:r>
                  <a:r>
                    <a:rPr lang="fr-FR" sz="24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để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hàm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số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fr-FR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𝑐𝑥</m:t>
                          </m:r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có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đồ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thị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như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hình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vẽ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sau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:</a:t>
                  </a:r>
                  <a:endPara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endPara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1" y="1789255"/>
                  <a:ext cx="24347148" cy="298895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37517" y="1313513"/>
            <a:ext cx="5283161" cy="675621"/>
            <a:chOff x="1394904" y="6686489"/>
            <a:chExt cx="1355837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852074" y="6686489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=−1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2074" y="6686489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26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94904" y="6857155"/>
              <a:ext cx="1088671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290052" y="1989133"/>
            <a:ext cx="5330626" cy="583231"/>
            <a:chOff x="1209447" y="5423759"/>
            <a:chExt cx="13708440" cy="918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816685" y="5423759"/>
                  <a:ext cx="13101202" cy="91838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=−2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</m:oMath>
                  </a14:m>
                  <a:r>
                    <a:rPr lang="vi-VN" sz="3000" dirty="0"/>
                    <a:t>.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685" y="5423759"/>
                  <a:ext cx="13101202" cy="9183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692" b="-2115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209447" y="5516081"/>
              <a:ext cx="1088672" cy="7337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262013" y="2576257"/>
            <a:ext cx="5369188" cy="517671"/>
            <a:chOff x="1045859" y="3836991"/>
            <a:chExt cx="13779148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723803" y="3836991"/>
                  <a:ext cx="13101204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=2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=1</m:t>
                      </m:r>
                    </m:oMath>
                  </a14:m>
                  <a:r>
                    <a:rPr lang="vi-VN" sz="3000" dirty="0"/>
                    <a:t>.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803" y="3836991"/>
                  <a:ext cx="13101204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978" b="-3010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045859" y="4185201"/>
              <a:ext cx="1088671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314512" y="3093928"/>
            <a:ext cx="5329608" cy="567299"/>
            <a:chOff x="1729933" y="5227563"/>
            <a:chExt cx="13705823" cy="1424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334554" y="5227563"/>
                  <a:ext cx="13101202" cy="142482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/>
                        </a:rPr>
                        <m:t>=2</m:t>
                      </m:r>
                      <m:r>
                        <a:rPr lang="vi-VN" sz="300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000" b="0" i="1" smtClean="0">
                          <a:latin typeface="Cambria Math"/>
                        </a:rPr>
                        <m:t>=−2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r>
                        <a:rPr lang="en-US" sz="3000" b="0" i="1" smtClean="0">
                          <a:latin typeface="Cambria Math"/>
                        </a:rPr>
                        <m:t>=−1</m:t>
                      </m:r>
                    </m:oMath>
                  </a14:m>
                  <a:r>
                    <a:rPr lang="vi-VN" sz="3000" dirty="0" smtClean="0"/>
                    <a:t>.</a:t>
                  </a: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554" y="5227563"/>
                  <a:ext cx="13101202" cy="14248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863" b="-245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729933" y="543971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485" y="4237993"/>
                <a:ext cx="11744354" cy="2381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Để đường tiệm cận đứng là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=−2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pt-B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Để đường tiệm cận ngang là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=1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pt-B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fr-FR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fr-FR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fr-FR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Để đồ thị hàm số đi qua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−2 ;0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F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endParaRPr lang="fr-FR" sz="2400" dirty="0" smtClean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Vậy </a:t>
                </a:r>
                <a:r>
                  <a:rPr lang="pt-B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=1;</m:t>
                    </m:r>
                    <m:r>
                      <a:rPr lang="pt-B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=−2;</m:t>
                    </m:r>
                    <m:r>
                      <a:rPr lang="pt-B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2400" b="1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 B</a:t>
                </a:r>
                <a:endPara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5" y="4237993"/>
                <a:ext cx="11744354" cy="2381486"/>
              </a:xfrm>
              <a:prstGeom prst="rect">
                <a:avLst/>
              </a:prstGeom>
              <a:blipFill rotWithShape="1">
                <a:blip r:embed="rId8"/>
                <a:stretch>
                  <a:fillRect b="-4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6D06622-430F-4A28-B1E7-D8769381D38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3184" y="1226008"/>
            <a:ext cx="2928053" cy="268692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242600" y="1989133"/>
            <a:ext cx="470790" cy="5245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32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7ADC75F4-B186-4FF6-BBD7-81370B9C3BED}"/>
                  </a:ext>
                </a:extLst>
              </p:cNvPr>
              <p:cNvSpPr/>
              <p:nvPr/>
            </p:nvSpPr>
            <p:spPr>
              <a:xfrm>
                <a:off x="0" y="140195"/>
                <a:ext cx="12192000" cy="178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            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như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1.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2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nào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sau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đây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?</a:t>
                </a:r>
              </a:p>
              <a:p>
                <a:r>
                  <a:rPr lang="fr-FR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endParaRPr lang="en-US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ADC75F4-B186-4FF6-BBD7-81370B9C3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0195"/>
                <a:ext cx="12192000" cy="1783630"/>
              </a:xfrm>
              <a:prstGeom prst="rect">
                <a:avLst/>
              </a:prstGeom>
              <a:blipFill rotWithShape="1">
                <a:blip r:embed="rId2"/>
                <a:stretch>
                  <a:fillRect l="-100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3C3668-D952-4EB4-8138-0455928A29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10" y="1635017"/>
            <a:ext cx="11633980" cy="35879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2C08399F-0936-403B-B7DF-0E6B3434D014}"/>
                  </a:ext>
                </a:extLst>
              </p:cNvPr>
              <p:cNvSpPr/>
              <p:nvPr/>
            </p:nvSpPr>
            <p:spPr>
              <a:xfrm>
                <a:off x="0" y="5420368"/>
                <a:ext cx="12192000" cy="87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      </a:t>
                </a:r>
                <a:r>
                  <a:rPr lang="en-US" sz="3200" b="1" dirty="0" smtClean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08399F-0936-403B-B7DF-0E6B3434D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20368"/>
                <a:ext cx="12192000" cy="8715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entagon 7"/>
          <p:cNvSpPr/>
          <p:nvPr/>
        </p:nvSpPr>
        <p:spPr bwMode="auto">
          <a:xfrm>
            <a:off x="12526" y="6657"/>
            <a:ext cx="1762700" cy="81635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952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686" y="137836"/>
            <a:ext cx="13724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45</a:t>
            </a:r>
            <a:endParaRPr lang="en-US" sz="3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2650" y="5605563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8752769" y="5633626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6096000" y="5605563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3296847" y="5605563"/>
            <a:ext cx="546117" cy="53812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9452" y="1002082"/>
                <a:ext cx="10872592" cy="396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&amp;−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qua 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Ox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52" y="1002082"/>
                <a:ext cx="10872592" cy="3969998"/>
              </a:xfrm>
              <a:prstGeom prst="rect">
                <a:avLst/>
              </a:prstGeom>
              <a:blipFill rotWithShape="1">
                <a:blip r:embed="rId2"/>
                <a:stretch>
                  <a:fillRect l="-1121" t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ACE79F-AE99-4B81-9243-68CEFEE6366D}"/>
              </a:ext>
            </a:extLst>
          </p:cNvPr>
          <p:cNvSpPr/>
          <p:nvPr/>
        </p:nvSpPr>
        <p:spPr>
          <a:xfrm>
            <a:off x="161391" y="0"/>
            <a:ext cx="294756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88A2306-C723-4C14-BE6B-197FEC275DA8}"/>
                  </a:ext>
                </a:extLst>
              </p:cNvPr>
              <p:cNvSpPr/>
              <p:nvPr/>
            </p:nvSpPr>
            <p:spPr>
              <a:xfrm>
                <a:off x="510079" y="613245"/>
                <a:ext cx="11681921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Sử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dụng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Giữ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nguyên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phải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Oy,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bỏ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Oy.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Lấy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xứng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phải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Oy qua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Oy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+ Ta đ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ư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ợc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3200" dirty="0" smtClean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C</a:t>
                </a:r>
                <a:endParaRPr lang="en-US" sz="3200" b="1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8A2306-C723-4C14-BE6B-197FEC275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9" y="613245"/>
                <a:ext cx="11681921" cy="3539430"/>
              </a:xfrm>
              <a:prstGeom prst="rect">
                <a:avLst/>
              </a:prstGeom>
              <a:blipFill rotWithShape="1">
                <a:blip r:embed="rId2"/>
                <a:stretch>
                  <a:fillRect t="-2414" r="-1305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9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319" y="3564618"/>
            <a:ext cx="11834900" cy="4562569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2619"/>
            <a:ext cx="11869732" cy="1838707"/>
            <a:chOff x="534987" y="1576347"/>
            <a:chExt cx="23268974" cy="51647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576347"/>
              <a:ext cx="23268974" cy="5164724"/>
              <a:chOff x="534987" y="1354508"/>
              <a:chExt cx="23268974" cy="516472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83775" y="1626853"/>
                <a:ext cx="23120186" cy="48923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354508"/>
                <a:ext cx="3505200" cy="1469695"/>
                <a:chOff x="534987" y="1354508"/>
                <a:chExt cx="3505200" cy="1469695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25601" y="1354508"/>
                  <a:ext cx="2690581" cy="1413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16203" y="2327725"/>
                  <a:ext cx="13427164" cy="3050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𝑐𝑥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bên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. </a:t>
                  </a:r>
                  <a:endParaRPr lang="en-US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  <a:p>
                  <a:pPr marR="0" lvl="0" algn="just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 err="1" smtClean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Chọn</a:t>
                  </a: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đáp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án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: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3" y="2327725"/>
                  <a:ext cx="13427164" cy="30503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9" b="-842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59620" y="2506930"/>
            <a:ext cx="11838141" cy="1116506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3" cy="1116500"/>
              <a:chOff x="5537206" y="1557992"/>
              <a:chExt cx="3079906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1" y="1557992"/>
                <a:ext cx="278936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𝑏𝑐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1"/>
              <a:ext cx="3090381" cy="1116502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4600" y="1846259"/>
                    <a:ext cx="2280848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𝑎𝑑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4600" y="1846259"/>
                    <a:ext cx="2280848" cy="4864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2005" y="182505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𝑎𝑐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2005" y="182505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just">
                      <a:tabLst>
                        <a:tab pos="635000" algn="l"/>
                        <a:tab pos="2222500" algn="l"/>
                        <a:tab pos="3810000" algn="l"/>
                        <a:tab pos="539750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𝑐𝑑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latin typeface="Times New Roman (Headings)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175540" y="2779295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AFB500C-22FF-4D05-88F7-2CF3568BB79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695644" y="166109"/>
            <a:ext cx="3277992" cy="2340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56001" y="4030869"/>
                <a:ext cx="11266795" cy="2758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nằm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phải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𝑐𝑑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(1);</a:t>
                </a: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ngang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nằm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𝑎𝑐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(2).</a:t>
                </a: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Ngoài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ra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cắt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hoành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𝑎𝑐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Từ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(1), (2) ta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B</a:t>
                </a:r>
                <a:endParaRPr lang="en-US" sz="2400" b="1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001" y="4030869"/>
                <a:ext cx="11266795" cy="2758447"/>
              </a:xfrm>
              <a:prstGeom prst="rect">
                <a:avLst/>
              </a:prstGeom>
              <a:blipFill rotWithShape="1">
                <a:blip r:embed="rId9"/>
                <a:stretch>
                  <a:fillRect r="-812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2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8902" y="3683995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74119" y="37995"/>
            <a:ext cx="12989952" cy="1644330"/>
            <a:chOff x="-631469" y="1551201"/>
            <a:chExt cx="28133754" cy="4059614"/>
          </a:xfrm>
        </p:grpSpPr>
        <p:grpSp>
          <p:nvGrpSpPr>
            <p:cNvPr id="21" name="Group 20"/>
            <p:cNvGrpSpPr/>
            <p:nvPr/>
          </p:nvGrpSpPr>
          <p:grpSpPr>
            <a:xfrm>
              <a:off x="-631469" y="1551201"/>
              <a:ext cx="28133754" cy="2989679"/>
              <a:chOff x="-631469" y="1329362"/>
              <a:chExt cx="28133754" cy="298967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-631469" y="1329362"/>
                <a:ext cx="28133754" cy="29896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441712"/>
                <a:ext cx="3505201" cy="1382491"/>
                <a:chOff x="534987" y="1441712"/>
                <a:chExt cx="3505201" cy="1382491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7"/>
                  <a:ext cx="3505201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6" y="1836907"/>
                  <a:ext cx="582200" cy="537956"/>
                  <a:chOff x="7440265" y="3398551"/>
                  <a:chExt cx="757239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5" y="3436654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5" y="3814472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858371" y="1441712"/>
                  <a:ext cx="2972704" cy="13677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47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-518713" y="1691200"/>
                  <a:ext cx="23373592" cy="3919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fr-FR" sz="240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                              </a:t>
                  </a: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𝑏𝑥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≠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và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)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bên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Khẳng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nào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dưới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đây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đúng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?</a:t>
                  </a:r>
                </a:p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endPara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18713" y="1691200"/>
                  <a:ext cx="23373592" cy="391961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37517" y="1313513"/>
            <a:ext cx="5283161" cy="675621"/>
            <a:chOff x="1394904" y="6686489"/>
            <a:chExt cx="1355837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852074" y="6686489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𝑎𝑏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2074" y="6686489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40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394904" y="6857155"/>
              <a:ext cx="1088671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290052" y="1989133"/>
            <a:ext cx="5330626" cy="583231"/>
            <a:chOff x="1209447" y="5423759"/>
            <a:chExt cx="13708440" cy="918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816685" y="5423759"/>
                  <a:ext cx="13101202" cy="91838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𝑎𝑏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685" y="5423759"/>
                  <a:ext cx="13101202" cy="9183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62" b="-1730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209447" y="5516081"/>
              <a:ext cx="1088672" cy="7337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b="1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262013" y="2576257"/>
            <a:ext cx="5369188" cy="517671"/>
            <a:chOff x="1045859" y="3836991"/>
            <a:chExt cx="13779148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723803" y="3836991"/>
                  <a:ext cx="13101204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𝑎𝑏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803" y="3836991"/>
                  <a:ext cx="13101204" cy="14248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6452" b="-2580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045859" y="4185201"/>
              <a:ext cx="1088671" cy="100053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314512" y="3093928"/>
            <a:ext cx="5329608" cy="567299"/>
            <a:chOff x="1729933" y="5227563"/>
            <a:chExt cx="13705823" cy="1424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247208" y="5227563"/>
                  <a:ext cx="13188548" cy="142482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tabLst>
                      <a:tab pos="635000" algn="l"/>
                      <a:tab pos="2222500" algn="l"/>
                      <a:tab pos="3810000" algn="l"/>
                      <a:tab pos="5397500" algn="l"/>
                    </a:tabLst>
                  </a:pPr>
                  <a:r>
                    <a:rPr lang="pt-BR" sz="2800" dirty="0" smtClean="0">
                      <a:ea typeface="Times New Roman" panose="020206030504050203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𝑎𝑏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pt-BR" sz="2800" i="1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pt-BR" sz="2800" dirty="0">
                      <a:latin typeface="Times New Roman (Headings)"/>
                      <a:ea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Times New Roman (Headings)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208" y="5227563"/>
                  <a:ext cx="13188548" cy="14248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961" b="-186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729933" y="543971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1465" y="4237993"/>
                <a:ext cx="1141737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đứng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nghịch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từng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khoảng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xác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định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dirty="0" smtClean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2400" b="1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 A</a:t>
                </a:r>
                <a:endPara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5" y="4237993"/>
                <a:ext cx="11417374" cy="1569660"/>
              </a:xfrm>
              <a:prstGeom prst="rect">
                <a:avLst/>
              </a:prstGeom>
              <a:blipFill rotWithShape="1">
                <a:blip r:embed="rId8"/>
                <a:stretch>
                  <a:fillRect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303939" y="1406913"/>
            <a:ext cx="470790" cy="5245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C7A02584-8B7B-4448-87FB-39242BE7DF7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2668" y="673445"/>
            <a:ext cx="3330599" cy="3299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7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00812" y="2537228"/>
            <a:ext cx="11834900" cy="4001357"/>
            <a:chOff x="165790" y="3636276"/>
            <a:chExt cx="11834900" cy="3909033"/>
          </a:xfrm>
        </p:grpSpPr>
        <p:sp>
          <p:nvSpPr>
            <p:cNvPr id="5" name="Rounded Rectangle 4"/>
            <p:cNvSpPr/>
            <p:nvPr/>
          </p:nvSpPr>
          <p:spPr>
            <a:xfrm>
              <a:off x="165790" y="4215948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25220" y="-95703"/>
            <a:ext cx="11851330" cy="2632932"/>
            <a:chOff x="534987" y="1773142"/>
            <a:chExt cx="23232899" cy="308226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32899" cy="2985702"/>
              <a:chOff x="534987" y="1647866"/>
              <a:chExt cx="23232899" cy="298570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47700" y="1653394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6" y="1653394"/>
                  <a:ext cx="2690581" cy="64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61369" y="1773142"/>
                  <a:ext cx="12355151" cy="1429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bên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.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Mệnh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đề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nào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dưới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đây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fr-FR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đúng</a:t>
                  </a:r>
                  <a:r>
                    <a:rPr lang="fr-FR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?</a:t>
                  </a:r>
                  <a:endParaRPr lang="en-US" sz="24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69" y="1773142"/>
                  <a:ext cx="12355151" cy="14295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7" b="-39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523615" y="991634"/>
            <a:ext cx="7594029" cy="1880335"/>
            <a:chOff x="220386" y="710041"/>
            <a:chExt cx="7594029" cy="2104568"/>
          </a:xfrm>
        </p:grpSpPr>
        <p:grpSp>
          <p:nvGrpSpPr>
            <p:cNvPr id="51" name="Group 50"/>
            <p:cNvGrpSpPr/>
            <p:nvPr/>
          </p:nvGrpSpPr>
          <p:grpSpPr>
            <a:xfrm>
              <a:off x="220387" y="727268"/>
              <a:ext cx="3649593" cy="833832"/>
              <a:chOff x="5510502" y="300355"/>
              <a:chExt cx="3637220" cy="7751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45074" y="300355"/>
                <a:ext cx="3376421" cy="76910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10502" y="56919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6796" y="531108"/>
                    <a:ext cx="3220926" cy="5444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𝑐𝑑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vi-VN" sz="2800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796" y="531108"/>
                    <a:ext cx="3220926" cy="54441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179442" y="710041"/>
              <a:ext cx="3634973" cy="872627"/>
              <a:chOff x="6550101" y="284340"/>
              <a:chExt cx="3622649" cy="81123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27607" y="284340"/>
                <a:ext cx="3445143" cy="81123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550101" y="43982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20386" y="1582670"/>
              <a:ext cx="3623279" cy="1231939"/>
              <a:chOff x="-301566" y="1095572"/>
              <a:chExt cx="3610994" cy="11452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38656" y="1095572"/>
                <a:ext cx="3348084" cy="87861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301566" y="127334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0920" y="1664396"/>
                <a:ext cx="2280848" cy="5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116271" y="1582671"/>
              <a:ext cx="3681833" cy="920579"/>
              <a:chOff x="675075" y="1095573"/>
              <a:chExt cx="3669351" cy="85580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947207" y="1095573"/>
                <a:ext cx="3397219" cy="8558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75075" y="129841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4466362" y="1136814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2184" y="3111181"/>
                <a:ext cx="11884702" cy="3800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Vì hàm số nghịch biến trên từng khoảng xác định nên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với mọi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≠−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vi-VN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vi-VN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Mặt 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khác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∩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𝑂𝑥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2400" b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Loại </a:t>
                </a:r>
                <a:r>
                  <a:rPr lang="vi-VN" sz="2400" b="1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vi-VN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∩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𝑂𝑦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𝑏𝑑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2400" b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Loại </a:t>
                </a:r>
                <a:r>
                  <a:rPr lang="vi-VN" sz="2400" b="1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vi-VN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2400" b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Loại D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vi-VN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Mặt 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khác, phương trình đường tiệm cận đứng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𝑐𝑑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</a:t>
                </a:r>
                <a:r>
                  <a:rPr lang="vi-VN" sz="24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 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ra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a:rPr lang="vi-VN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4" y="3111181"/>
                <a:ext cx="11884702" cy="3800528"/>
              </a:xfrm>
              <a:prstGeom prst="rect">
                <a:avLst/>
              </a:prstGeom>
              <a:blipFill rotWithShape="1">
                <a:blip r:embed="rId5"/>
                <a:stretch>
                  <a:fillRect l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25015" y="2014009"/>
                <a:ext cx="3231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𝑎𝑐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 (Headings)"/>
                          <a:ea typeface="Times New Roman" panose="02020603050405020304" pitchFamily="18" charset="0"/>
                        </a:rPr>
                        <m:t>, 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𝑏𝑑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 (Headings)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15" y="2014009"/>
                <a:ext cx="323188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835135" y="1931883"/>
                <a:ext cx="3231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𝑏𝑑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 (Headings)"/>
                          <a:ea typeface="Times New Roman" panose="02020603050405020304" pitchFamily="18" charset="0"/>
                        </a:rPr>
                        <m:t>, 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𝑎𝑑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 (Headings)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135" y="1931883"/>
                <a:ext cx="323188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869451" y="1159987"/>
                <a:ext cx="3231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𝑏𝑐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 (Headings)"/>
                          <a:ea typeface="Times New Roman" panose="02020603050405020304" pitchFamily="18" charset="0"/>
                        </a:rPr>
                        <m:t>, 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𝑎𝑑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2800"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 (Headings)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451" y="1159987"/>
                <a:ext cx="323188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48576D8A-5120-4CD7-9348-1B56C9665A0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1632" y="-68184"/>
            <a:ext cx="2813537" cy="2683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5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7345" y="3525519"/>
            <a:ext cx="11834900" cy="3173529"/>
            <a:chOff x="184495" y="3636276"/>
            <a:chExt cx="11834900" cy="317352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94458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2"/>
            <a:ext cx="11939058" cy="1487550"/>
            <a:chOff x="534987" y="1869705"/>
            <a:chExt cx="23404876" cy="249489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49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4279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Tìm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tất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cả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các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giá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trị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tham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để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cắt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tại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hai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phân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biệt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sao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cho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4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Times New Roman" panose="02020603050405020304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4279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0" b="-546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036583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±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vi-VN" sz="2800" dirty="0">
                      <a:latin typeface="Times New Roman (Headings)"/>
                      <a:ea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36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451364" y="1777046"/>
            <a:ext cx="5036583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±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  <a:ea typeface="Times New Roman" panose="02020603050405020304" pitchFamily="18" charset="0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vi-VN" sz="2800" dirty="0">
                      <a:latin typeface="Times New Roman (Headings)"/>
                      <a:ea typeface="Times New Roman" panose="02020603050405020304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36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49897" y="2605957"/>
            <a:ext cx="5036583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±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vi-VN" sz="2800" dirty="0">
                      <a:latin typeface="Times New Roman (Headings)"/>
                      <a:ea typeface="Times New Roman" panose="02020603050405020304" pitchFamily="18" charset="0"/>
                    </a:rPr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818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451364" y="2628196"/>
            <a:ext cx="5024057" cy="617268"/>
            <a:chOff x="1458731" y="6334162"/>
            <a:chExt cx="13748578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06105" y="6334162"/>
                  <a:ext cx="13101204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tabLst>
                      <a:tab pos="635000" algn="l"/>
                      <a:tab pos="2222500" algn="l"/>
                      <a:tab pos="3810000" algn="l"/>
                      <a:tab pos="5397500" algn="l"/>
                    </a:tabLs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Times New Roman" panose="02020603050405020304" pitchFamily="18" charset="0"/>
                        </a:rPr>
                        <m:t>                 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±</m:t>
                      </m:r>
                      <m:r>
                        <a:rPr lang="en-US" sz="2800" i="1">
                          <a:latin typeface="Cambria Math"/>
                          <a:ea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  <a:ea typeface="Times New Roman" panose="02020603050405020304" pitchFamily="18" charset="0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vi-VN" sz="2800" dirty="0">
                      <a:latin typeface="Times New Roman (Headings)"/>
                      <a:ea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Times New Roman (Headings)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105" y="6334162"/>
                  <a:ext cx="13101204" cy="12345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834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49895" y="4079517"/>
                <a:ext cx="8644305" cy="128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≠−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200" i="1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95" y="4079517"/>
                <a:ext cx="8644305" cy="1283813"/>
              </a:xfrm>
              <a:prstGeom prst="rect">
                <a:avLst/>
              </a:prstGeom>
              <a:blipFill rotWithShape="1">
                <a:blip r:embed="rId8"/>
                <a:stretch>
                  <a:fillRect b="-14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7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B0644F9E-EE01-49E9-8D85-05410847857B}"/>
                  </a:ext>
                </a:extLst>
              </p:cNvPr>
              <p:cNvSpPr/>
              <p:nvPr/>
            </p:nvSpPr>
            <p:spPr>
              <a:xfrm>
                <a:off x="0" y="239151"/>
                <a:ext cx="12238892" cy="5408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/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cắt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biệt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≠0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&amp;1+3−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−1≠0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&gt;5+2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&lt;5−2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5000" lvl="0"/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     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3200" i="1" dirty="0" smtClean="0">
                  <a:solidFill>
                    <a:srgbClr val="0000CC"/>
                  </a:solidFill>
                  <a:latin typeface="Cambria Math"/>
                  <a:ea typeface="Times New Roman" panose="02020603050405020304" pitchFamily="18" charset="0"/>
                </a:endParaRPr>
              </a:p>
              <a:p>
                <a:pPr marL="635000" lvl="0"/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 marL="635000"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=4⇔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=4⇔2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−4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=16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−4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=8</m:t>
                    </m:r>
                  </m:oMath>
                </a14:m>
                <a:endParaRPr lang="en-US" sz="3200" i="1" dirty="0" smtClean="0">
                  <a:solidFill>
                    <a:srgbClr val="0000CC"/>
                  </a:solidFill>
                  <a:latin typeface="Cambria Math"/>
                  <a:ea typeface="Times New Roman" panose="02020603050405020304" pitchFamily="18" charset="0"/>
                </a:endParaRPr>
              </a:p>
              <a:p>
                <a:pPr marL="635000"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−10</m:t>
                      </m:r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3200" i="1">
                          <a:solidFill>
                            <a:srgbClr val="0000CC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+5=0⇔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=5+2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=5−2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35000" lvl="0"/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644F9E-EE01-49E9-8D85-054108478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151"/>
                <a:ext cx="12238892" cy="5408404"/>
              </a:xfrm>
              <a:prstGeom prst="rect">
                <a:avLst/>
              </a:prstGeom>
              <a:blipFill rotWithShape="1">
                <a:blip r:embed="rId2"/>
                <a:stretch>
                  <a:fillRect t="-1578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76961" y="2987233"/>
            <a:ext cx="11834900" cy="4562569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2619"/>
            <a:ext cx="11869732" cy="1838707"/>
            <a:chOff x="534987" y="1576347"/>
            <a:chExt cx="23268974" cy="51647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576347"/>
              <a:ext cx="23268974" cy="5164724"/>
              <a:chOff x="534987" y="1354508"/>
              <a:chExt cx="23268974" cy="516472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683775" y="1626853"/>
                <a:ext cx="23120186" cy="48923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354508"/>
                <a:ext cx="3505200" cy="1556119"/>
                <a:chOff x="534987" y="1354508"/>
                <a:chExt cx="3505200" cy="1556119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25603" y="1354508"/>
                  <a:ext cx="2690581" cy="15561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16203" y="2327725"/>
                  <a:ext cx="13427164" cy="3402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R="0" lvl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 smtClean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Cho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hàm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𝑏𝑥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den>
                      </m:f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có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đồ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thị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như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hình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vẽ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. </a:t>
                  </a:r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Tính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2400" dirty="0">
                      <a:solidFill>
                        <a:srgbClr val="0000CC"/>
                      </a:solidFill>
                      <a:latin typeface="Times New Roman" pitchFamily="18" charset="0"/>
                      <a:ea typeface="Calibri" panose="020F0502020204030204" pitchFamily="34" charset="0"/>
                      <a:cs typeface="Times New Roman" pitchFamily="18" charset="0"/>
                    </a:rPr>
                    <a:t>.</a:t>
                  </a:r>
                  <a:endParaRPr lang="en-US" sz="2000" dirty="0">
                    <a:solidFill>
                      <a:srgbClr val="0000CC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03" y="2327725"/>
                  <a:ext cx="13427164" cy="34029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9" r="-89" b="-45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-56001" y="1870727"/>
            <a:ext cx="8543787" cy="1116506"/>
            <a:chOff x="247181" y="2080087"/>
            <a:chExt cx="11838141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4" cy="1116500"/>
              <a:chOff x="5537206" y="1557992"/>
              <a:chExt cx="3079907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1" y="1557992"/>
                <a:ext cx="2789362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1"/>
              <a:ext cx="3090380" cy="1116502"/>
              <a:chOff x="5537206" y="1557992"/>
              <a:chExt cx="3079903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49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4600" y="1846259"/>
                    <a:ext cx="2280849" cy="5352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=0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latin typeface="Times New Roman (Headings)"/>
                              <a:ea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3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4600" y="1846259"/>
                    <a:ext cx="2280849" cy="53528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2" cy="1116501"/>
              <a:chOff x="5537206" y="1557992"/>
              <a:chExt cx="3079905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2005" y="1825052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2005" y="1825052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just">
                      <a:tabLst>
                        <a:tab pos="635000" algn="l"/>
                        <a:tab pos="2222500" algn="l"/>
                        <a:tab pos="3810000" algn="l"/>
                        <a:tab pos="539750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800">
                              <a:latin typeface="Cambria Math"/>
                              <a:ea typeface="Times New Roman" panose="02020603050405020304" pitchFamily="18" charset="0"/>
                            </a:rPr>
                            <m:t>=−1</m:t>
                          </m:r>
                        </m:oMath>
                      </m:oMathPara>
                    </a14:m>
                    <a:endParaRPr lang="en-US" sz="2800" dirty="0">
                      <a:latin typeface="Times New Roman (Headings)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6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E4121E-5E64-4E3D-830F-6D502EA4FAA1}"/>
              </a:ext>
            </a:extLst>
          </p:cNvPr>
          <p:cNvSpPr/>
          <p:nvPr/>
        </p:nvSpPr>
        <p:spPr>
          <a:xfrm>
            <a:off x="4076949" y="2143092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04160" y="3661463"/>
                <a:ext cx="11266795" cy="2949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𝑏𝑥</m:t>
                                </m:r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Dựa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vào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nghịch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biến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tập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xác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định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⇒−2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hai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Khi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Thỏa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mãn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fr-FR" sz="2400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Vậy</a:t>
                </a:r>
                <a:r>
                  <a:rPr lang="fr-FR" sz="2400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400" b="0" dirty="0" smtClean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Chọn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C</a:t>
                </a:r>
                <a:endParaRPr lang="en-US" sz="2400" b="1" dirty="0">
                  <a:solidFill>
                    <a:srgbClr val="0000CC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160" y="3661463"/>
                <a:ext cx="11266795" cy="2949334"/>
              </a:xfrm>
              <a:prstGeom prst="rect">
                <a:avLst/>
              </a:prstGeom>
              <a:blipFill rotWithShape="1">
                <a:blip r:embed="rId8"/>
                <a:stretch>
                  <a:fillRect b="-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1B87BDA-BE10-498B-A60E-AD138FA990B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786" y="171809"/>
            <a:ext cx="3609975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0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144" y="1841326"/>
            <a:ext cx="99832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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BBT)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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BBT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BBT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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488" y="939934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481" y="729020"/>
            <a:ext cx="6886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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" y="1261019"/>
                <a:ext cx="12192000" cy="522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≠0, 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𝑏𝑐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≠0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+) Tập xác định: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𝐷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+) Đạo hàm: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𝑐𝑥</m:t>
                                </m:r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nl-NL" sz="24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nl-NL" sz="24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𝑎𝑑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𝑏𝑐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l-NL" sz="24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hàm </a:t>
                </a:r>
                <a:r>
                  <a:rPr lang="nl-NL" sz="24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 đồng biến trên từng khoảng xác định. Đồ thị nằm góc phần tư 2 và 4.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nl-NL" sz="24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𝑎𝑑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𝑏𝑐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nl-NL" sz="24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hàm </a:t>
                </a:r>
                <a:r>
                  <a:rPr lang="nl-NL" sz="24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 nghịch biến trên từng khoảng xác định. Đồ thị nằm góc phần tư 1 và 3.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+) Đồ thị hàm số có: TCĐ: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và TCN: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+)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nl-NL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+) Đồ thị có tâm đối xứng: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CC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endParaRPr lang="en-US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61019"/>
                <a:ext cx="12192000" cy="5227650"/>
              </a:xfrm>
              <a:prstGeom prst="rect">
                <a:avLst/>
              </a:prstGeom>
              <a:blipFill rotWithShape="1">
                <a:blip r:embed="rId2"/>
                <a:stretch>
                  <a:fillRect l="-750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8683" y="190411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1655</TotalTime>
  <Words>10058</Words>
  <PresentationFormat>Custom</PresentationFormat>
  <Paragraphs>1062</Paragraphs>
  <Slides>77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Office Theme</vt:lpstr>
      <vt:lpstr>Bitmap Image</vt:lpstr>
      <vt:lpstr>GraphFile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2020-03-15T07:55:37Z</dcterms:modified>
  <cp:contentStatus/>
</cp:coreProperties>
</file>