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0" r:id="rId2"/>
    <p:sldId id="304" r:id="rId3"/>
    <p:sldId id="302" r:id="rId4"/>
    <p:sldId id="292" r:id="rId5"/>
    <p:sldId id="301" r:id="rId6"/>
    <p:sldId id="312" r:id="rId7"/>
    <p:sldId id="344" r:id="rId8"/>
    <p:sldId id="348" r:id="rId9"/>
    <p:sldId id="314" r:id="rId10"/>
    <p:sldId id="362" r:id="rId11"/>
    <p:sldId id="363" r:id="rId12"/>
    <p:sldId id="364" r:id="rId13"/>
    <p:sldId id="365" r:id="rId14"/>
    <p:sldId id="366" r:id="rId15"/>
    <p:sldId id="367" r:id="rId16"/>
    <p:sldId id="368" r:id="rId17"/>
    <p:sldId id="369" r:id="rId18"/>
    <p:sldId id="352" r:id="rId19"/>
    <p:sldId id="353" r:id="rId20"/>
    <p:sldId id="371" r:id="rId21"/>
    <p:sldId id="354" r:id="rId22"/>
    <p:sldId id="370" r:id="rId23"/>
    <p:sldId id="356" r:id="rId24"/>
    <p:sldId id="359" r:id="rId25"/>
    <p:sldId id="315" r:id="rId26"/>
    <p:sldId id="361" r:id="rId27"/>
    <p:sldId id="331" r:id="rId28"/>
    <p:sldId id="328" r:id="rId29"/>
    <p:sldId id="329" r:id="rId30"/>
    <p:sldId id="33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4657"/>
  </p:normalViewPr>
  <p:slideViewPr>
    <p:cSldViewPr snapToGrid="0">
      <p:cViewPr varScale="1">
        <p:scale>
          <a:sx n="82" d="100"/>
          <a:sy n="82" d="100"/>
        </p:scale>
        <p:origin x="485"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5</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eduhome.com.vn/DHALesson?idGrade=10&amp;idSubject=1&amp;idSeries=118&amp;idTheme=1067&amp;IdLevel=3&amp;idThemeServer=78"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5: Food and Drinks</a:t>
            </a:r>
            <a:endParaRPr lang="en-US" sz="3200" b="1" dirty="0">
              <a:solidFill>
                <a:srgbClr val="0070C0"/>
              </a:solidFill>
            </a:endParaRPr>
          </a:p>
          <a:p>
            <a:pPr algn="ctr"/>
            <a:r>
              <a:rPr lang="en-US" sz="3200" b="1" dirty="0">
                <a:solidFill>
                  <a:srgbClr val="00B050"/>
                </a:solidFill>
              </a:rPr>
              <a:t>Lesson 3.2: Writing</a:t>
            </a:r>
          </a:p>
          <a:p>
            <a:pPr algn="ctr"/>
            <a:r>
              <a:rPr lang="en-US" sz="3200" dirty="0">
                <a:solidFill>
                  <a:srgbClr val="FF0000"/>
                </a:solidFill>
              </a:rPr>
              <a:t>Page</a:t>
            </a:r>
            <a:r>
              <a:rPr lang="en-US" sz="3200" dirty="0"/>
              <a:t> </a:t>
            </a:r>
            <a:r>
              <a:rPr lang="en-US" sz="3200" dirty="0">
                <a:solidFill>
                  <a:srgbClr val="FF0000"/>
                </a:solidFill>
              </a:rPr>
              <a:t>43</a:t>
            </a:r>
          </a:p>
        </p:txBody>
      </p:sp>
    </p:spTree>
    <p:extLst>
      <p:ext uri="{BB962C8B-B14F-4D97-AF65-F5344CB8AC3E}">
        <p14:creationId xmlns:p14="http://schemas.microsoft.com/office/powerpoint/2010/main" val="4083332048"/>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4379" y="907495"/>
            <a:ext cx="7352522" cy="93629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accent1"/>
                </a:solidFill>
              </a:rPr>
              <a:t>2</a:t>
            </a:r>
            <a:r>
              <a:rPr lang="en-US" sz="2800" b="1" dirty="0">
                <a:solidFill>
                  <a:schemeClr val="accent1"/>
                </a:solidFill>
              </a:rPr>
              <a:t>. </a:t>
            </a:r>
            <a:r>
              <a:rPr lang="en-US" sz="2800" dirty="0">
                <a:solidFill>
                  <a:schemeClr val="accent1"/>
                </a:solidFill>
              </a:rPr>
              <a:t>Say where the dish is from.</a:t>
            </a:r>
          </a:p>
          <a:p>
            <a:r>
              <a:rPr lang="en-US" sz="2800" dirty="0">
                <a:solidFill>
                  <a:srgbClr val="FF0000"/>
                </a:solidFill>
              </a:rPr>
              <a:t>In Ho Chi Minh City</a:t>
            </a:r>
            <a:endParaRPr lang="en-US" i="1" dirty="0">
              <a:solidFill>
                <a:schemeClr val="accent1"/>
              </a:solidFill>
            </a:endParaRPr>
          </a:p>
        </p:txBody>
      </p:sp>
      <p:sp>
        <p:nvSpPr>
          <p:cNvPr id="4" name="Rectangle 3"/>
          <p:cNvSpPr/>
          <p:nvPr/>
        </p:nvSpPr>
        <p:spPr>
          <a:xfrm>
            <a:off x="944379" y="1843790"/>
            <a:ext cx="10632855" cy="4197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endParaRPr lang="en-US" sz="2800" dirty="0"/>
          </a:p>
          <a:p>
            <a:r>
              <a:rPr lang="en-US" sz="2800" dirty="0">
                <a:solidFill>
                  <a:schemeClr val="accent1"/>
                </a:solidFill>
              </a:rPr>
              <a:t>How about fried insects as a snack? – Long's blog </a:t>
            </a:r>
          </a:p>
          <a:p>
            <a:r>
              <a:rPr lang="en-US" sz="2800" dirty="0">
                <a:solidFill>
                  <a:schemeClr val="accent1"/>
                </a:solidFill>
              </a:rPr>
              <a:t>In Ho Chi Minh City, we eat some really interesting food. One of the strangest is côn trùng chiên. It's a mix of different insects. We fry them with spices and garlic. Some insects taste like fish, others taste like potatoes or nuts. The insects are very crunchy, like potato chips, and we often eat them out of a bowl as a snack. They are not only tasty but also healthy. You should not miss the chance to try them.  Vietnam has a lot of great food – don't just try phở when you visit!</a:t>
            </a:r>
          </a:p>
        </p:txBody>
      </p:sp>
      <p:cxnSp>
        <p:nvCxnSpPr>
          <p:cNvPr id="7" name="Straight Connector 6"/>
          <p:cNvCxnSpPr>
            <a:cxnSpLocks/>
          </p:cNvCxnSpPr>
          <p:nvPr/>
        </p:nvCxnSpPr>
        <p:spPr>
          <a:xfrm flipV="1">
            <a:off x="1080151" y="3239363"/>
            <a:ext cx="2635378"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148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1290" y="830105"/>
            <a:ext cx="8874177" cy="14243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accent1"/>
                </a:solidFill>
              </a:rPr>
              <a:t>3. Describe what is in the dish and how you cook it.</a:t>
            </a:r>
          </a:p>
          <a:p>
            <a:r>
              <a:rPr lang="en-US" sz="2800" dirty="0">
                <a:solidFill>
                  <a:srgbClr val="FF0000"/>
                </a:solidFill>
              </a:rPr>
              <a:t>a mix of different insects</a:t>
            </a:r>
          </a:p>
          <a:p>
            <a:r>
              <a:rPr lang="en-US" sz="2800" dirty="0">
                <a:solidFill>
                  <a:srgbClr val="FF0000"/>
                </a:solidFill>
              </a:rPr>
              <a:t>We fry them with spices and garlic.</a:t>
            </a:r>
          </a:p>
        </p:txBody>
      </p:sp>
      <p:sp>
        <p:nvSpPr>
          <p:cNvPr id="4" name="Rectangle 3"/>
          <p:cNvSpPr/>
          <p:nvPr/>
        </p:nvSpPr>
        <p:spPr>
          <a:xfrm>
            <a:off x="944379" y="2254427"/>
            <a:ext cx="10478126" cy="386156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endParaRPr lang="en-US" sz="2800" dirty="0"/>
          </a:p>
          <a:p>
            <a:r>
              <a:rPr lang="en-US" sz="2800" dirty="0">
                <a:solidFill>
                  <a:schemeClr val="accent1"/>
                </a:solidFill>
              </a:rPr>
              <a:t>How about fried insects as a snack? – Long's blog </a:t>
            </a:r>
          </a:p>
          <a:p>
            <a:r>
              <a:rPr lang="en-US" sz="2800" dirty="0">
                <a:solidFill>
                  <a:schemeClr val="accent1"/>
                </a:solidFill>
              </a:rPr>
              <a:t>In Ho Chi Minh City, we eat some really interesting food. One of the strangest is côn trùng chiên. It's a mix of different insects. We fry them with spices and garlic. Some insects taste like fish, others taste like potatoes or nuts. The insects are very crunchy, like potato chips, and we often eat them out of a bowl as a snack. They are not only tasty but also healthy. You should not miss the chance to try them.  Vietnam has a lot of great food – don't just try phở when you visit!</a:t>
            </a:r>
          </a:p>
        </p:txBody>
      </p:sp>
      <p:cxnSp>
        <p:nvCxnSpPr>
          <p:cNvPr id="7" name="Straight Connector 6"/>
          <p:cNvCxnSpPr>
            <a:cxnSpLocks/>
          </p:cNvCxnSpPr>
          <p:nvPr/>
        </p:nvCxnSpPr>
        <p:spPr>
          <a:xfrm flipV="1">
            <a:off x="5684163" y="3945146"/>
            <a:ext cx="3489818"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4F5A5F0A-CB63-48D6-96B4-A9B6ACE3C4F3}"/>
              </a:ext>
            </a:extLst>
          </p:cNvPr>
          <p:cNvCxnSpPr>
            <a:cxnSpLocks/>
          </p:cNvCxnSpPr>
          <p:nvPr/>
        </p:nvCxnSpPr>
        <p:spPr>
          <a:xfrm>
            <a:off x="9517701" y="3945146"/>
            <a:ext cx="79553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a:extLst>
              <a:ext uri="{FF2B5EF4-FFF2-40B4-BE49-F238E27FC236}">
                <a16:creationId xmlns:a16="http://schemas.microsoft.com/office/drawing/2014/main" id="{651774A5-F749-420B-8A9C-41B23ABCB721}"/>
              </a:ext>
            </a:extLst>
          </p:cNvPr>
          <p:cNvCxnSpPr>
            <a:cxnSpLocks/>
          </p:cNvCxnSpPr>
          <p:nvPr/>
        </p:nvCxnSpPr>
        <p:spPr>
          <a:xfrm flipV="1">
            <a:off x="1041290" y="4371164"/>
            <a:ext cx="3892053"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9826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6296" y="959876"/>
            <a:ext cx="8874177" cy="14243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accent1"/>
                </a:solidFill>
              </a:rPr>
              <a:t>4. Describe how you serve it.</a:t>
            </a:r>
          </a:p>
          <a:p>
            <a:r>
              <a:rPr lang="en-US" sz="2800" dirty="0">
                <a:solidFill>
                  <a:srgbClr val="FF0000"/>
                </a:solidFill>
              </a:rPr>
              <a:t>We often eat them out of a bowl as a snack.</a:t>
            </a:r>
          </a:p>
        </p:txBody>
      </p:sp>
      <p:sp>
        <p:nvSpPr>
          <p:cNvPr id="4" name="Rectangle 3"/>
          <p:cNvSpPr/>
          <p:nvPr/>
        </p:nvSpPr>
        <p:spPr>
          <a:xfrm>
            <a:off x="944379" y="2083633"/>
            <a:ext cx="10508106" cy="395740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endParaRPr lang="en-US" sz="2800" dirty="0"/>
          </a:p>
          <a:p>
            <a:r>
              <a:rPr lang="en-US" sz="2800" dirty="0">
                <a:solidFill>
                  <a:schemeClr val="accent1"/>
                </a:solidFill>
              </a:rPr>
              <a:t>How about fried insects as a snack? – Long's blog </a:t>
            </a:r>
          </a:p>
          <a:p>
            <a:r>
              <a:rPr lang="en-US" sz="2800" dirty="0">
                <a:solidFill>
                  <a:schemeClr val="accent1"/>
                </a:solidFill>
              </a:rPr>
              <a:t>In Ho Chi Minh City, we eat some really interesting food. One of the strangest is côn trùng chiên. It's a mix of different insects. We fry them with spices and garlic. Some insects taste like fish, others taste like potatoes or nuts. The insects are very crunchy, like potato chips, and we often eat them out of a bowl as a snack. They are not only tasty but also healthy. You should not miss the chance to try them.  Vietnam has a lot of great food – don't just try phở when you visit!</a:t>
            </a:r>
          </a:p>
        </p:txBody>
      </p:sp>
      <p:cxnSp>
        <p:nvCxnSpPr>
          <p:cNvPr id="8" name="Straight Connector 7">
            <a:extLst>
              <a:ext uri="{FF2B5EF4-FFF2-40B4-BE49-F238E27FC236}">
                <a16:creationId xmlns:a16="http://schemas.microsoft.com/office/drawing/2014/main" id="{651774A5-F749-420B-8A9C-41B23ABCB721}"/>
              </a:ext>
            </a:extLst>
          </p:cNvPr>
          <p:cNvCxnSpPr>
            <a:cxnSpLocks/>
          </p:cNvCxnSpPr>
          <p:nvPr/>
        </p:nvCxnSpPr>
        <p:spPr>
          <a:xfrm flipV="1">
            <a:off x="1699278" y="5085337"/>
            <a:ext cx="6140578"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06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4379" y="816578"/>
            <a:ext cx="10882860" cy="14243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accent1"/>
                </a:solidFill>
              </a:rPr>
              <a:t>5. Describe what it tastes like</a:t>
            </a:r>
          </a:p>
          <a:p>
            <a:r>
              <a:rPr lang="en-US" sz="2800" dirty="0">
                <a:solidFill>
                  <a:srgbClr val="FF0000"/>
                </a:solidFill>
              </a:rPr>
              <a:t>Some insects taste like fish, others taste like potatoes or nuts/very crunchy.</a:t>
            </a:r>
          </a:p>
        </p:txBody>
      </p:sp>
      <p:sp>
        <p:nvSpPr>
          <p:cNvPr id="4" name="Rectangle 3"/>
          <p:cNvSpPr/>
          <p:nvPr/>
        </p:nvSpPr>
        <p:spPr>
          <a:xfrm>
            <a:off x="944379" y="2083633"/>
            <a:ext cx="10643018" cy="395740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endParaRPr lang="en-US" sz="2800" dirty="0"/>
          </a:p>
          <a:p>
            <a:r>
              <a:rPr lang="en-US" sz="2800" dirty="0">
                <a:solidFill>
                  <a:schemeClr val="accent1"/>
                </a:solidFill>
              </a:rPr>
              <a:t>How about fried insects as a snack? – Long's blog </a:t>
            </a:r>
          </a:p>
          <a:p>
            <a:r>
              <a:rPr lang="en-US" sz="2800" dirty="0">
                <a:solidFill>
                  <a:schemeClr val="accent1"/>
                </a:solidFill>
              </a:rPr>
              <a:t>In Ho Chi Minh City, we eat some really interesting food. One of the strangest is côn trùng chiên. It's a mix of different insects. We fry them with spices and garlic. Some insects taste like fish, others taste like potatoes or nuts. The insects are very crunchy, like potato chips, and we often eat them out of a bowl as a snack. They are not only tasty but also healthy. You should not miss the chance to try them.  Vietnam has a lot of great food – don't just try phở when you visit!</a:t>
            </a:r>
          </a:p>
        </p:txBody>
      </p:sp>
      <p:cxnSp>
        <p:nvCxnSpPr>
          <p:cNvPr id="8" name="Straight Connector 7">
            <a:extLst>
              <a:ext uri="{FF2B5EF4-FFF2-40B4-BE49-F238E27FC236}">
                <a16:creationId xmlns:a16="http://schemas.microsoft.com/office/drawing/2014/main" id="{651774A5-F749-420B-8A9C-41B23ABCB721}"/>
              </a:ext>
            </a:extLst>
          </p:cNvPr>
          <p:cNvCxnSpPr>
            <a:cxnSpLocks/>
          </p:cNvCxnSpPr>
          <p:nvPr/>
        </p:nvCxnSpPr>
        <p:spPr>
          <a:xfrm flipV="1">
            <a:off x="5221966" y="4272196"/>
            <a:ext cx="6140578"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5" name="Straight Connector 4">
            <a:extLst>
              <a:ext uri="{FF2B5EF4-FFF2-40B4-BE49-F238E27FC236}">
                <a16:creationId xmlns:a16="http://schemas.microsoft.com/office/drawing/2014/main" id="{67C2762A-0733-4F46-A688-F689516C629A}"/>
              </a:ext>
            </a:extLst>
          </p:cNvPr>
          <p:cNvCxnSpPr/>
          <p:nvPr/>
        </p:nvCxnSpPr>
        <p:spPr>
          <a:xfrm>
            <a:off x="1079292" y="4721902"/>
            <a:ext cx="232347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id="{2F224D83-6B2F-4DB6-8EF0-345BFD65BA44}"/>
              </a:ext>
            </a:extLst>
          </p:cNvPr>
          <p:cNvCxnSpPr>
            <a:cxnSpLocks/>
          </p:cNvCxnSpPr>
          <p:nvPr/>
        </p:nvCxnSpPr>
        <p:spPr>
          <a:xfrm flipV="1">
            <a:off x="3695468" y="4721903"/>
            <a:ext cx="3889555"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8009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4379" y="816965"/>
            <a:ext cx="8874177" cy="14243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accent1"/>
                </a:solidFill>
              </a:rPr>
              <a:t>6. Say why you recommend it</a:t>
            </a:r>
          </a:p>
          <a:p>
            <a:r>
              <a:rPr lang="en-US" sz="2800" dirty="0">
                <a:solidFill>
                  <a:srgbClr val="FF0000"/>
                </a:solidFill>
              </a:rPr>
              <a:t>They are not only tasty but also healthy</a:t>
            </a:r>
          </a:p>
        </p:txBody>
      </p:sp>
      <p:sp>
        <p:nvSpPr>
          <p:cNvPr id="4" name="Rectangle 3"/>
          <p:cNvSpPr/>
          <p:nvPr/>
        </p:nvSpPr>
        <p:spPr>
          <a:xfrm>
            <a:off x="944379" y="2083633"/>
            <a:ext cx="10643018" cy="395740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endParaRPr lang="en-US" sz="2800" dirty="0"/>
          </a:p>
          <a:p>
            <a:r>
              <a:rPr lang="en-US" sz="2800" dirty="0">
                <a:solidFill>
                  <a:schemeClr val="accent1"/>
                </a:solidFill>
              </a:rPr>
              <a:t>How about fried insects as a snack? – Long's blog </a:t>
            </a:r>
          </a:p>
          <a:p>
            <a:r>
              <a:rPr lang="en-US" sz="2800" dirty="0">
                <a:solidFill>
                  <a:schemeClr val="accent1"/>
                </a:solidFill>
              </a:rPr>
              <a:t>In Ho Chi Minh City, we eat some really interesting food. One of the strangest is côn trùng chiên. It's a mix of different insects. We fry them with spices and garlic. Some insects taste like fish, others taste like potatoes or nuts. The insects are very crunchy, like potato chips, and we often eat them out of a bowl as a snack. They are not only tasty but also healthy. You should not miss the chance to try them.  Vietnam has a lot of great food – don't just try phở when you visit!</a:t>
            </a:r>
          </a:p>
        </p:txBody>
      </p:sp>
      <p:cxnSp>
        <p:nvCxnSpPr>
          <p:cNvPr id="8" name="Straight Connector 7">
            <a:extLst>
              <a:ext uri="{FF2B5EF4-FFF2-40B4-BE49-F238E27FC236}">
                <a16:creationId xmlns:a16="http://schemas.microsoft.com/office/drawing/2014/main" id="{651774A5-F749-420B-8A9C-41B23ABCB721}"/>
              </a:ext>
            </a:extLst>
          </p:cNvPr>
          <p:cNvCxnSpPr>
            <a:cxnSpLocks/>
          </p:cNvCxnSpPr>
          <p:nvPr/>
        </p:nvCxnSpPr>
        <p:spPr>
          <a:xfrm flipV="1">
            <a:off x="6990805" y="5111646"/>
            <a:ext cx="4386729"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5" name="Straight Connector 4">
            <a:extLst>
              <a:ext uri="{FF2B5EF4-FFF2-40B4-BE49-F238E27FC236}">
                <a16:creationId xmlns:a16="http://schemas.microsoft.com/office/drawing/2014/main" id="{67C2762A-0733-4F46-A688-F689516C629A}"/>
              </a:ext>
            </a:extLst>
          </p:cNvPr>
          <p:cNvCxnSpPr>
            <a:cxnSpLocks/>
          </p:cNvCxnSpPr>
          <p:nvPr/>
        </p:nvCxnSpPr>
        <p:spPr>
          <a:xfrm>
            <a:off x="1049312" y="5516381"/>
            <a:ext cx="1079291"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015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E02417-CF42-4FB3-A1DE-0CCA037F9EE7}"/>
              </a:ext>
            </a:extLst>
          </p:cNvPr>
          <p:cNvPicPr>
            <a:picLocks noChangeAspect="1"/>
          </p:cNvPicPr>
          <p:nvPr/>
        </p:nvPicPr>
        <p:blipFill>
          <a:blip r:embed="rId2"/>
          <a:stretch>
            <a:fillRect/>
          </a:stretch>
        </p:blipFill>
        <p:spPr>
          <a:xfrm>
            <a:off x="423751" y="1039292"/>
            <a:ext cx="10956954" cy="3187934"/>
          </a:xfrm>
          <a:prstGeom prst="rect">
            <a:avLst/>
          </a:prstGeom>
        </p:spPr>
      </p:pic>
    </p:spTree>
    <p:extLst>
      <p:ext uri="{BB962C8B-B14F-4D97-AF65-F5344CB8AC3E}">
        <p14:creationId xmlns:p14="http://schemas.microsoft.com/office/powerpoint/2010/main" val="21281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B5C2F-0EE9-40C8-A284-3A8DEB2613DB}"/>
              </a:ext>
            </a:extLst>
          </p:cNvPr>
          <p:cNvSpPr/>
          <p:nvPr/>
        </p:nvSpPr>
        <p:spPr>
          <a:xfrm>
            <a:off x="550760" y="603885"/>
            <a:ext cx="4113657" cy="943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We eat them with rice. </a:t>
            </a:r>
          </a:p>
        </p:txBody>
      </p:sp>
      <p:sp>
        <p:nvSpPr>
          <p:cNvPr id="3" name="Rectangle 2">
            <a:extLst>
              <a:ext uri="{FF2B5EF4-FFF2-40B4-BE49-F238E27FC236}">
                <a16:creationId xmlns:a16="http://schemas.microsoft.com/office/drawing/2014/main" id="{D386F5D8-0A05-4537-9A9C-E2959E709ABB}"/>
              </a:ext>
            </a:extLst>
          </p:cNvPr>
          <p:cNvSpPr/>
          <p:nvPr/>
        </p:nvSpPr>
        <p:spPr>
          <a:xfrm>
            <a:off x="6449307" y="576125"/>
            <a:ext cx="5191933" cy="873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Describe how you serve it</a:t>
            </a:r>
            <a:endParaRPr lang="en-US" sz="3200" dirty="0">
              <a:solidFill>
                <a:srgbClr val="FF0000"/>
              </a:solidFill>
            </a:endParaRPr>
          </a:p>
        </p:txBody>
      </p:sp>
      <p:cxnSp>
        <p:nvCxnSpPr>
          <p:cNvPr id="7" name="Straight Arrow Connector 6">
            <a:extLst>
              <a:ext uri="{FF2B5EF4-FFF2-40B4-BE49-F238E27FC236}">
                <a16:creationId xmlns:a16="http://schemas.microsoft.com/office/drawing/2014/main" id="{72C74ABE-9221-4714-8916-AB8A35732EB4}"/>
              </a:ext>
            </a:extLst>
          </p:cNvPr>
          <p:cNvCxnSpPr>
            <a:cxnSpLocks/>
            <a:stCxn id="2" idx="3"/>
          </p:cNvCxnSpPr>
          <p:nvPr/>
        </p:nvCxnSpPr>
        <p:spPr>
          <a:xfrm>
            <a:off x="4664417" y="1075440"/>
            <a:ext cx="1224939"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Rectangle 10">
            <a:extLst>
              <a:ext uri="{FF2B5EF4-FFF2-40B4-BE49-F238E27FC236}">
                <a16:creationId xmlns:a16="http://schemas.microsoft.com/office/drawing/2014/main" id="{C1866046-C922-45F0-808F-4E686C21D333}"/>
              </a:ext>
            </a:extLst>
          </p:cNvPr>
          <p:cNvSpPr/>
          <p:nvPr/>
        </p:nvSpPr>
        <p:spPr>
          <a:xfrm>
            <a:off x="550760" y="1400099"/>
            <a:ext cx="3896681" cy="953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Many people think they taste like chicken.</a:t>
            </a:r>
          </a:p>
        </p:txBody>
      </p:sp>
      <p:sp>
        <p:nvSpPr>
          <p:cNvPr id="12" name="Rectangle 11">
            <a:extLst>
              <a:ext uri="{FF2B5EF4-FFF2-40B4-BE49-F238E27FC236}">
                <a16:creationId xmlns:a16="http://schemas.microsoft.com/office/drawing/2014/main" id="{46F4FD76-4821-4BA8-8A43-B57AD5894648}"/>
              </a:ext>
            </a:extLst>
          </p:cNvPr>
          <p:cNvSpPr/>
          <p:nvPr/>
        </p:nvSpPr>
        <p:spPr>
          <a:xfrm>
            <a:off x="5937574" y="1288413"/>
            <a:ext cx="5191933" cy="953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Describe what it tastes like   </a:t>
            </a:r>
            <a:endParaRPr lang="en-US" sz="2800" dirty="0">
              <a:solidFill>
                <a:srgbClr val="FF0000"/>
              </a:solidFill>
            </a:endParaRPr>
          </a:p>
        </p:txBody>
      </p:sp>
      <p:cxnSp>
        <p:nvCxnSpPr>
          <p:cNvPr id="13" name="Straight Arrow Connector 12">
            <a:extLst>
              <a:ext uri="{FF2B5EF4-FFF2-40B4-BE49-F238E27FC236}">
                <a16:creationId xmlns:a16="http://schemas.microsoft.com/office/drawing/2014/main" id="{90C2440A-0050-4AC8-9E96-B8BEC4F00A48}"/>
              </a:ext>
            </a:extLst>
          </p:cNvPr>
          <p:cNvCxnSpPr>
            <a:cxnSpLocks/>
          </p:cNvCxnSpPr>
          <p:nvPr/>
        </p:nvCxnSpPr>
        <p:spPr>
          <a:xfrm flipV="1">
            <a:off x="4638225" y="1780803"/>
            <a:ext cx="1250199" cy="39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4" name="Rectangle 13">
            <a:extLst>
              <a:ext uri="{FF2B5EF4-FFF2-40B4-BE49-F238E27FC236}">
                <a16:creationId xmlns:a16="http://schemas.microsoft.com/office/drawing/2014/main" id="{EE0FD599-3B42-4708-A819-F64A3A7ED043}"/>
              </a:ext>
            </a:extLst>
          </p:cNvPr>
          <p:cNvSpPr/>
          <p:nvPr/>
        </p:nvSpPr>
        <p:spPr>
          <a:xfrm>
            <a:off x="550759" y="2247933"/>
            <a:ext cx="3425125" cy="943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Would you eat mice?  </a:t>
            </a:r>
          </a:p>
        </p:txBody>
      </p:sp>
      <p:sp>
        <p:nvSpPr>
          <p:cNvPr id="15" name="Rectangle 14">
            <a:extLst>
              <a:ext uri="{FF2B5EF4-FFF2-40B4-BE49-F238E27FC236}">
                <a16:creationId xmlns:a16="http://schemas.microsoft.com/office/drawing/2014/main" id="{F607E29B-7E39-4119-B6F1-3866BF78C400}"/>
              </a:ext>
            </a:extLst>
          </p:cNvPr>
          <p:cNvSpPr/>
          <p:nvPr/>
        </p:nvSpPr>
        <p:spPr>
          <a:xfrm>
            <a:off x="6520489" y="2000701"/>
            <a:ext cx="4675323" cy="953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Write an interesting title         </a:t>
            </a:r>
            <a:endParaRPr lang="en-US" sz="2800" dirty="0">
              <a:solidFill>
                <a:srgbClr val="FF0000"/>
              </a:solidFill>
            </a:endParaRPr>
          </a:p>
        </p:txBody>
      </p:sp>
      <p:sp>
        <p:nvSpPr>
          <p:cNvPr id="16" name="Rectangle 15">
            <a:extLst>
              <a:ext uri="{FF2B5EF4-FFF2-40B4-BE49-F238E27FC236}">
                <a16:creationId xmlns:a16="http://schemas.microsoft.com/office/drawing/2014/main" id="{99918A38-472F-4DA4-B3C9-6613B43EEFF3}"/>
              </a:ext>
            </a:extLst>
          </p:cNvPr>
          <p:cNvSpPr/>
          <p:nvPr/>
        </p:nvSpPr>
        <p:spPr>
          <a:xfrm>
            <a:off x="488767" y="3111380"/>
            <a:ext cx="4237641" cy="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They're healthy and taste great. You should try them! </a:t>
            </a:r>
          </a:p>
        </p:txBody>
      </p:sp>
      <p:sp>
        <p:nvSpPr>
          <p:cNvPr id="17" name="Rectangle 16">
            <a:extLst>
              <a:ext uri="{FF2B5EF4-FFF2-40B4-BE49-F238E27FC236}">
                <a16:creationId xmlns:a16="http://schemas.microsoft.com/office/drawing/2014/main" id="{EC2F5E73-E520-4665-853E-A37F4AE8CDD7}"/>
              </a:ext>
            </a:extLst>
          </p:cNvPr>
          <p:cNvSpPr/>
          <p:nvPr/>
        </p:nvSpPr>
        <p:spPr>
          <a:xfrm>
            <a:off x="6710766" y="4083931"/>
            <a:ext cx="3735092" cy="1185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267E490-F393-4BD0-B4F6-4221B1BA73DA}"/>
              </a:ext>
            </a:extLst>
          </p:cNvPr>
          <p:cNvSpPr/>
          <p:nvPr/>
        </p:nvSpPr>
        <p:spPr>
          <a:xfrm>
            <a:off x="6449307" y="2792688"/>
            <a:ext cx="5191933" cy="953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Say why you recommend it     </a:t>
            </a:r>
          </a:p>
        </p:txBody>
      </p:sp>
      <p:sp>
        <p:nvSpPr>
          <p:cNvPr id="19" name="Rectangle 18">
            <a:extLst>
              <a:ext uri="{FF2B5EF4-FFF2-40B4-BE49-F238E27FC236}">
                <a16:creationId xmlns:a16="http://schemas.microsoft.com/office/drawing/2014/main" id="{69FEA38F-F6F9-4857-BD88-40DD584E6019}"/>
              </a:ext>
            </a:extLst>
          </p:cNvPr>
          <p:cNvSpPr/>
          <p:nvPr/>
        </p:nvSpPr>
        <p:spPr>
          <a:xfrm>
            <a:off x="554707" y="4106944"/>
            <a:ext cx="3899117" cy="1105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People in my town, Vĩnh Long, eat grilled mice</a:t>
            </a:r>
          </a:p>
        </p:txBody>
      </p:sp>
      <p:sp>
        <p:nvSpPr>
          <p:cNvPr id="20" name="Rectangle 19">
            <a:extLst>
              <a:ext uri="{FF2B5EF4-FFF2-40B4-BE49-F238E27FC236}">
                <a16:creationId xmlns:a16="http://schemas.microsoft.com/office/drawing/2014/main" id="{D8901695-D189-4B16-83FB-DE61831AC24A}"/>
              </a:ext>
            </a:extLst>
          </p:cNvPr>
          <p:cNvSpPr/>
          <p:nvPr/>
        </p:nvSpPr>
        <p:spPr>
          <a:xfrm>
            <a:off x="6445360" y="3826675"/>
            <a:ext cx="5191933" cy="1105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Say where the dish is from       </a:t>
            </a:r>
          </a:p>
        </p:txBody>
      </p:sp>
      <p:sp>
        <p:nvSpPr>
          <p:cNvPr id="21" name="Rectangle 20">
            <a:extLst>
              <a:ext uri="{FF2B5EF4-FFF2-40B4-BE49-F238E27FC236}">
                <a16:creationId xmlns:a16="http://schemas.microsoft.com/office/drawing/2014/main" id="{A076B87C-DA61-4DF3-96CE-B2D639272E0F}"/>
              </a:ext>
            </a:extLst>
          </p:cNvPr>
          <p:cNvSpPr/>
          <p:nvPr/>
        </p:nvSpPr>
        <p:spPr>
          <a:xfrm>
            <a:off x="488768" y="5269424"/>
            <a:ext cx="4349860" cy="686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We grill them on a barbecue. </a:t>
            </a:r>
          </a:p>
        </p:txBody>
      </p:sp>
      <p:sp>
        <p:nvSpPr>
          <p:cNvPr id="22" name="Rectangle 21">
            <a:extLst>
              <a:ext uri="{FF2B5EF4-FFF2-40B4-BE49-F238E27FC236}">
                <a16:creationId xmlns:a16="http://schemas.microsoft.com/office/drawing/2014/main" id="{43A42DD6-893F-4F34-B0F1-9D2450347A74}"/>
              </a:ext>
            </a:extLst>
          </p:cNvPr>
          <p:cNvSpPr/>
          <p:nvPr/>
        </p:nvSpPr>
        <p:spPr>
          <a:xfrm>
            <a:off x="6358610" y="5189646"/>
            <a:ext cx="4349860" cy="94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0" algn="l"/>
                <a:tab pos="61913" algn="l"/>
                <a:tab pos="107950" algn="l"/>
              </a:tabLst>
            </a:pPr>
            <a:r>
              <a:rPr lang="en-US" sz="2800" dirty="0">
                <a:solidFill>
                  <a:schemeClr val="accent1"/>
                </a:solidFill>
              </a:rPr>
              <a:t>Describe what is in the dish and how you cook it</a:t>
            </a:r>
          </a:p>
        </p:txBody>
      </p:sp>
      <p:cxnSp>
        <p:nvCxnSpPr>
          <p:cNvPr id="25" name="Straight Arrow Connector 24">
            <a:extLst>
              <a:ext uri="{FF2B5EF4-FFF2-40B4-BE49-F238E27FC236}">
                <a16:creationId xmlns:a16="http://schemas.microsoft.com/office/drawing/2014/main" id="{6633CD1C-2DFD-4853-B7C0-F87F488BE843}"/>
              </a:ext>
            </a:extLst>
          </p:cNvPr>
          <p:cNvCxnSpPr>
            <a:cxnSpLocks/>
          </p:cNvCxnSpPr>
          <p:nvPr/>
        </p:nvCxnSpPr>
        <p:spPr>
          <a:xfrm flipV="1">
            <a:off x="4623087" y="2554331"/>
            <a:ext cx="1250199" cy="39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Straight Arrow Connector 25">
            <a:extLst>
              <a:ext uri="{FF2B5EF4-FFF2-40B4-BE49-F238E27FC236}">
                <a16:creationId xmlns:a16="http://schemas.microsoft.com/office/drawing/2014/main" id="{1785DB2C-37A2-4BBA-9608-F2BC43064092}"/>
              </a:ext>
            </a:extLst>
          </p:cNvPr>
          <p:cNvCxnSpPr>
            <a:cxnSpLocks/>
          </p:cNvCxnSpPr>
          <p:nvPr/>
        </p:nvCxnSpPr>
        <p:spPr>
          <a:xfrm flipV="1">
            <a:off x="4687375" y="3312339"/>
            <a:ext cx="1250199" cy="39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7" name="Straight Arrow Connector 26">
            <a:extLst>
              <a:ext uri="{FF2B5EF4-FFF2-40B4-BE49-F238E27FC236}">
                <a16:creationId xmlns:a16="http://schemas.microsoft.com/office/drawing/2014/main" id="{69AB3673-23CB-4DEB-BE8E-6FD60458C47F}"/>
              </a:ext>
            </a:extLst>
          </p:cNvPr>
          <p:cNvCxnSpPr>
            <a:cxnSpLocks/>
          </p:cNvCxnSpPr>
          <p:nvPr/>
        </p:nvCxnSpPr>
        <p:spPr>
          <a:xfrm flipV="1">
            <a:off x="4618492" y="4507478"/>
            <a:ext cx="1250199" cy="39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Straight Arrow Connector 27">
            <a:extLst>
              <a:ext uri="{FF2B5EF4-FFF2-40B4-BE49-F238E27FC236}">
                <a16:creationId xmlns:a16="http://schemas.microsoft.com/office/drawing/2014/main" id="{4637B90C-15CD-49EB-BA4B-6FBEE2A8B381}"/>
              </a:ext>
            </a:extLst>
          </p:cNvPr>
          <p:cNvCxnSpPr>
            <a:cxnSpLocks/>
          </p:cNvCxnSpPr>
          <p:nvPr/>
        </p:nvCxnSpPr>
        <p:spPr>
          <a:xfrm flipV="1">
            <a:off x="4687375" y="5553175"/>
            <a:ext cx="1250199" cy="39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8881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p:val>
                                            <p:fltVal val="0"/>
                                          </p:val>
                                        </p:tav>
                                        <p:tav tm="100000">
                                          <p:val>
                                            <p:strVal val="#ppt_w"/>
                                          </p:val>
                                        </p:tav>
                                      </p:tavLst>
                                    </p:anim>
                                    <p:anim calcmode="lin" valueType="num">
                                      <p:cBhvr>
                                        <p:cTn id="71" dur="500" fill="hold"/>
                                        <p:tgtEl>
                                          <p:spTgt spid="20"/>
                                        </p:tgtEl>
                                        <p:attrNameLst>
                                          <p:attrName>ppt_h</p:attrName>
                                        </p:attrNameLst>
                                      </p:cBhvr>
                                      <p:tavLst>
                                        <p:tav tm="0">
                                          <p:val>
                                            <p:fltVal val="0"/>
                                          </p:val>
                                        </p:tav>
                                        <p:tav tm="100000">
                                          <p:val>
                                            <p:strVal val="#ppt_h"/>
                                          </p:val>
                                        </p:tav>
                                      </p:tavLst>
                                    </p:anim>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ppt_w</p:attrName>
                                        </p:attrNameLst>
                                      </p:cBhvr>
                                      <p:tavLst>
                                        <p:tav tm="0">
                                          <p:val>
                                            <p:fltVal val="0"/>
                                          </p:val>
                                        </p:tav>
                                        <p:tav tm="100000">
                                          <p:val>
                                            <p:strVal val="#ppt_w"/>
                                          </p:val>
                                        </p:tav>
                                      </p:tavLst>
                                    </p:anim>
                                    <p:anim calcmode="lin" valueType="num">
                                      <p:cBhvr>
                                        <p:cTn id="85" dur="500" fill="hold"/>
                                        <p:tgtEl>
                                          <p:spTgt spid="22"/>
                                        </p:tgtEl>
                                        <p:attrNameLst>
                                          <p:attrName>ppt_h</p:attrName>
                                        </p:attrNameLst>
                                      </p:cBhvr>
                                      <p:tavLst>
                                        <p:tav tm="0">
                                          <p:val>
                                            <p:fltVal val="0"/>
                                          </p:val>
                                        </p:tav>
                                        <p:tav tm="100000">
                                          <p:val>
                                            <p:strVal val="#ppt_h"/>
                                          </p:val>
                                        </p:tav>
                                      </p:tavLst>
                                    </p:anim>
                                    <p:animEffect transition="in" filter="fade">
                                      <p:cBhvr>
                                        <p:cTn id="8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2" grpId="0"/>
      <p:bldP spid="14" grpId="0"/>
      <p:bldP spid="15" grpId="0"/>
      <p:bldP spid="16" grpId="0"/>
      <p:bldP spid="18"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41B81A-AEC2-45F7-9A4C-BC94CFE40A1F}"/>
              </a:ext>
            </a:extLst>
          </p:cNvPr>
          <p:cNvSpPr/>
          <p:nvPr/>
        </p:nvSpPr>
        <p:spPr>
          <a:xfrm>
            <a:off x="1580827" y="805912"/>
            <a:ext cx="4974956" cy="1193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978A474-5A89-409E-AA7F-AA893D2C5E15}"/>
              </a:ext>
            </a:extLst>
          </p:cNvPr>
          <p:cNvSpPr/>
          <p:nvPr/>
        </p:nvSpPr>
        <p:spPr>
          <a:xfrm>
            <a:off x="880777" y="588936"/>
            <a:ext cx="4819973" cy="945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accent1"/>
                </a:solidFill>
              </a:rPr>
              <a:t>Answer</a:t>
            </a:r>
          </a:p>
        </p:txBody>
      </p:sp>
      <p:pic>
        <p:nvPicPr>
          <p:cNvPr id="5" name="Picture 4">
            <a:extLst>
              <a:ext uri="{FF2B5EF4-FFF2-40B4-BE49-F238E27FC236}">
                <a16:creationId xmlns:a16="http://schemas.microsoft.com/office/drawing/2014/main" id="{B61C0C7C-028C-427F-A6B7-63649CBCC8A9}"/>
              </a:ext>
            </a:extLst>
          </p:cNvPr>
          <p:cNvPicPr>
            <a:picLocks noChangeAspect="1"/>
          </p:cNvPicPr>
          <p:nvPr/>
        </p:nvPicPr>
        <p:blipFill>
          <a:blip r:embed="rId2"/>
          <a:stretch>
            <a:fillRect/>
          </a:stretch>
        </p:blipFill>
        <p:spPr>
          <a:xfrm>
            <a:off x="454747" y="1818692"/>
            <a:ext cx="10956954" cy="3187934"/>
          </a:xfrm>
          <a:prstGeom prst="rect">
            <a:avLst/>
          </a:prstGeom>
        </p:spPr>
      </p:pic>
      <p:sp>
        <p:nvSpPr>
          <p:cNvPr id="6" name="Rectangle 5">
            <a:extLst>
              <a:ext uri="{FF2B5EF4-FFF2-40B4-BE49-F238E27FC236}">
                <a16:creationId xmlns:a16="http://schemas.microsoft.com/office/drawing/2014/main" id="{EC059B4C-B980-4867-80A3-C5725CFC7FFB}"/>
              </a:ext>
            </a:extLst>
          </p:cNvPr>
          <p:cNvSpPr/>
          <p:nvPr/>
        </p:nvSpPr>
        <p:spPr>
          <a:xfrm>
            <a:off x="10290875" y="2216257"/>
            <a:ext cx="1007389" cy="464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4</a:t>
            </a:r>
          </a:p>
        </p:txBody>
      </p:sp>
      <p:sp>
        <p:nvSpPr>
          <p:cNvPr id="7" name="Rectangle 6">
            <a:extLst>
              <a:ext uri="{FF2B5EF4-FFF2-40B4-BE49-F238E27FC236}">
                <a16:creationId xmlns:a16="http://schemas.microsoft.com/office/drawing/2014/main" id="{DDD2EA2A-9402-496A-B721-611746A6D589}"/>
              </a:ext>
            </a:extLst>
          </p:cNvPr>
          <p:cNvSpPr/>
          <p:nvPr/>
        </p:nvSpPr>
        <p:spPr>
          <a:xfrm>
            <a:off x="10352867" y="2681207"/>
            <a:ext cx="883403" cy="464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5</a:t>
            </a:r>
          </a:p>
        </p:txBody>
      </p:sp>
      <p:sp>
        <p:nvSpPr>
          <p:cNvPr id="8" name="Rectangle 7">
            <a:extLst>
              <a:ext uri="{FF2B5EF4-FFF2-40B4-BE49-F238E27FC236}">
                <a16:creationId xmlns:a16="http://schemas.microsoft.com/office/drawing/2014/main" id="{F7327CB6-F653-4C05-9F51-5141098EA1C4}"/>
              </a:ext>
            </a:extLst>
          </p:cNvPr>
          <p:cNvSpPr/>
          <p:nvPr/>
        </p:nvSpPr>
        <p:spPr>
          <a:xfrm>
            <a:off x="10482019" y="3078772"/>
            <a:ext cx="625097" cy="464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1</a:t>
            </a:r>
          </a:p>
        </p:txBody>
      </p:sp>
      <p:sp>
        <p:nvSpPr>
          <p:cNvPr id="10" name="Rectangle 9">
            <a:extLst>
              <a:ext uri="{FF2B5EF4-FFF2-40B4-BE49-F238E27FC236}">
                <a16:creationId xmlns:a16="http://schemas.microsoft.com/office/drawing/2014/main" id="{67782BE2-67EE-45AE-8BA9-A5537FCB0045}"/>
              </a:ext>
            </a:extLst>
          </p:cNvPr>
          <p:cNvSpPr/>
          <p:nvPr/>
        </p:nvSpPr>
        <p:spPr>
          <a:xfrm>
            <a:off x="10482019" y="3543722"/>
            <a:ext cx="625097" cy="39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6</a:t>
            </a:r>
          </a:p>
        </p:txBody>
      </p:sp>
      <p:sp>
        <p:nvSpPr>
          <p:cNvPr id="11" name="Rectangle 10">
            <a:extLst>
              <a:ext uri="{FF2B5EF4-FFF2-40B4-BE49-F238E27FC236}">
                <a16:creationId xmlns:a16="http://schemas.microsoft.com/office/drawing/2014/main" id="{1A827D9C-7A34-4FD0-980E-133445869F7A}"/>
              </a:ext>
            </a:extLst>
          </p:cNvPr>
          <p:cNvSpPr/>
          <p:nvPr/>
        </p:nvSpPr>
        <p:spPr>
          <a:xfrm>
            <a:off x="10482019" y="4008672"/>
            <a:ext cx="625097" cy="39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5BEA90-5D0A-463A-AD33-C14AAC8B448D}"/>
              </a:ext>
            </a:extLst>
          </p:cNvPr>
          <p:cNvSpPr/>
          <p:nvPr/>
        </p:nvSpPr>
        <p:spPr>
          <a:xfrm>
            <a:off x="10482019" y="4008672"/>
            <a:ext cx="754251" cy="39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2</a:t>
            </a:r>
          </a:p>
        </p:txBody>
      </p:sp>
      <p:sp>
        <p:nvSpPr>
          <p:cNvPr id="13" name="Rectangle 12">
            <a:extLst>
              <a:ext uri="{FF2B5EF4-FFF2-40B4-BE49-F238E27FC236}">
                <a16:creationId xmlns:a16="http://schemas.microsoft.com/office/drawing/2014/main" id="{E5F2A736-F6E5-4AE2-9DA5-E14DFDC36B38}"/>
              </a:ext>
            </a:extLst>
          </p:cNvPr>
          <p:cNvSpPr/>
          <p:nvPr/>
        </p:nvSpPr>
        <p:spPr>
          <a:xfrm>
            <a:off x="10482019" y="4406237"/>
            <a:ext cx="754251" cy="39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3</a:t>
            </a:r>
          </a:p>
        </p:txBody>
      </p:sp>
    </p:spTree>
    <p:extLst>
      <p:ext uri="{BB962C8B-B14F-4D97-AF65-F5344CB8AC3E}">
        <p14:creationId xmlns:p14="http://schemas.microsoft.com/office/powerpoint/2010/main" val="181115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590BA6-A15B-432F-947A-20B06D9B8974}"/>
              </a:ext>
            </a:extLst>
          </p:cNvPr>
          <p:cNvPicPr>
            <a:picLocks noChangeAspect="1"/>
          </p:cNvPicPr>
          <p:nvPr/>
        </p:nvPicPr>
        <p:blipFill>
          <a:blip r:embed="rId2"/>
          <a:stretch>
            <a:fillRect/>
          </a:stretch>
        </p:blipFill>
        <p:spPr>
          <a:xfrm>
            <a:off x="322004" y="783224"/>
            <a:ext cx="11547991" cy="4811663"/>
          </a:xfrm>
          <a:prstGeom prst="rect">
            <a:avLst/>
          </a:prstGeom>
        </p:spPr>
      </p:pic>
    </p:spTree>
    <p:extLst>
      <p:ext uri="{BB962C8B-B14F-4D97-AF65-F5344CB8AC3E}">
        <p14:creationId xmlns:p14="http://schemas.microsoft.com/office/powerpoint/2010/main" val="2931276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801" y="452673"/>
            <a:ext cx="3010355" cy="796705"/>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rPr>
              <a:t>­Work in pairs</a:t>
            </a:r>
          </a:p>
        </p:txBody>
      </p:sp>
      <p:sp>
        <p:nvSpPr>
          <p:cNvPr id="3" name="Rounded Rectangular Callout 2"/>
          <p:cNvSpPr/>
          <p:nvPr/>
        </p:nvSpPr>
        <p:spPr>
          <a:xfrm>
            <a:off x="135801" y="1367497"/>
            <a:ext cx="5866646" cy="2299580"/>
          </a:xfrm>
          <a:prstGeom prst="wedgeRoundRectCallout">
            <a:avLst>
              <a:gd name="adj1" fmla="val -1234"/>
              <a:gd name="adj2" fmla="val 76280"/>
              <a:gd name="adj3" fmla="val 16667"/>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r>
              <a:rPr lang="en-US" sz="3600" dirty="0">
                <a:solidFill>
                  <a:srgbClr val="0070C0"/>
                </a:solidFill>
              </a:rPr>
              <a:t>Can you buy these dishes from your hometown? </a:t>
            </a:r>
          </a:p>
          <a:p>
            <a:r>
              <a:rPr lang="en-US" sz="3600" dirty="0">
                <a:solidFill>
                  <a:srgbClr val="0070C0"/>
                </a:solidFill>
              </a:rPr>
              <a:t>Would you like to try them?</a:t>
            </a:r>
          </a:p>
        </p:txBody>
      </p:sp>
      <p:sp>
        <p:nvSpPr>
          <p:cNvPr id="4" name="Rounded Rectangular Callout 3"/>
          <p:cNvSpPr/>
          <p:nvPr/>
        </p:nvSpPr>
        <p:spPr>
          <a:xfrm>
            <a:off x="6613174" y="1327294"/>
            <a:ext cx="4809078" cy="2339783"/>
          </a:xfrm>
          <a:prstGeom prst="wedgeRoundRectCallout">
            <a:avLst>
              <a:gd name="adj1" fmla="val -41554"/>
              <a:gd name="adj2" fmla="val 67515"/>
              <a:gd name="adj3" fmla="val 16667"/>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r>
              <a:rPr lang="en-US" sz="3200" dirty="0">
                <a:solidFill>
                  <a:srgbClr val="FF0000"/>
                </a:solidFill>
              </a:rPr>
              <a:t>Only grilled frogs. But if I could, I would like to try them all since I love experiencing new things. </a:t>
            </a:r>
          </a:p>
        </p:txBody>
      </p:sp>
      <p:sp>
        <p:nvSpPr>
          <p:cNvPr id="5" name="Rounded Rectangular Callout 2">
            <a:extLst>
              <a:ext uri="{FF2B5EF4-FFF2-40B4-BE49-F238E27FC236}">
                <a16:creationId xmlns:a16="http://schemas.microsoft.com/office/drawing/2014/main" id="{6880D0B5-33D6-4CFA-BF80-384A187E6F6D}"/>
              </a:ext>
            </a:extLst>
          </p:cNvPr>
          <p:cNvSpPr/>
          <p:nvPr/>
        </p:nvSpPr>
        <p:spPr>
          <a:xfrm>
            <a:off x="316896" y="4340713"/>
            <a:ext cx="5990914" cy="1641633"/>
          </a:xfrm>
          <a:prstGeom prst="wedgeRoundRectCallout">
            <a:avLst>
              <a:gd name="adj1" fmla="val -1234"/>
              <a:gd name="adj2" fmla="val 76280"/>
              <a:gd name="adj3" fmla="val 16667"/>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r>
              <a:rPr lang="en-US" sz="3600" dirty="0">
                <a:solidFill>
                  <a:srgbClr val="0070C0"/>
                </a:solidFill>
              </a:rPr>
              <a:t>Is your hometown famous for any other dishes?</a:t>
            </a:r>
          </a:p>
        </p:txBody>
      </p:sp>
      <p:sp>
        <p:nvSpPr>
          <p:cNvPr id="6" name="Rounded Rectangular Callout 3">
            <a:extLst>
              <a:ext uri="{FF2B5EF4-FFF2-40B4-BE49-F238E27FC236}">
                <a16:creationId xmlns:a16="http://schemas.microsoft.com/office/drawing/2014/main" id="{FC7673ED-643E-4735-8A08-08CA7D845DD6}"/>
              </a:ext>
            </a:extLst>
          </p:cNvPr>
          <p:cNvSpPr/>
          <p:nvPr/>
        </p:nvSpPr>
        <p:spPr>
          <a:xfrm>
            <a:off x="6750075" y="4224113"/>
            <a:ext cx="4809078" cy="1641634"/>
          </a:xfrm>
          <a:prstGeom prst="wedgeRoundRectCallout">
            <a:avLst>
              <a:gd name="adj1" fmla="val -41554"/>
              <a:gd name="adj2" fmla="val 67515"/>
              <a:gd name="adj3" fmla="val 16667"/>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r>
              <a:rPr lang="en-US" sz="3200" dirty="0">
                <a:solidFill>
                  <a:srgbClr val="FF0000"/>
                </a:solidFill>
              </a:rPr>
              <a:t>Yes, my hometown is famous for ………………….</a:t>
            </a:r>
          </a:p>
        </p:txBody>
      </p:sp>
    </p:spTree>
    <p:extLst>
      <p:ext uri="{BB962C8B-B14F-4D97-AF65-F5344CB8AC3E}">
        <p14:creationId xmlns:p14="http://schemas.microsoft.com/office/powerpoint/2010/main" val="216573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sp>
        <p:nvSpPr>
          <p:cNvPr id="11" name="Round Diagonal Corner Rectangle 10"/>
          <p:cNvSpPr/>
          <p:nvPr/>
        </p:nvSpPr>
        <p:spPr>
          <a:xfrm>
            <a:off x="2864611" y="50871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25532" y="2481806"/>
            <a:ext cx="3813910" cy="777954"/>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E1C4066B-8098-4D2F-A13D-CC10CEA72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550" y="3759591"/>
            <a:ext cx="4057836" cy="827709"/>
          </a:xfrm>
          <a:prstGeom prst="rect">
            <a:avLst/>
          </a:prstGeom>
        </p:spPr>
      </p:pic>
      <p:pic>
        <p:nvPicPr>
          <p:cNvPr id="2" name="Picture 1"/>
          <p:cNvPicPr>
            <a:picLocks noChangeAspect="1"/>
          </p:cNvPicPr>
          <p:nvPr/>
        </p:nvPicPr>
        <p:blipFill>
          <a:blip r:embed="rId5"/>
          <a:stretch>
            <a:fillRect/>
          </a:stretch>
        </p:blipFill>
        <p:spPr>
          <a:xfrm>
            <a:off x="7363761"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D31411-476E-430A-85FD-C79AB48C9B00}"/>
              </a:ext>
            </a:extLst>
          </p:cNvPr>
          <p:cNvSpPr/>
          <p:nvPr/>
        </p:nvSpPr>
        <p:spPr>
          <a:xfrm>
            <a:off x="561380" y="367249"/>
            <a:ext cx="7714715" cy="173021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chemeClr val="accent1"/>
                </a:solidFill>
              </a:rPr>
              <a:t>b. Now, choose one of the food in the pictures or your own idea, then make notes.</a:t>
            </a:r>
          </a:p>
        </p:txBody>
      </p:sp>
      <p:graphicFrame>
        <p:nvGraphicFramePr>
          <p:cNvPr id="3" name="Table 3">
            <a:extLst>
              <a:ext uri="{FF2B5EF4-FFF2-40B4-BE49-F238E27FC236}">
                <a16:creationId xmlns:a16="http://schemas.microsoft.com/office/drawing/2014/main" id="{BCFB7103-DB96-4520-82B3-A245F2859D2F}"/>
              </a:ext>
            </a:extLst>
          </p:cNvPr>
          <p:cNvGraphicFramePr>
            <a:graphicFrameLocks noGrp="1"/>
          </p:cNvGraphicFramePr>
          <p:nvPr>
            <p:extLst>
              <p:ext uri="{D42A27DB-BD31-4B8C-83A1-F6EECF244321}">
                <p14:modId xmlns:p14="http://schemas.microsoft.com/office/powerpoint/2010/main" val="1752143363"/>
              </p:ext>
            </p:extLst>
          </p:nvPr>
        </p:nvGraphicFramePr>
        <p:xfrm>
          <a:off x="704537" y="2758191"/>
          <a:ext cx="10538625" cy="3746445"/>
        </p:xfrm>
        <a:graphic>
          <a:graphicData uri="http://schemas.openxmlformats.org/drawingml/2006/table">
            <a:tbl>
              <a:tblPr firstRow="1" bandRow="1">
                <a:tableStyleId>{5940675A-B579-460E-94D1-54222C63F5DA}</a:tableStyleId>
              </a:tblPr>
              <a:tblGrid>
                <a:gridCol w="5337955">
                  <a:extLst>
                    <a:ext uri="{9D8B030D-6E8A-4147-A177-3AD203B41FA5}">
                      <a16:colId xmlns:a16="http://schemas.microsoft.com/office/drawing/2014/main" val="3887920623"/>
                    </a:ext>
                  </a:extLst>
                </a:gridCol>
                <a:gridCol w="5200670">
                  <a:extLst>
                    <a:ext uri="{9D8B030D-6E8A-4147-A177-3AD203B41FA5}">
                      <a16:colId xmlns:a16="http://schemas.microsoft.com/office/drawing/2014/main" val="3873251116"/>
                    </a:ext>
                  </a:extLst>
                </a:gridCol>
              </a:tblGrid>
              <a:tr h="668148">
                <a:tc>
                  <a:txBody>
                    <a:bodyPr/>
                    <a:lstStyle/>
                    <a:p>
                      <a:r>
                        <a:rPr lang="en-US" sz="2800" dirty="0">
                          <a:ln>
                            <a:noFill/>
                          </a:ln>
                          <a:solidFill>
                            <a:schemeClr val="accent1"/>
                          </a:solidFill>
                        </a:rPr>
                        <a:t>Where is the dish from?</a:t>
                      </a:r>
                    </a:p>
                  </a:txBody>
                  <a:tcPr/>
                </a:tc>
                <a:tc>
                  <a:txBody>
                    <a:bodyPr/>
                    <a:lstStyle/>
                    <a:p>
                      <a:r>
                        <a:rPr lang="en-US" sz="2800" dirty="0">
                          <a:ln>
                            <a:noFill/>
                          </a:ln>
                          <a:solidFill>
                            <a:srgbClr val="FF0000"/>
                          </a:solidFill>
                        </a:rPr>
                        <a:t>Ho Chi Minh City</a:t>
                      </a:r>
                    </a:p>
                  </a:txBody>
                  <a:tcPr/>
                </a:tc>
                <a:extLst>
                  <a:ext uri="{0D108BD9-81ED-4DB2-BD59-A6C34878D82A}">
                    <a16:rowId xmlns:a16="http://schemas.microsoft.com/office/drawing/2014/main" val="2135759626"/>
                  </a:ext>
                </a:extLst>
              </a:tr>
              <a:tr h="668148">
                <a:tc>
                  <a:txBody>
                    <a:bodyPr/>
                    <a:lstStyle/>
                    <a:p>
                      <a:r>
                        <a:rPr lang="en-US" sz="2800" dirty="0">
                          <a:ln>
                            <a:noFill/>
                          </a:ln>
                          <a:solidFill>
                            <a:schemeClr val="accent1"/>
                          </a:solidFill>
                        </a:rPr>
                        <a:t>What is the name of the dish?</a:t>
                      </a:r>
                    </a:p>
                  </a:txBody>
                  <a:tcPr/>
                </a:tc>
                <a:tc>
                  <a:txBody>
                    <a:bodyPr/>
                    <a:lstStyle/>
                    <a:p>
                      <a:r>
                        <a:rPr lang="en-US" sz="2800" dirty="0">
                          <a:ln>
                            <a:noFill/>
                          </a:ln>
                          <a:solidFill>
                            <a:srgbClr val="FF0000"/>
                          </a:solidFill>
                        </a:rPr>
                        <a:t>grilled frog</a:t>
                      </a:r>
                    </a:p>
                  </a:txBody>
                  <a:tcPr/>
                </a:tc>
                <a:extLst>
                  <a:ext uri="{0D108BD9-81ED-4DB2-BD59-A6C34878D82A}">
                    <a16:rowId xmlns:a16="http://schemas.microsoft.com/office/drawing/2014/main" val="4239474884"/>
                  </a:ext>
                </a:extLst>
              </a:tr>
              <a:tr h="1073853">
                <a:tc>
                  <a:txBody>
                    <a:bodyPr/>
                    <a:lstStyle/>
                    <a:p>
                      <a:r>
                        <a:rPr lang="en-US" sz="2800" dirty="0">
                          <a:ln>
                            <a:noFill/>
                          </a:ln>
                          <a:solidFill>
                            <a:schemeClr val="accent1"/>
                          </a:solidFill>
                        </a:rPr>
                        <a:t>What is in the dish? How do people cook it?</a:t>
                      </a:r>
                    </a:p>
                  </a:txBody>
                  <a:tcPr/>
                </a:tc>
                <a:tc>
                  <a:txBody>
                    <a:bodyPr/>
                    <a:lstStyle/>
                    <a:p>
                      <a:r>
                        <a:rPr lang="en-US" sz="2800" dirty="0">
                          <a:ln>
                            <a:noFill/>
                          </a:ln>
                          <a:solidFill>
                            <a:srgbClr val="FF0000"/>
                          </a:solidFill>
                        </a:rPr>
                        <a:t>frogs and spices, grill it on a barbecue</a:t>
                      </a:r>
                    </a:p>
                  </a:txBody>
                  <a:tcPr/>
                </a:tc>
                <a:extLst>
                  <a:ext uri="{0D108BD9-81ED-4DB2-BD59-A6C34878D82A}">
                    <a16:rowId xmlns:a16="http://schemas.microsoft.com/office/drawing/2014/main" val="3863981089"/>
                  </a:ext>
                </a:extLst>
              </a:tr>
              <a:tr h="668148">
                <a:tc>
                  <a:txBody>
                    <a:bodyPr/>
                    <a:lstStyle/>
                    <a:p>
                      <a:r>
                        <a:rPr lang="en-US" sz="2800" dirty="0">
                          <a:ln>
                            <a:noFill/>
                          </a:ln>
                          <a:solidFill>
                            <a:schemeClr val="accent1"/>
                          </a:solidFill>
                        </a:rPr>
                        <a:t>What do you eat with it?</a:t>
                      </a:r>
                    </a:p>
                  </a:txBody>
                  <a:tcPr/>
                </a:tc>
                <a:tc>
                  <a:txBody>
                    <a:bodyPr/>
                    <a:lstStyle/>
                    <a:p>
                      <a:r>
                        <a:rPr lang="en-US" sz="2800" dirty="0">
                          <a:ln>
                            <a:noFill/>
                          </a:ln>
                          <a:solidFill>
                            <a:srgbClr val="FF0000"/>
                          </a:solidFill>
                        </a:rPr>
                        <a:t>fried rice</a:t>
                      </a:r>
                    </a:p>
                  </a:txBody>
                  <a:tcPr/>
                </a:tc>
                <a:extLst>
                  <a:ext uri="{0D108BD9-81ED-4DB2-BD59-A6C34878D82A}">
                    <a16:rowId xmlns:a16="http://schemas.microsoft.com/office/drawing/2014/main" val="1776287867"/>
                  </a:ext>
                </a:extLst>
              </a:tr>
              <a:tr h="668148">
                <a:tc>
                  <a:txBody>
                    <a:bodyPr/>
                    <a:lstStyle/>
                    <a:p>
                      <a:r>
                        <a:rPr lang="en-US" sz="2800" dirty="0">
                          <a:ln>
                            <a:noFill/>
                          </a:ln>
                          <a:solidFill>
                            <a:schemeClr val="accent1"/>
                          </a:solidFill>
                        </a:rPr>
                        <a:t>What does it taste like?</a:t>
                      </a:r>
                    </a:p>
                  </a:txBody>
                  <a:tcPr/>
                </a:tc>
                <a:tc>
                  <a:txBody>
                    <a:bodyPr/>
                    <a:lstStyle/>
                    <a:p>
                      <a:r>
                        <a:rPr lang="en-US" sz="2800" dirty="0">
                          <a:ln>
                            <a:noFill/>
                          </a:ln>
                          <a:solidFill>
                            <a:srgbClr val="FF0000"/>
                          </a:solidFill>
                        </a:rPr>
                        <a:t>a mix of chicken and fish</a:t>
                      </a:r>
                    </a:p>
                  </a:txBody>
                  <a:tcPr/>
                </a:tc>
                <a:extLst>
                  <a:ext uri="{0D108BD9-81ED-4DB2-BD59-A6C34878D82A}">
                    <a16:rowId xmlns:a16="http://schemas.microsoft.com/office/drawing/2014/main" val="3506348977"/>
                  </a:ext>
                </a:extLst>
              </a:tr>
            </a:tbl>
          </a:graphicData>
        </a:graphic>
      </p:graphicFrame>
      <p:pic>
        <p:nvPicPr>
          <p:cNvPr id="5" name="Picture 4">
            <a:extLst>
              <a:ext uri="{FF2B5EF4-FFF2-40B4-BE49-F238E27FC236}">
                <a16:creationId xmlns:a16="http://schemas.microsoft.com/office/drawing/2014/main" id="{30653BB4-044B-43CE-9CC9-7607692656A4}"/>
              </a:ext>
            </a:extLst>
          </p:cNvPr>
          <p:cNvPicPr>
            <a:picLocks noChangeAspect="1"/>
          </p:cNvPicPr>
          <p:nvPr/>
        </p:nvPicPr>
        <p:blipFill>
          <a:blip r:embed="rId2"/>
          <a:stretch>
            <a:fillRect/>
          </a:stretch>
        </p:blipFill>
        <p:spPr>
          <a:xfrm>
            <a:off x="8384584" y="367249"/>
            <a:ext cx="2843080" cy="2215782"/>
          </a:xfrm>
          <a:prstGeom prst="rect">
            <a:avLst/>
          </a:prstGeom>
        </p:spPr>
      </p:pic>
    </p:spTree>
    <p:extLst>
      <p:ext uri="{BB962C8B-B14F-4D97-AF65-F5344CB8AC3E}">
        <p14:creationId xmlns:p14="http://schemas.microsoft.com/office/powerpoint/2010/main" val="32097436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6501" y="1249226"/>
            <a:ext cx="10210449" cy="61624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4000" b="1" dirty="0">
                <a:solidFill>
                  <a:srgbClr val="0070C0"/>
                </a:solidFill>
              </a:rPr>
              <a:t>Use the information in task b to write the blog. </a:t>
            </a:r>
            <a:endParaRPr lang="en-US" sz="4000" b="1" dirty="0">
              <a:solidFill>
                <a:schemeClr val="accent1"/>
              </a:solidFill>
            </a:endParaRPr>
          </a:p>
        </p:txBody>
      </p:sp>
      <p:sp>
        <p:nvSpPr>
          <p:cNvPr id="15" name="Rectangle: Rounded Corners 14">
            <a:extLst>
              <a:ext uri="{FF2B5EF4-FFF2-40B4-BE49-F238E27FC236}">
                <a16:creationId xmlns:a16="http://schemas.microsoft.com/office/drawing/2014/main" id="{151888FC-144F-452B-8EBB-C10078134F1A}"/>
              </a:ext>
            </a:extLst>
          </p:cNvPr>
          <p:cNvSpPr/>
          <p:nvPr/>
        </p:nvSpPr>
        <p:spPr>
          <a:xfrm>
            <a:off x="204060" y="1890793"/>
            <a:ext cx="4417017" cy="12674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C067D36-A80B-4038-98CD-A8A134674883}"/>
              </a:ext>
            </a:extLst>
          </p:cNvPr>
          <p:cNvSpPr/>
          <p:nvPr/>
        </p:nvSpPr>
        <p:spPr>
          <a:xfrm>
            <a:off x="444285" y="1890793"/>
            <a:ext cx="5243593" cy="1115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709CE5B-D170-4AFF-874A-F4D61CFB71DE}"/>
              </a:ext>
            </a:extLst>
          </p:cNvPr>
          <p:cNvSpPr/>
          <p:nvPr/>
        </p:nvSpPr>
        <p:spPr>
          <a:xfrm>
            <a:off x="204060" y="2301425"/>
            <a:ext cx="4726983" cy="1115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Where is the dish from?</a:t>
            </a:r>
          </a:p>
          <a:p>
            <a:pPr algn="ctr"/>
            <a:endParaRPr lang="en-US" dirty="0"/>
          </a:p>
        </p:txBody>
      </p:sp>
      <p:sp>
        <p:nvSpPr>
          <p:cNvPr id="19" name="Rectangle 18">
            <a:extLst>
              <a:ext uri="{FF2B5EF4-FFF2-40B4-BE49-F238E27FC236}">
                <a16:creationId xmlns:a16="http://schemas.microsoft.com/office/drawing/2014/main" id="{AFAFEF19-9639-4516-B44D-A1FBC6B5BDA8}"/>
              </a:ext>
            </a:extLst>
          </p:cNvPr>
          <p:cNvSpPr/>
          <p:nvPr/>
        </p:nvSpPr>
        <p:spPr>
          <a:xfrm>
            <a:off x="4305947" y="2290685"/>
            <a:ext cx="4959458" cy="1115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It is from Ho Chi Minh City……</a:t>
            </a:r>
          </a:p>
          <a:p>
            <a:pPr algn="ctr"/>
            <a:endParaRPr lang="en-US" dirty="0"/>
          </a:p>
        </p:txBody>
      </p:sp>
      <p:sp>
        <p:nvSpPr>
          <p:cNvPr id="20" name="Rectangle 19">
            <a:extLst>
              <a:ext uri="{FF2B5EF4-FFF2-40B4-BE49-F238E27FC236}">
                <a16:creationId xmlns:a16="http://schemas.microsoft.com/office/drawing/2014/main" id="{8DBE5119-D778-4ABF-BDFE-3CAE7248D52C}"/>
              </a:ext>
            </a:extLst>
          </p:cNvPr>
          <p:cNvSpPr/>
          <p:nvPr/>
        </p:nvSpPr>
        <p:spPr>
          <a:xfrm>
            <a:off x="6504122" y="2619214"/>
            <a:ext cx="4592664" cy="809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450127-E3A2-4684-A0A3-A031D732E2E9}"/>
              </a:ext>
            </a:extLst>
          </p:cNvPr>
          <p:cNvSpPr/>
          <p:nvPr/>
        </p:nvSpPr>
        <p:spPr>
          <a:xfrm>
            <a:off x="4954293" y="3331079"/>
            <a:ext cx="6196740" cy="9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It’s called ” </a:t>
            </a:r>
            <a:r>
              <a:rPr lang="vi-VN" sz="2400" dirty="0">
                <a:solidFill>
                  <a:srgbClr val="FF0000"/>
                </a:solidFill>
              </a:rPr>
              <a:t>ếch nướng</a:t>
            </a:r>
            <a:r>
              <a:rPr lang="en-US" sz="2400" dirty="0">
                <a:solidFill>
                  <a:srgbClr val="FF0000"/>
                </a:solidFill>
              </a:rPr>
              <a:t> </a:t>
            </a:r>
            <a:r>
              <a:rPr lang="en-US" sz="2800" dirty="0">
                <a:solidFill>
                  <a:srgbClr val="FF0000"/>
                </a:solidFill>
              </a:rPr>
              <a:t>“ - grilled frog.</a:t>
            </a:r>
            <a:endParaRPr lang="en-US" dirty="0">
              <a:solidFill>
                <a:srgbClr val="FF0000"/>
              </a:solidFill>
            </a:endParaRPr>
          </a:p>
        </p:txBody>
      </p:sp>
      <p:sp>
        <p:nvSpPr>
          <p:cNvPr id="22" name="Rectangle 21">
            <a:extLst>
              <a:ext uri="{FF2B5EF4-FFF2-40B4-BE49-F238E27FC236}">
                <a16:creationId xmlns:a16="http://schemas.microsoft.com/office/drawing/2014/main" id="{6ACB0170-B7FF-421D-AF2D-0A41B1BD4E78}"/>
              </a:ext>
            </a:extLst>
          </p:cNvPr>
          <p:cNvSpPr/>
          <p:nvPr/>
        </p:nvSpPr>
        <p:spPr>
          <a:xfrm>
            <a:off x="5272007" y="4558288"/>
            <a:ext cx="6475708" cy="1267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We wash the frogs and add spices, then we grill them on a barbecue.</a:t>
            </a:r>
          </a:p>
        </p:txBody>
      </p:sp>
      <p:sp>
        <p:nvSpPr>
          <p:cNvPr id="23" name="Rectangle 22">
            <a:extLst>
              <a:ext uri="{FF2B5EF4-FFF2-40B4-BE49-F238E27FC236}">
                <a16:creationId xmlns:a16="http://schemas.microsoft.com/office/drawing/2014/main" id="{2AD9FFE9-56FB-4F37-A562-37D5A95F06E3}"/>
              </a:ext>
            </a:extLst>
          </p:cNvPr>
          <p:cNvSpPr/>
          <p:nvPr/>
        </p:nvSpPr>
        <p:spPr>
          <a:xfrm>
            <a:off x="1301858" y="2511651"/>
            <a:ext cx="3673098" cy="701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79E2297-4A27-4312-905B-58B5E87058CD}"/>
              </a:ext>
            </a:extLst>
          </p:cNvPr>
          <p:cNvSpPr/>
          <p:nvPr/>
        </p:nvSpPr>
        <p:spPr>
          <a:xfrm>
            <a:off x="617350" y="3614839"/>
            <a:ext cx="4783810" cy="745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What is the name of the dish?</a:t>
            </a:r>
          </a:p>
          <a:p>
            <a:pPr algn="ctr"/>
            <a:endParaRPr lang="en-US" dirty="0"/>
          </a:p>
        </p:txBody>
      </p:sp>
      <p:sp>
        <p:nvSpPr>
          <p:cNvPr id="25" name="Rectangle 24">
            <a:extLst>
              <a:ext uri="{FF2B5EF4-FFF2-40B4-BE49-F238E27FC236}">
                <a16:creationId xmlns:a16="http://schemas.microsoft.com/office/drawing/2014/main" id="{0DFA1864-ABF5-4DAC-BD5E-3DCA1A621F52}"/>
              </a:ext>
            </a:extLst>
          </p:cNvPr>
          <p:cNvSpPr/>
          <p:nvPr/>
        </p:nvSpPr>
        <p:spPr>
          <a:xfrm>
            <a:off x="746501" y="4817312"/>
            <a:ext cx="4525506" cy="9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What is in the dish? How do people cook it?</a:t>
            </a:r>
          </a:p>
          <a:p>
            <a:pPr algn="ctr"/>
            <a:endParaRPr lang="en-US" dirty="0"/>
          </a:p>
        </p:txBody>
      </p:sp>
      <p:pic>
        <p:nvPicPr>
          <p:cNvPr id="28" name="Picture 27">
            <a:extLst>
              <a:ext uri="{FF2B5EF4-FFF2-40B4-BE49-F238E27FC236}">
                <a16:creationId xmlns:a16="http://schemas.microsoft.com/office/drawing/2014/main" id="{6234374F-5C75-499C-AB91-BF9ABB46E6AE}"/>
              </a:ext>
            </a:extLst>
          </p:cNvPr>
          <p:cNvPicPr>
            <a:picLocks noChangeAspect="1"/>
          </p:cNvPicPr>
          <p:nvPr/>
        </p:nvPicPr>
        <p:blipFill>
          <a:blip r:embed="rId2"/>
          <a:stretch>
            <a:fillRect/>
          </a:stretch>
        </p:blipFill>
        <p:spPr>
          <a:xfrm>
            <a:off x="9265405" y="1962488"/>
            <a:ext cx="2533854" cy="1466512"/>
          </a:xfrm>
          <a:prstGeom prst="rect">
            <a:avLst/>
          </a:prstGeom>
        </p:spPr>
      </p:pic>
      <p:sp>
        <p:nvSpPr>
          <p:cNvPr id="29" name="TextBox 28">
            <a:extLst>
              <a:ext uri="{FF2B5EF4-FFF2-40B4-BE49-F238E27FC236}">
                <a16:creationId xmlns:a16="http://schemas.microsoft.com/office/drawing/2014/main" id="{06E96E4D-5B90-4EB9-8261-0B50BCBD2A0A}"/>
              </a:ext>
            </a:extLst>
          </p:cNvPr>
          <p:cNvSpPr txBox="1"/>
          <p:nvPr/>
        </p:nvSpPr>
        <p:spPr>
          <a:xfrm>
            <a:off x="204060" y="445372"/>
            <a:ext cx="177536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writing</a:t>
            </a:r>
          </a:p>
        </p:txBody>
      </p:sp>
    </p:spTree>
    <p:extLst>
      <p:ext uri="{BB962C8B-B14F-4D97-AF65-F5344CB8AC3E}">
        <p14:creationId xmlns:p14="http://schemas.microsoft.com/office/powerpoint/2010/main" val="174663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2"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704F4E-3DF2-4F81-85C5-4AB0A1903DF8}"/>
              </a:ext>
            </a:extLst>
          </p:cNvPr>
          <p:cNvSpPr/>
          <p:nvPr/>
        </p:nvSpPr>
        <p:spPr>
          <a:xfrm>
            <a:off x="1100380" y="2138765"/>
            <a:ext cx="4587498" cy="141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What do you eat with it?</a:t>
            </a:r>
          </a:p>
        </p:txBody>
      </p:sp>
      <p:sp>
        <p:nvSpPr>
          <p:cNvPr id="3" name="Rectangle 2">
            <a:extLst>
              <a:ext uri="{FF2B5EF4-FFF2-40B4-BE49-F238E27FC236}">
                <a16:creationId xmlns:a16="http://schemas.microsoft.com/office/drawing/2014/main" id="{6E3346FA-C53F-4EE2-B207-3CCC64D3038F}"/>
              </a:ext>
            </a:extLst>
          </p:cNvPr>
          <p:cNvSpPr/>
          <p:nvPr/>
        </p:nvSpPr>
        <p:spPr>
          <a:xfrm>
            <a:off x="6096000" y="1131376"/>
            <a:ext cx="5450237" cy="141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often eat it with </a:t>
            </a:r>
          </a:p>
        </p:txBody>
      </p:sp>
      <p:sp>
        <p:nvSpPr>
          <p:cNvPr id="4" name="Rectangle 3">
            <a:extLst>
              <a:ext uri="{FF2B5EF4-FFF2-40B4-BE49-F238E27FC236}">
                <a16:creationId xmlns:a16="http://schemas.microsoft.com/office/drawing/2014/main" id="{79C25B27-C2B8-479F-B054-E24E981E5435}"/>
              </a:ext>
            </a:extLst>
          </p:cNvPr>
          <p:cNvSpPr/>
          <p:nvPr/>
        </p:nvSpPr>
        <p:spPr>
          <a:xfrm>
            <a:off x="4813515" y="2200759"/>
            <a:ext cx="5450237" cy="1255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We eat it with fried rice.</a:t>
            </a:r>
          </a:p>
        </p:txBody>
      </p:sp>
      <p:sp>
        <p:nvSpPr>
          <p:cNvPr id="5" name="Rectangle 4">
            <a:extLst>
              <a:ext uri="{FF2B5EF4-FFF2-40B4-BE49-F238E27FC236}">
                <a16:creationId xmlns:a16="http://schemas.microsoft.com/office/drawing/2014/main" id="{09260972-B4AE-4758-ADA1-F4AA2FA0DB06}"/>
              </a:ext>
            </a:extLst>
          </p:cNvPr>
          <p:cNvSpPr/>
          <p:nvPr/>
        </p:nvSpPr>
        <p:spPr>
          <a:xfrm>
            <a:off x="988663" y="3215897"/>
            <a:ext cx="3936569" cy="1084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What does it taste like?</a:t>
            </a:r>
            <a:r>
              <a:rPr lang="en-US" dirty="0"/>
              <a:t>?</a:t>
            </a:r>
          </a:p>
        </p:txBody>
      </p:sp>
      <p:sp>
        <p:nvSpPr>
          <p:cNvPr id="6" name="Rectangle 5">
            <a:extLst>
              <a:ext uri="{FF2B5EF4-FFF2-40B4-BE49-F238E27FC236}">
                <a16:creationId xmlns:a16="http://schemas.microsoft.com/office/drawing/2014/main" id="{F72589E9-C55B-4B31-AA8E-F919548657B3}"/>
              </a:ext>
            </a:extLst>
          </p:cNvPr>
          <p:cNvSpPr/>
          <p:nvPr/>
        </p:nvSpPr>
        <p:spPr>
          <a:xfrm>
            <a:off x="4544817" y="3053165"/>
            <a:ext cx="5793783" cy="141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It tastes like a mix of chicken and fish.</a:t>
            </a:r>
          </a:p>
        </p:txBody>
      </p:sp>
      <p:pic>
        <p:nvPicPr>
          <p:cNvPr id="8" name="Picture 7">
            <a:extLst>
              <a:ext uri="{FF2B5EF4-FFF2-40B4-BE49-F238E27FC236}">
                <a16:creationId xmlns:a16="http://schemas.microsoft.com/office/drawing/2014/main" id="{3CEBEFED-344C-4BCB-B418-87509D7D3135}"/>
              </a:ext>
            </a:extLst>
          </p:cNvPr>
          <p:cNvPicPr>
            <a:picLocks noChangeAspect="1"/>
          </p:cNvPicPr>
          <p:nvPr/>
        </p:nvPicPr>
        <p:blipFill>
          <a:blip r:embed="rId2"/>
          <a:stretch>
            <a:fillRect/>
          </a:stretch>
        </p:blipFill>
        <p:spPr>
          <a:xfrm>
            <a:off x="3704094" y="439700"/>
            <a:ext cx="3223529" cy="1865673"/>
          </a:xfrm>
          <a:prstGeom prst="rect">
            <a:avLst/>
          </a:prstGeom>
        </p:spPr>
      </p:pic>
      <p:sp>
        <p:nvSpPr>
          <p:cNvPr id="9" name="Rectangle 8">
            <a:extLst>
              <a:ext uri="{FF2B5EF4-FFF2-40B4-BE49-F238E27FC236}">
                <a16:creationId xmlns:a16="http://schemas.microsoft.com/office/drawing/2014/main" id="{390908E5-5979-4180-81A1-5C5BFFBC5709}"/>
              </a:ext>
            </a:extLst>
          </p:cNvPr>
          <p:cNvSpPr/>
          <p:nvPr/>
        </p:nvSpPr>
        <p:spPr>
          <a:xfrm>
            <a:off x="1100380" y="4366646"/>
            <a:ext cx="4587498" cy="1084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Think of an interesting title</a:t>
            </a:r>
          </a:p>
        </p:txBody>
      </p:sp>
      <p:sp>
        <p:nvSpPr>
          <p:cNvPr id="10" name="Rectangle 9">
            <a:extLst>
              <a:ext uri="{FF2B5EF4-FFF2-40B4-BE49-F238E27FC236}">
                <a16:creationId xmlns:a16="http://schemas.microsoft.com/office/drawing/2014/main" id="{532EBCC3-4786-4A18-8EFA-9576CAAFB68D}"/>
              </a:ext>
            </a:extLst>
          </p:cNvPr>
          <p:cNvSpPr/>
          <p:nvPr/>
        </p:nvSpPr>
        <p:spPr>
          <a:xfrm>
            <a:off x="5315858" y="4508069"/>
            <a:ext cx="4251702" cy="1084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You'll Love Grilled Frog! </a:t>
            </a:r>
          </a:p>
          <a:p>
            <a:pPr algn="ctr"/>
            <a:endParaRPr lang="en-US" dirty="0"/>
          </a:p>
        </p:txBody>
      </p:sp>
      <p:sp>
        <p:nvSpPr>
          <p:cNvPr id="12" name="TextBox 11">
            <a:extLst>
              <a:ext uri="{FF2B5EF4-FFF2-40B4-BE49-F238E27FC236}">
                <a16:creationId xmlns:a16="http://schemas.microsoft.com/office/drawing/2014/main" id="{0FE521B9-A58C-4861-B8F0-DBFE94A9B537}"/>
              </a:ext>
            </a:extLst>
          </p:cNvPr>
          <p:cNvSpPr txBox="1"/>
          <p:nvPr/>
        </p:nvSpPr>
        <p:spPr>
          <a:xfrm>
            <a:off x="367965" y="648321"/>
            <a:ext cx="177536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writing</a:t>
            </a:r>
          </a:p>
        </p:txBody>
      </p:sp>
    </p:spTree>
    <p:extLst>
      <p:ext uri="{BB962C8B-B14F-4D97-AF65-F5344CB8AC3E}">
        <p14:creationId xmlns:p14="http://schemas.microsoft.com/office/powerpoint/2010/main" val="32814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798" y="318710"/>
            <a:ext cx="3619049" cy="912562"/>
          </a:xfrm>
          <a:prstGeom prst="rect">
            <a:avLst/>
          </a:prstGeom>
        </p:spPr>
      </p:pic>
      <p:sp>
        <p:nvSpPr>
          <p:cNvPr id="3" name="TextBox 2"/>
          <p:cNvSpPr txBox="1"/>
          <p:nvPr/>
        </p:nvSpPr>
        <p:spPr>
          <a:xfrm>
            <a:off x="3711847" y="398352"/>
            <a:ext cx="8410743" cy="1569660"/>
          </a:xfrm>
          <a:prstGeom prst="rect">
            <a:avLst/>
          </a:prstGeom>
          <a:noFill/>
        </p:spPr>
        <p:txBody>
          <a:bodyPr wrap="square" rtlCol="0">
            <a:spAutoFit/>
          </a:bodyPr>
          <a:lstStyle/>
          <a:p>
            <a:r>
              <a:rPr lang="en-US" sz="3200" dirty="0">
                <a:solidFill>
                  <a:schemeClr val="accent1"/>
                </a:solidFill>
              </a:rPr>
              <a:t>Now, write a food blog post using the information above or your own ideas. Use the Feedback form to help you. Write 60 to 80 words</a:t>
            </a:r>
            <a:r>
              <a:rPr lang="en-US" sz="3200" dirty="0"/>
              <a:t>.</a:t>
            </a:r>
            <a:endParaRPr lang="en-US" sz="3200" dirty="0">
              <a:solidFill>
                <a:srgbClr val="0070C0"/>
              </a:solidFill>
            </a:endParaRPr>
          </a:p>
        </p:txBody>
      </p:sp>
      <p:sp>
        <p:nvSpPr>
          <p:cNvPr id="4" name="Rectangle 3"/>
          <p:cNvSpPr/>
          <p:nvPr/>
        </p:nvSpPr>
        <p:spPr>
          <a:xfrm>
            <a:off x="232372" y="2047654"/>
            <a:ext cx="11959628" cy="3539430"/>
          </a:xfrm>
          <a:prstGeom prst="rect">
            <a:avLst/>
          </a:prstGeom>
        </p:spPr>
        <p:txBody>
          <a:bodyPr wrap="square">
            <a:spAutoFit/>
          </a:bodyPr>
          <a:lstStyle/>
          <a:p>
            <a:r>
              <a:rPr lang="en-US" sz="3200" dirty="0">
                <a:solidFill>
                  <a:srgbClr val="FF0000"/>
                </a:solidFill>
              </a:rPr>
              <a:t>Sample answer:</a:t>
            </a:r>
          </a:p>
          <a:p>
            <a:r>
              <a:rPr lang="en-US" sz="3200" b="1" dirty="0">
                <a:solidFill>
                  <a:schemeClr val="accent1"/>
                </a:solidFill>
              </a:rPr>
              <a:t>You'll Love Grilled Frog! </a:t>
            </a:r>
          </a:p>
          <a:p>
            <a:r>
              <a:rPr lang="en-US" sz="3200" dirty="0">
                <a:solidFill>
                  <a:schemeClr val="accent1"/>
                </a:solidFill>
              </a:rPr>
              <a:t>In Ho Chi Minh City, it's common to see people eat ếch nướng. It's a frog and we usually grill it on a barbecue. We cook the whole frog, and eat it with fried rice. It tastes like a mix of chicken and fish. The meat is soft and it's healthy, too. If you come to Ho Chi Minh City, you have to try it!</a:t>
            </a:r>
          </a:p>
        </p:txBody>
      </p:sp>
    </p:spTree>
    <p:extLst>
      <p:ext uri="{BB962C8B-B14F-4D97-AF65-F5344CB8AC3E}">
        <p14:creationId xmlns:p14="http://schemas.microsoft.com/office/powerpoint/2010/main" val="34702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585452-FCCB-48AB-87D1-9C4449D4154E}"/>
              </a:ext>
            </a:extLst>
          </p:cNvPr>
          <p:cNvPicPr>
            <a:picLocks noChangeAspect="1"/>
          </p:cNvPicPr>
          <p:nvPr/>
        </p:nvPicPr>
        <p:blipFill>
          <a:blip r:embed="rId2"/>
          <a:stretch>
            <a:fillRect/>
          </a:stretch>
        </p:blipFill>
        <p:spPr>
          <a:xfrm>
            <a:off x="576404" y="1130746"/>
            <a:ext cx="11217778" cy="3193281"/>
          </a:xfrm>
          <a:prstGeom prst="rect">
            <a:avLst/>
          </a:prstGeom>
        </p:spPr>
      </p:pic>
      <p:sp>
        <p:nvSpPr>
          <p:cNvPr id="7" name="Oval 6">
            <a:extLst>
              <a:ext uri="{FF2B5EF4-FFF2-40B4-BE49-F238E27FC236}">
                <a16:creationId xmlns:a16="http://schemas.microsoft.com/office/drawing/2014/main" id="{AC1A72F4-EE56-4708-BAA3-DBC1ED531405}"/>
              </a:ext>
            </a:extLst>
          </p:cNvPr>
          <p:cNvSpPr/>
          <p:nvPr/>
        </p:nvSpPr>
        <p:spPr>
          <a:xfrm>
            <a:off x="10802319" y="2185261"/>
            <a:ext cx="418454" cy="5579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5CA286A-34A9-4A43-B4E2-6CCEB1020A18}"/>
              </a:ext>
            </a:extLst>
          </p:cNvPr>
          <p:cNvSpPr/>
          <p:nvPr/>
        </p:nvSpPr>
        <p:spPr>
          <a:xfrm>
            <a:off x="10802318" y="2696705"/>
            <a:ext cx="418454" cy="453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525081-D5DE-4AD6-A25D-D0EDD70AE359}"/>
              </a:ext>
            </a:extLst>
          </p:cNvPr>
          <p:cNvSpPr/>
          <p:nvPr/>
        </p:nvSpPr>
        <p:spPr>
          <a:xfrm>
            <a:off x="10802319" y="3150030"/>
            <a:ext cx="418454" cy="5579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5780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4" name="Picture 3">
            <a:extLst>
              <a:ext uri="{FF2B5EF4-FFF2-40B4-BE49-F238E27FC236}">
                <a16:creationId xmlns:a16="http://schemas.microsoft.com/office/drawing/2014/main" id="{D35FEC88-1E93-4556-B8C7-904AF1A71666}"/>
              </a:ext>
            </a:extLst>
          </p:cNvPr>
          <p:cNvPicPr>
            <a:picLocks noChangeAspect="1"/>
          </p:cNvPicPr>
          <p:nvPr/>
        </p:nvPicPr>
        <p:blipFill>
          <a:blip r:embed="rId3"/>
          <a:stretch>
            <a:fillRect/>
          </a:stretch>
        </p:blipFill>
        <p:spPr>
          <a:xfrm>
            <a:off x="2184684" y="1392351"/>
            <a:ext cx="9597585" cy="4967312"/>
          </a:xfrm>
          <a:prstGeom prst="rect">
            <a:avLst/>
          </a:prstGeom>
        </p:spPr>
      </p:pic>
    </p:spTree>
    <p:extLst>
      <p:ext uri="{BB962C8B-B14F-4D97-AF65-F5344CB8AC3E}">
        <p14:creationId xmlns:p14="http://schemas.microsoft.com/office/powerpoint/2010/main" val="35290298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333053" y="1925263"/>
            <a:ext cx="11787412"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Writing: </a:t>
            </a:r>
          </a:p>
          <a:p>
            <a:r>
              <a:rPr lang="en-US" sz="3600" i="1" dirty="0">
                <a:solidFill>
                  <a:srgbClr val="0070C0"/>
                </a:solidFill>
              </a:rPr>
              <a:t>-    Understand how to write food blog posts.</a:t>
            </a:r>
          </a:p>
          <a:p>
            <a:pPr marL="571500" indent="-571500">
              <a:buFontTx/>
              <a:buChar char="-"/>
            </a:pPr>
            <a:r>
              <a:rPr lang="en-US" sz="3600" i="1" dirty="0">
                <a:solidFill>
                  <a:srgbClr val="0070C0"/>
                </a:solidFill>
              </a:rPr>
              <a:t>Practice writing food blog posts.</a:t>
            </a:r>
          </a:p>
          <a:p>
            <a:r>
              <a:rPr lang="en-US" sz="3600" i="1" dirty="0">
                <a:solidFill>
                  <a:srgbClr val="0070C0"/>
                </a:solidFill>
              </a:rPr>
              <a:t>Speaking:</a:t>
            </a:r>
          </a:p>
          <a:p>
            <a:r>
              <a:rPr lang="en-US" sz="3600" i="1" dirty="0">
                <a:solidFill>
                  <a:srgbClr val="0070C0"/>
                </a:solidFill>
              </a:rPr>
              <a:t>-    Talk about a dish from your hometown.</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Writing skill on page 31 WB.</a:t>
            </a:r>
          </a:p>
          <a:p>
            <a:pPr marL="571500" indent="-571500">
              <a:buFontTx/>
              <a:buChar char="-"/>
            </a:pPr>
            <a:r>
              <a:rPr lang="en-US" sz="3600" i="1" dirty="0">
                <a:solidFill>
                  <a:srgbClr val="0070C0"/>
                </a:solidFill>
              </a:rPr>
              <a:t>Complete the writing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a:t>
            </a:r>
            <a:r>
              <a:rPr lang="en-US" sz="3600" i="1" dirty="0" smtClean="0">
                <a:solidFill>
                  <a:srgbClr val="0070C0"/>
                </a:solidFill>
              </a:rPr>
              <a:t>33.</a:t>
            </a:r>
            <a:endParaRPr lang="en-US" sz="3600" i="1" dirty="0">
              <a:solidFill>
                <a:srgbClr val="0070C0"/>
              </a:solidFill>
            </a:endParaRPr>
          </a:p>
          <a:p>
            <a:pPr marL="571500" indent="-571500">
              <a:buFontTx/>
              <a:buChar char="-"/>
            </a:pPr>
            <a:r>
              <a:rPr lang="en-US" sz="3600" i="1" dirty="0">
                <a:solidFill>
                  <a:srgbClr val="0070C0"/>
                </a:solidFill>
              </a:rPr>
              <a:t>Prepare Review Unit 5 </a:t>
            </a:r>
            <a:r>
              <a:rPr lang="en-US" sz="3600" i="1">
                <a:solidFill>
                  <a:srgbClr val="0070C0"/>
                </a:solidFill>
              </a:rPr>
              <a:t>(</a:t>
            </a:r>
            <a:r>
              <a:rPr lang="en-US" sz="3600" i="1" smtClean="0">
                <a:solidFill>
                  <a:srgbClr val="0070C0"/>
                </a:solidFill>
              </a:rPr>
              <a:t>pages </a:t>
            </a:r>
            <a:r>
              <a:rPr lang="en-US" sz="3600" i="1" dirty="0">
                <a:solidFill>
                  <a:srgbClr val="0070C0"/>
                </a:solidFill>
              </a:rPr>
              <a:t>94-95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397031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marL="571500" indent="-571500">
              <a:buFontTx/>
              <a:buChar char="-"/>
            </a:pPr>
            <a:r>
              <a:rPr lang="en-US" sz="3600" dirty="0">
                <a:solidFill>
                  <a:srgbClr val="0070C0"/>
                </a:solidFill>
              </a:rPr>
              <a:t>write food blogs.</a:t>
            </a:r>
          </a:p>
          <a:p>
            <a:pPr marL="571500" indent="-571500">
              <a:buFontTx/>
              <a:buChar char="-"/>
            </a:pPr>
            <a:r>
              <a:rPr lang="en-US" sz="3600" dirty="0">
                <a:solidFill>
                  <a:srgbClr val="0070C0"/>
                </a:solidFill>
              </a:rPr>
              <a:t>talk about unusual dishes from your hometown.</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4731936"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groups.</a:t>
            </a:r>
            <a:endParaRPr lang="en-US" sz="5400" b="1" dirty="0">
              <a:solidFill>
                <a:srgbClr val="FF0000"/>
              </a:solidFill>
            </a:endParaRPr>
          </a:p>
        </p:txBody>
      </p:sp>
      <p:sp>
        <p:nvSpPr>
          <p:cNvPr id="3" name="Rectangle 2"/>
          <p:cNvSpPr/>
          <p:nvPr/>
        </p:nvSpPr>
        <p:spPr>
          <a:xfrm>
            <a:off x="333053" y="3275352"/>
            <a:ext cx="11644088" cy="1938992"/>
          </a:xfrm>
          <a:prstGeom prst="rect">
            <a:avLst/>
          </a:prstGeom>
        </p:spPr>
        <p:txBody>
          <a:bodyPr wrap="square">
            <a:spAutoFit/>
          </a:bodyPr>
          <a:lstStyle/>
          <a:p>
            <a:r>
              <a:rPr lang="en-US" sz="4000" b="1" i="1" dirty="0">
                <a:solidFill>
                  <a:srgbClr val="0070C0"/>
                </a:solidFill>
              </a:rPr>
              <a:t>What are some special dishes in your hometown?</a:t>
            </a:r>
          </a:p>
          <a:p>
            <a:r>
              <a:rPr lang="en-US" sz="4000" b="1" i="1" dirty="0">
                <a:solidFill>
                  <a:srgbClr val="0070C0"/>
                </a:solidFill>
              </a:rPr>
              <a:t>Have you ever tried them?</a:t>
            </a:r>
          </a:p>
          <a:p>
            <a:r>
              <a:rPr lang="en-US" sz="4000" b="1" i="1" dirty="0">
                <a:solidFill>
                  <a:srgbClr val="0070C0"/>
                </a:solidFill>
              </a:rPr>
              <a:t>Given a chance, would you like to try unusual dishes?</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2719" y="469514"/>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78190"/>
      </p:ext>
    </p:extLst>
  </p:cSld>
  <p:clrMapOvr>
    <a:masterClrMapping/>
  </p:clrMapOvr>
  <p:transition spd="med">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3913" y="391885"/>
            <a:ext cx="8768726" cy="5994886"/>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writing time….</a:t>
            </a:r>
            <a:endParaRPr lang="en-US" dirty="0">
              <a:solidFill>
                <a:srgbClr val="7030A0"/>
              </a:solidFill>
            </a:endParaRPr>
          </a:p>
        </p:txBody>
      </p:sp>
      <p:pic>
        <p:nvPicPr>
          <p:cNvPr id="3" name="Picture 2"/>
          <p:cNvPicPr>
            <a:picLocks noChangeAspect="1"/>
          </p:cNvPicPr>
          <p:nvPr/>
        </p:nvPicPr>
        <p:blipFill>
          <a:blip r:embed="rId3"/>
          <a:stretch>
            <a:fillRect/>
          </a:stretch>
        </p:blipFill>
        <p:spPr>
          <a:xfrm>
            <a:off x="246350" y="702860"/>
            <a:ext cx="2819575" cy="841199"/>
          </a:xfrm>
          <a:prstGeom prst="rect">
            <a:avLst/>
          </a:prstGeom>
        </p:spPr>
      </p:pic>
    </p:spTree>
    <p:extLst>
      <p:ext uri="{BB962C8B-B14F-4D97-AF65-F5344CB8AC3E}">
        <p14:creationId xmlns:p14="http://schemas.microsoft.com/office/powerpoint/2010/main" val="27406021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5073"/>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sp>
        <p:nvSpPr>
          <p:cNvPr id="3" name="Rectangle 2"/>
          <p:cNvSpPr/>
          <p:nvPr/>
        </p:nvSpPr>
        <p:spPr>
          <a:xfrm>
            <a:off x="2008909" y="445073"/>
            <a:ext cx="9642763" cy="1077218"/>
          </a:xfrm>
          <a:prstGeom prst="rect">
            <a:avLst/>
          </a:prstGeom>
        </p:spPr>
        <p:txBody>
          <a:bodyPr wrap="square">
            <a:spAutoFit/>
          </a:bodyPr>
          <a:lstStyle/>
          <a:p>
            <a:r>
              <a:rPr lang="en-US" sz="3200" b="1" dirty="0">
                <a:solidFill>
                  <a:schemeClr val="accent1"/>
                </a:solidFill>
              </a:rPr>
              <a:t>a. Read about writing food blog posts. Then, read Long’s blog and circle the six points listed below.   </a:t>
            </a:r>
          </a:p>
        </p:txBody>
      </p:sp>
      <p:pic>
        <p:nvPicPr>
          <p:cNvPr id="5" name="Picture 4">
            <a:extLst>
              <a:ext uri="{FF2B5EF4-FFF2-40B4-BE49-F238E27FC236}">
                <a16:creationId xmlns:a16="http://schemas.microsoft.com/office/drawing/2014/main" id="{D6DFC85E-5EF3-409E-A0CD-2A72C3B44021}"/>
              </a:ext>
            </a:extLst>
          </p:cNvPr>
          <p:cNvPicPr>
            <a:picLocks noChangeAspect="1"/>
          </p:cNvPicPr>
          <p:nvPr/>
        </p:nvPicPr>
        <p:blipFill>
          <a:blip r:embed="rId2"/>
          <a:stretch>
            <a:fillRect/>
          </a:stretch>
        </p:blipFill>
        <p:spPr>
          <a:xfrm>
            <a:off x="348414" y="1712861"/>
            <a:ext cx="11495171" cy="3432277"/>
          </a:xfrm>
          <a:prstGeom prst="rect">
            <a:avLst/>
          </a:prstGeom>
        </p:spPr>
      </p:pic>
    </p:spTree>
    <p:extLst>
      <p:ext uri="{BB962C8B-B14F-4D97-AF65-F5344CB8AC3E}">
        <p14:creationId xmlns:p14="http://schemas.microsoft.com/office/powerpoint/2010/main" val="42178361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ACDF2-68A8-4C99-9D6A-C4C60E41C5D4}"/>
              </a:ext>
            </a:extLst>
          </p:cNvPr>
          <p:cNvPicPr>
            <a:picLocks noChangeAspect="1"/>
          </p:cNvPicPr>
          <p:nvPr/>
        </p:nvPicPr>
        <p:blipFill>
          <a:blip r:embed="rId2"/>
          <a:stretch>
            <a:fillRect/>
          </a:stretch>
        </p:blipFill>
        <p:spPr>
          <a:xfrm>
            <a:off x="883251" y="842871"/>
            <a:ext cx="8783189" cy="4673509"/>
          </a:xfrm>
          <a:prstGeom prst="rect">
            <a:avLst/>
          </a:prstGeom>
        </p:spPr>
      </p:pic>
    </p:spTree>
    <p:extLst>
      <p:ext uri="{BB962C8B-B14F-4D97-AF65-F5344CB8AC3E}">
        <p14:creationId xmlns:p14="http://schemas.microsoft.com/office/powerpoint/2010/main" val="1061316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4379" y="816965"/>
            <a:ext cx="7352522" cy="93629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342900" indent="-342900">
              <a:buAutoNum type="arabicPeriod"/>
            </a:pPr>
            <a:r>
              <a:rPr lang="en-US" sz="2800" b="1" dirty="0">
                <a:solidFill>
                  <a:schemeClr val="accent1"/>
                </a:solidFill>
              </a:rPr>
              <a:t>Write an interesting title</a:t>
            </a:r>
            <a:endParaRPr lang="en-US" sz="2800" dirty="0">
              <a:solidFill>
                <a:schemeClr val="accent1"/>
              </a:solidFill>
            </a:endParaRPr>
          </a:p>
          <a:p>
            <a:r>
              <a:rPr lang="en-US" sz="2800" dirty="0">
                <a:solidFill>
                  <a:srgbClr val="FF0000"/>
                </a:solidFill>
              </a:rPr>
              <a:t>How about fried insects as a snack?</a:t>
            </a:r>
            <a:endParaRPr lang="en-US" i="1" dirty="0">
              <a:solidFill>
                <a:schemeClr val="accent1"/>
              </a:solidFill>
            </a:endParaRPr>
          </a:p>
        </p:txBody>
      </p:sp>
      <p:sp>
        <p:nvSpPr>
          <p:cNvPr id="4" name="Rectangle 3"/>
          <p:cNvSpPr/>
          <p:nvPr/>
        </p:nvSpPr>
        <p:spPr>
          <a:xfrm>
            <a:off x="944379" y="1843790"/>
            <a:ext cx="10448145" cy="4197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endParaRPr lang="en-US" sz="2800" dirty="0"/>
          </a:p>
          <a:p>
            <a:r>
              <a:rPr lang="en-US" sz="2800" dirty="0">
                <a:solidFill>
                  <a:schemeClr val="accent1"/>
                </a:solidFill>
              </a:rPr>
              <a:t>How about fried insects as a snack? – Long's blog </a:t>
            </a:r>
          </a:p>
          <a:p>
            <a:r>
              <a:rPr lang="en-US" sz="2800" dirty="0">
                <a:solidFill>
                  <a:schemeClr val="accent1"/>
                </a:solidFill>
              </a:rPr>
              <a:t>In Ho Chi Minh City, we eat some really interesting food. One of the strangest is côn trùng chiên. It's a mix of different insects. We fry them with spices and garlic. Some insects taste like fish, others taste like potatoes or nuts. The insects are very crunchy, like potato chips, and we often eat them out of a bowl as a snack. They are not only tasty but also healthy. You should not miss the chance to try them.  Vietnam has a lot of great food – don't just try phở when you visit!</a:t>
            </a:r>
          </a:p>
        </p:txBody>
      </p:sp>
      <p:cxnSp>
        <p:nvCxnSpPr>
          <p:cNvPr id="7" name="Straight Connector 6"/>
          <p:cNvCxnSpPr>
            <a:cxnSpLocks/>
          </p:cNvCxnSpPr>
          <p:nvPr/>
        </p:nvCxnSpPr>
        <p:spPr>
          <a:xfrm flipV="1">
            <a:off x="1079289" y="2648648"/>
            <a:ext cx="4953857"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2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5952</TotalTime>
  <Words>1011</Words>
  <Application>Microsoft Office PowerPoint</Application>
  <PresentationFormat>Widescreen</PresentationFormat>
  <Paragraphs>122</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282</cp:revision>
  <dcterms:created xsi:type="dcterms:W3CDTF">2020-12-08T03:17:05Z</dcterms:created>
  <dcterms:modified xsi:type="dcterms:W3CDTF">2022-07-08T16:57:09Z</dcterms:modified>
</cp:coreProperties>
</file>