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61" r:id="rId2"/>
    <p:sldId id="257" r:id="rId3"/>
    <p:sldId id="258" r:id="rId4"/>
    <p:sldId id="259" r:id="rId5"/>
    <p:sldId id="260" r:id="rId6"/>
    <p:sldId id="263" r:id="rId7"/>
    <p:sldId id="262" r:id="rId8"/>
    <p:sldId id="266" r:id="rId9"/>
    <p:sldId id="264" r:id="rId10"/>
    <p:sldId id="265" r:id="rId11"/>
    <p:sldId id="269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51FA0-DFBC-45C9-A24E-48FB66FDF48B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E018D9-A1FC-4D94-A0DE-12CC09CE93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7716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2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5DF164E-D685-493E-AF07-0CE742DE1FDD}" type="slidenum">
              <a:rPr lang="zh-CN" altLang="en-US" smtClean="0">
                <a:solidFill>
                  <a:prstClr val="black"/>
                </a:solidFill>
                <a:latin typeface="Calibri"/>
              </a:rPr>
              <a:pPr>
                <a:defRPr/>
              </a:pPr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638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917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97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142589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010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960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642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789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920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46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521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929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9DF372-2343-4C48-A8FB-2E96B76E1343}" type="datetimeFigureOut">
              <a:rPr lang="en-US" smtClean="0"/>
              <a:t>10/4/2023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61E76-D070-419C-950C-05F6205E80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7373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6.wdp"/><Relationship Id="rId18" Type="http://schemas.openxmlformats.org/officeDocument/2006/relationships/image" Target="../media/image16.png"/><Relationship Id="rId3" Type="http://schemas.openxmlformats.org/officeDocument/2006/relationships/image" Target="../media/image8.png"/><Relationship Id="rId21" Type="http://schemas.openxmlformats.org/officeDocument/2006/relationships/image" Target="../media/image18.png"/><Relationship Id="rId7" Type="http://schemas.microsoft.com/office/2007/relationships/hdphoto" Target="../media/hdphoto3.wdp"/><Relationship Id="rId12" Type="http://schemas.openxmlformats.org/officeDocument/2006/relationships/image" Target="../media/image13.png"/><Relationship Id="rId17" Type="http://schemas.microsoft.com/office/2007/relationships/hdphoto" Target="../media/hdphoto8.wdp"/><Relationship Id="rId2" Type="http://schemas.openxmlformats.org/officeDocument/2006/relationships/image" Target="../media/image7.jpeg"/><Relationship Id="rId16" Type="http://schemas.openxmlformats.org/officeDocument/2006/relationships/image" Target="../media/image15.png"/><Relationship Id="rId20" Type="http://schemas.openxmlformats.org/officeDocument/2006/relationships/slide" Target="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microsoft.com/office/2007/relationships/hdphoto" Target="../media/hdphoto7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microsoft.com/office/2007/relationships/hdphoto" Target="../media/hdphoto4.wdp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17.png"/><Relationship Id="rId3" Type="http://schemas.microsoft.com/office/2007/relationships/hdphoto" Target="../media/hdphoto9.wdp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16.png"/><Relationship Id="rId5" Type="http://schemas.openxmlformats.org/officeDocument/2006/relationships/image" Target="../media/image21.gif"/><Relationship Id="rId10" Type="http://schemas.openxmlformats.org/officeDocument/2006/relationships/image" Target="../media/image25.png"/><Relationship Id="rId4" Type="http://schemas.openxmlformats.org/officeDocument/2006/relationships/image" Target="../media/image20.png"/><Relationship Id="rId9" Type="http://schemas.microsoft.com/office/2007/relationships/hdphoto" Target="../media/hdphoto10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1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5" Type="http://schemas.openxmlformats.org/officeDocument/2006/relationships/image" Target="../media/image30.png"/><Relationship Id="rId10" Type="http://schemas.openxmlformats.org/officeDocument/2006/relationships/image" Target="../media/image16.png"/><Relationship Id="rId4" Type="http://schemas.openxmlformats.org/officeDocument/2006/relationships/image" Target="../media/image21.gif"/><Relationship Id="rId9" Type="http://schemas.microsoft.com/office/2007/relationships/hdphoto" Target="../media/hdphoto10.wdp"/><Relationship Id="rId1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J02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4" t="5556" r="5833" b="3333"/>
          <a:stretch>
            <a:fillRect/>
          </a:stretch>
        </p:blipFill>
        <p:spPr bwMode="auto">
          <a:xfrm>
            <a:off x="-194480" y="0"/>
            <a:ext cx="93384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685925" y="1143000"/>
            <a:ext cx="6153149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Chào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mừng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thầy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,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cô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các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em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đến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với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tiết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học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2662706"/>
            <a:ext cx="8305800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.VnTime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.VnTime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.VnTime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.VnTime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.VnTime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.VnTime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Tiếng</a:t>
            </a:r>
            <a:r>
              <a:rPr lang="en-US" altLang="en-US" sz="3200" b="1" u="sng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u="sng" dirty="0" err="1" smtClean="0">
                <a:solidFill>
                  <a:srgbClr val="0000FF"/>
                </a:solidFill>
                <a:latin typeface="HP001 4 hàng" pitchFamily="34" charset="0"/>
              </a:rPr>
              <a:t>Việt</a:t>
            </a:r>
            <a:endParaRPr lang="en-US" altLang="en-US" sz="3200" b="1" u="sng" dirty="0" smtClean="0">
              <a:solidFill>
                <a:srgbClr val="0000FF"/>
              </a:solidFill>
              <a:latin typeface="HP001 4 hàng" pitchFamily="34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Luyện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từ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và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câu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: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Luyện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tập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về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chủ</a:t>
            </a:r>
            <a:r>
              <a:rPr lang="en-US" altLang="en-US" sz="3200" b="1" dirty="0" smtClean="0">
                <a:solidFill>
                  <a:srgbClr val="0000FF"/>
                </a:solidFill>
                <a:latin typeface="HP001 4 hàng" pitchFamily="34" charset="0"/>
              </a:rPr>
              <a:t> </a:t>
            </a:r>
            <a:r>
              <a:rPr lang="en-US" altLang="en-US" sz="3200" b="1" dirty="0" err="1" smtClean="0">
                <a:solidFill>
                  <a:srgbClr val="0000FF"/>
                </a:solidFill>
                <a:latin typeface="HP001 4 hàng" pitchFamily="34" charset="0"/>
              </a:rPr>
              <a:t>ngữ</a:t>
            </a:r>
            <a:endParaRPr lang="en-US" altLang="en-US" sz="3200" b="1" dirty="0">
              <a:solidFill>
                <a:srgbClr val="0000FF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06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313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2400" y="4191000"/>
            <a:ext cx="883919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thiệu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dáng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342900" indent="-342900">
              <a:buAutoNum type="alphaLcPeriod"/>
            </a:pP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27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79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3561" b="1205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Box 1"/>
          <p:cNvSpPr txBox="1">
            <a:spLocks noChangeArrowheads="1"/>
          </p:cNvSpPr>
          <p:nvPr/>
        </p:nvSpPr>
        <p:spPr bwMode="auto">
          <a:xfrm>
            <a:off x="457201" y="804864"/>
            <a:ext cx="858321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57200"/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Tạm</a:t>
            </a:r>
            <a:r>
              <a:rPr lang="en-US" sz="8000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biệt</a:t>
            </a:r>
            <a:r>
              <a:rPr lang="en-US" sz="8000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các</a:t>
            </a:r>
            <a:r>
              <a:rPr lang="en-US" sz="8000" dirty="0" smtClean="0">
                <a:solidFill>
                  <a:srgbClr val="000000"/>
                </a:solidFill>
                <a:latin typeface=".VnAvant" pitchFamily="34" charset="0"/>
              </a:rPr>
              <a:t> </a:t>
            </a:r>
            <a:r>
              <a:rPr lang="en-US" sz="8000" dirty="0" err="1" smtClean="0">
                <a:solidFill>
                  <a:srgbClr val="000000"/>
                </a:solidFill>
                <a:latin typeface=".VnAvant" pitchFamily="34" charset="0"/>
              </a:rPr>
              <a:t>em</a:t>
            </a:r>
            <a:endParaRPr lang="en-US" sz="8000" dirty="0">
              <a:solidFill>
                <a:srgbClr val="000000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559343"/>
      </p:ext>
    </p:extLst>
  </p:cSld>
  <p:clrMapOvr>
    <a:masterClrMapping/>
  </p:clrMapOvr>
  <p:transition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2" y="3953841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6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2697241" y="491820"/>
            <a:ext cx="3866501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84312" y="3006462"/>
            <a:ext cx="3306547" cy="813649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lang="en-US" sz="4950" b="1" dirty="0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lang="en-US" sz="4950" b="1" dirty="0" err="1">
                <a:solidFill>
                  <a:srgbClr val="FF0000"/>
                </a:solidFill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54" y="2728265"/>
            <a:ext cx="5863916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8247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2722180"/>
            <a:ext cx="932654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7944329" y="4662277"/>
            <a:ext cx="1410187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361057" y="4667666"/>
            <a:ext cx="1434898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6759" y="4789837"/>
            <a:ext cx="1592716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5802634" y="4957295"/>
            <a:ext cx="1373981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93" y="5232399"/>
            <a:ext cx="1659340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056453" y="4577569"/>
            <a:ext cx="1242725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363395"/>
            <a:ext cx="1583524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-2947963"/>
            <a:ext cx="7328054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399" y="-2825162"/>
            <a:ext cx="4558915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8663" y="-1955800"/>
            <a:ext cx="6890938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983346" y="584201"/>
            <a:ext cx="56366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 TRỐN TÌM </a:t>
            </a:r>
          </a:p>
          <a:p>
            <a:pPr algn="ctr" defTabSz="914378"/>
            <a:r>
              <a:rPr lang="en-US" sz="2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128" y="5901543"/>
            <a:ext cx="1069648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36808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5834594" y="3997351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3814061" y="4860489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1852783" y="4994984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7515245" y="4028630"/>
            <a:ext cx="115736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58" y="-27384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-680242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499" y="-9296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2685" y="-536545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19" y="3430815"/>
            <a:ext cx="1369010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636" y="-2276273"/>
            <a:ext cx="5941454" cy="4400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261512" y="2147893"/>
            <a:ext cx="2000846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A.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Con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trâu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là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590800" y="2181625"/>
            <a:ext cx="19812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B.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người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bạn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43816" y="2181625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C.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Nhà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nông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10400" y="2147893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  <a:latin typeface="Calibri"/>
                <a:sym typeface="Arial"/>
              </a:rPr>
              <a:t>D. </a:t>
            </a:r>
            <a:r>
              <a:rPr lang="en-US" sz="2400" dirty="0" smtClean="0">
                <a:solidFill>
                  <a:srgbClr val="0000FF"/>
                </a:solidFill>
                <a:latin typeface="Calibri"/>
                <a:sym typeface="Arial"/>
              </a:rPr>
              <a:t>Con </a:t>
            </a:r>
            <a:r>
              <a:rPr lang="en-US" sz="2400" dirty="0" err="1" smtClean="0">
                <a:solidFill>
                  <a:srgbClr val="0000FF"/>
                </a:solidFill>
                <a:latin typeface="Calibri"/>
                <a:sym typeface="Arial"/>
              </a:rPr>
              <a:t>trâu</a:t>
            </a:r>
            <a:endParaRPr lang="en-US" sz="2400" dirty="0">
              <a:solidFill>
                <a:srgbClr val="0000FF"/>
              </a:solidFill>
              <a:latin typeface="Calibri"/>
              <a:sym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08715" y="207313"/>
            <a:ext cx="59350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Chủ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ngữ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trong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36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câu</a:t>
            </a:r>
            <a:r>
              <a:rPr lang="en-US" sz="36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: </a:t>
            </a:r>
          </a:p>
          <a:p>
            <a:pPr algn="ctr" defTabSz="914378"/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   Con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trâu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là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người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bạn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của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nhà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80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nông</a:t>
            </a:r>
            <a:r>
              <a:rPr lang="en-US" sz="28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.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3810000" y="4356707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090" y="76200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03058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" grpId="0" animBg="1"/>
      <p:bldP spid="25" grpId="0" animBg="1"/>
      <p:bldP spid="26" grpId="0" animBg="1"/>
      <p:bldP spid="27" grpId="0" animBg="1"/>
      <p:bldP spid="27" grpId="1" animBg="1"/>
      <p:bldP spid="5" grpId="0"/>
      <p:bldP spid="6" grpId="0" animBg="1"/>
      <p:bldP spid="6" grpId="1" animBg="1"/>
      <p:bldP spid="6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2876756" y="4063363"/>
            <a:ext cx="9906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7776461" y="4415267"/>
            <a:ext cx="9906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6378036" y="4385150"/>
            <a:ext cx="81915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4404933" y="3818721"/>
            <a:ext cx="1342285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-657026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9531" y="-1222613"/>
            <a:ext cx="54102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-624841"/>
            <a:ext cx="54102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657029"/>
            <a:ext cx="52578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368" y="-1955799"/>
            <a:ext cx="6452631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1905000" y="541377"/>
            <a:ext cx="56648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/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phận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gạch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 defTabSz="914378"/>
            <a:r>
              <a:rPr lang="en-US" sz="24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u="sng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Lan</a:t>
            </a:r>
            <a:r>
              <a:rPr lang="en-US" sz="2400" u="sng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chăm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endParaRPr 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551" y="550175"/>
            <a:ext cx="121285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3938023" y="4439015"/>
            <a:ext cx="3012828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495300" y="2070096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A. </a:t>
            </a:r>
            <a:r>
              <a:rPr lang="en-US" sz="2400" dirty="0" err="1" smtClean="0">
                <a:solidFill>
                  <a:srgbClr val="0000FF"/>
                </a:solidFill>
              </a:rPr>
              <a:t>Cái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2576751" y="2124076"/>
            <a:ext cx="2443265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B. </a:t>
            </a:r>
            <a:r>
              <a:rPr lang="en-US" sz="2400" dirty="0" smtClean="0">
                <a:solidFill>
                  <a:srgbClr val="0000FF"/>
                </a:solidFill>
              </a:rPr>
              <a:t>Ai?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5134316" y="2103828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C. </a:t>
            </a:r>
            <a:r>
              <a:rPr lang="en-US" sz="2400" dirty="0" smtClean="0">
                <a:solidFill>
                  <a:srgbClr val="0000FF"/>
                </a:solidFill>
              </a:rPr>
              <a:t>Con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sp>
        <p:nvSpPr>
          <p:cNvPr id="52" name="Rounded Rectangle 51"/>
          <p:cNvSpPr/>
          <p:nvPr/>
        </p:nvSpPr>
        <p:spPr>
          <a:xfrm>
            <a:off x="7200900" y="2070096"/>
            <a:ext cx="1828800" cy="1044177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r>
              <a:rPr lang="en-US" sz="2400" dirty="0">
                <a:solidFill>
                  <a:srgbClr val="0000FF"/>
                </a:solidFill>
              </a:rPr>
              <a:t>D. </a:t>
            </a:r>
            <a:r>
              <a:rPr lang="en-US" sz="2400" dirty="0" err="1" smtClean="0">
                <a:solidFill>
                  <a:srgbClr val="0000FF"/>
                </a:solidFill>
              </a:rPr>
              <a:t>Cây</a:t>
            </a:r>
            <a:r>
              <a:rPr lang="en-US" sz="2400" dirty="0" smtClean="0">
                <a:solidFill>
                  <a:srgbClr val="0000FF"/>
                </a:solidFill>
              </a:rPr>
              <a:t> </a:t>
            </a:r>
            <a:r>
              <a:rPr lang="en-US" sz="2400" dirty="0" err="1" smtClean="0">
                <a:solidFill>
                  <a:srgbClr val="0000FF"/>
                </a:solidFill>
              </a:rPr>
              <a:t>gì</a:t>
            </a:r>
            <a:r>
              <a:rPr lang="en-US" sz="2400" dirty="0" smtClean="0">
                <a:solidFill>
                  <a:srgbClr val="0000FF"/>
                </a:solidFill>
              </a:rPr>
              <a:t>?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170528" y="3455233"/>
            <a:ext cx="1715986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401" y="506324"/>
            <a:ext cx="1235075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34415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  <p:bldLst>
      <p:bldP spid="46" grpId="0"/>
      <p:bldP spid="48" grpId="0" animBg="1"/>
      <p:bldP spid="48" grpId="1" animBg="1"/>
      <p:bldP spid="48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00150" y="334825"/>
            <a:ext cx="7715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40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2023</a:t>
            </a:r>
          </a:p>
          <a:p>
            <a:pPr algn="ctr"/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u="sng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40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87662" y="1905000"/>
            <a:ext cx="7162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082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997981" y="3953840"/>
            <a:ext cx="128703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180560" y="4091426"/>
            <a:ext cx="1183843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7016341" y="2879776"/>
            <a:ext cx="908705" cy="1211607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779637" y="3259315"/>
            <a:ext cx="929518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5680" y="3006462"/>
            <a:ext cx="103811" cy="1575396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endParaRPr lang="en-US" sz="4950" b="1" dirty="0" smtClean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 defTabSz="684848">
              <a:defRPr/>
            </a:pP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441518"/>
            <a:ext cx="90678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ché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78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6440734" y="810850"/>
            <a:ext cx="1319997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912463" y="598108"/>
            <a:ext cx="665736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245332" y="1216687"/>
            <a:ext cx="403607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1372" tIns="25700" rIns="51372" bIns="25700" rtlCol="0" anchor="ctr"/>
          <a:lstStyle/>
          <a:p>
            <a:pPr algn="ctr" defTabSz="684848">
              <a:defRPr/>
            </a:pPr>
            <a:endParaRPr lang="zh-CN" altLang="en-US" sz="1069" dirty="0">
              <a:solidFill>
                <a:srgbClr val="FFFFFF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685680" y="3006462"/>
            <a:ext cx="103811" cy="1575396"/>
          </a:xfrm>
          <a:prstGeom prst="rect">
            <a:avLst/>
          </a:prstGeom>
          <a:noFill/>
        </p:spPr>
        <p:txBody>
          <a:bodyPr wrap="none" lIns="51372" tIns="25700" rIns="51372" bIns="2570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684848">
              <a:defRPr/>
            </a:pPr>
            <a:endParaRPr lang="en-US" sz="4950" b="1" dirty="0" smtClean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  <a:p>
            <a:pPr algn="ctr" defTabSz="684848">
              <a:defRPr/>
            </a:pPr>
            <a:endParaRPr lang="en-US" sz="4950" b="1" dirty="0">
              <a:solidFill>
                <a:srgbClr val="FF0000"/>
              </a:solidFill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" y="152400"/>
            <a:ext cx="906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80655" y="960503"/>
            <a:ext cx="7532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dày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3469583" y="956845"/>
            <a:ext cx="228600" cy="58477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464442" y="1573182"/>
            <a:ext cx="67665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Đỉnh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hòn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/>
          </a:p>
        </p:txBody>
      </p:sp>
      <p:cxnSp>
        <p:nvCxnSpPr>
          <p:cNvPr id="32" name="Straight Connector 31"/>
          <p:cNvCxnSpPr/>
          <p:nvPr/>
        </p:nvCxnSpPr>
        <p:spPr>
          <a:xfrm flipH="1">
            <a:off x="2617903" y="1636969"/>
            <a:ext cx="152400" cy="4572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28443" y="2151228"/>
            <a:ext cx="37200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Sương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tan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38" name="Straight Connector 37"/>
          <p:cNvCxnSpPr/>
          <p:nvPr/>
        </p:nvCxnSpPr>
        <p:spPr>
          <a:xfrm flipH="1">
            <a:off x="1840396" y="2222929"/>
            <a:ext cx="76200" cy="441372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18263" y="2736003"/>
            <a:ext cx="79630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bừng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sớm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 flipH="1">
            <a:off x="3584243" y="2775737"/>
            <a:ext cx="149557" cy="505306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7181" y="3390270"/>
            <a:ext cx="87126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45" name="Straight Connector 44"/>
          <p:cNvCxnSpPr/>
          <p:nvPr/>
        </p:nvCxnSpPr>
        <p:spPr>
          <a:xfrm flipH="1">
            <a:off x="6945019" y="3495686"/>
            <a:ext cx="152400" cy="43493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417927" y="4048376"/>
            <a:ext cx="41921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2625128" y="4188363"/>
            <a:ext cx="152400" cy="3048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18263" y="4633151"/>
            <a:ext cx="56156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đùa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trước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sàn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/>
          </a:p>
        </p:txBody>
      </p:sp>
      <p:cxnSp>
        <p:nvCxnSpPr>
          <p:cNvPr id="53" name="Straight Connector 52"/>
          <p:cNvCxnSpPr/>
          <p:nvPr/>
        </p:nvCxnSpPr>
        <p:spPr>
          <a:xfrm flipH="1">
            <a:off x="1752600" y="4724400"/>
            <a:ext cx="163996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6201" y="5217926"/>
            <a:ext cx="9067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chụm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ché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rượu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/>
          </a:p>
        </p:txBody>
      </p:sp>
      <p:cxnSp>
        <p:nvCxnSpPr>
          <p:cNvPr id="56" name="Straight Connector 55"/>
          <p:cNvCxnSpPr/>
          <p:nvPr/>
        </p:nvCxnSpPr>
        <p:spPr>
          <a:xfrm flipH="1">
            <a:off x="3352800" y="5217926"/>
            <a:ext cx="231443" cy="52322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247605" y="5741146"/>
            <a:ext cx="7768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chị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soạn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khung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cửi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dệt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1" name="Straight Connector 60"/>
          <p:cNvCxnSpPr/>
          <p:nvPr/>
        </p:nvCxnSpPr>
        <p:spPr>
          <a:xfrm flipH="1">
            <a:off x="2971800" y="5867400"/>
            <a:ext cx="154283" cy="38100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67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0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15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1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2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5745165"/>
            <a:ext cx="1085850" cy="103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DSTARS-P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0" y="4876800"/>
            <a:ext cx="1085850" cy="103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02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282</Words>
  <PresentationFormat>On-screen Show (4:3)</PresentationFormat>
  <Paragraphs>44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宋体</vt:lpstr>
      <vt:lpstr>.VnAvant</vt:lpstr>
      <vt:lpstr>Arial</vt:lpstr>
      <vt:lpstr>Arial-Rounded</vt:lpstr>
      <vt:lpstr>Calibri</vt:lpstr>
      <vt:lpstr>HP001 4 hàng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2023-08-26T03:49:26Z</dcterms:created>
  <dcterms:modified xsi:type="dcterms:W3CDTF">2023-10-04T01:22:18Z</dcterms:modified>
</cp:coreProperties>
</file>