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304" r:id="rId3"/>
    <p:sldId id="302" r:id="rId4"/>
    <p:sldId id="292" r:id="rId5"/>
    <p:sldId id="358" r:id="rId6"/>
    <p:sldId id="359" r:id="rId7"/>
    <p:sldId id="346" r:id="rId8"/>
    <p:sldId id="306" r:id="rId9"/>
    <p:sldId id="353" r:id="rId10"/>
    <p:sldId id="354" r:id="rId11"/>
    <p:sldId id="356" r:id="rId12"/>
    <p:sldId id="349" r:id="rId13"/>
    <p:sldId id="357" r:id="rId14"/>
    <p:sldId id="350" r:id="rId15"/>
    <p:sldId id="351" r:id="rId16"/>
    <p:sldId id="352" r:id="rId17"/>
    <p:sldId id="355" r:id="rId18"/>
    <p:sldId id="331" r:id="rId19"/>
    <p:sldId id="328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9" autoAdjust="0"/>
    <p:restoredTop sz="94657"/>
  </p:normalViewPr>
  <p:slideViewPr>
    <p:cSldViewPr snapToGrid="0">
      <p:cViewPr varScale="1">
        <p:scale>
          <a:sx n="82" d="100"/>
          <a:sy n="82" d="100"/>
        </p:scale>
        <p:origin x="398" y="67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smtClean="0">
                <a:solidFill>
                  <a:schemeClr val="bg1"/>
                </a:solidFill>
              </a:rPr>
              <a:t>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</a:t>
            </a:r>
            <a:r>
              <a:rPr lang="en-US" sz="4400" b="1" smtClean="0">
                <a:solidFill>
                  <a:srgbClr val="0070C0"/>
                </a:solidFill>
              </a:rPr>
              <a:t>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</a:t>
            </a:r>
            <a:r>
              <a:rPr lang="en-US" sz="3200" b="1" smtClean="0">
                <a:solidFill>
                  <a:srgbClr val="00B050"/>
                </a:solidFill>
              </a:rPr>
              <a:t>2.3</a:t>
            </a:r>
            <a:r>
              <a:rPr lang="en-US" sz="3200" b="1" dirty="0">
                <a:solidFill>
                  <a:srgbClr val="00B050"/>
                </a:solidFill>
              </a:rPr>
              <a:t>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 smtClean="0">
                <a:solidFill>
                  <a:srgbClr val="FF0000"/>
                </a:solidFill>
              </a:rPr>
              <a:t>25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2" y="744331"/>
            <a:ext cx="9414927" cy="23720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1437"/>
          <a:stretch/>
        </p:blipFill>
        <p:spPr>
          <a:xfrm>
            <a:off x="670254" y="3784795"/>
            <a:ext cx="7686169" cy="1253736"/>
          </a:xfrm>
          <a:prstGeom prst="rect">
            <a:avLst/>
          </a:prstGeom>
        </p:spPr>
      </p:pic>
      <p:pic>
        <p:nvPicPr>
          <p:cNvPr id="4" name="CD1-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7283" y="1462538"/>
            <a:ext cx="756745" cy="63412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820132" y="2224726"/>
            <a:ext cx="6249971" cy="5656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444"/>
            <a:ext cx="2262859" cy="809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2859" y="409258"/>
            <a:ext cx="7848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Practice the conversation. </a:t>
            </a:r>
            <a:r>
              <a:rPr lang="en-US" sz="2800" i="1" dirty="0" smtClean="0">
                <a:solidFill>
                  <a:srgbClr val="0070C0"/>
                </a:solidFill>
              </a:rPr>
              <a:t>Mind your intonation.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1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52" y="409258"/>
            <a:ext cx="1900937" cy="12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659" t="4053" r="3387" b="2496"/>
          <a:stretch/>
        </p:blipFill>
        <p:spPr>
          <a:xfrm>
            <a:off x="2991693" y="1040202"/>
            <a:ext cx="7119259" cy="55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444"/>
            <a:ext cx="2262859" cy="809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2859" y="277280"/>
            <a:ext cx="9876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a. </a:t>
            </a:r>
            <a:r>
              <a:rPr lang="en-US" sz="2800" i="1" dirty="0" smtClean="0">
                <a:solidFill>
                  <a:srgbClr val="0070C0"/>
                </a:solidFill>
              </a:rPr>
              <a:t>Swap your roles. </a:t>
            </a:r>
            <a:r>
              <a:rPr lang="en-US" sz="2800" i="1" dirty="0">
                <a:solidFill>
                  <a:srgbClr val="0070C0"/>
                </a:solidFill>
              </a:rPr>
              <a:t>U</a:t>
            </a:r>
            <a:r>
              <a:rPr lang="en-US" sz="2800" i="1" dirty="0" smtClean="0">
                <a:solidFill>
                  <a:srgbClr val="0070C0"/>
                </a:solidFill>
              </a:rPr>
              <a:t>se the suggestions on the right to replace the words in blue. Mind your intonation! 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659" t="4053" r="3387" b="2496"/>
          <a:stretch/>
        </p:blipFill>
        <p:spPr>
          <a:xfrm>
            <a:off x="80705" y="1128106"/>
            <a:ext cx="7362513" cy="5729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041" r="1188"/>
          <a:stretch/>
        </p:blipFill>
        <p:spPr>
          <a:xfrm>
            <a:off x="7192652" y="1342838"/>
            <a:ext cx="4946797" cy="50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444"/>
            <a:ext cx="2262859" cy="809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2859" y="409258"/>
            <a:ext cx="7848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b</a:t>
            </a:r>
            <a:r>
              <a:rPr lang="en-US" sz="2800" i="1" dirty="0" smtClean="0">
                <a:solidFill>
                  <a:srgbClr val="0070C0"/>
                </a:solidFill>
              </a:rPr>
              <a:t>. Make similar conversations, using your own ideas. Mind your intonation.</a:t>
            </a:r>
            <a:endParaRPr lang="en-US" sz="2800" i="1" dirty="0">
              <a:solidFill>
                <a:srgbClr val="0070C0"/>
              </a:solidFill>
            </a:endParaRPr>
          </a:p>
        </p:txBody>
      </p:sp>
      <p:pic>
        <p:nvPicPr>
          <p:cNvPr id="1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952" y="409258"/>
            <a:ext cx="1900937" cy="12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659" t="4053" r="3387" b="2496"/>
          <a:stretch/>
        </p:blipFill>
        <p:spPr>
          <a:xfrm>
            <a:off x="2936350" y="1363365"/>
            <a:ext cx="6465475" cy="50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45" y="466080"/>
            <a:ext cx="1072702" cy="7672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3870" y="346840"/>
            <a:ext cx="2877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groups.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6914"/>
            <a:ext cx="7808147" cy="4982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075" y="1040525"/>
            <a:ext cx="3960084" cy="52380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5777" y="453929"/>
            <a:ext cx="7848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Ask and answer about the different music shows, then choose 04 artists to see.</a:t>
            </a:r>
            <a:endParaRPr lang="en-US" sz="2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346841" y="1214234"/>
            <a:ext cx="5749159" cy="165311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smtClean="0"/>
          </a:p>
          <a:p>
            <a:r>
              <a:rPr lang="en-US" sz="3600" smtClean="0"/>
              <a:t>Which </a:t>
            </a:r>
            <a:r>
              <a:rPr lang="en-US" sz="3600"/>
              <a:t>bands or singers will you see at Festibeat? </a:t>
            </a:r>
            <a:br>
              <a:rPr lang="en-US" sz="360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201106" y="2623870"/>
            <a:ext cx="5990894" cy="1801273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smtClean="0"/>
          </a:p>
          <a:p>
            <a:r>
              <a:rPr lang="en-US" sz="3600" smtClean="0">
                <a:solidFill>
                  <a:schemeClr val="bg1"/>
                </a:solidFill>
              </a:rPr>
              <a:t>I will see the music show of Tom Love. It’s at 6 p.m. I really love pop. How about you!</a:t>
            </a:r>
            <a:r>
              <a:rPr lang="en-US" sz="3600"/>
              <a:t/>
            </a:r>
            <a:br>
              <a:rPr lang="en-US" sz="3600"/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82" y="409257"/>
            <a:ext cx="2479007" cy="14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6841" y="447928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4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215461" y="4183118"/>
            <a:ext cx="5880539" cy="160808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smtClean="0"/>
          </a:p>
          <a:p>
            <a:r>
              <a:rPr lang="en-US" sz="3600" smtClean="0"/>
              <a:t>My favourite type of music is blues. I will see Slam Blues’ show. It’s at 3 p.m.</a:t>
            </a:r>
            <a:r>
              <a:rPr lang="en-US" sz="3600"/>
              <a:t/>
            </a:r>
            <a:br>
              <a:rPr lang="en-US" sz="3600"/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8064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06" y="409257"/>
            <a:ext cx="2317383" cy="168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6841" y="542521"/>
            <a:ext cx="3394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046" y="2091559"/>
            <a:ext cx="1079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Work with a partner. </a:t>
            </a:r>
            <a:r>
              <a:rPr lang="en-US" sz="3600" dirty="0">
                <a:solidFill>
                  <a:srgbClr val="0070C0"/>
                </a:solidFill>
              </a:rPr>
              <a:t>M</a:t>
            </a:r>
            <a:r>
              <a:rPr lang="en-US" sz="3600" dirty="0" smtClean="0">
                <a:solidFill>
                  <a:srgbClr val="0070C0"/>
                </a:solidFill>
              </a:rPr>
              <a:t>ake </a:t>
            </a:r>
            <a:r>
              <a:rPr lang="en-US" sz="3600" dirty="0">
                <a:solidFill>
                  <a:srgbClr val="0070C0"/>
                </a:solidFill>
              </a:rPr>
              <a:t>plans to go to a music </a:t>
            </a:r>
            <a:r>
              <a:rPr lang="en-US" sz="3600" dirty="0" smtClean="0">
                <a:solidFill>
                  <a:srgbClr val="0070C0"/>
                </a:solidFill>
              </a:rPr>
              <a:t>event. 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3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82441"/>
            <a:ext cx="101129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h</a:t>
            </a:r>
            <a:r>
              <a:rPr lang="en-US" sz="3600" dirty="0" smtClean="0">
                <a:solidFill>
                  <a:srgbClr val="0070C0"/>
                </a:solidFill>
              </a:rPr>
              <a:t>ow to make </a:t>
            </a:r>
            <a:r>
              <a:rPr lang="en-US" sz="3600" dirty="0">
                <a:solidFill>
                  <a:srgbClr val="0070C0"/>
                </a:solidFill>
              </a:rPr>
              <a:t>plans to go to a music event</a:t>
            </a:r>
            <a:r>
              <a:rPr lang="en-US" sz="3600" dirty="0" smtClean="0">
                <a:solidFill>
                  <a:srgbClr val="0070C0"/>
                </a:solidFill>
              </a:rPr>
              <a:t>.</a:t>
            </a:r>
          </a:p>
          <a:p>
            <a:endParaRPr lang="en-US" sz="3600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intonation falling at </a:t>
            </a:r>
            <a:r>
              <a:rPr lang="en-US" sz="3600" dirty="0">
                <a:solidFill>
                  <a:srgbClr val="0070C0"/>
                </a:solidFill>
              </a:rPr>
              <a:t>the end of </a:t>
            </a:r>
            <a:r>
              <a:rPr lang="en-US" sz="3600" dirty="0" smtClean="0">
                <a:solidFill>
                  <a:srgbClr val="0070C0"/>
                </a:solidFill>
              </a:rPr>
              <a:t>statements.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73274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489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94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495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25151" y="2150611"/>
            <a:ext cx="114144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</a:t>
            </a:r>
            <a:r>
              <a:rPr lang="en-US" sz="3600" i="1" dirty="0" smtClean="0">
                <a:solidFill>
                  <a:srgbClr val="0070C0"/>
                </a:solidFill>
              </a:rPr>
              <a:t>ractice </a:t>
            </a:r>
            <a:r>
              <a:rPr lang="en-US" sz="3600" i="1" dirty="0">
                <a:solidFill>
                  <a:srgbClr val="0070C0"/>
                </a:solidFill>
              </a:rPr>
              <a:t>intonation </a:t>
            </a:r>
            <a:r>
              <a:rPr lang="en-US" sz="3600" i="1" dirty="0" smtClean="0">
                <a:solidFill>
                  <a:srgbClr val="0070C0"/>
                </a:solidFill>
              </a:rPr>
              <a:t>for statements.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the vocabulary and grammar notes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 dirty="0" smtClean="0">
                <a:solidFill>
                  <a:srgbClr val="0070C0"/>
                </a:solidFill>
              </a:rPr>
              <a:t>pages 16 &amp; 17).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26 SB).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</a:t>
            </a:r>
            <a:r>
              <a:rPr lang="en-US" sz="3600" b="1" i="1" dirty="0" smtClean="0">
                <a:solidFill>
                  <a:srgbClr val="0070C0"/>
                </a:solidFill>
              </a:rPr>
              <a:t>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make plans to go to a music </a:t>
            </a:r>
            <a:r>
              <a:rPr lang="en-US" sz="3600" dirty="0" smtClean="0">
                <a:solidFill>
                  <a:srgbClr val="0070C0"/>
                </a:solidFill>
              </a:rPr>
              <a:t>event.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learn that the intonation </a:t>
            </a:r>
            <a:r>
              <a:rPr lang="en-US" sz="3600" dirty="0">
                <a:solidFill>
                  <a:srgbClr val="0070C0"/>
                </a:solidFill>
              </a:rPr>
              <a:t>falls at the end of </a:t>
            </a:r>
            <a:r>
              <a:rPr lang="en-US" sz="3600" dirty="0" smtClean="0">
                <a:solidFill>
                  <a:srgbClr val="0070C0"/>
                </a:solidFill>
              </a:rPr>
              <a:t>statements and apply it to real life communication.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solidFill>
                  <a:srgbClr val="0070C0"/>
                </a:solidFill>
              </a:rPr>
              <a:t/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information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biology 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technology	 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geography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</a:t>
            </a:r>
            <a:r>
              <a:rPr lang="en-US" sz="3200" dirty="0" smtClean="0">
                <a:latin typeface="+mj-lt"/>
              </a:rPr>
              <a:t>. incredible 		B. traditional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informative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nonexistent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movie		 B. party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author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dessert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304181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dirty="0" smtClean="0">
                <a:solidFill>
                  <a:srgbClr val="0070C0"/>
                </a:solidFill>
              </a:rPr>
              <a:t>differently from </a:t>
            </a:r>
            <a:r>
              <a:rPr lang="en-US" sz="3200" dirty="0">
                <a:solidFill>
                  <a:srgbClr val="0070C0"/>
                </a:solidFill>
              </a:rPr>
              <a:t>the </a:t>
            </a:r>
            <a:r>
              <a:rPr lang="en-US" sz="3200" dirty="0" smtClean="0">
                <a:solidFill>
                  <a:srgbClr val="0070C0"/>
                </a:solidFill>
              </a:rPr>
              <a:t>others. 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70078" y="127991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59026" y="522378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626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ɪnfə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meɪʃən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/baɪˈɒlədʒi/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tekˈnɒlədʒi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dʒiˈ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ɒɡrəf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/ˈpɑ:rti/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ˈɔː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ər/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074936" y="3552292"/>
            <a:ext cx="311706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nɑ:nɪɡ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zɪstənt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4272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/ɪnˈ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kredəbəl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8" y="3640895"/>
            <a:ext cx="2324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/trəˈ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dɪʃənəl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/dɪˈzərt/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70991" y="3585658"/>
            <a:ext cx="23862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/ɪnˈ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fɔ:mətɪv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ˈmuːvi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659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d</a:t>
            </a:r>
            <a:r>
              <a:rPr lang="en-US" sz="3200" u="sng" smtClean="0">
                <a:latin typeface="+mj-lt"/>
              </a:rPr>
              <a:t>a</a:t>
            </a:r>
            <a:r>
              <a:rPr lang="en-US" sz="3200" smtClean="0">
                <a:latin typeface="+mj-lt"/>
              </a:rPr>
              <a:t>y		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gr</a:t>
            </a:r>
            <a:r>
              <a:rPr lang="en-US" sz="3200" u="sng" smtClean="0">
                <a:latin typeface="+mj-lt"/>
              </a:rPr>
              <a:t>a</a:t>
            </a:r>
            <a:r>
              <a:rPr lang="en-US" sz="3200" smtClean="0">
                <a:latin typeface="+mj-lt"/>
              </a:rPr>
              <a:t>y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l</a:t>
            </a:r>
            <a:r>
              <a:rPr lang="en-US" sz="3200" u="sng" smtClean="0">
                <a:latin typeface="+mj-lt"/>
              </a:rPr>
              <a:t>a</a:t>
            </a:r>
            <a:r>
              <a:rPr lang="en-US" sz="3200" smtClean="0">
                <a:latin typeface="+mj-lt"/>
              </a:rPr>
              <a:t>ck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pl</a:t>
            </a:r>
            <a:r>
              <a:rPr lang="en-US" sz="3200" u="sng" smtClean="0">
                <a:latin typeface="+mj-lt"/>
              </a:rPr>
              <a:t>a</a:t>
            </a:r>
            <a:r>
              <a:rPr lang="en-US" sz="3200" smtClean="0">
                <a:latin typeface="+mj-lt"/>
              </a:rPr>
              <a:t>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speak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ng		B. s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nger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mus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c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l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king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need</a:t>
            </a:r>
            <a:r>
              <a:rPr lang="en-US" sz="3200" u="sng" smtClean="0">
                <a:latin typeface="+mj-lt"/>
              </a:rPr>
              <a:t>s</a:t>
            </a:r>
            <a:r>
              <a:rPr lang="en-US" sz="3200" smtClean="0">
                <a:latin typeface="+mj-lt"/>
              </a:rPr>
              <a:t>			B. want</a:t>
            </a:r>
            <a:r>
              <a:rPr lang="en-US" sz="3200" u="sng" smtClean="0">
                <a:latin typeface="+mj-lt"/>
              </a:rPr>
              <a:t>s</a:t>
            </a:r>
            <a:r>
              <a:rPr lang="en-US" sz="3200" smtClean="0">
                <a:latin typeface="+mj-lt"/>
              </a:rPr>
              <a:t>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like</a:t>
            </a:r>
            <a:r>
              <a:rPr lang="en-US" sz="3200" u="sng" smtClean="0">
                <a:latin typeface="+mj-lt"/>
              </a:rPr>
              <a:t>s</a:t>
            </a:r>
            <a:r>
              <a:rPr lang="en-US" sz="3200" smtClean="0">
                <a:latin typeface="+mj-lt"/>
              </a:rPr>
              <a:t>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meet</a:t>
            </a:r>
            <a:r>
              <a:rPr lang="en-US" sz="3200" u="sng" smtClean="0">
                <a:latin typeface="+mj-lt"/>
              </a:rPr>
              <a:t>s</a:t>
            </a:r>
          </a:p>
          <a:p>
            <a:pPr>
              <a:lnSpc>
                <a:spcPct val="15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3569" y="13898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90884" y="337454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555983" y="536848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</a:rPr>
              <a:t>de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gre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/læk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ple</a:t>
            </a:r>
            <a:r>
              <a:rPr lang="en-US" sz="3200">
                <a:solidFill>
                  <a:srgbClr val="FF0000"/>
                </a:solidFill>
              </a:rPr>
              <a:t>ɪ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/spi:ki</a:t>
            </a:r>
            <a:r>
              <a:rPr lang="en-US" sz="3200">
                <a:solidFill>
                  <a:srgbClr val="FF0000"/>
                </a:solidFill>
              </a:rPr>
              <a:t>ŋ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sɪŋər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mju:zɪk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laɪkɪŋ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/ni:dz/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61180" y="572148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/wɑ:nts/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34228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/laiks/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235802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/mi:ts/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755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579" y="885954"/>
            <a:ext cx="37310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48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837" y="409257"/>
            <a:ext cx="2308052" cy="166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7078" y="2782669"/>
            <a:ext cx="9633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Talk a bout a music show you have joined.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50" y="588850"/>
            <a:ext cx="9483598" cy="2938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56" y="3731172"/>
            <a:ext cx="7578367" cy="1965435"/>
          </a:xfrm>
          <a:prstGeom prst="rect">
            <a:avLst/>
          </a:prstGeom>
        </p:spPr>
      </p:pic>
      <p:pic>
        <p:nvPicPr>
          <p:cNvPr id="5" name="CD1-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1269" y="4996793"/>
            <a:ext cx="714704" cy="69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5870</TotalTime>
  <Words>445</Words>
  <Application>Microsoft Office PowerPoint</Application>
  <PresentationFormat>Widescreen</PresentationFormat>
  <Paragraphs>82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258</cp:revision>
  <dcterms:created xsi:type="dcterms:W3CDTF">2020-12-08T03:17:05Z</dcterms:created>
  <dcterms:modified xsi:type="dcterms:W3CDTF">2022-07-13T08:18:49Z</dcterms:modified>
</cp:coreProperties>
</file>