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7" r:id="rId3"/>
    <p:sldId id="356" r:id="rId4"/>
    <p:sldId id="357" r:id="rId5"/>
    <p:sldId id="358" r:id="rId6"/>
    <p:sldId id="359" r:id="rId7"/>
    <p:sldId id="372" r:id="rId8"/>
    <p:sldId id="373" r:id="rId9"/>
    <p:sldId id="374" r:id="rId10"/>
    <p:sldId id="375" r:id="rId11"/>
    <p:sldId id="376" r:id="rId12"/>
    <p:sldId id="377" r:id="rId13"/>
    <p:sldId id="345" r:id="rId14"/>
    <p:sldId id="360" r:id="rId15"/>
    <p:sldId id="378" r:id="rId16"/>
    <p:sldId id="361" r:id="rId17"/>
    <p:sldId id="379" r:id="rId18"/>
    <p:sldId id="363" r:id="rId19"/>
    <p:sldId id="366" r:id="rId20"/>
    <p:sldId id="371" r:id="rId21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6" d="100"/>
          <a:sy n="36" d="100"/>
        </p:scale>
        <p:origin x="84" y="21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461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0.png"/><Relationship Id="rId4" Type="http://schemas.openxmlformats.org/officeDocument/2006/relationships/image" Target="../media/image470.png"/><Relationship Id="rId9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9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9" Type="http://schemas.openxmlformats.org/officeDocument/2006/relationships/image" Target="../media/image5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3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61.png"/><Relationship Id="rId4" Type="http://schemas.openxmlformats.org/officeDocument/2006/relationships/image" Target="../media/image77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3462983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286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1: HÀM SỐ LƯỢNG GIÁC VÀ PHƯƠNG TRÌNH LƯỢNG GIÁC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 smtClean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007459" y="7091767"/>
            <a:ext cx="2289804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9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TẬP PHƯƠNG TRÌNH LƯỢNG GIÁC CƠ BẢN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838200" y="8382000"/>
                <a:ext cx="22799040" cy="404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4400" b="1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7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thay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7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19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382000"/>
                <a:ext cx="22799040" cy="4044505"/>
              </a:xfrm>
              <a:prstGeom prst="rect">
                <a:avLst/>
              </a:prstGeom>
              <a:blipFill>
                <a:blip r:embed="rId2"/>
                <a:stretch>
                  <a:fillRect l="-1096" b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69259" y="3747523"/>
                <a:ext cx="18279035" cy="2360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sin</m:t>
                    </m:r>
                    <m:r>
                      <a:rPr lang="en-US" sz="4000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i="1">
                                          <a:latin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4000">
                                          <a:latin typeface="Cambria Math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9" y="3747523"/>
                <a:ext cx="18279035" cy="2360070"/>
              </a:xfrm>
              <a:prstGeom prst="rect">
                <a:avLst/>
              </a:prstGeom>
              <a:blipFill>
                <a:blip r:embed="rId3"/>
                <a:stretch>
                  <a:fillRect l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9067800" y="2315462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giải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8200" y="1720877"/>
                <a:ext cx="3645293" cy="104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20877"/>
                <a:ext cx="3645293" cy="1048429"/>
              </a:xfrm>
              <a:prstGeom prst="rect">
                <a:avLst/>
              </a:prstGeom>
              <a:blipFill>
                <a:blip r:embed="rId4"/>
                <a:stretch>
                  <a:fillRect l="-6868" t="-58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838200" y="6107593"/>
                <a:ext cx="18010094" cy="3010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thay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</a:rPr>
                      <m:t>0</m:t>
                    </m:r>
                    <m:r>
                      <a:rPr lang="en-US" sz="4000" i="1">
                        <a:latin typeface="Cambria Math"/>
                      </a:rPr>
                      <m:t>&lt;−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r>
                      <a:rPr lang="en-US" sz="4000" i="1">
                        <a:latin typeface="Cambria Math"/>
                      </a:rPr>
                      <m:t>&lt;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r>
                      <a:rPr lang="en-US" sz="40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&lt;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13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.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∈</m:t>
                    </m:r>
                    <m:r>
                      <a:rPr lang="en-US" sz="40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>
                        <a:latin typeface="Cambria Math"/>
                      </a:rPr>
                      <m:t>1</m:t>
                    </m:r>
                    <m:r>
                      <a:rPr lang="en-US" sz="4000" i="1">
                        <a:latin typeface="Cambria Math"/>
                      </a:rPr>
                      <m:t>⇒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11</m:t>
                        </m:r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107593"/>
                <a:ext cx="18010094" cy="3010504"/>
              </a:xfrm>
              <a:prstGeom prst="rect">
                <a:avLst/>
              </a:prstGeom>
              <a:blipFill>
                <a:blip r:embed="rId5"/>
                <a:stretch>
                  <a:fillRect l="-1219" b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00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685800" y="5791200"/>
                <a:ext cx="22799040" cy="2703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Thay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>
                        <a:latin typeface="Cambria Math"/>
                      </a:rPr>
                      <m:t>8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. </a:t>
                </a:r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5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9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3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13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791200"/>
                <a:ext cx="22799040" cy="2703817"/>
              </a:xfrm>
              <a:prstGeom prst="rect">
                <a:avLst/>
              </a:prstGeom>
              <a:blipFill>
                <a:blip r:embed="rId2"/>
                <a:stretch>
                  <a:fillRect l="-1096" b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85800" y="1752600"/>
                <a:ext cx="4112601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52600"/>
                <a:ext cx="4112601" cy="1013547"/>
              </a:xfrm>
              <a:prstGeom prst="rect">
                <a:avLst/>
              </a:prstGeom>
              <a:blipFill>
                <a:blip r:embed="rId3"/>
                <a:stretch>
                  <a:fillRect l="-5341" b="-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277600" y="2281785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giải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85800" y="3883662"/>
                <a:ext cx="17678400" cy="1013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>
                        <a:latin typeface="Cambria Math"/>
                      </a:rPr>
                      <m:t>0</m:t>
                    </m:r>
                    <m:r>
                      <a:rPr lang="en-US" sz="40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r>
                      <a:rPr lang="en-US" sz="4000" i="1">
                        <a:latin typeface="Cambria Math"/>
                      </a:rPr>
                      <m:t>⇔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r>
                      <a:rPr lang="en-US" sz="4000" i="1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883662"/>
                <a:ext cx="17678400" cy="1013547"/>
              </a:xfrm>
              <a:prstGeom prst="rect">
                <a:avLst/>
              </a:prstGeom>
              <a:blipFill>
                <a:blip r:embed="rId4"/>
                <a:stretch>
                  <a:fillRect l="-1241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89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990600" y="9829800"/>
                <a:ext cx="23164800" cy="2625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thay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⇔−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r>
                      <a:rPr lang="en-US" sz="44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9829800"/>
                <a:ext cx="23164800" cy="2625142"/>
              </a:xfrm>
              <a:prstGeom prst="rect">
                <a:avLst/>
              </a:prstGeom>
              <a:blipFill>
                <a:blip r:embed="rId2"/>
                <a:stretch>
                  <a:fillRect l="-1079" t="-2558" b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44071" y="2057400"/>
                <a:ext cx="36249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sin</m:t>
                    </m:r>
                    <m:r>
                      <a:rPr lang="en-US" sz="4000">
                        <a:latin typeface="Cambria Math"/>
                      </a:rPr>
                      <m:t>3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cos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1" y="2057400"/>
                <a:ext cx="3624903" cy="707886"/>
              </a:xfrm>
              <a:prstGeom prst="rect">
                <a:avLst/>
              </a:prstGeom>
              <a:blipFill>
                <a:blip r:embed="rId3"/>
                <a:stretch>
                  <a:fillRect l="-5882" t="-17241" b="-3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44071" y="3224394"/>
                <a:ext cx="22725529" cy="2048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sin</m:t>
                    </m:r>
                    <m:r>
                      <a:rPr lang="en-US" sz="4000">
                        <a:latin typeface="Cambria Math"/>
                      </a:rPr>
                      <m:t>3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cos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40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r>
                      <a:rPr lang="en-US" sz="40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0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1" y="3224394"/>
                <a:ext cx="22725529" cy="2048766"/>
              </a:xfrm>
              <a:prstGeom prst="rect">
                <a:avLst/>
              </a:prstGeom>
              <a:blipFill>
                <a:blip r:embed="rId4"/>
                <a:stretch>
                  <a:fillRect l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44071" y="6080560"/>
                <a:ext cx="18534529" cy="2482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thay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vào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: </a:t>
                </a:r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⇔−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&lt;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Mà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∈</m:t>
                    </m:r>
                    <m:r>
                      <a:rPr lang="en-US" sz="4000" i="1">
                        <a:latin typeface="Cambria Math"/>
                      </a:rPr>
                      <m:t>ℤ</m:t>
                    </m:r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>
                        <a:latin typeface="Cambria Math"/>
                      </a:rPr>
                      <m:t>0</m:t>
                    </m:r>
                    <m:r>
                      <a:rPr lang="en-US" sz="4000" i="1">
                        <a:latin typeface="Cambria Math"/>
                      </a:rPr>
                      <m:t>⇒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71" y="6080560"/>
                <a:ext cx="18534529" cy="2482731"/>
              </a:xfrm>
              <a:prstGeom prst="rect">
                <a:avLst/>
              </a:prstGeom>
              <a:blipFill>
                <a:blip r:embed="rId5"/>
                <a:stretch>
                  <a:fillRect l="-39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8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02546" y="7039908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1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trình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cos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sinx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là</a:t>
                </a:r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13474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GB" sz="48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13522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134748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240142" y="8059323"/>
                <a:ext cx="18146516" cy="474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 smtClean="0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=0↔</m:t>
                            </m:r>
                            <m:func>
                              <m:func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800" b="0" i="0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↔</m:t>
                                    </m:r>
                                    <m:func>
                                      <m:funcPr>
                                        <m:ctrlP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4800" b="0" i="0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48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4800" b="0" i="1" smtClean="0">
                                            <a:latin typeface="Cambria Math"/>
                                            <a:ea typeface="Cambria Math"/>
                                            <a:cs typeface="Arial" panose="020B0604020202020204" pitchFamily="34" charset="0"/>
                                          </a:rPr>
                                          <m:t>=</m:t>
                                        </m:r>
                                        <m:func>
                                          <m:funcPr>
                                            <m:ctrlPr>
                                              <a:rPr lang="en-US" sz="4800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4800" b="0" i="0" smtClean="0">
                                                <a:latin typeface="Cambria Math"/>
                                                <a:ea typeface="Cambria Math"/>
                                                <a:cs typeface="Arial" panose="020B0604020202020204" pitchFamily="34" charset="0"/>
                                              </a:rPr>
                                              <m:t>cos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4800" b="0" i="1" smtClean="0">
                                                    <a:latin typeface="Cambria Math" panose="02040503050406030204" pitchFamily="18" charset="0"/>
                                                    <a:ea typeface="Cambria Math"/>
                                                    <a:cs typeface="Arial" panose="020B0604020202020204" pitchFamily="34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800" b="0" i="1" smtClean="0">
                                                    <a:latin typeface="Cambria Math"/>
                                                    <a:ea typeface="Cambria Math"/>
                                                    <a:cs typeface="Arial" panose="020B0604020202020204" pitchFamily="34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4800" b="0" i="1" smtClean="0">
                                                    <a:latin typeface="Cambria Math"/>
                                                    <a:ea typeface="Cambria Math"/>
                                                    <a:cs typeface="Arial" panose="020B0604020202020204" pitchFamily="34" charset="0"/>
                                                  </a:rPr>
                                                  <m:t>+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4800" b="0" i="1" smtClean="0">
                                                        <a:latin typeface="Cambria Math" panose="02040503050406030204" pitchFamily="18" charset="0"/>
                                                        <a:ea typeface="Cambria Math"/>
                                                        <a:cs typeface="Arial" panose="020B0604020202020204" pitchFamily="34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4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Arial" panose="020B0604020202020204" pitchFamily="34" charset="0"/>
                                                      </a:rPr>
                                                      <m:t>𝜋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4800" b="0" i="1" smtClean="0">
                                                        <a:latin typeface="Cambria Math"/>
                                                        <a:ea typeface="Cambria Math"/>
                                                        <a:cs typeface="Arial" panose="020B0604020202020204" pitchFamily="34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4800" b="0" dirty="0" smtClean="0">
                  <a:latin typeface="Arial" panose="020B0604020202020204" pitchFamily="34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  <a:ea typeface="Cambria Math"/>
                        </a:rPr>
                        <m:t>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↔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b="0" dirty="0" smtClean="0">
                  <a:latin typeface="Arial" panose="020B0604020202020204" pitchFamily="34" charset="0"/>
                  <a:ea typeface="Cambria Math"/>
                </a:endParaRPr>
              </a:p>
              <a:p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142" y="8059323"/>
                <a:ext cx="18146516" cy="4744312"/>
              </a:xfrm>
              <a:prstGeom prst="rect">
                <a:avLst/>
              </a:prstGeom>
              <a:blipFill rotWithShape="1">
                <a:blip r:embed="rId9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96250" y="509006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15446" y="6741896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Arial" pitchFamily="34" charset="0"/>
                    <a:ea typeface="Tahoma" pitchFamily="34" charset="0"/>
                    <a:cs typeface="Arial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15029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2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Tổng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trình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khoảng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  <m:r>
                          <a:rPr lang="en-US" sz="4800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197764"/>
              </a:xfrm>
              <a:prstGeom prst="rect">
                <a:avLst/>
              </a:prstGeom>
              <a:blipFill rotWithShape="1">
                <a:blip r:embed="rId3"/>
                <a:stretch>
                  <a:fillRect l="-1216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4859096"/>
                <a:ext cx="4388542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859096"/>
                <a:ext cx="4388542" cy="14800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717729" y="4922960"/>
                <a:ext cx="438854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729" y="4922960"/>
                <a:ext cx="4388542" cy="13522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90001" y="4772927"/>
                <a:ext cx="444710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001" y="4772927"/>
                <a:ext cx="4447108" cy="147732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23127" y="4772927"/>
                <a:ext cx="4023461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7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127" y="4772927"/>
                <a:ext cx="4023461" cy="147521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95715" y="8538290"/>
                <a:ext cx="16908595" cy="35454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48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</a:rPr>
                      <m:t>↔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eqArr>
                        <m:r>
                          <a:rPr lang="en-US" sz="4800" b="0" i="1" smtClean="0">
                            <a:latin typeface="Cambria Math"/>
                            <a:ea typeface="Cambria Math"/>
                          </a:rPr>
                          <m:t>↔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eqArr>
                          </m:e>
                        </m:d>
                        <m:d>
                          <m:d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715" y="8538290"/>
                <a:ext cx="16908595" cy="3545458"/>
              </a:xfrm>
              <a:prstGeom prst="rect">
                <a:avLst/>
              </a:prstGeom>
              <a:blipFill rotWithShape="1">
                <a:blip r:embed="rId9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859990" y="5222556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5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209799" y="2590800"/>
                <a:ext cx="16908595" cy="3000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↔−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48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=0→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99" y="2590800"/>
                <a:ext cx="16908595" cy="3000630"/>
              </a:xfrm>
              <a:prstGeom prst="rect">
                <a:avLst/>
              </a:prstGeom>
              <a:blipFill rotWithShape="1">
                <a:blip r:embed="rId2"/>
                <a:stretch>
                  <a:fillRect l="-1622" t="-4878" b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4600" y="110490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049000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209800" y="6172200"/>
                <a:ext cx="16908595" cy="4399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800" b="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↔−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48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=0→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6172200"/>
                <a:ext cx="16908595" cy="4399602"/>
              </a:xfrm>
              <a:prstGeom prst="rect">
                <a:avLst/>
              </a:prstGeom>
              <a:blipFill rotWithShape="1">
                <a:blip r:embed="rId4"/>
                <a:stretch>
                  <a:fillRect l="-1659" t="-3329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9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-114796" y="2189574"/>
            <a:ext cx="23602309" cy="6226779"/>
            <a:chOff x="992187" y="2564544"/>
            <a:chExt cx="22310809" cy="4093314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2939" y="267222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7" y="1718346"/>
                <a:ext cx="3173467" cy="534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</a:rPr>
                  <a:t> 3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âm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lớn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dương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nhỏ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nhất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của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trình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sin</m:t>
                    </m:r>
                    <m:r>
                      <a:rPr lang="en-US" sz="4800">
                        <a:latin typeface="Cambria Math"/>
                      </a:rPr>
                      <m:t>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cos</m:t>
                    </m:r>
                    <m:r>
                      <a:rPr lang="en-US" sz="4800">
                        <a:latin typeface="Cambria Math"/>
                      </a:rPr>
                      <m:t>5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0</m:t>
                    </m:r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theo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thứ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216" t="-9339" b="-19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9971" y="5036960"/>
                <a:ext cx="5056737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;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71" y="5036960"/>
                <a:ext cx="5056737" cy="135229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344400" y="4909232"/>
                <a:ext cx="6413575" cy="1480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;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4909232"/>
                <a:ext cx="6413575" cy="148002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36500" y="6778181"/>
                <a:ext cx="556927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;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00" y="6778181"/>
                <a:ext cx="5569272" cy="13522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259975" y="6778181"/>
                <a:ext cx="6324600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18</m:t>
                          </m:r>
                        </m:den>
                      </m:f>
                      <m:r>
                        <a:rPr lang="en-US" sz="4800">
                          <a:latin typeface="Cambria Math"/>
                        </a:rPr>
                        <m:t>;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975" y="6778181"/>
                <a:ext cx="6324600" cy="13522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417563" y="122937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3445" y="1524000"/>
            <a:ext cx="22136901" cy="11125200"/>
            <a:chOff x="1205494" y="6941416"/>
            <a:chExt cx="22139783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157390" y="3051136"/>
                <a:ext cx="18973800" cy="9101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 smtClean="0">
                            <a:latin typeface="Cambria Math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=0↔</m:t>
                            </m:r>
                            <m:func>
                              <m:func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4800" b="0" i="0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4800" b="0" i="0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↔</m:t>
                    </m:r>
                    <m:func>
                      <m:func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i="0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800" b="0" i="1" smtClean="0">
                                        <a:latin typeface="Cambria Math" panose="02040503050406030204" pitchFamily="18" charset="0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800" b="0" i="1" smtClean="0">
                                        <a:latin typeface="Cambria Math"/>
                                        <a:ea typeface="Cambria Math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↔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=4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=−4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lang="en-US" sz="480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↔</m:t>
                    </m:r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𝑘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  <m:e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en-US" sz="4800" b="0" i="1" smtClean="0"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b="0" i="1" smtClean="0">
                                    <a:latin typeface="Cambria Math" panose="02040503050406030204" pitchFamily="18" charset="0"/>
                                    <a:ea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𝑘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/>
                                    <a:ea typeface="Cambria Math"/>
                                    <a:cs typeface="Arial" panose="020B0604020202020204" pitchFamily="34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en-US" sz="48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−3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90" y="3051136"/>
                <a:ext cx="18973800" cy="9101018"/>
              </a:xfrm>
              <a:prstGeom prst="rect">
                <a:avLst/>
              </a:prstGeom>
              <a:blipFill rotWithShape="1">
                <a:blip r:embed="rId2"/>
                <a:stretch>
                  <a:fillRect l="-1478" t="-1609" r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592800" y="1158973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0" y="11589739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88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0" y="2232701"/>
            <a:ext cx="23391942" cy="4900141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2770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/>
                  <a:t>Phương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trình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cot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nghiệm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277081"/>
              </a:xfrm>
              <a:prstGeom prst="rect">
                <a:avLst/>
              </a:prstGeom>
              <a:blipFill rotWithShape="1">
                <a:blip r:embed="rId3"/>
                <a:stretch>
                  <a:fillRect l="-1216" b="-13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170255" y="4360814"/>
                <a:ext cx="5056737" cy="281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80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8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sz="4800">
                                        <a:latin typeface="Cambria Math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US" sz="4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8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55" y="4360814"/>
                <a:ext cx="5056737" cy="28135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226992" y="4805484"/>
                <a:ext cx="6413575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u="sng"/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>
                          <a:latin typeface="Cambria Math"/>
                        </a:rPr>
                        <m:t>arccot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992" y="4805484"/>
                <a:ext cx="6413575" cy="16413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480728" y="5091462"/>
                <a:ext cx="4447108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0728" y="5091462"/>
                <a:ext cx="4447108" cy="135229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8037434" y="5223658"/>
                <a:ext cx="4023461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/>
                        </a:rPr>
                        <m:t>+</m:t>
                      </m:r>
                      <m:r>
                        <a:rPr lang="en-US" sz="4800" i="1">
                          <a:latin typeface="Cambria Math"/>
                        </a:rPr>
                        <m:t>𝑘</m:t>
                      </m:r>
                      <m:r>
                        <a:rPr lang="en-US" sz="4800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13522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086600" y="538647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94671" y="7815115"/>
            <a:ext cx="22136901" cy="5443685"/>
            <a:chOff x="1205494" y="6827355"/>
            <a:chExt cx="22139783" cy="6660045"/>
          </a:xfrm>
        </p:grpSpPr>
        <p:sp>
          <p:nvSpPr>
            <p:cNvPr id="56" name="Rounded Rectangle 5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205494" y="6827355"/>
              <a:ext cx="3493741" cy="902844"/>
              <a:chOff x="1205494" y="6827355"/>
              <a:chExt cx="3493741" cy="902844"/>
            </a:xfrm>
          </p:grpSpPr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057667" y="682735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7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4191000" y="8839200"/>
                <a:ext cx="12801600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smtClean="0">
                          <a:latin typeface="Cambria Math"/>
                        </a:rPr>
                        <m:t>cot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dirty="0">
                          <a:latin typeface="Cambria Math"/>
                          <a:ea typeface="Cambria Math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/>
                          <a:ea typeface="Cambria Math"/>
                        </a:rPr>
                        <m:t>x</m:t>
                      </m:r>
                      <m:r>
                        <a:rPr lang="en-US" sz="4800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/>
                          <a:ea typeface="Cambria Math"/>
                        </a:rPr>
                        <m:t>arccot</m:t>
                      </m:r>
                      <m:f>
                        <m:f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ea typeface="Cambria Math"/>
                            </a:rPr>
                            <m:t>√3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4800" b="0" i="1" dirty="0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8839200"/>
                <a:ext cx="12801600" cy="164134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8592800" y="1158973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0" y="11589739"/>
                <a:ext cx="2500565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45" grpId="0"/>
      <p:bldP spid="46" grpId="0"/>
      <p:bldP spid="47" grpId="0"/>
      <p:bldP spid="48" grpId="0"/>
      <p:bldP spid="49" grpId="0" animBg="1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00658" y="2370780"/>
            <a:ext cx="23391942" cy="492869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83927" y="3189188"/>
                <a:ext cx="1311072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trình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tan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4800">
                        <a:latin typeface="Cambria Math"/>
                      </a:rPr>
                      <m:t>cot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>
                        <a:latin typeface="Cambria Math"/>
                      </a:rPr>
                      <m:t>1</m:t>
                    </m:r>
                  </m:oMath>
                </a14:m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>
                    <a:latin typeface="Arial" pitchFamily="34" charset="0"/>
                    <a:cs typeface="Arial" pitchFamily="34" charset="0"/>
                  </a:rPr>
                  <a:t>là</a:t>
                </a:r>
                <a:r>
                  <a:rPr lang="en-US" sz="48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927" y="3189188"/>
                <a:ext cx="1311072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2092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3104" y="4240358"/>
                <a:ext cx="7157308" cy="174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𝑇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ℝ</m:t>
                      </m:r>
                      <m:r>
                        <a:rPr lang="en-US" sz="4800"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 i="1">
                              <a:latin typeface="Cambria Math"/>
                            </a:rPr>
                            <m:t>∈</m:t>
                          </m:r>
                          <m:r>
                            <a:rPr lang="en-US" sz="4800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04" y="4240358"/>
                <a:ext cx="7157308" cy="17400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146793" y="4405692"/>
                <a:ext cx="8282758" cy="14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𝑇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ℝ</m:t>
                      </m:r>
                      <m:r>
                        <a:rPr lang="en-US" sz="4800"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  <m:r>
                            <a:rPr lang="en-US" sz="4800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 i="1">
                              <a:latin typeface="Cambria Math"/>
                            </a:rPr>
                            <m:t>∈</m:t>
                          </m:r>
                          <m:r>
                            <a:rPr lang="en-US" sz="48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793" y="4405692"/>
                <a:ext cx="8282758" cy="14093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6176" y="6259182"/>
                <a:ext cx="86867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𝑇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ℝ</m:t>
                      </m:r>
                      <m:r>
                        <a:rPr lang="en-US" sz="4800"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 i="1">
                              <a:latin typeface="Cambria Math"/>
                            </a:rPr>
                            <m:t>𝜋</m:t>
                          </m:r>
                          <m:r>
                            <a:rPr lang="en-US" sz="4800">
                              <a:latin typeface="Cambria Math"/>
                            </a:rPr>
                            <m:t>;</m:t>
                          </m:r>
                          <m:r>
                            <a:rPr lang="en-US" sz="4800" i="1">
                              <a:latin typeface="Cambria Math"/>
                            </a:rPr>
                            <m:t>𝑘</m:t>
                          </m:r>
                          <m:r>
                            <a:rPr lang="en-US" sz="4800" i="1">
                              <a:latin typeface="Cambria Math"/>
                            </a:rPr>
                            <m:t>∈</m:t>
                          </m:r>
                          <m:r>
                            <a:rPr lang="en-US" sz="48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6" y="6259182"/>
                <a:ext cx="8686724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0294320" y="6096000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>
                          <a:latin typeface="Cambria Math"/>
                        </a:rPr>
                        <m:t>𝑇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 i="1">
                          <a:latin typeface="Cambria Math"/>
                        </a:rPr>
                        <m:t>ℝ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4320" y="6096000"/>
                <a:ext cx="402346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608943" y="4763353"/>
            <a:ext cx="112641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84816" y="7691793"/>
            <a:ext cx="22136901" cy="5443685"/>
            <a:chOff x="1205494" y="6827355"/>
            <a:chExt cx="22139783" cy="6660045"/>
          </a:xfrm>
        </p:grpSpPr>
        <p:sp>
          <p:nvSpPr>
            <p:cNvPr id="46" name="Rounded Rectangle 45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05494" y="6827355"/>
              <a:ext cx="3493741" cy="902844"/>
              <a:chOff x="1205494" y="6827355"/>
              <a:chExt cx="3493741" cy="90284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57667" y="6827355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Round Diagonal Corner Rectangle 51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609120" y="8792812"/>
                <a:ext cx="13747228" cy="2478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Điều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800" i="0" smtClean="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480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800" b="0" i="0" smtClean="0"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↔</m:t>
                          </m:r>
                          <m:func>
                            <m:func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≠0↔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en-US" sz="48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120" y="8792812"/>
                <a:ext cx="13747228" cy="2478692"/>
              </a:xfrm>
              <a:prstGeom prst="rect">
                <a:avLst/>
              </a:prstGeom>
              <a:blipFill rotWithShape="1">
                <a:blip r:embed="rId8"/>
                <a:stretch>
                  <a:fillRect l="-2040" t="-5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99976" y="11541434"/>
                <a:ext cx="1767862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Ta</m:t>
                    </m:r>
                    <m:r>
                      <a:rPr lang="en-US" sz="4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c</m:t>
                    </m:r>
                    <m:r>
                      <a:rPr lang="en-US" sz="4800" b="0" i="0" smtClean="0">
                        <a:latin typeface="Cambria Math"/>
                      </a:rPr>
                      <m:t>ó: </m:t>
                    </m:r>
                    <m:r>
                      <m:rPr>
                        <m:sty m:val="p"/>
                      </m:rPr>
                      <a:rPr lang="en-US" sz="4800" smtClean="0">
                        <a:latin typeface="Cambria Math"/>
                      </a:rPr>
                      <m:t>t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an</m:t>
                    </m:r>
                    <m:r>
                      <a:rPr lang="en-US" sz="48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4800" smtClean="0">
                        <a:latin typeface="Cambria Math"/>
                      </a:rPr>
                      <m:t>cot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b="0" i="0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luôn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đúng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mọi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i="1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thuộc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xác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800" dirty="0" err="1" smtClean="0">
                    <a:latin typeface="Arial" pitchFamily="34" charset="0"/>
                    <a:cs typeface="Arial" pitchFamily="34" charset="0"/>
                  </a:rPr>
                  <a:t>định</a:t>
                </a:r>
                <a:r>
                  <a:rPr lang="en-US" sz="48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4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76" y="11541434"/>
                <a:ext cx="17678624" cy="830997"/>
              </a:xfrm>
              <a:prstGeom prst="rect">
                <a:avLst/>
              </a:prstGeom>
              <a:blipFill>
                <a:blip r:embed="rId9"/>
                <a:stretch>
                  <a:fillRect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9278600" y="121158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8600" y="12115800"/>
                <a:ext cx="2500565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2" grpId="0"/>
      <p:bldP spid="53" grpId="0"/>
      <p:bldP spid="54" grpId="0"/>
      <p:bldP spid="55" grpId="0"/>
      <p:bldP spid="49" grpId="0" animBg="1"/>
      <p:bldP spid="57" grpId="0"/>
      <p:bldP spid="58" grpId="0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KIỂM TRA BÀI CŨ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04306" y="2964801"/>
                <a:ext cx="21227093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/>
                  <a:t>Viết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nghiệm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của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trình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44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4400" dirty="0"/>
                  <a:t> 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tan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tan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4400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cot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cot</m:t>
                    </m:r>
                    <m:r>
                      <a:rPr lang="en-US" sz="44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06" y="2964801"/>
                <a:ext cx="21227093" cy="1446550"/>
              </a:xfrm>
              <a:prstGeom prst="rect">
                <a:avLst/>
              </a:prstGeom>
              <a:blipFill>
                <a:blip r:embed="rId3"/>
                <a:stretch>
                  <a:fillRect l="-1149" t="-8824" r="-1838" b="-184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-304800" y="5547626"/>
                <a:ext cx="11576215" cy="15991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sin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sin</m:t>
                      </m:r>
                      <m:r>
                        <a:rPr lang="en-US" sz="4400" i="1">
                          <a:latin typeface="Cambria Math"/>
                        </a:rPr>
                        <m:t>𝛼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5547626"/>
                <a:ext cx="11576215" cy="15991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402274" y="7595616"/>
                <a:ext cx="12192714" cy="184845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sin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sin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°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.36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18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.36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4" y="7595616"/>
                <a:ext cx="12192714" cy="18484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27432" y="10210800"/>
                <a:ext cx="12192714" cy="15991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sin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/>
                                  </a:rPr>
                                  <m:t>arcsin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/>
                                  </a:rPr>
                                  <m:t>arcsin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" y="10210800"/>
                <a:ext cx="12192714" cy="1599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D03FE42-32E9-4FB8-8AF3-F5FFA9AFF156}"/>
                  </a:ext>
                </a:extLst>
              </p:cNvPr>
              <p:cNvSpPr/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D03FE42-32E9-4FB8-8AF3-F5FFA9AFF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3745" y="4839740"/>
                <a:ext cx="70801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D5FDE97F-1E59-4CD0-8974-3EA8117FB60E}"/>
              </a:ext>
            </a:extLst>
          </p:cNvPr>
          <p:cNvSpPr/>
          <p:nvPr/>
        </p:nvSpPr>
        <p:spPr>
          <a:xfrm>
            <a:off x="1803256" y="4424242"/>
            <a:ext cx="6781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/>
              <a:t>Trả</a:t>
            </a:r>
            <a:r>
              <a:rPr lang="en-US" sz="4400" dirty="0"/>
              <a:t> </a:t>
            </a:r>
            <a:r>
              <a:rPr lang="en-US" sz="4400" dirty="0" err="1"/>
              <a:t>lời</a:t>
            </a:r>
            <a:r>
              <a:rPr lang="en-US" sz="44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1536578" y="5193683"/>
                <a:ext cx="13402141" cy="15991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cos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cos</m:t>
                      </m:r>
                      <m:r>
                        <a:rPr lang="en-US" sz="4400" i="1">
                          <a:latin typeface="Cambria Math"/>
                        </a:rPr>
                        <m:t>𝛼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6578" y="5193683"/>
                <a:ext cx="13402141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3487400" y="7391400"/>
                <a:ext cx="11734800" cy="1848455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cos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cos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°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.36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.36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7400" y="7391400"/>
                <a:ext cx="11734800" cy="18484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12725401" y="10210800"/>
                <a:ext cx="11811000" cy="159915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cos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/>
                                  </a:rPr>
                                  <m:t>arccos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=−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4400">
                                    <a:latin typeface="Cambria Math"/>
                                  </a:rPr>
                                  <m:t>arccos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440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4400" i="1">
                                    <a:latin typeface="Cambria Math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1" y="10210800"/>
                <a:ext cx="11811000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33FF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3" grpId="0"/>
      <p:bldP spid="54" grpId="0"/>
      <p:bldP spid="55" grpId="0"/>
      <p:bldP spid="60" grpId="0"/>
      <p:bldP spid="39" grpId="0"/>
      <p:bldP spid="40" grpId="0"/>
      <p:bldP spid="43" grpId="0"/>
      <p:bldP spid="43" grpId="1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TIẾT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KẾT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THÚC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 smtClean="0">
                  <a:solidFill>
                    <a:srgbClr val="FF0000"/>
                  </a:solidFill>
                </a:rPr>
                <a:t>TRÂN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TRỌNG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CÁM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ƠN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CÁC</a:t>
              </a:r>
              <a:r>
                <a:rPr lang="en-US" sz="6600" dirty="0" smtClean="0">
                  <a:solidFill>
                    <a:srgbClr val="FF0000"/>
                  </a:solidFill>
                </a:rPr>
                <a:t> EM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HỌC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SINH</a:t>
              </a:r>
              <a:r>
                <a:rPr lang="en-US" sz="6600" dirty="0" smtClean="0">
                  <a:solidFill>
                    <a:srgbClr val="FF0000"/>
                  </a:solidFill>
                </a:rPr>
                <a:t>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ĐÃ</a:t>
              </a:r>
              <a:r>
                <a:rPr lang="en-US" sz="6600" dirty="0" smtClean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 smtClean="0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279071" y="3155958"/>
                <a:ext cx="90678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latin typeface="Cambria Math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t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</m:t>
                      </m:r>
                      <m:r>
                        <a:rPr lang="en-US" sz="4400" b="0" i="1" smtClean="0">
                          <a:latin typeface="Cambria Math"/>
                        </a:rPr>
                        <m:t>𝑡</m:t>
                      </m:r>
                      <m:r>
                        <a:rPr lang="en-US" sz="4400" i="1">
                          <a:latin typeface="Cambria Math"/>
                        </a:rPr>
                        <m:t>𝛼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071" y="3155958"/>
                <a:ext cx="9067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524000" y="5357729"/>
                <a:ext cx="9906000" cy="78476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latin typeface="Cambria Math"/>
                        </a:rPr>
                        <m:t>co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t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</a:rPr>
                        <m:t>co</m:t>
                      </m:r>
                      <m:r>
                        <a:rPr lang="en-US" sz="4400" b="0" i="1" smtClean="0">
                          <a:latin typeface="Cambria Math"/>
                        </a:rPr>
                        <m:t>𝑡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</a:rPr>
                            <m:t>𝛽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</a:rPr>
                            <m:t>°</m:t>
                          </m:r>
                        </m:sup>
                      </m:sSup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.180°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357729"/>
                <a:ext cx="9906000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2725400" y="5299923"/>
                <a:ext cx="102870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an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ta</m:t>
                      </m:r>
                      <m:r>
                        <a:rPr lang="en-US" sz="4400" b="0" i="1" smtClean="0">
                          <a:latin typeface="Cambria Math"/>
                        </a:rPr>
                        <m:t>𝑛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°⇔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°+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.180°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5299923"/>
                <a:ext cx="102870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/>
              <p:nvPr/>
            </p:nvSpPr>
            <p:spPr>
              <a:xfrm>
                <a:off x="12725400" y="3226720"/>
                <a:ext cx="876300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an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tan</m:t>
                      </m:r>
                      <m:r>
                        <a:rPr lang="en-US" sz="4400" i="1">
                          <a:latin typeface="Cambria Math"/>
                        </a:rPr>
                        <m:t>𝛼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72C34B5-28E6-4EC8-B246-38F191EAA9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400" y="3226720"/>
                <a:ext cx="876300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12997542" y="7613900"/>
                <a:ext cx="953118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latin typeface="Cambria Math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an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</a:rPr>
                        <m:t>𝑎𝑟𝑐𝑡𝑎𝑛𝑥</m:t>
                      </m:r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r>
                        <a:rPr lang="en-US" sz="4400" b="0" i="1" smtClean="0">
                          <a:latin typeface="Cambria Math"/>
                        </a:rPr>
                        <m:t>𝑘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542" y="7613900"/>
                <a:ext cx="953118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1066800" y="7669672"/>
                <a:ext cx="1005840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smtClean="0">
                          <a:latin typeface="Cambria Math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latin typeface="Cambria Math"/>
                        </a:rPr>
                        <m:t>ot</m:t>
                      </m:r>
                      <m:r>
                        <a:rPr lang="en-US" sz="4400" i="1">
                          <a:latin typeface="Cambria Math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</a:rPr>
                        <m:t>=</m:t>
                      </m:r>
                      <m:r>
                        <a:rPr lang="en-US" sz="4400" i="1">
                          <a:latin typeface="Cambria Math"/>
                        </a:rPr>
                        <m:t>𝑎</m:t>
                      </m:r>
                      <m:r>
                        <a:rPr lang="en-US" sz="4400" i="1">
                          <a:latin typeface="Cambria Math"/>
                        </a:rPr>
                        <m:t>⇔</m:t>
                      </m:r>
                      <m:r>
                        <a:rPr lang="en-US" sz="4400" b="0" i="1" smtClean="0">
                          <a:latin typeface="Cambria Math"/>
                        </a:rPr>
                        <m:t>𝑥</m:t>
                      </m:r>
                      <m:r>
                        <a:rPr lang="en-US" sz="4400" b="0" i="1" smtClean="0">
                          <a:latin typeface="Cambria Math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</a:rPr>
                        <m:t>𝑎𝑟𝑐𝑐𝑜𝑡𝑥</m:t>
                      </m:r>
                      <m:r>
                        <a:rPr lang="en-US" sz="4400" b="0" i="1" smtClean="0">
                          <a:latin typeface="Cambria Math"/>
                        </a:rPr>
                        <m:t>+</m:t>
                      </m:r>
                      <m:r>
                        <a:rPr lang="en-US" sz="4400" b="0" i="1" smtClean="0">
                          <a:latin typeface="Cambria Math"/>
                        </a:rPr>
                        <m:t>𝑘</m:t>
                      </m:r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/>
                            </a:rPr>
                            <m:t>𝑘</m:t>
                          </m:r>
                          <m:r>
                            <a:rPr lang="en-US" sz="4400" i="1">
                              <a:latin typeface="Cambria Math"/>
                            </a:rPr>
                            <m:t>∈</m:t>
                          </m:r>
                          <m:r>
                            <a:rPr lang="en-US" sz="4400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669672"/>
                <a:ext cx="100584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4"/>
            <a:ext cx="16610092" cy="902831"/>
            <a:chOff x="7459670" y="7543799"/>
            <a:chExt cx="27437809" cy="902949"/>
          </a:xfrm>
        </p:grpSpPr>
        <p:sp>
          <p:nvSpPr>
            <p:cNvPr id="44" name="TextBox 43"/>
            <p:cNvSpPr txBox="1"/>
            <p:nvPr/>
          </p:nvSpPr>
          <p:spPr>
            <a:xfrm>
              <a:off x="9496677" y="7615642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BÀI TẬP</a:t>
              </a:r>
              <a:endParaRPr lang="en-US" sz="4800" b="1" dirty="0">
                <a:solidFill>
                  <a:srgbClr val="135F82"/>
                </a:solidFill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56484" y="7640053"/>
                  <a:ext cx="81345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Arial" pitchFamily="34" charset="0"/>
                      <a:ea typeface="Tahoma" pitchFamily="34" charset="0"/>
                      <a:cs typeface="Arial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990515" y="3043077"/>
            <a:ext cx="162215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cs typeface="Arial" pitchFamily="34" charset="0"/>
              </a:rPr>
              <a:t>Dạng</a:t>
            </a:r>
            <a:r>
              <a:rPr lang="en-US" sz="4400" b="1" dirty="0">
                <a:cs typeface="Arial" pitchFamily="34" charset="0"/>
              </a:rPr>
              <a:t> 1. </a:t>
            </a:r>
            <a:r>
              <a:rPr lang="en-US" sz="4400" b="1" dirty="0" err="1">
                <a:cs typeface="Arial" pitchFamily="34" charset="0"/>
              </a:rPr>
              <a:t>Tìm</a:t>
            </a:r>
            <a:r>
              <a:rPr lang="en-US" sz="4400" b="1" dirty="0">
                <a:cs typeface="Arial" pitchFamily="34" charset="0"/>
              </a:rPr>
              <a:t> </a:t>
            </a:r>
            <a:r>
              <a:rPr lang="en-US" sz="4400" b="1" dirty="0" err="1">
                <a:cs typeface="Arial" pitchFamily="34" charset="0"/>
              </a:rPr>
              <a:t>tập</a:t>
            </a:r>
            <a:r>
              <a:rPr lang="en-US" sz="4400" b="1" dirty="0">
                <a:cs typeface="Arial" pitchFamily="34" charset="0"/>
              </a:rPr>
              <a:t> </a:t>
            </a:r>
            <a:r>
              <a:rPr lang="en-US" sz="4400" b="1" dirty="0" err="1">
                <a:cs typeface="Arial" pitchFamily="34" charset="0"/>
              </a:rPr>
              <a:t>xác</a:t>
            </a:r>
            <a:r>
              <a:rPr lang="en-US" sz="4400" b="1" dirty="0">
                <a:cs typeface="Arial" pitchFamily="34" charset="0"/>
              </a:rPr>
              <a:t> </a:t>
            </a:r>
            <a:r>
              <a:rPr lang="en-US" sz="4400" b="1" dirty="0" err="1">
                <a:cs typeface="Arial" pitchFamily="34" charset="0"/>
              </a:rPr>
              <a:t>định</a:t>
            </a:r>
            <a:r>
              <a:rPr lang="en-US" sz="4400" b="1" dirty="0">
                <a:cs typeface="Arial" pitchFamily="34" charset="0"/>
              </a:rPr>
              <a:t> </a:t>
            </a:r>
            <a:r>
              <a:rPr lang="en-US" sz="4400" b="1" dirty="0" err="1">
                <a:cs typeface="Arial" pitchFamily="34" charset="0"/>
              </a:rPr>
              <a:t>của</a:t>
            </a:r>
            <a:r>
              <a:rPr lang="en-US" sz="4400" b="1" dirty="0">
                <a:cs typeface="Arial" pitchFamily="34" charset="0"/>
              </a:rPr>
              <a:t> </a:t>
            </a:r>
            <a:r>
              <a:rPr lang="en-US" sz="4400" b="1" dirty="0" err="1">
                <a:cs typeface="Arial" pitchFamily="34" charset="0"/>
              </a:rPr>
              <a:t>hàm</a:t>
            </a:r>
            <a:r>
              <a:rPr lang="en-US" sz="4400" b="1" dirty="0">
                <a:cs typeface="Arial" pitchFamily="34" charset="0"/>
              </a:rPr>
              <a:t> </a:t>
            </a:r>
            <a:r>
              <a:rPr lang="en-US" sz="4400" b="1" dirty="0" err="1">
                <a:cs typeface="Arial" pitchFamily="34" charset="0"/>
              </a:rPr>
              <a:t>số</a:t>
            </a:r>
            <a:endParaRPr lang="en-US" sz="44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905000" y="4183022"/>
                <a:ext cx="4571999" cy="107862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sin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sin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>
                    <a:cs typeface="Arial" pitchFamily="34" charset="0"/>
                  </a:rPr>
                  <a:t> </a:t>
                </a:r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83022"/>
                <a:ext cx="4571999" cy="1078629"/>
              </a:xfrm>
              <a:prstGeom prst="rect">
                <a:avLst/>
              </a:prstGeom>
              <a:blipFill>
                <a:blip r:embed="rId3"/>
                <a:stretch>
                  <a:fillRect l="-5474" b="-1073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7391400" y="4143772"/>
                <a:ext cx="6220752" cy="110568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tan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dirty="0">
                    <a:cs typeface="Arial" pitchFamily="34" charset="0"/>
                  </a:rPr>
                  <a:t>  </a:t>
                </a:r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143772"/>
                <a:ext cx="6220752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4020" b="-939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4782800" y="4128532"/>
                <a:ext cx="6220752" cy="10703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smtClean="0">
                    <a:cs typeface="Arial" pitchFamily="34" charset="0"/>
                  </a:rPr>
                  <a:t>c.</a:t>
                </a:r>
                <a:r>
                  <a:rPr lang="en-US" sz="4400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n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co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4128532"/>
                <a:ext cx="6220752" cy="1070358"/>
              </a:xfrm>
              <a:prstGeom prst="rect">
                <a:avLst/>
              </a:prstGeom>
              <a:blipFill rotWithShape="1">
                <a:blip r:embed="rId5"/>
                <a:stretch>
                  <a:fillRect l="-3922" t="-568" b="-909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904999" y="6172200"/>
                <a:ext cx="4571999" cy="10703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itchFamily="34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n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>
                    <a:cs typeface="Arial" pitchFamily="34" charset="0"/>
                  </a:rPr>
                  <a:t>  </a:t>
                </a:r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6172200"/>
                <a:ext cx="4571999" cy="1070358"/>
              </a:xfrm>
              <a:prstGeom prst="rect">
                <a:avLst/>
              </a:prstGeom>
              <a:blipFill rotWithShape="1">
                <a:blip r:embed="rId6"/>
                <a:stretch>
                  <a:fillRect l="-5333" t="-571" b="-914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7543800" y="6154535"/>
                <a:ext cx="6220752" cy="107042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itchFamily="34" charset="0"/>
                  </a:rPr>
                  <a:t>e.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cot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>
                    <a:cs typeface="Arial" pitchFamily="34" charset="0"/>
                  </a:rPr>
                  <a:t> </a:t>
                </a:r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6154535"/>
                <a:ext cx="6220752" cy="1070421"/>
              </a:xfrm>
              <a:prstGeom prst="rect">
                <a:avLst/>
              </a:prstGeom>
              <a:blipFill rotWithShape="1">
                <a:blip r:embed="rId7"/>
                <a:stretch>
                  <a:fillRect l="-4020" t="-571" b="-971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4782800" y="6136247"/>
                <a:ext cx="6220752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itchFamily="34" charset="0"/>
                  </a:rPr>
                  <a:t>f.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tan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cot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400" dirty="0">
                    <a:cs typeface="Arial" pitchFamily="34" charset="0"/>
                  </a:rPr>
                  <a:t> </a:t>
                </a:r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2800" y="6136247"/>
                <a:ext cx="6220752" cy="769441"/>
              </a:xfrm>
              <a:prstGeom prst="rect">
                <a:avLst/>
              </a:prstGeom>
              <a:blipFill rotWithShape="1">
                <a:blip r:embed="rId8"/>
                <a:stretch>
                  <a:fillRect l="-3922" t="-16667" b="-365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FE6E3F9B-93C0-461E-9A76-43DB916AADED}"/>
              </a:ext>
            </a:extLst>
          </p:cNvPr>
          <p:cNvSpPr/>
          <p:nvPr/>
        </p:nvSpPr>
        <p:spPr>
          <a:xfrm>
            <a:off x="8237328" y="7924799"/>
            <a:ext cx="2590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ea typeface="Cambria" pitchFamily="18" charset="0"/>
                <a:cs typeface="Arial" pitchFamily="34" charset="0"/>
              </a:rPr>
              <a:t>Lời</a:t>
            </a:r>
            <a:r>
              <a:rPr lang="en-US" sz="4400" b="1" dirty="0">
                <a:ea typeface="Cambria" pitchFamily="18" charset="0"/>
                <a:cs typeface="Arial" pitchFamily="34" charset="0"/>
              </a:rPr>
              <a:t> </a:t>
            </a:r>
            <a:r>
              <a:rPr lang="en-US" sz="4400" b="1" dirty="0" err="1">
                <a:ea typeface="Cambria" pitchFamily="18" charset="0"/>
                <a:cs typeface="Arial" pitchFamily="34" charset="0"/>
              </a:rPr>
              <a:t>giải</a:t>
            </a:r>
            <a:r>
              <a:rPr lang="en-US" sz="4400" b="1" dirty="0" smtClean="0">
                <a:cs typeface="Arial" pitchFamily="34" charset="0"/>
              </a:rPr>
              <a:t>. </a:t>
            </a:r>
            <a:endParaRPr lang="vi-VN" sz="4400" b="1" dirty="0"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926336" y="8915400"/>
                <a:ext cx="4571999" cy="107862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cs typeface="Arial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sin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sin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400" dirty="0">
                    <a:cs typeface="Arial" pitchFamily="34" charset="0"/>
                  </a:rPr>
                  <a:t> </a:t>
                </a:r>
                <a:endParaRPr lang="vi-VN" sz="44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336" y="8915400"/>
                <a:ext cx="4571999" cy="1078629"/>
              </a:xfrm>
              <a:prstGeom prst="rect">
                <a:avLst/>
              </a:prstGeom>
              <a:blipFill>
                <a:blip r:embed="rId9"/>
                <a:stretch>
                  <a:fillRect l="-5333" b="-107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/>
              <p:nvPr/>
            </p:nvSpPr>
            <p:spPr>
              <a:xfrm>
                <a:off x="1904999" y="10363200"/>
                <a:ext cx="18943104" cy="98167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>
                    <a:cs typeface="Arial" pitchFamily="34" charset="0"/>
                  </a:rPr>
                  <a:t>Điều</a:t>
                </a:r>
                <a:r>
                  <a:rPr lang="en-US" sz="4400" dirty="0">
                    <a:cs typeface="Arial" pitchFamily="34" charset="0"/>
                  </a:rPr>
                  <a:t> </a:t>
                </a:r>
                <a:r>
                  <a:rPr lang="en-US" sz="4400" dirty="0" err="1">
                    <a:cs typeface="Arial" pitchFamily="34" charset="0"/>
                  </a:rPr>
                  <a:t>kiện</a:t>
                </a:r>
                <a:r>
                  <a:rPr lang="en-US" sz="4400" dirty="0"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≠−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9" y="10363200"/>
                <a:ext cx="18943104" cy="981679"/>
              </a:xfrm>
              <a:prstGeom prst="rect">
                <a:avLst/>
              </a:prstGeom>
              <a:blipFill>
                <a:blip r:embed="rId10"/>
                <a:stretch>
                  <a:fillRect l="-1287" t="-6211" b="-1366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5" grpId="0"/>
      <p:bldP spid="16" grpId="0"/>
      <p:bldP spid="17" grpId="0"/>
      <p:bldP spid="20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900417" y="2510880"/>
                <a:ext cx="7024383" cy="110568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tan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17" y="2510880"/>
                <a:ext cx="7024383" cy="1105687"/>
              </a:xfrm>
              <a:prstGeom prst="rect">
                <a:avLst/>
              </a:prstGeom>
              <a:blipFill rotWithShape="1">
                <a:blip r:embed="rId3"/>
                <a:stretch>
                  <a:fillRect l="-3559" b="-939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710184" y="3858768"/>
                <a:ext cx="22402800" cy="110568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/>
                  <a:t>Điều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kiện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5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5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3858768"/>
                <a:ext cx="22402800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1116" b="-939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675ACC0-FCE0-40BB-A783-D0D41CD2649F}"/>
                  </a:ext>
                </a:extLst>
              </p:cNvPr>
              <p:cNvSpPr/>
              <p:nvPr/>
            </p:nvSpPr>
            <p:spPr>
              <a:xfrm>
                <a:off x="1049769" y="5562600"/>
                <a:ext cx="7024383" cy="10703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n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co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s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9675ACC0-FCE0-40BB-A783-D0D41CD264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69" y="5562600"/>
                <a:ext cx="7024383" cy="1070358"/>
              </a:xfrm>
              <a:prstGeom prst="rect">
                <a:avLst/>
              </a:prstGeom>
              <a:blipFill rotWithShape="1">
                <a:blip r:embed="rId5"/>
                <a:stretch>
                  <a:fillRect l="-3469" b="-1085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710184" y="8915400"/>
                <a:ext cx="22262592" cy="107035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/>
                  <a:t>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si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/>
                              </a:rPr>
                              <m:t>n</m:t>
                            </m:r>
                          </m:e>
                          <m:sup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8915400"/>
                <a:ext cx="22262592" cy="1070358"/>
              </a:xfrm>
              <a:prstGeom prst="rect">
                <a:avLst/>
              </a:prstGeom>
              <a:blipFill rotWithShape="1">
                <a:blip r:embed="rId6"/>
                <a:stretch>
                  <a:fillRect l="-1123" b="-1085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838200" y="7315200"/>
                <a:ext cx="24307800" cy="1077026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/>
                  <a:t>Điều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kiện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⇔−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7315200"/>
                <a:ext cx="24307800" cy="1077026"/>
              </a:xfrm>
              <a:prstGeom prst="rect">
                <a:avLst/>
              </a:prstGeom>
              <a:blipFill rotWithShape="1">
                <a:blip r:embed="rId7"/>
                <a:stretch>
                  <a:fillRect l="-1028" b="-1129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/>
              <p:nvPr/>
            </p:nvSpPr>
            <p:spPr>
              <a:xfrm>
                <a:off x="688848" y="10591800"/>
                <a:ext cx="22262592" cy="981679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 err="1" smtClean="0"/>
                  <a:t>Điều</a:t>
                </a:r>
                <a:r>
                  <a:rPr lang="en-US" sz="4400" dirty="0" smtClean="0"/>
                  <a:t> </a:t>
                </a:r>
                <a:r>
                  <a:rPr lang="en-US" sz="4400" dirty="0" err="1"/>
                  <a:t>kiện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⇒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48" y="10591800"/>
                <a:ext cx="22262592" cy="981679"/>
              </a:xfrm>
              <a:prstGeom prst="rect">
                <a:avLst/>
              </a:prstGeom>
              <a:blipFill rotWithShape="1">
                <a:blip r:embed="rId8"/>
                <a:stretch>
                  <a:fillRect l="-1095" t="-7453" b="-1180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8" grpId="0"/>
      <p:bldP spid="19" grpId="0"/>
      <p:bldP spid="2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756064" y="3505200"/>
                <a:ext cx="20585869" cy="160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4" y="3505200"/>
                <a:ext cx="20585869" cy="1602683"/>
              </a:xfrm>
              <a:prstGeom prst="rect">
                <a:avLst/>
              </a:prstGeom>
              <a:blipFill>
                <a:blip r:embed="rId3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710524" y="1989392"/>
                <a:ext cx="5385476" cy="1070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e.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>
                            <a:latin typeface="Cambria Math"/>
                          </a:rPr>
                          <m:t>cot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1989392"/>
                <a:ext cx="5385476" cy="1070421"/>
              </a:xfrm>
              <a:prstGeom prst="rect">
                <a:avLst/>
              </a:prstGeom>
              <a:blipFill rotWithShape="1">
                <a:blip r:embed="rId4"/>
                <a:stretch>
                  <a:fillRect l="-4643" b="-13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710524" y="7315200"/>
                <a:ext cx="21164972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</a:rPr>
                                <m:t>sin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/>
                                </a:rPr>
                                <m:t>cos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7315200"/>
                <a:ext cx="21164972" cy="2279791"/>
              </a:xfrm>
              <a:prstGeom prst="rect">
                <a:avLst/>
              </a:prstGeom>
              <a:blipFill>
                <a:blip r:embed="rId5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56064" y="6037055"/>
                <a:ext cx="40857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/>
                  <a:t>f.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𝑦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tan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cot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</m:oMath>
                </a14:m>
                <a:endParaRPr lang="en-US" sz="4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4" y="6037055"/>
                <a:ext cx="4085734" cy="707886"/>
              </a:xfrm>
              <a:prstGeom prst="rect">
                <a:avLst/>
              </a:prstGeom>
              <a:blipFill>
                <a:blip r:embed="rId6"/>
                <a:stretch>
                  <a:fillRect l="-5224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05081" y="2012190"/>
            <a:ext cx="1239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Giải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phương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710524" y="3124198"/>
                <a:ext cx="22707600" cy="354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1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trình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4400" dirty="0"/>
                  <a:t>a.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					b.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=−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</m:oMath>
                </a14:m>
                <a:r>
                  <a:rPr lang="en-US" sz="4400" dirty="0"/>
                  <a:t>		</a:t>
                </a:r>
              </a:p>
              <a:p>
                <a:r>
                  <a:rPr lang="en-US" sz="4400" dirty="0"/>
                  <a:t>c.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tan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400" dirty="0"/>
                  <a:t> 				d.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cot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24" y="3124198"/>
                <a:ext cx="22707600" cy="3549113"/>
              </a:xfrm>
              <a:prstGeom prst="rect">
                <a:avLst/>
              </a:prstGeom>
              <a:blipFill>
                <a:blip r:embed="rId2"/>
                <a:stretch>
                  <a:fillRect l="-1101" t="-3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8382000" y="628859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giải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1143000" y="7391400"/>
                <a:ext cx="14859000" cy="2244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  <m:mr>
                            <m:e>
                              <m:r>
                                <a:rPr lang="en-US" sz="4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4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400" i="1">
                                  <a:latin typeface="Cambria Math"/>
                                </a:rPr>
                                <m:t>𝜋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391400"/>
                <a:ext cx="14859000" cy="2244397"/>
              </a:xfrm>
              <a:prstGeom prst="rect">
                <a:avLst/>
              </a:prstGeom>
              <a:blipFill rotWithShape="1">
                <a:blip r:embed="rId3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1295400" y="10591800"/>
                <a:ext cx="21717000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=−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4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2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0591800"/>
                <a:ext cx="21717000" cy="1105687"/>
              </a:xfrm>
              <a:prstGeom prst="rect">
                <a:avLst/>
              </a:prstGeom>
              <a:blipFill rotWithShape="1">
                <a:blip r:embed="rId4"/>
                <a:stretch>
                  <a:fillRect l="-1151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51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1143000" y="3048000"/>
                <a:ext cx="21717000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  <m:r>
                          <a:rPr lang="en-US" sz="4400" i="1">
                            <a:latin typeface="Cambria Math"/>
                          </a:rPr>
                          <m:t>∈</m:t>
                        </m:r>
                        <m:r>
                          <a:rPr lang="en-US" sz="44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048000"/>
                <a:ext cx="21717000" cy="1105687"/>
              </a:xfrm>
              <a:prstGeom prst="rect">
                <a:avLst/>
              </a:prstGeom>
              <a:blipFill>
                <a:blip r:embed="rId2"/>
                <a:stretch>
                  <a:fillRect l="-1151" b="-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838200" y="8797507"/>
                <a:ext cx="22799040" cy="1533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  <m:r>
                          <a:rPr lang="en-US" sz="4400" i="1">
                            <a:latin typeface="Cambria Math"/>
                          </a:rPr>
                          <m:t>−</m:t>
                        </m:r>
                        <m:r>
                          <a:rPr lang="en-US" sz="4400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400" i="1">
                                <a:latin typeface="Cambria Math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−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>
                        <a:latin typeface="Cambria Math"/>
                      </a:rPr>
                      <m:t>.18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⇔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≠</m:t>
                    </m:r>
                    <m:r>
                      <a:rPr lang="en-US" sz="440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400" i="1">
                        <a:latin typeface="Cambria Math"/>
                      </a:rPr>
                      <m:t>+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r>
                      <a:rPr lang="en-US" sz="4400">
                        <a:latin typeface="Cambria Math"/>
                      </a:rPr>
                      <m:t>.18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atin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.</a:t>
                </a:r>
              </a:p>
              <a:p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8797507"/>
                <a:ext cx="22799040" cy="1533690"/>
              </a:xfrm>
              <a:prstGeom prst="rect">
                <a:avLst/>
              </a:prstGeom>
              <a:blipFill>
                <a:blip r:embed="rId3"/>
                <a:stretch>
                  <a:fillRect l="-1096" t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07141" y="2034453"/>
                <a:ext cx="4517455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/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tan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41" y="2034453"/>
                <a:ext cx="4517455" cy="1013547"/>
              </a:xfrm>
              <a:prstGeom prst="rect">
                <a:avLst/>
              </a:prstGeom>
              <a:blipFill>
                <a:blip r:embed="rId4"/>
                <a:stretch>
                  <a:fillRect l="-4858" r="-377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43000" y="4153687"/>
                <a:ext cx="15468600" cy="2445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tan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0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tan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r>
                      <a:rPr lang="en-US" sz="4000" i="1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chiếu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00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 i="1">
                        <a:latin typeface="Cambria Math"/>
                      </a:rPr>
                      <m:t>𝜋</m:t>
                    </m:r>
                    <m:r>
                      <a:rPr lang="en-US" sz="4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153687"/>
                <a:ext cx="15468600" cy="2445670"/>
              </a:xfrm>
              <a:prstGeom prst="rect">
                <a:avLst/>
              </a:prstGeom>
              <a:blipFill>
                <a:blip r:embed="rId5"/>
                <a:stretch>
                  <a:fillRect l="-1419" b="-3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084729" y="6934200"/>
                <a:ext cx="4789901" cy="10747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cot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729" y="6934200"/>
                <a:ext cx="4789901" cy="1074718"/>
              </a:xfrm>
              <a:prstGeom prst="rect">
                <a:avLst/>
              </a:prstGeom>
              <a:blipFill>
                <a:blip r:embed="rId6"/>
                <a:stretch>
                  <a:fillRect l="-4580" r="-3435" b="-9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38200" y="9959917"/>
                <a:ext cx="21255318" cy="2319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cot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>
                            <a:latin typeface="Cambria Math"/>
                          </a:rPr>
                          <m:t>1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4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000">
                        <a:latin typeface="Cambria Math"/>
                      </a:rPr>
                      <m:t>cot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−</m:t>
                        </m:r>
                        <m:r>
                          <a:rPr lang="en-US" sz="400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i="1">
                                <a:latin typeface="Cambria Math"/>
                              </a:rPr>
                              <m:t>°</m:t>
                            </m:r>
                          </m:sup>
                        </m:sSup>
                      </m:e>
                    </m:d>
                    <m:r>
                      <a:rPr lang="en-US" sz="4000" i="1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−</m:t>
                    </m:r>
                    <m:r>
                      <a:rPr lang="en-US" sz="4000">
                        <a:latin typeface="Cambria Math"/>
                      </a:rPr>
                      <m:t>1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=−</m:t>
                    </m:r>
                    <m:r>
                      <a:rPr lang="en-US" sz="400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>
                        <a:latin typeface="Cambria Math"/>
                      </a:rPr>
                      <m:t>.18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⇔</m:t>
                    </m:r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r>
                      <a:rPr lang="en-US" sz="400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>
                        <a:latin typeface="Cambria Math"/>
                      </a:rPr>
                      <m:t>.18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endParaRPr lang="en-US" sz="40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Đối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chiếu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điều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kiện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ta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họ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00" dirty="0" err="1">
                    <a:latin typeface="Arial" pitchFamily="34" charset="0"/>
                    <a:cs typeface="Arial" pitchFamily="34" charset="0"/>
                  </a:rPr>
                  <a:t>nghiệm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𝑥</m:t>
                    </m:r>
                    <m:r>
                      <a:rPr lang="en-US" sz="4000" i="1">
                        <a:latin typeface="Cambria Math"/>
                      </a:rPr>
                      <m:t>=−</m:t>
                    </m:r>
                    <m:r>
                      <a:rPr lang="en-US" sz="4000">
                        <a:latin typeface="Cambria Math"/>
                      </a:rPr>
                      <m:t>5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sz="4000" i="1">
                        <a:latin typeface="Cambria Math"/>
                      </a:rPr>
                      <m:t>+</m:t>
                    </m:r>
                    <m:r>
                      <a:rPr lang="en-US" sz="4000" i="1">
                        <a:latin typeface="Cambria Math"/>
                      </a:rPr>
                      <m:t>𝑘</m:t>
                    </m:r>
                    <m:r>
                      <a:rPr lang="en-US" sz="4000">
                        <a:latin typeface="Cambria Math"/>
                      </a:rPr>
                      <m:t>.18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latin typeface="Cambria Math"/>
                          </a:rPr>
                          <m:t>°</m:t>
                        </m:r>
                      </m:sup>
                    </m:sSup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𝑘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en-US" sz="40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</m:d>
                  </m:oMath>
                </a14:m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9959917"/>
                <a:ext cx="21255318" cy="2319738"/>
              </a:xfrm>
              <a:prstGeom prst="rect">
                <a:avLst/>
              </a:prstGeom>
              <a:blipFill>
                <a:blip r:embed="rId7"/>
                <a:stretch>
                  <a:fillRect l="-103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19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650553-CD0D-4E8D-B84B-7AB25EC9C317}"/>
                  </a:ext>
                </a:extLst>
              </p:cNvPr>
              <p:cNvSpPr txBox="1"/>
              <p:nvPr/>
            </p:nvSpPr>
            <p:spPr>
              <a:xfrm>
                <a:off x="533400" y="1981200"/>
                <a:ext cx="22799040" cy="5001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Bài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2. </a:t>
                </a: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Giải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các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phương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trình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b="1" dirty="0" err="1">
                    <a:latin typeface="Arial" pitchFamily="34" charset="0"/>
                    <a:cs typeface="Arial" pitchFamily="34" charset="0"/>
                  </a:rPr>
                  <a:t>sau</a:t>
                </a:r>
                <a:r>
                  <a:rPr lang="en-US" sz="4400" b="1" dirty="0"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r>
                  <a:rPr lang="en-US" sz="4400" dirty="0"/>
                  <a:t>a.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>
                        <a:latin typeface="Cambria Math"/>
                      </a:rPr>
                      <m:t>2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 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/>
                      </a:rPr>
                      <m:t>0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		</a:t>
                </a:r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4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>
                        <a:latin typeface="Cambria Math"/>
                      </a:rPr>
                      <m:t>0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  <m:r>
                          <a:rPr lang="en-US" sz="4400">
                            <a:latin typeface="Cambria Math"/>
                          </a:rPr>
                          <m:t>;8</m:t>
                        </m:r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endParaRPr lang="en-US" sz="4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c.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sin</m:t>
                    </m:r>
                    <m:r>
                      <a:rPr lang="en-US" sz="4400">
                        <a:latin typeface="Cambria Math"/>
                      </a:rPr>
                      <m:t>3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4400">
                        <a:latin typeface="Cambria Math"/>
                      </a:rPr>
                      <m:t>cos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400" dirty="0" err="1">
                    <a:latin typeface="Arial" pitchFamily="34" charset="0"/>
                    <a:cs typeface="Arial" pitchFamily="34" charset="0"/>
                  </a:rPr>
                  <a:t>với</a:t>
                </a:r>
                <a:r>
                  <a:rPr lang="en-US" sz="4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400" i="1">
                        <a:latin typeface="Cambria Math"/>
                      </a:rPr>
                      <m:t>&lt;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4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/>
                  <a:t> 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E650553-CD0D-4E8D-B84B-7AB25EC9C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2799040" cy="5001177"/>
              </a:xfrm>
              <a:prstGeom prst="rect">
                <a:avLst/>
              </a:prstGeom>
              <a:blipFill rotWithShape="1">
                <a:blip r:embed="rId2"/>
                <a:stretch>
                  <a:fillRect l="-1096" t="-2561" b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2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4876</TotalTime>
  <Words>1165</Words>
  <Application>Microsoft Office PowerPoint</Application>
  <PresentationFormat>Custom</PresentationFormat>
  <Paragraphs>209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480</cp:revision>
  <dcterms:created xsi:type="dcterms:W3CDTF">2013-08-31T11:42:51Z</dcterms:created>
  <dcterms:modified xsi:type="dcterms:W3CDTF">2021-09-02T13:20:25Z</dcterms:modified>
</cp:coreProperties>
</file>