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F69A-CD0C-42C5-8ECF-0FAE921BF8D1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5731-4F48-49C0-A710-437E8738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59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F69A-CD0C-42C5-8ECF-0FAE921BF8D1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5731-4F48-49C0-A710-437E8738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73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F69A-CD0C-42C5-8ECF-0FAE921BF8D1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5731-4F48-49C0-A710-437E87384EF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3401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F69A-CD0C-42C5-8ECF-0FAE921BF8D1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5731-4F48-49C0-A710-437E8738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52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F69A-CD0C-42C5-8ECF-0FAE921BF8D1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5731-4F48-49C0-A710-437E87384EF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9794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F69A-CD0C-42C5-8ECF-0FAE921BF8D1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5731-4F48-49C0-A710-437E8738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903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F69A-CD0C-42C5-8ECF-0FAE921BF8D1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5731-4F48-49C0-A710-437E8738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14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F69A-CD0C-42C5-8ECF-0FAE921BF8D1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5731-4F48-49C0-A710-437E8738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30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F69A-CD0C-42C5-8ECF-0FAE921BF8D1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5731-4F48-49C0-A710-437E8738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03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F69A-CD0C-42C5-8ECF-0FAE921BF8D1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5731-4F48-49C0-A710-437E8738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34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F69A-CD0C-42C5-8ECF-0FAE921BF8D1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5731-4F48-49C0-A710-437E8738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47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F69A-CD0C-42C5-8ECF-0FAE921BF8D1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5731-4F48-49C0-A710-437E8738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99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F69A-CD0C-42C5-8ECF-0FAE921BF8D1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5731-4F48-49C0-A710-437E8738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05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F69A-CD0C-42C5-8ECF-0FAE921BF8D1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5731-4F48-49C0-A710-437E8738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90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F69A-CD0C-42C5-8ECF-0FAE921BF8D1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5731-4F48-49C0-A710-437E8738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2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8F69A-CD0C-42C5-8ECF-0FAE921BF8D1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45731-4F48-49C0-A710-437E8738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34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8F69A-CD0C-42C5-8ECF-0FAE921BF8D1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1045731-4F48-49C0-A710-437E87384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24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Package%20-%20Cung%20co/Cung%20co.exe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Package%20-%20Cung%20co/Cung%20co.exe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Package%20-%20Cung%20co/Cung%20co.exe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Package%20-%20Cung%20co/Cung%20co.exe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Package%20-%20Cung%20co/Cung%20co.exe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Package%20-%20Cung%20co/Cung%20co.exe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Package%20-%20Cung%20co/Cung%20co.ex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90140" y="744835"/>
            <a:ext cx="2456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BÀI 17 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00" y="2129135"/>
            <a:ext cx="118364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 SỐ BỆNH HẠI CÂY TRỒNG </a:t>
            </a:r>
          </a:p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THƯỜNG GẶP </a:t>
            </a:r>
          </a:p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BIỆN PHÁP PHÒNG TRỪ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96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59522"/>
            <a:ext cx="1178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BỆNH ĐẠO ÔN HẠI LÚA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897898"/>
          <a:ext cx="11430000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3300459997"/>
                    </a:ext>
                  </a:extLst>
                </a:gridCol>
                <a:gridCol w="9423400">
                  <a:extLst>
                    <a:ext uri="{9D8B030D-6E8A-4147-A177-3AD203B41FA5}">
                      <a16:colId xmlns:a16="http://schemas.microsoft.com/office/drawing/2014/main" val="34150596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450937"/>
                  </a:ext>
                </a:extLst>
              </a:tr>
              <a:tr h="1483360"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379698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624136" y="4173024"/>
            <a:ext cx="843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Pyricularia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449" y="1003300"/>
            <a:ext cx="4212701" cy="25727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536" y="942335"/>
            <a:ext cx="4090771" cy="26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4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59522"/>
            <a:ext cx="1178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BỆNH ĐẠO ÔN HẠI LÚA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897898"/>
          <a:ext cx="11430000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3300459997"/>
                    </a:ext>
                  </a:extLst>
                </a:gridCol>
                <a:gridCol w="9423400">
                  <a:extLst>
                    <a:ext uri="{9D8B030D-6E8A-4147-A177-3AD203B41FA5}">
                      <a16:colId xmlns:a16="http://schemas.microsoft.com/office/drawing/2014/main" val="34150596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450937"/>
                  </a:ext>
                </a:extLst>
              </a:tr>
              <a:tr h="1483360"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379698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471736" y="3763018"/>
            <a:ext cx="90344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Lá: chấm nhỏ màu xanh lục, mờ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thoi, màu nâu nhạt, quầng màu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nhạt, giữa vết bệnh có màu tro xám. </a:t>
            </a:r>
          </a:p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Cổ bông, cổ gié và hạt: vết màu nâu xám hơi teo thắt lại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gẫy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C:\Users\PC\Pictures\bài 17 cn\tải xuống (1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6" y="958846"/>
            <a:ext cx="4206876" cy="2570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PC\Pictures\bài 17 cn\tải xuống (3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6" y="897899"/>
            <a:ext cx="4094163" cy="2631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561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59522"/>
            <a:ext cx="1178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BỆNH ĐẠO ÔN HẠI LÚA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897898"/>
          <a:ext cx="11430000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3300459997"/>
                    </a:ext>
                  </a:extLst>
                </a:gridCol>
                <a:gridCol w="9423400">
                  <a:extLst>
                    <a:ext uri="{9D8B030D-6E8A-4147-A177-3AD203B41FA5}">
                      <a16:colId xmlns:a16="http://schemas.microsoft.com/office/drawing/2014/main" val="34150596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450937"/>
                  </a:ext>
                </a:extLst>
              </a:tr>
              <a:tr h="1483360"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trừ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379698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43172" y="3763018"/>
            <a:ext cx="90344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Sử dụng giống chống chịu, xử lí hạt giống. </a:t>
            </a:r>
          </a:p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Vệ sinh đồng ruộng. </a:t>
            </a:r>
          </a:p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Bón phân cân đối. </a:t>
            </a:r>
          </a:p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Chủ động phun thuốc khi trời âm u, độ ẩm cao, sương mù.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736" y="897898"/>
            <a:ext cx="8858256" cy="26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1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59522"/>
            <a:ext cx="1178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BỆNH HÉO XANH VI KHUẨN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897898"/>
          <a:ext cx="11430000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3300459997"/>
                    </a:ext>
                  </a:extLst>
                </a:gridCol>
                <a:gridCol w="9423400">
                  <a:extLst>
                    <a:ext uri="{9D8B030D-6E8A-4147-A177-3AD203B41FA5}">
                      <a16:colId xmlns:a16="http://schemas.microsoft.com/office/drawing/2014/main" val="34150596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450937"/>
                  </a:ext>
                </a:extLst>
              </a:tr>
              <a:tr h="1483360"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379698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624136" y="4173024"/>
            <a:ext cx="843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Vi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Xanthomonas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oryzae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180" y="1003300"/>
            <a:ext cx="4268920" cy="2509685"/>
          </a:xfrm>
          <a:prstGeom prst="rect">
            <a:avLst/>
          </a:prstGeom>
        </p:spPr>
      </p:pic>
      <p:pic>
        <p:nvPicPr>
          <p:cNvPr id="10" name="Picture 9" descr="C:\Users\PC\Pictures\bài 17 cn\dua 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2" y="1003299"/>
            <a:ext cx="4005264" cy="25096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290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59522"/>
            <a:ext cx="1178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BỆNH HÉO XANH VI KHUẨN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897898"/>
          <a:ext cx="11430000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3300459997"/>
                    </a:ext>
                  </a:extLst>
                </a:gridCol>
                <a:gridCol w="9423400">
                  <a:extLst>
                    <a:ext uri="{9D8B030D-6E8A-4147-A177-3AD203B41FA5}">
                      <a16:colId xmlns:a16="http://schemas.microsoft.com/office/drawing/2014/main" val="34150596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450937"/>
                  </a:ext>
                </a:extLst>
              </a:tr>
              <a:tr h="1483360"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379698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471736" y="3763018"/>
            <a:ext cx="90344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Cây bệnh: cành và lá héo rũ, vỏ thân phía gốc xù xì nhưng rắn đặc. </a:t>
            </a:r>
          </a:p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Cắt ngang thân, cành: chứa dịch nhờn VK. </a:t>
            </a:r>
          </a:p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Khi bệnh nặng: thân vỏ vẫn còn xanh, xuất hiện sọc nâu.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191" y="897898"/>
            <a:ext cx="8687553" cy="250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0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59522"/>
            <a:ext cx="1178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BỆNH HÉO XANH VI KHUẨN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897898"/>
          <a:ext cx="11430000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3300459997"/>
                    </a:ext>
                  </a:extLst>
                </a:gridCol>
                <a:gridCol w="9423400">
                  <a:extLst>
                    <a:ext uri="{9D8B030D-6E8A-4147-A177-3AD203B41FA5}">
                      <a16:colId xmlns:a16="http://schemas.microsoft.com/office/drawing/2014/main" val="34150596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450937"/>
                  </a:ext>
                </a:extLst>
              </a:tr>
              <a:tr h="1483360"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trừ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379698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471735" y="3763018"/>
            <a:ext cx="90344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Sử dụng giống chống bệnh, giống khỏe, sạch bệnh. </a:t>
            </a:r>
          </a:p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Vệ sinh đồng ruộng. </a:t>
            </a:r>
          </a:p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Ngâm nước trong ruộng từ 15 đến 30 ngày, cày phơi đất, luân canh…</a:t>
            </a:r>
          </a:p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Dùng chế phẩm sinh học đối kháng: Bacillus subtilis…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191" y="897898"/>
            <a:ext cx="8687553" cy="250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62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35" y="226012"/>
            <a:ext cx="2054530" cy="1097375"/>
          </a:xfrm>
          <a:prstGeom prst="rect">
            <a:avLst/>
          </a:prstGeom>
        </p:spPr>
      </p:pic>
      <p:sp>
        <p:nvSpPr>
          <p:cNvPr id="6" name="WordArt 4">
            <a:hlinkClick r:id="rId3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3429000" y="393699"/>
            <a:ext cx="6248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8398" dir="12393903" algn="ctr" rotWithShape="0">
                    <a:srgbClr val="FFFF0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8398" dir="12393903" algn="ctr" rotWithShape="0">
                    <a:srgbClr val="FFFF0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1465" y="1905000"/>
            <a:ext cx="86120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1: Bệnh thán thư do </a:t>
            </a:r>
          </a:p>
          <a:p>
            <a:r>
              <a:rPr lang="vi-V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nấm Colletotrichum gây ra. </a:t>
            </a:r>
          </a:p>
          <a:p>
            <a:r>
              <a:rPr lang="vi-V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vi khuẩn Candidatus Liberibacter asiaticus gây ra. </a:t>
            </a:r>
          </a:p>
          <a:p>
            <a:r>
              <a:rPr lang="vi-V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nấm Pyricularia oryzae gây ra. </a:t>
            </a:r>
          </a:p>
          <a:p>
            <a:r>
              <a:rPr lang="vi-V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vi khuẩn Xanthomonas oryzae gây ra. 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574800" y="2565400"/>
            <a:ext cx="609600" cy="546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0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35" y="226012"/>
            <a:ext cx="2054530" cy="1097375"/>
          </a:xfrm>
          <a:prstGeom prst="rect">
            <a:avLst/>
          </a:prstGeom>
        </p:spPr>
      </p:pic>
      <p:sp>
        <p:nvSpPr>
          <p:cNvPr id="6" name="WordArt 4">
            <a:hlinkClick r:id="rId3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3429000" y="393699"/>
            <a:ext cx="6248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8398" dir="12393903" algn="ctr" rotWithShape="0">
                    <a:srgbClr val="FFFF0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8398" dir="12393903" algn="ctr" rotWithShape="0">
                    <a:srgbClr val="FFFF0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1465" y="1905000"/>
            <a:ext cx="86120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2: Bệnh thán thư xuất hiện trong điều kiện </a:t>
            </a:r>
          </a:p>
          <a:p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độ ẩm cao, nhiệt độ cao. </a:t>
            </a:r>
          </a:p>
          <a:p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độ ẩm cao, sương muối nhiều. </a:t>
            </a:r>
          </a:p>
          <a:p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độ ẩm thấp, sương muối nhiều. </a:t>
            </a:r>
          </a:p>
          <a:p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độ ẩm thấp, sương muối ít. </a:t>
            </a:r>
          </a:p>
        </p:txBody>
      </p:sp>
      <p:sp>
        <p:nvSpPr>
          <p:cNvPr id="8" name="Oval 7"/>
          <p:cNvSpPr/>
          <p:nvPr/>
        </p:nvSpPr>
        <p:spPr>
          <a:xfrm>
            <a:off x="1611465" y="3613160"/>
            <a:ext cx="609600" cy="546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5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35" y="226012"/>
            <a:ext cx="2054530" cy="1097375"/>
          </a:xfrm>
          <a:prstGeom prst="rect">
            <a:avLst/>
          </a:prstGeom>
        </p:spPr>
      </p:pic>
      <p:sp>
        <p:nvSpPr>
          <p:cNvPr id="6" name="WordArt 4">
            <a:hlinkClick r:id="rId3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3429000" y="393699"/>
            <a:ext cx="6248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8398" dir="12393903" algn="ctr" rotWithShape="0">
                    <a:srgbClr val="FFFF0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8398" dir="12393903" algn="ctr" rotWithShape="0">
                    <a:srgbClr val="FFFF0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1465" y="1905000"/>
            <a:ext cx="94883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3: Đặc điểm của bệnh vàng lá greening là </a:t>
            </a:r>
          </a:p>
          <a:p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quả có vết đen lõm xuống sau chuyển thành màu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và rụng. </a:t>
            </a:r>
          </a:p>
          <a:p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lá có chấm nhỏ màu xanh lục mờ, sau chuyển thành hình thoi màu nâu nhạt. </a:t>
            </a:r>
          </a:p>
          <a:p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nhỏ, bị méo, vàng loang lổ. </a:t>
            </a:r>
          </a:p>
          <a:p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khi cây bệnh, cành và lá héo rũ. </a:t>
            </a:r>
          </a:p>
        </p:txBody>
      </p:sp>
      <p:sp>
        <p:nvSpPr>
          <p:cNvPr id="8" name="Oval 7"/>
          <p:cNvSpPr/>
          <p:nvPr/>
        </p:nvSpPr>
        <p:spPr>
          <a:xfrm>
            <a:off x="1611465" y="4692660"/>
            <a:ext cx="609600" cy="546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8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35" y="226012"/>
            <a:ext cx="2054530" cy="1097375"/>
          </a:xfrm>
          <a:prstGeom prst="rect">
            <a:avLst/>
          </a:prstGeom>
        </p:spPr>
      </p:pic>
      <p:sp>
        <p:nvSpPr>
          <p:cNvPr id="6" name="WordArt 4">
            <a:hlinkClick r:id="rId3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3429000" y="393699"/>
            <a:ext cx="6248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8398" dir="12393903" algn="ctr" rotWithShape="0">
                    <a:srgbClr val="FFFF0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8398" dir="12393903" algn="ctr" rotWithShape="0">
                    <a:srgbClr val="FFFF0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1465" y="1905000"/>
            <a:ext cx="86120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4: Đặc điểm của bệnh đạo ôn hại lúa là </a:t>
            </a:r>
          </a:p>
          <a:p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quả có vết đen lõm xuống sau chuyển thành màu den và rụng. </a:t>
            </a:r>
          </a:p>
          <a:p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lá có chấm nhỏ màu xanh lục mờ, sau chuyển thành hình thoi màu nâu nhạt. </a:t>
            </a:r>
          </a:p>
          <a:p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qủa nhỏ, bị méo, vàng loang lổ. </a:t>
            </a:r>
          </a:p>
          <a:p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khi cây bệnh, cành và lá héo rũ. </a:t>
            </a:r>
          </a:p>
        </p:txBody>
      </p:sp>
      <p:sp>
        <p:nvSpPr>
          <p:cNvPr id="8" name="Oval 7"/>
          <p:cNvSpPr/>
          <p:nvPr/>
        </p:nvSpPr>
        <p:spPr>
          <a:xfrm>
            <a:off x="1522565" y="3617109"/>
            <a:ext cx="609600" cy="546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1625599"/>
            <a:ext cx="4254500" cy="4473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300" y="1625599"/>
            <a:ext cx="4381500" cy="4381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9400" y="292100"/>
            <a:ext cx="833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20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35" y="226012"/>
            <a:ext cx="2054530" cy="1097375"/>
          </a:xfrm>
          <a:prstGeom prst="rect">
            <a:avLst/>
          </a:prstGeom>
        </p:spPr>
      </p:pic>
      <p:sp>
        <p:nvSpPr>
          <p:cNvPr id="6" name="WordArt 4">
            <a:hlinkClick r:id="rId3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3429000" y="393699"/>
            <a:ext cx="6248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8398" dir="12393903" algn="ctr" rotWithShape="0">
                    <a:srgbClr val="FFFF0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8398" dir="12393903" algn="ctr" rotWithShape="0">
                    <a:srgbClr val="FFFF0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1465" y="1905000"/>
            <a:ext cx="86120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5: Đặc điểm của bệnh héo xanh vi khuẩn là </a:t>
            </a:r>
          </a:p>
          <a:p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quả có vết đen lõm xuống sau chuyển thành màu den và rụng. </a:t>
            </a:r>
          </a:p>
          <a:p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lá có chấm nhỏ màu xanh lục mờ, sau chuyển thành hình thoi màu nâu nhạt. </a:t>
            </a:r>
          </a:p>
          <a:p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qủa nhỏ, bị méo, vàng loang lổ. </a:t>
            </a:r>
          </a:p>
          <a:p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khi cây bệnh, cành và lá héo rũ. </a:t>
            </a:r>
          </a:p>
        </p:txBody>
      </p:sp>
      <p:sp>
        <p:nvSpPr>
          <p:cNvPr id="8" name="Oval 7"/>
          <p:cNvSpPr/>
          <p:nvPr/>
        </p:nvSpPr>
        <p:spPr>
          <a:xfrm>
            <a:off x="1611465" y="5772160"/>
            <a:ext cx="609600" cy="546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6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35" y="99013"/>
            <a:ext cx="2054530" cy="1097375"/>
          </a:xfrm>
          <a:prstGeom prst="rect">
            <a:avLst/>
          </a:prstGeom>
        </p:spPr>
      </p:pic>
      <p:sp>
        <p:nvSpPr>
          <p:cNvPr id="6" name="WordArt 4">
            <a:hlinkClick r:id="rId3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2565400" y="116888"/>
            <a:ext cx="69723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8398" dir="12393903" algn="ctr" rotWithShape="0">
                    <a:srgbClr val="FFFF0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VẬN DỤNG – MỞ RỘNG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28398" dir="12393903" algn="ctr" rotWithShape="0">
                  <a:srgbClr val="FFFF0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7000" y="878888"/>
            <a:ext cx="99328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HS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mốc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phồng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chè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chuẩn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bị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hành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3)</a:t>
            </a:r>
            <a:endParaRPr lang="vi-VN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96999" y="4849206"/>
            <a:ext cx="99328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17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4">
            <a:hlinkClick r:id="rId2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2336800" y="256588"/>
            <a:ext cx="69723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8398" dir="12393903" algn="ctr" rotWithShape="0">
                    <a:srgbClr val="FFFF0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3: THỰC HÀNH </a:t>
            </a:r>
          </a:p>
          <a:p>
            <a:pPr algn="ctr"/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8398" dir="12393903" algn="ctr" rotWithShape="0">
                    <a:srgbClr val="FFFF0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MỘT SỐ BỆNH HẠI CÂY TRỒNG THƯỜNG GẶP 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28398" dir="12393903" algn="ctr" rotWithShape="0">
                  <a:srgbClr val="FFFF0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84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200" y="874939"/>
            <a:ext cx="1178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I.MỘT SỐ BỆNH HẠI CÂY TRỒNG THƯỜNG GẶP – BIỆN PHÁP PHÒNG TRỪ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– 2)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5900" y="2183039"/>
            <a:ext cx="11785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greening. </a:t>
            </a:r>
          </a:p>
          <a:p>
            <a:pPr marL="457200" indent="-457200">
              <a:buFontTx/>
              <a:buChar char="-"/>
            </a:pP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buFontTx/>
              <a:buChar char="-"/>
            </a:pP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héo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1-2: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3-4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92733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59522"/>
            <a:ext cx="1178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BỆNH THÁN THƯ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318721"/>
              </p:ext>
            </p:extLst>
          </p:nvPr>
        </p:nvGraphicFramePr>
        <p:xfrm>
          <a:off x="228600" y="897898"/>
          <a:ext cx="11430000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3300459997"/>
                    </a:ext>
                  </a:extLst>
                </a:gridCol>
                <a:gridCol w="9423400">
                  <a:extLst>
                    <a:ext uri="{9D8B030D-6E8A-4147-A177-3AD203B41FA5}">
                      <a16:colId xmlns:a16="http://schemas.microsoft.com/office/drawing/2014/main" val="34150596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450937"/>
                  </a:ext>
                </a:extLst>
              </a:tr>
              <a:tr h="1483360"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379698"/>
                  </a:ext>
                </a:extLst>
              </a:tr>
            </a:tbl>
          </a:graphicData>
        </a:graphic>
      </p:graphicFrame>
      <p:pic>
        <p:nvPicPr>
          <p:cNvPr id="8" name="Picture 7" descr="C:\Users\PC\Pictures\bài 17 cn\tải xuống (7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4" y="1003301"/>
            <a:ext cx="3686176" cy="2495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PC\Pictures\bài 17 cn\tải xuống (8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6" y="1003300"/>
            <a:ext cx="3789364" cy="249576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2624136" y="4173024"/>
            <a:ext cx="843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Colletotrium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0826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59522"/>
            <a:ext cx="1178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BỆNH THÁN THƯ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138571"/>
              </p:ext>
            </p:extLst>
          </p:nvPr>
        </p:nvGraphicFramePr>
        <p:xfrm>
          <a:off x="228600" y="897898"/>
          <a:ext cx="11430000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3300459997"/>
                    </a:ext>
                  </a:extLst>
                </a:gridCol>
                <a:gridCol w="9423400">
                  <a:extLst>
                    <a:ext uri="{9D8B030D-6E8A-4147-A177-3AD203B41FA5}">
                      <a16:colId xmlns:a16="http://schemas.microsoft.com/office/drawing/2014/main" val="34150596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450937"/>
                  </a:ext>
                </a:extLst>
              </a:tr>
              <a:tr h="1483360"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379698"/>
                  </a:ext>
                </a:extLst>
              </a:tr>
            </a:tbl>
          </a:graphicData>
        </a:graphic>
      </p:graphicFrame>
      <p:pic>
        <p:nvPicPr>
          <p:cNvPr id="8" name="Picture 7" descr="C:\Users\PC\Pictures\bài 17 cn\tải xuống (7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4" y="1003301"/>
            <a:ext cx="3686176" cy="2495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PC\Pictures\bài 17 cn\tải xuống (8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6" y="1003300"/>
            <a:ext cx="3789364" cy="249576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2471736" y="3763018"/>
            <a:ext cx="90344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sẫm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lõm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0178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59522"/>
            <a:ext cx="1178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BỆNH THÁN THƯ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16374"/>
              </p:ext>
            </p:extLst>
          </p:nvPr>
        </p:nvGraphicFramePr>
        <p:xfrm>
          <a:off x="228600" y="897898"/>
          <a:ext cx="11430000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3300459997"/>
                    </a:ext>
                  </a:extLst>
                </a:gridCol>
                <a:gridCol w="9423400">
                  <a:extLst>
                    <a:ext uri="{9D8B030D-6E8A-4147-A177-3AD203B41FA5}">
                      <a16:colId xmlns:a16="http://schemas.microsoft.com/office/drawing/2014/main" val="34150596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450937"/>
                  </a:ext>
                </a:extLst>
              </a:tr>
              <a:tr h="1483360"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trừ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379698"/>
                  </a:ext>
                </a:extLst>
              </a:tr>
            </a:tbl>
          </a:graphicData>
        </a:graphic>
      </p:graphicFrame>
      <p:pic>
        <p:nvPicPr>
          <p:cNvPr id="8" name="Picture 7" descr="C:\Users\PC\Pictures\bài 17 cn\tải xuống (7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4" y="1003301"/>
            <a:ext cx="3686176" cy="2495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PC\Pictures\bài 17 cn\tải xuống (8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6" y="1003300"/>
            <a:ext cx="3789364" cy="249576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2471736" y="3763018"/>
            <a:ext cx="90344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Difenoconazole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Tubeconazole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</a:p>
        </p:txBody>
      </p:sp>
    </p:spTree>
    <p:extLst>
      <p:ext uri="{BB962C8B-B14F-4D97-AF65-F5344CB8AC3E}">
        <p14:creationId xmlns:p14="http://schemas.microsoft.com/office/powerpoint/2010/main" val="404028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59522"/>
            <a:ext cx="1178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BỆNH VÀNG LÁ GREENING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897898"/>
          <a:ext cx="11430000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3300459997"/>
                    </a:ext>
                  </a:extLst>
                </a:gridCol>
                <a:gridCol w="9423400">
                  <a:extLst>
                    <a:ext uri="{9D8B030D-6E8A-4147-A177-3AD203B41FA5}">
                      <a16:colId xmlns:a16="http://schemas.microsoft.com/office/drawing/2014/main" val="34150596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450937"/>
                  </a:ext>
                </a:extLst>
              </a:tr>
              <a:tr h="1483360"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379698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624136" y="4173024"/>
            <a:ext cx="843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Vi khuẩn Candidatus liberibacter asiaticus. </a:t>
            </a:r>
          </a:p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Thường gây hại ở lá và quả.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C:\Users\PC\Pictures\bài 17 cn\benh-vang-la-greenin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897898"/>
            <a:ext cx="3532184" cy="2607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PC\Pictures\bài 17 cn\tải xuống (4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4" y="897898"/>
            <a:ext cx="3922711" cy="26073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608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59522"/>
            <a:ext cx="1178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BỆNH VÀNG LÁ GREENING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897898"/>
          <a:ext cx="11430000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3300459997"/>
                    </a:ext>
                  </a:extLst>
                </a:gridCol>
                <a:gridCol w="9423400">
                  <a:extLst>
                    <a:ext uri="{9D8B030D-6E8A-4147-A177-3AD203B41FA5}">
                      <a16:colId xmlns:a16="http://schemas.microsoft.com/office/drawing/2014/main" val="34150596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450937"/>
                  </a:ext>
                </a:extLst>
              </a:tr>
              <a:tr h="1483360"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379698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471736" y="3763018"/>
            <a:ext cx="9034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Lá: lốm đốm vàng xanh, gân lá bị sưng, có màu xanh, lá bị rụng. </a:t>
            </a:r>
          </a:p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Quả nhỏ, méo, bị vàng loang lổ.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894" y="897898"/>
            <a:ext cx="8059611" cy="26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56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59522"/>
            <a:ext cx="1178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BỆNH VÀNG LÁ GREENING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897898"/>
          <a:ext cx="11430000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600">
                  <a:extLst>
                    <a:ext uri="{9D8B030D-6E8A-4147-A177-3AD203B41FA5}">
                      <a16:colId xmlns:a16="http://schemas.microsoft.com/office/drawing/2014/main" val="3300459997"/>
                    </a:ext>
                  </a:extLst>
                </a:gridCol>
                <a:gridCol w="9423400">
                  <a:extLst>
                    <a:ext uri="{9D8B030D-6E8A-4147-A177-3AD203B41FA5}">
                      <a16:colId xmlns:a16="http://schemas.microsoft.com/office/drawing/2014/main" val="34150596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450937"/>
                  </a:ext>
                </a:extLst>
              </a:tr>
              <a:tr h="1483360"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trừ</a:t>
                      </a:r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379698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471736" y="3763018"/>
            <a:ext cx="90344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Sử dụng giống cây sạch bệnh. </a:t>
            </a:r>
          </a:p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Tạo vườn thông thoáng, tránh giao tán cây. </a:t>
            </a:r>
          </a:p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Bón phân hữu cơ đầy đủ, cân đối. </a:t>
            </a:r>
          </a:p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Cây bệnh: cắt bỏ phần bệnh, nhổ 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hủy. </a:t>
            </a:r>
          </a:p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Chưa có thuốc trị, nên phòng là chính.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694" y="897898"/>
            <a:ext cx="8059611" cy="26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99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</TotalTime>
  <Words>1186</Words>
  <Application>Microsoft Office PowerPoint</Application>
  <PresentationFormat>Widescreen</PresentationFormat>
  <Paragraphs>214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Times New Roman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8</cp:revision>
  <dcterms:created xsi:type="dcterms:W3CDTF">2022-07-22T08:33:57Z</dcterms:created>
  <dcterms:modified xsi:type="dcterms:W3CDTF">2022-07-22T09:35:05Z</dcterms:modified>
</cp:coreProperties>
</file>