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04" r:id="rId3"/>
    <p:sldId id="302" r:id="rId4"/>
    <p:sldId id="292" r:id="rId5"/>
    <p:sldId id="440" r:id="rId6"/>
    <p:sldId id="334" r:id="rId7"/>
    <p:sldId id="391" r:id="rId8"/>
    <p:sldId id="444" r:id="rId9"/>
    <p:sldId id="388" r:id="rId10"/>
    <p:sldId id="443" r:id="rId11"/>
    <p:sldId id="401" r:id="rId12"/>
    <p:sldId id="445" r:id="rId13"/>
    <p:sldId id="446" r:id="rId14"/>
    <p:sldId id="429" r:id="rId15"/>
    <p:sldId id="437" r:id="rId16"/>
    <p:sldId id="415" r:id="rId17"/>
    <p:sldId id="416" r:id="rId18"/>
    <p:sldId id="424" r:id="rId19"/>
    <p:sldId id="421" r:id="rId20"/>
    <p:sldId id="428" r:id="rId21"/>
    <p:sldId id="430" r:id="rId22"/>
    <p:sldId id="432" r:id="rId23"/>
    <p:sldId id="434" r:id="rId24"/>
    <p:sldId id="435" r:id="rId25"/>
    <p:sldId id="315" r:id="rId26"/>
    <p:sldId id="380" r:id="rId27"/>
    <p:sldId id="448" r:id="rId28"/>
    <p:sldId id="331" r:id="rId29"/>
    <p:sldId id="295" r:id="rId30"/>
    <p:sldId id="329" r:id="rId31"/>
    <p:sldId id="33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7" autoAdjust="0"/>
    <p:restoredTop sz="94657"/>
  </p:normalViewPr>
  <p:slideViewPr>
    <p:cSldViewPr snapToGrid="0">
      <p:cViewPr varScale="1">
        <p:scale>
          <a:sx n="60" d="100"/>
          <a:sy n="60" d="100"/>
        </p:scale>
        <p:origin x="39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7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6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975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39607" y="6503714"/>
            <a:ext cx="181806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Right On!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1771" y="0"/>
            <a:ext cx="12213771" cy="38686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65631" y="44302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baseline="0">
                <a:solidFill>
                  <a:schemeClr val="bg1"/>
                </a:solidFill>
              </a:rPr>
              <a:t>Unit 4 </a:t>
            </a:r>
            <a:r>
              <a:rPr lang="en-US" sz="1400" baseline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0860002" y="12064"/>
            <a:ext cx="22474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189852" y="0"/>
            <a:ext cx="89704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baseline="0">
                <a:solidFill>
                  <a:schemeClr val="bg1"/>
                </a:solidFill>
              </a:rPr>
              <a:t>Overview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3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7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2" cy="6859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3850" y="2198848"/>
            <a:ext cx="66406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</a:rPr>
              <a:t>Unit 4: All things high-tech</a:t>
            </a:r>
          </a:p>
          <a:p>
            <a:pPr algn="ctr"/>
            <a:r>
              <a:rPr lang="en-US" sz="4600" b="1" dirty="0">
                <a:solidFill>
                  <a:srgbClr val="00B050"/>
                </a:solidFill>
              </a:rPr>
              <a:t>Lesson: Overview</a:t>
            </a:r>
          </a:p>
          <a:p>
            <a:pPr algn="ctr"/>
            <a:r>
              <a:rPr lang="en-US" sz="4600" b="1" dirty="0">
                <a:solidFill>
                  <a:srgbClr val="0070C0"/>
                </a:solidFill>
              </a:rPr>
              <a:t>Pages 62 &amp; 63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</a:t>
            </a:r>
            <a:r>
              <a:rPr lang="en-US" b="1">
                <a:solidFill>
                  <a:schemeClr val="bg1"/>
                </a:solidFill>
              </a:rPr>
              <a:t>, page 32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5655" y="3277127"/>
            <a:ext cx="1481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drone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929217"/>
            <a:ext cx="4184986" cy="19507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05" y="1564250"/>
            <a:ext cx="2787060" cy="1585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079" y="1268371"/>
            <a:ext cx="2370072" cy="19500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05" y="3905250"/>
            <a:ext cx="3043238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174" y="3501651"/>
            <a:ext cx="1643063" cy="21907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9726" y="3926449"/>
            <a:ext cx="3205074" cy="1807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129212" y="3277126"/>
            <a:ext cx="2566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smartphone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25012" y="3149308"/>
            <a:ext cx="2566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tablet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865" y="5734050"/>
            <a:ext cx="5202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virtual reality headset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32604" y="5770463"/>
            <a:ext cx="5202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MP3 player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57376" y="5793062"/>
            <a:ext cx="5202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games console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37069-FF47-8B7C-B1F3-442A25B75C53}"/>
              </a:ext>
            </a:extLst>
          </p:cNvPr>
          <p:cNvSpPr/>
          <p:nvPr/>
        </p:nvSpPr>
        <p:spPr>
          <a:xfrm>
            <a:off x="2062455" y="437374"/>
            <a:ext cx="9752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FrutigerLTStd-Bold"/>
              </a:rPr>
              <a:t>Label the pictures with the words you have learnt.</a:t>
            </a:r>
          </a:p>
        </p:txBody>
      </p:sp>
    </p:spTree>
    <p:extLst>
      <p:ext uri="{BB962C8B-B14F-4D97-AF65-F5344CB8AC3E}">
        <p14:creationId xmlns:p14="http://schemas.microsoft.com/office/powerpoint/2010/main" val="205558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5971"/>
            <a:ext cx="31559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</a:t>
            </a:r>
            <a:r>
              <a:rPr lang="en-US" sz="4400" b="1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2" y="885335"/>
            <a:ext cx="596026" cy="38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35480" y="327340"/>
            <a:ext cx="11150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70C0"/>
                </a:solidFill>
              </a:rPr>
              <a:t>Which of the devices in the pictures have you got? How do </a:t>
            </a:r>
          </a:p>
          <a:p>
            <a:r>
              <a:rPr lang="en-US" sz="3000">
                <a:solidFill>
                  <a:srgbClr val="0070C0"/>
                </a:solidFill>
              </a:rPr>
              <a:t>you use them? Choose from the ideas below.</a:t>
            </a:r>
            <a:endParaRPr lang="en-US" sz="30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56384" y="1559196"/>
            <a:ext cx="876615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• play games </a:t>
            </a:r>
          </a:p>
          <a:p>
            <a:r>
              <a:rPr lang="en-US" sz="3000" dirty="0"/>
              <a:t>• call friends</a:t>
            </a:r>
          </a:p>
          <a:p>
            <a:r>
              <a:rPr lang="en-US" sz="3000" dirty="0"/>
              <a:t>• send text messages </a:t>
            </a:r>
          </a:p>
          <a:p>
            <a:r>
              <a:rPr lang="en-US" sz="3000" dirty="0"/>
              <a:t>• read books</a:t>
            </a:r>
          </a:p>
          <a:p>
            <a:r>
              <a:rPr lang="en-US" sz="3000" dirty="0"/>
              <a:t>• listen to music </a:t>
            </a:r>
          </a:p>
          <a:p>
            <a:r>
              <a:rPr lang="en-US" sz="3000" dirty="0"/>
              <a:t>• watch films</a:t>
            </a:r>
          </a:p>
          <a:p>
            <a:r>
              <a:rPr lang="en-US" sz="3000" dirty="0"/>
              <a:t>• video chat with friends/relatives</a:t>
            </a:r>
          </a:p>
          <a:p>
            <a:r>
              <a:rPr lang="en-US" sz="3000" dirty="0"/>
              <a:t>• take photos from the air</a:t>
            </a:r>
          </a:p>
          <a:p>
            <a:r>
              <a:rPr lang="en-US" sz="3000" dirty="0"/>
              <a:t>• interact with 3D objects &amp; play virtual reality games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097068" y="786562"/>
            <a:ext cx="11894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678468" y="796836"/>
            <a:ext cx="18514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06418" y="1247187"/>
            <a:ext cx="5798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10855230" y="811124"/>
            <a:ext cx="7624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7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41824" y="494275"/>
            <a:ext cx="108427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• play games </a:t>
            </a:r>
          </a:p>
          <a:p>
            <a:r>
              <a:rPr lang="en-US" sz="3600" dirty="0"/>
              <a:t>• call friends</a:t>
            </a:r>
          </a:p>
          <a:p>
            <a:r>
              <a:rPr lang="en-US" sz="3600" dirty="0"/>
              <a:t>• send text messages </a:t>
            </a:r>
          </a:p>
          <a:p>
            <a:r>
              <a:rPr lang="en-US" sz="3600" dirty="0"/>
              <a:t>• read books</a:t>
            </a:r>
          </a:p>
          <a:p>
            <a:r>
              <a:rPr lang="en-US" sz="3600" dirty="0"/>
              <a:t>• listen to music </a:t>
            </a:r>
          </a:p>
          <a:p>
            <a:r>
              <a:rPr lang="en-US" sz="3600" dirty="0"/>
              <a:t>• watch films</a:t>
            </a:r>
          </a:p>
          <a:p>
            <a:r>
              <a:rPr lang="en-US" sz="3600" dirty="0"/>
              <a:t>• video chat with friends/relatives</a:t>
            </a:r>
          </a:p>
          <a:p>
            <a:r>
              <a:rPr lang="en-US" sz="3600" dirty="0"/>
              <a:t>• take photos from the air</a:t>
            </a:r>
          </a:p>
          <a:p>
            <a:r>
              <a:rPr lang="en-US" sz="3600" dirty="0"/>
              <a:t>• interact with 3D objects &amp; play virtual reality games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047817" y="342560"/>
            <a:ext cx="10610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3" name="Rectangle 2"/>
          <p:cNvSpPr/>
          <p:nvPr/>
        </p:nvSpPr>
        <p:spPr>
          <a:xfrm>
            <a:off x="341824" y="5572588"/>
            <a:ext cx="10418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I’ve got a games console. I play games with my friends. 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41824" y="817441"/>
            <a:ext cx="26373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02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957" y="1013210"/>
            <a:ext cx="11466085" cy="4831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FF0000"/>
                </a:solidFill>
                <a:latin typeface="+mj-lt"/>
              </a:rPr>
              <a:t>I use my drone to take photos from the air.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FF0000"/>
                </a:solidFill>
                <a:latin typeface="+mj-lt"/>
              </a:rPr>
              <a:t>I use my smartphone to play games, call friends, send text messages, listen to music and video chat with friends/relatives.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FF0000"/>
                </a:solidFill>
                <a:latin typeface="+mj-lt"/>
              </a:rPr>
              <a:t>I use my MP3 player to listen to music.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FF0000"/>
                </a:solidFill>
                <a:latin typeface="+mj-lt"/>
              </a:rPr>
              <a:t>I use my tablet to play games, read books, listen to music, watch films and video chat with friends/relatives.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FF0000"/>
                </a:solidFill>
                <a:latin typeface="+mj-lt"/>
              </a:rPr>
              <a:t>I use my virtual reality headset to interact with 3D objects and play virtual reality games.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044149" y="366879"/>
            <a:ext cx="473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Suggested Answer Key</a:t>
            </a:r>
          </a:p>
        </p:txBody>
      </p:sp>
    </p:spTree>
    <p:extLst>
      <p:ext uri="{BB962C8B-B14F-4D97-AF65-F5344CB8AC3E}">
        <p14:creationId xmlns:p14="http://schemas.microsoft.com/office/powerpoint/2010/main" val="48124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08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637" y="1804290"/>
            <a:ext cx="4684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Who is the speaker?</a:t>
            </a:r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637" y="3232570"/>
            <a:ext cx="12176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What are you going to do? 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637" y="3983661"/>
            <a:ext cx="11895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Listen and write in notebook which of the devices in Exercise 1 Danny has got.   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637" y="2481479"/>
            <a:ext cx="12176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Danny.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114" y="506667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539740" y="326962"/>
            <a:ext cx="103584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+mj-lt"/>
              </a:rPr>
              <a:t>Which of the devices in Exercise 1 has Danny</a:t>
            </a:r>
            <a:br>
              <a:rPr lang="en-US" sz="3600">
                <a:solidFill>
                  <a:srgbClr val="0070C0"/>
                </a:solidFill>
                <a:latin typeface="+mj-lt"/>
              </a:rPr>
            </a:br>
            <a:r>
              <a:rPr lang="en-US" sz="3600">
                <a:solidFill>
                  <a:srgbClr val="0070C0"/>
                </a:solidFill>
                <a:latin typeface="+mj-lt"/>
              </a:rPr>
              <a:t>got? Listen and write in your notebook.</a:t>
            </a:r>
            <a:br>
              <a:rPr lang="en-US">
                <a:solidFill>
                  <a:srgbClr val="0070C0"/>
                </a:solidFill>
              </a:rPr>
            </a:br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9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6124" y="1595497"/>
            <a:ext cx="120188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242021"/>
                </a:solidFill>
              </a:rPr>
              <a:t>Which of the devices in Exercise 1 has Danny got? Listen.</a:t>
            </a:r>
            <a:br>
              <a:rPr lang="en-US" sz="3600">
                <a:solidFill>
                  <a:srgbClr val="242021"/>
                </a:solidFill>
              </a:rPr>
            </a:br>
            <a:endParaRPr lang="en-US" sz="3600">
              <a:solidFill>
                <a:srgbClr val="24202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6094" y="889669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3874822" y="2486965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4523072" y="4361149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pic>
        <p:nvPicPr>
          <p:cNvPr id="13" name="TA7 RIGHT ON - CD2 - 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8141" y="908034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2343150" y="3210847"/>
            <a:ext cx="8017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He has got a smart phone and a tablet.</a:t>
            </a:r>
            <a:endParaRPr lang="en-US" sz="3600" i="1" strike="sngStrik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7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4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813360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348612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76FBD-6E63-4F35-A2CC-F3D992937195}"/>
              </a:ext>
            </a:extLst>
          </p:cNvPr>
          <p:cNvSpPr/>
          <p:nvPr/>
        </p:nvSpPr>
        <p:spPr>
          <a:xfrm>
            <a:off x="342123" y="1503558"/>
            <a:ext cx="11849877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Danny says.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I love my smartphone – it’s my </a:t>
            </a:r>
            <a:r>
              <a:rPr lang="en-US" sz="3200" i="1" dirty="0" err="1">
                <a:solidFill>
                  <a:srgbClr val="FF0000"/>
                </a:solidFill>
              </a:rPr>
              <a:t>favourite</a:t>
            </a:r>
            <a:r>
              <a:rPr lang="en-US" sz="3200" i="1" dirty="0">
                <a:solidFill>
                  <a:srgbClr val="FF0000"/>
                </a:solidFill>
              </a:rPr>
              <a:t> device.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I use my tablet to read </a:t>
            </a:r>
            <a:r>
              <a:rPr lang="en-US" sz="3200" i="1" dirty="0" err="1">
                <a:solidFill>
                  <a:srgbClr val="FF0000"/>
                </a:solidFill>
              </a:rPr>
              <a:t>ebooks</a:t>
            </a:r>
            <a:r>
              <a:rPr lang="en-US" sz="3200" i="1" dirty="0">
                <a:solidFill>
                  <a:srgbClr val="FF0000"/>
                </a:solidFill>
              </a:rPr>
              <a:t>, though.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3860594" y="3224025"/>
            <a:ext cx="8017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He has a smartphone and a tablet.</a:t>
            </a:r>
            <a:endParaRPr lang="en-US" sz="3600" i="1" strike="sngStrike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384951" y="3286712"/>
            <a:ext cx="3505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pic>
        <p:nvPicPr>
          <p:cNvPr id="11" name="TA7 RIGHT ON - CD2 - 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8745" y="479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7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7594" y="368844"/>
            <a:ext cx="641692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Listen again and fill in the blanks.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780352"/>
            <a:ext cx="1707502" cy="369332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</a:t>
            </a:r>
            <a:r>
              <a:rPr lang="en-US" b="1">
                <a:solidFill>
                  <a:schemeClr val="bg1"/>
                </a:solidFill>
              </a:rPr>
              <a:t>Practice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60066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Post- </a:t>
            </a:r>
            <a:r>
              <a:rPr lang="en-US" sz="2000" b="1" dirty="0">
                <a:solidFill>
                  <a:schemeClr val="bg1"/>
                </a:solidFill>
              </a:rPr>
              <a:t>listening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75516" y="1338422"/>
            <a:ext cx="10303610" cy="4245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 dirty="0">
                <a:solidFill>
                  <a:srgbClr val="000000"/>
                </a:solidFill>
              </a:rPr>
              <a:t>I love my smartphone – it’s my </a:t>
            </a:r>
            <a:r>
              <a:rPr lang="en-US" sz="3000" dirty="0" err="1">
                <a:solidFill>
                  <a:srgbClr val="000000"/>
                </a:solidFill>
              </a:rPr>
              <a:t>favourite</a:t>
            </a:r>
            <a:r>
              <a:rPr lang="en-US" sz="3000" dirty="0">
                <a:solidFill>
                  <a:srgbClr val="000000"/>
                </a:solidFill>
              </a:rPr>
              <a:t> device. I use it every day. I listen to music on it, so I don’t need an (1) ____________. I use my tablet to read </a:t>
            </a:r>
            <a:r>
              <a:rPr lang="en-US" sz="3000" dirty="0" err="1">
                <a:solidFill>
                  <a:srgbClr val="000000"/>
                </a:solidFill>
              </a:rPr>
              <a:t>ebooks</a:t>
            </a:r>
            <a:r>
              <a:rPr lang="en-US" sz="3000" dirty="0">
                <a:solidFill>
                  <a:srgbClr val="000000"/>
                </a:solidFill>
              </a:rPr>
              <a:t>, though, because my smartphone’s screen is really small. Some of my friends have got (2) ________, but I don’t want one. I’d prefer a (3) __________________ with a virtual reality headset! Maybe my parents will buy me one for my (4) ___________ next year.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64205" y="1981134"/>
            <a:ext cx="22977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MP3 player</a:t>
            </a:r>
            <a:endParaRPr lang="en-US" sz="33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15" name="TA7 RIGHT ON - CD2 - 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5551" y="455376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291166" y="3186215"/>
            <a:ext cx="1492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drones</a:t>
            </a:r>
            <a:endParaRPr lang="en-US" sz="33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9186" y="3766956"/>
            <a:ext cx="27263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games console</a:t>
            </a:r>
            <a:endParaRPr lang="en-US" sz="33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4668" y="4951313"/>
            <a:ext cx="17252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>
                <a:solidFill>
                  <a:srgbClr val="FF0000"/>
                </a:solidFill>
              </a:rPr>
              <a:t>birthday</a:t>
            </a:r>
            <a:endParaRPr lang="en-US" sz="33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7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/>
      <p:bldP spid="16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95423" y="1231413"/>
            <a:ext cx="10845209" cy="4175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i="1" dirty="0">
                <a:solidFill>
                  <a:srgbClr val="000000"/>
                </a:solidFill>
              </a:rPr>
              <a:t>I love my smartphone – it’s my </a:t>
            </a:r>
            <a:r>
              <a:rPr lang="en-US" sz="3000" i="1" dirty="0" err="1">
                <a:solidFill>
                  <a:srgbClr val="000000"/>
                </a:solidFill>
              </a:rPr>
              <a:t>favourite</a:t>
            </a:r>
            <a:r>
              <a:rPr lang="en-US" sz="3000" i="1" dirty="0">
                <a:solidFill>
                  <a:srgbClr val="000000"/>
                </a:solidFill>
              </a:rPr>
              <a:t> device. I use it every day. I listen to music on it, so I don’t need an MP3 player. I use my tablet to read </a:t>
            </a:r>
            <a:r>
              <a:rPr lang="en-US" sz="3000" i="1" dirty="0" err="1">
                <a:solidFill>
                  <a:srgbClr val="000000"/>
                </a:solidFill>
              </a:rPr>
              <a:t>ebooks</a:t>
            </a:r>
            <a:r>
              <a:rPr lang="en-US" sz="3000" i="1" dirty="0">
                <a:solidFill>
                  <a:srgbClr val="000000"/>
                </a:solidFill>
              </a:rPr>
              <a:t>, though, because my smartphone’s screen is really small. Some of my friends have got drones, but I don’t want one. I’d prefer a games console with a virtual reality headset! Maybe my parents will buy me one for my birthday next year.</a:t>
            </a:r>
          </a:p>
        </p:txBody>
      </p:sp>
    </p:spTree>
    <p:extLst>
      <p:ext uri="{BB962C8B-B14F-4D97-AF65-F5344CB8AC3E}">
        <p14:creationId xmlns:p14="http://schemas.microsoft.com/office/powerpoint/2010/main" val="519238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81" y="1366934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5781" y="2542734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5781" y="473643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5781" y="5723069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781" y="3603034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 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5781" y="469637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640" y="494145"/>
            <a:ext cx="4227771" cy="5869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341" y="475483"/>
            <a:ext cx="422777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32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19874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Pre - Speaking</a:t>
            </a:r>
            <a:endParaRPr lang="en-US" sz="2000" b="1" dirty="0"/>
          </a:p>
        </p:txBody>
      </p:sp>
      <p:pic>
        <p:nvPicPr>
          <p:cNvPr id="10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91" y="438537"/>
            <a:ext cx="1264359" cy="80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1435" y="1350987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Which devices do you think will/won’t be around in 20 years? Give reasons.</a:t>
            </a:r>
            <a:endParaRPr lang="en-US" sz="30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8820" y="2566878"/>
            <a:ext cx="81391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242021"/>
                </a:solidFill>
              </a:rPr>
              <a:t>What are you going to do?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8820" y="3244334"/>
            <a:ext cx="83892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 Make predictions and give reasons.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56790" y="326771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419240" y="451835"/>
            <a:ext cx="3775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>
                <a:solidFill>
                  <a:srgbClr val="002060"/>
                </a:solidFill>
              </a:rPr>
              <a:t>Making predictions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8819" y="3890665"/>
            <a:ext cx="81391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242021"/>
                </a:solidFill>
              </a:rPr>
              <a:t>What predictions?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8819" y="4531879"/>
            <a:ext cx="83892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 Which devices will/won’t be around in 20 years? 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1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221546" y="796143"/>
            <a:ext cx="5525880" cy="1201514"/>
          </a:xfrm>
          <a:prstGeom prst="wedgeRoundRectCallout">
            <a:avLst>
              <a:gd name="adj1" fmla="val -42820"/>
              <a:gd name="adj2" fmla="val 86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Which devices do you think will be around in 20 years?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454010" y="893679"/>
            <a:ext cx="5534789" cy="1166441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42021"/>
                </a:solidFill>
              </a:rPr>
              <a:t>I think that smartphones and tablets will.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835916" y="1450647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240203" y="2315253"/>
            <a:ext cx="5507858" cy="1079291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Why?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1047FA5-5148-4C98-98A1-072F90B31F21}"/>
              </a:ext>
            </a:extLst>
          </p:cNvPr>
          <p:cNvSpPr/>
          <p:nvPr/>
        </p:nvSpPr>
        <p:spPr>
          <a:xfrm>
            <a:off x="6480941" y="2315253"/>
            <a:ext cx="5507858" cy="1079291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242021"/>
                </a:solidFill>
              </a:rPr>
              <a:t>Because they are very useful.</a:t>
            </a:r>
            <a:endParaRPr lang="en-US" sz="3200" b="1">
              <a:solidFill>
                <a:srgbClr val="242021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6AAFC27-3977-4792-B8AA-4C167D853AD5}"/>
              </a:ext>
            </a:extLst>
          </p:cNvPr>
          <p:cNvSpPr/>
          <p:nvPr/>
        </p:nvSpPr>
        <p:spPr>
          <a:xfrm rot="1173519">
            <a:off x="5835915" y="278975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603A40D-2D53-4049-8513-60D0649A3CE4}"/>
              </a:ext>
            </a:extLst>
          </p:cNvPr>
          <p:cNvSpPr/>
          <p:nvPr/>
        </p:nvSpPr>
        <p:spPr>
          <a:xfrm>
            <a:off x="240203" y="3759622"/>
            <a:ext cx="5507858" cy="974454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Which devices do you think won’t be around in 20 years?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434718" y="3649677"/>
            <a:ext cx="5554081" cy="1084399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42021"/>
                </a:solidFill>
              </a:rPr>
              <a:t>I think that MP3 players won’t be around in 20 years. 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815067" y="4128226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214303" y="3089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867178" y="3089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B</a:t>
            </a:r>
          </a:p>
        </p:txBody>
      </p:sp>
      <p:sp>
        <p:nvSpPr>
          <p:cNvPr id="14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221546" y="5008130"/>
            <a:ext cx="5444361" cy="1079291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bg1"/>
                </a:solidFill>
              </a:rPr>
              <a:t>Why?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480940" y="5003022"/>
            <a:ext cx="5507859" cy="1084399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42021"/>
                </a:solidFill>
              </a:rPr>
              <a:t>Because we will listen to music on our smartphones instead.</a:t>
            </a:r>
            <a:endParaRPr lang="en-US" sz="3200" dirty="0"/>
          </a:p>
        </p:txBody>
      </p:sp>
      <p:sp>
        <p:nvSpPr>
          <p:cNvPr id="22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794976" y="5438563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4" grpId="0" animBg="1"/>
      <p:bldP spid="15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956244" y="1749910"/>
            <a:ext cx="6321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Make similar conversations with: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965" y="419874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While - Speaking</a:t>
            </a:r>
            <a:endParaRPr lang="en-US" sz="2000" b="1" dirty="0"/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248" y="419874"/>
            <a:ext cx="1563868" cy="99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56790" y="42049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6244" y="2405658"/>
            <a:ext cx="1481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drone</a:t>
            </a:r>
          </a:p>
        </p:txBody>
      </p:sp>
      <p:sp>
        <p:nvSpPr>
          <p:cNvPr id="8" name="Rectangle 7"/>
          <p:cNvSpPr/>
          <p:nvPr/>
        </p:nvSpPr>
        <p:spPr>
          <a:xfrm>
            <a:off x="956244" y="3113855"/>
            <a:ext cx="2566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tablet</a:t>
            </a:r>
          </a:p>
        </p:txBody>
      </p:sp>
      <p:sp>
        <p:nvSpPr>
          <p:cNvPr id="9" name="Rectangle 8"/>
          <p:cNvSpPr/>
          <p:nvPr/>
        </p:nvSpPr>
        <p:spPr>
          <a:xfrm>
            <a:off x="956244" y="3822052"/>
            <a:ext cx="5202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virtual reality headset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84377" y="4530249"/>
            <a:ext cx="5202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games console </a:t>
            </a:r>
          </a:p>
        </p:txBody>
      </p:sp>
    </p:spTree>
    <p:extLst>
      <p:ext uri="{BB962C8B-B14F-4D97-AF65-F5344CB8AC3E}">
        <p14:creationId xmlns:p14="http://schemas.microsoft.com/office/powerpoint/2010/main" val="11496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11668"/>
            <a:ext cx="21133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Post - Speaking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2257249" y="337084"/>
            <a:ext cx="96964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+mj-lt"/>
              </a:rPr>
              <a:t>In groups, discuss your </a:t>
            </a:r>
            <a:r>
              <a:rPr lang="en-US" sz="3000" b="1" dirty="0" err="1">
                <a:solidFill>
                  <a:srgbClr val="0070C0"/>
                </a:solidFill>
                <a:latin typeface="+mj-lt"/>
              </a:rPr>
              <a:t>favourite</a:t>
            </a:r>
            <a:r>
              <a:rPr lang="en-US" sz="3000" b="1" dirty="0">
                <a:solidFill>
                  <a:srgbClr val="0070C0"/>
                </a:solidFill>
                <a:latin typeface="+mj-lt"/>
              </a:rPr>
              <a:t> high-tech device. You can begin with:</a:t>
            </a:r>
            <a:endParaRPr lang="en-US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129004"/>
            <a:ext cx="10706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My </a:t>
            </a:r>
            <a:r>
              <a:rPr lang="en-US" sz="3600" dirty="0" err="1">
                <a:solidFill>
                  <a:srgbClr val="FF0000"/>
                </a:solidFill>
                <a:sym typeface="Wingdings" panose="05000000000000000000" pitchFamily="2" charset="2"/>
              </a:rPr>
              <a:t>favourite</a:t>
            </a: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 high-tech device is … I like it because …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4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0963" y="1366904"/>
            <a:ext cx="881007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about your </a:t>
            </a:r>
            <a:r>
              <a:rPr lang="en-US" sz="3600" i="1" dirty="0" err="1">
                <a:solidFill>
                  <a:srgbClr val="0070C0"/>
                </a:solidFill>
              </a:rPr>
              <a:t>favourite</a:t>
            </a:r>
            <a:r>
              <a:rPr lang="en-US" sz="3600" i="1" dirty="0">
                <a:solidFill>
                  <a:srgbClr val="0070C0"/>
                </a:solidFill>
              </a:rPr>
              <a:t> high-tech device.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Write about 60-80 words.</a:t>
            </a:r>
          </a:p>
        </p:txBody>
      </p:sp>
    </p:spTree>
    <p:extLst>
      <p:ext uri="{BB962C8B-B14F-4D97-AF65-F5344CB8AC3E}">
        <p14:creationId xmlns:p14="http://schemas.microsoft.com/office/powerpoint/2010/main" val="4094152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2342" y="343748"/>
            <a:ext cx="10706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sym typeface="Wingdings" panose="05000000000000000000" pitchFamily="2" charset="2"/>
              </a:rPr>
              <a:t>Suggested answer</a:t>
            </a:r>
            <a:endParaRPr lang="en-US" sz="360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3926" y="1223997"/>
            <a:ext cx="10143460" cy="4175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FF0000"/>
                </a:solidFill>
                <a:latin typeface="+mj-lt"/>
              </a:rPr>
              <a:t>My </a:t>
            </a:r>
            <a:r>
              <a:rPr lang="en-US" sz="3000" dirty="0" err="1">
                <a:solidFill>
                  <a:srgbClr val="FF0000"/>
                </a:solidFill>
                <a:latin typeface="+mj-lt"/>
              </a:rPr>
              <a:t>favourite</a:t>
            </a:r>
            <a:r>
              <a:rPr lang="en-US" sz="3000" dirty="0">
                <a:solidFill>
                  <a:srgbClr val="FF0000"/>
                </a:solidFill>
                <a:latin typeface="+mj-lt"/>
              </a:rPr>
              <a:t> high-tech device is MP3 player. I like it because it is small and I can carry it everywhere. I listen to music on it. I use my smartphone to search for information and play games. It is really helpful. I really want to have a virtual reality headset because it is so modern and wonderful! I hope my parents will buy me one on my next birthday.</a:t>
            </a:r>
          </a:p>
        </p:txBody>
      </p:sp>
    </p:spTree>
    <p:extLst>
      <p:ext uri="{BB962C8B-B14F-4D97-AF65-F5344CB8AC3E}">
        <p14:creationId xmlns:p14="http://schemas.microsoft.com/office/powerpoint/2010/main" val="1282409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925" y="1815293"/>
            <a:ext cx="470521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>
                <a:solidFill>
                  <a:srgbClr val="0070C0"/>
                </a:solidFill>
              </a:rPr>
              <a:t>• tablet </a:t>
            </a:r>
          </a:p>
          <a:p>
            <a:r>
              <a:rPr lang="en-US" sz="3600" i="1">
                <a:solidFill>
                  <a:srgbClr val="0070C0"/>
                </a:solidFill>
              </a:rPr>
              <a:t>• games console</a:t>
            </a:r>
          </a:p>
          <a:p>
            <a:r>
              <a:rPr lang="en-US" sz="3600" i="1">
                <a:solidFill>
                  <a:srgbClr val="0070C0"/>
                </a:solidFill>
              </a:rPr>
              <a:t>• smartphone </a:t>
            </a:r>
          </a:p>
          <a:p>
            <a:r>
              <a:rPr lang="en-US" sz="3600" i="1">
                <a:solidFill>
                  <a:srgbClr val="0070C0"/>
                </a:solidFill>
              </a:rPr>
              <a:t>• drone</a:t>
            </a:r>
          </a:p>
          <a:p>
            <a:r>
              <a:rPr lang="en-US" sz="3600" i="1">
                <a:solidFill>
                  <a:srgbClr val="0070C0"/>
                </a:solidFill>
              </a:rPr>
              <a:t>• virtual reality headset</a:t>
            </a:r>
          </a:p>
          <a:p>
            <a:r>
              <a:rPr lang="en-US" sz="3600" i="1">
                <a:solidFill>
                  <a:srgbClr val="0070C0"/>
                </a:solidFill>
              </a:rPr>
              <a:t>• MP3 player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65215" y="1815293"/>
            <a:ext cx="619125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FF0000"/>
                </a:solidFill>
              </a:rPr>
              <a:t>Listening: </a:t>
            </a:r>
            <a:r>
              <a:rPr lang="en-US" sz="3600" i="1">
                <a:solidFill>
                  <a:srgbClr val="0070C0"/>
                </a:solidFill>
              </a:rPr>
              <a:t>practice listening specifc information.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FF0000"/>
                </a:solidFill>
              </a:rPr>
              <a:t>Speaking: </a:t>
            </a:r>
            <a:r>
              <a:rPr lang="en-US" sz="3600" i="1">
                <a:solidFill>
                  <a:srgbClr val="0070C0"/>
                </a:solidFill>
              </a:rPr>
              <a:t>talk about your favorite high-tech device.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5636" y="1381472"/>
            <a:ext cx="113316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r>
              <a:rPr lang="en-US" sz="3600" i="1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- get an overview of Unit 4.</a:t>
            </a:r>
          </a:p>
          <a:p>
            <a:r>
              <a:rPr lang="en-US" sz="3600" i="1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- </a:t>
            </a:r>
            <a:r>
              <a:rPr lang="en-US" sz="3600" i="1" dirty="0" err="1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 and learn vocabularies for things in high-tech: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</a:rPr>
              <a:t>tablet, games console, smartphone, drone, virtual reality headset, MP3 player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</a:t>
            </a: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listening specific information.</a:t>
            </a:r>
            <a:endParaRPr lang="en-US" sz="3600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2001318"/>
            <a:ext cx="1187202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7 Right on WB </a:t>
            </a:r>
            <a:r>
              <a:rPr lang="en-US" sz="3600" i="1" dirty="0">
                <a:solidFill>
                  <a:srgbClr val="0070C0"/>
                </a:solidFill>
              </a:rPr>
              <a:t>(page 32).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64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7 Right on Notebook </a:t>
            </a:r>
            <a:r>
              <a:rPr lang="en-US" sz="3600" i="1" dirty="0">
                <a:solidFill>
                  <a:srgbClr val="0070C0"/>
                </a:solidFill>
              </a:rPr>
              <a:t>(pages 26 &amp; 27).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11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1674" y="400897"/>
            <a:ext cx="3625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</a:rPr>
              <a:t>Chatting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05971"/>
            <a:ext cx="34338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4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823" y="400897"/>
            <a:ext cx="965179" cy="61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9624" y="1779600"/>
            <a:ext cx="1083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1. Can you name some things in high-tech?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9624" y="3305604"/>
            <a:ext cx="1083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2. What can you do with them?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E9649E-62FE-34B8-0A05-87D13FBB4007}"/>
              </a:ext>
            </a:extLst>
          </p:cNvPr>
          <p:cNvSpPr txBox="1"/>
          <p:nvPr/>
        </p:nvSpPr>
        <p:spPr>
          <a:xfrm>
            <a:off x="839624" y="2514506"/>
            <a:ext cx="79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Drones, smart phones, MP3 players.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BC35B-2C3E-A8D3-562B-EFF046345ED8}"/>
              </a:ext>
            </a:extLst>
          </p:cNvPr>
          <p:cNvSpPr txBox="1"/>
          <p:nvPr/>
        </p:nvSpPr>
        <p:spPr>
          <a:xfrm>
            <a:off x="839624" y="3983384"/>
            <a:ext cx="79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I can take photos with a drone.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B5442-5C02-1C43-8558-4A09027450C3}"/>
              </a:ext>
            </a:extLst>
          </p:cNvPr>
          <p:cNvSpPr txBox="1"/>
          <p:nvPr/>
        </p:nvSpPr>
        <p:spPr>
          <a:xfrm>
            <a:off x="839624" y="4673358"/>
            <a:ext cx="79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I can send messages with a smart phone.</a:t>
            </a:r>
            <a:endParaRPr lang="en-US" dirty="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C56C6-CE59-0529-4471-B0987D7B7ED5}"/>
              </a:ext>
            </a:extLst>
          </p:cNvPr>
          <p:cNvSpPr txBox="1"/>
          <p:nvPr/>
        </p:nvSpPr>
        <p:spPr>
          <a:xfrm>
            <a:off x="839624" y="5363332"/>
            <a:ext cx="79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I can listen to music with an MP3 player.</a:t>
            </a:r>
            <a:endParaRPr lang="en-US" dirty="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59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drone</a:t>
            </a:r>
          </a:p>
          <a:p>
            <a:pPr algn="ctr"/>
            <a:r>
              <a:rPr lang="en-US" sz="3600" i="1" dirty="0"/>
              <a:t>smartphone</a:t>
            </a:r>
          </a:p>
          <a:p>
            <a:pPr algn="ctr"/>
            <a:r>
              <a:rPr lang="en-US" sz="3600" i="1" dirty="0"/>
              <a:t>MP3 player</a:t>
            </a:r>
          </a:p>
          <a:p>
            <a:pPr algn="ctr"/>
            <a:r>
              <a:rPr lang="en-US" sz="3600" i="1" dirty="0"/>
              <a:t>tablet</a:t>
            </a:r>
          </a:p>
          <a:p>
            <a:pPr algn="ctr"/>
            <a:r>
              <a:rPr lang="en-US" sz="3600" i="1" dirty="0"/>
              <a:t>virtual reality headset</a:t>
            </a:r>
          </a:p>
          <a:p>
            <a:pPr algn="ctr"/>
            <a:r>
              <a:rPr lang="en-US" sz="3600" i="1" dirty="0"/>
              <a:t>games console</a:t>
            </a:r>
          </a:p>
        </p:txBody>
      </p:sp>
    </p:spTree>
    <p:extLst>
      <p:ext uri="{BB962C8B-B14F-4D97-AF65-F5344CB8AC3E}">
        <p14:creationId xmlns:p14="http://schemas.microsoft.com/office/powerpoint/2010/main" val="2846856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791" y="387803"/>
            <a:ext cx="2647950" cy="3268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950" y="3390899"/>
            <a:ext cx="2545772" cy="2800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141" y="674178"/>
            <a:ext cx="2164470" cy="2716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0611" y="3656130"/>
            <a:ext cx="2142015" cy="2535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8352" y="473527"/>
            <a:ext cx="2193648" cy="35208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47950" y="3390899"/>
            <a:ext cx="1123950" cy="544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38400" y="4631377"/>
            <a:ext cx="825499" cy="863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53075" y="1760433"/>
            <a:ext cx="1123950" cy="163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67513" y="3656130"/>
            <a:ext cx="1123950" cy="544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1060" y="3450153"/>
            <a:ext cx="2027011" cy="544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455524" y="2959099"/>
            <a:ext cx="825499" cy="863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19426" y="4303718"/>
            <a:ext cx="1123950" cy="544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60313" y="634033"/>
            <a:ext cx="1996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1. drone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58536" y="1864980"/>
            <a:ext cx="2566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4. tablet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2407" y="3360143"/>
            <a:ext cx="3547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2. smartphone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9384" y="4586293"/>
            <a:ext cx="2566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3. MP3 player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127091" y="3971845"/>
            <a:ext cx="1936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</a:rPr>
              <a:t>6. games console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76989" y="3441401"/>
            <a:ext cx="26479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5. virtual reality headset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81276" y="267383"/>
            <a:ext cx="7188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FrutigerLTStd-Bold"/>
              </a:rPr>
              <a:t>Label the pictures.</a:t>
            </a:r>
            <a:r>
              <a:rPr lang="en-US" sz="3600" b="1" dirty="0">
                <a:solidFill>
                  <a:srgbClr val="0070C0"/>
                </a:solidFill>
              </a:rPr>
              <a:t> Listen and check.</a:t>
            </a:r>
          </a:p>
        </p:txBody>
      </p:sp>
      <p:pic>
        <p:nvPicPr>
          <p:cNvPr id="24" name="TA7 RIGHT ON - CD2 - TRACK 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44715" y="5581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6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39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68" y="989599"/>
            <a:ext cx="12177863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drone</a:t>
            </a:r>
            <a:r>
              <a:rPr lang="en-US" sz="3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/drəʊn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(n)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 máy bay không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người lái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(quay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phim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60093" y="-30357"/>
            <a:ext cx="836051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B0F0"/>
                </a:solidFill>
              </a:rPr>
              <a:t>Listen and repeat. </a:t>
            </a:r>
            <a:r>
              <a:rPr lang="en-US" sz="2400" b="1" i="1" dirty="0">
                <a:solidFill>
                  <a:srgbClr val="00B0F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689" y="1739498"/>
            <a:ext cx="12191999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games console</a:t>
            </a:r>
            <a:r>
              <a:rPr lang="en-US" sz="3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/ˈɡeɪmz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kɒnsəʊl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máy chơi trò chơi điện tử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192" y="2555643"/>
            <a:ext cx="12177863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MP3 player</a:t>
            </a:r>
            <a:r>
              <a:rPr lang="en-US" sz="3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t-BR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ˌem piː ˈθriː pleɪə(r)</a:t>
            </a:r>
            <a:r>
              <a:rPr lang="vi-VN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(n)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MP3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136" y="3394889"/>
            <a:ext cx="12177863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tablet 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tæblət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(n)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137" y="4225141"/>
            <a:ext cx="12177863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reality headset</a:t>
            </a:r>
            <a:r>
              <a:rPr lang="en-US" sz="3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vɜːtʃuəl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riˈælətiˈhedset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/ (n)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ảo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dr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6373" y="17054"/>
            <a:ext cx="609600" cy="609600"/>
          </a:xfrm>
          <a:prstGeom prst="rect">
            <a:avLst/>
          </a:prstGeom>
        </p:spPr>
      </p:pic>
      <p:pic>
        <p:nvPicPr>
          <p:cNvPr id="8" name="game conso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6909" y="-40499"/>
            <a:ext cx="609600" cy="609600"/>
          </a:xfrm>
          <a:prstGeom prst="rect">
            <a:avLst/>
          </a:prstGeom>
        </p:spPr>
      </p:pic>
      <p:pic>
        <p:nvPicPr>
          <p:cNvPr id="9" name="MP3 play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32875" y="34346"/>
            <a:ext cx="609600" cy="609600"/>
          </a:xfrm>
          <a:prstGeom prst="rect">
            <a:avLst/>
          </a:prstGeom>
        </p:spPr>
      </p:pic>
      <p:pic>
        <p:nvPicPr>
          <p:cNvPr id="10" name="smartphon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01440" y="17054"/>
            <a:ext cx="609600" cy="609600"/>
          </a:xfrm>
          <a:prstGeom prst="rect">
            <a:avLst/>
          </a:prstGeom>
        </p:spPr>
      </p:pic>
      <p:pic>
        <p:nvPicPr>
          <p:cNvPr id="11" name="tabl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2422" y="-30357"/>
            <a:ext cx="609600" cy="609600"/>
          </a:xfrm>
          <a:prstGeom prst="rect">
            <a:avLst/>
          </a:prstGeom>
        </p:spPr>
      </p:pic>
      <p:pic>
        <p:nvPicPr>
          <p:cNvPr id="13" name="virtual reality headse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41931" y="-23207"/>
            <a:ext cx="609600" cy="6096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689" y="5007457"/>
            <a:ext cx="12177863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smartphone 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smɑːtfəʊn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/ (n)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360118" y="-157925"/>
            <a:ext cx="1001089" cy="9595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8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6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1" grpId="0" animBg="1"/>
      <p:bldP spid="29" grpId="0" animBg="1"/>
      <p:bldP spid="31" grpId="0" animBg="1"/>
      <p:bldP spid="32" grpId="0" animBg="1"/>
      <p:bldP spid="16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10542</TotalTime>
  <Words>1252</Words>
  <Application>Microsoft Office PowerPoint</Application>
  <PresentationFormat>Widescreen</PresentationFormat>
  <Paragraphs>170</Paragraphs>
  <Slides>31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FrutigerLTStd-Bold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372</cp:revision>
  <dcterms:created xsi:type="dcterms:W3CDTF">2020-12-08T03:17:05Z</dcterms:created>
  <dcterms:modified xsi:type="dcterms:W3CDTF">2022-12-19T13:34:07Z</dcterms:modified>
</cp:coreProperties>
</file>