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7">
  <p:sldMasterIdLst>
    <p:sldMasterId id="2147483648" r:id="rId1"/>
    <p:sldMasterId id="2147483691" r:id="rId2"/>
  </p:sldMasterIdLst>
  <p:notesMasterIdLst>
    <p:notesMasterId r:id="rId24"/>
  </p:notesMasterIdLst>
  <p:sldIdLst>
    <p:sldId id="256" r:id="rId3"/>
    <p:sldId id="3174" r:id="rId4"/>
    <p:sldId id="295" r:id="rId5"/>
    <p:sldId id="3081" r:id="rId6"/>
    <p:sldId id="3082" r:id="rId7"/>
    <p:sldId id="3269" r:id="rId8"/>
    <p:sldId id="3271" r:id="rId9"/>
    <p:sldId id="3272" r:id="rId10"/>
    <p:sldId id="3087" r:id="rId11"/>
    <p:sldId id="3088" r:id="rId12"/>
    <p:sldId id="3210" r:id="rId13"/>
    <p:sldId id="3212" r:id="rId14"/>
    <p:sldId id="3213" r:id="rId15"/>
    <p:sldId id="3273" r:id="rId16"/>
    <p:sldId id="3274" r:id="rId17"/>
    <p:sldId id="3275" r:id="rId18"/>
    <p:sldId id="3276" r:id="rId19"/>
    <p:sldId id="3277" r:id="rId20"/>
    <p:sldId id="3279" r:id="rId21"/>
    <p:sldId id="3083" r:id="rId22"/>
    <p:sldId id="3226" r:id="rId23"/>
  </p:sldIdLst>
  <p:sldSz cx="12192000" cy="6858000"/>
  <p:notesSz cx="6858000" cy="9144000"/>
  <p:embeddedFontLst>
    <p:embeddedFont>
      <p:font typeface="Segoe Print" panose="02000600000000000000" pitchFamily="2" charset="0"/>
      <p:regular r:id="rId25"/>
      <p:bold r:id="rId26"/>
    </p:embeddedFont>
    <p:embeddedFont>
      <p:font typeface="UTM Avo" panose="02040603050506020204" pitchFamily="18" charset="0"/>
      <p:regular r:id="rId27"/>
      <p:bold r:id="rId28"/>
      <p:italic r:id="rId29"/>
      <p:boldItalic r:id="rId30"/>
    </p:embeddedFont>
    <p:embeddedFont>
      <p:font typeface="UTM Cookies" panose="02040603050506020204" pitchFamily="18" charset="0"/>
      <p:regular r:id="rId31"/>
    </p:embeddedFont>
    <p:embeddedFont>
      <p:font typeface="字魂59号-创粗黑" panose="00000500000000000000" charset="-122"/>
      <p:regular r:id="rId32"/>
    </p:embeddedFont>
    <p:embeddedFont>
      <p:font typeface="Calibri" panose="020F0502020204030204" pitchFamily="34" charset="0"/>
      <p:regular r:id="rId33"/>
      <p:bold r:id="rId34"/>
      <p:italic r:id="rId35"/>
      <p:boldItalic r:id="rId3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51D9"/>
    <a:srgbClr val="FDDEEB"/>
    <a:srgbClr val="EB54E9"/>
    <a:srgbClr val="D34CD6"/>
    <a:srgbClr val="FFF789"/>
    <a:srgbClr val="E46C0A"/>
    <a:srgbClr val="FF6600"/>
    <a:srgbClr val="E07235"/>
    <a:srgbClr val="FFFBCD"/>
    <a:srgbClr val="D8F3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0" autoAdjust="0"/>
    <p:restoredTop sz="94660"/>
  </p:normalViewPr>
  <p:slideViewPr>
    <p:cSldViewPr snapToGrid="0">
      <p:cViewPr varScale="1">
        <p:scale>
          <a:sx n="52" d="100"/>
          <a:sy n="52" d="100"/>
        </p:scale>
        <p:origin x="48" y="78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1">
                  <a:lumMod val="60000"/>
                  <a:lumOff val="40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rgbClr val="7030A0"/>
                  </a:solidFill>
                  <a:latin typeface="+mj-lt"/>
                </a:rPr>
                <a:t>CH</a:t>
              </a:r>
              <a:r>
                <a:rPr lang="en-US" sz="3200">
                  <a:solidFill>
                    <a:srgbClr val="7030A0"/>
                  </a:solidFill>
                  <a:latin typeface="+mj-lt"/>
                </a:rPr>
                <a:t>Ủ</a:t>
              </a:r>
              <a:r>
                <a:rPr lang="vi-VN" sz="3200">
                  <a:solidFill>
                    <a:srgbClr val="7030A0"/>
                  </a:solidFill>
                  <a:latin typeface="+mj-lt"/>
                </a:rPr>
                <a:t> ĐỀ </a:t>
              </a:r>
              <a:r>
                <a:rPr lang="en-US" sz="3200">
                  <a:solidFill>
                    <a:srgbClr val="7030A0"/>
                  </a:solidFill>
                  <a:latin typeface="+mj-lt"/>
                </a:rPr>
                <a:t>4</a:t>
              </a:r>
              <a:endParaRPr lang="vi-VN" sz="3200" dirty="0">
                <a:solidFill>
                  <a:srgbClr val="7030A0"/>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646331"/>
          </a:xfrm>
          <a:prstGeom prst="rect">
            <a:avLst/>
          </a:prstGeom>
          <a:noFill/>
        </p:spPr>
        <p:txBody>
          <a:bodyPr wrap="square" rtlCol="0">
            <a:spAutoFit/>
          </a:bodyPr>
          <a:lstStyle/>
          <a:p>
            <a:pPr algn="ctr"/>
            <a:r>
              <a:rPr lang="en-US" sz="3600">
                <a:solidFill>
                  <a:srgbClr val="7030A0"/>
                </a:solidFill>
                <a:latin typeface="+mj-lt"/>
              </a:rPr>
              <a:t>ỨNG DỤNG TIN HỌC</a:t>
            </a:r>
            <a:endParaRPr lang="vi-VN" sz="3600" dirty="0">
              <a:solidFill>
                <a:srgbClr val="7030A0"/>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188406" y="2034356"/>
            <a:ext cx="7326044" cy="1743362"/>
          </a:xfrm>
          <a:prstGeom prst="rect">
            <a:avLst/>
          </a:prstGeom>
          <a:noFill/>
          <a:ln>
            <a:noFill/>
          </a:ln>
        </p:spPr>
        <p:txBody>
          <a:bodyPr wrap="none" rtlCol="0">
            <a:spAutoFit/>
          </a:bodyPr>
          <a:lstStyle/>
          <a:p>
            <a:pPr algn="ctr">
              <a:lnSpc>
                <a:spcPct val="120000"/>
              </a:lnSpc>
            </a:pPr>
            <a:r>
              <a:rPr lang="vi-VN" sz="4800">
                <a:ln w="19050">
                  <a:solidFill>
                    <a:schemeClr val="bg1"/>
                  </a:solidFill>
                </a:ln>
                <a:latin typeface="+mj-lt"/>
              </a:rPr>
              <a:t>BÀI </a:t>
            </a:r>
            <a:r>
              <a:rPr lang="en-US" sz="4800">
                <a:ln w="19050">
                  <a:solidFill>
                    <a:schemeClr val="bg1"/>
                  </a:solidFill>
                </a:ln>
                <a:latin typeface="+mj-lt"/>
              </a:rPr>
              <a:t>9b</a:t>
            </a:r>
            <a:endParaRPr lang="vi-VN" sz="4800" dirty="0">
              <a:ln w="19050">
                <a:solidFill>
                  <a:schemeClr val="bg1"/>
                </a:solidFill>
              </a:ln>
              <a:latin typeface="+mj-lt"/>
            </a:endParaRPr>
          </a:p>
          <a:p>
            <a:pPr algn="ctr">
              <a:lnSpc>
                <a:spcPct val="120000"/>
              </a:lnSpc>
            </a:pPr>
            <a:r>
              <a:rPr lang="en-US" sz="4800">
                <a:ln w="19050">
                  <a:solidFill>
                    <a:schemeClr val="bg1"/>
                  </a:solidFill>
                </a:ln>
                <a:latin typeface="+mj-lt"/>
              </a:rPr>
              <a:t>PHẦN MỀM CHỈNH SỬA ẢNH</a:t>
            </a:r>
            <a:endParaRPr lang="vi-VN" sz="4800" dirty="0">
              <a:ln w="19050">
                <a:solidFill>
                  <a:schemeClr val="bg1"/>
                </a:solidFill>
              </a:ln>
              <a:latin typeface="+mj-lt"/>
            </a:endParaRPr>
          </a:p>
        </p:txBody>
      </p:sp>
      <p:sp>
        <p:nvSpPr>
          <p:cNvPr id="9" name="TextBox 8">
            <a:extLst>
              <a:ext uri="{FF2B5EF4-FFF2-40B4-BE49-F238E27FC236}">
                <a16:creationId xmlns:a16="http://schemas.microsoft.com/office/drawing/2014/main" id="{D049F577-F92A-4405-A19E-48EB947980F5}"/>
              </a:ext>
            </a:extLst>
          </p:cNvPr>
          <p:cNvSpPr txBox="1"/>
          <p:nvPr/>
        </p:nvSpPr>
        <p:spPr>
          <a:xfrm>
            <a:off x="533400" y="1112070"/>
            <a:ext cx="11125200" cy="646331"/>
          </a:xfrm>
          <a:prstGeom prst="rect">
            <a:avLst/>
          </a:prstGeom>
          <a:noFill/>
        </p:spPr>
        <p:txBody>
          <a:bodyPr wrap="square" rtlCol="0">
            <a:spAutoFit/>
          </a:bodyPr>
          <a:lstStyle/>
          <a:p>
            <a:pPr algn="ctr"/>
            <a:r>
              <a:rPr lang="en-US" sz="3600">
                <a:solidFill>
                  <a:srgbClr val="7030A0"/>
                </a:solidFill>
                <a:latin typeface="+mj-lt"/>
              </a:rPr>
              <a:t>B. LÀM QUEN VỚI PHẦN MỀM CHỈNH SỬA ẢNH</a:t>
            </a:r>
            <a:endParaRPr lang="vi-VN" sz="3600" dirty="0">
              <a:solidFill>
                <a:srgbClr val="7030A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66374" y="453163"/>
            <a:ext cx="10501714" cy="1989504"/>
            <a:chOff x="601971" y="415703"/>
            <a:chExt cx="10501714" cy="1989504"/>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3"/>
              <a:ext cx="9922555" cy="1989504"/>
              <a:chOff x="1189762" y="4241942"/>
              <a:chExt cx="9922555" cy="1989504"/>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2"/>
                <a:ext cx="9900933" cy="1989504"/>
              </a:xfrm>
              <a:prstGeom prst="roundRect">
                <a:avLst>
                  <a:gd name="adj" fmla="val 1173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1682384"/>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quan sát ảnh gốc ở Hình 9b.3 và các hình ảnh kết quả ở Hình 9b.4, Hình 9b.5, Hình 9b.6 và xác định các công cụ tương ứng (Crop, Resize, Rotate) đã dùng để chỉnh sửa.</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pic>
        <p:nvPicPr>
          <p:cNvPr id="26" name="Shape 575">
            <a:extLst>
              <a:ext uri="{FF2B5EF4-FFF2-40B4-BE49-F238E27FC236}">
                <a16:creationId xmlns:a16="http://schemas.microsoft.com/office/drawing/2014/main" id="{29576F8A-330B-4B89-AB47-CEEBF761A20D}"/>
              </a:ext>
            </a:extLst>
          </p:cNvPr>
          <p:cNvPicPr/>
          <p:nvPr/>
        </p:nvPicPr>
        <p:blipFill>
          <a:blip r:embed="rId3"/>
          <a:stretch/>
        </p:blipFill>
        <p:spPr>
          <a:xfrm>
            <a:off x="739639" y="2812066"/>
            <a:ext cx="2485390" cy="1989504"/>
          </a:xfrm>
          <a:prstGeom prst="rect">
            <a:avLst/>
          </a:prstGeom>
        </p:spPr>
      </p:pic>
      <p:pic>
        <p:nvPicPr>
          <p:cNvPr id="27" name="Shape 579">
            <a:extLst>
              <a:ext uri="{FF2B5EF4-FFF2-40B4-BE49-F238E27FC236}">
                <a16:creationId xmlns:a16="http://schemas.microsoft.com/office/drawing/2014/main" id="{E73C35D9-B0EE-4978-AA27-3ABB23182BAF}"/>
              </a:ext>
            </a:extLst>
          </p:cNvPr>
          <p:cNvPicPr/>
          <p:nvPr/>
        </p:nvPicPr>
        <p:blipFill>
          <a:blip r:embed="rId4"/>
          <a:stretch/>
        </p:blipFill>
        <p:spPr>
          <a:xfrm>
            <a:off x="3854632" y="3105151"/>
            <a:ext cx="1751647" cy="1688432"/>
          </a:xfrm>
          <a:prstGeom prst="rect">
            <a:avLst/>
          </a:prstGeom>
        </p:spPr>
      </p:pic>
      <p:pic>
        <p:nvPicPr>
          <p:cNvPr id="28" name="Shape 583">
            <a:extLst>
              <a:ext uri="{FF2B5EF4-FFF2-40B4-BE49-F238E27FC236}">
                <a16:creationId xmlns:a16="http://schemas.microsoft.com/office/drawing/2014/main" id="{021786C0-2B6B-42C1-82BC-C86AEDB0D165}"/>
              </a:ext>
            </a:extLst>
          </p:cNvPr>
          <p:cNvPicPr/>
          <p:nvPr/>
        </p:nvPicPr>
        <p:blipFill>
          <a:blip r:embed="rId5"/>
          <a:stretch/>
        </p:blipFill>
        <p:spPr>
          <a:xfrm>
            <a:off x="6235882" y="3071032"/>
            <a:ext cx="2237739" cy="1730538"/>
          </a:xfrm>
          <a:prstGeom prst="rect">
            <a:avLst/>
          </a:prstGeom>
        </p:spPr>
      </p:pic>
      <p:pic>
        <p:nvPicPr>
          <p:cNvPr id="29" name="Shape 587">
            <a:extLst>
              <a:ext uri="{FF2B5EF4-FFF2-40B4-BE49-F238E27FC236}">
                <a16:creationId xmlns:a16="http://schemas.microsoft.com/office/drawing/2014/main" id="{EE439ADA-61BB-4344-8D2E-B3B7F44B08FB}"/>
              </a:ext>
            </a:extLst>
          </p:cNvPr>
          <p:cNvPicPr/>
          <p:nvPr/>
        </p:nvPicPr>
        <p:blipFill>
          <a:blip r:embed="rId6"/>
          <a:stretch/>
        </p:blipFill>
        <p:spPr>
          <a:xfrm>
            <a:off x="9103224" y="2812066"/>
            <a:ext cx="1990800" cy="1989504"/>
          </a:xfrm>
          <a:prstGeom prst="rect">
            <a:avLst/>
          </a:prstGeom>
        </p:spPr>
      </p:pic>
      <p:sp>
        <p:nvSpPr>
          <p:cNvPr id="30" name="TextBox 29">
            <a:extLst>
              <a:ext uri="{FF2B5EF4-FFF2-40B4-BE49-F238E27FC236}">
                <a16:creationId xmlns:a16="http://schemas.microsoft.com/office/drawing/2014/main" id="{F38B1F29-B9E0-4C52-ADF7-81BFA571601B}"/>
              </a:ext>
            </a:extLst>
          </p:cNvPr>
          <p:cNvSpPr txBox="1"/>
          <p:nvPr/>
        </p:nvSpPr>
        <p:spPr>
          <a:xfrm>
            <a:off x="323851" y="4964332"/>
            <a:ext cx="10564252"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635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Hình 9b.3. Ảnh gốc</a:t>
            </a:r>
            <a:r>
              <a:rPr lang="en-US" sz="2400">
                <a:solidFill>
                  <a:srgbClr val="000000"/>
                </a:solidFill>
                <a:latin typeface="UTM Avo" panose="02040603050506020204" pitchFamily="18" charset="0"/>
                <a:cs typeface="Times New Roman" panose="02020603050405020304" pitchFamily="18" charset="0"/>
              </a:rPr>
              <a:t>       Hình 9b.4              Hình 9b.5                Hình 9b.6</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46106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8"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5640" y="1055078"/>
            <a:ext cx="8856910" cy="3836614"/>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104031" cy="3632533"/>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1">
                    <a:lumMod val="75000"/>
                  </a:schemeClr>
                </a:solidFill>
                <a:latin typeface="+mj-lt"/>
              </a:rPr>
              <a:t>THỰC HÀNH: </a:t>
            </a:r>
            <a:endParaRPr lang="en-US" sz="5400">
              <a:ln>
                <a:solidFill>
                  <a:schemeClr val="bg1"/>
                </a:solidFill>
              </a:ln>
              <a:solidFill>
                <a:schemeClr val="accent1">
                  <a:lumMod val="75000"/>
                </a:schemeClr>
              </a:solidFill>
              <a:latin typeface="+mj-lt"/>
            </a:endParaRPr>
          </a:p>
          <a:p>
            <a:pPr algn="ctr">
              <a:lnSpc>
                <a:spcPct val="150000"/>
              </a:lnSpc>
            </a:pPr>
            <a:r>
              <a:rPr lang="vi-VN" sz="5400">
                <a:ln>
                  <a:solidFill>
                    <a:schemeClr val="bg1"/>
                  </a:solidFill>
                </a:ln>
                <a:solidFill>
                  <a:schemeClr val="accent1">
                    <a:lumMod val="75000"/>
                  </a:schemeClr>
                </a:solidFill>
                <a:latin typeface="+mj-lt"/>
              </a:rPr>
              <a:t>SỬ DỤNG MỘT SỐ CÔNG CỤ CHỈNH SỬA ẢNH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78981" y="707114"/>
            <a:ext cx="8856910" cy="3424878"/>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3034742"/>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1: </a:t>
            </a:r>
          </a:p>
          <a:p>
            <a:pPr>
              <a:lnSpc>
                <a:spcPct val="150000"/>
              </a:lnSpc>
            </a:pPr>
            <a:r>
              <a:rPr lang="vi-VN" sz="3200">
                <a:solidFill>
                  <a:schemeClr val="accent6">
                    <a:lumMod val="50000"/>
                  </a:schemeClr>
                </a:solidFill>
                <a:latin typeface="UTM Avo" panose="02040603050506020204" pitchFamily="18" charset="0"/>
              </a:rPr>
              <a:t>Em hãy sử dụng phần mềm chỉnh sửa ảnh để cắt phần ảnh bị ngón tay che ở Hình 8b.1 trong Bài 8b.</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6" y="1663480"/>
            <a:ext cx="3449650" cy="3891835"/>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Em thực hiện các bước theo hướng dẫn trong Hình 9b.7. </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Nhấn phím Enter để hoàn thành. </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Lưu lại ảnh với tên tệp là Anh</a:t>
            </a:r>
            <a:r>
              <a:rPr lang="en-US" altLang="zh-CN" sz="2400">
                <a:solidFill>
                  <a:schemeClr val="accent1">
                    <a:lumMod val="75000"/>
                  </a:schemeClr>
                </a:solidFill>
                <a:latin typeface="UTM Avo" panose="02040603050506020204" pitchFamily="18" charset="0"/>
                <a:cs typeface="Times New Roman" panose="02020603050405020304" pitchFamily="18" charset="0"/>
              </a:rPr>
              <a:t>_</a:t>
            </a:r>
            <a:r>
              <a:rPr lang="vi-VN" altLang="zh-CN" sz="2400">
                <a:solidFill>
                  <a:schemeClr val="accent1">
                    <a:lumMod val="75000"/>
                  </a:schemeClr>
                </a:solidFill>
                <a:latin typeface="UTM Avo" panose="02040603050506020204" pitchFamily="18" charset="0"/>
                <a:cs typeface="Times New Roman" panose="02020603050405020304" pitchFamily="18" charset="0"/>
              </a:rPr>
              <a:t>Crop.xc</a:t>
            </a:r>
            <a:r>
              <a:rPr lang="en-US" altLang="zh-CN" sz="2400">
                <a:solidFill>
                  <a:schemeClr val="accent1">
                    <a:lumMod val="75000"/>
                  </a:schemeClr>
                </a:solidFill>
                <a:latin typeface="UTM Avo" panose="02040603050506020204" pitchFamily="18" charset="0"/>
                <a:cs typeface="Times New Roman" panose="02020603050405020304" pitchFamily="18" charset="0"/>
              </a:rPr>
              <a:t>f</a:t>
            </a:r>
            <a:r>
              <a:rPr lang="vi-VN" altLang="zh-CN" sz="2400">
                <a:solidFill>
                  <a:schemeClr val="accent1">
                    <a:lumMod val="75000"/>
                  </a:schemeClr>
                </a:solidFill>
                <a:latin typeface="UTM Avo" panose="02040603050506020204" pitchFamily="18" charset="0"/>
                <a:cs typeface="Times New Roman" panose="02020603050405020304" pitchFamily="18" charset="0"/>
              </a:rPr>
              <a:t>.</a:t>
            </a: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pic>
        <p:nvPicPr>
          <p:cNvPr id="109" name="Shape 529">
            <a:extLst>
              <a:ext uri="{FF2B5EF4-FFF2-40B4-BE49-F238E27FC236}">
                <a16:creationId xmlns:a16="http://schemas.microsoft.com/office/drawing/2014/main" id="{2F7DFF61-C9D9-4135-B002-9815D5461487}"/>
              </a:ext>
            </a:extLst>
          </p:cNvPr>
          <p:cNvPicPr/>
          <p:nvPr/>
        </p:nvPicPr>
        <p:blipFill>
          <a:blip r:embed="rId3">
            <a:extLst>
              <a:ext uri="{28A0092B-C50C-407E-A947-70E740481C1C}">
                <a14:useLocalDpi xmlns:a14="http://schemas.microsoft.com/office/drawing/2010/main" val="0"/>
              </a:ext>
            </a:extLst>
          </a:blip>
          <a:srcRect/>
          <a:stretch/>
        </p:blipFill>
        <p:spPr>
          <a:xfrm>
            <a:off x="4825003" y="674219"/>
            <a:ext cx="5972687" cy="4881096"/>
          </a:xfrm>
          <a:prstGeom prst="rect">
            <a:avLst/>
          </a:prstGeom>
        </p:spPr>
      </p:pic>
      <p:sp>
        <p:nvSpPr>
          <p:cNvPr id="110" name="TextBox 109">
            <a:extLst>
              <a:ext uri="{FF2B5EF4-FFF2-40B4-BE49-F238E27FC236}">
                <a16:creationId xmlns:a16="http://schemas.microsoft.com/office/drawing/2014/main" id="{FEAE409E-D5CD-43ED-80EC-F5D8A9D8DF96}"/>
              </a:ext>
            </a:extLst>
          </p:cNvPr>
          <p:cNvSpPr txBox="1"/>
          <p:nvPr/>
        </p:nvSpPr>
        <p:spPr>
          <a:xfrm>
            <a:off x="4204545" y="5672833"/>
            <a:ext cx="7213601" cy="400110"/>
          </a:xfrm>
          <a:prstGeom prst="rect">
            <a:avLst/>
          </a:prstGeom>
          <a:noFill/>
        </p:spPr>
        <p:txBody>
          <a:bodyPr wrap="square">
            <a:spAutoFit/>
          </a:bodyPr>
          <a:lstStyle/>
          <a:p>
            <a:pPr algn="ctr"/>
            <a:r>
              <a:rPr lang="vi-VN" altLang="zh-CN" sz="2000" i="1">
                <a:solidFill>
                  <a:schemeClr val="accent1">
                    <a:lumMod val="75000"/>
                  </a:schemeClr>
                </a:solidFill>
                <a:latin typeface="UTM Avo" panose="02040603050506020204" pitchFamily="18" charset="0"/>
                <a:cs typeface="Times New Roman" panose="02020603050405020304" pitchFamily="18" charset="0"/>
              </a:rPr>
              <a:t>Hình 9b. 7. Các bước cắt ành bằng cõng cụ Crop</a:t>
            </a:r>
          </a:p>
        </p:txBody>
      </p: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86">
                                            <p:txEl>
                                              <p:pRg st="2" end="2"/>
                                            </p:txEl>
                                          </p:spTgt>
                                        </p:tgtEl>
                                        <p:attrNameLst>
                                          <p:attrName>style.visibility</p:attrName>
                                        </p:attrNameLst>
                                      </p:cBhvr>
                                      <p:to>
                                        <p:strVal val="visible"/>
                                      </p:to>
                                    </p:set>
                                    <p:animEffect transition="in" filter="wipe(left)">
                                      <p:cBhvr>
                                        <p:cTn id="21" dur="500"/>
                                        <p:tgtEl>
                                          <p:spTgt spid="186">
                                            <p:txEl>
                                              <p:pRg st="2" end="2"/>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500"/>
                                        <p:tgtEl>
                                          <p:spTgt spid="109"/>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10">
                                            <p:txEl>
                                              <p:pRg st="0" end="0"/>
                                            </p:txEl>
                                          </p:spTgt>
                                        </p:tgtEl>
                                        <p:attrNameLst>
                                          <p:attrName>style.visibility</p:attrName>
                                        </p:attrNameLst>
                                      </p:cBhvr>
                                      <p:to>
                                        <p:strVal val="visible"/>
                                      </p:to>
                                    </p:set>
                                    <p:animEffect transition="in" filter="wipe(left)">
                                      <p:cBhvr>
                                        <p:cTn id="29"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P spid="1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78981" y="707114"/>
            <a:ext cx="8856910" cy="3424878"/>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64381" y="1109529"/>
            <a:ext cx="8771853" cy="2296078"/>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2: </a:t>
            </a:r>
          </a:p>
          <a:p>
            <a:pPr>
              <a:lnSpc>
                <a:spcPct val="150000"/>
              </a:lnSpc>
            </a:pPr>
            <a:r>
              <a:rPr lang="vi-VN" sz="3200">
                <a:solidFill>
                  <a:schemeClr val="accent6">
                    <a:lumMod val="50000"/>
                  </a:schemeClr>
                </a:solidFill>
                <a:latin typeface="UTM Avo" panose="02040603050506020204" pitchFamily="18" charset="0"/>
              </a:rPr>
              <a:t>Sử dụng phần mềm chỉnh sửa ảnh để thực hiện thao tác xoay hình ảnh.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621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645161"/>
            <a:ext cx="10608733" cy="2235227"/>
          </a:xfrm>
          <a:prstGeom prst="rect">
            <a:avLst/>
          </a:prstGeom>
          <a:noFill/>
        </p:spPr>
        <p:txBody>
          <a:bodyPr wrap="square">
            <a:spAutoFit/>
          </a:bodyPr>
          <a:lstStyle/>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Cách 1: Chọn công cụ </a:t>
            </a:r>
            <a:r>
              <a:rPr lang="vi-VN" altLang="zh-CN" sz="2400" b="1">
                <a:solidFill>
                  <a:schemeClr val="accent1">
                    <a:lumMod val="75000"/>
                  </a:schemeClr>
                </a:solidFill>
                <a:latin typeface="UTM Avo" panose="02040603050506020204" pitchFamily="18" charset="0"/>
                <a:cs typeface="Times New Roman" panose="02020603050405020304" pitchFamily="18" charset="0"/>
              </a:rPr>
              <a:t>Rotate</a:t>
            </a:r>
            <a:r>
              <a:rPr lang="en-US" altLang="zh-CN" sz="2400">
                <a:solidFill>
                  <a:schemeClr val="accent1">
                    <a:lumMod val="75000"/>
                  </a:schemeClr>
                </a:solidFill>
                <a:latin typeface="UTM Avo" panose="02040603050506020204" pitchFamily="18" charset="0"/>
                <a:cs typeface="Times New Roman" panose="02020603050405020304" pitchFamily="18" charset="0"/>
              </a:rPr>
              <a:t> trong bảng công cụ </a:t>
            </a:r>
          </a:p>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rồi nhấn tổ hợp phím </a:t>
            </a:r>
            <a:r>
              <a:rPr lang="en-US" altLang="zh-CN" sz="2400" b="1">
                <a:solidFill>
                  <a:schemeClr val="accent1">
                    <a:lumMod val="75000"/>
                  </a:schemeClr>
                </a:solidFill>
                <a:latin typeface="UTM Avo" panose="02040603050506020204" pitchFamily="18" charset="0"/>
                <a:cs typeface="Times New Roman" panose="02020603050405020304" pitchFamily="18" charset="0"/>
              </a:rPr>
              <a:t>Shift + R </a:t>
            </a:r>
            <a:r>
              <a:rPr lang="en-US" altLang="zh-CN" sz="2400">
                <a:solidFill>
                  <a:schemeClr val="accent1">
                    <a:lumMod val="75000"/>
                  </a:schemeClr>
                </a:solidFill>
                <a:latin typeface="UTM Avo" panose="02040603050506020204" pitchFamily="18" charset="0"/>
                <a:cs typeface="Times New Roman" panose="02020603050405020304" pitchFamily="18" charset="0"/>
              </a:rPr>
              <a:t>để xuất hiện cho phép em nhập vào góc xoay và tâm xoay của ảnh (Hình 9b.8). Chọn </a:t>
            </a:r>
            <a:r>
              <a:rPr lang="en-US" altLang="zh-CN" sz="2400" b="1">
                <a:solidFill>
                  <a:schemeClr val="accent1">
                    <a:lumMod val="75000"/>
                  </a:schemeClr>
                </a:solidFill>
                <a:latin typeface="UTM Avo" panose="02040603050506020204" pitchFamily="18" charset="0"/>
                <a:cs typeface="Times New Roman" panose="02020603050405020304" pitchFamily="18" charset="0"/>
              </a:rPr>
              <a:t>Rotate</a:t>
            </a:r>
            <a:r>
              <a:rPr lang="en-US" altLang="zh-CN" sz="2400">
                <a:solidFill>
                  <a:schemeClr val="accent1">
                    <a:lumMod val="75000"/>
                  </a:schemeClr>
                </a:solidFill>
                <a:latin typeface="UTM Avo" panose="02040603050506020204" pitchFamily="18" charset="0"/>
                <a:cs typeface="Times New Roman" panose="02020603050405020304" pitchFamily="18" charset="0"/>
              </a:rPr>
              <a:t> để hoàn thành việc xoay ảnh.</a:t>
            </a: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sp>
        <p:nvSpPr>
          <p:cNvPr id="110" name="TextBox 109">
            <a:extLst>
              <a:ext uri="{FF2B5EF4-FFF2-40B4-BE49-F238E27FC236}">
                <a16:creationId xmlns:a16="http://schemas.microsoft.com/office/drawing/2014/main" id="{FEAE409E-D5CD-43ED-80EC-F5D8A9D8DF96}"/>
              </a:ext>
            </a:extLst>
          </p:cNvPr>
          <p:cNvSpPr txBox="1"/>
          <p:nvPr/>
        </p:nvSpPr>
        <p:spPr>
          <a:xfrm>
            <a:off x="6828206" y="5825904"/>
            <a:ext cx="4412222" cy="400110"/>
          </a:xfrm>
          <a:prstGeom prst="rect">
            <a:avLst/>
          </a:prstGeom>
          <a:noFill/>
        </p:spPr>
        <p:txBody>
          <a:bodyPr wrap="square">
            <a:spAutoFit/>
          </a:bodyPr>
          <a:lstStyle/>
          <a:p>
            <a:pPr algn="ctr"/>
            <a:r>
              <a:rPr lang="vi-VN" altLang="zh-CN" sz="2000" i="1">
                <a:solidFill>
                  <a:schemeClr val="accent1">
                    <a:lumMod val="75000"/>
                  </a:schemeClr>
                </a:solidFill>
                <a:latin typeface="UTM Avo" panose="02040603050506020204" pitchFamily="18" charset="0"/>
                <a:cs typeface="Times New Roman" panose="02020603050405020304" pitchFamily="18" charset="0"/>
              </a:rPr>
              <a:t>Hình </a:t>
            </a:r>
            <a:r>
              <a:rPr lang="en-US" altLang="zh-CN" sz="2000" i="1">
                <a:solidFill>
                  <a:schemeClr val="accent1">
                    <a:lumMod val="75000"/>
                  </a:schemeClr>
                </a:solidFill>
                <a:latin typeface="UTM Avo" panose="02040603050506020204" pitchFamily="18" charset="0"/>
                <a:cs typeface="Times New Roman" panose="02020603050405020304" pitchFamily="18" charset="0"/>
              </a:rPr>
              <a:t>9b. 8. Hộp thoại Rotate</a:t>
            </a:r>
            <a:endParaRPr lang="vi-VN" altLang="zh-CN" sz="2000" i="1">
              <a:solidFill>
                <a:schemeClr val="accent1">
                  <a:lumMod val="75000"/>
                </a:schemeClr>
              </a:solidFill>
              <a:latin typeface="UTM Avo" panose="0204060305050602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643AD35-3EE8-4CF4-ACB3-909C703B5407}"/>
              </a:ext>
            </a:extLst>
          </p:cNvPr>
          <p:cNvSpPr txBox="1"/>
          <p:nvPr/>
        </p:nvSpPr>
        <p:spPr>
          <a:xfrm>
            <a:off x="703314" y="3241598"/>
            <a:ext cx="5657593" cy="2229841"/>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Lưu ý: </a:t>
            </a:r>
            <a:r>
              <a:rPr lang="vi-VN" altLang="zh-CN" sz="2400">
                <a:solidFill>
                  <a:schemeClr val="accent1">
                    <a:lumMod val="75000"/>
                  </a:schemeClr>
                </a:solidFill>
                <a:latin typeface="UTM Avo" panose="02040603050506020204" pitchFamily="18" charset="0"/>
                <a:cs typeface="Times New Roman" panose="02020603050405020304" pitchFamily="18" charset="0"/>
              </a:rPr>
              <a:t>Giá trị trong ô </a:t>
            </a:r>
            <a:r>
              <a:rPr lang="vi-VN" altLang="zh-CN" sz="2400" b="1">
                <a:solidFill>
                  <a:schemeClr val="accent1">
                    <a:lumMod val="75000"/>
                  </a:schemeClr>
                </a:solidFill>
                <a:latin typeface="UTM Avo" panose="02040603050506020204" pitchFamily="18" charset="0"/>
                <a:cs typeface="Times New Roman" panose="02020603050405020304" pitchFamily="18" charset="0"/>
              </a:rPr>
              <a:t>Angle</a:t>
            </a:r>
            <a:r>
              <a:rPr lang="vi-VN" altLang="zh-CN" sz="2400">
                <a:solidFill>
                  <a:schemeClr val="accent1">
                    <a:lumMod val="75000"/>
                  </a:schemeClr>
                </a:solidFill>
                <a:latin typeface="UTM Avo" panose="02040603050506020204" pitchFamily="18" charset="0"/>
                <a:cs typeface="Times New Roman" panose="02020603050405020304" pitchFamily="18" charset="0"/>
              </a:rPr>
              <a:t> có thể dương hoặc âm, tương ứng để xoay cùng chiều hay ngược chiều kim đồng hồ.</a:t>
            </a:r>
          </a:p>
        </p:txBody>
      </p:sp>
      <p:pic>
        <p:nvPicPr>
          <p:cNvPr id="12" name="Shape 575">
            <a:extLst>
              <a:ext uri="{FF2B5EF4-FFF2-40B4-BE49-F238E27FC236}">
                <a16:creationId xmlns:a16="http://schemas.microsoft.com/office/drawing/2014/main" id="{63F3DCC4-5803-43A2-9E56-F3D4C01CD166}"/>
              </a:ext>
            </a:extLst>
          </p:cNvPr>
          <p:cNvPicPr/>
          <p:nvPr/>
        </p:nvPicPr>
        <p:blipFill>
          <a:blip r:embed="rId3">
            <a:extLst>
              <a:ext uri="{28A0092B-C50C-407E-A947-70E740481C1C}">
                <a14:useLocalDpi xmlns:a14="http://schemas.microsoft.com/office/drawing/2010/main" val="0"/>
              </a:ext>
            </a:extLst>
          </a:blip>
          <a:srcRect/>
          <a:stretch/>
        </p:blipFill>
        <p:spPr>
          <a:xfrm>
            <a:off x="6828206" y="2952470"/>
            <a:ext cx="4412222" cy="2766330"/>
          </a:xfrm>
          <a:prstGeom prst="rect">
            <a:avLst/>
          </a:prstGeom>
        </p:spPr>
      </p:pic>
    </p:spTree>
    <p:extLst>
      <p:ext uri="{BB962C8B-B14F-4D97-AF65-F5344CB8AC3E}">
        <p14:creationId xmlns:p14="http://schemas.microsoft.com/office/powerpoint/2010/main" val="233530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10">
                                            <p:txEl>
                                              <p:pRg st="0" end="0"/>
                                            </p:txEl>
                                          </p:spTgt>
                                        </p:tgtEl>
                                        <p:attrNameLst>
                                          <p:attrName>style.visibility</p:attrName>
                                        </p:attrNameLst>
                                      </p:cBhvr>
                                      <p:to>
                                        <p:strVal val="visible"/>
                                      </p:to>
                                    </p:set>
                                    <p:animEffect transition="in" filter="wipe(left)">
                                      <p:cBhvr>
                                        <p:cTn id="25" dur="500"/>
                                        <p:tgtEl>
                                          <p:spTgt spid="1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wipe(left)">
                                      <p:cBhvr>
                                        <p:cTn id="3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P spid="110" grpId="0" build="p"/>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645161"/>
            <a:ext cx="10608733" cy="1675843"/>
          </a:xfrm>
          <a:prstGeom prst="rect">
            <a:avLst/>
          </a:prstGeom>
          <a:noFill/>
        </p:spPr>
        <p:txBody>
          <a:bodyPr wrap="square">
            <a:spAutoFit/>
          </a:bodyPr>
          <a:lstStyle/>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Cách 2: </a:t>
            </a:r>
            <a:r>
              <a:rPr lang="vi-VN" altLang="zh-CN" sz="2400">
                <a:solidFill>
                  <a:schemeClr val="accent1">
                    <a:lumMod val="75000"/>
                  </a:schemeClr>
                </a:solidFill>
                <a:latin typeface="UTM Avo" panose="02040603050506020204" pitchFamily="18" charset="0"/>
                <a:cs typeface="Times New Roman" panose="02020603050405020304" pitchFamily="18" charset="0"/>
              </a:rPr>
              <a:t>Xoay trực tiếp trên ảnh bằng cách kéo thả </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p>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chuột để thay đổi góc xoay (Hình 9b.9), khi đó con trỏ chuột sẽ có dạng </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sp>
        <p:nvSpPr>
          <p:cNvPr id="110" name="TextBox 109">
            <a:extLst>
              <a:ext uri="{FF2B5EF4-FFF2-40B4-BE49-F238E27FC236}">
                <a16:creationId xmlns:a16="http://schemas.microsoft.com/office/drawing/2014/main" id="{FEAE409E-D5CD-43ED-80EC-F5D8A9D8DF96}"/>
              </a:ext>
            </a:extLst>
          </p:cNvPr>
          <p:cNvSpPr txBox="1"/>
          <p:nvPr/>
        </p:nvSpPr>
        <p:spPr>
          <a:xfrm>
            <a:off x="3083178" y="6042822"/>
            <a:ext cx="5705764" cy="400110"/>
          </a:xfrm>
          <a:prstGeom prst="rect">
            <a:avLst/>
          </a:prstGeom>
          <a:noFill/>
        </p:spPr>
        <p:txBody>
          <a:bodyPr wrap="square">
            <a:spAutoFit/>
          </a:bodyPr>
          <a:lstStyle/>
          <a:p>
            <a:pPr algn="ctr"/>
            <a:r>
              <a:rPr lang="vi-VN" altLang="zh-CN" sz="2000" i="1">
                <a:solidFill>
                  <a:schemeClr val="accent1">
                    <a:lumMod val="75000"/>
                  </a:schemeClr>
                </a:solidFill>
                <a:latin typeface="UTM Avo" panose="02040603050506020204" pitchFamily="18" charset="0"/>
                <a:cs typeface="Times New Roman" panose="02020603050405020304" pitchFamily="18" charset="0"/>
              </a:rPr>
              <a:t>Hình 9b. 9. Sử dụng chuột dể xoay ành</a:t>
            </a:r>
          </a:p>
        </p:txBody>
      </p:sp>
      <p:pic>
        <p:nvPicPr>
          <p:cNvPr id="12" name="Shape 575">
            <a:extLst>
              <a:ext uri="{FF2B5EF4-FFF2-40B4-BE49-F238E27FC236}">
                <a16:creationId xmlns:a16="http://schemas.microsoft.com/office/drawing/2014/main" id="{63F3DCC4-5803-43A2-9E56-F3D4C01CD166}"/>
              </a:ext>
            </a:extLst>
          </p:cNvPr>
          <p:cNvPicPr/>
          <p:nvPr/>
        </p:nvPicPr>
        <p:blipFill>
          <a:blip r:embed="rId3">
            <a:extLst>
              <a:ext uri="{28A0092B-C50C-407E-A947-70E740481C1C}">
                <a14:useLocalDpi xmlns:a14="http://schemas.microsoft.com/office/drawing/2010/main" val="0"/>
              </a:ext>
            </a:extLst>
          </a:blip>
          <a:srcRect/>
          <a:stretch/>
        </p:blipFill>
        <p:spPr>
          <a:xfrm>
            <a:off x="3309579" y="2321004"/>
            <a:ext cx="5252963" cy="3684115"/>
          </a:xfrm>
          <a:prstGeom prst="rect">
            <a:avLst/>
          </a:prstGeom>
        </p:spPr>
      </p:pic>
      <p:pic>
        <p:nvPicPr>
          <p:cNvPr id="3" name="Picture 2">
            <a:extLst>
              <a:ext uri="{FF2B5EF4-FFF2-40B4-BE49-F238E27FC236}">
                <a16:creationId xmlns:a16="http://schemas.microsoft.com/office/drawing/2014/main" id="{C8D48FA8-E1B3-4482-817B-89E419DCCBAC}"/>
              </a:ext>
            </a:extLst>
          </p:cNvPr>
          <p:cNvPicPr>
            <a:picLocks noChangeAspect="1"/>
          </p:cNvPicPr>
          <p:nvPr/>
        </p:nvPicPr>
        <p:blipFill>
          <a:blip r:embed="rId4"/>
          <a:stretch>
            <a:fillRect/>
          </a:stretch>
        </p:blipFill>
        <p:spPr>
          <a:xfrm>
            <a:off x="3903547" y="1721396"/>
            <a:ext cx="638095" cy="561905"/>
          </a:xfrm>
          <a:prstGeom prst="rect">
            <a:avLst/>
          </a:prstGeom>
        </p:spPr>
      </p:pic>
    </p:spTree>
    <p:extLst>
      <p:ext uri="{BB962C8B-B14F-4D97-AF65-F5344CB8AC3E}">
        <p14:creationId xmlns:p14="http://schemas.microsoft.com/office/powerpoint/2010/main" val="368420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10">
                                            <p:txEl>
                                              <p:pRg st="0" end="0"/>
                                            </p:txEl>
                                          </p:spTgt>
                                        </p:tgtEl>
                                        <p:attrNameLst>
                                          <p:attrName>style.visibility</p:attrName>
                                        </p:attrNameLst>
                                      </p:cBhvr>
                                      <p:to>
                                        <p:strVal val="visible"/>
                                      </p:to>
                                    </p:set>
                                    <p:animEffect transition="in" filter="wipe(left)">
                                      <p:cBhvr>
                                        <p:cTn id="28"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1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5235" y="943414"/>
            <a:ext cx="8856910" cy="374098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64381" y="1109529"/>
            <a:ext cx="8771853" cy="3034742"/>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3: </a:t>
            </a:r>
          </a:p>
          <a:p>
            <a:pPr>
              <a:lnSpc>
                <a:spcPct val="150000"/>
              </a:lnSpc>
            </a:pPr>
            <a:r>
              <a:rPr lang="vi-VN" sz="3200">
                <a:solidFill>
                  <a:schemeClr val="accent6">
                    <a:lumMod val="50000"/>
                  </a:schemeClr>
                </a:solidFill>
                <a:latin typeface="UTM Avo" panose="02040603050506020204" pitchFamily="18" charset="0"/>
              </a:rPr>
              <a:t>Sử dụng phần mềm ch</a:t>
            </a:r>
            <a:r>
              <a:rPr lang="en-US" sz="3200">
                <a:solidFill>
                  <a:schemeClr val="accent6">
                    <a:lumMod val="50000"/>
                  </a:schemeClr>
                </a:solidFill>
                <a:latin typeface="UTM Avo" panose="02040603050506020204" pitchFamily="18" charset="0"/>
              </a:rPr>
              <a:t>ỉ</a:t>
            </a:r>
            <a:r>
              <a:rPr lang="vi-VN" sz="3200">
                <a:solidFill>
                  <a:schemeClr val="accent6">
                    <a:lumMod val="50000"/>
                  </a:schemeClr>
                </a:solidFill>
                <a:latin typeface="UTM Avo" panose="02040603050506020204" pitchFamily="18" charset="0"/>
              </a:rPr>
              <a:t>nh sửa ảnh để thực hiện thao tác thay đổi kích thước hình ảnh với chiều rộng là 500 pixel.</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26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645161"/>
            <a:ext cx="10608733" cy="1675843"/>
          </a:xfrm>
          <a:prstGeom prst="rect">
            <a:avLst/>
          </a:prstGeom>
          <a:noFill/>
        </p:spPr>
        <p:txBody>
          <a:bodyPr wrap="square">
            <a:spAutoFit/>
          </a:bodyPr>
          <a:lstStyle/>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công cụ </a:t>
            </a:r>
            <a:r>
              <a:rPr lang="vi-VN" altLang="zh-CN" sz="2400" b="1">
                <a:solidFill>
                  <a:schemeClr val="accent1">
                    <a:lumMod val="75000"/>
                  </a:schemeClr>
                </a:solidFill>
                <a:latin typeface="UTM Avo" panose="02040603050506020204" pitchFamily="18" charset="0"/>
                <a:cs typeface="Times New Roman" panose="02020603050405020304" pitchFamily="18" charset="0"/>
              </a:rPr>
              <a:t>Scale</a:t>
            </a:r>
            <a:r>
              <a:rPr lang="vi-VN" altLang="zh-CN" sz="2400">
                <a:solidFill>
                  <a:schemeClr val="accent1">
                    <a:lumMod val="75000"/>
                  </a:schemeClr>
                </a:solidFill>
                <a:latin typeface="UTM Avo" panose="02040603050506020204" pitchFamily="18" charset="0"/>
                <a:cs typeface="Times New Roman" panose="02020603050405020304" pitchFamily="18" charset="0"/>
              </a:rPr>
              <a:t> trong bảng công cụ và nhấn </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tổ hợp phím </a:t>
            </a:r>
            <a:r>
              <a:rPr lang="vi-VN" altLang="zh-CN" sz="2400" b="1">
                <a:solidFill>
                  <a:schemeClr val="accent1">
                    <a:lumMod val="75000"/>
                  </a:schemeClr>
                </a:solidFill>
                <a:latin typeface="UTM Avo" panose="02040603050506020204" pitchFamily="18" charset="0"/>
                <a:cs typeface="Times New Roman" panose="02020603050405020304" pitchFamily="18" charset="0"/>
              </a:rPr>
              <a:t>Shift + </a:t>
            </a:r>
            <a:r>
              <a:rPr lang="en-US" altLang="zh-CN" sz="2400" b="1">
                <a:solidFill>
                  <a:schemeClr val="accent1">
                    <a:lumMod val="75000"/>
                  </a:schemeClr>
                </a:solidFill>
                <a:latin typeface="UTM Avo" panose="02040603050506020204" pitchFamily="18" charset="0"/>
                <a:cs typeface="Times New Roman" panose="02020603050405020304" pitchFamily="18" charset="0"/>
              </a:rPr>
              <a:t>S</a:t>
            </a:r>
            <a:r>
              <a:rPr lang="vi-VN"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để mở hộp thoại </a:t>
            </a:r>
            <a:r>
              <a:rPr lang="vi-VN" altLang="zh-CN" sz="2400" b="1">
                <a:solidFill>
                  <a:schemeClr val="accent1">
                    <a:lumMod val="75000"/>
                  </a:schemeClr>
                </a:solidFill>
                <a:latin typeface="UTM Avo" panose="02040603050506020204" pitchFamily="18" charset="0"/>
                <a:cs typeface="Times New Roman" panose="02020603050405020304" pitchFamily="18" charset="0"/>
              </a:rPr>
              <a:t>Scale</a:t>
            </a:r>
            <a:r>
              <a:rPr lang="vi-VN" altLang="zh-CN" sz="2400">
                <a:solidFill>
                  <a:schemeClr val="accent1">
                    <a:lumMod val="75000"/>
                  </a:schemeClr>
                </a:solidFill>
                <a:latin typeface="UTM Avo" panose="02040603050506020204" pitchFamily="18" charset="0"/>
                <a:cs typeface="Times New Roman" panose="02020603050405020304" pitchFamily="18" charset="0"/>
              </a:rPr>
              <a:t> (hoặc chọn </a:t>
            </a:r>
            <a:r>
              <a:rPr lang="vi-VN" altLang="zh-CN" sz="2400" b="1">
                <a:solidFill>
                  <a:schemeClr val="accent1">
                    <a:lumMod val="75000"/>
                  </a:schemeClr>
                </a:solidFill>
                <a:latin typeface="UTM Avo" panose="02040603050506020204" pitchFamily="18" charset="0"/>
                <a:cs typeface="Times New Roman" panose="02020603050405020304" pitchFamily="18" charset="0"/>
              </a:rPr>
              <a:t>Tools/Transform Tools/Scale</a:t>
            </a:r>
            <a:r>
              <a:rPr lang="vi-VN" altLang="zh-CN" sz="2400">
                <a:solidFill>
                  <a:schemeClr val="accent1">
                    <a:lumMod val="75000"/>
                  </a:schemeClr>
                </a:solidFill>
                <a:latin typeface="UTM Avo" panose="02040603050506020204" pitchFamily="18" charset="0"/>
                <a:cs typeface="Times New Roman" panose="02020603050405020304" pitchFamily="18" charset="0"/>
              </a:rPr>
              <a:t>).</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sp>
        <p:nvSpPr>
          <p:cNvPr id="110" name="TextBox 109">
            <a:extLst>
              <a:ext uri="{FF2B5EF4-FFF2-40B4-BE49-F238E27FC236}">
                <a16:creationId xmlns:a16="http://schemas.microsoft.com/office/drawing/2014/main" id="{FEAE409E-D5CD-43ED-80EC-F5D8A9D8DF96}"/>
              </a:ext>
            </a:extLst>
          </p:cNvPr>
          <p:cNvSpPr txBox="1"/>
          <p:nvPr/>
        </p:nvSpPr>
        <p:spPr>
          <a:xfrm>
            <a:off x="6828206" y="5825904"/>
            <a:ext cx="4412222" cy="400110"/>
          </a:xfrm>
          <a:prstGeom prst="rect">
            <a:avLst/>
          </a:prstGeom>
          <a:noFill/>
        </p:spPr>
        <p:txBody>
          <a:bodyPr wrap="square">
            <a:spAutoFit/>
          </a:bodyPr>
          <a:lstStyle/>
          <a:p>
            <a:pPr algn="ctr"/>
            <a:r>
              <a:rPr lang="vi-VN" altLang="zh-CN" sz="2000" i="1">
                <a:solidFill>
                  <a:schemeClr val="accent1">
                    <a:lumMod val="75000"/>
                  </a:schemeClr>
                </a:solidFill>
                <a:latin typeface="UTM Avo" panose="02040603050506020204" pitchFamily="18" charset="0"/>
                <a:cs typeface="Times New Roman" panose="02020603050405020304" pitchFamily="18" charset="0"/>
              </a:rPr>
              <a:t>Hình 9b. 10. Hộp thoại Scale</a:t>
            </a:r>
          </a:p>
        </p:txBody>
      </p:sp>
      <p:sp>
        <p:nvSpPr>
          <p:cNvPr id="10" name="TextBox 9">
            <a:extLst>
              <a:ext uri="{FF2B5EF4-FFF2-40B4-BE49-F238E27FC236}">
                <a16:creationId xmlns:a16="http://schemas.microsoft.com/office/drawing/2014/main" id="{4643AD35-3EE8-4CF4-ACB3-909C703B5407}"/>
              </a:ext>
            </a:extLst>
          </p:cNvPr>
          <p:cNvSpPr txBox="1"/>
          <p:nvPr/>
        </p:nvSpPr>
        <p:spPr>
          <a:xfrm>
            <a:off x="703314" y="3241598"/>
            <a:ext cx="5657593" cy="2229841"/>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Hộp thoại </a:t>
            </a:r>
            <a:r>
              <a:rPr lang="vi-VN" altLang="zh-CN" sz="2400" b="1">
                <a:solidFill>
                  <a:schemeClr val="accent1">
                    <a:lumMod val="75000"/>
                  </a:schemeClr>
                </a:solidFill>
                <a:latin typeface="UTM Avo" panose="02040603050506020204" pitchFamily="18" charset="0"/>
                <a:cs typeface="Times New Roman" panose="02020603050405020304" pitchFamily="18" charset="0"/>
              </a:rPr>
              <a:t>Scale</a:t>
            </a:r>
            <a:r>
              <a:rPr lang="vi-VN" altLang="zh-CN" sz="2400">
                <a:solidFill>
                  <a:schemeClr val="accent1">
                    <a:lumMod val="75000"/>
                  </a:schemeClr>
                </a:solidFill>
                <a:latin typeface="UTM Avo" panose="02040603050506020204" pitchFamily="18" charset="0"/>
                <a:cs typeface="Times New Roman" panose="02020603050405020304" pitchFamily="18" charset="0"/>
              </a:rPr>
              <a:t> xuất hiện (Hình 9b.1O). Nhập kích thước </a:t>
            </a:r>
            <a:r>
              <a:rPr lang="en-US" altLang="zh-CN" sz="2400">
                <a:solidFill>
                  <a:schemeClr val="accent1">
                    <a:lumMod val="75000"/>
                  </a:schemeClr>
                </a:solidFill>
                <a:latin typeface="UTM Avo" panose="02040603050506020204" pitchFamily="18" charset="0"/>
                <a:cs typeface="Times New Roman" panose="02020603050405020304" pitchFamily="18" charset="0"/>
              </a:rPr>
              <a:t>ả</a:t>
            </a:r>
            <a:r>
              <a:rPr lang="vi-VN" altLang="zh-CN" sz="2400">
                <a:solidFill>
                  <a:schemeClr val="accent1">
                    <a:lumMod val="75000"/>
                  </a:schemeClr>
                </a:solidFill>
                <a:latin typeface="UTM Avo" panose="02040603050506020204" pitchFamily="18" charset="0"/>
                <a:cs typeface="Times New Roman" panose="02020603050405020304" pitchFamily="18" charset="0"/>
              </a:rPr>
              <a:t>nh mới với các thông số Width (chiều rộng), Height (chiều cao) và chọn Scale.</a:t>
            </a:r>
          </a:p>
        </p:txBody>
      </p:sp>
      <p:pic>
        <p:nvPicPr>
          <p:cNvPr id="12" name="Shape 575">
            <a:extLst>
              <a:ext uri="{FF2B5EF4-FFF2-40B4-BE49-F238E27FC236}">
                <a16:creationId xmlns:a16="http://schemas.microsoft.com/office/drawing/2014/main" id="{63F3DCC4-5803-43A2-9E56-F3D4C01CD166}"/>
              </a:ext>
            </a:extLst>
          </p:cNvPr>
          <p:cNvPicPr/>
          <p:nvPr/>
        </p:nvPicPr>
        <p:blipFill>
          <a:blip r:embed="rId3">
            <a:extLst>
              <a:ext uri="{28A0092B-C50C-407E-A947-70E740481C1C}">
                <a14:useLocalDpi xmlns:a14="http://schemas.microsoft.com/office/drawing/2010/main" val="0"/>
              </a:ext>
            </a:extLst>
          </a:blip>
          <a:srcRect/>
          <a:stretch/>
        </p:blipFill>
        <p:spPr>
          <a:xfrm>
            <a:off x="6828206" y="3071412"/>
            <a:ext cx="4412222" cy="2528445"/>
          </a:xfrm>
          <a:prstGeom prst="rect">
            <a:avLst/>
          </a:prstGeom>
        </p:spPr>
      </p:pic>
    </p:spTree>
    <p:extLst>
      <p:ext uri="{BB962C8B-B14F-4D97-AF65-F5344CB8AC3E}">
        <p14:creationId xmlns:p14="http://schemas.microsoft.com/office/powerpoint/2010/main" val="199894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left)">
                                      <p:cBhvr>
                                        <p:cTn id="21" dur="500"/>
                                        <p:tgtEl>
                                          <p:spTgt spid="10">
                                            <p:txEl>
                                              <p:pRg st="0" end="0"/>
                                            </p:txEl>
                                          </p:spTgt>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10">
                                            <p:txEl>
                                              <p:pRg st="0" end="0"/>
                                            </p:txEl>
                                          </p:spTgt>
                                        </p:tgtEl>
                                        <p:attrNameLst>
                                          <p:attrName>style.visibility</p:attrName>
                                        </p:attrNameLst>
                                      </p:cBhvr>
                                      <p:to>
                                        <p:strVal val="visible"/>
                                      </p:to>
                                    </p:set>
                                    <p:animEffect transition="in" filter="wipe(left)">
                                      <p:cBhvr>
                                        <p:cTn id="29"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P spid="110" grpId="0" build="p"/>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ABDE90-BED7-4789-9EB8-04DB9FC1F1E9}"/>
              </a:ext>
            </a:extLst>
          </p:cNvPr>
          <p:cNvPicPr>
            <a:picLocks noChangeAspect="1"/>
          </p:cNvPicPr>
          <p:nvPr/>
        </p:nvPicPr>
        <p:blipFill rotWithShape="1">
          <a:blip r:embed="rId2">
            <a:extLst>
              <a:ext uri="{28A0092B-C50C-407E-A947-70E740481C1C}">
                <a14:useLocalDpi xmlns:a14="http://schemas.microsoft.com/office/drawing/2010/main" val="0"/>
              </a:ext>
            </a:extLst>
          </a:blip>
          <a:srcRect l="-1406" r="-956"/>
          <a:stretch/>
        </p:blipFill>
        <p:spPr>
          <a:xfrm>
            <a:off x="451609" y="5151983"/>
            <a:ext cx="1729511" cy="1528684"/>
          </a:xfrm>
          <a:prstGeom prst="rect">
            <a:avLst/>
          </a:prstGeom>
        </p:spPr>
      </p:pic>
      <p:sp>
        <p:nvSpPr>
          <p:cNvPr id="4" name="TextBox 3">
            <a:extLst>
              <a:ext uri="{FF2B5EF4-FFF2-40B4-BE49-F238E27FC236}">
                <a16:creationId xmlns:a16="http://schemas.microsoft.com/office/drawing/2014/main" id="{EBE36EF0-86B9-4026-A360-3A247D304C33}"/>
              </a:ext>
            </a:extLst>
          </p:cNvPr>
          <p:cNvSpPr txBox="1"/>
          <p:nvPr/>
        </p:nvSpPr>
        <p:spPr>
          <a:xfrm>
            <a:off x="483290" y="334686"/>
            <a:ext cx="10631691" cy="5013680"/>
          </a:xfrm>
          <a:prstGeom prst="rect">
            <a:avLst/>
          </a:prstGeom>
          <a:noFill/>
        </p:spPr>
        <p:txBody>
          <a:bodyPr wrap="square">
            <a:spAutoFit/>
          </a:bodyPr>
          <a:lstStyle/>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 Nếu muốn giữ nguyên t</a:t>
            </a:r>
            <a:r>
              <a:rPr lang="en-US" sz="2400">
                <a:solidFill>
                  <a:schemeClr val="accent1">
                    <a:lumMod val="75000"/>
                  </a:schemeClr>
                </a:solidFill>
                <a:latin typeface="UTM Avo" panose="02040603050506020204" pitchFamily="18" charset="0"/>
                <a:cs typeface="Times New Roman" panose="02020603050405020304" pitchFamily="18" charset="0"/>
              </a:rPr>
              <a:t>ỉ</a:t>
            </a:r>
            <a:r>
              <a:rPr lang="vi-VN" sz="2400">
                <a:solidFill>
                  <a:schemeClr val="accent1">
                    <a:lumMod val="75000"/>
                  </a:schemeClr>
                </a:solidFill>
                <a:latin typeface="UTM Avo" panose="02040603050506020204" pitchFamily="18" charset="0"/>
                <a:cs typeface="Times New Roman" panose="02020603050405020304" pitchFamily="18" charset="0"/>
              </a:rPr>
              <a:t> lệ khung hình ban đầu của ảnh thì em chọn </a:t>
            </a:r>
            <a:r>
              <a:rPr lang="en-US" sz="2400">
                <a:solidFill>
                  <a:schemeClr val="accent1">
                    <a:lumMod val="75000"/>
                  </a:schemeClr>
                </a:solidFill>
                <a:latin typeface="UTM Avo" panose="02040603050506020204" pitchFamily="18" charset="0"/>
                <a:cs typeface="Times New Roman" panose="02020603050405020304" pitchFamily="18" charset="0"/>
              </a:rPr>
              <a:t>           </a:t>
            </a:r>
          </a:p>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và ch</a:t>
            </a:r>
            <a:r>
              <a:rPr lang="en-US" sz="2400">
                <a:solidFill>
                  <a:schemeClr val="accent1">
                    <a:lumMod val="75000"/>
                  </a:schemeClr>
                </a:solidFill>
                <a:latin typeface="UTM Avo" panose="02040603050506020204" pitchFamily="18" charset="0"/>
                <a:cs typeface="Times New Roman" panose="02020603050405020304" pitchFamily="18" charset="0"/>
              </a:rPr>
              <a:t>ỉ</a:t>
            </a:r>
            <a:r>
              <a:rPr lang="vi-VN" sz="2400">
                <a:solidFill>
                  <a:schemeClr val="accent1">
                    <a:lumMod val="75000"/>
                  </a:schemeClr>
                </a:solidFill>
                <a:latin typeface="UTM Avo" panose="02040603050506020204" pitchFamily="18" charset="0"/>
                <a:cs typeface="Times New Roman" panose="02020603050405020304" pitchFamily="18" charset="0"/>
              </a:rPr>
              <a:t> cần nhập kích thước chiều rộng, kích thước chiều cao sẽ được tự động điều chinh.</a:t>
            </a:r>
          </a:p>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 Nếu muốn điều chỉnh kích thước chiều rộng, chi</a:t>
            </a:r>
            <a:r>
              <a:rPr lang="en-US" sz="2400">
                <a:solidFill>
                  <a:schemeClr val="accent1">
                    <a:lumMod val="75000"/>
                  </a:schemeClr>
                </a:solidFill>
                <a:latin typeface="UTM Avo" panose="02040603050506020204" pitchFamily="18" charset="0"/>
                <a:cs typeface="Times New Roman" panose="02020603050405020304" pitchFamily="18" charset="0"/>
              </a:rPr>
              <a:t>ề</a:t>
            </a:r>
            <a:r>
              <a:rPr lang="vi-VN" sz="2400">
                <a:solidFill>
                  <a:schemeClr val="accent1">
                    <a:lumMod val="75000"/>
                  </a:schemeClr>
                </a:solidFill>
                <a:latin typeface="UTM Avo" panose="02040603050506020204" pitchFamily="18" charset="0"/>
                <a:cs typeface="Times New Roman" panose="02020603050405020304" pitchFamily="18" charset="0"/>
              </a:rPr>
              <a:t>u cao tuỳ ý, em chọn </a:t>
            </a:r>
            <a:endParaRPr lang="en-US" sz="2400">
              <a:solidFill>
                <a:schemeClr val="accent1">
                  <a:lumMod val="75000"/>
                </a:schemeClr>
              </a:solidFill>
              <a:latin typeface="UTM Avo" panose="02040603050506020204" pitchFamily="18" charset="0"/>
              <a:cs typeface="Times New Roman" panose="02020603050405020304" pitchFamily="18" charset="0"/>
            </a:endParaRPr>
          </a:p>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 Em có thể thay đổi kích thước ảnh trực tiếp b</a:t>
            </a:r>
            <a:r>
              <a:rPr lang="en-US" sz="2400">
                <a:solidFill>
                  <a:schemeClr val="accent1">
                    <a:lumMod val="75000"/>
                  </a:schemeClr>
                </a:solidFill>
                <a:latin typeface="UTM Avo" panose="02040603050506020204" pitchFamily="18" charset="0"/>
                <a:cs typeface="Times New Roman" panose="02020603050405020304" pitchFamily="18" charset="0"/>
              </a:rPr>
              <a:t>ằ</a:t>
            </a:r>
            <a:r>
              <a:rPr lang="vi-VN" sz="2400">
                <a:solidFill>
                  <a:schemeClr val="accent1">
                    <a:lumMod val="75000"/>
                  </a:schemeClr>
                </a:solidFill>
                <a:latin typeface="UTM Avo" panose="02040603050506020204" pitchFamily="18" charset="0"/>
                <a:cs typeface="Times New Roman" panose="02020603050405020304" pitchFamily="18" charset="0"/>
              </a:rPr>
              <a:t>ng cách kéo thả các ô vuông xung quanh ảnh (Hình 9b.11).</a:t>
            </a:r>
          </a:p>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 Trong hộp thoại </a:t>
            </a:r>
            <a:r>
              <a:rPr lang="vi-VN" sz="2400" b="1">
                <a:solidFill>
                  <a:schemeClr val="accent1">
                    <a:lumMod val="75000"/>
                  </a:schemeClr>
                </a:solidFill>
                <a:latin typeface="UTM Avo" panose="02040603050506020204" pitchFamily="18" charset="0"/>
                <a:cs typeface="Times New Roman" panose="02020603050405020304" pitchFamily="18" charset="0"/>
              </a:rPr>
              <a:t>Rotate</a:t>
            </a:r>
            <a:r>
              <a:rPr lang="vi-VN" sz="2400">
                <a:solidFill>
                  <a:schemeClr val="accent1">
                    <a:lumMod val="75000"/>
                  </a:schemeClr>
                </a:solidFill>
                <a:latin typeface="UTM Avo" panose="02040603050506020204" pitchFamily="18" charset="0"/>
                <a:cs typeface="Times New Roman" panose="02020603050405020304" pitchFamily="18" charset="0"/>
              </a:rPr>
              <a:t> và </a:t>
            </a:r>
            <a:r>
              <a:rPr lang="vi-VN" sz="2400" b="1">
                <a:solidFill>
                  <a:schemeClr val="accent1">
                    <a:lumMod val="75000"/>
                  </a:schemeClr>
                </a:solidFill>
                <a:latin typeface="UTM Avo" panose="02040603050506020204" pitchFamily="18" charset="0"/>
                <a:cs typeface="Times New Roman" panose="02020603050405020304" pitchFamily="18" charset="0"/>
              </a:rPr>
              <a:t>Scale</a:t>
            </a:r>
            <a:r>
              <a:rPr lang="vi-VN" sz="2400">
                <a:solidFill>
                  <a:schemeClr val="accent1">
                    <a:lumMod val="75000"/>
                  </a:schemeClr>
                </a:solidFill>
                <a:latin typeface="UTM Avo" panose="02040603050506020204" pitchFamily="18" charset="0"/>
                <a:cs typeface="Times New Roman" panose="02020603050405020304" pitchFamily="18" charset="0"/>
              </a:rPr>
              <a:t>, chọn</a:t>
            </a:r>
            <a:endParaRPr lang="en-US" sz="2400">
              <a:solidFill>
                <a:schemeClr val="accent1">
                  <a:lumMod val="75000"/>
                </a:schemeClr>
              </a:solidFill>
              <a:latin typeface="UTM Avo" panose="02040603050506020204" pitchFamily="18" charset="0"/>
              <a:cs typeface="Times New Roman" panose="02020603050405020304" pitchFamily="18" charset="0"/>
            </a:endParaRPr>
          </a:p>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nút </a:t>
            </a:r>
            <a:r>
              <a:rPr lang="vi-VN" sz="2400" b="1">
                <a:solidFill>
                  <a:schemeClr val="accent1">
                    <a:lumMod val="75000"/>
                  </a:schemeClr>
                </a:solidFill>
                <a:latin typeface="UTM Avo" panose="02040603050506020204" pitchFamily="18" charset="0"/>
                <a:cs typeface="Times New Roman" panose="02020603050405020304" pitchFamily="18" charset="0"/>
              </a:rPr>
              <a:t>Reset</a:t>
            </a:r>
            <a:r>
              <a:rPr lang="vi-VN" sz="2400">
                <a:solidFill>
                  <a:schemeClr val="accent1">
                    <a:lumMod val="75000"/>
                  </a:schemeClr>
                </a:solidFill>
                <a:latin typeface="UTM Avo" panose="02040603050506020204" pitchFamily="18" charset="0"/>
                <a:cs typeface="Times New Roman" panose="02020603050405020304" pitchFamily="18" charset="0"/>
              </a:rPr>
              <a:t> khi em muốn đưa ảnh về lại vị trí</a:t>
            </a:r>
            <a:endParaRPr lang="en-US" sz="2400">
              <a:solidFill>
                <a:schemeClr val="accent1">
                  <a:lumMod val="75000"/>
                </a:schemeClr>
              </a:solidFill>
              <a:latin typeface="UTM Avo" panose="02040603050506020204" pitchFamily="18" charset="0"/>
              <a:cs typeface="Times New Roman" panose="02020603050405020304" pitchFamily="18" charset="0"/>
            </a:endParaRPr>
          </a:p>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 và kích thước ban đầu.</a:t>
            </a:r>
          </a:p>
        </p:txBody>
      </p:sp>
      <p:pic>
        <p:nvPicPr>
          <p:cNvPr id="6" name="Picture 5" descr="A picture containing text, outdoor&#10;&#10;Description automatically generated">
            <a:extLst>
              <a:ext uri="{FF2B5EF4-FFF2-40B4-BE49-F238E27FC236}">
                <a16:creationId xmlns:a16="http://schemas.microsoft.com/office/drawing/2014/main" id="{C71839D1-FE98-4422-AE2D-FDD1BAC4A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186" y="3561911"/>
            <a:ext cx="3990476" cy="2695238"/>
          </a:xfrm>
          <a:prstGeom prst="rect">
            <a:avLst/>
          </a:prstGeom>
        </p:spPr>
      </p:pic>
      <p:pic>
        <p:nvPicPr>
          <p:cNvPr id="9" name="Picture 8">
            <a:extLst>
              <a:ext uri="{FF2B5EF4-FFF2-40B4-BE49-F238E27FC236}">
                <a16:creationId xmlns:a16="http://schemas.microsoft.com/office/drawing/2014/main" id="{C3451007-E95F-470B-9B6E-7195A6C82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159" y="2382703"/>
            <a:ext cx="380952" cy="419048"/>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F13A7655-E9BD-4EEB-9FF8-48D908BA92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9616" y="334956"/>
            <a:ext cx="511982" cy="500605"/>
          </a:xfrm>
          <a:prstGeom prst="rect">
            <a:avLst/>
          </a:prstGeom>
        </p:spPr>
      </p:pic>
    </p:spTree>
    <p:extLst>
      <p:ext uri="{BB962C8B-B14F-4D97-AF65-F5344CB8AC3E}">
        <p14:creationId xmlns:p14="http://schemas.microsoft.com/office/powerpoint/2010/main" val="291469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oll, toy&#10;&#10;Description automatically generated">
            <a:extLst>
              <a:ext uri="{FF2B5EF4-FFF2-40B4-BE49-F238E27FC236}">
                <a16:creationId xmlns:a16="http://schemas.microsoft.com/office/drawing/2014/main" id="{E5ABDE90-BED7-4789-9EB8-04DB9FC1F1E9}"/>
              </a:ext>
            </a:extLst>
          </p:cNvPr>
          <p:cNvPicPr>
            <a:picLocks noChangeAspect="1"/>
          </p:cNvPicPr>
          <p:nvPr/>
        </p:nvPicPr>
        <p:blipFill rotWithShape="1">
          <a:blip r:embed="rId2">
            <a:extLst>
              <a:ext uri="{28A0092B-C50C-407E-A947-70E740481C1C}">
                <a14:useLocalDpi xmlns:a14="http://schemas.microsoft.com/office/drawing/2010/main" val="0"/>
              </a:ext>
            </a:extLst>
          </a:blip>
          <a:srcRect l="922" t="578" r="67948" b="-578"/>
          <a:stretch/>
        </p:blipFill>
        <p:spPr>
          <a:xfrm>
            <a:off x="911380" y="2632961"/>
            <a:ext cx="1758739" cy="3855892"/>
          </a:xfrm>
          <a:prstGeom prst="rect">
            <a:avLst/>
          </a:prstGeom>
        </p:spPr>
      </p:pic>
      <p:sp>
        <p:nvSpPr>
          <p:cNvPr id="11" name="Speech Bubble: Rectangle with Corners Rounded 10">
            <a:extLst>
              <a:ext uri="{FF2B5EF4-FFF2-40B4-BE49-F238E27FC236}">
                <a16:creationId xmlns:a16="http://schemas.microsoft.com/office/drawing/2014/main" id="{7FBAC085-E6AD-4E97-928C-14ADC18F01E5}"/>
              </a:ext>
            </a:extLst>
          </p:cNvPr>
          <p:cNvSpPr/>
          <p:nvPr/>
        </p:nvSpPr>
        <p:spPr>
          <a:xfrm>
            <a:off x="2208628" y="452673"/>
            <a:ext cx="9071992" cy="3331535"/>
          </a:xfrm>
          <a:prstGeom prst="wedgeRoundRectCallout">
            <a:avLst>
              <a:gd name="adj1" fmla="val -52157"/>
              <a:gd name="adj2" fmla="val 64825"/>
              <a:gd name="adj3" fmla="val 16667"/>
            </a:avLst>
          </a:prstGeom>
          <a:solidFill>
            <a:srgbClr val="9C51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E36EF0-86B9-4026-A360-3A247D304C33}"/>
              </a:ext>
            </a:extLst>
          </p:cNvPr>
          <p:cNvSpPr txBox="1"/>
          <p:nvPr/>
        </p:nvSpPr>
        <p:spPr>
          <a:xfrm>
            <a:off x="2208628" y="540597"/>
            <a:ext cx="9071992" cy="3027432"/>
          </a:xfrm>
          <a:prstGeom prst="rect">
            <a:avLst/>
          </a:prstGeom>
          <a:noFill/>
        </p:spPr>
        <p:txBody>
          <a:bodyPr wrap="square">
            <a:spAutoFit/>
          </a:bodyPr>
          <a:lstStyle/>
          <a:p>
            <a:pPr lvl="0" algn="ctr" defTabSz="342900">
              <a:lnSpc>
                <a:spcPct val="135000"/>
              </a:lnSpc>
              <a:defRPr/>
            </a:pPr>
            <a:r>
              <a:rPr lang="en-US" sz="2400">
                <a:solidFill>
                  <a:schemeClr val="bg1"/>
                </a:solidFill>
                <a:latin typeface="UTM Avo" panose="02040603050506020204" pitchFamily="18" charset="0"/>
                <a:cs typeface="Times New Roman" panose="02020603050405020304" pitchFamily="18" charset="0"/>
              </a:rPr>
              <a:t>Mình</a:t>
            </a:r>
            <a:r>
              <a:rPr lang="vi-VN" sz="2400">
                <a:solidFill>
                  <a:schemeClr val="bg1"/>
                </a:solidFill>
                <a:latin typeface="UTM Avo" panose="02040603050506020204" pitchFamily="18" charset="0"/>
                <a:cs typeface="Times New Roman" panose="02020603050405020304" pitchFamily="18" charset="0"/>
              </a:rPr>
              <a:t> chụp được một số hình ảnh hoạt động của trường và đang chọn lựa để đăng lên website của trường. Tuy nhiên, một số bức ảnh cần được chỉnh sửa để có bố cục hợp lí hơn. Ngoài ra,</a:t>
            </a:r>
            <a:r>
              <a:rPr lang="en-US" sz="2400">
                <a:solidFill>
                  <a:schemeClr val="bg1"/>
                </a:solidFill>
                <a:latin typeface="UTM Avo" panose="02040603050506020204" pitchFamily="18" charset="0"/>
                <a:cs typeface="Times New Roman" panose="02020603050405020304" pitchFamily="18" charset="0"/>
              </a:rPr>
              <a:t> mình </a:t>
            </a:r>
            <a:r>
              <a:rPr lang="vi-VN" sz="2400">
                <a:solidFill>
                  <a:schemeClr val="bg1"/>
                </a:solidFill>
                <a:latin typeface="UTM Avo" panose="02040603050506020204" pitchFamily="18" charset="0"/>
                <a:cs typeface="Times New Roman" panose="02020603050405020304" pitchFamily="18" charset="0"/>
              </a:rPr>
              <a:t>gặp khó khăn khi tải ảnh lên website do dung lượng tệp ảnh lớn. Theo </a:t>
            </a:r>
            <a:r>
              <a:rPr lang="en-US" sz="2400">
                <a:solidFill>
                  <a:schemeClr val="bg1"/>
                </a:solidFill>
                <a:latin typeface="UTM Avo" panose="02040603050506020204" pitchFamily="18" charset="0"/>
                <a:cs typeface="Times New Roman" panose="02020603050405020304" pitchFamily="18" charset="0"/>
              </a:rPr>
              <a:t>các bạn</a:t>
            </a:r>
            <a:r>
              <a:rPr lang="vi-VN" sz="2400">
                <a:solidFill>
                  <a:schemeClr val="bg1"/>
                </a:solidFill>
                <a:latin typeface="UTM Avo" panose="02040603050506020204" pitchFamily="18" charset="0"/>
                <a:cs typeface="Times New Roman" panose="02020603050405020304" pitchFamily="18" charset="0"/>
              </a:rPr>
              <a:t>, có cách nào để giải quyết các vấn đề </a:t>
            </a:r>
            <a:r>
              <a:rPr lang="en-US" sz="2400">
                <a:solidFill>
                  <a:schemeClr val="bg1"/>
                </a:solidFill>
                <a:latin typeface="UTM Avo" panose="02040603050506020204" pitchFamily="18" charset="0"/>
                <a:cs typeface="Times New Roman" panose="02020603050405020304" pitchFamily="18" charset="0"/>
              </a:rPr>
              <a:t>mình</a:t>
            </a:r>
            <a:r>
              <a:rPr lang="vi-VN" sz="2400">
                <a:solidFill>
                  <a:schemeClr val="bg1"/>
                </a:solidFill>
                <a:latin typeface="UTM Avo" panose="02040603050506020204" pitchFamily="18" charset="0"/>
                <a:cs typeface="Times New Roman" panose="02020603050405020304" pitchFamily="18" charset="0"/>
              </a:rPr>
              <a:t> gặp phải không?</a:t>
            </a:r>
            <a:endParaRPr kumimoji="0" lang="en-US" sz="2400" i="0" u="none" strike="noStrike" kern="1200" cap="none" spc="0" normalizeH="0" baseline="0" noProof="0">
              <a:ln>
                <a:noFill/>
              </a:ln>
              <a:solidFill>
                <a:schemeClr val="bg1"/>
              </a:solidFill>
              <a:effectLst/>
              <a:uLnTx/>
              <a:uFillTx/>
              <a:latin typeface="Arial"/>
            </a:endParaRPr>
          </a:p>
        </p:txBody>
      </p:sp>
    </p:spTree>
    <p:extLst>
      <p:ext uri="{BB962C8B-B14F-4D97-AF65-F5344CB8AC3E}">
        <p14:creationId xmlns:p14="http://schemas.microsoft.com/office/powerpoint/2010/main" val="364909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229841"/>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sử dụng phần mềm </a:t>
            </a:r>
            <a:r>
              <a:rPr lang="vi-VN" sz="2400" b="1">
                <a:latin typeface="UTM Avo" panose="02040603050506020204" pitchFamily="18" charset="0"/>
                <a:cs typeface="Times New Roman" panose="02020603050405020304" pitchFamily="18" charset="0"/>
              </a:rPr>
              <a:t>GIMP</a:t>
            </a:r>
            <a:r>
              <a:rPr lang="vi-VN" sz="2400">
                <a:latin typeface="UTM Avo" panose="02040603050506020204" pitchFamily="18" charset="0"/>
                <a:cs typeface="Times New Roman" panose="02020603050405020304" pitchFamily="18" charset="0"/>
              </a:rPr>
              <a:t> để mở các tệp ảnh trong thư mục </a:t>
            </a:r>
            <a:r>
              <a:rPr lang="vi-VN" sz="2400" b="1">
                <a:latin typeface="UTM Avo" panose="02040603050506020204" pitchFamily="18" charset="0"/>
                <a:cs typeface="Times New Roman" panose="02020603050405020304" pitchFamily="18" charset="0"/>
              </a:rPr>
              <a:t>HINHANH</a:t>
            </a:r>
            <a:r>
              <a:rPr lang="vi-VN" sz="2400">
                <a:latin typeface="UTM Avo" panose="02040603050506020204" pitchFamily="18" charset="0"/>
                <a:cs typeface="Times New Roman" panose="02020603050405020304" pitchFamily="18" charset="0"/>
              </a:rPr>
              <a:t> đã lưu ở Bài 8b. Sử dụng các công cụ Crop, Rotate, Scale để chỉnh sửa những điểm em thấy chưa đẹp (loại bỏ các phần không cần thiết, điều chỉnh hướng ảnh,...).</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1">
                    <a:lumMod val="75000"/>
                  </a:schemeClr>
                </a:solidFill>
                <a:latin typeface="UTM Avo" panose="02040603050506020204" pitchFamily="18" charset="0"/>
                <a:cs typeface="Times New Roman" panose="02020603050405020304" pitchFamily="18" charset="0"/>
              </a:rPr>
              <a:t>LUYỆN TẬP</a:t>
            </a:r>
            <a:endParaRPr lang="vi-VN" sz="3200">
              <a:solidFill>
                <a:schemeClr val="accent1">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75292" cy="2229841"/>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Em hãy sử dụng phần mềm chinh sửa ảnh để mở các tệp ảnh về chủ đề yêu thích mà em đã lưu ở phần Vận dụng, Bài 8b. Sử dụng các công cụ Crop, Rotate, Scale để chỉnh sửa những điểm cần thiết để có được các hình ảnh mới đẹp hơn.</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1">
                    <a:lumMod val="75000"/>
                  </a:schemeClr>
                </a:solidFill>
                <a:latin typeface="UTM Avo" panose="02040603050506020204" pitchFamily="18" charset="0"/>
                <a:cs typeface="Times New Roman" panose="02020603050405020304" pitchFamily="18" charset="0"/>
              </a:rPr>
              <a:t>VẬN DỤNG</a:t>
            </a:r>
            <a:endParaRPr lang="vi-VN" sz="3200">
              <a:solidFill>
                <a:schemeClr val="accent1">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414" y="1318832"/>
            <a:ext cx="11612547" cy="1938992"/>
          </a:xfrm>
          <a:prstGeom prst="rect">
            <a:avLst/>
          </a:prstGeom>
          <a:noFill/>
        </p:spPr>
        <p:txBody>
          <a:bodyPr wrap="square" rtlCol="0">
            <a:spAutoFit/>
          </a:bodyPr>
          <a:lstStyle/>
          <a:p>
            <a:pPr marL="1143000" indent="-1143000" algn="ctr">
              <a:buAutoNum type="arabicPeriod"/>
            </a:pPr>
            <a:r>
              <a:rPr lang="vi-VN" sz="6000">
                <a:solidFill>
                  <a:schemeClr val="accent5">
                    <a:lumMod val="75000"/>
                  </a:schemeClr>
                </a:solidFill>
                <a:latin typeface="+mj-lt"/>
              </a:rPr>
              <a:t>CÔNG C</a:t>
            </a:r>
            <a:r>
              <a:rPr lang="en-US" sz="6000">
                <a:solidFill>
                  <a:schemeClr val="accent5">
                    <a:lumMod val="75000"/>
                  </a:schemeClr>
                </a:solidFill>
                <a:latin typeface="+mj-lt"/>
              </a:rPr>
              <a:t>Ụ</a:t>
            </a:r>
            <a:r>
              <a:rPr lang="vi-VN" sz="6000">
                <a:solidFill>
                  <a:schemeClr val="accent5">
                    <a:lumMod val="75000"/>
                  </a:schemeClr>
                </a:solidFill>
                <a:latin typeface="+mj-lt"/>
              </a:rPr>
              <a:t> CẮT, XOAY, </a:t>
            </a:r>
            <a:endParaRPr lang="en-US" sz="6000">
              <a:solidFill>
                <a:schemeClr val="accent5">
                  <a:lumMod val="75000"/>
                </a:schemeClr>
              </a:solidFill>
              <a:latin typeface="+mj-lt"/>
            </a:endParaRPr>
          </a:p>
          <a:p>
            <a:pPr algn="ctr"/>
            <a:r>
              <a:rPr lang="vi-VN" sz="6000">
                <a:solidFill>
                  <a:schemeClr val="accent5">
                    <a:lumMod val="75000"/>
                  </a:schemeClr>
                </a:solidFill>
                <a:latin typeface="+mj-lt"/>
              </a:rPr>
              <a:t>THAY ĐỔI KÍCH THƯỚC ẢNH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6"/>
            <a:ext cx="10649995" cy="3156462"/>
            <a:chOff x="1117200" y="3528268"/>
            <a:chExt cx="10337399" cy="431966"/>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431966"/>
              <a:chOff x="1493120" y="3891280"/>
              <a:chExt cx="10337399" cy="431966"/>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403535"/>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32817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17374"/>
                <a:ext cx="2925392" cy="122686"/>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17266"/>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2" y="3556699"/>
              <a:ext cx="7528413" cy="72920"/>
            </a:xfrm>
            <a:prstGeom prst="rect">
              <a:avLst/>
            </a:prstGeom>
          </p:spPr>
          <p:txBody>
            <a:bodyPr wrap="square">
              <a:spAutoFit/>
            </a:bodyPr>
            <a:lstStyle/>
            <a:p>
              <a:pPr lvl="0" algn="ctr"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Công cụ cắt, xoay, thay đổi kích thước ảnh </a:t>
              </a:r>
              <a:endParaRPr kumimoji="0" lang="vi-VN"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2308324"/>
          </a:xfrm>
          <a:prstGeom prst="rect">
            <a:avLst/>
          </a:prstGeom>
        </p:spPr>
        <p:txBody>
          <a:bodyPr wrap="square">
            <a:spAutoFit/>
          </a:bodyPr>
          <a:lstStyle/>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1.	Em </a:t>
            </a:r>
            <a:r>
              <a:rPr lang="vi-VN" sz="2400" smtClean="0">
                <a:solidFill>
                  <a:srgbClr val="000000"/>
                </a:solidFill>
                <a:latin typeface="UTM Avo" panose="02040603050506020204" pitchFamily="18" charset="0"/>
                <a:cs typeface="Times New Roman" panose="02020603050405020304" pitchFamily="18" charset="0"/>
              </a:rPr>
              <a:t>h</a:t>
            </a:r>
            <a:r>
              <a:rPr lang="en-US" sz="2400">
                <a:solidFill>
                  <a:srgbClr val="000000"/>
                </a:solidFill>
                <a:latin typeface="UTM Avo" panose="02040603050506020204" pitchFamily="18" charset="0"/>
                <a:cs typeface="Times New Roman" panose="02020603050405020304" pitchFamily="18" charset="0"/>
              </a:rPr>
              <a:t>ã</a:t>
            </a:r>
            <a:r>
              <a:rPr lang="vi-VN" sz="2400" smtClean="0">
                <a:solidFill>
                  <a:srgbClr val="000000"/>
                </a:solidFill>
                <a:latin typeface="UTM Avo" panose="02040603050506020204" pitchFamily="18" charset="0"/>
                <a:cs typeface="Times New Roman" panose="02020603050405020304" pitchFamily="18" charset="0"/>
              </a:rPr>
              <a:t>y </a:t>
            </a:r>
            <a:r>
              <a:rPr lang="vi-VN" sz="2400">
                <a:solidFill>
                  <a:srgbClr val="000000"/>
                </a:solidFill>
                <a:latin typeface="UTM Avo" panose="02040603050506020204" pitchFamily="18" charset="0"/>
                <a:cs typeface="Times New Roman" panose="02020603050405020304" pitchFamily="18" charset="0"/>
              </a:rPr>
              <a:t>liệt kê một số trường hợp cần cắt, xoay, thay đổi kích thước ảnh. Công cụ nào của phần mềm ch</a:t>
            </a:r>
            <a:r>
              <a:rPr lang="en-US" sz="2400">
                <a:solidFill>
                  <a:srgbClr val="000000"/>
                </a:solidFill>
                <a:latin typeface="UTM Avo" panose="02040603050506020204" pitchFamily="18" charset="0"/>
                <a:cs typeface="Times New Roman" panose="02020603050405020304" pitchFamily="18" charset="0"/>
              </a:rPr>
              <a:t>ỉ</a:t>
            </a:r>
            <a:r>
              <a:rPr lang="vi-VN" sz="2400">
                <a:solidFill>
                  <a:srgbClr val="000000"/>
                </a:solidFill>
                <a:latin typeface="UTM Avo" panose="02040603050506020204" pitchFamily="18" charset="0"/>
                <a:cs typeface="Times New Roman" panose="02020603050405020304" pitchFamily="18" charset="0"/>
              </a:rPr>
              <a:t>nh sửa ảnh giúp em làm điều đó?</a:t>
            </a:r>
          </a:p>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2.	Dung lượng của tệp có liên quan như thế nào đến kích thước ảnh? </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159728" y="458797"/>
            <a:ext cx="5464096" cy="501368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627063" lvl="0" indent="-457200" algn="just" defTabSz="342900">
              <a:lnSpc>
                <a:spcPct val="135000"/>
              </a:lnSpc>
              <a:buAutoNum type="alphaLcParenR"/>
              <a:defRPr/>
            </a:pPr>
            <a:r>
              <a:rPr lang="vi-VN" sz="2400" b="1">
                <a:solidFill>
                  <a:srgbClr val="000000"/>
                </a:solidFill>
                <a:latin typeface="UTM Avo" panose="02040603050506020204" pitchFamily="18" charset="0"/>
                <a:cs typeface="Times New Roman" panose="02020603050405020304" pitchFamily="18" charset="0"/>
              </a:rPr>
              <a:t>Cắt hình ảnh</a:t>
            </a:r>
            <a:endParaRPr lang="en-US" sz="2400" b="1">
              <a:solidFill>
                <a:srgbClr val="000000"/>
              </a:solidFill>
              <a:latin typeface="UTM Avo" panose="02040603050506020204" pitchFamily="18" charset="0"/>
              <a:cs typeface="Times New Roman" panose="02020603050405020304" pitchFamily="18" charset="0"/>
            </a:endParaRPr>
          </a:p>
          <a:p>
            <a:pPr marL="169863"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Khi chụp ảnh, có thể có những đối tượng xuất hiện trong ảnh ngoài ý muốn của người chụp. Trong trường hợp đó, em cần sử dụng công cụ cắt (Crop) để loại bỏ những chi tiết không hợp lí, giúp cho bức ảnh có bố cục chặt hơn, thu hút sự chú ý của người xem vào chủ đề của bức ảnh.</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7" name="Shape 559">
            <a:extLst>
              <a:ext uri="{FF2B5EF4-FFF2-40B4-BE49-F238E27FC236}">
                <a16:creationId xmlns:a16="http://schemas.microsoft.com/office/drawing/2014/main" id="{E9E74E9A-0D95-46AE-835A-72DD9DB62188}"/>
              </a:ext>
            </a:extLst>
          </p:cNvPr>
          <p:cNvPicPr/>
          <p:nvPr/>
        </p:nvPicPr>
        <p:blipFill>
          <a:blip r:embed="rId3"/>
          <a:stretch/>
        </p:blipFill>
        <p:spPr>
          <a:xfrm>
            <a:off x="6846849" y="1483246"/>
            <a:ext cx="3875219" cy="2964781"/>
          </a:xfrm>
          <a:prstGeom prst="rect">
            <a:avLst/>
          </a:prstGeom>
        </p:spPr>
      </p:pic>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14681" y="311215"/>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159728" y="344497"/>
            <a:ext cx="10103004"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b)	Xoay hình </a:t>
            </a:r>
            <a:r>
              <a:rPr lang="en-US" sz="2400" b="1">
                <a:solidFill>
                  <a:srgbClr val="000000"/>
                </a:solidFill>
                <a:latin typeface="UTM Avo" panose="02040603050506020204" pitchFamily="18" charset="0"/>
                <a:cs typeface="Times New Roman" panose="02020603050405020304" pitchFamily="18" charset="0"/>
              </a:rPr>
              <a:t>ả</a:t>
            </a:r>
            <a:r>
              <a:rPr lang="vi-VN" sz="2400" b="1">
                <a:solidFill>
                  <a:srgbClr val="000000"/>
                </a:solidFill>
                <a:latin typeface="UTM Avo" panose="02040603050506020204" pitchFamily="18" charset="0"/>
                <a:cs typeface="Times New Roman" panose="02020603050405020304" pitchFamily="18" charset="0"/>
              </a:rPr>
              <a:t>nh</a:t>
            </a:r>
            <a:endParaRPr lang="en-US" sz="2400" b="1">
              <a:solidFill>
                <a:srgbClr val="000000"/>
              </a:solidFill>
              <a:latin typeface="UTM Avo" panose="02040603050506020204" pitchFamily="18" charset="0"/>
              <a:cs typeface="Times New Roman" panose="02020603050405020304" pitchFamily="18" charset="0"/>
            </a:endParaRPr>
          </a:p>
          <a:p>
            <a:pPr marL="169863"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Trong thực tế, khi chụp ảnh, máy ảnh có thể bị nghiêng hoặc xoay không đúng hướng. Kết quả là ảnh chụp có thể bị lỗi hoặc không đúng ý định của người chụp. Công cụ xoay (Rotate) có thể giúp em khắc phục vấn đề bằng cách xoay hình ảnh theo góc xoay và tâm xoay tuỳ ý (Hình 9b.1).</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7" name="Shape 559">
            <a:extLst>
              <a:ext uri="{FF2B5EF4-FFF2-40B4-BE49-F238E27FC236}">
                <a16:creationId xmlns:a16="http://schemas.microsoft.com/office/drawing/2014/main" id="{E9E74E9A-0D95-46AE-835A-72DD9DB62188}"/>
              </a:ext>
            </a:extLst>
          </p:cNvPr>
          <p:cNvPicPr/>
          <p:nvPr/>
        </p:nvPicPr>
        <p:blipFill rotWithShape="1">
          <a:blip r:embed="rId3"/>
          <a:srcRect r="1519"/>
          <a:stretch/>
        </p:blipFill>
        <p:spPr>
          <a:xfrm>
            <a:off x="1403329" y="3434422"/>
            <a:ext cx="3816371" cy="2964781"/>
          </a:xfrm>
          <a:prstGeom prst="rect">
            <a:avLst/>
          </a:prstGeom>
        </p:spPr>
      </p:pic>
      <p:pic>
        <p:nvPicPr>
          <p:cNvPr id="8" name="Shape 561">
            <a:extLst>
              <a:ext uri="{FF2B5EF4-FFF2-40B4-BE49-F238E27FC236}">
                <a16:creationId xmlns:a16="http://schemas.microsoft.com/office/drawing/2014/main" id="{2E58AB31-18D5-41AA-B16D-3C32FED1B5C5}"/>
              </a:ext>
            </a:extLst>
          </p:cNvPr>
          <p:cNvPicPr/>
          <p:nvPr/>
        </p:nvPicPr>
        <p:blipFill rotWithShape="1">
          <a:blip r:embed="rId4"/>
          <a:srcRect l="18614"/>
          <a:stretch/>
        </p:blipFill>
        <p:spPr>
          <a:xfrm>
            <a:off x="7387513" y="3429000"/>
            <a:ext cx="3875219" cy="2970203"/>
          </a:xfrm>
          <a:prstGeom prst="rect">
            <a:avLst/>
          </a:prstGeom>
        </p:spPr>
      </p:pic>
      <p:sp>
        <p:nvSpPr>
          <p:cNvPr id="2" name="Arrow: Right 1">
            <a:extLst>
              <a:ext uri="{FF2B5EF4-FFF2-40B4-BE49-F238E27FC236}">
                <a16:creationId xmlns:a16="http://schemas.microsoft.com/office/drawing/2014/main" id="{1A784959-31CF-4FEF-8AD5-B4D0BC9F6A9D}"/>
              </a:ext>
            </a:extLst>
          </p:cNvPr>
          <p:cNvSpPr/>
          <p:nvPr/>
        </p:nvSpPr>
        <p:spPr>
          <a:xfrm>
            <a:off x="5278548" y="4616604"/>
            <a:ext cx="2108965" cy="981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98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14681" y="311215"/>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159728" y="344497"/>
            <a:ext cx="10103004" cy="401648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c)	Thay đổi kích thước hình ảnh</a:t>
            </a:r>
            <a:endParaRPr lang="en-US" sz="2400" b="1">
              <a:solidFill>
                <a:srgbClr val="000000"/>
              </a:solidFill>
              <a:latin typeface="UTM Avo" panose="02040603050506020204" pitchFamily="18" charset="0"/>
              <a:cs typeface="Times New Roman" panose="02020603050405020304" pitchFamily="18" charset="0"/>
            </a:endParaRPr>
          </a:p>
          <a:p>
            <a:pPr marL="169863"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Mỗi hình ảnh đều có kích thước cụ thể, tuy nhiên em có thể thay đổi kích thước của chúng (Hình 9b.2). Công cụ thay đổi kích thước (Resize) giúp em tăng hoặc giảm kích thước hình ảnh. Một trong những ứng dụng của việc thay đổi kích thước ảnh là</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tăng hoặc giảm dung lượng của tệp ảnh khi muốn gửi dưới dạng tệp đính kèm thư điện tử hoặc tải lên mạng xã hội, website, diễn đãn,...</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id="{1A784959-31CF-4FEF-8AD5-B4D0BC9F6A9D}"/>
              </a:ext>
            </a:extLst>
          </p:cNvPr>
          <p:cNvSpPr/>
          <p:nvPr/>
        </p:nvSpPr>
        <p:spPr>
          <a:xfrm>
            <a:off x="5278548" y="4616604"/>
            <a:ext cx="2108965" cy="981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hape 565">
            <a:extLst>
              <a:ext uri="{FF2B5EF4-FFF2-40B4-BE49-F238E27FC236}">
                <a16:creationId xmlns:a16="http://schemas.microsoft.com/office/drawing/2014/main" id="{B9B7C876-9014-4B56-BD39-6CE94940C18B}"/>
              </a:ext>
            </a:extLst>
          </p:cNvPr>
          <p:cNvPicPr/>
          <p:nvPr/>
        </p:nvPicPr>
        <p:blipFill>
          <a:blip r:embed="rId3"/>
          <a:stretch/>
        </p:blipFill>
        <p:spPr>
          <a:xfrm>
            <a:off x="2575889" y="4063876"/>
            <a:ext cx="2380136" cy="2391975"/>
          </a:xfrm>
          <a:prstGeom prst="rect">
            <a:avLst/>
          </a:prstGeom>
        </p:spPr>
      </p:pic>
      <p:pic>
        <p:nvPicPr>
          <p:cNvPr id="10" name="Shape 569">
            <a:extLst>
              <a:ext uri="{FF2B5EF4-FFF2-40B4-BE49-F238E27FC236}">
                <a16:creationId xmlns:a16="http://schemas.microsoft.com/office/drawing/2014/main" id="{06952B14-013C-4DA8-B442-8020B2B332E2}"/>
              </a:ext>
            </a:extLst>
          </p:cNvPr>
          <p:cNvPicPr/>
          <p:nvPr/>
        </p:nvPicPr>
        <p:blipFill rotWithShape="1">
          <a:blip r:embed="rId4"/>
          <a:srcRect l="20458"/>
          <a:stretch/>
        </p:blipFill>
        <p:spPr>
          <a:xfrm>
            <a:off x="7710036" y="4429574"/>
            <a:ext cx="1828800" cy="1792169"/>
          </a:xfrm>
          <a:prstGeom prst="rect">
            <a:avLst/>
          </a:prstGeom>
        </p:spPr>
      </p:pic>
    </p:spTree>
    <p:extLst>
      <p:ext uri="{BB962C8B-B14F-4D97-AF65-F5344CB8AC3E}">
        <p14:creationId xmlns:p14="http://schemas.microsoft.com/office/powerpoint/2010/main" val="54377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ABDE90-BED7-4789-9EB8-04DB9FC1F1E9}"/>
              </a:ext>
            </a:extLst>
          </p:cNvPr>
          <p:cNvPicPr>
            <a:picLocks noChangeAspect="1"/>
          </p:cNvPicPr>
          <p:nvPr/>
        </p:nvPicPr>
        <p:blipFill rotWithShape="1">
          <a:blip r:embed="rId2">
            <a:extLst>
              <a:ext uri="{28A0092B-C50C-407E-A947-70E740481C1C}">
                <a14:useLocalDpi xmlns:a14="http://schemas.microsoft.com/office/drawing/2010/main" val="0"/>
              </a:ext>
            </a:extLst>
          </a:blip>
          <a:srcRect l="-1406" r="-956"/>
          <a:stretch/>
        </p:blipFill>
        <p:spPr>
          <a:xfrm>
            <a:off x="266700" y="3021158"/>
            <a:ext cx="4362450" cy="3855892"/>
          </a:xfrm>
          <a:prstGeom prst="rect">
            <a:avLst/>
          </a:prstGeom>
        </p:spPr>
      </p:pic>
      <p:sp>
        <p:nvSpPr>
          <p:cNvPr id="11" name="Speech Bubble: Rectangle with Corners Rounded 10">
            <a:extLst>
              <a:ext uri="{FF2B5EF4-FFF2-40B4-BE49-F238E27FC236}">
                <a16:creationId xmlns:a16="http://schemas.microsoft.com/office/drawing/2014/main" id="{7FBAC085-E6AD-4E97-928C-14ADC18F01E5}"/>
              </a:ext>
            </a:extLst>
          </p:cNvPr>
          <p:cNvSpPr/>
          <p:nvPr/>
        </p:nvSpPr>
        <p:spPr>
          <a:xfrm>
            <a:off x="2208628" y="452673"/>
            <a:ext cx="9071992" cy="2042877"/>
          </a:xfrm>
          <a:prstGeom prst="wedgeRoundRectCallout">
            <a:avLst>
              <a:gd name="adj1" fmla="val -45437"/>
              <a:gd name="adj2" fmla="val 106788"/>
              <a:gd name="adj3" fmla="val 16667"/>
            </a:avLst>
          </a:prstGeom>
          <a:solidFill>
            <a:srgbClr val="9C51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E36EF0-86B9-4026-A360-3A247D304C33}"/>
              </a:ext>
            </a:extLst>
          </p:cNvPr>
          <p:cNvSpPr txBox="1"/>
          <p:nvPr/>
        </p:nvSpPr>
        <p:spPr>
          <a:xfrm>
            <a:off x="2208628" y="540597"/>
            <a:ext cx="9071992" cy="1771575"/>
          </a:xfrm>
          <a:prstGeom prst="rect">
            <a:avLst/>
          </a:prstGeom>
          <a:noFill/>
        </p:spPr>
        <p:txBody>
          <a:bodyPr wrap="square">
            <a:spAutoFit/>
          </a:bodyPr>
          <a:lstStyle/>
          <a:p>
            <a:pPr lvl="0" algn="ctr" defTabSz="342900">
              <a:lnSpc>
                <a:spcPct val="135000"/>
              </a:lnSpc>
              <a:defRPr/>
            </a:pPr>
            <a:r>
              <a:rPr lang="en-US" sz="2800">
                <a:solidFill>
                  <a:schemeClr val="bg1"/>
                </a:solidFill>
                <a:latin typeface="UTM Avo" panose="02040603050506020204" pitchFamily="18" charset="0"/>
                <a:cs typeface="Times New Roman" panose="02020603050405020304" pitchFamily="18" charset="0"/>
              </a:rPr>
              <a:t>V</a:t>
            </a:r>
            <a:r>
              <a:rPr lang="vi-VN" sz="2800">
                <a:solidFill>
                  <a:schemeClr val="bg1"/>
                </a:solidFill>
                <a:latin typeface="UTM Avo" panose="02040603050506020204" pitchFamily="18" charset="0"/>
                <a:cs typeface="Times New Roman" panose="02020603050405020304" pitchFamily="18" charset="0"/>
              </a:rPr>
              <a:t>ới những hình ảnh gốc có kích thước nhỏ th</a:t>
            </a:r>
            <a:r>
              <a:rPr lang="en-US" sz="2800">
                <a:solidFill>
                  <a:schemeClr val="bg1"/>
                </a:solidFill>
                <a:latin typeface="UTM Avo" panose="02040603050506020204" pitchFamily="18" charset="0"/>
                <a:cs typeface="Times New Roman" panose="02020603050405020304" pitchFamily="18" charset="0"/>
              </a:rPr>
              <a:t>ì</a:t>
            </a:r>
            <a:r>
              <a:rPr lang="vi-VN" sz="2800">
                <a:solidFill>
                  <a:schemeClr val="bg1"/>
                </a:solidFill>
                <a:latin typeface="UTM Avo" panose="02040603050506020204" pitchFamily="18" charset="0"/>
                <a:cs typeface="Times New Roman" panose="02020603050405020304" pitchFamily="18" charset="0"/>
              </a:rPr>
              <a:t> không nên thay đổi thành kích thước l</a:t>
            </a:r>
            <a:r>
              <a:rPr lang="en-US" sz="2800">
                <a:solidFill>
                  <a:schemeClr val="bg1"/>
                </a:solidFill>
                <a:latin typeface="UTM Avo" panose="02040603050506020204" pitchFamily="18" charset="0"/>
                <a:cs typeface="Times New Roman" panose="02020603050405020304" pitchFamily="18" charset="0"/>
              </a:rPr>
              <a:t>ớ</a:t>
            </a:r>
            <a:r>
              <a:rPr lang="vi-VN" sz="2800">
                <a:solidFill>
                  <a:schemeClr val="bg1"/>
                </a:solidFill>
                <a:latin typeface="UTM Avo" panose="02040603050506020204" pitchFamily="18" charset="0"/>
                <a:cs typeface="Times New Roman" panose="02020603050405020304" pitchFamily="18" charset="0"/>
              </a:rPr>
              <a:t>n hơn vì sẽ làm giảm chất lượng hình ảnh.</a:t>
            </a:r>
            <a:endParaRPr kumimoji="0" lang="en-US" sz="2800" i="0" u="none" strike="noStrike" kern="1200" cap="none" spc="0" normalizeH="0" baseline="0" noProof="0">
              <a:ln>
                <a:noFill/>
              </a:ln>
              <a:solidFill>
                <a:schemeClr val="bg1"/>
              </a:solidFill>
              <a:effectLst/>
              <a:uLnTx/>
              <a:uFillTx/>
              <a:latin typeface="Arial"/>
            </a:endParaRPr>
          </a:p>
        </p:txBody>
      </p:sp>
    </p:spTree>
    <p:extLst>
      <p:ext uri="{BB962C8B-B14F-4D97-AF65-F5344CB8AC3E}">
        <p14:creationId xmlns:p14="http://schemas.microsoft.com/office/powerpoint/2010/main" val="403930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20"/>
            <a:ext cx="10570890" cy="2538132"/>
            <a:chOff x="541427" y="4307442"/>
            <a:chExt cx="10570890" cy="2756367"/>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2756367"/>
              <a:chOff x="541575" y="4359396"/>
              <a:chExt cx="10400346" cy="2756367"/>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2521334"/>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2421569"/>
            </a:xfrm>
            <a:prstGeom prst="rect">
              <a:avLst/>
            </a:prstGeom>
          </p:spPr>
          <p:txBody>
            <a:bodyPr wrap="square">
              <a:spAutoFit/>
            </a:bodyPr>
            <a:lstStyle/>
            <a:p>
              <a:pPr marL="342900" indent="-342900" algn="just" defTabSz="342900">
                <a:lnSpc>
                  <a:spcPct val="150000"/>
                </a:lnSpc>
                <a:buFont typeface="Arial" pitchFamily="34" charset="0"/>
                <a:buChar char="•"/>
              </a:pPr>
              <a:r>
                <a:rPr lang="vi-VN" sz="2400" b="1">
                  <a:latin typeface="UTM Avo" panose="02040603050506020204" pitchFamily="18" charset="0"/>
                  <a:cs typeface="Times New Roman" panose="02020603050405020304" pitchFamily="18" charset="0"/>
                </a:rPr>
                <a:t>Công cụ Crop </a:t>
              </a:r>
              <a:r>
                <a:rPr lang="vi-VN" sz="2400">
                  <a:latin typeface="UTM Avo" panose="02040603050506020204" pitchFamily="18" charset="0"/>
                  <a:cs typeface="Times New Roman" panose="02020603050405020304" pitchFamily="18" charset="0"/>
                </a:rPr>
                <a:t>giúp em loại bỏ các phần ảnh không hợp lí.</a:t>
              </a:r>
            </a:p>
            <a:p>
              <a:pPr marL="342900" indent="-342900" algn="just" defTabSz="342900">
                <a:lnSpc>
                  <a:spcPct val="150000"/>
                </a:lnSpc>
                <a:buFont typeface="Arial" pitchFamily="34" charset="0"/>
                <a:buChar char="•"/>
              </a:pPr>
              <a:r>
                <a:rPr lang="vi-VN" sz="2400" b="1">
                  <a:latin typeface="UTM Avo" panose="02040603050506020204" pitchFamily="18" charset="0"/>
                  <a:cs typeface="Times New Roman" panose="02020603050405020304" pitchFamily="18" charset="0"/>
                </a:rPr>
                <a:t>Công cụ Resize </a:t>
              </a:r>
              <a:r>
                <a:rPr lang="vi-VN" sz="2400">
                  <a:latin typeface="UTM Avo" panose="02040603050506020204" pitchFamily="18" charset="0"/>
                  <a:cs typeface="Times New Roman" panose="02020603050405020304" pitchFamily="18" charset="0"/>
                </a:rPr>
                <a:t>giúp em tăng hoặc giảm kích thước ảnh.</a:t>
              </a:r>
            </a:p>
            <a:p>
              <a:pPr marL="342900" indent="-342900" algn="just" defTabSz="342900">
                <a:lnSpc>
                  <a:spcPct val="150000"/>
                </a:lnSpc>
                <a:buFont typeface="Arial" pitchFamily="34" charset="0"/>
                <a:buChar char="•"/>
              </a:pPr>
              <a:r>
                <a:rPr lang="vi-VN" sz="2400" b="1">
                  <a:latin typeface="UTM Avo" panose="02040603050506020204" pitchFamily="18" charset="0"/>
                  <a:cs typeface="Times New Roman" panose="02020603050405020304" pitchFamily="18" charset="0"/>
                </a:rPr>
                <a:t>Công cụ Rotate </a:t>
              </a:r>
              <a:r>
                <a:rPr lang="vi-VN" sz="2400">
                  <a:latin typeface="UTM Avo" panose="02040603050506020204" pitchFamily="18" charset="0"/>
                  <a:cs typeface="Times New Roman" panose="02020603050405020304" pitchFamily="18" charset="0"/>
                </a:rPr>
                <a:t>giúp em xoay ảnh theo góc xoay và tâm xoay tuỳ ý.</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632E62"/>
      </a:dk2>
      <a:lt2>
        <a:srgbClr val="EAE5EB"/>
      </a:lt2>
      <a:accent1>
        <a:srgbClr val="92278F"/>
      </a:accent1>
      <a:accent2>
        <a:srgbClr val="9B57D3"/>
      </a:accent2>
      <a:accent3>
        <a:srgbClr val="755DD9"/>
      </a:accent3>
      <a:accent4>
        <a:srgbClr val="E398E1"/>
      </a:accent4>
      <a:accent5>
        <a:srgbClr val="762EB1"/>
      </a:accent5>
      <a:accent6>
        <a:srgbClr val="5982DB"/>
      </a:accent6>
      <a:hlink>
        <a:srgbClr val="0066FF"/>
      </a:hlink>
      <a:folHlink>
        <a:srgbClr val="666699"/>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2507</TotalTime>
  <Words>911</Words>
  <PresentationFormat>Widescreen</PresentationFormat>
  <Paragraphs>62</Paragraphs>
  <Slides>21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Segoe Print</vt:lpstr>
      <vt:lpstr>Arial</vt:lpstr>
      <vt:lpstr>Times New Roman</vt:lpstr>
      <vt:lpstr>UTM Avo</vt:lpstr>
      <vt:lpstr>UTM Cookies</vt:lpstr>
      <vt:lpstr>字魂59号-创粗黑</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2021-06-02T01:34:28Z</dcterms:created>
  <dcterms:modified xsi:type="dcterms:W3CDTF">2023-02-19T14:37:08Z</dcterms:modified>
</cp:coreProperties>
</file>