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7" r:id="rId2"/>
    <p:sldId id="270" r:id="rId3"/>
    <p:sldId id="350" r:id="rId4"/>
    <p:sldId id="292" r:id="rId5"/>
    <p:sldId id="369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3" r:id="rId14"/>
    <p:sldId id="364" r:id="rId15"/>
    <p:sldId id="365" r:id="rId16"/>
    <p:sldId id="366" r:id="rId17"/>
    <p:sldId id="360" r:id="rId18"/>
    <p:sldId id="367" r:id="rId19"/>
    <p:sldId id="368" r:id="rId20"/>
    <p:sldId id="294" r:id="rId21"/>
    <p:sldId id="3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505F2C04-C923-438B-8C0F-E0CD2BADF298}">
      <wppc:fontMiss xmlns=""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CC"/>
    <a:srgbClr val="3BBFEF"/>
    <a:srgbClr val="FBD252"/>
    <a:srgbClr val="BF9000"/>
    <a:srgbClr val="A9D18E"/>
    <a:srgbClr val="FFFFFF"/>
    <a:srgbClr val="FFF2CC"/>
    <a:srgbClr val="F4B183"/>
    <a:srgbClr val="008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4660"/>
  </p:normalViewPr>
  <p:slideViewPr>
    <p:cSldViewPr snapToGrid="0">
      <p:cViewPr varScale="1">
        <p:scale>
          <a:sx n="55" d="100"/>
          <a:sy n="55" d="100"/>
        </p:scale>
        <p:origin x="90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64227-530A-4E8F-BBBB-CE6AB5381B1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3D86C-58AC-46A7-9487-BCDB9271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96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64B8-4BF4-461F-A49A-02544AF1A99D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B64B8-4BF4-461F-A49A-02544AF1A99D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8D409-B4F9-45E0-BA78-394C0ABCDB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88509" y="763725"/>
            <a:ext cx="10124142" cy="923330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BÀI 14. GIẢM PHÂN </a:t>
            </a:r>
          </a:p>
        </p:txBody>
      </p:sp>
      <p:pic>
        <p:nvPicPr>
          <p:cNvPr id="1026" name="Picture 2" descr="Mitosis vs Meiosis- Definition and 32 Major Differen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71" y="2043112"/>
            <a:ext cx="7620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267968" y="520700"/>
            <a:ext cx="91440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267968" y="0"/>
            <a:ext cx="929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14: GIẢM PHÂN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5839968" y="520700"/>
            <a:ext cx="0" cy="633730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Hộp Văn bản 1"/>
          <p:cNvSpPr txBox="1">
            <a:spLocks noChangeArrowheads="1"/>
          </p:cNvSpPr>
          <p:nvPr/>
        </p:nvSpPr>
        <p:spPr bwMode="auto">
          <a:xfrm>
            <a:off x="1261618" y="3049588"/>
            <a:ext cx="45466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NST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kép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dần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dãn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xoắn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Màng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dần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Thoi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bào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tiêu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biến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400" dirty="0">
                <a:latin typeface="Times New Roman" panose="02020603050405020304" pitchFamily="18" charset="0"/>
              </a:rPr>
              <a:t> chia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bào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</a:rPr>
              <a:t> 2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bào</a:t>
            </a:r>
            <a:r>
              <a:rPr lang="en-US" altLang="en-US" sz="2400" dirty="0"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lượng</a:t>
            </a:r>
            <a:r>
              <a:rPr lang="en-US" altLang="en-US" sz="2400" dirty="0">
                <a:latin typeface="Times New Roman" panose="02020603050405020304" pitchFamily="18" charset="0"/>
              </a:rPr>
              <a:t> NST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kép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giảm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nửa</a:t>
            </a:r>
            <a:r>
              <a:rPr lang="en-US" altLang="en-US" sz="2400" dirty="0">
                <a:latin typeface="Times New Roman" panose="02020603050405020304" pitchFamily="18" charset="0"/>
              </a:rPr>
              <a:t> (n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kép</a:t>
            </a:r>
            <a:r>
              <a:rPr lang="en-US" altLang="en-US" sz="2400" dirty="0">
                <a:latin typeface="Times New Roman" panose="02020603050405020304" pitchFamily="18" charset="0"/>
              </a:rPr>
              <a:t>)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06468" y="924868"/>
            <a:ext cx="2510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1. GIẢM PHÂN I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50505" y="579438"/>
            <a:ext cx="4665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latin typeface="Times New Roman" panose="02020603050405020304" pitchFamily="18" charset="0"/>
              </a:rPr>
              <a:t> I. QUÁ TRÌNH GIẢM PHÂN </a:t>
            </a:r>
          </a:p>
        </p:txBody>
      </p:sp>
      <p:sp>
        <p:nvSpPr>
          <p:cNvPr id="8" name="Hộp Văn bản 10"/>
          <p:cNvSpPr txBox="1">
            <a:spLocks noChangeArrowheads="1"/>
          </p:cNvSpPr>
          <p:nvPr/>
        </p:nvSpPr>
        <p:spPr bwMode="auto">
          <a:xfrm>
            <a:off x="1293368" y="1303338"/>
            <a:ext cx="4657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400" b="1" dirty="0">
                <a:latin typeface="Times New Roman" panose="02020603050405020304" pitchFamily="18" charset="0"/>
              </a:rPr>
              <a:t> I</a:t>
            </a:r>
          </a:p>
        </p:txBody>
      </p:sp>
      <p:sp>
        <p:nvSpPr>
          <p:cNvPr id="9" name="Hộp Văn bản 11"/>
          <p:cNvSpPr txBox="1">
            <a:spLocks noChangeArrowheads="1"/>
          </p:cNvSpPr>
          <p:nvPr/>
        </p:nvSpPr>
        <p:spPr bwMode="auto">
          <a:xfrm>
            <a:off x="1240980" y="1768475"/>
            <a:ext cx="4656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400" b="1" dirty="0">
                <a:latin typeface="Times New Roman" panose="02020603050405020304" pitchFamily="18" charset="0"/>
              </a:rPr>
              <a:t> I </a:t>
            </a:r>
          </a:p>
        </p:txBody>
      </p:sp>
      <p:sp>
        <p:nvSpPr>
          <p:cNvPr id="10" name="Hộp Văn bản 12"/>
          <p:cNvSpPr txBox="1">
            <a:spLocks noChangeArrowheads="1"/>
          </p:cNvSpPr>
          <p:nvPr/>
        </p:nvSpPr>
        <p:spPr bwMode="auto">
          <a:xfrm>
            <a:off x="1263205" y="2178050"/>
            <a:ext cx="46799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</a:rPr>
              <a:t> I</a:t>
            </a:r>
          </a:p>
        </p:txBody>
      </p:sp>
      <p:sp>
        <p:nvSpPr>
          <p:cNvPr id="11" name="Hộp Văn bản 12"/>
          <p:cNvSpPr txBox="1">
            <a:spLocks noChangeArrowheads="1"/>
          </p:cNvSpPr>
          <p:nvPr/>
        </p:nvSpPr>
        <p:spPr bwMode="auto">
          <a:xfrm>
            <a:off x="1293368" y="2589213"/>
            <a:ext cx="4719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2400" b="1" dirty="0">
                <a:latin typeface="Times New Roman" panose="02020603050405020304" pitchFamily="18" charset="0"/>
              </a:rPr>
              <a:t> I</a:t>
            </a:r>
          </a:p>
        </p:txBody>
      </p:sp>
      <p:pic>
        <p:nvPicPr>
          <p:cNvPr id="12" name="Hình ảnh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168" y="1023938"/>
            <a:ext cx="3987800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24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365504" y="520700"/>
            <a:ext cx="91440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65504" y="0"/>
            <a:ext cx="929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14: GIẢM PHÂN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5785104" y="520700"/>
            <a:ext cx="0" cy="633730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Hộp Văn bản 33"/>
          <p:cNvSpPr txBox="1">
            <a:spLocks noChangeArrowheads="1"/>
          </p:cNvSpPr>
          <p:nvPr/>
        </p:nvSpPr>
        <p:spPr bwMode="auto">
          <a:xfrm>
            <a:off x="1348041" y="1385888"/>
            <a:ext cx="4437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400" b="1" dirty="0">
                <a:latin typeface="Times New Roman" panose="02020603050405020304" pitchFamily="18" charset="0"/>
              </a:rPr>
              <a:t> I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360741" y="925513"/>
            <a:ext cx="259715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1. GIẢM PHÂN I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348041" y="579438"/>
            <a:ext cx="4665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latin typeface="Times New Roman" panose="02020603050405020304" pitchFamily="18" charset="0"/>
              </a:rPr>
              <a:t> I. QUÁ TRÌNH GIẢM PHÂN </a:t>
            </a:r>
          </a:p>
        </p:txBody>
      </p:sp>
      <p:grpSp>
        <p:nvGrpSpPr>
          <p:cNvPr id="8" name="Nhóm 9"/>
          <p:cNvGrpSpPr>
            <a:grpSpLocks/>
          </p:cNvGrpSpPr>
          <p:nvPr/>
        </p:nvGrpSpPr>
        <p:grpSpPr bwMode="auto">
          <a:xfrm>
            <a:off x="5910517" y="571500"/>
            <a:ext cx="4394200" cy="4757738"/>
            <a:chOff x="38100" y="1519238"/>
            <a:chExt cx="4486275" cy="5262562"/>
          </a:xfrm>
        </p:grpSpPr>
        <p:pic>
          <p:nvPicPr>
            <p:cNvPr id="9" name="Hình ảnh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" y="4173031"/>
              <a:ext cx="2020373" cy="2608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Hình ảnh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" y="1532734"/>
              <a:ext cx="2054477" cy="2429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Hình ảnh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418" y="1519238"/>
              <a:ext cx="2208957" cy="2429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Hình ảnh 1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7816" y="4173030"/>
              <a:ext cx="2338588" cy="2608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Mũi tên: Phải 14"/>
            <p:cNvSpPr/>
            <p:nvPr/>
          </p:nvSpPr>
          <p:spPr bwMode="auto">
            <a:xfrm>
              <a:off x="2067297" y="2818636"/>
              <a:ext cx="343602" cy="14925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Mũi tên: Trái 15"/>
            <p:cNvSpPr/>
            <p:nvPr/>
          </p:nvSpPr>
          <p:spPr bwMode="auto">
            <a:xfrm>
              <a:off x="1908462" y="5262909"/>
              <a:ext cx="345222" cy="145744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5" name="Hộp Văn bản 11"/>
          <p:cNvSpPr txBox="1">
            <a:spLocks noChangeArrowheads="1"/>
          </p:cNvSpPr>
          <p:nvPr/>
        </p:nvSpPr>
        <p:spPr bwMode="auto">
          <a:xfrm>
            <a:off x="1338516" y="1768475"/>
            <a:ext cx="4656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400" b="1" dirty="0">
                <a:latin typeface="Times New Roman" panose="02020603050405020304" pitchFamily="18" charset="0"/>
              </a:rPr>
              <a:t> I </a:t>
            </a:r>
          </a:p>
        </p:txBody>
      </p:sp>
      <p:sp>
        <p:nvSpPr>
          <p:cNvPr id="16" name="Hộp Văn bản 12"/>
          <p:cNvSpPr txBox="1">
            <a:spLocks noChangeArrowheads="1"/>
          </p:cNvSpPr>
          <p:nvPr/>
        </p:nvSpPr>
        <p:spPr bwMode="auto">
          <a:xfrm>
            <a:off x="1360741" y="2178050"/>
            <a:ext cx="46799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</a:rPr>
              <a:t> I</a:t>
            </a:r>
          </a:p>
        </p:txBody>
      </p:sp>
      <p:sp>
        <p:nvSpPr>
          <p:cNvPr id="17" name="Hộp Văn bản 18"/>
          <p:cNvSpPr txBox="1">
            <a:spLocks noChangeArrowheads="1"/>
          </p:cNvSpPr>
          <p:nvPr/>
        </p:nvSpPr>
        <p:spPr bwMode="auto">
          <a:xfrm>
            <a:off x="1390904" y="2589213"/>
            <a:ext cx="4719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2400" b="1" dirty="0">
                <a:latin typeface="Times New Roman" panose="02020603050405020304" pitchFamily="18" charset="0"/>
              </a:rPr>
              <a:t> I</a:t>
            </a:r>
          </a:p>
        </p:txBody>
      </p:sp>
      <p:sp>
        <p:nvSpPr>
          <p:cNvPr id="18" name="Hộp Văn bản 17"/>
          <p:cNvSpPr txBox="1">
            <a:spLocks noChangeArrowheads="1"/>
          </p:cNvSpPr>
          <p:nvPr/>
        </p:nvSpPr>
        <p:spPr bwMode="auto">
          <a:xfrm>
            <a:off x="5785104" y="5581650"/>
            <a:ext cx="4719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Sự kiện nào trong giảm phân I là quan trọng nhất giúp giảm số lượng NST? </a:t>
            </a:r>
          </a:p>
        </p:txBody>
      </p:sp>
    </p:spTree>
    <p:extLst>
      <p:ext uri="{BB962C8B-B14F-4D97-AF65-F5344CB8AC3E}">
        <p14:creationId xmlns:p14="http://schemas.microsoft.com/office/powerpoint/2010/main" val="292305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11808" y="-24384"/>
            <a:ext cx="929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14: GIẢM PHÂN</a:t>
            </a:r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11808" y="496316"/>
            <a:ext cx="91440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Hộp Văn bản 10"/>
          <p:cNvSpPr txBox="1">
            <a:spLocks noChangeArrowheads="1"/>
          </p:cNvSpPr>
          <p:nvPr/>
        </p:nvSpPr>
        <p:spPr bwMode="auto">
          <a:xfrm>
            <a:off x="1550308" y="1303221"/>
            <a:ext cx="464820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2. GIẢM PHÂN II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50308" y="900484"/>
            <a:ext cx="2510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1. GIẢM PHÂN I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94345" y="555054"/>
            <a:ext cx="4665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latin typeface="Times New Roman" panose="02020603050405020304" pitchFamily="18" charset="0"/>
              </a:rPr>
              <a:t> I. QUÁ TRÌNH GIẢM PHÂN 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6083808" y="496316"/>
            <a:ext cx="0" cy="633730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Hộp Văn bản 1"/>
          <p:cNvSpPr txBox="1">
            <a:spLocks noChangeArrowheads="1"/>
          </p:cNvSpPr>
          <p:nvPr/>
        </p:nvSpPr>
        <p:spPr bwMode="auto">
          <a:xfrm>
            <a:off x="1511808" y="1820291"/>
            <a:ext cx="42672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Diễn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biến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bản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400" dirty="0"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gồm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dirty="0"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400" dirty="0">
                <a:latin typeface="Times New Roman" panose="02020603050405020304" pitchFamily="18" charset="0"/>
              </a:rPr>
              <a:t> II;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400" dirty="0">
                <a:latin typeface="Times New Roman" panose="02020603050405020304" pitchFamily="18" charset="0"/>
              </a:rPr>
              <a:t> II,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</a:rPr>
              <a:t> II,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2400" dirty="0">
                <a:latin typeface="Times New Roman" panose="02020603050405020304" pitchFamily="18" charset="0"/>
              </a:rPr>
              <a:t> II.</a:t>
            </a:r>
          </a:p>
        </p:txBody>
      </p:sp>
      <p:grpSp>
        <p:nvGrpSpPr>
          <p:cNvPr id="9" name="Nhóm 15"/>
          <p:cNvGrpSpPr>
            <a:grpSpLocks/>
          </p:cNvGrpSpPr>
          <p:nvPr/>
        </p:nvGrpSpPr>
        <p:grpSpPr bwMode="auto">
          <a:xfrm>
            <a:off x="6148896" y="537591"/>
            <a:ext cx="4351337" cy="6248400"/>
            <a:chOff x="4663770" y="579438"/>
            <a:chExt cx="4351213" cy="6248745"/>
          </a:xfrm>
        </p:grpSpPr>
        <p:pic>
          <p:nvPicPr>
            <p:cNvPr id="10" name="Hình ảnh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777" y="581438"/>
              <a:ext cx="1870473" cy="3248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Hình ảnh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7945" y="579438"/>
              <a:ext cx="1870473" cy="3211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Hình ảnh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4327" y="4015650"/>
              <a:ext cx="1840656" cy="2776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Hình ảnh 1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3770" y="4052093"/>
              <a:ext cx="1946485" cy="2776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Mũi tên: Phải 20"/>
            <p:cNvSpPr/>
            <p:nvPr/>
          </p:nvSpPr>
          <p:spPr>
            <a:xfrm>
              <a:off x="6609990" y="2286095"/>
              <a:ext cx="517510" cy="152408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Mũi tên: Xuống 21"/>
            <p:cNvSpPr/>
            <p:nvPr/>
          </p:nvSpPr>
          <p:spPr>
            <a:xfrm>
              <a:off x="8000600" y="3791128"/>
              <a:ext cx="152396" cy="260364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Mũi tên: Trái 22"/>
            <p:cNvSpPr/>
            <p:nvPr/>
          </p:nvSpPr>
          <p:spPr>
            <a:xfrm>
              <a:off x="6702062" y="4953242"/>
              <a:ext cx="425438" cy="152408"/>
            </a:xfrm>
            <a:prstGeom prst="leftArrow">
              <a:avLst/>
            </a:prstGeom>
            <a:solidFill>
              <a:schemeClr val="tx1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750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13688" y="-1588"/>
            <a:ext cx="9296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14: GIẢM PHÂN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5961888" y="520700"/>
            <a:ext cx="0" cy="6337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389888" y="520700"/>
            <a:ext cx="91440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368276" y="924868"/>
            <a:ext cx="2630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2. GIẢM PHÂN II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72425" y="579438"/>
            <a:ext cx="4665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latin typeface="Times New Roman" panose="02020603050405020304" pitchFamily="18" charset="0"/>
              </a:rPr>
              <a:t> I. QUÁ TRÌNH GIẢM PHÂN </a:t>
            </a:r>
          </a:p>
        </p:txBody>
      </p:sp>
      <p:sp>
        <p:nvSpPr>
          <p:cNvPr id="9" name="Hộp Văn bản 33"/>
          <p:cNvSpPr txBox="1">
            <a:spLocks noChangeArrowheads="1"/>
          </p:cNvSpPr>
          <p:nvPr/>
        </p:nvSpPr>
        <p:spPr bwMode="auto">
          <a:xfrm>
            <a:off x="1372425" y="1385888"/>
            <a:ext cx="457200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400" b="1" dirty="0">
                <a:latin typeface="Times New Roman" panose="02020603050405020304" pitchFamily="18" charset="0"/>
              </a:rPr>
              <a:t> II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đôi</a:t>
            </a:r>
            <a:r>
              <a:rPr lang="en-US" altLang="en-US" sz="2400" dirty="0">
                <a:latin typeface="Times New Roman" panose="02020603050405020304" pitchFamily="18" charset="0"/>
              </a:rPr>
              <a:t> NST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</a:rPr>
              <a:t> NST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kép</a:t>
            </a:r>
            <a:r>
              <a:rPr lang="en-US" altLang="en-US" sz="2400" dirty="0">
                <a:latin typeface="Times New Roman" panose="02020603050405020304" pitchFamily="18" charset="0"/>
              </a:rPr>
              <a:t> co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xoắn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lại</a:t>
            </a:r>
            <a:endParaRPr lang="en-US" altLang="en-US" sz="2400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Thoi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bào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dần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Màng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tiêu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biến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3" t="-2" b="52956"/>
          <a:stretch>
            <a:fillRect/>
          </a:stretch>
        </p:blipFill>
        <p:spPr bwMode="auto">
          <a:xfrm>
            <a:off x="6315456" y="1039813"/>
            <a:ext cx="5388863" cy="355657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8596414" y="5115496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b="1" dirty="0" err="1">
                <a:latin typeface="Times New Roman" panose="02020603050405020304" pitchFamily="18" charset="0"/>
              </a:rPr>
              <a:t>Kì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đầu</a:t>
            </a:r>
            <a:r>
              <a:rPr lang="en-US" altLang="en-US" b="1" dirty="0">
                <a:latin typeface="Times New Roman" panose="02020603050405020304" pitchFamily="18" charset="0"/>
              </a:rPr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416756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2"/>
          <p:cNvSpPr txBox="1">
            <a:spLocks noChangeArrowheads="1"/>
          </p:cNvSpPr>
          <p:nvPr/>
        </p:nvSpPr>
        <p:spPr bwMode="auto">
          <a:xfrm>
            <a:off x="991172" y="1765300"/>
            <a:ext cx="4495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400" b="1" dirty="0">
                <a:latin typeface="Times New Roman" panose="02020603050405020304" pitchFamily="18" charset="0"/>
              </a:rPr>
              <a:t> II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NST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kép</a:t>
            </a:r>
            <a:r>
              <a:rPr lang="en-US" altLang="en-US" sz="2400" dirty="0">
                <a:latin typeface="Times New Roman" panose="02020603050405020304" pitchFamily="18" charset="0"/>
              </a:rPr>
              <a:t> co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xoắn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cực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trung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</a:rPr>
              <a:t> 1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phẳng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xích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Thoi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bào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đính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</a:rPr>
              <a:t> 2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phía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NST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tâm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 flipV="1">
            <a:off x="5510784" y="520700"/>
            <a:ext cx="0" cy="633730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62584" y="11113"/>
            <a:ext cx="929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14: GIẢM PHÂN</a:t>
            </a: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938784" y="520700"/>
            <a:ext cx="91440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17172" y="924868"/>
            <a:ext cx="2630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2. GIẢM PHÂN II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21321" y="579438"/>
            <a:ext cx="4665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latin typeface="Times New Roman" panose="02020603050405020304" pitchFamily="18" charset="0"/>
              </a:rPr>
              <a:t> I. QUÁ TRÌNH GIẢM PHÂN </a:t>
            </a:r>
          </a:p>
        </p:txBody>
      </p:sp>
      <p:sp>
        <p:nvSpPr>
          <p:cNvPr id="8" name="Hộp Văn bản 68"/>
          <p:cNvSpPr txBox="1">
            <a:spLocks noChangeArrowheads="1"/>
          </p:cNvSpPr>
          <p:nvPr/>
        </p:nvSpPr>
        <p:spPr bwMode="auto">
          <a:xfrm>
            <a:off x="964184" y="1303338"/>
            <a:ext cx="4657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400" b="1" dirty="0">
                <a:latin typeface="Times New Roman" panose="02020603050405020304" pitchFamily="18" charset="0"/>
              </a:rPr>
              <a:t> II</a:t>
            </a:r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8" t="48322"/>
          <a:stretch>
            <a:fillRect/>
          </a:stretch>
        </p:blipFill>
        <p:spPr bwMode="auto">
          <a:xfrm>
            <a:off x="5534597" y="1191815"/>
            <a:ext cx="5862765" cy="345519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8212389" y="5024366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b="1" dirty="0" err="1">
                <a:latin typeface="Times New Roman" panose="02020603050405020304" pitchFamily="18" charset="0"/>
              </a:rPr>
              <a:t>Kì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b="1" dirty="0">
                <a:latin typeface="Times New Roman" panose="02020603050405020304" pitchFamily="18" charset="0"/>
              </a:rPr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237141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143000" y="11113"/>
            <a:ext cx="929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14: GIẢM PHÂN</a:t>
            </a:r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219200" y="520700"/>
            <a:ext cx="91440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5791200" y="520700"/>
            <a:ext cx="0" cy="633730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Hộp Văn bản 1"/>
          <p:cNvSpPr txBox="1">
            <a:spLocks noChangeArrowheads="1"/>
          </p:cNvSpPr>
          <p:nvPr/>
        </p:nvSpPr>
        <p:spPr bwMode="auto">
          <a:xfrm>
            <a:off x="1196975" y="2635250"/>
            <a:ext cx="4559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2400" dirty="0">
                <a:latin typeface="Times New Roman" panose="02020603050405020304" pitchFamily="18" charset="0"/>
              </a:rPr>
              <a:t> NST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kép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tách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nhau</a:t>
            </a:r>
            <a:r>
              <a:rPr lang="en-US" altLang="en-US" sz="2400" dirty="0"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tâm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di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chuyển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tơ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bào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cực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bào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97588" y="924868"/>
            <a:ext cx="2630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2. GIẢM PHÂN II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01737" y="579438"/>
            <a:ext cx="4665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latin typeface="Times New Roman" panose="02020603050405020304" pitchFamily="18" charset="0"/>
              </a:rPr>
              <a:t> I. QUÁ TRÌNH GIẢM PHÂN </a:t>
            </a:r>
          </a:p>
        </p:txBody>
      </p:sp>
      <p:sp>
        <p:nvSpPr>
          <p:cNvPr id="8" name="Hộp Văn bản 55"/>
          <p:cNvSpPr txBox="1">
            <a:spLocks noChangeArrowheads="1"/>
          </p:cNvSpPr>
          <p:nvPr/>
        </p:nvSpPr>
        <p:spPr bwMode="auto">
          <a:xfrm>
            <a:off x="1190625" y="1291283"/>
            <a:ext cx="4657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400" b="1" dirty="0">
                <a:latin typeface="Times New Roman" panose="02020603050405020304" pitchFamily="18" charset="0"/>
              </a:rPr>
              <a:t> II</a:t>
            </a:r>
          </a:p>
        </p:txBody>
      </p:sp>
      <p:sp>
        <p:nvSpPr>
          <p:cNvPr id="9" name="Hộp Văn bản 57"/>
          <p:cNvSpPr txBox="1">
            <a:spLocks noChangeArrowheads="1"/>
          </p:cNvSpPr>
          <p:nvPr/>
        </p:nvSpPr>
        <p:spPr bwMode="auto">
          <a:xfrm>
            <a:off x="1192212" y="1768475"/>
            <a:ext cx="4656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400" b="1" dirty="0">
                <a:latin typeface="Times New Roman" panose="02020603050405020304" pitchFamily="18" charset="0"/>
              </a:rPr>
              <a:t> II </a:t>
            </a:r>
          </a:p>
        </p:txBody>
      </p:sp>
      <p:sp>
        <p:nvSpPr>
          <p:cNvPr id="10" name="Hộp Văn bản 59"/>
          <p:cNvSpPr txBox="1">
            <a:spLocks noChangeArrowheads="1"/>
          </p:cNvSpPr>
          <p:nvPr/>
        </p:nvSpPr>
        <p:spPr bwMode="auto">
          <a:xfrm>
            <a:off x="1214437" y="2178050"/>
            <a:ext cx="46799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</a:rPr>
              <a:t> II</a:t>
            </a:r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9" t="-1274" r="-3975" b="57423"/>
          <a:stretch>
            <a:fillRect/>
          </a:stretch>
        </p:blipFill>
        <p:spPr bwMode="auto">
          <a:xfrm>
            <a:off x="5929313" y="1534319"/>
            <a:ext cx="6021896" cy="285546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Hộp Văn bản 59"/>
          <p:cNvSpPr txBox="1">
            <a:spLocks noChangeArrowheads="1"/>
          </p:cNvSpPr>
          <p:nvPr/>
        </p:nvSpPr>
        <p:spPr bwMode="auto">
          <a:xfrm>
            <a:off x="8304085" y="4817618"/>
            <a:ext cx="46799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</a:rPr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43928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267968" y="520700"/>
            <a:ext cx="91440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278107" y="-6588"/>
            <a:ext cx="929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14: GIẢM PHÂN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5839968" y="520700"/>
            <a:ext cx="0" cy="633730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Hộp Văn bản 1"/>
          <p:cNvSpPr txBox="1">
            <a:spLocks noChangeArrowheads="1"/>
          </p:cNvSpPr>
          <p:nvPr/>
        </p:nvSpPr>
        <p:spPr bwMode="auto">
          <a:xfrm>
            <a:off x="1178868" y="2882293"/>
            <a:ext cx="4546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- NST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kép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dần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dãn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xoắn</a:t>
            </a:r>
            <a:r>
              <a:rPr lang="en-US" altLang="en-US" sz="2000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-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Màng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000" dirty="0">
                <a:latin typeface="Times New Roman" panose="02020603050405020304" pitchFamily="18" charset="0"/>
              </a:rPr>
              <a:t> con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dần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xuất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000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-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Thoi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bào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tiêu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biến</a:t>
            </a:r>
            <a:r>
              <a:rPr lang="en-US" altLang="en-US" sz="2000" dirty="0">
                <a:latin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- </a:t>
            </a:r>
            <a:r>
              <a:rPr lang="en-US" altLang="en-US" sz="20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000" dirty="0">
                <a:latin typeface="Times New Roman" panose="02020603050405020304" pitchFamily="18" charset="0"/>
              </a:rPr>
              <a:t> chia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tế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bào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2000" dirty="0">
                <a:latin typeface="Times New Roman" panose="02020603050405020304" pitchFamily="18" charset="0"/>
              </a:rPr>
              <a:t>:</a:t>
            </a:r>
            <a:endParaRPr lang="en-US" sz="28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46356" y="924868"/>
            <a:ext cx="2630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2. GIẢM PHÂN II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50505" y="579438"/>
            <a:ext cx="4665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latin typeface="Times New Roman" panose="02020603050405020304" pitchFamily="18" charset="0"/>
              </a:rPr>
              <a:t> I. QUÁ TRÌNH GIẢM PHÂN </a:t>
            </a:r>
          </a:p>
        </p:txBody>
      </p:sp>
      <p:sp>
        <p:nvSpPr>
          <p:cNvPr id="8" name="Hộp Văn bản 10"/>
          <p:cNvSpPr txBox="1">
            <a:spLocks noChangeArrowheads="1"/>
          </p:cNvSpPr>
          <p:nvPr/>
        </p:nvSpPr>
        <p:spPr bwMode="auto">
          <a:xfrm>
            <a:off x="1240980" y="1304926"/>
            <a:ext cx="4657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000" b="1" dirty="0">
                <a:latin typeface="Times New Roman" panose="02020603050405020304" pitchFamily="18" charset="0"/>
              </a:rPr>
              <a:t> II</a:t>
            </a:r>
          </a:p>
        </p:txBody>
      </p:sp>
      <p:sp>
        <p:nvSpPr>
          <p:cNvPr id="9" name="Hộp Văn bản 11"/>
          <p:cNvSpPr txBox="1">
            <a:spLocks noChangeArrowheads="1"/>
          </p:cNvSpPr>
          <p:nvPr/>
        </p:nvSpPr>
        <p:spPr bwMode="auto">
          <a:xfrm>
            <a:off x="1240980" y="1705036"/>
            <a:ext cx="46561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000" b="1" dirty="0">
                <a:latin typeface="Times New Roman" panose="02020603050405020304" pitchFamily="18" charset="0"/>
              </a:rPr>
              <a:t> II </a:t>
            </a:r>
          </a:p>
        </p:txBody>
      </p:sp>
      <p:sp>
        <p:nvSpPr>
          <p:cNvPr id="10" name="Hộp Văn bản 12"/>
          <p:cNvSpPr txBox="1">
            <a:spLocks noChangeArrowheads="1"/>
          </p:cNvSpPr>
          <p:nvPr/>
        </p:nvSpPr>
        <p:spPr bwMode="auto">
          <a:xfrm>
            <a:off x="1246356" y="2091216"/>
            <a:ext cx="46799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2000" b="1" dirty="0">
                <a:latin typeface="Times New Roman" panose="02020603050405020304" pitchFamily="18" charset="0"/>
              </a:rPr>
              <a:t> II</a:t>
            </a:r>
          </a:p>
        </p:txBody>
      </p:sp>
      <p:sp>
        <p:nvSpPr>
          <p:cNvPr id="11" name="Hộp Văn bản 12"/>
          <p:cNvSpPr txBox="1">
            <a:spLocks noChangeArrowheads="1"/>
          </p:cNvSpPr>
          <p:nvPr/>
        </p:nvSpPr>
        <p:spPr bwMode="auto">
          <a:xfrm>
            <a:off x="1250505" y="2499329"/>
            <a:ext cx="47196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2000" b="1" dirty="0">
                <a:latin typeface="Times New Roman" panose="02020603050405020304" pitchFamily="18" charset="0"/>
              </a:rPr>
              <a:t> II</a:t>
            </a: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5" t="41440"/>
          <a:stretch>
            <a:fillRect/>
          </a:stretch>
        </p:blipFill>
        <p:spPr bwMode="auto">
          <a:xfrm>
            <a:off x="6068969" y="1155700"/>
            <a:ext cx="5861895" cy="40868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Hộp Văn bản 12"/>
          <p:cNvSpPr txBox="1">
            <a:spLocks noChangeArrowheads="1"/>
          </p:cNvSpPr>
          <p:nvPr/>
        </p:nvSpPr>
        <p:spPr bwMode="auto">
          <a:xfrm>
            <a:off x="8079138" y="5347336"/>
            <a:ext cx="4719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cuối</a:t>
            </a:r>
            <a:r>
              <a:rPr lang="en-US" altLang="en-US" sz="2400" b="1" dirty="0">
                <a:latin typeface="Times New Roman" panose="02020603050405020304" pitchFamily="18" charset="0"/>
              </a:rPr>
              <a:t> II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56399" y="4549136"/>
            <a:ext cx="2184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Times New Roman" panose="02020603050405020304" pitchFamily="18" charset="0"/>
              </a:rPr>
              <a:t>* Ở ĐV: </a:t>
            </a:r>
          </a:p>
          <a:p>
            <a:pPr>
              <a:buNone/>
            </a:pPr>
            <a:r>
              <a:rPr lang="en-US" dirty="0">
                <a:latin typeface="Times New Roman" panose="02020603050405020304" pitchFamily="18" charset="0"/>
              </a:rPr>
              <a:t>+ Con </a:t>
            </a:r>
            <a:r>
              <a:rPr lang="en-US" dirty="0" err="1">
                <a:latin typeface="Times New Roman" panose="02020603050405020304" pitchFamily="18" charset="0"/>
              </a:rPr>
              <a:t>đực</a:t>
            </a:r>
            <a:r>
              <a:rPr lang="en-US" dirty="0">
                <a:latin typeface="Times New Roman" panose="02020603050405020304" pitchFamily="18" charset="0"/>
              </a:rPr>
              <a:t>: 4TB </a:t>
            </a:r>
            <a:r>
              <a:rPr lang="en-US" dirty="0" err="1">
                <a:latin typeface="Times New Roman" panose="02020603050405020304" pitchFamily="18" charset="0"/>
              </a:rPr>
              <a:t>đơn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bội</a:t>
            </a:r>
            <a:r>
              <a:rPr lang="en-US" dirty="0">
                <a:latin typeface="Times New Roman" panose="02020603050405020304" pitchFamily="18" charset="0"/>
              </a:rPr>
              <a:t> -&gt; 4 </a:t>
            </a:r>
            <a:r>
              <a:rPr lang="en-US" dirty="0" err="1">
                <a:latin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trùng</a:t>
            </a:r>
            <a:endParaRPr lang="en-US" dirty="0"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en-US" dirty="0">
                <a:latin typeface="Times New Roman" panose="02020603050405020304" pitchFamily="18" charset="0"/>
              </a:rPr>
              <a:t>+ Con </a:t>
            </a:r>
            <a:r>
              <a:rPr lang="en-US" dirty="0" err="1">
                <a:latin typeface="Times New Roman" panose="02020603050405020304" pitchFamily="18" charset="0"/>
              </a:rPr>
              <a:t>cái</a:t>
            </a:r>
            <a:r>
              <a:rPr lang="en-US" dirty="0">
                <a:latin typeface="Times New Roman" panose="02020603050405020304" pitchFamily="18" charset="0"/>
              </a:rPr>
              <a:t>: 4TB </a:t>
            </a:r>
            <a:r>
              <a:rPr lang="en-US" dirty="0" err="1">
                <a:latin typeface="Times New Roman" panose="02020603050405020304" pitchFamily="18" charset="0"/>
              </a:rPr>
              <a:t>đơn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bội</a:t>
            </a:r>
            <a:r>
              <a:rPr lang="en-US" dirty="0">
                <a:latin typeface="Times New Roman" panose="02020603050405020304" pitchFamily="18" charset="0"/>
              </a:rPr>
              <a:t> -&gt; 1TB </a:t>
            </a:r>
            <a:r>
              <a:rPr lang="en-US" dirty="0" err="1">
                <a:latin typeface="Times New Roman" panose="02020603050405020304" pitchFamily="18" charset="0"/>
              </a:rPr>
              <a:t>trứng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</a:rPr>
              <a:t> 3 </a:t>
            </a:r>
            <a:r>
              <a:rPr lang="en-US" dirty="0" err="1">
                <a:latin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hướng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26974" y="4535168"/>
            <a:ext cx="20129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Times New Roman" panose="02020603050405020304" pitchFamily="18" charset="0"/>
              </a:rPr>
              <a:t>* Ở TV: </a:t>
            </a:r>
          </a:p>
          <a:p>
            <a:pPr>
              <a:buNone/>
            </a:pPr>
            <a:r>
              <a:rPr lang="en-US" dirty="0" err="1">
                <a:latin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</a:rPr>
              <a:t> TB con </a:t>
            </a:r>
            <a:r>
              <a:rPr lang="en-US" dirty="0" err="1">
                <a:latin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hạt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phấn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túi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noãn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21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278107" y="-6588"/>
            <a:ext cx="929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14: GIẢM PHÂN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1137" y="1039813"/>
            <a:ext cx="5715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II. PHÁT SINH GIAO TỬ Ở ĐỘNG VẬT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5833" y="579438"/>
            <a:ext cx="4665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 I. QUÁ TRÌNH GIẢM PHÂN </a:t>
            </a: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2511552" y="520700"/>
            <a:ext cx="91440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6397752" y="520700"/>
            <a:ext cx="0" cy="633730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8" name="Nhóm 6"/>
          <p:cNvGrpSpPr>
            <a:grpSpLocks/>
          </p:cNvGrpSpPr>
          <p:nvPr/>
        </p:nvGrpSpPr>
        <p:grpSpPr bwMode="auto">
          <a:xfrm>
            <a:off x="7112127" y="1109663"/>
            <a:ext cx="4194175" cy="4635500"/>
            <a:chOff x="4414838" y="1038225"/>
            <a:chExt cx="4194175" cy="4635500"/>
          </a:xfrm>
        </p:grpSpPr>
        <p:pic>
          <p:nvPicPr>
            <p:cNvPr id="9" name="Picture 2" descr="gametogenesis1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4838" y="1038225"/>
              <a:ext cx="3914775" cy="459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5508625" y="1077913"/>
              <a:ext cx="863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Đực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6802438" y="1131888"/>
              <a:ext cx="7905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</a:p>
          </p:txBody>
        </p:sp>
        <p:sp>
          <p:nvSpPr>
            <p:cNvPr id="12" name="Rectangle 22"/>
            <p:cNvSpPr>
              <a:spLocks noChangeArrowheads="1"/>
            </p:cNvSpPr>
            <p:nvPr/>
          </p:nvSpPr>
          <p:spPr bwMode="auto">
            <a:xfrm>
              <a:off x="5715000" y="1922463"/>
              <a:ext cx="1447800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80000"/>
                </a:lnSpc>
                <a:buFontTx/>
                <a:buNone/>
              </a:pPr>
              <a:r>
                <a:rPr lang="en-GB" altLang="en-US" sz="1800" b="1">
                  <a:solidFill>
                    <a:srgbClr val="99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Tế bào ĐV</a:t>
              </a: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743700" y="4194175"/>
              <a:ext cx="18653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 cực</a:t>
              </a: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6784975" y="5168900"/>
              <a:ext cx="11430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5137150" y="5032375"/>
              <a:ext cx="11430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 trùng</a:t>
              </a:r>
            </a:p>
          </p:txBody>
        </p:sp>
      </p:grpSp>
      <p:sp>
        <p:nvSpPr>
          <p:cNvPr id="16" name="Hộp Văn bản 38"/>
          <p:cNvSpPr txBox="1">
            <a:spLocks noChangeArrowheads="1"/>
          </p:cNvSpPr>
          <p:nvPr/>
        </p:nvSpPr>
        <p:spPr bwMode="auto">
          <a:xfrm>
            <a:off x="6407277" y="5853113"/>
            <a:ext cx="51276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Kết quả quá trình phát sinh giao tử ở động vật </a:t>
            </a:r>
          </a:p>
        </p:txBody>
      </p:sp>
      <p:sp>
        <p:nvSpPr>
          <p:cNvPr id="21" name="Hộp Văn bản 26"/>
          <p:cNvSpPr txBox="1">
            <a:spLocks noChangeArrowheads="1"/>
          </p:cNvSpPr>
          <p:nvPr/>
        </p:nvSpPr>
        <p:spPr bwMode="auto">
          <a:xfrm>
            <a:off x="662115" y="1555989"/>
            <a:ext cx="391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So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phát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giao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tử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đực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giao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tử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</a:rPr>
              <a:t>?</a:t>
            </a:r>
          </a:p>
        </p:txBody>
      </p:sp>
      <p:grpSp>
        <p:nvGrpSpPr>
          <p:cNvPr id="22" name="Nhóm 9"/>
          <p:cNvGrpSpPr>
            <a:grpSpLocks/>
          </p:cNvGrpSpPr>
          <p:nvPr/>
        </p:nvGrpSpPr>
        <p:grpSpPr bwMode="auto">
          <a:xfrm>
            <a:off x="6289802" y="1268413"/>
            <a:ext cx="5470525" cy="3949700"/>
            <a:chOff x="3651919" y="1219200"/>
            <a:chExt cx="5469928" cy="3949700"/>
          </a:xfrm>
        </p:grpSpPr>
        <p:sp>
          <p:nvSpPr>
            <p:cNvPr id="23" name="Ngoặc móc Trái 2"/>
            <p:cNvSpPr/>
            <p:nvPr/>
          </p:nvSpPr>
          <p:spPr>
            <a:xfrm>
              <a:off x="4248754" y="1219200"/>
              <a:ext cx="166670" cy="2014537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Hộp Văn bản 3"/>
            <p:cNvSpPr txBox="1">
              <a:spLocks noChangeArrowheads="1"/>
            </p:cNvSpPr>
            <p:nvPr/>
          </p:nvSpPr>
          <p:spPr bwMode="auto">
            <a:xfrm>
              <a:off x="3651919" y="1922463"/>
              <a:ext cx="6997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latin typeface="Times New Roman" panose="02020603050405020304" pitchFamily="18" charset="0"/>
                </a:rPr>
                <a:t>GP I</a:t>
              </a:r>
            </a:p>
          </p:txBody>
        </p:sp>
        <p:sp>
          <p:nvSpPr>
            <p:cNvPr id="25" name="Ngoặc móc Trái 5"/>
            <p:cNvSpPr/>
            <p:nvPr/>
          </p:nvSpPr>
          <p:spPr>
            <a:xfrm>
              <a:off x="4207483" y="3378200"/>
              <a:ext cx="207940" cy="1654175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Hộp Văn bản 31"/>
            <p:cNvSpPr txBox="1">
              <a:spLocks noChangeArrowheads="1"/>
            </p:cNvSpPr>
            <p:nvPr/>
          </p:nvSpPr>
          <p:spPr bwMode="auto">
            <a:xfrm>
              <a:off x="8356954" y="1987828"/>
              <a:ext cx="7268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latin typeface="Times New Roman" panose="02020603050405020304" pitchFamily="18" charset="0"/>
                </a:rPr>
                <a:t>GP I</a:t>
              </a:r>
            </a:p>
          </p:txBody>
        </p:sp>
        <p:sp>
          <p:nvSpPr>
            <p:cNvPr id="27" name="Hộp Văn bản 32"/>
            <p:cNvSpPr txBox="1">
              <a:spLocks noChangeArrowheads="1"/>
            </p:cNvSpPr>
            <p:nvPr/>
          </p:nvSpPr>
          <p:spPr bwMode="auto">
            <a:xfrm>
              <a:off x="3651919" y="3770541"/>
              <a:ext cx="7629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latin typeface="Times New Roman" panose="02020603050405020304" pitchFamily="18" charset="0"/>
                </a:rPr>
                <a:t>GP II</a:t>
              </a:r>
            </a:p>
          </p:txBody>
        </p:sp>
        <p:sp>
          <p:nvSpPr>
            <p:cNvPr id="28" name="Hộp Văn bản 33"/>
            <p:cNvSpPr txBox="1">
              <a:spLocks noChangeArrowheads="1"/>
            </p:cNvSpPr>
            <p:nvPr/>
          </p:nvSpPr>
          <p:spPr bwMode="auto">
            <a:xfrm>
              <a:off x="8343900" y="3730625"/>
              <a:ext cx="7779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latin typeface="Times New Roman" panose="02020603050405020304" pitchFamily="18" charset="0"/>
                </a:rPr>
                <a:t>GP II</a:t>
              </a:r>
            </a:p>
          </p:txBody>
        </p:sp>
        <p:sp>
          <p:nvSpPr>
            <p:cNvPr id="29" name="Ngoặc móc Phải 7"/>
            <p:cNvSpPr/>
            <p:nvPr/>
          </p:nvSpPr>
          <p:spPr>
            <a:xfrm>
              <a:off x="8329771" y="1219200"/>
              <a:ext cx="149209" cy="1906587"/>
            </a:xfrm>
            <a:prstGeom prst="righ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Ngoặc móc Phải 8"/>
            <p:cNvSpPr/>
            <p:nvPr/>
          </p:nvSpPr>
          <p:spPr>
            <a:xfrm>
              <a:off x="8296437" y="3233737"/>
              <a:ext cx="214290" cy="1935163"/>
            </a:xfrm>
            <a:prstGeom prst="righ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81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278107" y="-6588"/>
            <a:ext cx="929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14: GIẢM PHÂN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1137" y="1039813"/>
            <a:ext cx="5715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II. PHÁT SINH GIAO TỬ Ở ĐỘNG VẬT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5833" y="579438"/>
            <a:ext cx="4665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 I. QUÁ TRÌNH GIẢM PHÂN </a:t>
            </a: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2511552" y="520700"/>
            <a:ext cx="91440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Hộp Văn bản 26"/>
          <p:cNvSpPr txBox="1">
            <a:spLocks noChangeArrowheads="1"/>
          </p:cNvSpPr>
          <p:nvPr/>
        </p:nvSpPr>
        <p:spPr bwMode="auto">
          <a:xfrm>
            <a:off x="662115" y="1555989"/>
            <a:ext cx="391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So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sánh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phát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giao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tử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đực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giao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tử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31" name="Bảng 1">
            <a:extLst>
              <a:ext uri="{FF2B5EF4-FFF2-40B4-BE49-F238E27FC236}">
                <a16:creationId xmlns:a16="http://schemas.microsoft.com/office/drawing/2014/main" id="{58ADCBE7-D247-40F9-AF36-7F596C746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916903"/>
              </p:ext>
            </p:extLst>
          </p:nvPr>
        </p:nvGraphicFramePr>
        <p:xfrm>
          <a:off x="480639" y="2643897"/>
          <a:ext cx="6529761" cy="34227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24812">
                  <a:extLst>
                    <a:ext uri="{9D8B030D-6E8A-4147-A177-3AD203B41FA5}">
                      <a16:colId xmlns:a16="http://schemas.microsoft.com/office/drawing/2014/main" val="2215526332"/>
                    </a:ext>
                  </a:extLst>
                </a:gridCol>
                <a:gridCol w="2846537">
                  <a:extLst>
                    <a:ext uri="{9D8B030D-6E8A-4147-A177-3AD203B41FA5}">
                      <a16:colId xmlns:a16="http://schemas.microsoft.com/office/drawing/2014/main" val="2366346598"/>
                    </a:ext>
                  </a:extLst>
                </a:gridCol>
                <a:gridCol w="2858412">
                  <a:extLst>
                    <a:ext uri="{9D8B030D-6E8A-4147-A177-3AD203B41FA5}">
                      <a16:colId xmlns:a16="http://schemas.microsoft.com/office/drawing/2014/main" val="1195304578"/>
                    </a:ext>
                  </a:extLst>
                </a:gridCol>
              </a:tblGrid>
              <a:tr h="7927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000" b="1" dirty="0" err="1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000" b="1" baseline="0" dirty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81610" marR="171450" indent="17145" algn="ctr">
                        <a:lnSpc>
                          <a:spcPct val="108000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Phát</a:t>
                      </a:r>
                      <a:r>
                        <a:rPr lang="en-US" sz="2000" b="1" baseline="0" dirty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000" b="1" baseline="0" dirty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giao</a:t>
                      </a:r>
                      <a:r>
                        <a:rPr lang="en-US" sz="2000" b="1" baseline="0" dirty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tử</a:t>
                      </a:r>
                      <a:r>
                        <a:rPr lang="en-US" sz="2000" b="1" baseline="0" dirty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đực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54610" marR="43815" indent="140970" algn="ctr">
                        <a:lnSpc>
                          <a:spcPct val="108000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Phát</a:t>
                      </a:r>
                      <a:r>
                        <a:rPr lang="en-US" sz="2000" b="1" baseline="0" dirty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000" b="1" baseline="0" dirty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giao</a:t>
                      </a:r>
                      <a:r>
                        <a:rPr lang="en-US" sz="2000" b="1" baseline="0" dirty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tử</a:t>
                      </a:r>
                      <a:r>
                        <a:rPr lang="en-US" sz="2000" b="1" baseline="0" dirty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cái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10383"/>
                  </a:ext>
                </a:extLst>
              </a:tr>
              <a:tr h="1502837">
                <a:tc>
                  <a:txBody>
                    <a:bodyPr/>
                    <a:lstStyle/>
                    <a:p>
                      <a:pPr marL="5080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Giống</a:t>
                      </a:r>
                      <a:r>
                        <a:rPr lang="en-US" sz="2000" b="1" baseline="0" dirty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nhau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Đều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là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quá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trình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phát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giao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tử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tế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bào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mầm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tế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bào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dục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thời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kì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chín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trải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qua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quá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trình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phân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bào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giảm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phân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Hình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tế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bào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giao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tử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bộ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NST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giảm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đi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một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nửa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so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với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tế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bào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mầm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488307"/>
                  </a:ext>
                </a:extLst>
              </a:tr>
              <a:tr h="11271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000" b="1" spc="-5" dirty="0" err="1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en-US" sz="2000" b="1" spc="-5" baseline="0" dirty="0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spc="-5" baseline="0" dirty="0" err="1">
                          <a:solidFill>
                            <a:srgbClr val="231F20"/>
                          </a:solidFill>
                          <a:effectLst/>
                          <a:latin typeface="Calibri" panose="020F050202020403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nhau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tế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bào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mầm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hình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+ 4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giao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tử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đực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bộ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NST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giảm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đi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một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nửa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tế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bào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mầm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hình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+ 1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giao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tử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cái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trứng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+ 3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tế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bào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bị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tiêu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biến</a:t>
                      </a:r>
                      <a:r>
                        <a:rPr lang="vi-V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056909"/>
                  </a:ext>
                </a:extLst>
              </a:tr>
            </a:tbl>
          </a:graphicData>
        </a:graphic>
      </p:graphicFrame>
      <p:grpSp>
        <p:nvGrpSpPr>
          <p:cNvPr id="32" name="Nhóm 6"/>
          <p:cNvGrpSpPr>
            <a:grpSpLocks/>
          </p:cNvGrpSpPr>
          <p:nvPr/>
        </p:nvGrpSpPr>
        <p:grpSpPr bwMode="auto">
          <a:xfrm>
            <a:off x="7242557" y="1501478"/>
            <a:ext cx="5079241" cy="4705350"/>
            <a:chOff x="4414838" y="1038225"/>
            <a:chExt cx="4194175" cy="4635500"/>
          </a:xfrm>
        </p:grpSpPr>
        <p:pic>
          <p:nvPicPr>
            <p:cNvPr id="33" name="Picture 2" descr="gametogenesis1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4838" y="1038225"/>
              <a:ext cx="3914775" cy="459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17"/>
            <p:cNvSpPr txBox="1">
              <a:spLocks noChangeArrowheads="1"/>
            </p:cNvSpPr>
            <p:nvPr/>
          </p:nvSpPr>
          <p:spPr bwMode="auto">
            <a:xfrm>
              <a:off x="5508625" y="1077913"/>
              <a:ext cx="863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Đực</a:t>
              </a:r>
              <a:endPara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18"/>
            <p:cNvSpPr txBox="1">
              <a:spLocks noChangeArrowheads="1"/>
            </p:cNvSpPr>
            <p:nvPr/>
          </p:nvSpPr>
          <p:spPr bwMode="auto">
            <a:xfrm>
              <a:off x="6802438" y="1131888"/>
              <a:ext cx="7905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</a:p>
          </p:txBody>
        </p: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5715000" y="1922463"/>
              <a:ext cx="1447800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80000"/>
                </a:lnSpc>
                <a:buFontTx/>
                <a:buNone/>
              </a:pPr>
              <a:r>
                <a:rPr lang="en-GB" altLang="en-US" sz="1800" b="1" dirty="0">
                  <a:solidFill>
                    <a:srgbClr val="99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GB" altLang="en-US" sz="1800" b="1" dirty="0" err="1">
                  <a:solidFill>
                    <a:srgbClr val="99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GB" altLang="en-US" sz="1800" b="1" dirty="0">
                  <a:solidFill>
                    <a:srgbClr val="99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1800" b="1" dirty="0" err="1">
                  <a:solidFill>
                    <a:srgbClr val="99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GB" altLang="en-US" sz="1800" b="1" dirty="0">
                  <a:solidFill>
                    <a:srgbClr val="99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ĐV</a:t>
              </a:r>
            </a:p>
          </p:txBody>
        </p:sp>
        <p:sp>
          <p:nvSpPr>
            <p:cNvPr id="37" name="Text Box 21"/>
            <p:cNvSpPr txBox="1">
              <a:spLocks noChangeArrowheads="1"/>
            </p:cNvSpPr>
            <p:nvPr/>
          </p:nvSpPr>
          <p:spPr bwMode="auto">
            <a:xfrm>
              <a:off x="6743700" y="4194175"/>
              <a:ext cx="18653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 cực</a:t>
              </a:r>
            </a:p>
          </p:txBody>
        </p:sp>
        <p:sp>
          <p:nvSpPr>
            <p:cNvPr id="38" name="Text Box 20"/>
            <p:cNvSpPr txBox="1">
              <a:spLocks noChangeArrowheads="1"/>
            </p:cNvSpPr>
            <p:nvPr/>
          </p:nvSpPr>
          <p:spPr bwMode="auto">
            <a:xfrm>
              <a:off x="6784975" y="5168900"/>
              <a:ext cx="11430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</a:p>
          </p:txBody>
        </p:sp>
        <p:sp>
          <p:nvSpPr>
            <p:cNvPr id="39" name="Text Box 19"/>
            <p:cNvSpPr txBox="1">
              <a:spLocks noChangeArrowheads="1"/>
            </p:cNvSpPr>
            <p:nvPr/>
          </p:nvSpPr>
          <p:spPr bwMode="auto">
            <a:xfrm>
              <a:off x="5137150" y="5032375"/>
              <a:ext cx="11430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 trùng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637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278107" y="-6588"/>
            <a:ext cx="929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14: GIẢM PHÂN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1137" y="1039813"/>
            <a:ext cx="5715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II. PHÁT SINH GIAO TỬ Ở ĐỘNG VẬT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5833" y="579438"/>
            <a:ext cx="4665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 I. QUÁ TRÌNH GIẢM PHÂN </a:t>
            </a: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2511552" y="520700"/>
            <a:ext cx="91440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6397752" y="520700"/>
            <a:ext cx="0" cy="633730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511137" y="1500188"/>
            <a:ext cx="55147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III. MỘT SỐ NHÂN TỐ ẢNH HƯỞNG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ĐẾN GIẢM PHÂN</a:t>
            </a:r>
          </a:p>
        </p:txBody>
      </p:sp>
      <p:sp>
        <p:nvSpPr>
          <p:cNvPr id="6" name="Rectangle 5"/>
          <p:cNvSpPr/>
          <p:nvPr/>
        </p:nvSpPr>
        <p:spPr>
          <a:xfrm>
            <a:off x="511137" y="2489743"/>
            <a:ext cx="55404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Hoocmon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68444" y="2541086"/>
            <a:ext cx="53309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677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B89145-E104-447C-B960-CF66536B807A}"/>
              </a:ext>
            </a:extLst>
          </p:cNvPr>
          <p:cNvSpPr txBox="1"/>
          <p:nvPr/>
        </p:nvSpPr>
        <p:spPr>
          <a:xfrm>
            <a:off x="1703629" y="355432"/>
            <a:ext cx="8723481" cy="92333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1. KHỞI ĐỘNG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0D35042-3DA7-4D2B-A1B4-0B736D93F884}"/>
              </a:ext>
            </a:extLst>
          </p:cNvPr>
          <p:cNvSpPr txBox="1"/>
          <p:nvPr/>
        </p:nvSpPr>
        <p:spPr>
          <a:xfrm>
            <a:off x="1703628" y="1592782"/>
            <a:ext cx="8723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3628" y="2181262"/>
            <a:ext cx="71056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- </a:t>
            </a:r>
            <a:r>
              <a:rPr lang="en-US" sz="2000" dirty="0" err="1">
                <a:solidFill>
                  <a:srgbClr val="002060"/>
                </a:solidFill>
              </a:rPr>
              <a:t>Nêu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điểm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của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quá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trình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nguyên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phân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-  </a:t>
            </a:r>
            <a:r>
              <a:rPr lang="en-US" sz="2000" dirty="0" err="1">
                <a:solidFill>
                  <a:srgbClr val="002060"/>
                </a:solidFill>
              </a:rPr>
              <a:t>Kết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quả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của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nguyên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phân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3628" y="3260536"/>
            <a:ext cx="96958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(2n)</a:t>
            </a:r>
            <a:endParaRPr lang="en-US" sz="20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TB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2n.</a:t>
            </a:r>
            <a:endParaRPr lang="en-US" sz="2000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3356" y="4930247"/>
            <a:ext cx="88546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NST 2n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NST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B89145-E104-447C-B960-CF66536B807A}"/>
              </a:ext>
            </a:extLst>
          </p:cNvPr>
          <p:cNvSpPr txBox="1"/>
          <p:nvPr/>
        </p:nvSpPr>
        <p:spPr>
          <a:xfrm>
            <a:off x="638079" y="880344"/>
            <a:ext cx="10782192" cy="76944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3. LUYỆN TẬP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40AFCD0-6680-AA7C-6CE4-1FCA25BC4CAF}"/>
              </a:ext>
            </a:extLst>
          </p:cNvPr>
          <p:cNvSpPr txBox="1"/>
          <p:nvPr/>
        </p:nvSpPr>
        <p:spPr>
          <a:xfrm>
            <a:off x="101631" y="1785919"/>
            <a:ext cx="107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 marR="0"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lượng</a:t>
            </a:r>
            <a:r>
              <a:rPr lang="en-US" sz="2400" b="1" dirty="0"/>
              <a:t> NST ở TB con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sau</a:t>
            </a:r>
            <a:r>
              <a:rPr lang="en-US" sz="2400" b="1" dirty="0"/>
              <a:t> </a:t>
            </a:r>
            <a:r>
              <a:rPr lang="en-US" sz="2400" b="1" dirty="0" err="1"/>
              <a:t>giảm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bao</a:t>
            </a:r>
            <a:r>
              <a:rPr lang="en-US" sz="2400" b="1" dirty="0"/>
              <a:t> </a:t>
            </a:r>
            <a:r>
              <a:rPr lang="en-US" sz="2400" b="1" dirty="0" err="1"/>
              <a:t>nhiêu</a:t>
            </a:r>
            <a:r>
              <a:rPr lang="en-US" sz="2400" b="1" dirty="0"/>
              <a:t>?</a:t>
            </a:r>
            <a:endParaRPr lang="en-US" sz="2400" b="1" dirty="0"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8359" y="2415084"/>
            <a:ext cx="261375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TB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(4n). </a:t>
            </a:r>
            <a:endParaRPr lang="en-US" sz="2000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7175" y="2435859"/>
            <a:ext cx="26021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TB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(6n). 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6136403" y="2435859"/>
            <a:ext cx="28217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TB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(2n).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9184403" y="2419761"/>
            <a:ext cx="266451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(n).</a:t>
            </a:r>
            <a:endParaRPr lang="en-US" sz="20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4">
            <a:extLst>
              <a:ext uri="{FF2B5EF4-FFF2-40B4-BE49-F238E27FC236}">
                <a16:creationId xmlns:a16="http://schemas.microsoft.com/office/drawing/2014/main" id="{440AFCD0-6680-AA7C-6CE4-1FCA25BC4CAF}"/>
              </a:ext>
            </a:extLst>
          </p:cNvPr>
          <p:cNvSpPr txBox="1"/>
          <p:nvPr/>
        </p:nvSpPr>
        <p:spPr>
          <a:xfrm>
            <a:off x="36576" y="3264454"/>
            <a:ext cx="107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2400" b="1" dirty="0" err="1"/>
              <a:t>Tế</a:t>
            </a:r>
            <a:r>
              <a:rPr lang="en-US" sz="2400" b="1" dirty="0"/>
              <a:t> </a:t>
            </a:r>
            <a:r>
              <a:rPr lang="en-US" sz="2400" b="1" dirty="0" err="1"/>
              <a:t>bào</a:t>
            </a:r>
            <a:r>
              <a:rPr lang="en-US" sz="2400" b="1" dirty="0"/>
              <a:t> con </a:t>
            </a:r>
            <a:r>
              <a:rPr lang="en-US" sz="2400" b="1" dirty="0" err="1"/>
              <a:t>chứa</a:t>
            </a:r>
            <a:r>
              <a:rPr lang="en-US" sz="2400" b="1" dirty="0"/>
              <a:t> </a:t>
            </a:r>
            <a:r>
              <a:rPr lang="en-US" sz="2400" b="1" dirty="0" err="1"/>
              <a:t>bộ</a:t>
            </a:r>
            <a:r>
              <a:rPr lang="en-US" sz="2400" b="1" dirty="0"/>
              <a:t> n NST </a:t>
            </a:r>
            <a:r>
              <a:rPr lang="en-US" sz="2400" b="1" dirty="0" err="1"/>
              <a:t>đơn</a:t>
            </a:r>
            <a:r>
              <a:rPr lang="en-US" sz="2400" b="1" dirty="0"/>
              <a:t> ở </a:t>
            </a:r>
            <a:r>
              <a:rPr lang="en-US" sz="2400" b="1" dirty="0" err="1"/>
              <a:t>kì</a:t>
            </a:r>
            <a:r>
              <a:rPr lang="en-US" sz="2400" b="1" dirty="0"/>
              <a:t> </a:t>
            </a:r>
            <a:r>
              <a:rPr lang="en-US" sz="2400" b="1" dirty="0" err="1"/>
              <a:t>nào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giảm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98839" y="3737916"/>
            <a:ext cx="261375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endParaRPr lang="en-US" sz="2000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17655" y="3758691"/>
            <a:ext cx="15552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6166883" y="3758691"/>
            <a:ext cx="14798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9214883" y="3742593"/>
            <a:ext cx="139493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endParaRPr lang="en-US" sz="2000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4">
            <a:extLst>
              <a:ext uri="{FF2B5EF4-FFF2-40B4-BE49-F238E27FC236}">
                <a16:creationId xmlns:a16="http://schemas.microsoft.com/office/drawing/2014/main" id="{440AFCD0-6680-AA7C-6CE4-1FCA25BC4CAF}"/>
              </a:ext>
            </a:extLst>
          </p:cNvPr>
          <p:cNvSpPr txBox="1"/>
          <p:nvPr/>
        </p:nvSpPr>
        <p:spPr>
          <a:xfrm>
            <a:off x="107725" y="4602206"/>
            <a:ext cx="1078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b="1" dirty="0" err="1"/>
              <a:t>ại</a:t>
            </a:r>
            <a:r>
              <a:rPr lang="en-US" sz="2400" b="1" dirty="0"/>
              <a:t> </a:t>
            </a:r>
            <a:r>
              <a:rPr lang="en-US" sz="2400" b="1" dirty="0" err="1"/>
              <a:t>sao</a:t>
            </a:r>
            <a:r>
              <a:rPr lang="en-US" sz="2400" b="1" dirty="0"/>
              <a:t> </a:t>
            </a:r>
            <a:r>
              <a:rPr lang="en-US" sz="2400" b="1" dirty="0" err="1"/>
              <a:t>bộ</a:t>
            </a:r>
            <a:r>
              <a:rPr lang="en-US" sz="2400" b="1" dirty="0"/>
              <a:t> NST </a:t>
            </a:r>
            <a:r>
              <a:rPr lang="en-US" sz="2400" b="1" dirty="0" err="1"/>
              <a:t>trong</a:t>
            </a:r>
            <a:r>
              <a:rPr lang="en-US" sz="2400" b="1" dirty="0"/>
              <a:t> TB con </a:t>
            </a:r>
            <a:r>
              <a:rPr lang="en-US" sz="2400" b="1" dirty="0" err="1"/>
              <a:t>sau</a:t>
            </a:r>
            <a:r>
              <a:rPr lang="en-US" sz="2400" b="1" dirty="0"/>
              <a:t> </a:t>
            </a:r>
            <a:r>
              <a:rPr lang="en-US" sz="2400" b="1" dirty="0" err="1"/>
              <a:t>giảm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</a:t>
            </a:r>
            <a:r>
              <a:rPr lang="en-US" sz="2400" b="1" dirty="0" err="1"/>
              <a:t>giảm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còn</a:t>
            </a:r>
            <a:r>
              <a:rPr lang="en-US" sz="2400" b="1" dirty="0"/>
              <a:t> 1 </a:t>
            </a:r>
            <a:r>
              <a:rPr lang="en-US" sz="2400" b="1" dirty="0" err="1"/>
              <a:t>nửa</a:t>
            </a:r>
            <a:r>
              <a:rPr lang="en-US" sz="2400" b="1" dirty="0"/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6843" y="5196882"/>
            <a:ext cx="96239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NST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15" name="Oval 14"/>
          <p:cNvSpPr/>
          <p:nvPr/>
        </p:nvSpPr>
        <p:spPr>
          <a:xfrm>
            <a:off x="9184403" y="2415084"/>
            <a:ext cx="361933" cy="4256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326147" y="3713532"/>
            <a:ext cx="361933" cy="4256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7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2" grpId="0"/>
      <p:bldP spid="3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B89145-E104-447C-B960-CF66536B807A}"/>
              </a:ext>
            </a:extLst>
          </p:cNvPr>
          <p:cNvSpPr txBox="1"/>
          <p:nvPr/>
        </p:nvSpPr>
        <p:spPr>
          <a:xfrm>
            <a:off x="638079" y="880344"/>
            <a:ext cx="10782192" cy="76944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4. VẬN DỤNG</a:t>
            </a:r>
          </a:p>
        </p:txBody>
      </p:sp>
      <p:sp>
        <p:nvSpPr>
          <p:cNvPr id="3" name="Rectangle 2"/>
          <p:cNvSpPr/>
          <p:nvPr/>
        </p:nvSpPr>
        <p:spPr>
          <a:xfrm>
            <a:off x="881918" y="2601574"/>
            <a:ext cx="928902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830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830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lang="en-US" sz="2400" dirty="0"/>
          </a:p>
        </p:txBody>
      </p:sp>
      <p:sp>
        <p:nvSpPr>
          <p:cNvPr id="4" name="Hộp Văn bản 4">
            <a:extLst>
              <a:ext uri="{FF2B5EF4-FFF2-40B4-BE49-F238E27FC236}">
                <a16:creationId xmlns:a16="http://schemas.microsoft.com/office/drawing/2014/main" id="{440AFCD0-6680-AA7C-6CE4-1FCA25BC4CAF}"/>
              </a:ext>
            </a:extLst>
          </p:cNvPr>
          <p:cNvSpPr txBox="1"/>
          <p:nvPr/>
        </p:nvSpPr>
        <p:spPr>
          <a:xfrm>
            <a:off x="443007" y="1894847"/>
            <a:ext cx="10782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 marR="0"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800" b="1" dirty="0">
              <a:effectLst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0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88509" y="763725"/>
            <a:ext cx="10124142" cy="923330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BÀI 14. GIẢM PHÂN</a:t>
            </a:r>
          </a:p>
        </p:txBody>
      </p:sp>
      <p:pic>
        <p:nvPicPr>
          <p:cNvPr id="3" name="Picture 2" descr="Mitosis vs Meiosis- Definition and 32 Major Differenc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8"/>
          <a:stretch/>
        </p:blipFill>
        <p:spPr bwMode="auto">
          <a:xfrm>
            <a:off x="4581737" y="1921192"/>
            <a:ext cx="3337686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25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B89145-E104-447C-B960-CF66536B807A}"/>
              </a:ext>
            </a:extLst>
          </p:cNvPr>
          <p:cNvSpPr txBox="1"/>
          <p:nvPr/>
        </p:nvSpPr>
        <p:spPr>
          <a:xfrm>
            <a:off x="751724" y="322083"/>
            <a:ext cx="10245213" cy="707886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2. HÌNH THÀNH KIẾN THỨC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0D35042-3DA7-4D2B-A1B4-0B736D93F884}"/>
              </a:ext>
            </a:extLst>
          </p:cNvPr>
          <p:cNvSpPr txBox="1"/>
          <p:nvPr/>
        </p:nvSpPr>
        <p:spPr>
          <a:xfrm>
            <a:off x="655011" y="1795310"/>
            <a:ext cx="7093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E28434A-E556-4F37-8E1F-6E1A9E7107C2}"/>
              </a:ext>
            </a:extLst>
          </p:cNvPr>
          <p:cNvSpPr txBox="1"/>
          <p:nvPr/>
        </p:nvSpPr>
        <p:spPr>
          <a:xfrm>
            <a:off x="655010" y="2714612"/>
            <a:ext cx="10549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1,2,3: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1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giảm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I</a:t>
            </a:r>
          </a:p>
        </p:txBody>
      </p:sp>
      <p:sp>
        <p:nvSpPr>
          <p:cNvPr id="9" name="Hộp Văn bản 7">
            <a:extLst>
              <a:ext uri="{FF2B5EF4-FFF2-40B4-BE49-F238E27FC236}">
                <a16:creationId xmlns:a16="http://schemas.microsoft.com/office/drawing/2014/main" id="{1E28434A-E556-4F37-8E1F-6E1A9E7107C2}"/>
              </a:ext>
            </a:extLst>
          </p:cNvPr>
          <p:cNvSpPr txBox="1"/>
          <p:nvPr/>
        </p:nvSpPr>
        <p:spPr>
          <a:xfrm>
            <a:off x="655010" y="3603063"/>
            <a:ext cx="9184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spcBef>
                <a:spcPts val="425"/>
              </a:spcBef>
              <a:buClr>
                <a:srgbClr val="231F20"/>
              </a:buClr>
              <a:buSzPts val="1200"/>
              <a:tabLst>
                <a:tab pos="266700" algn="l"/>
              </a:tabLst>
            </a:pPr>
            <a:r>
              <a:rPr lang="en-US" sz="24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4,5,6</a:t>
            </a:r>
            <a:r>
              <a:rPr lang="en-US" sz="2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giảm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23166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5864352" y="520700"/>
            <a:ext cx="0" cy="633730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292352" y="0"/>
            <a:ext cx="929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14: GIẢM PHÂN</a:t>
            </a:r>
          </a:p>
        </p:txBody>
      </p:sp>
      <p:sp>
        <p:nvSpPr>
          <p:cNvPr id="8" name="Line 2"/>
          <p:cNvSpPr>
            <a:spLocks noChangeShapeType="1"/>
          </p:cNvSpPr>
          <p:nvPr/>
        </p:nvSpPr>
        <p:spPr bwMode="auto">
          <a:xfrm>
            <a:off x="1292352" y="520700"/>
            <a:ext cx="9144000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60945" y="579438"/>
            <a:ext cx="4665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 I. QUÁ TRÌNH GIẢM PHÂN </a:t>
            </a:r>
          </a:p>
        </p:txBody>
      </p:sp>
      <p:pic>
        <p:nvPicPr>
          <p:cNvPr id="11" name="Picture 2" descr="TONG HOP QT GP HOAN CHIN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496" y="1039813"/>
            <a:ext cx="531266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92352" y="2124675"/>
            <a:ext cx="4376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79817" y="1320634"/>
            <a:ext cx="4589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8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30852" y="924868"/>
            <a:ext cx="2510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1. GIẢM PHÂN I</a:t>
            </a:r>
          </a:p>
        </p:txBody>
      </p:sp>
      <p:pic>
        <p:nvPicPr>
          <p:cNvPr id="5" name="Picture 22" descr="1-Ki trung g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465" y="1155700"/>
            <a:ext cx="437515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5864352" y="520700"/>
            <a:ext cx="0" cy="633730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292352" y="0"/>
            <a:ext cx="929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14: GIẢM PHÂN</a:t>
            </a:r>
          </a:p>
        </p:txBody>
      </p:sp>
      <p:sp>
        <p:nvSpPr>
          <p:cNvPr id="8" name="Line 2"/>
          <p:cNvSpPr>
            <a:spLocks noChangeShapeType="1"/>
          </p:cNvSpPr>
          <p:nvPr/>
        </p:nvSpPr>
        <p:spPr bwMode="auto">
          <a:xfrm>
            <a:off x="1292352" y="520700"/>
            <a:ext cx="9144000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Hộp Văn bản 1"/>
          <p:cNvSpPr txBox="1">
            <a:spLocks noChangeArrowheads="1"/>
          </p:cNvSpPr>
          <p:nvPr/>
        </p:nvSpPr>
        <p:spPr bwMode="auto">
          <a:xfrm>
            <a:off x="1349502" y="1385888"/>
            <a:ext cx="4438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trung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gian</a:t>
            </a:r>
            <a:r>
              <a:rPr lang="en-US" altLang="en-US" sz="2400" b="1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</a:rPr>
              <a:t> NST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đôi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tạo</a:t>
            </a:r>
            <a:r>
              <a:rPr lang="en-US" altLang="en-US" sz="2400" dirty="0">
                <a:latin typeface="Times New Roman" panose="02020603050405020304" pitchFamily="18" charset="0"/>
              </a:rPr>
              <a:t> NST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kép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ADN,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trung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đôi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74889" y="579438"/>
            <a:ext cx="4665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 I. QUÁ TRÌNH GIẢM PHÂN </a:t>
            </a:r>
          </a:p>
        </p:txBody>
      </p:sp>
    </p:spTree>
    <p:extLst>
      <p:ext uri="{BB962C8B-B14F-4D97-AF65-F5344CB8AC3E}">
        <p14:creationId xmlns:p14="http://schemas.microsoft.com/office/powerpoint/2010/main" val="21934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13688" y="-1588"/>
            <a:ext cx="9296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14: GIẢM PHÂN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5961888" y="520700"/>
            <a:ext cx="0" cy="6337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389888" y="520700"/>
            <a:ext cx="91440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28388" y="924868"/>
            <a:ext cx="2510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1. GIẢM PHÂN I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72425" y="579438"/>
            <a:ext cx="4665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latin typeface="Times New Roman" panose="02020603050405020304" pitchFamily="18" charset="0"/>
              </a:rPr>
              <a:t> I. QUÁ TRÌNH GIẢM PHÂN </a:t>
            </a:r>
          </a:p>
        </p:txBody>
      </p:sp>
      <p:sp>
        <p:nvSpPr>
          <p:cNvPr id="9" name="Hộp Văn bản 33"/>
          <p:cNvSpPr txBox="1">
            <a:spLocks noChangeArrowheads="1"/>
          </p:cNvSpPr>
          <p:nvPr/>
        </p:nvSpPr>
        <p:spPr bwMode="auto">
          <a:xfrm>
            <a:off x="1372425" y="1385888"/>
            <a:ext cx="4572001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400" b="1" dirty="0">
                <a:latin typeface="Times New Roman" panose="02020603050405020304" pitchFamily="18" charset="0"/>
              </a:rPr>
              <a:t> 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</a:rPr>
              <a:t> NST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kép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bắt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đôi</a:t>
            </a:r>
            <a:r>
              <a:rPr lang="en-US" altLang="en-US" sz="2400" dirty="0">
                <a:latin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từng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cặp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tương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</a:rPr>
              <a:t>) </a:t>
            </a: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400" dirty="0" err="1">
                <a:latin typeface="Times New Roman" panose="02020603050405020304" pitchFamily="18" charset="0"/>
              </a:rPr>
              <a:t>dần</a:t>
            </a:r>
            <a:r>
              <a:rPr lang="en-US" altLang="en-US" sz="2400" dirty="0">
                <a:latin typeface="Times New Roman" panose="02020603050405020304" pitchFamily="18" charset="0"/>
              </a:rPr>
              <a:t> co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xoắn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4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đẩy</a:t>
            </a: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4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tục</a:t>
            </a: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 co </a:t>
            </a:r>
            <a:r>
              <a:rPr lang="en-US" altLang="en-US" sz="24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xoắn</a:t>
            </a: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altLang="en-US" sz="2400" dirty="0" err="1">
                <a:latin typeface="Times New Roman" panose="02020603050405020304" pitchFamily="18" charset="0"/>
              </a:rPr>
              <a:t>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xảy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tượng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trao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đổi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đoạn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crômatit</a:t>
            </a:r>
            <a:r>
              <a:rPr lang="en-US" altLang="en-US" sz="2400" dirty="0">
                <a:latin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</a:rPr>
              <a:t>gọi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tượng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trao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đổi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chéo</a:t>
            </a:r>
            <a:r>
              <a:rPr lang="en-US" altLang="en-US" sz="2400" dirty="0">
                <a:latin typeface="Times New Roman" panose="02020603050405020304" pitchFamily="18" charset="0"/>
              </a:rPr>
              <a:t>) </a:t>
            </a: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 NST </a:t>
            </a:r>
            <a:r>
              <a:rPr lang="en-US" altLang="en-US" sz="24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kép</a:t>
            </a: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tách</a:t>
            </a: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rời</a:t>
            </a: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sym typeface="Wingdings" panose="05000000000000000000" pitchFamily="2" charset="2"/>
              </a:rPr>
              <a:t>ra.</a:t>
            </a:r>
            <a:endParaRPr lang="en-US" altLang="en-US" sz="2400" dirty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Thoi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bào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dần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Màng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tiêu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biến</a:t>
            </a:r>
            <a:r>
              <a:rPr lang="en-US" altLang="en-US" sz="2400" dirty="0"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10" name="Hình ảnh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363" y="579438"/>
            <a:ext cx="3505200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ộp Văn bản 8"/>
          <p:cNvSpPr txBox="1"/>
          <p:nvPr/>
        </p:nvSpPr>
        <p:spPr>
          <a:xfrm>
            <a:off x="6038087" y="4856421"/>
            <a:ext cx="4382978" cy="193899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00CC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400" dirty="0" err="1"/>
              <a:t>Kì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I </a:t>
            </a:r>
            <a:r>
              <a:rPr lang="en-US" sz="2400" dirty="0" err="1"/>
              <a:t>chiếm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giảm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. </a:t>
            </a:r>
            <a:r>
              <a:rPr lang="en-US" sz="2400" dirty="0" err="1"/>
              <a:t>Tùy</a:t>
            </a:r>
            <a:r>
              <a:rPr lang="en-US" sz="2400" dirty="0"/>
              <a:t> </a:t>
            </a:r>
            <a:r>
              <a:rPr lang="en-US" sz="2400" dirty="0" err="1"/>
              <a:t>loài</a:t>
            </a:r>
            <a:r>
              <a:rPr lang="en-US" sz="2400" dirty="0"/>
              <a:t>, </a:t>
            </a:r>
            <a:r>
              <a:rPr lang="en-US" sz="2400" dirty="0" err="1"/>
              <a:t>kì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I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kéo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vài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thậm</a:t>
            </a:r>
            <a:r>
              <a:rPr lang="en-US" sz="2400" dirty="0"/>
              <a:t> </a:t>
            </a:r>
            <a:r>
              <a:rPr lang="en-US" sz="2400" dirty="0" err="1"/>
              <a:t>chí</a:t>
            </a:r>
            <a:r>
              <a:rPr lang="en-US" sz="2400" dirty="0"/>
              <a:t> </a:t>
            </a:r>
            <a:r>
              <a:rPr lang="en-US" sz="2400" dirty="0" err="1"/>
              <a:t>vài</a:t>
            </a:r>
            <a:r>
              <a:rPr lang="en-US" sz="2400" dirty="0"/>
              <a:t> </a:t>
            </a:r>
            <a:r>
              <a:rPr lang="en-US" sz="2400" dirty="0" err="1"/>
              <a:t>chục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ở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phụ</a:t>
            </a:r>
            <a:r>
              <a:rPr lang="en-US" sz="2400" dirty="0"/>
              <a:t> </a:t>
            </a:r>
            <a:r>
              <a:rPr lang="en-US" sz="2400" dirty="0" err="1"/>
              <a:t>nữ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061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62"/>
          <p:cNvSpPr txBox="1">
            <a:spLocks noChangeArrowheads="1"/>
          </p:cNvSpPr>
          <p:nvPr/>
        </p:nvSpPr>
        <p:spPr bwMode="auto">
          <a:xfrm>
            <a:off x="991172" y="1765300"/>
            <a:ext cx="4495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400" b="1" dirty="0">
                <a:latin typeface="Times New Roman" panose="02020603050405020304" pitchFamily="18" charset="0"/>
              </a:rPr>
              <a:t> 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NST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kép</a:t>
            </a:r>
            <a:r>
              <a:rPr lang="en-US" altLang="en-US" sz="2400" dirty="0">
                <a:latin typeface="Times New Roman" panose="02020603050405020304" pitchFamily="18" charset="0"/>
              </a:rPr>
              <a:t> co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xoắn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cực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trung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</a:rPr>
              <a:t> 2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mặt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phẳng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xích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đạo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Thoi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bào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đính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</a:rPr>
              <a:t> 1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phía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NST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tâm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 flipV="1">
            <a:off x="5510784" y="520700"/>
            <a:ext cx="0" cy="633730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62584" y="11113"/>
            <a:ext cx="929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14: GIẢM PHÂN</a:t>
            </a: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938784" y="520700"/>
            <a:ext cx="91440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77284" y="924868"/>
            <a:ext cx="2510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1. GIẢM PHÂN I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21321" y="579438"/>
            <a:ext cx="4665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latin typeface="Times New Roman" panose="02020603050405020304" pitchFamily="18" charset="0"/>
              </a:rPr>
              <a:t> I. QUÁ TRÌNH GIẢM PHÂN </a:t>
            </a:r>
          </a:p>
        </p:txBody>
      </p:sp>
      <p:sp>
        <p:nvSpPr>
          <p:cNvPr id="8" name="Hộp Văn bản 68"/>
          <p:cNvSpPr txBox="1">
            <a:spLocks noChangeArrowheads="1"/>
          </p:cNvSpPr>
          <p:nvPr/>
        </p:nvSpPr>
        <p:spPr bwMode="auto">
          <a:xfrm>
            <a:off x="964184" y="1303338"/>
            <a:ext cx="4657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400" b="1" dirty="0">
                <a:latin typeface="Times New Roman" panose="02020603050405020304" pitchFamily="18" charset="0"/>
              </a:rPr>
              <a:t> I</a:t>
            </a:r>
          </a:p>
        </p:txBody>
      </p:sp>
      <p:pic>
        <p:nvPicPr>
          <p:cNvPr id="9" name="Hình ảnh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072" y="925513"/>
            <a:ext cx="4284662" cy="47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44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143000" y="11113"/>
            <a:ext cx="929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14: GIẢM PHÂN</a:t>
            </a:r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219200" y="520700"/>
            <a:ext cx="91440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5791200" y="520700"/>
            <a:ext cx="0" cy="633730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Hộp Văn bản 1"/>
          <p:cNvSpPr txBox="1">
            <a:spLocks noChangeArrowheads="1"/>
          </p:cNvSpPr>
          <p:nvPr/>
        </p:nvSpPr>
        <p:spPr bwMode="auto">
          <a:xfrm>
            <a:off x="1196975" y="2635250"/>
            <a:ext cx="4559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</a:rPr>
              <a:t> NST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kép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tách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nhau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</a:rPr>
              <a:t> di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chuyển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tơ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bào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cực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bào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257700" y="924868"/>
            <a:ext cx="2510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latin typeface="Times New Roman" panose="02020603050405020304" pitchFamily="18" charset="0"/>
              </a:rPr>
              <a:t>1. GIẢM PHÂN I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01737" y="579438"/>
            <a:ext cx="4665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latin typeface="Times New Roman" panose="02020603050405020304" pitchFamily="18" charset="0"/>
              </a:rPr>
              <a:t> I. QUÁ TRÌNH GIẢM PHÂN </a:t>
            </a:r>
          </a:p>
        </p:txBody>
      </p:sp>
      <p:sp>
        <p:nvSpPr>
          <p:cNvPr id="8" name="Hộp Văn bản 55"/>
          <p:cNvSpPr txBox="1">
            <a:spLocks noChangeArrowheads="1"/>
          </p:cNvSpPr>
          <p:nvPr/>
        </p:nvSpPr>
        <p:spPr bwMode="auto">
          <a:xfrm>
            <a:off x="1244600" y="1303338"/>
            <a:ext cx="4657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400" b="1" dirty="0">
                <a:latin typeface="Times New Roman" panose="02020603050405020304" pitchFamily="18" charset="0"/>
              </a:rPr>
              <a:t> I</a:t>
            </a:r>
          </a:p>
        </p:txBody>
      </p:sp>
      <p:sp>
        <p:nvSpPr>
          <p:cNvPr id="9" name="Hộp Văn bản 57"/>
          <p:cNvSpPr txBox="1">
            <a:spLocks noChangeArrowheads="1"/>
          </p:cNvSpPr>
          <p:nvPr/>
        </p:nvSpPr>
        <p:spPr bwMode="auto">
          <a:xfrm>
            <a:off x="1192212" y="1768475"/>
            <a:ext cx="4656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2400" b="1" dirty="0">
                <a:latin typeface="Times New Roman" panose="02020603050405020304" pitchFamily="18" charset="0"/>
              </a:rPr>
              <a:t> I </a:t>
            </a:r>
          </a:p>
        </p:txBody>
      </p:sp>
      <p:sp>
        <p:nvSpPr>
          <p:cNvPr id="10" name="Hộp Văn bản 59"/>
          <p:cNvSpPr txBox="1">
            <a:spLocks noChangeArrowheads="1"/>
          </p:cNvSpPr>
          <p:nvPr/>
        </p:nvSpPr>
        <p:spPr bwMode="auto">
          <a:xfrm>
            <a:off x="1214437" y="2178050"/>
            <a:ext cx="46799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</a:rPr>
              <a:t> I</a:t>
            </a:r>
          </a:p>
        </p:txBody>
      </p:sp>
      <p:pic>
        <p:nvPicPr>
          <p:cNvPr id="11" name="Hình ảnh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862013"/>
            <a:ext cx="4256088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23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1490</Words>
  <Application>Microsoft Office PowerPoint</Application>
  <PresentationFormat>Widescreen</PresentationFormat>
  <Paragraphs>182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TV_STEM</Manager>
  <Company>TV_STEM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TV_STEM</dc:title>
  <dc:subject>TV_STEM</dc:subject>
  <dc:creator>TV_STEM</dc:creator>
  <cp:keywords>TV_STEM</cp:keywords>
  <dc:description>TV_STEM</dc:description>
  <cp:lastModifiedBy>Nghiêm Xuân</cp:lastModifiedBy>
  <cp:revision>190</cp:revision>
  <dcterms:created xsi:type="dcterms:W3CDTF">2021-01-29T04:35:00Z</dcterms:created>
  <dcterms:modified xsi:type="dcterms:W3CDTF">2022-09-01T08:48:23Z</dcterms:modified>
  <cp:category>TV_STEM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1033-11.2.0.9396</vt:lpwstr>
  </property>
</Properties>
</file>