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6"/>
  </p:notesMasterIdLst>
  <p:sldIdLst>
    <p:sldId id="291" r:id="rId3"/>
    <p:sldId id="304" r:id="rId4"/>
    <p:sldId id="307" r:id="rId5"/>
    <p:sldId id="311" r:id="rId6"/>
    <p:sldId id="312" r:id="rId7"/>
    <p:sldId id="309" r:id="rId8"/>
    <p:sldId id="310" r:id="rId9"/>
    <p:sldId id="305" r:id="rId10"/>
    <p:sldId id="299" r:id="rId11"/>
    <p:sldId id="313" r:id="rId12"/>
    <p:sldId id="314" r:id="rId13"/>
    <p:sldId id="303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02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5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4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45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6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1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29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3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03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21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4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8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1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  <p:sldLayoutId id="2147483699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4.xml"/><Relationship Id="rId7" Type="http://schemas.openxmlformats.org/officeDocument/2006/relationships/image" Target="../media/image20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261"/>
            <a:ext cx="12192000" cy="526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14888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 </a:t>
            </a:r>
            <a:r>
              <a:rPr lang="en-US" sz="3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2021</a:t>
            </a:r>
            <a:b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200" b="1" u="sng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u="sng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u="sng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u="sng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    </a:t>
            </a:r>
            <a:r>
              <a:rPr lang="en-US" sz="32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3200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005486"/>
            <a:ext cx="7169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HP001 5 hàng" pitchFamily="34" charset="0"/>
              </a:rPr>
              <a:t>Bài</a:t>
            </a:r>
            <a:r>
              <a:rPr lang="en-US" sz="3200" b="1" dirty="0" smtClean="0">
                <a:latin typeface="HP001 5 hàng" pitchFamily="34" charset="0"/>
              </a:rPr>
              <a:t> 2. </a:t>
            </a:r>
            <a:r>
              <a:rPr lang="en-US" sz="3200" b="1" dirty="0" err="1" smtClean="0">
                <a:latin typeface="HP001 5 hàng" pitchFamily="34" charset="0"/>
              </a:rPr>
              <a:t>Tìm</a:t>
            </a:r>
            <a:r>
              <a:rPr lang="en-US" sz="3200" b="1" dirty="0" smtClean="0">
                <a:latin typeface="HP001 5 hàng" pitchFamily="34" charset="0"/>
              </a:rPr>
              <a:t> </a:t>
            </a:r>
            <a:r>
              <a:rPr lang="en-US" sz="3200" b="1" dirty="0" err="1" smtClean="0">
                <a:latin typeface="HP001 5 hàng" pitchFamily="34" charset="0"/>
              </a:rPr>
              <a:t>đường</a:t>
            </a:r>
            <a:r>
              <a:rPr lang="en-US" sz="3200" b="1" dirty="0" smtClean="0">
                <a:latin typeface="HP001 5 hàng" pitchFamily="34" charset="0"/>
              </a:rPr>
              <a:t> </a:t>
            </a:r>
            <a:r>
              <a:rPr lang="en-US" sz="3200" b="1" dirty="0" err="1" smtClean="0">
                <a:latin typeface="HP001 5 hàng" pitchFamily="34" charset="0"/>
              </a:rPr>
              <a:t>đến</a:t>
            </a:r>
            <a:r>
              <a:rPr lang="en-US" sz="3200" b="1" dirty="0" smtClean="0">
                <a:latin typeface="HP001 5 hàng" pitchFamily="34" charset="0"/>
              </a:rPr>
              <a:t> </a:t>
            </a:r>
            <a:r>
              <a:rPr lang="en-US" sz="3200" b="1" dirty="0" err="1" smtClean="0">
                <a:latin typeface="HP001 5 hàng" pitchFamily="34" charset="0"/>
              </a:rPr>
              <a:t>trường</a:t>
            </a:r>
            <a:endParaRPr lang="en-US" sz="3200" b="1" dirty="0">
              <a:latin typeface="HP001 5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3354" y="5067365"/>
            <a:ext cx="364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x</a:t>
            </a:r>
            <a:endParaRPr lang="en-US" sz="3200" b="1" dirty="0">
              <a:solidFill>
                <a:srgbClr val="FF0000"/>
              </a:solidFill>
              <a:latin typeface="HP001 5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4713" y="4545495"/>
            <a:ext cx="675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s</a:t>
            </a:r>
            <a:endParaRPr lang="en-US" sz="3200" b="1" dirty="0">
              <a:solidFill>
                <a:srgbClr val="FF0000"/>
              </a:solidFill>
              <a:latin typeface="HP001 5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9020" y="5488780"/>
            <a:ext cx="675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s</a:t>
            </a:r>
            <a:endParaRPr lang="en-US" sz="3200" b="1" dirty="0">
              <a:solidFill>
                <a:srgbClr val="FF0000"/>
              </a:solidFill>
              <a:latin typeface="HP001 5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3389" y="3506833"/>
            <a:ext cx="364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x</a:t>
            </a:r>
            <a:endParaRPr lang="en-US" sz="3200" b="1" dirty="0">
              <a:solidFill>
                <a:srgbClr val="FF0000"/>
              </a:solidFill>
              <a:latin typeface="HP001 5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416463">
            <a:off x="7527231" y="4187518"/>
            <a:ext cx="490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x</a:t>
            </a:r>
            <a:endParaRPr lang="en-US" sz="3200" b="1" dirty="0">
              <a:solidFill>
                <a:srgbClr val="FF0000"/>
              </a:solidFill>
              <a:latin typeface="HP001 5 hàng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1491" y="6076561"/>
            <a:ext cx="364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P001 5 hàng" pitchFamily="34" charset="0"/>
              </a:rPr>
              <a:t>s</a:t>
            </a:r>
            <a:endParaRPr lang="en-US" sz="3200" b="1" dirty="0">
              <a:solidFill>
                <a:srgbClr val="FF0000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8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7152"/>
            <a:ext cx="1219200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14888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 </a:t>
            </a:r>
            <a:r>
              <a:rPr lang="en-US" sz="3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2021</a:t>
            </a:r>
            <a:b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200" b="1" u="sng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u="sng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u="sng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u="sng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    </a:t>
            </a:r>
            <a:r>
              <a:rPr lang="en-US" sz="32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3200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 rot="16200000">
            <a:off x="1324818" y="4378539"/>
            <a:ext cx="898003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bưởi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 rot="16453842">
            <a:off x="4111806" y="3244337"/>
            <a:ext cx="881973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1975" y="5364682"/>
            <a:ext cx="1178528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vỗ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85794" y="3378094"/>
            <a:ext cx="64312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45348" y="3867655"/>
            <a:ext cx="57259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 rot="16978860">
            <a:off x="10143391" y="4432101"/>
            <a:ext cx="150574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thước kẻ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981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=""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=""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=""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=""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" y="1"/>
            <a:ext cx="12108873" cy="1690690"/>
          </a:xfrm>
        </p:spPr>
        <p:txBody>
          <a:bodyPr/>
          <a:lstStyle/>
          <a:p>
            <a:r>
              <a:rPr lang="en-US" dirty="0" smtClean="0">
                <a:latin typeface="HP001 4 hàng" pitchFamily="34" charset="0"/>
              </a:rPr>
              <a:t>         </a:t>
            </a:r>
            <a:r>
              <a:rPr lang="en-US" dirty="0" err="1" smtClean="0">
                <a:latin typeface="HP001 4 hàng" pitchFamily="34" charset="0"/>
              </a:rPr>
              <a:t>Thứ</a:t>
            </a:r>
            <a:r>
              <a:rPr lang="en-US" dirty="0" smtClean="0">
                <a:latin typeface="HP001 4 hàng" pitchFamily="34" charset="0"/>
              </a:rPr>
              <a:t> …. </a:t>
            </a:r>
            <a:r>
              <a:rPr lang="en-US" dirty="0" err="1" smtClean="0">
                <a:latin typeface="HP001 4 hàng" pitchFamily="34" charset="0"/>
              </a:rPr>
              <a:t>Ngày</a:t>
            </a:r>
            <a:r>
              <a:rPr lang="en-US" dirty="0" smtClean="0">
                <a:latin typeface="HP001 4 hàng" pitchFamily="34" charset="0"/>
              </a:rPr>
              <a:t> … </a:t>
            </a:r>
            <a:r>
              <a:rPr lang="en-US" dirty="0" err="1" smtClean="0">
                <a:latin typeface="HP001 4 hàng" pitchFamily="34" charset="0"/>
              </a:rPr>
              <a:t>tháng</a:t>
            </a:r>
            <a:r>
              <a:rPr lang="en-US" dirty="0" smtClean="0">
                <a:latin typeface="HP001 4 hàng" pitchFamily="34" charset="0"/>
              </a:rPr>
              <a:t> 10  </a:t>
            </a:r>
            <a:r>
              <a:rPr lang="en-US" dirty="0" err="1" smtClean="0">
                <a:latin typeface="HP001 4 hàng" pitchFamily="34" charset="0"/>
              </a:rPr>
              <a:t>năm</a:t>
            </a:r>
            <a:r>
              <a:rPr lang="en-US" dirty="0" smtClean="0">
                <a:latin typeface="HP001 4 hàng" pitchFamily="34" charset="0"/>
              </a:rPr>
              <a:t> 2021</a:t>
            </a:r>
            <a:br>
              <a:rPr lang="en-US" dirty="0" smtClean="0">
                <a:latin typeface="HP001 4 hàng" pitchFamily="34" charset="0"/>
              </a:rPr>
            </a:br>
            <a:r>
              <a:rPr lang="en-US" dirty="0" err="1" smtClean="0">
                <a:latin typeface="HP001 4 hàng" pitchFamily="34" charset="0"/>
              </a:rPr>
              <a:t>Bài</a:t>
            </a:r>
            <a:r>
              <a:rPr lang="en-US" dirty="0" smtClean="0">
                <a:latin typeface="HP001 4 hàng" pitchFamily="34" charset="0"/>
              </a:rPr>
              <a:t> </a:t>
            </a:r>
            <a:r>
              <a:rPr lang="en-US" dirty="0" err="1" smtClean="0">
                <a:latin typeface="HP001 4 hàng" pitchFamily="34" charset="0"/>
              </a:rPr>
              <a:t>viết</a:t>
            </a:r>
            <a:r>
              <a:rPr lang="en-US" dirty="0" smtClean="0">
                <a:latin typeface="HP001 4 hàng" pitchFamily="34" charset="0"/>
              </a:rPr>
              <a:t> 1:</a:t>
            </a:r>
            <a:endParaRPr lang="en-US" dirty="0">
              <a:latin typeface="HP001 4 hàng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7487"/>
            <a:ext cx="12191999" cy="542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0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xmlns="" id="{2F37EEF3-5EDB-4DB4-A621-BC34B318923F}"/>
              </a:ext>
            </a:extLst>
          </p:cNvPr>
          <p:cNvSpPr/>
          <p:nvPr/>
        </p:nvSpPr>
        <p:spPr>
          <a:xfrm>
            <a:off x="594834" y="4364832"/>
            <a:ext cx="3438817" cy="1077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prstClr val="white"/>
                </a:solidFill>
                <a:latin typeface="HP001 5 hàng" panose="020B0603050302020204" pitchFamily="34" charset="0"/>
              </a:rPr>
              <a:t>Tìm hiểu bài </a:t>
            </a:r>
            <a:endParaRPr lang="en-US" sz="3600" b="1" dirty="0">
              <a:solidFill>
                <a:prstClr val="white"/>
              </a:solidFill>
              <a:latin typeface="HP001 5 hàng" panose="020B0603050302020204" pitchFamily="34" charset="0"/>
            </a:endParaRPr>
          </a:p>
        </p:txBody>
      </p:sp>
      <p:sp>
        <p:nvSpPr>
          <p:cNvPr id="11" name="Rectangle: Rounded Corners 3">
            <a:extLst>
              <a:ext uri="{FF2B5EF4-FFF2-40B4-BE49-F238E27FC236}">
                <a16:creationId xmlns="" xmlns:a16="http://schemas.microsoft.com/office/drawing/2014/main" id="{94E1F88E-8AAF-447F-94AF-690C847F7622}"/>
              </a:ext>
            </a:extLst>
          </p:cNvPr>
          <p:cNvSpPr/>
          <p:nvPr/>
        </p:nvSpPr>
        <p:spPr>
          <a:xfrm>
            <a:off x="0" y="86954"/>
            <a:ext cx="12192000" cy="410805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2021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u="sng" kern="0" baseline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u="sng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u="sng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b="1" u="sng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6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    </a:t>
            </a:r>
            <a:r>
              <a:rPr lang="en-US" sz="36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3600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600" b="1" kern="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endParaRPr lang="en-US" sz="3600" b="1" kern="0" dirty="0" smtClean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rung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nghiêm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áp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lạ!Em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thương.Chiếc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thước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033651" y="4195008"/>
            <a:ext cx="8158349" cy="26629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0" indent="-51435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vi-VN" altLang="zh-CN" sz="2200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Nội dung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bài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chính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tả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2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nói</a:t>
            </a:r>
            <a:r>
              <a:rPr lang="en-US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vi-VN" altLang="zh-CN" sz="2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về </a:t>
            </a:r>
            <a:r>
              <a:rPr lang="vi-VN" altLang="zh-CN" sz="2200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điều gì?</a:t>
            </a:r>
          </a:p>
          <a:p>
            <a:pPr marL="514350" lvl="0" indent="-51435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2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Trong</a:t>
            </a:r>
            <a:r>
              <a:rPr lang="en-US" sz="22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bài</a:t>
            </a:r>
            <a:r>
              <a:rPr lang="en-US" sz="22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có</a:t>
            </a:r>
            <a:r>
              <a:rPr lang="en-US" sz="22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những</a:t>
            </a:r>
            <a:r>
              <a:rPr lang="en-US" sz="22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dấu</a:t>
            </a:r>
            <a:r>
              <a:rPr lang="en-US" sz="22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câu</a:t>
            </a:r>
            <a:r>
              <a:rPr lang="en-US" sz="22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22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nào</a:t>
            </a:r>
            <a:r>
              <a:rPr lang="en-US" sz="2200" b="1" dirty="0">
                <a:solidFill>
                  <a:prstClr val="black"/>
                </a:solidFill>
                <a:latin typeface="HP001 5 hàng" panose="020B0603050302020204" pitchFamily="34" charset="0"/>
              </a:rPr>
              <a:t>?</a:t>
            </a:r>
            <a:r>
              <a:rPr lang="vi-VN" altLang="zh-CN" sz="2200" b="1" kern="0" dirty="0">
                <a:solidFill>
                  <a:prstClr val="black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  </a:t>
            </a:r>
            <a:endParaRPr lang="vi-VN" altLang="zh-CN" sz="2200" b="1" kern="0" dirty="0">
              <a:solidFill>
                <a:prstClr val="black"/>
              </a:solidFill>
              <a:latin typeface="HP001 4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  <a:p>
            <a:pPr marL="514350" lvl="0" indent="-51435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vi-VN" altLang="zh-CN" sz="2200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Nêu những từ, tiếng em thấy khó đọc, dễ viết sai ? </a:t>
            </a:r>
          </a:p>
          <a:p>
            <a:pPr lvl="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2200" b="1" kern="0" dirty="0">
                <a:solidFill>
                  <a:prstClr val="black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4. Em cần lưu ý điều gì khi trình bày bài viết?    </a:t>
            </a:r>
          </a:p>
        </p:txBody>
      </p:sp>
    </p:spTree>
    <p:extLst>
      <p:ext uri="{BB962C8B-B14F-4D97-AF65-F5344CB8AC3E}">
        <p14:creationId xmlns:p14="http://schemas.microsoft.com/office/powerpoint/2010/main" val="172173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1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88809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200" b="1" kern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kern="0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200" b="1" kern="0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b="1" kern="0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lang="en-US" sz="3200" b="1" kern="0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 </a:t>
            </a:r>
            <a:r>
              <a:rPr lang="en-US" sz="3200" b="1" kern="0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kern="0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2021</a:t>
            </a:r>
            <a:br>
              <a:rPr lang="en-US" sz="3200" b="1" kern="0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3200" b="1" u="sng" kern="0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u="sng" kern="0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u="sng" kern="0" dirty="0" err="1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u="sng" kern="0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b="1" kern="0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    </a:t>
            </a:r>
            <a:r>
              <a:rPr lang="en-US" sz="3200" b="1" kern="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7538"/>
            <a:ext cx="11353800" cy="47994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endParaRPr lang="en-US" altLang="zh-CN" sz="4000" b="1" kern="0" dirty="0" smtClean="0">
              <a:solidFill>
                <a:srgbClr val="FF0000"/>
              </a:solidFill>
              <a:latin typeface="HP001 5 hàng" pitchFamily="34" charset="0"/>
              <a:ea typeface="华康海报体W12(P)" panose="040B0C00000000000000" pitchFamily="82" charset="-122"/>
              <a:cs typeface="Arial-SGK-TV" pitchFamily="2" charset="0"/>
            </a:endParaRPr>
          </a:p>
          <a:p>
            <a:pPr marL="0" lvl="0" indent="0">
              <a:buNone/>
            </a:pPr>
            <a:r>
              <a:rPr lang="vi-VN" altLang="zh-CN" sz="4000" b="1" kern="0" dirty="0" smtClean="0">
                <a:solidFill>
                  <a:srgbClr val="FF0000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Nội </a:t>
            </a:r>
            <a:r>
              <a:rPr lang="vi-VN" altLang="zh-CN" sz="4000" b="1" kern="0" dirty="0">
                <a:solidFill>
                  <a:srgbClr val="FF0000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dung </a:t>
            </a:r>
            <a:r>
              <a:rPr lang="en-US" altLang="zh-CN" sz="4000" b="1" kern="0" dirty="0" err="1">
                <a:solidFill>
                  <a:srgbClr val="FF0000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bài</a:t>
            </a:r>
            <a:r>
              <a:rPr lang="en-US" altLang="zh-CN" sz="4000" b="1" kern="0" dirty="0">
                <a:solidFill>
                  <a:srgbClr val="FF0000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4000" b="1" kern="0" dirty="0" err="1">
                <a:solidFill>
                  <a:srgbClr val="FF0000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chính</a:t>
            </a:r>
            <a:r>
              <a:rPr lang="en-US" altLang="zh-CN" sz="4000" b="1" kern="0" dirty="0">
                <a:solidFill>
                  <a:srgbClr val="FF0000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sz="4000" b="1" kern="0" dirty="0" err="1">
                <a:solidFill>
                  <a:srgbClr val="FF0000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tả</a:t>
            </a:r>
            <a:r>
              <a:rPr lang="en-US" altLang="zh-CN" sz="4000" b="1" kern="0" dirty="0">
                <a:solidFill>
                  <a:srgbClr val="FF0000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smtClean="0">
                <a:solidFill>
                  <a:prstClr val="black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:</a:t>
            </a:r>
          </a:p>
          <a:p>
            <a:pPr marL="0" lvl="0" indent="0">
              <a:buNone/>
            </a:pPr>
            <a:r>
              <a:rPr lang="en-US" altLang="zh-CN" b="1" kern="0" dirty="0" err="1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Bài</a:t>
            </a:r>
            <a:r>
              <a:rPr lang="en-US" altLang="zh-CN" b="1" kern="0" dirty="0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nói</a:t>
            </a:r>
            <a:r>
              <a:rPr lang="en-US" altLang="zh-CN" b="1" kern="0" dirty="0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về</a:t>
            </a:r>
            <a:r>
              <a:rPr lang="en-US" altLang="zh-CN" b="1" kern="0" dirty="0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ấn</a:t>
            </a:r>
            <a:r>
              <a:rPr lang="en-US" altLang="zh-CN" b="1" kern="0" dirty="0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tượng</a:t>
            </a:r>
            <a:r>
              <a:rPr lang="en-US" altLang="zh-CN" b="1" kern="0" dirty="0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của</a:t>
            </a:r>
            <a:r>
              <a:rPr lang="en-US" altLang="zh-CN" b="1" kern="0" dirty="0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bạn</a:t>
            </a:r>
            <a:r>
              <a:rPr lang="en-US" altLang="zh-CN" b="1" kern="0" dirty="0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học</a:t>
            </a:r>
            <a:r>
              <a:rPr lang="en-US" altLang="zh-CN" b="1" kern="0" dirty="0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sinh</a:t>
            </a:r>
            <a:r>
              <a:rPr lang="en-US" altLang="zh-CN" b="1" kern="0" dirty="0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khi</a:t>
            </a:r>
            <a:r>
              <a:rPr lang="en-US" altLang="zh-CN" b="1" kern="0" dirty="0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ngồi</a:t>
            </a:r>
            <a:r>
              <a:rPr lang="en-US" altLang="zh-CN" b="1" kern="0" dirty="0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học</a:t>
            </a:r>
            <a:r>
              <a:rPr lang="en-US" altLang="zh-CN" b="1" kern="0" dirty="0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ở </a:t>
            </a:r>
            <a:r>
              <a:rPr lang="en-US" altLang="zh-CN" b="1" kern="0" dirty="0" err="1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ngôi</a:t>
            </a:r>
            <a:r>
              <a:rPr lang="en-US" altLang="zh-CN" b="1" kern="0" dirty="0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trường</a:t>
            </a:r>
            <a:r>
              <a:rPr lang="en-US" altLang="zh-CN" b="1" kern="0" dirty="0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mới.Dưới</a:t>
            </a:r>
            <a:r>
              <a:rPr lang="en-US" altLang="zh-CN" b="1" kern="0" dirty="0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mái</a:t>
            </a:r>
            <a:r>
              <a:rPr lang="en-US" altLang="zh-CN" b="1" kern="0" dirty="0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trường</a:t>
            </a:r>
            <a:r>
              <a:rPr lang="en-US" altLang="zh-CN" b="1" kern="0" dirty="0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mới</a:t>
            </a:r>
            <a:r>
              <a:rPr lang="en-US" altLang="zh-CN" b="1" kern="0" dirty="0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bạn</a:t>
            </a:r>
            <a:r>
              <a:rPr lang="en-US" altLang="zh-CN" b="1" kern="0" dirty="0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cảm</a:t>
            </a:r>
            <a:r>
              <a:rPr lang="en-US" altLang="zh-CN" b="1" kern="0" dirty="0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thấy</a:t>
            </a:r>
            <a:r>
              <a:rPr lang="en-US" altLang="zh-CN" b="1" kern="0" dirty="0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cái</a:t>
            </a:r>
            <a:r>
              <a:rPr lang="en-US" altLang="zh-CN" b="1" kern="0" dirty="0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gì</a:t>
            </a:r>
            <a:r>
              <a:rPr lang="en-US" altLang="zh-CN" b="1" kern="0" dirty="0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cũng</a:t>
            </a:r>
            <a:r>
              <a:rPr lang="en-US" altLang="zh-CN" b="1" kern="0" dirty="0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lạ</a:t>
            </a:r>
            <a:r>
              <a:rPr lang="en-US" altLang="zh-CN" b="1" kern="0" dirty="0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, </a:t>
            </a:r>
            <a:r>
              <a:rPr lang="en-US" altLang="zh-CN" b="1" kern="0" dirty="0" err="1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thân</a:t>
            </a:r>
            <a:r>
              <a:rPr lang="en-US" altLang="zh-CN" b="1" kern="0" dirty="0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thương</a:t>
            </a:r>
            <a:r>
              <a:rPr lang="en-US" altLang="zh-CN" b="1" kern="0" dirty="0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đáng</a:t>
            </a:r>
            <a:r>
              <a:rPr lang="en-US" altLang="zh-CN" b="1" kern="0" dirty="0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 </a:t>
            </a:r>
            <a:r>
              <a:rPr lang="en-US" altLang="zh-CN" b="1" kern="0" dirty="0" err="1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yêu</a:t>
            </a:r>
            <a:r>
              <a:rPr lang="en-US" altLang="zh-CN" b="1" kern="0" dirty="0" smtClean="0">
                <a:solidFill>
                  <a:schemeClr val="tx1"/>
                </a:solidFill>
                <a:latin typeface="HP001 5 hàng" pitchFamily="34" charset="0"/>
                <a:ea typeface="华康海报体W12(P)" panose="040B0C00000000000000" pitchFamily="82" charset="-122"/>
                <a:cs typeface="Arial-SGK-TV" pitchFamily="2" charset="0"/>
              </a:rPr>
              <a:t>.</a:t>
            </a:r>
            <a:endParaRPr lang="vi-VN" altLang="zh-CN" b="1" kern="0" dirty="0">
              <a:solidFill>
                <a:schemeClr val="tx1"/>
              </a:solidFill>
              <a:latin typeface="HP001 5 hàng" pitchFamily="34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599" y="-612226"/>
            <a:ext cx="11876805" cy="7394766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=""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893" y="-1422109"/>
            <a:ext cx="3952245" cy="3952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E34D821-D5B7-4523-B705-B74433066629}"/>
              </a:ext>
            </a:extLst>
          </p:cNvPr>
          <p:cNvSpPr txBox="1"/>
          <p:nvPr/>
        </p:nvSpPr>
        <p:spPr>
          <a:xfrm>
            <a:off x="1491137" y="2842545"/>
            <a:ext cx="7154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?</a:t>
            </a:r>
            <a:r>
              <a:rPr lang="vi-VN" altLang="zh-CN" sz="3200" b="1" kern="0" dirty="0">
                <a:solidFill>
                  <a:srgbClr val="FF0000"/>
                </a:solidFill>
                <a:latin typeface="HP001 5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   </a:t>
            </a:r>
            <a:endParaRPr lang="vi-VN" altLang="zh-CN" sz="3200" b="1" kern="0" dirty="0">
              <a:solidFill>
                <a:srgbClr val="FF0000"/>
              </a:solidFill>
              <a:latin typeface="HP001 4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1A38BF7-307E-4DD1-8384-A289E72FC288}"/>
              </a:ext>
            </a:extLst>
          </p:cNvPr>
          <p:cNvSpPr/>
          <p:nvPr/>
        </p:nvSpPr>
        <p:spPr>
          <a:xfrm>
            <a:off x="2711299" y="3587021"/>
            <a:ext cx="7995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Dâú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phẩy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dấu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chấm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dấu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chấm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than 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0375736-56CD-4321-A091-CF22BED4DB48}"/>
              </a:ext>
            </a:extLst>
          </p:cNvPr>
          <p:cNvSpPr/>
          <p:nvPr/>
        </p:nvSpPr>
        <p:spPr>
          <a:xfrm>
            <a:off x="1670304" y="5156206"/>
            <a:ext cx="8473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Trang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nghiêm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ấm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áp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chiếc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thước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mái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5 hàng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trường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5 hàng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2399" y="4325209"/>
            <a:ext cx="94596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51215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3200" b="1" kern="0" dirty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Nêu những từ, tiếng em thấy khó đọc, dễ viết sai ? </a:t>
            </a:r>
            <a:endParaRPr lang="vi-VN" altLang="zh-CN" sz="3200" b="1" kern="0" dirty="0">
              <a:solidFill>
                <a:srgbClr val="FF0000"/>
              </a:solidFill>
              <a:latin typeface="HP001 4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9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D3E196AE-90C8-4241-BAAB-B237F7B470F1}"/>
              </a:ext>
            </a:extLst>
          </p:cNvPr>
          <p:cNvGrpSpPr/>
          <p:nvPr/>
        </p:nvGrpSpPr>
        <p:grpSpPr>
          <a:xfrm>
            <a:off x="7204609" y="1764831"/>
            <a:ext cx="4920604" cy="3294851"/>
            <a:chOff x="7271396" y="3464736"/>
            <a:chExt cx="4920604" cy="329485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xmlns="" id="{F481B09B-D737-4324-9135-400C00905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1396" y="3464736"/>
              <a:ext cx="4920604" cy="3294851"/>
            </a:xfrm>
            <a:prstGeom prst="rect">
              <a:avLst/>
            </a:prstGeom>
          </p:spPr>
        </p:pic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67DD1829-AE48-4927-968C-9AB24569D5BA}"/>
                </a:ext>
              </a:extLst>
            </p:cNvPr>
            <p:cNvSpPr/>
            <p:nvPr/>
          </p:nvSpPr>
          <p:spPr>
            <a:xfrm>
              <a:off x="9581606" y="4636715"/>
              <a:ext cx="627017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xmlns="" id="{EE19662C-766E-49F8-AB13-4FD26A80C751}"/>
                </a:ext>
              </a:extLst>
            </p:cNvPr>
            <p:cNvSpPr/>
            <p:nvPr/>
          </p:nvSpPr>
          <p:spPr>
            <a:xfrm>
              <a:off x="7359588" y="5112162"/>
              <a:ext cx="428758" cy="544681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FC645ED5-546D-4239-8AD8-1E18589EC4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57FD9B8B-1D6B-43BF-BDD7-37A2D00E6EB9}"/>
              </a:ext>
            </a:extLst>
          </p:cNvPr>
          <p:cNvGrpSpPr/>
          <p:nvPr/>
        </p:nvGrpSpPr>
        <p:grpSpPr>
          <a:xfrm rot="21020369">
            <a:off x="2417470" y="2275705"/>
            <a:ext cx="5166740" cy="2040231"/>
            <a:chOff x="2561601" y="3694377"/>
            <a:chExt cx="3629722" cy="884856"/>
          </a:xfrm>
        </p:grpSpPr>
        <p:sp>
          <p:nvSpPr>
            <p:cNvPr id="7" name="Freeform: Shape 35">
              <a:extLst>
                <a:ext uri="{FF2B5EF4-FFF2-40B4-BE49-F238E27FC236}">
                  <a16:creationId xmlns:a16="http://schemas.microsoft.com/office/drawing/2014/main" xmlns="" id="{805BC669-8951-427D-89CC-F86CF7882243}"/>
                </a:ext>
              </a:extLst>
            </p:cNvPr>
            <p:cNvSpPr/>
            <p:nvPr/>
          </p:nvSpPr>
          <p:spPr>
            <a:xfrm rot="565617">
              <a:off x="2561601" y="3861346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B092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Rectangle 56">
              <a:extLst>
                <a:ext uri="{FF2B5EF4-FFF2-40B4-BE49-F238E27FC236}">
                  <a16:creationId xmlns:a16="http://schemas.microsoft.com/office/drawing/2014/main" xmlns="" id="{B89ED605-7FF2-4DFC-B319-D26068E55224}"/>
                </a:ext>
              </a:extLst>
            </p:cNvPr>
            <p:cNvSpPr/>
            <p:nvPr/>
          </p:nvSpPr>
          <p:spPr>
            <a:xfrm rot="720999">
              <a:off x="4778057" y="3694377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r">
                <a:defRPr/>
              </a:pPr>
              <a:r>
                <a:rPr lang="en-US" altLang="zh-CN" sz="1400" dirty="0">
                  <a:solidFill>
                    <a:srgbClr val="FFFFFF"/>
                  </a:solidFill>
                  <a:latin typeface="Calibri" panose="020F0502020204030204" pitchFamily="34" charset="0"/>
                </a:rPr>
                <a:t>ADD YOUR TITLE</a:t>
              </a:r>
              <a:endParaRPr lang="zh-CN" altLang="en-US" sz="1400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4" name="Freeform: Shape 33">
            <a:extLst>
              <a:ext uri="{FF2B5EF4-FFF2-40B4-BE49-F238E27FC236}">
                <a16:creationId xmlns:a16="http://schemas.microsoft.com/office/drawing/2014/main" xmlns="" id="{D9B0F598-2BF0-4DBB-903B-9E3748136228}"/>
              </a:ext>
            </a:extLst>
          </p:cNvPr>
          <p:cNvSpPr/>
          <p:nvPr/>
        </p:nvSpPr>
        <p:spPr>
          <a:xfrm rot="38486">
            <a:off x="2405414" y="4664123"/>
            <a:ext cx="5190854" cy="1593856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từ mắt đến vở 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đến 30 cm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reeform: Shape 34">
            <a:extLst>
              <a:ext uri="{FF2B5EF4-FFF2-40B4-BE49-F238E27FC236}">
                <a16:creationId xmlns:a16="http://schemas.microsoft.com/office/drawing/2014/main" xmlns="" id="{3E031C2D-0139-4711-86EF-0F9FEF78D0B3}"/>
              </a:ext>
            </a:extLst>
          </p:cNvPr>
          <p:cNvSpPr/>
          <p:nvPr/>
        </p:nvSpPr>
        <p:spPr>
          <a:xfrm>
            <a:off x="2450059" y="765200"/>
            <a:ext cx="5101564" cy="1601892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F7E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28" y="1572583"/>
            <a:ext cx="2545840" cy="40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167753A-B88A-4F10-8022-CBB6A7DAE4DA}"/>
              </a:ext>
            </a:extLst>
          </p:cNvPr>
          <p:cNvSpPr txBox="1"/>
          <p:nvPr/>
        </p:nvSpPr>
        <p:spPr>
          <a:xfrm>
            <a:off x="3312891" y="1141056"/>
            <a:ext cx="3525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</a:t>
            </a:r>
          </a:p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tay giữ trang vở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AC7A375-BD3C-43F9-97A0-3D035AE291C9}"/>
              </a:ext>
            </a:extLst>
          </p:cNvPr>
          <p:cNvSpPr txBox="1"/>
          <p:nvPr/>
        </p:nvSpPr>
        <p:spPr>
          <a:xfrm>
            <a:off x="3316390" y="2935204"/>
            <a:ext cx="4235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lưng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đặt thoải mái, đúng vị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文本框 6">
            <a:extLst>
              <a:ext uri="{FF2B5EF4-FFF2-40B4-BE49-F238E27FC236}">
                <a16:creationId xmlns:a16="http://schemas.microsoft.com/office/drawing/2014/main" xmlns="" id="{4AD4F0D0-758D-48D9-A8C9-EAC77C33D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9260" y="711018"/>
            <a:ext cx="397096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21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zh-CN" sz="3000" b="1" kern="0" dirty="0">
                <a:solidFill>
                  <a:srgbClr val="FF0000"/>
                </a:solidFill>
                <a:latin typeface="HP001 4 hàng" panose="020B0603050302020204" pitchFamily="34" charset="0"/>
                <a:ea typeface="华康海报体W12(P)" panose="040B0C00000000000000" pitchFamily="82" charset="-122"/>
                <a:cs typeface="Arial-SGK-TV" pitchFamily="2" charset="0"/>
              </a:rPr>
              <a:t>Lưu ý tư thế ngồi viết </a:t>
            </a:r>
            <a:endParaRPr lang="zh-CN" altLang="en-US" sz="3000" b="1" kern="0" dirty="0">
              <a:solidFill>
                <a:srgbClr val="FF0000"/>
              </a:solidFill>
              <a:latin typeface="HP001 4 hàng" panose="020B0603050302020204" pitchFamily="34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200">
        <p14:doors dir="vert"/>
      </p:transition>
    </mc:Choice>
    <mc:Fallback xmlns="">
      <p:transition spd="slow" advTm="4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=""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893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76301" y="505138"/>
            <a:ext cx="8087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Thứ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….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</a:rPr>
              <a:t>ngày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…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tháng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10  </a:t>
            </a:r>
            <a:r>
              <a:rPr lang="en-US" sz="3200" dirty="0" err="1">
                <a:solidFill>
                  <a:schemeClr val="bg1"/>
                </a:solidFill>
                <a:latin typeface="HP001 4 hàng" pitchFamily="34" charset="0"/>
              </a:rPr>
              <a:t>năm</a:t>
            </a:r>
            <a:r>
              <a:rPr lang="en-US" sz="3200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2021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507" y="1235034"/>
            <a:ext cx="7196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</a:rPr>
              <a:t>Chính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HP001 4 hàng" pitchFamily="34" charset="0"/>
              </a:rPr>
              <a:t>tả</a:t>
            </a:r>
            <a:r>
              <a:rPr lang="en-US" sz="3200" dirty="0" smtClean="0">
                <a:solidFill>
                  <a:schemeClr val="bg1"/>
                </a:solidFill>
                <a:latin typeface="HP001 4 hàng" pitchFamily="34" charset="0"/>
              </a:rPr>
              <a:t> :           </a:t>
            </a:r>
            <a:r>
              <a:rPr lang="en-US" sz="3200" b="1" kern="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kern="0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endParaRPr lang="en-US" sz="3200" b="1" kern="0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58042" y="1927037"/>
            <a:ext cx="10366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rung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200" b="1" kern="0" dirty="0" smtClean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7507" y="2700995"/>
            <a:ext cx="7449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nghiêm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áp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84105" y="2700994"/>
            <a:ext cx="4140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4464" y="3429000"/>
            <a:ext cx="7944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vang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lạ!Em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99398" y="3376061"/>
            <a:ext cx="3350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2882" y="4106541"/>
            <a:ext cx="11279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0" dirty="0" err="1" smtClean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200" b="1" kern="0" dirty="0" smtClean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thước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chì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b="1" kern="0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24070" y="1819809"/>
            <a:ext cx="14522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4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45783B2-81F9-469E-B07A-E3395153B9E3}"/>
              </a:ext>
            </a:extLst>
          </p:cNvPr>
          <p:cNvSpPr/>
          <p:nvPr/>
        </p:nvSpPr>
        <p:spPr>
          <a:xfrm>
            <a:off x="180742" y="1319447"/>
            <a:ext cx="6023728" cy="2724656"/>
          </a:xfrm>
          <a:prstGeom prst="roundRect">
            <a:avLst/>
          </a:prstGeom>
          <a:solidFill>
            <a:schemeClr val="accent6">
              <a:lumMod val="75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0000"/>
                </a:solidFill>
                <a:latin typeface="Arial"/>
              </a:rPr>
              <a:t>Tiêu chí đánh giá 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vi-VN" sz="2400" b="1" dirty="0">
                <a:solidFill>
                  <a:srgbClr val="000000"/>
                </a:solidFill>
                <a:latin typeface="Arial"/>
              </a:rPr>
              <a:t>Sai không quá 5 lỗi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latin typeface="Arial"/>
              </a:rPr>
              <a:t>2. Chữ viết rõ ràng , sạch đẹp </a:t>
            </a:r>
          </a:p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000000"/>
                </a:solidFill>
                <a:latin typeface="Arial"/>
              </a:rPr>
              <a:t>3. Trình bày đúng hình thức </a:t>
            </a:r>
          </a:p>
          <a:p>
            <a:pPr>
              <a:lnSpc>
                <a:spcPct val="150000"/>
              </a:lnSpc>
            </a:pPr>
            <a:endParaRPr lang="vi-VN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0B69DF7E-B4FE-4887-BD11-4DD3FE418B64}"/>
              </a:ext>
            </a:extLst>
          </p:cNvPr>
          <p:cNvSpPr/>
          <p:nvPr/>
        </p:nvSpPr>
        <p:spPr>
          <a:xfrm>
            <a:off x="6629782" y="866079"/>
            <a:ext cx="5007032" cy="214844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Em hãy tự đánh giá phần viết của mình và của bạn 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1D0BFC-319A-45B7-9F00-9F88DBC8A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98997" l="1220" r="99024">
                        <a14:foregroundMark x1="73171" y1="57143" x2="81707" y2="37093"/>
                        <a14:foregroundMark x1="81707" y1="37093" x2="72439" y2="22556"/>
                        <a14:foregroundMark x1="72439" y1="22556" x2="70732" y2="40602"/>
                        <a14:foregroundMark x1="70732" y1="40602" x2="76585" y2="56391"/>
                        <a14:foregroundMark x1="76585" y1="56391" x2="76585" y2="72932"/>
                        <a14:foregroundMark x1="79268" y1="21053" x2="95366" y2="34586"/>
                        <a14:foregroundMark x1="8780" y1="41855" x2="8780" y2="49624"/>
                        <a14:foregroundMark x1="6585" y1="84461" x2="37317" y2="92231"/>
                        <a14:foregroundMark x1="37317" y1="92231" x2="53902" y2="91228"/>
                        <a14:foregroundMark x1="53902" y1="91228" x2="54878" y2="91228"/>
                        <a14:foregroundMark x1="1220" y1="79699" x2="15610" y2="81454"/>
                        <a14:foregroundMark x1="3415" y1="79950" x2="7317" y2="94236"/>
                        <a14:foregroundMark x1="7317" y1="94236" x2="38537" y2="96241"/>
                        <a14:foregroundMark x1="2927" y1="81203" x2="3171" y2="94236"/>
                        <a14:foregroundMark x1="3171" y1="94236" x2="40000" y2="98246"/>
                        <a14:foregroundMark x1="40000" y1="98246" x2="72195" y2="96992"/>
                        <a14:foregroundMark x1="72195" y1="96992" x2="89024" y2="90727"/>
                        <a14:foregroundMark x1="89024" y1="90727" x2="90976" y2="85213"/>
                        <a14:foregroundMark x1="1707" y1="97494" x2="15366" y2="97243"/>
                        <a14:foregroundMark x1="15366" y1="97243" x2="19512" y2="97243"/>
                        <a14:foregroundMark x1="55610" y1="80451" x2="86829" y2="94737"/>
                        <a14:foregroundMark x1="37317" y1="89223" x2="62439" y2="88471"/>
                        <a14:foregroundMark x1="62439" y1="88471" x2="65610" y2="88471"/>
                        <a14:foregroundMark x1="61463" y1="69424" x2="83902" y2="79699"/>
                        <a14:foregroundMark x1="79268" y1="17544" x2="94878" y2="31579"/>
                        <a14:foregroundMark x1="57317" y1="41353" x2="64634" y2="30075"/>
                        <a14:foregroundMark x1="64634" y1="30075" x2="70976" y2="25063"/>
                        <a14:foregroundMark x1="98537" y1="80702" x2="93659" y2="98747"/>
                        <a14:foregroundMark x1="93659" y1="80451" x2="87805" y2="98246"/>
                        <a14:foregroundMark x1="98293" y1="93233" x2="99024" y2="989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9211" y="2087010"/>
            <a:ext cx="2721033" cy="2449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2B7D425-5D3F-44F8-AAAA-7E4573FDD7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3934054" y="1979048"/>
            <a:ext cx="661896" cy="526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7BC7F85-9F7E-490F-A623-E1A80B7C11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4596178" y="1951167"/>
            <a:ext cx="661896" cy="52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352B86F-8121-46B3-B74C-9F0AC886E4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5231784" y="1979047"/>
            <a:ext cx="661896" cy="52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068F863-6A72-4691-9259-D435FEFFB9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4742694" y="2505269"/>
            <a:ext cx="661896" cy="5262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EADF860-AFE1-4CD6-ACCE-C7D6A65541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393" t="11959" r="12989" b="11919"/>
          <a:stretch/>
        </p:blipFill>
        <p:spPr>
          <a:xfrm>
            <a:off x="4771812" y="3114183"/>
            <a:ext cx="661896" cy="52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0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422</Words>
  <Application>Microsoft Office PowerPoint</Application>
  <PresentationFormat>Custom</PresentationFormat>
  <Paragraphs>60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主题</vt:lpstr>
      <vt:lpstr>2_Office Theme</vt:lpstr>
      <vt:lpstr>PowerPoint Presentation</vt:lpstr>
      <vt:lpstr>         Thứ …. Ngày … tháng 10  năm 2021 Bài viết 1:</vt:lpstr>
      <vt:lpstr>PowerPoint Presentation</vt:lpstr>
      <vt:lpstr>     Thứ   ngày tháng 10 năm 2021 Bài viết 1 :     Ngôi trường mới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30</cp:revision>
  <dcterms:created xsi:type="dcterms:W3CDTF">2021-06-07T06:59:14Z</dcterms:created>
  <dcterms:modified xsi:type="dcterms:W3CDTF">2021-10-03T09:02:10Z</dcterms:modified>
</cp:coreProperties>
</file>