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7" r:id="rId4"/>
    <p:sldId id="268" r:id="rId5"/>
    <p:sldId id="269" r:id="rId6"/>
    <p:sldId id="301" r:id="rId7"/>
    <p:sldId id="270" r:id="rId8"/>
    <p:sldId id="302" r:id="rId9"/>
    <p:sldId id="308" r:id="rId10"/>
    <p:sldId id="303" r:id="rId11"/>
    <p:sldId id="309" r:id="rId12"/>
    <p:sldId id="271" r:id="rId13"/>
    <p:sldId id="304" r:id="rId14"/>
    <p:sldId id="305" r:id="rId15"/>
    <p:sldId id="307" r:id="rId16"/>
    <p:sldId id="311" r:id="rId17"/>
    <p:sldId id="312" r:id="rId18"/>
    <p:sldId id="313" r:id="rId19"/>
    <p:sldId id="306" r:id="rId20"/>
    <p:sldId id="310" r:id="rId21"/>
    <p:sldId id="294" r:id="rId22"/>
    <p:sldId id="295" r:id="rId23"/>
    <p:sldId id="296" r:id="rId24"/>
    <p:sldId id="297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70" y="44183"/>
            <a:ext cx="33065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1.1: Vocab</a:t>
            </a:r>
            <a:r>
              <a:rPr lang="en-US" sz="1800" b="0" baseline="0" dirty="0">
                <a:solidFill>
                  <a:schemeClr val="tx1"/>
                </a:solidFill>
              </a:rPr>
              <a:t> &amp; Reading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89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1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audio" Target="../media/audio5.wav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12" Type="http://schemas.openxmlformats.org/officeDocument/2006/relationships/audio" Target="../media/audio12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1.wav"/><Relationship Id="rId7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7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audio" Target="../media/audio7.wav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7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48352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1.1 – Vocab &amp; Reading</a:t>
            </a:r>
            <a:endParaRPr lang="en-US" sz="2400" b="1" dirty="0">
              <a:solidFill>
                <a:srgbClr val="00B050"/>
              </a:solidFill>
              <a:ea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ea typeface="Calibri" panose="020F0502020204030204" pitchFamily="34" charset="0"/>
              </a:rPr>
              <a:t>P</a:t>
            </a:r>
            <a:r>
              <a:rPr lang="en-US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ages 34 &amp; 35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D32BC3-F66C-6D11-5D40-D7C0D479D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1115"/>
          <a:stretch/>
        </p:blipFill>
        <p:spPr>
          <a:xfrm>
            <a:off x="55394" y="27710"/>
            <a:ext cx="12081213" cy="43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5043D-03C5-8F51-ADA0-FFE1B0B1F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7500"/>
          <a:stretch/>
        </p:blipFill>
        <p:spPr>
          <a:xfrm>
            <a:off x="3464079" y="488646"/>
            <a:ext cx="3678512" cy="937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ED4CE-39EC-B415-16BC-3DAF2AF18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9" y="1436414"/>
            <a:ext cx="12103722" cy="49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9DB18-1BF5-1498-AFAB-1CE7B6BB2D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294" t="20718"/>
          <a:stretch/>
        </p:blipFill>
        <p:spPr>
          <a:xfrm>
            <a:off x="2456874" y="13797"/>
            <a:ext cx="6224286" cy="46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41816-4688-0224-976A-B7F6A4E58E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8951"/>
          <a:stretch/>
        </p:blipFill>
        <p:spPr>
          <a:xfrm>
            <a:off x="6336616" y="643391"/>
            <a:ext cx="3550057" cy="569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D2672-46A9-054C-52AD-7784709232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-91" r="61201"/>
          <a:stretch/>
        </p:blipFill>
        <p:spPr>
          <a:xfrm>
            <a:off x="2959454" y="627628"/>
            <a:ext cx="3363309" cy="569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3CDC8-A14D-C647-EFCC-FAD175AE2C20}"/>
              </a:ext>
            </a:extLst>
          </p:cNvPr>
          <p:cNvSpPr txBox="1"/>
          <p:nvPr/>
        </p:nvSpPr>
        <p:spPr>
          <a:xfrm>
            <a:off x="7227210" y="1002768"/>
            <a:ext cx="2374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101B1-2B89-00D0-5252-99A2DCE030DA}"/>
              </a:ext>
            </a:extLst>
          </p:cNvPr>
          <p:cNvSpPr txBox="1"/>
          <p:nvPr/>
        </p:nvSpPr>
        <p:spPr>
          <a:xfrm>
            <a:off x="3435084" y="2189409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7E174-876C-B566-AF96-CAD31B919514}"/>
              </a:ext>
            </a:extLst>
          </p:cNvPr>
          <p:cNvSpPr txBox="1"/>
          <p:nvPr/>
        </p:nvSpPr>
        <p:spPr>
          <a:xfrm>
            <a:off x="7166132" y="2188863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17999-E973-43B8-7BDE-E4B2957E546F}"/>
              </a:ext>
            </a:extLst>
          </p:cNvPr>
          <p:cNvSpPr txBox="1"/>
          <p:nvPr/>
        </p:nvSpPr>
        <p:spPr>
          <a:xfrm>
            <a:off x="3264256" y="984845"/>
            <a:ext cx="2145932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000" u="sng" dirty="0">
                <a:solidFill>
                  <a:srgbClr val="FF0000"/>
                </a:solidFill>
              </a:rPr>
              <a:t>WILDFIRE_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D5F88-1C6E-6685-C72F-6BC8EB6F44E2}"/>
              </a:ext>
            </a:extLst>
          </p:cNvPr>
          <p:cNvSpPr txBox="1"/>
          <p:nvPr/>
        </p:nvSpPr>
        <p:spPr>
          <a:xfrm>
            <a:off x="7037365" y="4613342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BLIZZARD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680F0-6C27-0436-891A-BFED068CA6D3}"/>
              </a:ext>
            </a:extLst>
          </p:cNvPr>
          <p:cNvSpPr txBox="1"/>
          <p:nvPr/>
        </p:nvSpPr>
        <p:spPr>
          <a:xfrm>
            <a:off x="3148243" y="5776084"/>
            <a:ext cx="3045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HEAT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8268D-1D8A-4F15-045A-47139A08365D}"/>
              </a:ext>
            </a:extLst>
          </p:cNvPr>
          <p:cNvSpPr txBox="1"/>
          <p:nvPr/>
        </p:nvSpPr>
        <p:spPr>
          <a:xfrm>
            <a:off x="7342824" y="5799508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DROUGHT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97976-FD9C-4220-96E8-49F09CB4B73D}"/>
              </a:ext>
            </a:extLst>
          </p:cNvPr>
          <p:cNvSpPr txBox="1"/>
          <p:nvPr/>
        </p:nvSpPr>
        <p:spPr>
          <a:xfrm>
            <a:off x="7227210" y="3390592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LANDSLIDE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554D4-23F7-5503-5CBF-91C53843B274}"/>
              </a:ext>
            </a:extLst>
          </p:cNvPr>
          <p:cNvSpPr txBox="1"/>
          <p:nvPr/>
        </p:nvSpPr>
        <p:spPr>
          <a:xfrm>
            <a:off x="3630356" y="4592322"/>
            <a:ext cx="235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AVALANCHE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46975F-EB01-BFA4-8E6F-DEFCEDD028E8}"/>
              </a:ext>
            </a:extLst>
          </p:cNvPr>
          <p:cNvSpPr txBox="1"/>
          <p:nvPr/>
        </p:nvSpPr>
        <p:spPr>
          <a:xfrm>
            <a:off x="3541019" y="3378377"/>
            <a:ext cx="235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TYPHOON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C30BD-D9F4-77F2-4C84-B6B7DAA738B3}"/>
              </a:ext>
            </a:extLst>
          </p:cNvPr>
          <p:cNvSpPr txBox="1"/>
          <p:nvPr/>
        </p:nvSpPr>
        <p:spPr>
          <a:xfrm>
            <a:off x="802529" y="127976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5513B1-C871-F164-1971-5D22C292DAA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r="70541" b="-10678"/>
          <a:stretch/>
        </p:blipFill>
        <p:spPr>
          <a:xfrm>
            <a:off x="82865" y="519354"/>
            <a:ext cx="2668772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9154" y="4114805"/>
            <a:ext cx="375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Reading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79CA5-AC66-11C0-DEB1-F9E0EEC82AD0}"/>
              </a:ext>
            </a:extLst>
          </p:cNvPr>
          <p:cNvSpPr txBox="1"/>
          <p:nvPr/>
        </p:nvSpPr>
        <p:spPr>
          <a:xfrm>
            <a:off x="205274" y="521208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25225-8942-4015-CA4F-754D3DA0CB01}"/>
              </a:ext>
            </a:extLst>
          </p:cNvPr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topic that is NOT mentioned.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524E3-6159-4AEA-A83A-96B48E9B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67" y="2923019"/>
            <a:ext cx="11520465" cy="13777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9A71E8-2B5B-DCDE-AB00-EC0C74C1860A}"/>
              </a:ext>
            </a:extLst>
          </p:cNvPr>
          <p:cNvCxnSpPr/>
          <p:nvPr/>
        </p:nvCxnSpPr>
        <p:spPr>
          <a:xfrm>
            <a:off x="786384" y="3291840"/>
            <a:ext cx="722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090A62-F289-F440-2AFD-FD5A7567E159}"/>
              </a:ext>
            </a:extLst>
          </p:cNvPr>
          <p:cNvCxnSpPr>
            <a:cxnSpLocks/>
          </p:cNvCxnSpPr>
          <p:nvPr/>
        </p:nvCxnSpPr>
        <p:spPr>
          <a:xfrm>
            <a:off x="6790944" y="3288792"/>
            <a:ext cx="2554224" cy="3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F5752A-1873-EA90-C660-4F72CA6F65AF}"/>
              </a:ext>
            </a:extLst>
          </p:cNvPr>
          <p:cNvCxnSpPr>
            <a:cxnSpLocks/>
          </p:cNvCxnSpPr>
          <p:nvPr/>
        </p:nvCxnSpPr>
        <p:spPr>
          <a:xfrm>
            <a:off x="792480" y="3718560"/>
            <a:ext cx="917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9B0E7-B737-AD08-058E-A6B27B19D38B}"/>
              </a:ext>
            </a:extLst>
          </p:cNvPr>
          <p:cNvCxnSpPr/>
          <p:nvPr/>
        </p:nvCxnSpPr>
        <p:spPr>
          <a:xfrm>
            <a:off x="4276344" y="3727704"/>
            <a:ext cx="722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68CDA-62C1-4F32-E6F1-6441A68F0974}"/>
              </a:ext>
            </a:extLst>
          </p:cNvPr>
          <p:cNvCxnSpPr>
            <a:cxnSpLocks/>
          </p:cNvCxnSpPr>
          <p:nvPr/>
        </p:nvCxnSpPr>
        <p:spPr>
          <a:xfrm>
            <a:off x="5480304" y="3724656"/>
            <a:ext cx="2383536" cy="3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EBA65EA-7A55-3952-5627-3BF838073C9E}"/>
              </a:ext>
            </a:extLst>
          </p:cNvPr>
          <p:cNvSpPr/>
          <p:nvPr/>
        </p:nvSpPr>
        <p:spPr>
          <a:xfrm>
            <a:off x="8631936" y="3895344"/>
            <a:ext cx="512064" cy="521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D04225-9354-DC29-69FD-B6CE5A52C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7"/>
          <a:stretch/>
        </p:blipFill>
        <p:spPr>
          <a:xfrm>
            <a:off x="61350" y="522685"/>
            <a:ext cx="3216939" cy="429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21D48-965B-D7D2-8DDC-6B69B30B8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1805" r="25725" b="74425"/>
          <a:stretch/>
        </p:blipFill>
        <p:spPr>
          <a:xfrm>
            <a:off x="3517392" y="539912"/>
            <a:ext cx="4501817" cy="1049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DD3D4F-E1D3-F980-61DB-59FBF9740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36" y="3485338"/>
            <a:ext cx="5958442" cy="279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C9CD2-A760-1B0F-9592-684F1BA70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2587" y="3661288"/>
            <a:ext cx="5640824" cy="2443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E6C5C-C8A4-4D89-669D-43B346E2E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26995" b="31824"/>
          <a:stretch/>
        </p:blipFill>
        <p:spPr>
          <a:xfrm>
            <a:off x="203403" y="1704242"/>
            <a:ext cx="5677000" cy="1703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A7A5C-F582-ABB4-94DF-5D39EC746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69028" r="3382"/>
          <a:stretch/>
        </p:blipFill>
        <p:spPr>
          <a:xfrm>
            <a:off x="6096278" y="1961719"/>
            <a:ext cx="5683852" cy="1327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EA1FC-7606-11B1-805A-DC8838271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1893" y="495571"/>
            <a:ext cx="2411427" cy="2087424"/>
          </a:xfrm>
          <a:prstGeom prst="rect">
            <a:avLst/>
          </a:prstGeom>
        </p:spPr>
      </p:pic>
      <p:sp>
        <p:nvSpPr>
          <p:cNvPr id="14" name="Rectangle 36">
            <a:hlinkClick r:id="" action="ppaction://noaction">
              <a:snd r:embed="rId12" name="CD1 TRACK 39.wav"/>
            </a:hlinkClick>
            <a:extLst>
              <a:ext uri="{FF2B5EF4-FFF2-40B4-BE49-F238E27FC236}">
                <a16:creationId xmlns:a16="http://schemas.microsoft.com/office/drawing/2014/main" id="{A30E4448-DF19-3C2D-08A7-309E2DB902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16152" y="664854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2" name="CD1 TRACK 39">
            <a:hlinkClick r:id="" action="ppaction://media"/>
            <a:extLst>
              <a:ext uri="{FF2B5EF4-FFF2-40B4-BE49-F238E27FC236}">
                <a16:creationId xmlns:a16="http://schemas.microsoft.com/office/drawing/2014/main" id="{FB03977C-1EB9-5C49-D5AF-D2D3C5B60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9384" y="1037206"/>
            <a:ext cx="406400" cy="4064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6151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1511D-28B0-A394-0057-FA5ADDBE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99" y="499669"/>
            <a:ext cx="7977267" cy="5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8E3E9-FE39-E7A6-DCC6-00F74A10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68" y="1193105"/>
            <a:ext cx="8707494" cy="4691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E9FAB-202F-8EAC-E679-645BF9EA1E7C}"/>
              </a:ext>
            </a:extLst>
          </p:cNvPr>
          <p:cNvSpPr txBox="1"/>
          <p:nvPr/>
        </p:nvSpPr>
        <p:spPr>
          <a:xfrm>
            <a:off x="147144" y="546538"/>
            <a:ext cx="185427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1D48-965B-D7D2-8DDC-6B69B30B8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1805" r="25725" b="74425"/>
          <a:stretch/>
        </p:blipFill>
        <p:spPr>
          <a:xfrm>
            <a:off x="366600" y="1193105"/>
            <a:ext cx="4501817" cy="1049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1646" y="1220743"/>
            <a:ext cx="68031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was the biggest typhoon, not the biggest </a:t>
            </a:r>
            <a:r>
              <a:rPr lang="en-US" sz="2400" u="sng" dirty="0" smtClean="0">
                <a:solidFill>
                  <a:srgbClr val="FF0000"/>
                </a:solidFill>
              </a:rPr>
              <a:t>tsunami.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1511D-28B0-A394-0057-FA5ADDBE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99" y="499669"/>
            <a:ext cx="7977267" cy="5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8E3E9-FE39-E7A6-DCC6-00F74A10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68" y="1193105"/>
            <a:ext cx="8707494" cy="469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0DCF1-6D12-2DEC-0993-42CCD0E1CC86}"/>
              </a:ext>
            </a:extLst>
          </p:cNvPr>
          <p:cNvSpPr txBox="1"/>
          <p:nvPr/>
        </p:nvSpPr>
        <p:spPr>
          <a:xfrm>
            <a:off x="9391620" y="2688336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False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E9FAB-202F-8EAC-E679-645BF9EA1E7C}"/>
              </a:ext>
            </a:extLst>
          </p:cNvPr>
          <p:cNvSpPr txBox="1"/>
          <p:nvPr/>
        </p:nvSpPr>
        <p:spPr>
          <a:xfrm>
            <a:off x="147144" y="546538"/>
            <a:ext cx="185427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E6C5C-C8A4-4D89-669D-43B346E2E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26995" b="31824"/>
          <a:stretch/>
        </p:blipFill>
        <p:spPr>
          <a:xfrm>
            <a:off x="2437501" y="3789019"/>
            <a:ext cx="7761265" cy="23282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0775" y="5627889"/>
            <a:ext cx="2212848" cy="48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8193" y="5618745"/>
            <a:ext cx="1050573" cy="48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1511D-28B0-A394-0057-FA5ADDBE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99" y="499669"/>
            <a:ext cx="7977267" cy="5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8E3E9-FE39-E7A6-DCC6-00F74A10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68" y="1193105"/>
            <a:ext cx="8707494" cy="469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0DCF1-6D12-2DEC-0993-42CCD0E1CC86}"/>
              </a:ext>
            </a:extLst>
          </p:cNvPr>
          <p:cNvSpPr txBox="1"/>
          <p:nvPr/>
        </p:nvSpPr>
        <p:spPr>
          <a:xfrm>
            <a:off x="9391620" y="2688336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False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30F89-EF28-4874-630D-9F8A6BC78714}"/>
              </a:ext>
            </a:extLst>
          </p:cNvPr>
          <p:cNvSpPr txBox="1"/>
          <p:nvPr/>
        </p:nvSpPr>
        <p:spPr>
          <a:xfrm>
            <a:off x="9074933" y="3718560"/>
            <a:ext cx="21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Doesn’t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E9FAB-202F-8EAC-E679-645BF9EA1E7C}"/>
              </a:ext>
            </a:extLst>
          </p:cNvPr>
          <p:cNvSpPr txBox="1"/>
          <p:nvPr/>
        </p:nvSpPr>
        <p:spPr>
          <a:xfrm>
            <a:off x="147144" y="546538"/>
            <a:ext cx="185427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</p:spTree>
    <p:extLst>
      <p:ext uri="{BB962C8B-B14F-4D97-AF65-F5344CB8AC3E}">
        <p14:creationId xmlns:p14="http://schemas.microsoft.com/office/powerpoint/2010/main" val="32761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1511D-28B0-A394-0057-FA5ADDBE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99" y="499669"/>
            <a:ext cx="7977267" cy="5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8E3E9-FE39-E7A6-DCC6-00F74A10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68" y="1193105"/>
            <a:ext cx="8707494" cy="469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0DCF1-6D12-2DEC-0993-42CCD0E1CC86}"/>
              </a:ext>
            </a:extLst>
          </p:cNvPr>
          <p:cNvSpPr txBox="1"/>
          <p:nvPr/>
        </p:nvSpPr>
        <p:spPr>
          <a:xfrm>
            <a:off x="9391620" y="2688336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False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30F89-EF28-4874-630D-9F8A6BC78714}"/>
              </a:ext>
            </a:extLst>
          </p:cNvPr>
          <p:cNvSpPr txBox="1"/>
          <p:nvPr/>
        </p:nvSpPr>
        <p:spPr>
          <a:xfrm>
            <a:off x="9074933" y="3718560"/>
            <a:ext cx="21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Doesn’t say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BF414-D89F-4DE6-C2FB-7B02F8E8A2E9}"/>
              </a:ext>
            </a:extLst>
          </p:cNvPr>
          <p:cNvSpPr txBox="1"/>
          <p:nvPr/>
        </p:nvSpPr>
        <p:spPr>
          <a:xfrm>
            <a:off x="9397716" y="4779264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True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E9FAB-202F-8EAC-E679-645BF9EA1E7C}"/>
              </a:ext>
            </a:extLst>
          </p:cNvPr>
          <p:cNvSpPr txBox="1"/>
          <p:nvPr/>
        </p:nvSpPr>
        <p:spPr>
          <a:xfrm>
            <a:off x="147144" y="546538"/>
            <a:ext cx="185427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D3D4F-E1D3-F980-61DB-59FBF9740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440" y="1720546"/>
            <a:ext cx="6562622" cy="30785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34440" y="3229168"/>
            <a:ext cx="3529584" cy="48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381F7E-D569-AFCE-10D3-B7F859A3BCF5}"/>
              </a:ext>
            </a:extLst>
          </p:cNvPr>
          <p:cNvSpPr txBox="1"/>
          <p:nvPr/>
        </p:nvSpPr>
        <p:spPr>
          <a:xfrm>
            <a:off x="147144" y="546538"/>
            <a:ext cx="185427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DE9FC-0DE7-B69D-1AF0-E50D200C3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560" y="546538"/>
            <a:ext cx="7796243" cy="236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22DC0-9417-5016-E067-A8717A3C7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4" y="1841248"/>
            <a:ext cx="4616524" cy="39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614196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96586" y="2625010"/>
            <a:ext cx="291299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5891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92A1BB6-68C5-62DC-1915-8E9EBAC49959}"/>
              </a:ext>
            </a:extLst>
          </p:cNvPr>
          <p:cNvSpPr txBox="1">
            <a:spLocks/>
          </p:cNvSpPr>
          <p:nvPr/>
        </p:nvSpPr>
        <p:spPr>
          <a:xfrm>
            <a:off x="3253040" y="2613852"/>
            <a:ext cx="6634647" cy="3269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  <a:latin typeface="UVNAnhHaiBold"/>
              </a:rPr>
              <a:t>Where was Typhoon Tip?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  <a:latin typeface="UVNAnhHaiBold"/>
              </a:rPr>
              <a:t>When was Typhoon Tip?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  <a:latin typeface="UVNAnhHaiBold"/>
              </a:rPr>
              <a:t>How much damage did Typhoon Tip cause?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  <a:latin typeface="UVNAnhHaiBold"/>
              </a:rPr>
              <a:t>How many people died in Typhoon Tip?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5F4B3-0412-A101-71FE-01B3F996E5C5}"/>
              </a:ext>
            </a:extLst>
          </p:cNvPr>
          <p:cNvSpPr txBox="1"/>
          <p:nvPr/>
        </p:nvSpPr>
        <p:spPr>
          <a:xfrm>
            <a:off x="2326011" y="508004"/>
            <a:ext cx="76754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How much can you remember about Typhoon Tip?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FB838-98ED-4D87-C802-71912050836D}"/>
              </a:ext>
            </a:extLst>
          </p:cNvPr>
          <p:cNvSpPr txBox="1"/>
          <p:nvPr/>
        </p:nvSpPr>
        <p:spPr>
          <a:xfrm>
            <a:off x="606490" y="1442601"/>
            <a:ext cx="8506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Close your book.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Work in pairs. Test your partner about Typhoon Tip.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57DAB-FD52-C5C8-921C-658929D92284}"/>
              </a:ext>
            </a:extLst>
          </p:cNvPr>
          <p:cNvSpPr txBox="1"/>
          <p:nvPr/>
        </p:nvSpPr>
        <p:spPr>
          <a:xfrm>
            <a:off x="206298" y="506216"/>
            <a:ext cx="1544347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34638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C91682F8-D34A-5673-6DF5-F450DF90D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" y="-280105"/>
            <a:ext cx="12360165" cy="7469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198375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1" i="0" u="sng" strike="noStrike" cap="none" spc="-100" normalizeH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Complete the sentences with words about disasters in today’s lesson: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In the summer, temperatures can rise very high, causing a __________.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When a powerful tropical storm hits land, it is called a __________.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sudden and violent shaking of the ground is known as an __________.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Heavy snowfall and strong winds can cause a __________.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long period of dry weather can lead to a __________.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massive ocean wave caused by an earthquake or volcanic eruption is called a 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large amount of water overflowing onto normally dry land is known as a 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large mass of snow, ice, and rock sliding down a mountain is called an 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A fire that spreads quickly through a forest or grassland is known as a _______.</a:t>
            </a:r>
          </a:p>
          <a:p>
            <a:pPr marL="400050" marR="0" lvl="0" indent="-282575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spc="-100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When the ground becomes unstable and suddenly moves downhill, it is called a _____.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800" b="0" i="0" u="none" strike="noStrike" cap="none" spc="-100" normalizeH="0" dirty="0">
              <a:ln>
                <a:noFill/>
              </a:ln>
              <a:solidFill>
                <a:srgbClr val="0070C0"/>
              </a:solidFill>
              <a:effectLst/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621C8-FEC1-006D-3038-D86935F85449}"/>
              </a:ext>
            </a:extLst>
          </p:cNvPr>
          <p:cNvSpPr txBox="1"/>
          <p:nvPr/>
        </p:nvSpPr>
        <p:spPr>
          <a:xfrm>
            <a:off x="8241837" y="1847853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EE59F-2464-FF29-6798-D7BF686F08BC}"/>
              </a:ext>
            </a:extLst>
          </p:cNvPr>
          <p:cNvSpPr txBox="1"/>
          <p:nvPr/>
        </p:nvSpPr>
        <p:spPr>
          <a:xfrm>
            <a:off x="10471000" y="3698817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38B7B-3BA7-A126-68B8-C070F8E38F9A}"/>
              </a:ext>
            </a:extLst>
          </p:cNvPr>
          <p:cNvSpPr txBox="1"/>
          <p:nvPr/>
        </p:nvSpPr>
        <p:spPr>
          <a:xfrm>
            <a:off x="9836856" y="4273333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131A0-DC6E-E2BA-9D3D-23179A543CC8}"/>
              </a:ext>
            </a:extLst>
          </p:cNvPr>
          <p:cNvSpPr txBox="1"/>
          <p:nvPr/>
        </p:nvSpPr>
        <p:spPr>
          <a:xfrm>
            <a:off x="9193890" y="5441096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778F9-CE18-2166-F50D-B62E8522B384}"/>
              </a:ext>
            </a:extLst>
          </p:cNvPr>
          <p:cNvSpPr txBox="1"/>
          <p:nvPr/>
        </p:nvSpPr>
        <p:spPr>
          <a:xfrm>
            <a:off x="6284508" y="2447159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blizzard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87125-15C2-FDBC-0E5A-63D89D370E1A}"/>
              </a:ext>
            </a:extLst>
          </p:cNvPr>
          <p:cNvSpPr txBox="1"/>
          <p:nvPr/>
        </p:nvSpPr>
        <p:spPr>
          <a:xfrm>
            <a:off x="7938112" y="667846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heat wave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BC55C-BC41-2F57-5797-552A08208B1C}"/>
              </a:ext>
            </a:extLst>
          </p:cNvPr>
          <p:cNvSpPr txBox="1"/>
          <p:nvPr/>
        </p:nvSpPr>
        <p:spPr>
          <a:xfrm>
            <a:off x="5823288" y="3031813"/>
            <a:ext cx="2011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drought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BDA4E1-E105-5473-DCCB-94521D8E9773}"/>
              </a:ext>
            </a:extLst>
          </p:cNvPr>
          <p:cNvSpPr txBox="1"/>
          <p:nvPr/>
        </p:nvSpPr>
        <p:spPr>
          <a:xfrm>
            <a:off x="10433286" y="5847298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landslide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0960F-E8A4-9514-1716-DA15D0A19744}"/>
              </a:ext>
            </a:extLst>
          </p:cNvPr>
          <p:cNvSpPr txBox="1"/>
          <p:nvPr/>
        </p:nvSpPr>
        <p:spPr>
          <a:xfrm>
            <a:off x="9733369" y="4858431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avalanche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7C354B-7F29-44CD-4827-AEB0FD93BD3A}"/>
              </a:ext>
            </a:extLst>
          </p:cNvPr>
          <p:cNvSpPr txBox="1"/>
          <p:nvPr/>
        </p:nvSpPr>
        <p:spPr>
          <a:xfrm>
            <a:off x="7633634" y="1283318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typhoon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FDF68-C94D-B37A-FDDB-2B1E89D724FF}"/>
              </a:ext>
            </a:extLst>
          </p:cNvPr>
          <p:cNvSpPr txBox="1"/>
          <p:nvPr/>
        </p:nvSpPr>
        <p:spPr>
          <a:xfrm>
            <a:off x="10587789" y="1190985"/>
            <a:ext cx="1544347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" y="527983"/>
            <a:ext cx="8517406" cy="5807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8719129" y="880873"/>
            <a:ext cx="323128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672" y="533276"/>
            <a:ext cx="6672276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</a:pPr>
            <a:endParaRPr lang="en-US" sz="36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typhoon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blizzard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drought	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wildfire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flood		</a:t>
            </a:r>
            <a:br>
              <a:rPr lang="en-US" sz="3600" i="1" dirty="0">
                <a:solidFill>
                  <a:srgbClr val="0070C0"/>
                </a:solidFill>
              </a:rPr>
            </a:br>
            <a:endParaRPr lang="en-US" sz="36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avalanche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landslide		tsunami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earthquake	heat wave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667BE-9A22-5289-65B6-0B306A63F189}"/>
              </a:ext>
            </a:extLst>
          </p:cNvPr>
          <p:cNvSpPr txBox="1"/>
          <p:nvPr/>
        </p:nvSpPr>
        <p:spPr>
          <a:xfrm>
            <a:off x="5486402" y="694227"/>
            <a:ext cx="5823284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i="1" dirty="0">
                <a:solidFill>
                  <a:srgbClr val="FF0000"/>
                </a:solidFill>
              </a:rPr>
              <a:t>Vocabularies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1567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to learn and use vocabulary related to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disasters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Reading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- to practice reading for gist, reading to recognize correct/incorrect/not given information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20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28 &amp; 29.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pages 35 &amp; 36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203742" y="720970"/>
            <a:ext cx="5368070" cy="5525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258" y="588368"/>
            <a:ext cx="6200197" cy="537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alibri" panose="020F0502020204030204" pitchFamily="34" charset="0"/>
              <a:buChar char="ꟷ"/>
            </a:pPr>
            <a:r>
              <a: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learn and use vocabulary related to </a:t>
            </a:r>
            <a:r>
              <a:rPr lang="en-US" sz="360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disasters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Calibri" panose="020F0502020204030204" pitchFamily="34" charset="0"/>
              <a:buChar char="ꟷ"/>
            </a:pPr>
            <a:r>
              <a: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practice reading for gist, reading to recognize correct/incorrect/not given information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" y="529115"/>
            <a:ext cx="9120271" cy="57800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0257" y="612256"/>
            <a:ext cx="2579750" cy="5586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400" b="1" i="1" u="sng" dirty="0">
                <a:solidFill>
                  <a:srgbClr val="FF0000"/>
                </a:solidFill>
              </a:rPr>
              <a:t>NEW WORDS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typhoon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blizzard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drought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wildfire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flood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avalanche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landslide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tsunami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earthquake</a:t>
            </a:r>
          </a:p>
          <a:p>
            <a:pPr algn="ctr">
              <a:lnSpc>
                <a:spcPct val="95000"/>
              </a:lnSpc>
            </a:pPr>
            <a:r>
              <a:rPr lang="en-US" sz="3400" i="1" dirty="0">
                <a:solidFill>
                  <a:srgbClr val="0070C0"/>
                </a:solidFill>
              </a:rPr>
              <a:t>heat wave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546281"/>
            <a:ext cx="8617717" cy="57445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CC283-AB58-5B6E-5B5B-0F62966F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58" y="1714662"/>
            <a:ext cx="12088685" cy="45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F652E-192E-BC53-8F4F-EC24F2949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114" t="13670" r="2558" b="12439"/>
          <a:stretch/>
        </p:blipFill>
        <p:spPr>
          <a:xfrm>
            <a:off x="37986" y="532416"/>
            <a:ext cx="12082042" cy="11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678" r="18396"/>
          <a:stretch/>
        </p:blipFill>
        <p:spPr>
          <a:xfrm>
            <a:off x="3264067" y="656360"/>
            <a:ext cx="4560274" cy="512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4451" y="3563421"/>
            <a:ext cx="3039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New Words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06289-6263-C93C-913B-52C56B6E49F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7771"/>
          <a:stretch/>
        </p:blipFill>
        <p:spPr>
          <a:xfrm>
            <a:off x="0" y="17512"/>
            <a:ext cx="12192000" cy="504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D35DC-E40B-F035-6F69-AE420A923D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03352"/>
            <a:ext cx="12191999" cy="5354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64CE6-BCBA-9D32-7A6F-B1CB655022C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8620" b="8674"/>
          <a:stretch/>
        </p:blipFill>
        <p:spPr>
          <a:xfrm>
            <a:off x="1840809" y="548800"/>
            <a:ext cx="8426949" cy="924435"/>
          </a:xfrm>
          <a:prstGeom prst="rect">
            <a:avLst/>
          </a:prstGeom>
        </p:spPr>
      </p:pic>
      <p:pic>
        <p:nvPicPr>
          <p:cNvPr id="2" name="CD1 TRACK 38">
            <a:hlinkClick r:id="" action="ppaction://media"/>
            <a:extLst>
              <a:ext uri="{FF2B5EF4-FFF2-40B4-BE49-F238E27FC236}">
                <a16:creationId xmlns:a16="http://schemas.microsoft.com/office/drawing/2014/main" id="{9D26134C-F3CA-ABDA-4EE1-6FBA26FE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7067" y="654066"/>
            <a:ext cx="406400" cy="406400"/>
          </a:xfrm>
          <a:prstGeom prst="rect">
            <a:avLst/>
          </a:prstGeom>
        </p:spPr>
      </p:pic>
      <p:sp>
        <p:nvSpPr>
          <p:cNvPr id="4" name="Rectangle 36">
            <a:hlinkClick r:id="" action="ppaction://noaction">
              <a:snd r:embed="rId18" name="CD1 TRACK 38.wav"/>
            </a:hlinkClick>
            <a:extLst>
              <a:ext uri="{FF2B5EF4-FFF2-40B4-BE49-F238E27FC236}">
                <a16:creationId xmlns:a16="http://schemas.microsoft.com/office/drawing/2014/main" id="{8B1B000E-376E-EB37-5533-0C61724D05B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718507" y="183187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9BB56-85E7-0904-B665-1415F75FE5BB}"/>
              </a:ext>
            </a:extLst>
          </p:cNvPr>
          <p:cNvSpPr txBox="1"/>
          <p:nvPr/>
        </p:nvSpPr>
        <p:spPr>
          <a:xfrm>
            <a:off x="2660904" y="3438738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BF5FC-1AA7-0AD1-FB89-CBD6E480BF26}"/>
              </a:ext>
            </a:extLst>
          </p:cNvPr>
          <p:cNvSpPr txBox="1"/>
          <p:nvPr/>
        </p:nvSpPr>
        <p:spPr>
          <a:xfrm>
            <a:off x="5209032" y="3426546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BE516-0A2B-EA3B-4573-0E8F443632BD}"/>
              </a:ext>
            </a:extLst>
          </p:cNvPr>
          <p:cNvSpPr txBox="1"/>
          <p:nvPr/>
        </p:nvSpPr>
        <p:spPr>
          <a:xfrm>
            <a:off x="7741920" y="3417402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BC525-93F1-9F97-149C-493C15FE110B}"/>
              </a:ext>
            </a:extLst>
          </p:cNvPr>
          <p:cNvSpPr txBox="1"/>
          <p:nvPr/>
        </p:nvSpPr>
        <p:spPr>
          <a:xfrm>
            <a:off x="10308336" y="3432642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07209-35C7-5EC3-80CC-75AB90C412E2}"/>
              </a:ext>
            </a:extLst>
          </p:cNvPr>
          <p:cNvSpPr txBox="1"/>
          <p:nvPr/>
        </p:nvSpPr>
        <p:spPr>
          <a:xfrm>
            <a:off x="94488" y="6194130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blizzard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748C3-6550-39CB-5772-B2D6C25274CC}"/>
              </a:ext>
            </a:extLst>
          </p:cNvPr>
          <p:cNvSpPr txBox="1"/>
          <p:nvPr/>
        </p:nvSpPr>
        <p:spPr>
          <a:xfrm>
            <a:off x="2615184" y="6181938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heat wave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8E4E7-A12C-0B82-D5F6-A569BD0D9BB5}"/>
              </a:ext>
            </a:extLst>
          </p:cNvPr>
          <p:cNvSpPr txBox="1"/>
          <p:nvPr/>
        </p:nvSpPr>
        <p:spPr>
          <a:xfrm>
            <a:off x="5166360" y="6191082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drought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6A508-2B18-393D-0ED7-67E6D482B1D3}"/>
              </a:ext>
            </a:extLst>
          </p:cNvPr>
          <p:cNvSpPr txBox="1"/>
          <p:nvPr/>
        </p:nvSpPr>
        <p:spPr>
          <a:xfrm>
            <a:off x="7748016" y="6184986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landslide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F0E8E4-B2C9-84A4-1B55-6BB96A3C3E80}"/>
              </a:ext>
            </a:extLst>
          </p:cNvPr>
          <p:cNvSpPr txBox="1"/>
          <p:nvPr/>
        </p:nvSpPr>
        <p:spPr>
          <a:xfrm>
            <a:off x="10226040" y="6184986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avalanche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355280-7B3E-89CE-67A5-012509CE34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19" y="1234295"/>
            <a:ext cx="1653308" cy="3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685C38-4E42-4666-00A2-190D88B771C5}"/>
              </a:ext>
            </a:extLst>
          </p:cNvPr>
          <p:cNvSpPr/>
          <p:nvPr/>
        </p:nvSpPr>
        <p:spPr>
          <a:xfrm>
            <a:off x="19253" y="1056571"/>
            <a:ext cx="12172747" cy="6186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typhoon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taɪˈfuːn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blizzard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blɪzərd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drought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draʊt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wildfire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waɪldfaɪər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flood (n) 	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flʌd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avalanche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ævəlæntʃ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landslide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lændslaɪd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tsunami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tsu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ːˈ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nɑːmi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earthquake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ɜːrθkweɪk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heat wave (n)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hiːt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weɪv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>
              <a:buClr>
                <a:srgbClr val="FF0000"/>
              </a:buClr>
              <a:buSzPct val="150000"/>
            </a:pPr>
            <a:endParaRPr lang="en-US" sz="3600" i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8C2F7-9C7D-616A-06DD-BD725A2DA653}"/>
              </a:ext>
            </a:extLst>
          </p:cNvPr>
          <p:cNvSpPr txBox="1"/>
          <p:nvPr/>
        </p:nvSpPr>
        <p:spPr>
          <a:xfrm>
            <a:off x="756139" y="385013"/>
            <a:ext cx="1075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Listen and repeat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. Practice saying these words.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75">
            <a:hlinkClick r:id="" action="ppaction://noaction" highlightClick="1">
              <a:snd r:embed="rId2" name="typhoon.wav"/>
            </a:hlinkClick>
            <a:extLst>
              <a:ext uri="{FF2B5EF4-FFF2-40B4-BE49-F238E27FC236}">
                <a16:creationId xmlns:a16="http://schemas.microsoft.com/office/drawing/2014/main" id="{A8E0A1E5-2235-4578-2112-964F23208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11" y="1145411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6" name="Rectangle 75">
            <a:hlinkClick r:id="" action="ppaction://noaction" highlightClick="1">
              <a:snd r:embed="rId3" name="blizzard.wav"/>
            </a:hlinkClick>
            <a:extLst>
              <a:ext uri="{FF2B5EF4-FFF2-40B4-BE49-F238E27FC236}">
                <a16:creationId xmlns:a16="http://schemas.microsoft.com/office/drawing/2014/main" id="{7BD4BAD1-29DE-6658-8CEC-7F7DB1D5D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11" y="167319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7" name="Rectangle 75">
            <a:hlinkClick r:id="" action="ppaction://noaction" highlightClick="1">
              <a:snd r:embed="rId4" name="drought.wav"/>
            </a:hlinkClick>
            <a:extLst>
              <a:ext uri="{FF2B5EF4-FFF2-40B4-BE49-F238E27FC236}">
                <a16:creationId xmlns:a16="http://schemas.microsoft.com/office/drawing/2014/main" id="{81FDAD22-70B6-D170-1937-B78D2D80D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55" y="222985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8" name="Rectangle 75">
            <a:hlinkClick r:id="" action="ppaction://noaction" highlightClick="1">
              <a:snd r:embed="rId4" name="drought.wav"/>
            </a:hlinkClick>
            <a:extLst>
              <a:ext uri="{FF2B5EF4-FFF2-40B4-BE49-F238E27FC236}">
                <a16:creationId xmlns:a16="http://schemas.microsoft.com/office/drawing/2014/main" id="{05DE2404-6D5C-5C84-7F8D-D8B7408C1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222023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9" name="Rectangle 75">
            <a:hlinkClick r:id="" action="ppaction://noaction" highlightClick="1">
              <a:snd r:embed="rId5" name="wildfire.wav"/>
            </a:hlinkClick>
            <a:extLst>
              <a:ext uri="{FF2B5EF4-FFF2-40B4-BE49-F238E27FC236}">
                <a16:creationId xmlns:a16="http://schemas.microsoft.com/office/drawing/2014/main" id="{BBE07DB5-2873-2658-2018-AF5923CD9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2767269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0" name="Rectangle 75">
            <a:hlinkClick r:id="" action="ppaction://noaction" highlightClick="1">
              <a:snd r:embed="rId6" name="flood.wav"/>
            </a:hlinkClick>
            <a:extLst>
              <a:ext uri="{FF2B5EF4-FFF2-40B4-BE49-F238E27FC236}">
                <a16:creationId xmlns:a16="http://schemas.microsoft.com/office/drawing/2014/main" id="{174C828C-2713-2DC3-4547-85381905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31" y="331430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1" name="Rectangle 75">
            <a:hlinkClick r:id="" action="ppaction://noaction" highlightClick="1">
              <a:snd r:embed="rId7" name="avalanche.wav"/>
            </a:hlinkClick>
            <a:extLst>
              <a:ext uri="{FF2B5EF4-FFF2-40B4-BE49-F238E27FC236}">
                <a16:creationId xmlns:a16="http://schemas.microsoft.com/office/drawing/2014/main" id="{657C7614-893D-DD18-2B84-50EE762C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02" y="387096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2" name="Rectangle 75">
            <a:hlinkClick r:id="" action="ppaction://noaction" highlightClick="1">
              <a:snd r:embed="rId8" name="landslide.wav"/>
            </a:hlinkClick>
            <a:extLst>
              <a:ext uri="{FF2B5EF4-FFF2-40B4-BE49-F238E27FC236}">
                <a16:creationId xmlns:a16="http://schemas.microsoft.com/office/drawing/2014/main" id="{3C661DE1-B1B5-AB5B-3A36-B1200F13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98" y="440837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3" name="Rectangle 75">
            <a:hlinkClick r:id="" action="ppaction://noaction" highlightClick="1">
              <a:snd r:embed="rId9" name="tsunami.wav"/>
            </a:hlinkClick>
            <a:extLst>
              <a:ext uri="{FF2B5EF4-FFF2-40B4-BE49-F238E27FC236}">
                <a16:creationId xmlns:a16="http://schemas.microsoft.com/office/drawing/2014/main" id="{63A69772-7F00-0DD1-4141-E27856342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496663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4" name="Rectangle 75">
            <a:hlinkClick r:id="" action="ppaction://noaction" highlightClick="1">
              <a:snd r:embed="rId10" name="earthquake.wav"/>
            </a:hlinkClick>
            <a:extLst>
              <a:ext uri="{FF2B5EF4-FFF2-40B4-BE49-F238E27FC236}">
                <a16:creationId xmlns:a16="http://schemas.microsoft.com/office/drawing/2014/main" id="{57DAB6C0-4439-41E4-AB04-A71AC68C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551493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5" name="Rectangle 75">
            <a:hlinkClick r:id="" action="ppaction://noaction" highlightClick="1">
              <a:snd r:embed="rId11" name="heat wave.wav"/>
            </a:hlinkClick>
            <a:extLst>
              <a:ext uri="{FF2B5EF4-FFF2-40B4-BE49-F238E27FC236}">
                <a16:creationId xmlns:a16="http://schemas.microsoft.com/office/drawing/2014/main" id="{CBA01A9D-FB9B-1C41-8B37-A5300D76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85" y="603308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21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466</Words>
  <Application>Microsoft Office PowerPoint</Application>
  <PresentationFormat>Widescreen</PresentationFormat>
  <Paragraphs>131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Narrow</vt:lpstr>
      <vt:lpstr>ArialMT</vt:lpstr>
      <vt:lpstr>Bahnschrift SemiBold Condensed</vt:lpstr>
      <vt:lpstr>Calibri</vt:lpstr>
      <vt:lpstr>Calibri Light</vt:lpstr>
      <vt:lpstr>Times New Roman</vt:lpstr>
      <vt:lpstr>UVNAnhHaiBold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30</cp:revision>
  <dcterms:created xsi:type="dcterms:W3CDTF">2023-02-01T04:45:54Z</dcterms:created>
  <dcterms:modified xsi:type="dcterms:W3CDTF">2023-04-19T04:49:45Z</dcterms:modified>
</cp:coreProperties>
</file>