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1"/>
  </p:notesMasterIdLst>
  <p:sldIdLst>
    <p:sldId id="271" r:id="rId2"/>
    <p:sldId id="276" r:id="rId3"/>
    <p:sldId id="278" r:id="rId4"/>
    <p:sldId id="279" r:id="rId5"/>
    <p:sldId id="324" r:id="rId6"/>
    <p:sldId id="274" r:id="rId7"/>
    <p:sldId id="318" r:id="rId8"/>
    <p:sldId id="325" r:id="rId9"/>
    <p:sldId id="283" r:id="rId10"/>
    <p:sldId id="301" r:id="rId11"/>
    <p:sldId id="302" r:id="rId12"/>
    <p:sldId id="285" r:id="rId13"/>
    <p:sldId id="280" r:id="rId14"/>
    <p:sldId id="287" r:id="rId15"/>
    <p:sldId id="326" r:id="rId16"/>
    <p:sldId id="275" r:id="rId17"/>
    <p:sldId id="327" r:id="rId18"/>
    <p:sldId id="292"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0B8"/>
    <a:srgbClr val="F26532"/>
    <a:srgbClr val="E26714"/>
    <a:srgbClr val="006673"/>
    <a:srgbClr val="A3DBE1"/>
    <a:srgbClr val="EE8640"/>
    <a:srgbClr val="048DA4"/>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94150" autoAdjust="0"/>
  </p:normalViewPr>
  <p:slideViewPr>
    <p:cSldViewPr snapToGrid="0" showGuides="1">
      <p:cViewPr varScale="1">
        <p:scale>
          <a:sx n="87" d="100"/>
          <a:sy n="87" d="100"/>
        </p:scale>
        <p:origin x="928"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57517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8876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073285"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chemical (n)</a:t>
            </a:r>
            <a:endParaRPr lang="en-US" sz="4800" dirty="0">
              <a:solidFill>
                <a:srgbClr val="05A0B8"/>
              </a:solidFill>
              <a:cs typeface="Calibri" panose="020F0502020204030204" pitchFamily="34" charset="0"/>
            </a:endParaRPr>
          </a:p>
        </p:txBody>
      </p:sp>
      <p:sp>
        <p:nvSpPr>
          <p:cNvPr id="12" name="Rectangle 11"/>
          <p:cNvSpPr/>
          <p:nvPr/>
        </p:nvSpPr>
        <p:spPr>
          <a:xfrm>
            <a:off x="1367598" y="4460053"/>
            <a:ext cx="5165288" cy="954107"/>
          </a:xfrm>
          <a:prstGeom prst="rect">
            <a:avLst/>
          </a:prstGeom>
        </p:spPr>
        <p:txBody>
          <a:bodyPr wrap="square">
            <a:spAutoFit/>
          </a:bodyPr>
          <a:lstStyle/>
          <a:p>
            <a:r>
              <a:rPr lang="en-US" sz="2800" dirty="0"/>
              <a:t>a substance obtained by or used in a chemical process</a:t>
            </a:r>
          </a:p>
        </p:txBody>
      </p:sp>
      <p:sp>
        <p:nvSpPr>
          <p:cNvPr id="2" name="Rectangle 1"/>
          <p:cNvSpPr/>
          <p:nvPr/>
        </p:nvSpPr>
        <p:spPr>
          <a:xfrm>
            <a:off x="2883276" y="2771761"/>
            <a:ext cx="1611146" cy="523220"/>
          </a:xfrm>
          <a:prstGeom prst="rect">
            <a:avLst/>
          </a:prstGeom>
        </p:spPr>
        <p:txBody>
          <a:bodyPr wrap="none">
            <a:spAutoFit/>
          </a:bodyPr>
          <a:lstStyle/>
          <a:p>
            <a:pPr algn="ctr"/>
            <a:r>
              <a:rPr lang="en-US" sz="2800" b="1" dirty="0">
                <a:solidFill>
                  <a:srgbClr val="0FB7BD"/>
                </a:solidFill>
              </a:rPr>
              <a:t>/ˈ</a:t>
            </a:r>
            <a:r>
              <a:rPr lang="en-US" sz="2800" b="1" dirty="0" err="1">
                <a:solidFill>
                  <a:srgbClr val="0FB7BD"/>
                </a:solidFill>
              </a:rPr>
              <a:t>kemɪkl</a:t>
            </a:r>
            <a:r>
              <a:rPr lang="en-US" sz="2800" b="1" dirty="0">
                <a:solidFill>
                  <a:srgbClr val="0FB7BD"/>
                </a:solidFill>
              </a:rPr>
              <a:t>/</a:t>
            </a:r>
          </a:p>
        </p:txBody>
      </p:sp>
      <p:pic>
        <p:nvPicPr>
          <p:cNvPr id="9" name="image1.png"/>
          <p:cNvPicPr/>
          <p:nvPr/>
        </p:nvPicPr>
        <p:blipFill>
          <a:blip r:embed="rId6"/>
          <a:srcRect/>
          <a:stretch>
            <a:fillRect/>
          </a:stretch>
        </p:blipFill>
        <p:spPr>
          <a:xfrm>
            <a:off x="6532886" y="1908313"/>
            <a:ext cx="5040222" cy="2579306"/>
          </a:xfrm>
          <a:prstGeom prst="rect">
            <a:avLst/>
          </a:prstGeom>
          <a:ln/>
        </p:spPr>
      </p:pic>
      <p:pic>
        <p:nvPicPr>
          <p:cNvPr id="5" name="ukcheer0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84049" y="3515494"/>
            <a:ext cx="609600" cy="609600"/>
          </a:xfrm>
          <a:prstGeom prst="rect">
            <a:avLst/>
          </a:prstGeom>
        </p:spPr>
      </p:pic>
      <p:sp>
        <p:nvSpPr>
          <p:cNvPr id="14" name="TextBox 13"/>
          <p:cNvSpPr txBox="1"/>
          <p:nvPr/>
        </p:nvSpPr>
        <p:spPr>
          <a:xfrm>
            <a:off x="2134784" y="5585111"/>
            <a:ext cx="3108129" cy="523220"/>
          </a:xfrm>
          <a:prstGeom prst="rect">
            <a:avLst/>
          </a:prstGeom>
          <a:noFill/>
        </p:spPr>
        <p:txBody>
          <a:bodyPr wrap="square" rtlCol="0">
            <a:spAutoFit/>
          </a:bodyPr>
          <a:lstStyle/>
          <a:p>
            <a:pPr algn="ctr"/>
            <a:r>
              <a:rPr lang="en-US" sz="2800" b="1" dirty="0" err="1">
                <a:solidFill>
                  <a:srgbClr val="FF0000"/>
                </a:solidFill>
              </a:rPr>
              <a:t>hóa</a:t>
            </a:r>
            <a:r>
              <a:rPr lang="en-US" sz="2800" b="1" dirty="0">
                <a:solidFill>
                  <a:srgbClr val="FF0000"/>
                </a:solidFill>
              </a:rPr>
              <a:t> </a:t>
            </a:r>
            <a:r>
              <a:rPr lang="en-US" sz="2800" b="1" dirty="0" err="1">
                <a:solidFill>
                  <a:srgbClr val="FF0000"/>
                </a:solidFill>
              </a:rPr>
              <a:t>chất</a:t>
            </a:r>
            <a:endParaRPr lang="en-US" sz="2800" b="1" dirty="0">
              <a:solidFill>
                <a:srgbClr val="FF0000"/>
              </a:solidFill>
            </a:endParaRPr>
          </a:p>
        </p:txBody>
      </p:sp>
      <p:sp>
        <p:nvSpPr>
          <p:cNvPr id="10" name="TextBox 9">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5"/>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816" fill="hold"/>
                                        <p:tgtEl>
                                          <p:spTgt spid="5"/>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4651"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shade (n) </a:t>
            </a:r>
            <a:endParaRPr lang="en-US" sz="4800" dirty="0">
              <a:solidFill>
                <a:srgbClr val="05A0B8"/>
              </a:solidFill>
              <a:cs typeface="Calibri" panose="020F0502020204030204" pitchFamily="34" charset="0"/>
            </a:endParaRPr>
          </a:p>
        </p:txBody>
      </p:sp>
      <p:sp>
        <p:nvSpPr>
          <p:cNvPr id="12" name="Rectangle 11"/>
          <p:cNvSpPr/>
          <p:nvPr/>
        </p:nvSpPr>
        <p:spPr>
          <a:xfrm>
            <a:off x="1214651" y="4319374"/>
            <a:ext cx="5734613" cy="954107"/>
          </a:xfrm>
          <a:prstGeom prst="rect">
            <a:avLst/>
          </a:prstGeom>
        </p:spPr>
        <p:txBody>
          <a:bodyPr wrap="square">
            <a:spAutoFit/>
          </a:bodyPr>
          <a:lstStyle/>
          <a:p>
            <a:r>
              <a:rPr lang="en-US" sz="2800" dirty="0"/>
              <a:t>slight darkness caused by something blocking the direct light from</a:t>
            </a:r>
          </a:p>
        </p:txBody>
      </p:sp>
      <p:sp>
        <p:nvSpPr>
          <p:cNvPr id="2" name="Rectangle 1"/>
          <p:cNvSpPr/>
          <p:nvPr/>
        </p:nvSpPr>
        <p:spPr>
          <a:xfrm>
            <a:off x="3092003" y="2816675"/>
            <a:ext cx="1069524"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ʃeɪd</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5" name="Rectangle 3"/>
          <p:cNvSpPr>
            <a:spLocks noChangeArrowheads="1"/>
          </p:cNvSpPr>
          <p:nvPr/>
        </p:nvSpPr>
        <p:spPr bwMode="auto">
          <a:xfrm>
            <a:off x="853264" y="18371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6"/>
          <a:stretch>
            <a:fillRect/>
          </a:stretch>
        </p:blipFill>
        <p:spPr>
          <a:xfrm>
            <a:off x="7515371" y="2015250"/>
            <a:ext cx="4034619" cy="3035051"/>
          </a:xfrm>
          <a:prstGeom prst="rect">
            <a:avLst/>
          </a:prstGeom>
        </p:spPr>
      </p:pic>
      <p:pic>
        <p:nvPicPr>
          <p:cNvPr id="8" name="uksexua0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72357" y="3524834"/>
            <a:ext cx="609600" cy="609600"/>
          </a:xfrm>
          <a:prstGeom prst="rect">
            <a:avLst/>
          </a:prstGeom>
        </p:spPr>
      </p:pic>
      <p:sp>
        <p:nvSpPr>
          <p:cNvPr id="17" name="TextBox 16"/>
          <p:cNvSpPr txBox="1"/>
          <p:nvPr/>
        </p:nvSpPr>
        <p:spPr>
          <a:xfrm>
            <a:off x="2129636" y="5458421"/>
            <a:ext cx="3401158" cy="523220"/>
          </a:xfrm>
          <a:prstGeom prst="rect">
            <a:avLst/>
          </a:prstGeom>
          <a:noFill/>
        </p:spPr>
        <p:txBody>
          <a:bodyPr wrap="square" rtlCol="0">
            <a:spAutoFit/>
          </a:bodyPr>
          <a:lstStyle/>
          <a:p>
            <a:pPr algn="ctr"/>
            <a:r>
              <a:rPr lang="en-US" sz="2800" b="1" dirty="0" err="1">
                <a:solidFill>
                  <a:srgbClr val="FF0000"/>
                </a:solidFill>
              </a:rPr>
              <a:t>bóng</a:t>
            </a:r>
            <a:r>
              <a:rPr lang="en-US" sz="2800" b="1" dirty="0">
                <a:solidFill>
                  <a:srgbClr val="FF0000"/>
                </a:solidFill>
              </a:rPr>
              <a:t> </a:t>
            </a:r>
            <a:r>
              <a:rPr lang="en-US" sz="2800" b="1" dirty="0" err="1">
                <a:solidFill>
                  <a:srgbClr val="FF0000"/>
                </a:solidFill>
              </a:rPr>
              <a:t>mát</a:t>
            </a:r>
            <a:r>
              <a:rPr lang="en-US" sz="2800" b="1" dirty="0">
                <a:solidFill>
                  <a:srgbClr val="FF0000"/>
                </a:solidFill>
              </a:rPr>
              <a:t>, </a:t>
            </a:r>
            <a:r>
              <a:rPr lang="en-US" sz="2800" b="1" dirty="0" err="1">
                <a:solidFill>
                  <a:srgbClr val="FF0000"/>
                </a:solidFill>
              </a:rPr>
              <a:t>bóng</a:t>
            </a:r>
            <a:r>
              <a:rPr lang="en-US" sz="2800" b="1" dirty="0">
                <a:solidFill>
                  <a:srgbClr val="FF0000"/>
                </a:solidFill>
              </a:rPr>
              <a:t> </a:t>
            </a:r>
            <a:r>
              <a:rPr lang="en-US" sz="2800" b="1" dirty="0" err="1">
                <a:solidFill>
                  <a:srgbClr val="FF0000"/>
                </a:solidFill>
              </a:rPr>
              <a:t>râm</a:t>
            </a:r>
            <a:endParaRPr lang="en-US" sz="2800" b="1" dirty="0">
              <a:solidFill>
                <a:srgbClr val="FF0000"/>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816" fill="hold"/>
                                        <p:tgtEl>
                                          <p:spTgt spid="8"/>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79371568"/>
              </p:ext>
            </p:extLst>
          </p:nvPr>
        </p:nvGraphicFramePr>
        <p:xfrm>
          <a:off x="904182" y="1788695"/>
          <a:ext cx="10437108" cy="4011603"/>
        </p:xfrm>
        <a:graphic>
          <a:graphicData uri="http://schemas.openxmlformats.org/drawingml/2006/table">
            <a:tbl>
              <a:tblPr bandRow="1">
                <a:tableStyleId>{93296810-A885-4BE3-A3E7-6D5BEEA58F35}</a:tableStyleId>
              </a:tblPr>
              <a:tblGrid>
                <a:gridCol w="2447515">
                  <a:extLst>
                    <a:ext uri="{9D8B030D-6E8A-4147-A177-3AD203B41FA5}">
                      <a16:colId xmlns:a16="http://schemas.microsoft.com/office/drawing/2014/main" val="3369821388"/>
                    </a:ext>
                  </a:extLst>
                </a:gridCol>
                <a:gridCol w="2734649">
                  <a:extLst>
                    <a:ext uri="{9D8B030D-6E8A-4147-A177-3AD203B41FA5}">
                      <a16:colId xmlns:a16="http://schemas.microsoft.com/office/drawing/2014/main" val="378784304"/>
                    </a:ext>
                  </a:extLst>
                </a:gridCol>
                <a:gridCol w="5254944">
                  <a:extLst>
                    <a:ext uri="{9D8B030D-6E8A-4147-A177-3AD203B41FA5}">
                      <a16:colId xmlns:a16="http://schemas.microsoft.com/office/drawing/2014/main" val="324971054"/>
                    </a:ext>
                  </a:extLst>
                </a:gridCol>
              </a:tblGrid>
              <a:tr h="648534">
                <a:tc>
                  <a:txBody>
                    <a:bodyPr/>
                    <a:lstStyle/>
                    <a:p>
                      <a:pPr algn="ctr">
                        <a:lnSpc>
                          <a:spcPct val="115000"/>
                        </a:lnSpc>
                        <a:spcAft>
                          <a:spcPts val="0"/>
                        </a:spcAft>
                      </a:pPr>
                      <a:r>
                        <a:rPr lang="en-US" sz="2400" b="1" dirty="0">
                          <a:effectLst/>
                        </a:rPr>
                        <a:t>Form</a:t>
                      </a:r>
                      <a:endParaRPr lang="en-US" sz="2400" b="1" dirty="0">
                        <a:effectLst/>
                        <a:latin typeface="Arial" panose="020B0604020202020204" pitchFamily="34" charset="0"/>
                        <a:ea typeface="Arial" panose="020B0604020202020204" pitchFamily="34" charset="0"/>
                      </a:endParaRPr>
                    </a:p>
                  </a:txBody>
                  <a:tcPr marL="68580" marR="68580" marT="71755" marB="71755" anchor="ctr"/>
                </a:tc>
                <a:tc>
                  <a:txBody>
                    <a:bodyPr/>
                    <a:lstStyle/>
                    <a:p>
                      <a:pPr algn="ctr">
                        <a:lnSpc>
                          <a:spcPct val="115000"/>
                        </a:lnSpc>
                        <a:spcAft>
                          <a:spcPts val="0"/>
                        </a:spcAft>
                      </a:pPr>
                      <a:r>
                        <a:rPr lang="en-US" sz="2400" b="1" dirty="0">
                          <a:effectLst/>
                        </a:rPr>
                        <a:t>Pronunciation</a:t>
                      </a:r>
                      <a:endParaRPr lang="en-US" sz="2400" b="1"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5000"/>
                        </a:lnSpc>
                        <a:spcAft>
                          <a:spcPts val="0"/>
                        </a:spcAft>
                      </a:pPr>
                      <a:r>
                        <a:rPr lang="en-US" sz="2400" b="1" dirty="0">
                          <a:effectLst/>
                        </a:rPr>
                        <a:t>Meaning</a:t>
                      </a:r>
                      <a:endParaRPr lang="en-US" sz="2400" b="1" dirty="0">
                        <a:effectLst/>
                        <a:latin typeface="Arial" panose="020B0604020202020204" pitchFamily="34" charset="0"/>
                        <a:ea typeface="Arial" panose="020B0604020202020204" pitchFamily="34" charset="0"/>
                      </a:endParaRPr>
                    </a:p>
                  </a:txBody>
                  <a:tcPr marL="68580" marR="68580" marT="71755" marB="71755" anchor="ctr"/>
                </a:tc>
                <a:extLst>
                  <a:ext uri="{0D108BD9-81ED-4DB2-BD59-A6C34878D82A}">
                    <a16:rowId xmlns:a16="http://schemas.microsoft.com/office/drawing/2014/main" val="1127421251"/>
                  </a:ext>
                </a:extLst>
              </a:tr>
              <a:tr h="1121023">
                <a:tc>
                  <a:txBody>
                    <a:bodyPr/>
                    <a:lstStyle/>
                    <a:p>
                      <a:pPr marL="144145">
                        <a:lnSpc>
                          <a:spcPct val="115000"/>
                        </a:lnSpc>
                        <a:spcAft>
                          <a:spcPts val="0"/>
                        </a:spcAft>
                      </a:pPr>
                      <a:r>
                        <a:rPr lang="en-US" sz="2400" dirty="0">
                          <a:effectLst/>
                        </a:rPr>
                        <a:t>leave something</a:t>
                      </a:r>
                      <a:r>
                        <a:rPr lang="en-US" sz="2400" baseline="0" dirty="0">
                          <a:effectLst/>
                        </a:rPr>
                        <a:t> </a:t>
                      </a:r>
                      <a:r>
                        <a:rPr lang="en-US" sz="2400" dirty="0">
                          <a:effectLst/>
                        </a:rPr>
                        <a:t> on (idiom)</a:t>
                      </a:r>
                      <a:endParaRPr lang="en-US" sz="2400" dirty="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a:t>
                      </a:r>
                      <a:r>
                        <a:rPr lang="en-US" sz="2400" kern="1200" dirty="0" err="1">
                          <a:effectLst/>
                        </a:rPr>
                        <a:t>liːv</a:t>
                      </a:r>
                      <a:r>
                        <a:rPr lang="en-US" sz="2400" kern="1200" dirty="0">
                          <a:effectLst/>
                        </a:rPr>
                        <a:t> ˈ</a:t>
                      </a:r>
                      <a:r>
                        <a:rPr lang="en-US" sz="2400" kern="1200" dirty="0" err="1">
                          <a:effectLst/>
                        </a:rPr>
                        <a:t>sʌm</a:t>
                      </a:r>
                      <a:r>
                        <a:rPr lang="el-GR" sz="2400" kern="1200" dirty="0">
                          <a:effectLst/>
                        </a:rPr>
                        <a:t>θ</a:t>
                      </a:r>
                      <a:r>
                        <a:rPr lang="en-US" sz="2400" kern="1200" dirty="0" err="1">
                          <a:effectLst/>
                        </a:rPr>
                        <a:t>ɪŋ</a:t>
                      </a:r>
                      <a:r>
                        <a:rPr lang="en-US" sz="2400" kern="1200" dirty="0">
                          <a:effectLst/>
                        </a:rPr>
                        <a:t> </a:t>
                      </a:r>
                      <a:r>
                        <a:rPr lang="en-GB" sz="2400" kern="1200" dirty="0">
                          <a:solidFill>
                            <a:schemeClr val="dk1"/>
                          </a:solidFill>
                          <a:effectLst/>
                          <a:latin typeface="+mn-lt"/>
                          <a:ea typeface="+mn-ea"/>
                          <a:cs typeface="+mn-cs"/>
                        </a:rPr>
                        <a:t>ɒ</a:t>
                      </a:r>
                      <a:r>
                        <a:rPr lang="en-US" sz="2400" kern="1200" dirty="0">
                          <a:effectLst/>
                        </a:rPr>
                        <a:t>n/</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make or allow something to remain in working condition</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260962806"/>
                  </a:ext>
                </a:extLst>
              </a:tr>
              <a:tr h="1121023">
                <a:tc>
                  <a:txBody>
                    <a:bodyPr/>
                    <a:lstStyle/>
                    <a:p>
                      <a:pPr marL="144145">
                        <a:lnSpc>
                          <a:spcPct val="115000"/>
                        </a:lnSpc>
                        <a:spcAft>
                          <a:spcPts val="0"/>
                        </a:spcAft>
                      </a:pPr>
                      <a:r>
                        <a:rPr lang="en-US" sz="2400">
                          <a:effectLst/>
                        </a:rPr>
                        <a:t>chemical (n)</a:t>
                      </a:r>
                      <a:endParaRPr lang="en-US" sz="240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/ˈ</a:t>
                      </a:r>
                      <a:r>
                        <a:rPr lang="en-US" sz="2400" kern="1200" dirty="0" err="1">
                          <a:effectLst/>
                        </a:rPr>
                        <a:t>kemɪkl</a:t>
                      </a:r>
                      <a:r>
                        <a:rPr lang="en-US" sz="2400" kern="1200" dirty="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substance obtained by or used in a chemical process</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224061823"/>
                  </a:ext>
                </a:extLst>
              </a:tr>
              <a:tr h="1121023">
                <a:tc>
                  <a:txBody>
                    <a:bodyPr/>
                    <a:lstStyle/>
                    <a:p>
                      <a:pPr marL="144145">
                        <a:lnSpc>
                          <a:spcPct val="115000"/>
                        </a:lnSpc>
                        <a:spcAft>
                          <a:spcPts val="0"/>
                        </a:spcAft>
                      </a:pPr>
                      <a:r>
                        <a:rPr lang="en-US" sz="2400" dirty="0">
                          <a:effectLst/>
                        </a:rPr>
                        <a:t>shade (n)</a:t>
                      </a:r>
                      <a:endParaRPr lang="en-US" sz="2400" dirty="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a:t>
                      </a:r>
                      <a:r>
                        <a:rPr lang="en-US" sz="2400" kern="1200" dirty="0" err="1">
                          <a:effectLst/>
                        </a:rPr>
                        <a:t>ʃeɪd</a:t>
                      </a:r>
                      <a:r>
                        <a:rPr lang="en-US" sz="2400" kern="1200" dirty="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slight darkness caused by something blocking the direct light from the sun</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056742512"/>
                  </a:ext>
                </a:extLst>
              </a:tr>
            </a:tbl>
          </a:graphicData>
        </a:graphic>
      </p:graphicFrame>
      <p:sp>
        <p:nvSpPr>
          <p:cNvPr id="5" name="TextBox 4">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67714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70402" y="1013779"/>
            <a:ext cx="9870831" cy="830997"/>
          </a:xfrm>
          <a:prstGeom prst="rect">
            <a:avLst/>
          </a:prstGeom>
          <a:noFill/>
        </p:spPr>
        <p:txBody>
          <a:bodyPr wrap="square">
            <a:spAutoFit/>
          </a:bodyPr>
          <a:lstStyle/>
          <a:p>
            <a:pPr algn="just"/>
            <a:r>
              <a:rPr lang="en-US" sz="2400" b="1" dirty="0">
                <a:latin typeface="Arial" panose="020B0604020202020204" pitchFamily="34" charset="0"/>
                <a:cs typeface="Arial" panose="020B0604020202020204" pitchFamily="34" charset="0"/>
              </a:rPr>
              <a:t>Which of the following activities do you think teenagers should or shouldn’t do to live green? Put a tick in the appropriate column.</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98492568"/>
              </p:ext>
            </p:extLst>
          </p:nvPr>
        </p:nvGraphicFramePr>
        <p:xfrm>
          <a:off x="1482565" y="2164814"/>
          <a:ext cx="9383150" cy="3991995"/>
        </p:xfrm>
        <a:graphic>
          <a:graphicData uri="http://schemas.openxmlformats.org/drawingml/2006/table">
            <a:tbl>
              <a:tblPr>
                <a:tableStyleId>{BDBED569-4797-4DF1-A0F4-6AAB3CD982D8}</a:tableStyleId>
              </a:tblPr>
              <a:tblGrid>
                <a:gridCol w="6716715">
                  <a:extLst>
                    <a:ext uri="{9D8B030D-6E8A-4147-A177-3AD203B41FA5}">
                      <a16:colId xmlns:a16="http://schemas.microsoft.com/office/drawing/2014/main" val="1794193678"/>
                    </a:ext>
                  </a:extLst>
                </a:gridCol>
                <a:gridCol w="1265713">
                  <a:extLst>
                    <a:ext uri="{9D8B030D-6E8A-4147-A177-3AD203B41FA5}">
                      <a16:colId xmlns:a16="http://schemas.microsoft.com/office/drawing/2014/main" val="2184706054"/>
                    </a:ext>
                  </a:extLst>
                </a:gridCol>
                <a:gridCol w="1400722">
                  <a:extLst>
                    <a:ext uri="{9D8B030D-6E8A-4147-A177-3AD203B41FA5}">
                      <a16:colId xmlns:a16="http://schemas.microsoft.com/office/drawing/2014/main" val="1266964138"/>
                    </a:ext>
                  </a:extLst>
                </a:gridCol>
              </a:tblGrid>
              <a:tr h="570285">
                <a:tc>
                  <a:txBody>
                    <a:bodyPr/>
                    <a:lstStyle/>
                    <a:p>
                      <a:pPr algn="ctr">
                        <a:lnSpc>
                          <a:spcPct val="115000"/>
                        </a:lnSpc>
                        <a:spcAft>
                          <a:spcPts val="0"/>
                        </a:spcAft>
                      </a:pPr>
                      <a:r>
                        <a:rPr lang="en-US" sz="2400" dirty="0">
                          <a:effectLst/>
                        </a:rPr>
                        <a:t>Activities</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tc>
                  <a:txBody>
                    <a:bodyPr/>
                    <a:lstStyle/>
                    <a:p>
                      <a:pPr algn="ctr">
                        <a:lnSpc>
                          <a:spcPct val="115000"/>
                        </a:lnSpc>
                        <a:spcAft>
                          <a:spcPts val="0"/>
                        </a:spcAft>
                      </a:pPr>
                      <a:r>
                        <a:rPr lang="en-US" sz="2400" dirty="0">
                          <a:effectLst/>
                        </a:rPr>
                        <a:t>Should</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tc>
                  <a:txBody>
                    <a:bodyPr/>
                    <a:lstStyle/>
                    <a:p>
                      <a:pPr algn="ctr">
                        <a:lnSpc>
                          <a:spcPct val="115000"/>
                        </a:lnSpc>
                        <a:spcAft>
                          <a:spcPts val="0"/>
                        </a:spcAft>
                      </a:pPr>
                      <a:r>
                        <a:rPr lang="en-US" sz="2400" dirty="0">
                          <a:effectLst/>
                        </a:rPr>
                        <a:t>Shouldn’t</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extLst>
                  <a:ext uri="{0D108BD9-81ED-4DB2-BD59-A6C34878D82A}">
                    <a16:rowId xmlns:a16="http://schemas.microsoft.com/office/drawing/2014/main" val="1494858772"/>
                  </a:ext>
                </a:extLst>
              </a:tr>
              <a:tr h="570285">
                <a:tc>
                  <a:txBody>
                    <a:bodyPr/>
                    <a:lstStyle/>
                    <a:p>
                      <a:pPr>
                        <a:lnSpc>
                          <a:spcPct val="115000"/>
                        </a:lnSpc>
                        <a:spcAft>
                          <a:spcPts val="0"/>
                        </a:spcAft>
                      </a:pPr>
                      <a:r>
                        <a:rPr lang="en-US" sz="2400" dirty="0">
                          <a:effectLst/>
                        </a:rPr>
                        <a:t>1. Leaving your appliances on when not in use</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544176375"/>
                  </a:ext>
                </a:extLst>
              </a:tr>
              <a:tr h="570285">
                <a:tc>
                  <a:txBody>
                    <a:bodyPr/>
                    <a:lstStyle/>
                    <a:p>
                      <a:pPr>
                        <a:lnSpc>
                          <a:spcPct val="115000"/>
                        </a:lnSpc>
                        <a:spcAft>
                          <a:spcPts val="0"/>
                        </a:spcAft>
                      </a:pPr>
                      <a:r>
                        <a:rPr lang="en-US" sz="2400" dirty="0">
                          <a:effectLst/>
                        </a:rPr>
                        <a:t>2. Recycling your used items</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356979857"/>
                  </a:ext>
                </a:extLst>
              </a:tr>
              <a:tr h="570285">
                <a:tc>
                  <a:txBody>
                    <a:bodyPr/>
                    <a:lstStyle/>
                    <a:p>
                      <a:pPr>
                        <a:lnSpc>
                          <a:spcPct val="115000"/>
                        </a:lnSpc>
                        <a:spcAft>
                          <a:spcPts val="0"/>
                        </a:spcAft>
                      </a:pPr>
                      <a:r>
                        <a:rPr lang="en-US" sz="2400">
                          <a:effectLst/>
                        </a:rPr>
                        <a:t>3. Using plastic bags when shopping</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3256181"/>
                  </a:ext>
                </a:extLst>
              </a:tr>
              <a:tr h="570285">
                <a:tc>
                  <a:txBody>
                    <a:bodyPr/>
                    <a:lstStyle/>
                    <a:p>
                      <a:pPr>
                        <a:lnSpc>
                          <a:spcPct val="115000"/>
                        </a:lnSpc>
                        <a:spcAft>
                          <a:spcPts val="0"/>
                        </a:spcAft>
                      </a:pPr>
                      <a:r>
                        <a:rPr lang="en-US" sz="2400">
                          <a:effectLst/>
                        </a:rPr>
                        <a:t>4. Buying organic food</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529505680"/>
                  </a:ext>
                </a:extLst>
              </a:tr>
              <a:tr h="570285">
                <a:tc>
                  <a:txBody>
                    <a:bodyPr/>
                    <a:lstStyle/>
                    <a:p>
                      <a:pPr>
                        <a:lnSpc>
                          <a:spcPct val="115000"/>
                        </a:lnSpc>
                        <a:spcAft>
                          <a:spcPts val="0"/>
                        </a:spcAft>
                      </a:pPr>
                      <a:r>
                        <a:rPr lang="en-US" sz="2400">
                          <a:effectLst/>
                        </a:rPr>
                        <a:t>5. Dropping litter in the street</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a:effectLst/>
                        </a:rPr>
                        <a:t> </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594407372"/>
                  </a:ext>
                </a:extLst>
              </a:tr>
              <a:tr h="570285">
                <a:tc>
                  <a:txBody>
                    <a:bodyPr/>
                    <a:lstStyle/>
                    <a:p>
                      <a:pPr>
                        <a:lnSpc>
                          <a:spcPct val="115000"/>
                        </a:lnSpc>
                        <a:spcAft>
                          <a:spcPts val="0"/>
                        </a:spcAft>
                      </a:pPr>
                      <a:r>
                        <a:rPr lang="en-US" sz="2400" dirty="0">
                          <a:effectLst/>
                        </a:rPr>
                        <a:t>6. Planting trees</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7129105"/>
                  </a:ext>
                </a:extLst>
              </a:tr>
            </a:tbl>
          </a:graphicData>
        </a:graphic>
      </p:graphicFrame>
      <p:sp>
        <p:nvSpPr>
          <p:cNvPr id="5" name="TextBox 4"/>
          <p:cNvSpPr txBox="1"/>
          <p:nvPr/>
        </p:nvSpPr>
        <p:spPr>
          <a:xfrm>
            <a:off x="9852841" y="2626479"/>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19" name="TextBox 18"/>
          <p:cNvSpPr txBox="1"/>
          <p:nvPr/>
        </p:nvSpPr>
        <p:spPr>
          <a:xfrm>
            <a:off x="8558611" y="3316694"/>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0" name="TextBox 19"/>
          <p:cNvSpPr txBox="1"/>
          <p:nvPr/>
        </p:nvSpPr>
        <p:spPr>
          <a:xfrm>
            <a:off x="9852840" y="3808940"/>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1" name="TextBox 20"/>
          <p:cNvSpPr txBox="1"/>
          <p:nvPr/>
        </p:nvSpPr>
        <p:spPr>
          <a:xfrm>
            <a:off x="8558610" y="4443900"/>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2" name="TextBox 21"/>
          <p:cNvSpPr txBox="1"/>
          <p:nvPr/>
        </p:nvSpPr>
        <p:spPr>
          <a:xfrm>
            <a:off x="9852839" y="4971252"/>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3" name="TextBox 22"/>
          <p:cNvSpPr txBox="1"/>
          <p:nvPr/>
        </p:nvSpPr>
        <p:spPr>
          <a:xfrm>
            <a:off x="8600813" y="5482004"/>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010084"/>
            <a:ext cx="9603545" cy="1200329"/>
          </a:xfrm>
          <a:prstGeom prst="rect">
            <a:avLst/>
          </a:prstGeom>
          <a:noFill/>
        </p:spPr>
        <p:txBody>
          <a:bodyPr wrap="square">
            <a:spAutoFit/>
          </a:bodyPr>
          <a:lstStyle/>
          <a:p>
            <a:pPr algn="just"/>
            <a:r>
              <a:rPr lang="en-US" sz="2400" b="1" dirty="0">
                <a:latin typeface="Arial" panose="020B0604020202020204" pitchFamily="34" charset="0"/>
                <a:cs typeface="Arial" panose="020B0604020202020204" pitchFamily="34" charset="0"/>
              </a:rPr>
              <a:t>The table below presents the reasons why teenagers should or shouldn’t do the activities in 1. Work in pairs and match them with the activities.</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2" name="Table 1"/>
          <p:cNvGraphicFramePr>
            <a:graphicFrameLocks noGrp="1"/>
          </p:cNvGraphicFramePr>
          <p:nvPr>
            <p:extLst>
              <p:ext uri="{D42A27DB-BD31-4B8C-83A1-F6EECF244321}">
                <p14:modId xmlns:p14="http://schemas.microsoft.com/office/powerpoint/2010/main" val="1052539261"/>
              </p:ext>
            </p:extLst>
          </p:nvPr>
        </p:nvGraphicFramePr>
        <p:xfrm>
          <a:off x="746747" y="2205446"/>
          <a:ext cx="10873167" cy="4429643"/>
        </p:xfrm>
        <a:graphic>
          <a:graphicData uri="http://schemas.openxmlformats.org/drawingml/2006/table">
            <a:tbl>
              <a:tblPr>
                <a:tableStyleId>{E8B1032C-EA38-4F05-BA0D-38AFFFC7BED3}</a:tableStyleId>
              </a:tblPr>
              <a:tblGrid>
                <a:gridCol w="6849807">
                  <a:extLst>
                    <a:ext uri="{9D8B030D-6E8A-4147-A177-3AD203B41FA5}">
                      <a16:colId xmlns:a16="http://schemas.microsoft.com/office/drawing/2014/main" val="1429378874"/>
                    </a:ext>
                  </a:extLst>
                </a:gridCol>
                <a:gridCol w="4023360">
                  <a:extLst>
                    <a:ext uri="{9D8B030D-6E8A-4147-A177-3AD203B41FA5}">
                      <a16:colId xmlns:a16="http://schemas.microsoft.com/office/drawing/2014/main" val="246870026"/>
                    </a:ext>
                  </a:extLst>
                </a:gridCol>
              </a:tblGrid>
              <a:tr h="570285">
                <a:tc>
                  <a:txBody>
                    <a:bodyPr/>
                    <a:lstStyle/>
                    <a:p>
                      <a:pPr algn="ctr">
                        <a:lnSpc>
                          <a:spcPct val="115000"/>
                        </a:lnSpc>
                        <a:spcAft>
                          <a:spcPts val="0"/>
                        </a:spcAft>
                      </a:pPr>
                      <a:r>
                        <a:rPr lang="en-US" sz="2200" b="1" dirty="0">
                          <a:effectLst/>
                        </a:rPr>
                        <a:t>Reasons</a:t>
                      </a:r>
                      <a:endParaRPr lang="en-US" sz="2200" b="1" dirty="0">
                        <a:effectLst/>
                        <a:latin typeface="Arial" panose="020B0604020202020204" pitchFamily="34" charset="0"/>
                        <a:ea typeface="Arial" panose="020B0604020202020204" pitchFamily="34" charset="0"/>
                      </a:endParaRPr>
                    </a:p>
                  </a:txBody>
                  <a:tcPr marL="63500" marR="63500" marT="63500" marB="63500">
                    <a:solidFill>
                      <a:schemeClr val="accent6">
                        <a:lumMod val="60000"/>
                        <a:lumOff val="40000"/>
                      </a:schemeClr>
                    </a:solidFill>
                  </a:tcPr>
                </a:tc>
                <a:tc>
                  <a:txBody>
                    <a:bodyPr/>
                    <a:lstStyle/>
                    <a:p>
                      <a:pPr algn="ctr">
                        <a:lnSpc>
                          <a:spcPct val="115000"/>
                        </a:lnSpc>
                        <a:spcAft>
                          <a:spcPts val="0"/>
                        </a:spcAft>
                      </a:pPr>
                      <a:r>
                        <a:rPr lang="en-US" sz="2200" b="1" dirty="0">
                          <a:effectLst/>
                        </a:rPr>
                        <a:t>Activities</a:t>
                      </a:r>
                      <a:endParaRPr lang="en-US" sz="2200" b="1" dirty="0">
                        <a:effectLst/>
                        <a:latin typeface="Arial" panose="020B0604020202020204" pitchFamily="34" charset="0"/>
                        <a:ea typeface="Arial" panose="020B0604020202020204" pitchFamily="34" charset="0"/>
                      </a:endParaRPr>
                    </a:p>
                  </a:txBody>
                  <a:tcPr marL="63500" marR="63500" marT="63500" marB="63500">
                    <a:solidFill>
                      <a:schemeClr val="accent6">
                        <a:lumMod val="60000"/>
                        <a:lumOff val="40000"/>
                      </a:schemeClr>
                    </a:solidFill>
                  </a:tcPr>
                </a:tc>
                <a:extLst>
                  <a:ext uri="{0D108BD9-81ED-4DB2-BD59-A6C34878D82A}">
                    <a16:rowId xmlns:a16="http://schemas.microsoft.com/office/drawing/2014/main" val="1837867965"/>
                  </a:ext>
                </a:extLst>
              </a:tr>
              <a:tr h="570285">
                <a:tc>
                  <a:txBody>
                    <a:bodyPr/>
                    <a:lstStyle/>
                    <a:p>
                      <a:pPr>
                        <a:lnSpc>
                          <a:spcPct val="115000"/>
                        </a:lnSpc>
                        <a:spcAft>
                          <a:spcPts val="0"/>
                        </a:spcAft>
                      </a:pPr>
                      <a:r>
                        <a:rPr lang="en-US" sz="2200" dirty="0">
                          <a:effectLst/>
                        </a:rPr>
                        <a:t>a. This makes the street dirty and polluted.</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761998608"/>
                  </a:ext>
                </a:extLst>
              </a:tr>
              <a:tr h="680074">
                <a:tc>
                  <a:txBody>
                    <a:bodyPr/>
                    <a:lstStyle/>
                    <a:p>
                      <a:pPr>
                        <a:lnSpc>
                          <a:spcPct val="115000"/>
                        </a:lnSpc>
                        <a:spcAft>
                          <a:spcPts val="0"/>
                        </a:spcAft>
                      </a:pPr>
                      <a:r>
                        <a:rPr lang="en-US" sz="2200" dirty="0">
                          <a:effectLst/>
                        </a:rPr>
                        <a:t>b. This wastes</a:t>
                      </a:r>
                      <a:r>
                        <a:rPr lang="en-US" sz="2200" baseline="0" dirty="0">
                          <a:effectLst/>
                        </a:rPr>
                        <a:t> electricity and creates dangerous situations.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07755647"/>
                  </a:ext>
                </a:extLst>
              </a:tr>
              <a:tr h="570285">
                <a:tc>
                  <a:txBody>
                    <a:bodyPr/>
                    <a:lstStyle/>
                    <a:p>
                      <a:pPr>
                        <a:lnSpc>
                          <a:spcPct val="115000"/>
                        </a:lnSpc>
                        <a:spcAft>
                          <a:spcPts val="0"/>
                        </a:spcAft>
                      </a:pPr>
                      <a:r>
                        <a:rPr lang="en-US" sz="2200" dirty="0">
                          <a:effectLst/>
                        </a:rPr>
                        <a:t>c. It takes</a:t>
                      </a:r>
                      <a:r>
                        <a:rPr lang="en-US" sz="2200" baseline="0" dirty="0">
                          <a:effectLst/>
                        </a:rPr>
                        <a:t> years for the material to break down into small pieces.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610198343"/>
                  </a:ext>
                </a:extLst>
              </a:tr>
              <a:tr h="570285">
                <a:tc>
                  <a:txBody>
                    <a:bodyPr/>
                    <a:lstStyle/>
                    <a:p>
                      <a:pPr>
                        <a:lnSpc>
                          <a:spcPct val="115000"/>
                        </a:lnSpc>
                        <a:spcAft>
                          <a:spcPts val="0"/>
                        </a:spcAft>
                      </a:pPr>
                      <a:r>
                        <a:rPr lang="en-US" sz="2200" dirty="0">
                          <a:effectLst/>
                        </a:rPr>
                        <a:t>d. This</a:t>
                      </a:r>
                      <a:r>
                        <a:rPr lang="en-US" sz="2200" baseline="0" dirty="0">
                          <a:effectLst/>
                        </a:rPr>
                        <a:t> reduces the use of harmful chemicals in food.</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94223735"/>
                  </a:ext>
                </a:extLst>
              </a:tr>
              <a:tr h="570285">
                <a:tc>
                  <a:txBody>
                    <a:bodyPr/>
                    <a:lstStyle/>
                    <a:p>
                      <a:pPr>
                        <a:lnSpc>
                          <a:spcPct val="115000"/>
                        </a:lnSpc>
                        <a:spcAft>
                          <a:spcPts val="0"/>
                        </a:spcAft>
                      </a:pPr>
                      <a:r>
                        <a:rPr lang="en-US" sz="2200" dirty="0">
                          <a:effectLst/>
                        </a:rPr>
                        <a:t>e. This protects natural resources.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980568699"/>
                  </a:ext>
                </a:extLst>
              </a:tr>
              <a:tr h="570285">
                <a:tc>
                  <a:txBody>
                    <a:bodyPr/>
                    <a:lstStyle/>
                    <a:p>
                      <a:pPr>
                        <a:lnSpc>
                          <a:spcPct val="115000"/>
                        </a:lnSpc>
                        <a:spcAft>
                          <a:spcPts val="0"/>
                        </a:spcAft>
                      </a:pPr>
                      <a:r>
                        <a:rPr lang="en-US" sz="2200" dirty="0">
                          <a:effectLst/>
                        </a:rPr>
                        <a:t>f. They</a:t>
                      </a:r>
                      <a:r>
                        <a:rPr lang="en-US" sz="2200" baseline="0" dirty="0">
                          <a:effectLst/>
                        </a:rPr>
                        <a:t> provide shade and fresh air.</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40399330"/>
                  </a:ext>
                </a:extLst>
              </a:tr>
            </a:tbl>
          </a:graphicData>
        </a:graphic>
      </p:graphicFrame>
      <p:sp>
        <p:nvSpPr>
          <p:cNvPr id="3" name="TextBox 2"/>
          <p:cNvSpPr txBox="1"/>
          <p:nvPr/>
        </p:nvSpPr>
        <p:spPr>
          <a:xfrm>
            <a:off x="7596554" y="2808505"/>
            <a:ext cx="4023360" cy="430887"/>
          </a:xfrm>
          <a:prstGeom prst="rect">
            <a:avLst/>
          </a:prstGeom>
          <a:noFill/>
        </p:spPr>
        <p:txBody>
          <a:bodyPr wrap="square" rtlCol="0">
            <a:spAutoFit/>
          </a:bodyPr>
          <a:lstStyle/>
          <a:p>
            <a:r>
              <a:rPr lang="en-US" sz="2200" dirty="0">
                <a:solidFill>
                  <a:srgbClr val="FF0000"/>
                </a:solidFill>
              </a:rPr>
              <a:t>5. Dropping litter in the street</a:t>
            </a:r>
          </a:p>
        </p:txBody>
      </p:sp>
      <p:sp>
        <p:nvSpPr>
          <p:cNvPr id="9" name="TextBox 8"/>
          <p:cNvSpPr txBox="1"/>
          <p:nvPr/>
        </p:nvSpPr>
        <p:spPr>
          <a:xfrm>
            <a:off x="7596554" y="3268921"/>
            <a:ext cx="4023360" cy="769441"/>
          </a:xfrm>
          <a:prstGeom prst="rect">
            <a:avLst/>
          </a:prstGeom>
          <a:noFill/>
        </p:spPr>
        <p:txBody>
          <a:bodyPr wrap="square" rtlCol="0">
            <a:spAutoFit/>
          </a:bodyPr>
          <a:lstStyle/>
          <a:p>
            <a:r>
              <a:rPr lang="en-US" sz="2200" dirty="0">
                <a:solidFill>
                  <a:srgbClr val="FF0000"/>
                </a:solidFill>
              </a:rPr>
              <a:t>1. Leaving your appliances on when not in use </a:t>
            </a:r>
          </a:p>
        </p:txBody>
      </p:sp>
      <p:sp>
        <p:nvSpPr>
          <p:cNvPr id="11" name="TextBox 10"/>
          <p:cNvSpPr txBox="1"/>
          <p:nvPr/>
        </p:nvSpPr>
        <p:spPr>
          <a:xfrm>
            <a:off x="7596554" y="4080008"/>
            <a:ext cx="4023360" cy="769441"/>
          </a:xfrm>
          <a:prstGeom prst="rect">
            <a:avLst/>
          </a:prstGeom>
          <a:noFill/>
        </p:spPr>
        <p:txBody>
          <a:bodyPr wrap="square" rtlCol="0">
            <a:spAutoFit/>
          </a:bodyPr>
          <a:lstStyle/>
          <a:p>
            <a:r>
              <a:rPr lang="en-US" sz="2200" dirty="0">
                <a:solidFill>
                  <a:srgbClr val="FF0000"/>
                </a:solidFill>
              </a:rPr>
              <a:t>3. Using plastic bag when shopping</a:t>
            </a:r>
          </a:p>
        </p:txBody>
      </p:sp>
      <p:sp>
        <p:nvSpPr>
          <p:cNvPr id="12" name="TextBox 11"/>
          <p:cNvSpPr txBox="1"/>
          <p:nvPr/>
        </p:nvSpPr>
        <p:spPr>
          <a:xfrm>
            <a:off x="7596554" y="4914014"/>
            <a:ext cx="4023360" cy="430887"/>
          </a:xfrm>
          <a:prstGeom prst="rect">
            <a:avLst/>
          </a:prstGeom>
          <a:noFill/>
        </p:spPr>
        <p:txBody>
          <a:bodyPr wrap="square" rtlCol="0">
            <a:spAutoFit/>
          </a:bodyPr>
          <a:lstStyle/>
          <a:p>
            <a:r>
              <a:rPr lang="en-US" sz="2200" dirty="0">
                <a:solidFill>
                  <a:srgbClr val="FF0000"/>
                </a:solidFill>
              </a:rPr>
              <a:t>4. Buying organic food</a:t>
            </a:r>
          </a:p>
        </p:txBody>
      </p:sp>
      <p:sp>
        <p:nvSpPr>
          <p:cNvPr id="15" name="TextBox 14"/>
          <p:cNvSpPr txBox="1"/>
          <p:nvPr/>
        </p:nvSpPr>
        <p:spPr>
          <a:xfrm>
            <a:off x="7568418" y="5463002"/>
            <a:ext cx="4023360" cy="430887"/>
          </a:xfrm>
          <a:prstGeom prst="rect">
            <a:avLst/>
          </a:prstGeom>
          <a:noFill/>
        </p:spPr>
        <p:txBody>
          <a:bodyPr wrap="square" rtlCol="0">
            <a:spAutoFit/>
          </a:bodyPr>
          <a:lstStyle/>
          <a:p>
            <a:r>
              <a:rPr lang="en-US" sz="2200" dirty="0">
                <a:solidFill>
                  <a:srgbClr val="FF0000"/>
                </a:solidFill>
              </a:rPr>
              <a:t>2. Recycling your used items</a:t>
            </a:r>
          </a:p>
        </p:txBody>
      </p:sp>
      <p:sp>
        <p:nvSpPr>
          <p:cNvPr id="16" name="TextBox 15"/>
          <p:cNvSpPr txBox="1"/>
          <p:nvPr/>
        </p:nvSpPr>
        <p:spPr>
          <a:xfrm>
            <a:off x="7568418" y="6040126"/>
            <a:ext cx="4023360" cy="430887"/>
          </a:xfrm>
          <a:prstGeom prst="rect">
            <a:avLst/>
          </a:prstGeom>
          <a:noFill/>
        </p:spPr>
        <p:txBody>
          <a:bodyPr wrap="square" rtlCol="0">
            <a:spAutoFit/>
          </a:bodyPr>
          <a:lstStyle/>
          <a:p>
            <a:r>
              <a:rPr lang="en-US" sz="2200" dirty="0">
                <a:solidFill>
                  <a:srgbClr val="FF0000"/>
                </a:solidFill>
              </a:rPr>
              <a:t>6. Planting trees</a:t>
            </a:r>
          </a:p>
        </p:txBody>
      </p:sp>
      <p:sp>
        <p:nvSpPr>
          <p:cNvPr id="17" name="TextBox 16">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 calcmode="lin" valueType="num">
                                      <p:cBhvr additive="base">
                                        <p:cTn id="3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 calcmode="lin" valueType="num">
                                      <p:cBhvr additive="base">
                                        <p:cTn id="4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Should or shouldn’t?</a:t>
            </a:r>
          </a:p>
          <a:p>
            <a:pPr marL="285750" indent="-285750">
              <a:buFont typeface="Arial" panose="020B0604020202020204" pitchFamily="34" charset="0"/>
              <a:buChar char="•"/>
            </a:pPr>
            <a:r>
              <a:rPr lang="en-US" dirty="0">
                <a:solidFill>
                  <a:srgbClr val="006673"/>
                </a:solidFill>
              </a:rPr>
              <a:t>Task 2: Work in pairs and do the matching.</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WHILE-SPEAKING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4</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a:solidFill>
                  <a:schemeClr val="bg1"/>
                </a:solidFill>
                <a:latin typeface="UTM Facebook K&amp;T" pitchFamily="18" charset="0"/>
              </a:rPr>
              <a:t>SPEAKING</a:t>
            </a: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Discussion</a:t>
            </a:r>
            <a:endParaRPr lang="en-GB" dirty="0">
              <a:solidFill>
                <a:srgbClr val="006673"/>
              </a:solidFill>
            </a:endParaRPr>
          </a:p>
        </p:txBody>
      </p:sp>
    </p:spTree>
    <p:extLst>
      <p:ext uri="{BB962C8B-B14F-4D97-AF65-F5344CB8AC3E}">
        <p14:creationId xmlns:p14="http://schemas.microsoft.com/office/powerpoint/2010/main" val="120982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1026525" y="2297090"/>
            <a:ext cx="10658902" cy="892552"/>
          </a:xfrm>
          <a:prstGeom prst="rect">
            <a:avLst/>
          </a:prstGeom>
        </p:spPr>
        <p:txBody>
          <a:bodyPr wrap="square">
            <a:spAutoFit/>
          </a:bodyPr>
          <a:lstStyle/>
          <a:p>
            <a:pPr>
              <a:lnSpc>
                <a:spcPct val="130000"/>
              </a:lnSpc>
            </a:pPr>
            <a:endParaRPr lang="en-US" sz="2000" dirty="0"/>
          </a:p>
          <a:p>
            <a:pPr>
              <a:lnSpc>
                <a:spcPct val="130000"/>
              </a:lnSpc>
            </a:pPr>
            <a:endParaRPr lang="en-US" sz="2000" dirty="0"/>
          </a:p>
        </p:txBody>
      </p:sp>
      <p:sp>
        <p:nvSpPr>
          <p:cNvPr id="8" name="TextBox 7">
            <a:extLst>
              <a:ext uri="{FF2B5EF4-FFF2-40B4-BE49-F238E27FC236}">
                <a16:creationId xmlns:a16="http://schemas.microsoft.com/office/drawing/2014/main" id="{ED8C56F8-D453-4A83-912E-1743E8F3CBDF}"/>
              </a:ext>
            </a:extLst>
          </p:cNvPr>
          <p:cNvSpPr txBox="1"/>
          <p:nvPr/>
        </p:nvSpPr>
        <p:spPr>
          <a:xfrm>
            <a:off x="3461507" y="2206152"/>
            <a:ext cx="5268986" cy="707886"/>
          </a:xfrm>
          <a:prstGeom prst="rect">
            <a:avLst/>
          </a:prstGeom>
          <a:noFill/>
        </p:spPr>
        <p:txBody>
          <a:bodyPr wrap="square" rtlCol="0">
            <a:spAutoFit/>
          </a:bodyPr>
          <a:lstStyle/>
          <a:p>
            <a:pPr algn="ctr"/>
            <a:r>
              <a:rPr lang="en-US" sz="4000" b="1" dirty="0">
                <a:solidFill>
                  <a:srgbClr val="0FB7BD"/>
                </a:solidFill>
              </a:rPr>
              <a:t>Game: Passing the ball</a:t>
            </a: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53349" y="1018892"/>
            <a:ext cx="9085302"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Work in groups. Discuss and present your ideas about what you should or shouldn't do to live green.</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p:cNvSpPr txBox="1"/>
          <p:nvPr/>
        </p:nvSpPr>
        <p:spPr>
          <a:xfrm>
            <a:off x="1026525" y="3004976"/>
            <a:ext cx="9897092" cy="1815882"/>
          </a:xfrm>
          <a:prstGeom prst="rect">
            <a:avLst/>
          </a:prstGeom>
          <a:noFill/>
        </p:spPr>
        <p:txBody>
          <a:bodyPr wrap="square" rtlCol="0">
            <a:spAutoFit/>
          </a:bodyPr>
          <a:lstStyle/>
          <a:p>
            <a:r>
              <a:rPr lang="en-US" sz="2800" u="sng" dirty="0"/>
              <a:t>Rules</a:t>
            </a:r>
            <a:r>
              <a:rPr lang="en-US" sz="2800" dirty="0"/>
              <a:t>: </a:t>
            </a:r>
          </a:p>
          <a:p>
            <a:pPr marL="457200" indent="-457200">
              <a:buFont typeface="Arial" panose="020B0604020202020204" pitchFamily="34" charset="0"/>
              <a:buChar char="•"/>
            </a:pPr>
            <a:r>
              <a:rPr lang="en-US" sz="2800" dirty="0"/>
              <a:t>A song is played while students are passing a ball one by one. </a:t>
            </a:r>
          </a:p>
          <a:p>
            <a:pPr marL="457200" indent="-457200">
              <a:buFont typeface="Arial" panose="020B0604020202020204" pitchFamily="34" charset="0"/>
              <a:buChar char="•"/>
            </a:pPr>
            <a:r>
              <a:rPr lang="en-US" sz="2800" dirty="0"/>
              <a:t>When the music stops, the student who keeps the ball will make a presentation.</a:t>
            </a:r>
          </a:p>
        </p:txBody>
      </p:sp>
      <p:sp>
        <p:nvSpPr>
          <p:cNvPr id="5" name="TextBox 4"/>
          <p:cNvSpPr txBox="1"/>
          <p:nvPr/>
        </p:nvSpPr>
        <p:spPr>
          <a:xfrm>
            <a:off x="995408" y="4911796"/>
            <a:ext cx="9377170" cy="1569660"/>
          </a:xfrm>
          <a:prstGeom prst="rect">
            <a:avLst/>
          </a:prstGeom>
          <a:noFill/>
        </p:spPr>
        <p:txBody>
          <a:bodyPr wrap="square" rtlCol="0">
            <a:spAutoFit/>
          </a:bodyPr>
          <a:lstStyle/>
          <a:p>
            <a:r>
              <a:rPr lang="en-US" sz="2400" i="1" dirty="0">
                <a:solidFill>
                  <a:srgbClr val="05A0B8"/>
                </a:solidFill>
              </a:rPr>
              <a:t>Example</a:t>
            </a:r>
            <a:r>
              <a:rPr lang="en-US" sz="2400" dirty="0">
                <a:solidFill>
                  <a:srgbClr val="05A0B8"/>
                </a:solidFill>
              </a:rPr>
              <a:t>: </a:t>
            </a:r>
            <a:r>
              <a:rPr lang="en-US" sz="2400" dirty="0"/>
              <a:t>There are many things that we should or shouldn’t do to live green. We should recycle our used items so that we can protect natural resources. We shouldn’t drop litter in the street because this will make the street dirty and pollute the environment.</a:t>
            </a:r>
          </a:p>
        </p:txBody>
      </p:sp>
      <p:pic>
        <p:nvPicPr>
          <p:cNvPr id="2" name="Michael Jackson - Earth Song (Official Video)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67778" y="177171"/>
            <a:ext cx="609600" cy="609600"/>
          </a:xfrm>
          <a:prstGeom prst="rect">
            <a:avLst/>
          </a:prstGeom>
        </p:spPr>
      </p:pic>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371774"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Should or shouldn’t?</a:t>
            </a:r>
          </a:p>
          <a:p>
            <a:pPr marL="285750" indent="-285750">
              <a:buFont typeface="Arial" panose="020B0604020202020204" pitchFamily="34" charset="0"/>
              <a:buChar char="•"/>
            </a:pPr>
            <a:r>
              <a:rPr lang="en-US" dirty="0">
                <a:solidFill>
                  <a:srgbClr val="006673"/>
                </a:solidFill>
              </a:rPr>
              <a:t>Task 2: Work in pairs and do the matching.</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WHILE-SPEAKING</a:t>
            </a:r>
            <a:endParaRPr lang="en-GB" b="1" dirty="0">
              <a:solidFill>
                <a:srgbClr val="006673"/>
              </a:solidFill>
            </a:endParaRPr>
          </a:p>
        </p:txBody>
      </p:sp>
      <p:sp>
        <p:nvSpPr>
          <p:cNvPr id="32" name="Rectangle 31"/>
          <p:cNvSpPr/>
          <p:nvPr/>
        </p:nvSpPr>
        <p:spPr>
          <a:xfrm>
            <a:off x="6512315" y="5416869"/>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4</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a:solidFill>
                  <a:schemeClr val="bg1"/>
                </a:solidFill>
                <a:latin typeface="UTM Facebook K&amp;T" pitchFamily="18" charset="0"/>
              </a:rPr>
              <a:t>SPEAKING</a:t>
            </a:r>
          </a:p>
        </p:txBody>
      </p:sp>
      <p:sp>
        <p:nvSpPr>
          <p:cNvPr id="33" name="Rounded Rectangle 32"/>
          <p:cNvSpPr/>
          <p:nvPr/>
        </p:nvSpPr>
        <p:spPr>
          <a:xfrm>
            <a:off x="3255776" y="541686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Discussion</a:t>
            </a:r>
            <a:endParaRPr lang="en-GB" dirty="0">
              <a:solidFill>
                <a:srgbClr val="006673"/>
              </a:solidFill>
            </a:endParaRPr>
          </a:p>
        </p:txBody>
      </p:sp>
      <p:cxnSp>
        <p:nvCxnSpPr>
          <p:cNvPr id="35" name="Curved Connector 34"/>
          <p:cNvCxnSpPr>
            <a:stCxn id="31" idx="3"/>
            <a:endCxn id="33" idx="0"/>
          </p:cNvCxnSpPr>
          <p:nvPr/>
        </p:nvCxnSpPr>
        <p:spPr>
          <a:xfrm>
            <a:off x="3428638" y="4435930"/>
            <a:ext cx="918638" cy="98093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8766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205533" y="1788052"/>
            <a:ext cx="8584082" cy="1754326"/>
          </a:xfrm>
          <a:prstGeom prst="rect">
            <a:avLst/>
          </a:prstGeom>
          <a:noFill/>
        </p:spPr>
        <p:txBody>
          <a:bodyPr wrap="square">
            <a:spAutoFit/>
          </a:bodyPr>
          <a:lstStyle/>
          <a:p>
            <a:pPr marL="127000"/>
            <a:r>
              <a:rPr lang="en-US" sz="3600" dirty="0"/>
              <a:t>WHAT HAVE WE LEARNT TODAY?</a:t>
            </a:r>
          </a:p>
          <a:p>
            <a:pPr marL="584200" indent="-457200">
              <a:buFont typeface="Arial" panose="020B0604020202020204" pitchFamily="34" charset="0"/>
              <a:buChar char="•"/>
            </a:pPr>
            <a:r>
              <a:rPr lang="en-US" sz="3600" dirty="0"/>
              <a:t>Activities and the reasons why we should or shouldn’t do to live green</a:t>
            </a:r>
          </a:p>
        </p:txBody>
      </p:sp>
      <p:sp>
        <p:nvSpPr>
          <p:cNvPr id="10" name="TextBox 9">
            <a:extLst>
              <a:ext uri="{FF2B5EF4-FFF2-40B4-BE49-F238E27FC236}">
                <a16:creationId xmlns:a16="http://schemas.microsoft.com/office/drawing/2014/main" id="{8A4690D4-BED2-4414-A159-D786E74D1CDB}"/>
              </a:ext>
            </a:extLst>
          </p:cNvPr>
          <p:cNvSpPr txBox="1"/>
          <p:nvPr/>
        </p:nvSpPr>
        <p:spPr>
          <a:xfrm>
            <a:off x="1358390" y="4812367"/>
            <a:ext cx="8584082" cy="1200329"/>
          </a:xfrm>
          <a:prstGeom prst="rect">
            <a:avLst/>
          </a:prstGeom>
          <a:noFill/>
        </p:spPr>
        <p:txBody>
          <a:bodyPr wrap="square">
            <a:spAutoFit/>
          </a:bodyPr>
          <a:lstStyle/>
          <a:p>
            <a:pPr marL="571500" lvl="0" indent="-571500">
              <a:buFont typeface="Arial" panose="020B0604020202020204" pitchFamily="34" charset="0"/>
              <a:buChar char="•"/>
            </a:pPr>
            <a:r>
              <a:rPr lang="en-US" sz="3600" dirty="0"/>
              <a:t>Do exercises in the workbook</a:t>
            </a:r>
          </a:p>
          <a:p>
            <a:pPr marL="571500" lvl="0" indent="-571500">
              <a:buFont typeface="Arial" panose="020B0604020202020204" pitchFamily="34" charset="0"/>
              <a:buChar char="•"/>
            </a:pPr>
            <a:r>
              <a:rPr lang="en-US" sz="3600" dirty="0"/>
              <a:t>Prepare for the listening lesson</a:t>
            </a:r>
          </a:p>
        </p:txBody>
      </p:sp>
      <p:sp>
        <p:nvSpPr>
          <p:cNvPr id="13" name="Rounded Rectangle 12"/>
          <p:cNvSpPr/>
          <p:nvPr/>
        </p:nvSpPr>
        <p:spPr>
          <a:xfrm>
            <a:off x="743871" y="410197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774043" y="4006331"/>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5" name="Rectangle 14"/>
          <p:cNvSpPr/>
          <p:nvPr/>
        </p:nvSpPr>
        <p:spPr>
          <a:xfrm>
            <a:off x="1399333" y="408238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305870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4255614" y="3708890"/>
            <a:ext cx="4134471" cy="707886"/>
          </a:xfrm>
          <a:prstGeom prst="rect">
            <a:avLst/>
          </a:prstGeom>
          <a:noFill/>
        </p:spPr>
        <p:txBody>
          <a:bodyPr wrap="square" rtlCol="0">
            <a:spAutoFit/>
          </a:bodyPr>
          <a:lstStyle/>
          <a:p>
            <a:r>
              <a:rPr lang="en-US" sz="4000" b="1" dirty="0">
                <a:solidFill>
                  <a:srgbClr val="0FB7BD"/>
                </a:solidFill>
              </a:rPr>
              <a:t>Living green</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7784966"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HUMANS AND THE ENVIRONMENT</a:t>
            </a: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SPEAKING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4</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914400" y="1963975"/>
            <a:ext cx="10481481" cy="4154984"/>
          </a:xfrm>
          <a:prstGeom prst="rect">
            <a:avLst/>
          </a:prstGeom>
          <a:noFill/>
        </p:spPr>
        <p:txBody>
          <a:bodyPr wrap="square" rtlCol="0">
            <a:spAutoFit/>
          </a:bodyPr>
          <a:lstStyle/>
          <a:p>
            <a:r>
              <a:rPr lang="vi-VN" sz="2400" dirty="0">
                <a:latin typeface="Calibri" panose="020F0502020204030204" pitchFamily="34" charset="0"/>
                <a:cs typeface="Calibri" panose="020F0502020204030204" pitchFamily="34" charset="0"/>
              </a:rPr>
              <a:t>By the end of this lesson, students will be able to:</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1. Knowledge</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talk about ways to live green.</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2. Core competence</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collaborative and supportive in pair work and team work;</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develop presentation skills;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actively join in class activities;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critical thinking.</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3. Personal qualities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recognise what activities teenagers should do to live green;</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aware of the importance of a green lifestyle.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Should or shouldn’t?</a:t>
            </a:r>
          </a:p>
          <a:p>
            <a:pPr marL="285750" indent="-285750">
              <a:buFont typeface="Arial" panose="020B0604020202020204" pitchFamily="34" charset="0"/>
              <a:buChar char="•"/>
            </a:pPr>
            <a:r>
              <a:rPr lang="en-US" dirty="0">
                <a:solidFill>
                  <a:srgbClr val="006673"/>
                </a:solidFill>
              </a:rPr>
              <a:t>Task 2: Work in pairs and do the matching.</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WHILE-SPEAKING</a:t>
            </a:r>
            <a:endParaRPr lang="en-GB" b="1" dirty="0">
              <a:solidFill>
                <a:srgbClr val="006673"/>
              </a:solidFill>
            </a:endParaRPr>
          </a:p>
        </p:txBody>
      </p:sp>
      <p:sp>
        <p:nvSpPr>
          <p:cNvPr id="32" name="Rectangle 31"/>
          <p:cNvSpPr/>
          <p:nvPr/>
        </p:nvSpPr>
        <p:spPr>
          <a:xfrm>
            <a:off x="6512315" y="5416869"/>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4</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a:solidFill>
                  <a:schemeClr val="bg1"/>
                </a:solidFill>
                <a:latin typeface="UTM Facebook K&amp;T" pitchFamily="18" charset="0"/>
              </a:rPr>
              <a:t>SPEAKING</a:t>
            </a:r>
          </a:p>
        </p:txBody>
      </p:sp>
      <p:sp>
        <p:nvSpPr>
          <p:cNvPr id="33" name="Rounded Rectangle 32"/>
          <p:cNvSpPr/>
          <p:nvPr/>
        </p:nvSpPr>
        <p:spPr>
          <a:xfrm>
            <a:off x="3255776" y="541686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Discussion</a:t>
            </a:r>
            <a:endParaRPr lang="en-GB" dirty="0">
              <a:solidFill>
                <a:srgbClr val="006673"/>
              </a:solidFill>
            </a:endParaRPr>
          </a:p>
        </p:txBody>
      </p:sp>
      <p:cxnSp>
        <p:nvCxnSpPr>
          <p:cNvPr id="35" name="Curved Connector 34"/>
          <p:cNvCxnSpPr>
            <a:stCxn id="31" idx="3"/>
            <a:endCxn id="33" idx="0"/>
          </p:cNvCxnSpPr>
          <p:nvPr/>
        </p:nvCxnSpPr>
        <p:spPr>
          <a:xfrm>
            <a:off x="3428638" y="4435930"/>
            <a:ext cx="918638" cy="98093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Board Race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4</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a:solidFill>
                  <a:schemeClr val="bg1"/>
                </a:solidFill>
                <a:latin typeface="UTM Facebook K&amp;T" pitchFamily="18" charset="0"/>
              </a:rPr>
              <a:t>SPEAKING</a:t>
            </a:r>
          </a:p>
        </p:txBody>
      </p:sp>
    </p:spTree>
    <p:extLst>
      <p:ext uri="{BB962C8B-B14F-4D97-AF65-F5344CB8AC3E}">
        <p14:creationId xmlns:p14="http://schemas.microsoft.com/office/powerpoint/2010/main" val="193082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288808" cy="769441"/>
          </a:xfrm>
          <a:prstGeom prst="rect">
            <a:avLst/>
          </a:prstGeom>
          <a:noFill/>
        </p:spPr>
        <p:txBody>
          <a:bodyPr wrap="square" rtlCol="0">
            <a:spAutoFit/>
          </a:bodyPr>
          <a:lstStyle/>
          <a:p>
            <a:pPr algn="ctr"/>
            <a:r>
              <a:rPr lang="en-US" sz="4400" b="1" dirty="0">
                <a:solidFill>
                  <a:srgbClr val="0FB7BD"/>
                </a:solidFill>
              </a:rPr>
              <a:t>Board race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7" name="TextBox 6"/>
          <p:cNvSpPr txBox="1"/>
          <p:nvPr/>
        </p:nvSpPr>
        <p:spPr>
          <a:xfrm>
            <a:off x="832512" y="2363958"/>
            <a:ext cx="1094550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There are 4 teams;</a:t>
            </a:r>
          </a:p>
          <a:p>
            <a:pPr marL="285750" indent="-285750">
              <a:buFont typeface="Arial" panose="020B0604020202020204" pitchFamily="34" charset="0"/>
              <a:buChar char="•"/>
            </a:pPr>
            <a:r>
              <a:rPr lang="en-US" sz="2400" dirty="0"/>
              <a:t>Find the words which are related to the topic </a:t>
            </a:r>
            <a:r>
              <a:rPr lang="en-US" sz="2400" b="1" dirty="0">
                <a:solidFill>
                  <a:srgbClr val="05A0B8"/>
                </a:solidFill>
              </a:rPr>
              <a:t>Green living</a:t>
            </a:r>
            <a:r>
              <a:rPr lang="en-US" sz="2400" dirty="0"/>
              <a:t>;</a:t>
            </a:r>
          </a:p>
          <a:p>
            <a:pPr marL="285750" indent="-285750">
              <a:buFont typeface="Arial" panose="020B0604020202020204" pitchFamily="34" charset="0"/>
              <a:buChar char="•"/>
            </a:pPr>
            <a:r>
              <a:rPr lang="en-US" sz="2400" dirty="0"/>
              <a:t>Each word has a letter in the topic word.</a:t>
            </a:r>
          </a:p>
          <a:p>
            <a:r>
              <a:rPr lang="en-US" sz="2400" dirty="0"/>
              <a:t>+ If the word begins with a letter in the topic word, the team gets</a:t>
            </a:r>
            <a:r>
              <a:rPr lang="en-US" sz="2400" b="1" dirty="0"/>
              <a:t> </a:t>
            </a:r>
            <a:r>
              <a:rPr lang="en-US" sz="2400" b="1" dirty="0">
                <a:solidFill>
                  <a:srgbClr val="FF0000"/>
                </a:solidFill>
              </a:rPr>
              <a:t>1</a:t>
            </a:r>
            <a:r>
              <a:rPr lang="en-US" sz="2400" b="1" dirty="0"/>
              <a:t> </a:t>
            </a:r>
            <a:r>
              <a:rPr lang="en-US" sz="2400" dirty="0"/>
              <a:t>point.</a:t>
            </a:r>
          </a:p>
          <a:p>
            <a:r>
              <a:rPr lang="en-US" sz="2400" dirty="0"/>
              <a:t>+ If the letter of the topic word appears in the middle position, the team gets </a:t>
            </a:r>
            <a:r>
              <a:rPr lang="en-US" sz="2400" b="1" dirty="0">
                <a:solidFill>
                  <a:srgbClr val="FF0000"/>
                </a:solidFill>
              </a:rPr>
              <a:t>2</a:t>
            </a:r>
            <a:r>
              <a:rPr lang="en-US" sz="2400" dirty="0">
                <a:solidFill>
                  <a:srgbClr val="FF0000"/>
                </a:solidFill>
              </a:rPr>
              <a:t> </a:t>
            </a:r>
            <a:r>
              <a:rPr lang="en-US" sz="2400" dirty="0"/>
              <a:t>points.</a:t>
            </a:r>
          </a:p>
          <a:p>
            <a:r>
              <a:rPr lang="en-US" sz="2400" dirty="0"/>
              <a:t>+ if the letter of the topic word is at the end of the word, the team gets </a:t>
            </a:r>
            <a:r>
              <a:rPr lang="en-US" sz="2400" b="1" dirty="0">
                <a:solidFill>
                  <a:srgbClr val="FF0000"/>
                </a:solidFill>
              </a:rPr>
              <a:t>3</a:t>
            </a:r>
            <a:r>
              <a:rPr lang="en-US" sz="2400" dirty="0">
                <a:solidFill>
                  <a:srgbClr val="FF0000"/>
                </a:solidFill>
              </a:rPr>
              <a:t> </a:t>
            </a:r>
            <a:r>
              <a:rPr lang="en-US" sz="2400" dirty="0"/>
              <a:t>points. </a:t>
            </a:r>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6" name="TextBox 5"/>
          <p:cNvSpPr txBox="1"/>
          <p:nvPr/>
        </p:nvSpPr>
        <p:spPr>
          <a:xfrm>
            <a:off x="1401449" y="2021329"/>
            <a:ext cx="9019927" cy="1200329"/>
          </a:xfrm>
          <a:prstGeom prst="rect">
            <a:avLst/>
          </a:prstGeom>
          <a:noFill/>
        </p:spPr>
        <p:txBody>
          <a:bodyPr wrap="square" rtlCol="0">
            <a:spAutoFit/>
          </a:bodyPr>
          <a:lstStyle/>
          <a:p>
            <a:r>
              <a:rPr lang="en-US" sz="2400" dirty="0"/>
              <a:t>For example, if the topic word is FILMS and with the words found in the table below, a team gets 9 points in total.</a:t>
            </a:r>
          </a:p>
          <a:p>
            <a:pPr marL="285750" indent="-285750">
              <a:buFont typeface="Arial" panose="020B0604020202020204" pitchFamily="34" charset="0"/>
              <a:buChar char="•"/>
            </a:pP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1933066711"/>
              </p:ext>
            </p:extLst>
          </p:nvPr>
        </p:nvGraphicFramePr>
        <p:xfrm>
          <a:off x="1700457" y="3043451"/>
          <a:ext cx="8720919" cy="3079384"/>
        </p:xfrm>
        <a:graphic>
          <a:graphicData uri="http://schemas.openxmlformats.org/drawingml/2006/table">
            <a:tbl>
              <a:tblPr>
                <a:tableStyleId>{3C2FFA5D-87B4-456A-9821-1D502468CF0F}</a:tableStyleId>
              </a:tblPr>
              <a:tblGrid>
                <a:gridCol w="587151">
                  <a:extLst>
                    <a:ext uri="{9D8B030D-6E8A-4147-A177-3AD203B41FA5}">
                      <a16:colId xmlns:a16="http://schemas.microsoft.com/office/drawing/2014/main" val="20000"/>
                    </a:ext>
                  </a:extLst>
                </a:gridCol>
                <a:gridCol w="587151">
                  <a:extLst>
                    <a:ext uri="{9D8B030D-6E8A-4147-A177-3AD203B41FA5}">
                      <a16:colId xmlns:a16="http://schemas.microsoft.com/office/drawing/2014/main" val="920865495"/>
                    </a:ext>
                  </a:extLst>
                </a:gridCol>
                <a:gridCol w="587151">
                  <a:extLst>
                    <a:ext uri="{9D8B030D-6E8A-4147-A177-3AD203B41FA5}">
                      <a16:colId xmlns:a16="http://schemas.microsoft.com/office/drawing/2014/main" val="1308073740"/>
                    </a:ext>
                  </a:extLst>
                </a:gridCol>
                <a:gridCol w="621689">
                  <a:extLst>
                    <a:ext uri="{9D8B030D-6E8A-4147-A177-3AD203B41FA5}">
                      <a16:colId xmlns:a16="http://schemas.microsoft.com/office/drawing/2014/main" val="2411614609"/>
                    </a:ext>
                  </a:extLst>
                </a:gridCol>
                <a:gridCol w="604420">
                  <a:extLst>
                    <a:ext uri="{9D8B030D-6E8A-4147-A177-3AD203B41FA5}">
                      <a16:colId xmlns:a16="http://schemas.microsoft.com/office/drawing/2014/main" val="1300044194"/>
                    </a:ext>
                  </a:extLst>
                </a:gridCol>
                <a:gridCol w="656228">
                  <a:extLst>
                    <a:ext uri="{9D8B030D-6E8A-4147-A177-3AD203B41FA5}">
                      <a16:colId xmlns:a16="http://schemas.microsoft.com/office/drawing/2014/main" val="2285429098"/>
                    </a:ext>
                  </a:extLst>
                </a:gridCol>
                <a:gridCol w="604420">
                  <a:extLst>
                    <a:ext uri="{9D8B030D-6E8A-4147-A177-3AD203B41FA5}">
                      <a16:colId xmlns:a16="http://schemas.microsoft.com/office/drawing/2014/main" val="2629785241"/>
                    </a:ext>
                  </a:extLst>
                </a:gridCol>
                <a:gridCol w="587151">
                  <a:extLst>
                    <a:ext uri="{9D8B030D-6E8A-4147-A177-3AD203B41FA5}">
                      <a16:colId xmlns:a16="http://schemas.microsoft.com/office/drawing/2014/main" val="115159058"/>
                    </a:ext>
                  </a:extLst>
                </a:gridCol>
                <a:gridCol w="587151">
                  <a:extLst>
                    <a:ext uri="{9D8B030D-6E8A-4147-A177-3AD203B41FA5}">
                      <a16:colId xmlns:a16="http://schemas.microsoft.com/office/drawing/2014/main" val="2616624430"/>
                    </a:ext>
                  </a:extLst>
                </a:gridCol>
                <a:gridCol w="638958">
                  <a:extLst>
                    <a:ext uri="{9D8B030D-6E8A-4147-A177-3AD203B41FA5}">
                      <a16:colId xmlns:a16="http://schemas.microsoft.com/office/drawing/2014/main" val="2914710684"/>
                    </a:ext>
                  </a:extLst>
                </a:gridCol>
                <a:gridCol w="638958">
                  <a:extLst>
                    <a:ext uri="{9D8B030D-6E8A-4147-A177-3AD203B41FA5}">
                      <a16:colId xmlns:a16="http://schemas.microsoft.com/office/drawing/2014/main" val="1468678245"/>
                    </a:ext>
                  </a:extLst>
                </a:gridCol>
                <a:gridCol w="638958">
                  <a:extLst>
                    <a:ext uri="{9D8B030D-6E8A-4147-A177-3AD203B41FA5}">
                      <a16:colId xmlns:a16="http://schemas.microsoft.com/office/drawing/2014/main" val="355521463"/>
                    </a:ext>
                  </a:extLst>
                </a:gridCol>
                <a:gridCol w="1381533">
                  <a:extLst>
                    <a:ext uri="{9D8B030D-6E8A-4147-A177-3AD203B41FA5}">
                      <a16:colId xmlns:a16="http://schemas.microsoft.com/office/drawing/2014/main" val="3465168410"/>
                    </a:ext>
                  </a:extLst>
                </a:gridCol>
              </a:tblGrid>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F</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A</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M</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U</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S</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(1 point)</a:t>
                      </a:r>
                      <a:endParaRPr lang="en-US" sz="200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1834717530"/>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M</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V</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I</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(2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515650169"/>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L</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V</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E</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(1 point)</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2654126520"/>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C</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I</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N</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b="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M</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A</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endParaRPr lang="en-US" sz="2000" dirty="0">
                        <a:latin typeface="+mn-lt"/>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(2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298017196"/>
                  </a:ext>
                </a:extLst>
              </a:tr>
              <a:tr h="420896">
                <a:tc>
                  <a:txBody>
                    <a:bodyPr/>
                    <a:lstStyle/>
                    <a:p>
                      <a:pPr>
                        <a:lnSpc>
                          <a:spcPct val="115000"/>
                        </a:lnSpc>
                        <a:spcAft>
                          <a:spcPts val="0"/>
                        </a:spcAft>
                      </a:pPr>
                      <a:r>
                        <a:rPr lang="en-US" sz="2000" dirty="0">
                          <a:effectLst/>
                        </a:rPr>
                        <a:t>A</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C</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T</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R</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S</a:t>
                      </a:r>
                      <a:endParaRPr lang="en-US" sz="2000" b="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S</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endParaRPr lang="en-US" sz="2000" dirty="0">
                        <a:latin typeface="+mn-lt"/>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(3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726556240"/>
                  </a:ext>
                </a:extLst>
              </a:tr>
              <a:tr h="691784">
                <a:tc gridSpan="12">
                  <a:txBody>
                    <a:bodyPr/>
                    <a:lstStyle/>
                    <a:p>
                      <a:pPr algn="ctr">
                        <a:lnSpc>
                          <a:spcPct val="115000"/>
                        </a:lnSpc>
                        <a:spcAft>
                          <a:spcPts val="0"/>
                        </a:spcAft>
                      </a:pPr>
                      <a:r>
                        <a:rPr lang="en-US" sz="2000" dirty="0">
                          <a:effectLst/>
                        </a:rPr>
                        <a:t>Total </a:t>
                      </a:r>
                      <a:endParaRPr lang="en-US" sz="2000" dirty="0">
                        <a:solidFill>
                          <a:schemeClr val="tx1"/>
                        </a:solidFill>
                        <a:effectLst/>
                        <a:latin typeface="+mn-lt"/>
                        <a:ea typeface="Arial" panose="020B0604020202020204" pitchFamily="34" charset="0"/>
                      </a:endParaRPr>
                    </a:p>
                  </a:txBody>
                  <a:tcPr marL="63500" marR="63500" marT="63500" marB="63500"/>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a:txBody>
                    <a:bodyPr/>
                    <a:lstStyle/>
                    <a:p>
                      <a:pPr>
                        <a:lnSpc>
                          <a:spcPct val="115000"/>
                        </a:lnSpc>
                        <a:spcAft>
                          <a:spcPts val="0"/>
                        </a:spcAft>
                      </a:pPr>
                      <a:r>
                        <a:rPr lang="en-US" sz="2000" dirty="0">
                          <a:effectLst/>
                        </a:rPr>
                        <a:t>9 points</a:t>
                      </a:r>
                      <a:endParaRPr lang="en-US" sz="2000" b="1" i="1"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332333060"/>
                  </a:ext>
                </a:extLst>
              </a:tr>
            </a:tbl>
          </a:graphicData>
        </a:graphic>
      </p:graphicFrame>
      <p:sp>
        <p:nvSpPr>
          <p:cNvPr id="7" name="TextBox 6">
            <a:extLst>
              <a:ext uri="{FF2B5EF4-FFF2-40B4-BE49-F238E27FC236}">
                <a16:creationId xmlns:a16="http://schemas.microsoft.com/office/drawing/2014/main" id="{ED8C56F8-D453-4A83-912E-1743E8F3CBDF}"/>
              </a:ext>
            </a:extLst>
          </p:cNvPr>
          <p:cNvSpPr txBox="1"/>
          <p:nvPr/>
        </p:nvSpPr>
        <p:spPr>
          <a:xfrm>
            <a:off x="3968088" y="1075280"/>
            <a:ext cx="4288808" cy="769441"/>
          </a:xfrm>
          <a:prstGeom prst="rect">
            <a:avLst/>
          </a:prstGeom>
          <a:noFill/>
        </p:spPr>
        <p:txBody>
          <a:bodyPr wrap="square" rtlCol="0">
            <a:spAutoFit/>
          </a:bodyPr>
          <a:lstStyle/>
          <a:p>
            <a:pPr algn="ctr"/>
            <a:r>
              <a:rPr lang="en-US" sz="4400" b="1" dirty="0">
                <a:solidFill>
                  <a:srgbClr val="0FB7BD"/>
                </a:solidFill>
              </a:rPr>
              <a:t>Board race</a:t>
            </a:r>
          </a:p>
        </p:txBody>
      </p:sp>
    </p:spTree>
    <p:extLst>
      <p:ext uri="{BB962C8B-B14F-4D97-AF65-F5344CB8AC3E}">
        <p14:creationId xmlns:p14="http://schemas.microsoft.com/office/powerpoint/2010/main" val="9812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Should or shouldn’t?</a:t>
            </a:r>
          </a:p>
          <a:p>
            <a:pPr marL="285750" indent="-285750">
              <a:buFont typeface="Arial" panose="020B0604020202020204" pitchFamily="34" charset="0"/>
              <a:buChar char="•"/>
            </a:pPr>
            <a:r>
              <a:rPr lang="en-US" dirty="0">
                <a:solidFill>
                  <a:srgbClr val="006673"/>
                </a:solidFill>
              </a:rPr>
              <a:t>Task 2: Work in pairs and do the matching.</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4</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a:solidFill>
                  <a:schemeClr val="bg1"/>
                </a:solidFill>
                <a:latin typeface="UTM Facebook K&amp;T" pitchFamily="18" charset="0"/>
              </a:rPr>
              <a:t>SPEAKING</a:t>
            </a:r>
          </a:p>
        </p:txBody>
      </p:sp>
    </p:spTree>
    <p:extLst>
      <p:ext uri="{BB962C8B-B14F-4D97-AF65-F5344CB8AC3E}">
        <p14:creationId xmlns:p14="http://schemas.microsoft.com/office/powerpoint/2010/main" val="60701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
        <p:nvSpPr>
          <p:cNvPr id="7" name="Google Shape;1881;p31"/>
          <p:cNvSpPr txBox="1">
            <a:spLocks/>
          </p:cNvSpPr>
          <p:nvPr/>
        </p:nvSpPr>
        <p:spPr>
          <a:xfrm>
            <a:off x="145441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leave something on </a:t>
            </a:r>
            <a:r>
              <a:rPr lang="en-US" sz="3200" b="1" dirty="0">
                <a:solidFill>
                  <a:schemeClr val="tx1">
                    <a:lumMod val="95000"/>
                    <a:lumOff val="5000"/>
                  </a:schemeClr>
                </a:solidFill>
              </a:rPr>
              <a:t>(idiom) </a:t>
            </a:r>
            <a:endParaRPr lang="en-US" sz="3200" dirty="0">
              <a:solidFill>
                <a:schemeClr val="tx1">
                  <a:lumMod val="95000"/>
                  <a:lumOff val="5000"/>
                </a:schemeClr>
              </a:solidFill>
              <a:cs typeface="Calibri" panose="020F0502020204030204" pitchFamily="34" charset="0"/>
            </a:endParaRPr>
          </a:p>
        </p:txBody>
      </p:sp>
      <p:sp>
        <p:nvSpPr>
          <p:cNvPr id="12" name="Rectangle 11"/>
          <p:cNvSpPr/>
          <p:nvPr/>
        </p:nvSpPr>
        <p:spPr>
          <a:xfrm>
            <a:off x="1026942" y="4319374"/>
            <a:ext cx="6457070" cy="954107"/>
          </a:xfrm>
          <a:prstGeom prst="rect">
            <a:avLst/>
          </a:prstGeom>
        </p:spPr>
        <p:txBody>
          <a:bodyPr wrap="square">
            <a:spAutoFit/>
          </a:bodyPr>
          <a:lstStyle/>
          <a:p>
            <a:r>
              <a:rPr lang="en-US" sz="2800" dirty="0">
                <a:solidFill>
                  <a:srgbClr val="333333"/>
                </a:solidFill>
              </a:rPr>
              <a:t> choose to keep something operational or switched to an "on" position.</a:t>
            </a:r>
          </a:p>
        </p:txBody>
      </p:sp>
      <p:sp>
        <p:nvSpPr>
          <p:cNvPr id="2" name="Rectangle 1"/>
          <p:cNvSpPr/>
          <p:nvPr/>
        </p:nvSpPr>
        <p:spPr>
          <a:xfrm>
            <a:off x="2539261" y="3377230"/>
            <a:ext cx="2699778"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liːv</a:t>
            </a:r>
            <a:r>
              <a:rPr lang="en-US" sz="2800" b="1" dirty="0">
                <a:solidFill>
                  <a:srgbClr val="0FB7BD"/>
                </a:solidFill>
              </a:rPr>
              <a:t> ˈ</a:t>
            </a:r>
            <a:r>
              <a:rPr lang="en-US" sz="2800" b="1" dirty="0" err="1">
                <a:solidFill>
                  <a:srgbClr val="0FB7BD"/>
                </a:solidFill>
              </a:rPr>
              <a:t>sʌm</a:t>
            </a:r>
            <a:r>
              <a:rPr lang="el-GR" sz="2800" b="1" dirty="0">
                <a:solidFill>
                  <a:srgbClr val="0FB7BD"/>
                </a:solidFill>
              </a:rPr>
              <a:t>θ</a:t>
            </a:r>
            <a:r>
              <a:rPr lang="en-US" sz="2800" b="1" dirty="0" err="1">
                <a:solidFill>
                  <a:srgbClr val="0FB7BD"/>
                </a:solidFill>
              </a:rPr>
              <a:t>ɪŋ</a:t>
            </a:r>
            <a:r>
              <a:rPr lang="en-US" sz="2800" b="1" dirty="0">
                <a:solidFill>
                  <a:srgbClr val="0FB7BD"/>
                </a:solidFill>
              </a:rPr>
              <a:t> </a:t>
            </a:r>
            <a:r>
              <a:rPr lang="en-GB" sz="2800" b="1" dirty="0">
                <a:solidFill>
                  <a:srgbClr val="0FB7BD"/>
                </a:solidFill>
              </a:rPr>
              <a:t>ɒ</a:t>
            </a:r>
            <a:r>
              <a:rPr lang="en-US" sz="2800" b="1" dirty="0">
                <a:solidFill>
                  <a:srgbClr val="0FB7BD"/>
                </a:solidFill>
              </a:rPr>
              <a:t>n/</a:t>
            </a:r>
          </a:p>
        </p:txBody>
      </p:sp>
      <p:pic>
        <p:nvPicPr>
          <p:cNvPr id="2050" name="Picture 2" descr="Kết quả hình ảnh cho lights in a 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009" y="1084864"/>
            <a:ext cx="3108129" cy="4670596"/>
          </a:xfrm>
          <a:prstGeom prst="rect">
            <a:avLst/>
          </a:prstGeom>
          <a:noFill/>
          <a:extLst>
            <a:ext uri="{909E8E84-426E-40DD-AFC4-6F175D3DCCD1}">
              <a14:hiddenFill xmlns:a14="http://schemas.microsoft.com/office/drawing/2010/main">
                <a:solidFill>
                  <a:srgbClr val="FFFFFF"/>
                </a:solidFill>
              </a14:hiddenFill>
            </a:ext>
          </a:extLst>
        </p:spPr>
      </p:pic>
      <p:pic>
        <p:nvPicPr>
          <p:cNvPr id="8" name="53164173678454755-voicemaker.in-spee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84349" y="3835996"/>
            <a:ext cx="609600" cy="609600"/>
          </a:xfrm>
          <a:prstGeom prst="rect">
            <a:avLst/>
          </a:prstGeom>
        </p:spPr>
      </p:pic>
      <p:sp>
        <p:nvSpPr>
          <p:cNvPr id="9" name="TextBox 8"/>
          <p:cNvSpPr txBox="1"/>
          <p:nvPr/>
        </p:nvSpPr>
        <p:spPr>
          <a:xfrm>
            <a:off x="2335084" y="5430748"/>
            <a:ext cx="3108129" cy="523220"/>
          </a:xfrm>
          <a:prstGeom prst="rect">
            <a:avLst/>
          </a:prstGeom>
          <a:noFill/>
        </p:spPr>
        <p:txBody>
          <a:bodyPr wrap="square" rtlCol="0">
            <a:spAutoFit/>
          </a:bodyPr>
          <a:lstStyle/>
          <a:p>
            <a:pPr algn="ctr"/>
            <a:r>
              <a:rPr lang="en-US" sz="2800" b="1" dirty="0" err="1">
                <a:solidFill>
                  <a:srgbClr val="FF0000"/>
                </a:solidFill>
              </a:rPr>
              <a:t>không</a:t>
            </a:r>
            <a:r>
              <a:rPr lang="en-US" sz="2800" b="1" dirty="0">
                <a:solidFill>
                  <a:srgbClr val="FF0000"/>
                </a:solidFill>
              </a:rPr>
              <a:t> </a:t>
            </a:r>
            <a:r>
              <a:rPr lang="en-US" sz="2800" b="1" dirty="0" err="1">
                <a:solidFill>
                  <a:srgbClr val="FF0000"/>
                </a:solidFill>
              </a:rPr>
              <a:t>tắt</a:t>
            </a:r>
            <a:endParaRPr lang="en-US" sz="2800" b="1" dirty="0">
              <a:solidFill>
                <a:srgbClr val="FF0000"/>
              </a:solidFill>
            </a:endParaRPr>
          </a:p>
        </p:txBody>
      </p:sp>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392" fill="hold"/>
                                        <p:tgtEl>
                                          <p:spTgt spid="8"/>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2198</TotalTime>
  <Words>990</Words>
  <PresentationFormat>Widescreen</PresentationFormat>
  <Paragraphs>256</Paragraphs>
  <Slides>19</Slides>
  <Notes>9</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Bookman Old Style</vt:lpstr>
      <vt:lpstr>Calibri</vt:lpstr>
      <vt:lpstr>Calibri Light</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2023-04-11T04:12:46Z</dcterms:modified>
</cp:coreProperties>
</file>