
<file path=[Content_Types].xml><?xml version="1.0" encoding="utf-8"?>
<Types xmlns="http://schemas.openxmlformats.org/package/2006/content-types">
  <Default Extension="bmp" ContentType="image/bmp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</p:sldMasterIdLst>
  <p:notesMasterIdLst>
    <p:notesMasterId r:id="rId24"/>
  </p:notesMasterIdLst>
  <p:handoutMasterIdLst>
    <p:handoutMasterId r:id="rId25"/>
  </p:handoutMasterIdLst>
  <p:sldIdLst>
    <p:sldId id="290" r:id="rId6"/>
    <p:sldId id="256" r:id="rId7"/>
    <p:sldId id="311" r:id="rId8"/>
    <p:sldId id="294" r:id="rId9"/>
    <p:sldId id="309" r:id="rId10"/>
    <p:sldId id="313" r:id="rId11"/>
    <p:sldId id="293" r:id="rId12"/>
    <p:sldId id="301" r:id="rId13"/>
    <p:sldId id="296" r:id="rId14"/>
    <p:sldId id="265" r:id="rId15"/>
    <p:sldId id="304" r:id="rId16"/>
    <p:sldId id="303" r:id="rId17"/>
    <p:sldId id="299" r:id="rId18"/>
    <p:sldId id="305" r:id="rId19"/>
    <p:sldId id="306" r:id="rId20"/>
    <p:sldId id="308" r:id="rId21"/>
    <p:sldId id="27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6422"/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54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AD85E682-5028-4246-85AA-2D21AF93D3CF}">
      <dgm:prSet phldrT="[Text]" custT="1"/>
      <dgm:spPr/>
      <dgm:t>
        <a:bodyPr/>
        <a:lstStyle/>
        <a:p>
          <a:pPr algn="ctr"/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4D8385B0-33EA-4B29-AE63-3D8FF37CC08B}" type="pres">
      <dgm:prSet presAssocID="{AD85E682-5028-4246-85AA-2D21AF93D3C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808F63B3-EB5C-4C7F-85F1-400BBA74CC16}" srcId="{276CF379-4CF9-447D-BD75-B473D604D139}" destId="{AD85E682-5028-4246-85AA-2D21AF93D3CF}" srcOrd="0" destOrd="0" parTransId="{48A750CF-3382-4850-9F0F-D194CE73221F}" sibTransId="{B7A2DD77-FCE5-4ACD-B438-3EA53145EB42}"/>
    <dgm:cxn modelId="{2FB2FCB6-EF4C-4683-8498-8FACE7D8EFCA}" type="presParOf" srcId="{6BC6922E-E5FE-446D-865B-BFC3D483C0C3}" destId="{4D8385B0-33EA-4B29-AE63-3D8FF37CC0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</dgm:pt>
    <dgm:pt modelId="{B3BE0C06-9F3D-437D-82AC-E251C5E12538}" type="pres">
      <dgm:prSet presAssocID="{1DE0925C-6212-4ECC-B682-37767416634F}" presName="Name56" presStyleLbl="parChTrans1D2" presStyleIdx="0" presStyleCnt="5"/>
      <dgm:spPr/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</dgm:pt>
    <dgm:pt modelId="{703D39E0-6543-4A02-A1F8-5D6F4275B70D}" type="pres">
      <dgm:prSet presAssocID="{43E3C0D1-3256-4DB9-990D-4A81E107C3C3}" presName="Name56" presStyleLbl="parChTrans1D2" presStyleIdx="1" presStyleCnt="5"/>
      <dgm:spPr/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</dgm:pt>
    <dgm:pt modelId="{658D2293-E0F2-46A9-A5D9-47BF58C82228}" type="pres">
      <dgm:prSet presAssocID="{FE4749F7-3CC4-4E86-8400-8D6D196EF441}" presName="Name56" presStyleLbl="parChTrans1D2" presStyleIdx="2" presStyleCnt="5"/>
      <dgm:spPr/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</dgm:pt>
    <dgm:pt modelId="{E877A9B5-F6EC-492C-83A4-5313BD28D62D}" type="pres">
      <dgm:prSet presAssocID="{1C53D70E-997A-49B0-B90E-82874E2D4858}" presName="Name56" presStyleLbl="parChTrans1D2" presStyleIdx="3" presStyleCnt="5"/>
      <dgm:spPr/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</dgm:pt>
    <dgm:pt modelId="{D85B322F-3E64-4501-B851-DDD6E419F3C3}" type="pres">
      <dgm:prSet presAssocID="{EE669A7A-30CF-4213-8391-EE3217B59E53}" presName="Name56" presStyleLbl="parChTrans1D2" presStyleIdx="4" presStyleCnt="5"/>
      <dgm:spPr/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</dgm:pt>
  </dgm:ptLst>
  <dgm:cxnLst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385B0-33EA-4B29-AE63-3D8FF37CC08B}">
      <dsp:nvSpPr>
        <dsp:cNvPr id="0" name=""/>
        <dsp:cNvSpPr/>
      </dsp:nvSpPr>
      <dsp:spPr>
        <a:xfrm>
          <a:off x="0" y="262690"/>
          <a:ext cx="7461043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99" y="322089"/>
        <a:ext cx="7342245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941703" y="2104906"/>
          <a:ext cx="2777115" cy="99492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sp:txBody>
      <dsp:txXfrm>
        <a:off x="2990271" y="2153474"/>
        <a:ext cx="2679979" cy="897788"/>
      </dsp:txXfrm>
    </dsp:sp>
    <dsp:sp modelId="{B3BE0C06-9F3D-437D-82AC-E251C5E12538}">
      <dsp:nvSpPr>
        <dsp:cNvPr id="0" name=""/>
        <dsp:cNvSpPr/>
      </dsp:nvSpPr>
      <dsp:spPr>
        <a:xfrm rot="16089155">
          <a:off x="3604955" y="1418155"/>
          <a:ext cx="1374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7421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272648" y="215285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7843" y="240480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276454">
          <a:off x="5504336" y="1830223"/>
          <a:ext cx="14627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2780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6306581" y="1044970"/>
          <a:ext cx="2473953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1505" y="1069894"/>
        <a:ext cx="2424105" cy="460722"/>
      </dsp:txXfrm>
    </dsp:sp>
    <dsp:sp modelId="{658D2293-E0F2-46A9-A5D9-47BF58C82228}">
      <dsp:nvSpPr>
        <dsp:cNvPr id="0" name=""/>
        <dsp:cNvSpPr/>
      </dsp:nvSpPr>
      <dsp:spPr>
        <a:xfrm rot="1518303">
          <a:off x="5302690" y="3454948"/>
          <a:ext cx="1661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60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549867" y="3810064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75879" y="3836076"/>
        <a:ext cx="1744403" cy="480833"/>
      </dsp:txXfrm>
    </dsp:sp>
    <dsp:sp modelId="{E877A9B5-F6EC-492C-83A4-5313BD28D62D}">
      <dsp:nvSpPr>
        <dsp:cNvPr id="0" name=""/>
        <dsp:cNvSpPr/>
      </dsp:nvSpPr>
      <dsp:spPr>
        <a:xfrm rot="9045071">
          <a:off x="1924376" y="3495816"/>
          <a:ext cx="1620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88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739988" y="3891801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764150" y="3915963"/>
        <a:ext cx="1643262" cy="446627"/>
      </dsp:txXfrm>
    </dsp:sp>
    <dsp:sp modelId="{D85B322F-3E64-4501-B851-DDD6E419F3C3}">
      <dsp:nvSpPr>
        <dsp:cNvPr id="0" name=""/>
        <dsp:cNvSpPr/>
      </dsp:nvSpPr>
      <dsp:spPr>
        <a:xfrm rot="12151192">
          <a:off x="1864210" y="1852806"/>
          <a:ext cx="1316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643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390676" y="1100059"/>
          <a:ext cx="1839965" cy="5006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116" y="1124499"/>
        <a:ext cx="1791085" cy="45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5/24/2021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7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01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471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580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877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2239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29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70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507618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8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8827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474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00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1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735092" y="151426"/>
            <a:ext cx="3292785" cy="200921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150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335A8327-2B80-490C-AA20-6F6DAD21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4125790" y="1360316"/>
            <a:ext cx="6191250" cy="43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F3B916-2A7C-4296-B9F3-69A9E6180A7A}"/>
              </a:ext>
            </a:extLst>
          </p:cNvPr>
          <p:cNvSpPr txBox="1">
            <a:spLocks/>
          </p:cNvSpPr>
          <p:nvPr/>
        </p:nvSpPr>
        <p:spPr>
          <a:xfrm>
            <a:off x="389796" y="235052"/>
            <a:ext cx="8008616" cy="4824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431998" y="1630875"/>
            <a:ext cx="8275904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Luật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Giám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hai đội tham gia - đội Ủng hộ và đội Phản đối,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ỗi đội 3 thành viên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tổng cộng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lượt tranh biện: Lượt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và lượt phản hồi trong 2 phút.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Điểm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lý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lượt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 10 điểm/giám khảo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ượt phản hồi là 5 điểm/giám 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5D96D49C-2028-4CEC-B7A0-866A7CE83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9025448" y="270810"/>
            <a:ext cx="2734554" cy="1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20FF43-FEC8-4F45-B96D-68B87AD2A06D}"/>
              </a:ext>
            </a:extLst>
          </p:cNvPr>
          <p:cNvSpPr txBox="1">
            <a:spLocks/>
          </p:cNvSpPr>
          <p:nvPr/>
        </p:nvSpPr>
        <p:spPr>
          <a:xfrm>
            <a:off x="114452" y="502337"/>
            <a:ext cx="8013549" cy="1128537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Vai trò và tác hại của động vật có xương sống: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6051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432000"/>
            <a:ext cx="114963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2132159" y="1587271"/>
            <a:ext cx="792768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hơn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7566596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3074" name="Picture 2" descr="Cần gì đi đâu xa, đi xem trình diễn cá heo ngay tại Hà Nội! | VTV.VN">
            <a:extLst>
              <a:ext uri="{FF2B5EF4-FFF2-40B4-BE49-F238E27FC236}">
                <a16:creationId xmlns:a16="http://schemas.microsoft.com/office/drawing/2014/main" id="{208D697E-514C-4EAF-80B9-4C208153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1218490"/>
            <a:ext cx="3822863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ân biệt đạm động vật và đạm thực vật | Vinmec">
            <a:extLst>
              <a:ext uri="{FF2B5EF4-FFF2-40B4-BE49-F238E27FC236}">
                <a16:creationId xmlns:a16="http://schemas.microsoft.com/office/drawing/2014/main" id="{86D2EAD4-D3E2-410D-9CF8-0ECD399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218490"/>
            <a:ext cx="3761407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ử nghiệm thành công vắc xin chống ung thư trên động vật">
            <a:extLst>
              <a:ext uri="{FF2B5EF4-FFF2-40B4-BE49-F238E27FC236}">
                <a16:creationId xmlns:a16="http://schemas.microsoft.com/office/drawing/2014/main" id="{5F8E62A4-35CC-450F-9BE0-ECD98D9B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3610511"/>
            <a:ext cx="3761407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ương trình OCOP Hà Tĩnh - Những thành quả bước đầu đáng trân trọng">
            <a:extLst>
              <a:ext uri="{FF2B5EF4-FFF2-40B4-BE49-F238E27FC236}">
                <a16:creationId xmlns:a16="http://schemas.microsoft.com/office/drawing/2014/main" id="{379DD06F-A770-40A1-90ED-5CB47B6B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10"/>
            <a:ext cx="3805190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ướng dẫn cách nuôi chim sâu xanh chuẩn nhất - Wiki Cách Làm">
            <a:extLst>
              <a:ext uri="{FF2B5EF4-FFF2-40B4-BE49-F238E27FC236}">
                <a16:creationId xmlns:a16="http://schemas.microsoft.com/office/drawing/2014/main" id="{55DE1F39-A0B7-457E-9718-92BF860C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95" y="1218490"/>
            <a:ext cx="3607251" cy="24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an hô là thực vật hay động vật?">
            <a:extLst>
              <a:ext uri="{FF2B5EF4-FFF2-40B4-BE49-F238E27FC236}">
                <a16:creationId xmlns:a16="http://schemas.microsoft.com/office/drawing/2014/main" id="{081A56FF-2D6B-4D64-A845-4974CCA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28" y="3610508"/>
            <a:ext cx="3822862" cy="25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Nhung hươu có tác dụng như thế nào đối với sức khỏe">
            <a:extLst>
              <a:ext uri="{FF2B5EF4-FFF2-40B4-BE49-F238E27FC236}">
                <a16:creationId xmlns:a16="http://schemas.microsoft.com/office/drawing/2014/main" id="{B3A7F16F-FF7E-464A-9604-6BBDDA4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09"/>
            <a:ext cx="3822863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0743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7769466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5128" name="Picture 8" descr="Hướng dẫn sơ cứu khi bị rắn độc cắn | Vinmec">
            <a:extLst>
              <a:ext uri="{FF2B5EF4-FFF2-40B4-BE49-F238E27FC236}">
                <a16:creationId xmlns:a16="http://schemas.microsoft.com/office/drawing/2014/main" id="{907DFEB1-0A41-4C56-B42E-EF63B227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18" y="3754834"/>
            <a:ext cx="3931641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D11AB546-5A62-4EDA-8F86-0DD8B221D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7356"/>
          <a:stretch/>
        </p:blipFill>
        <p:spPr bwMode="auto">
          <a:xfrm>
            <a:off x="8008950" y="1354478"/>
            <a:ext cx="3904509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ệnh viêm não Nhật Bản có chiều hướng gia tăng">
            <a:extLst>
              <a:ext uri="{FF2B5EF4-FFF2-40B4-BE49-F238E27FC236}">
                <a16:creationId xmlns:a16="http://schemas.microsoft.com/office/drawing/2014/main" id="{8E266C6C-7A71-466C-BE70-665D5919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28" y="1410573"/>
            <a:ext cx="3604054" cy="24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ùa thu hoạch và những con chuột đồng">
            <a:extLst>
              <a:ext uri="{FF2B5EF4-FFF2-40B4-BE49-F238E27FC236}">
                <a16:creationId xmlns:a16="http://schemas.microsoft.com/office/drawing/2014/main" id="{00D28337-DBE6-4E30-9611-2DC6722B0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3" y="1354478"/>
            <a:ext cx="3681528" cy="24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7 loại quả cho chim Chào Mào ăn tốt nhất giúp chim khỏe mạnh hót hay">
            <a:extLst>
              <a:ext uri="{FF2B5EF4-FFF2-40B4-BE49-F238E27FC236}">
                <a16:creationId xmlns:a16="http://schemas.microsoft.com/office/drawing/2014/main" id="{84FB54CE-E56C-4759-97C3-C1509989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3" y="3759906"/>
            <a:ext cx="4353809" cy="24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ÒNG NGỪA NGỘ ĐỘC DO CÁ NÓC CHI CỤC AN TOÀN VỆ SINH THỰC PHẨM HÀ TĨNH">
            <a:extLst>
              <a:ext uri="{FF2B5EF4-FFF2-40B4-BE49-F238E27FC236}">
                <a16:creationId xmlns:a16="http://schemas.microsoft.com/office/drawing/2014/main" id="{F21540F9-5198-45BC-9CBA-F3C77F777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r="2414"/>
          <a:stretch/>
        </p:blipFill>
        <p:spPr bwMode="auto">
          <a:xfrm>
            <a:off x="4183051" y="3751517"/>
            <a:ext cx="3825899" cy="24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9846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1747D-E83C-4773-A6C2-5330AD8DB99B}"/>
              </a:ext>
            </a:extLst>
          </p:cNvPr>
          <p:cNvSpPr txBox="1"/>
          <p:nvPr/>
        </p:nvSpPr>
        <p:spPr>
          <a:xfrm>
            <a:off x="1365231" y="1486957"/>
            <a:ext cx="9461538" cy="27938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dung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giờ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mục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PHT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A681F18-E4AD-4374-9B8D-6F9F757AB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  <p:pic>
        <p:nvPicPr>
          <p:cNvPr id="102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0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02100-B5F4-4E00-863E-6D865F2A0005}"/>
              </a:ext>
            </a:extLst>
          </p:cNvPr>
          <p:cNvSpPr txBox="1"/>
          <p:nvPr/>
        </p:nvSpPr>
        <p:spPr>
          <a:xfrm>
            <a:off x="1547448" y="2518874"/>
            <a:ext cx="9461538" cy="36363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73" y="241824"/>
            <a:ext cx="6409974" cy="2987800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san: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ĐA DẠNG ĐỘNG VẬT CÓ XƯƠNG SỐNG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134067809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011"/>
              </p:ext>
            </p:extLst>
          </p:nvPr>
        </p:nvGraphicFramePr>
        <p:xfrm>
          <a:off x="1018400" y="1383876"/>
          <a:ext cx="10155200" cy="452095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31350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>
            <a:extLst>
              <a:ext uri="{FF2B5EF4-FFF2-40B4-BE49-F238E27FC236}">
                <a16:creationId xmlns:a16="http://schemas.microsoft.com/office/drawing/2014/main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1189629" y="-2941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23: </a:t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ĐỘNG VẬT CÓ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8DACA1-7230-4A2A-9AF3-DD669CE1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702"/>
            <a:ext cx="10836223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893025" y="679804"/>
            <a:ext cx="3174003" cy="2344750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E4B514A-E92A-4560-9A84-D3A9CAAC4EB5}"/>
              </a:ext>
            </a:extLst>
          </p:cNvPr>
          <p:cNvSpPr txBox="1">
            <a:spLocks/>
          </p:cNvSpPr>
          <p:nvPr/>
        </p:nvSpPr>
        <p:spPr>
          <a:xfrm>
            <a:off x="0" y="-31605"/>
            <a:ext cx="10836223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Đặc điểm nhận biết động vật có xương sống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498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7170" name="Picture 2" descr="Bải Giảng Trực Tuyến | THCS Ba Đình">
            <a:extLst>
              <a:ext uri="{FF2B5EF4-FFF2-40B4-BE49-F238E27FC236}">
                <a16:creationId xmlns:a16="http://schemas.microsoft.com/office/drawing/2014/main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89" y="-16411"/>
            <a:ext cx="6874412" cy="687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8F8166-2029-4934-967E-CD3B2C86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39618" cy="1125415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SỰ ĐA DẠNG CỦA 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ĐỘNG VẬT CÓ XƯƠNG SỐNG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11A9F8-6CF5-4F80-96E2-DFEC38BD87DF}"/>
              </a:ext>
            </a:extLst>
          </p:cNvPr>
          <p:cNvSpPr/>
          <p:nvPr/>
        </p:nvSpPr>
        <p:spPr>
          <a:xfrm>
            <a:off x="9928746" y="3420795"/>
            <a:ext cx="1200923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CÁ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9546C-5A9F-4F4D-8720-B4CA9B58AD13}"/>
              </a:ext>
            </a:extLst>
          </p:cNvPr>
          <p:cNvSpPr/>
          <p:nvPr/>
        </p:nvSpPr>
        <p:spPr>
          <a:xfrm>
            <a:off x="7156650" y="3036765"/>
            <a:ext cx="2235223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LƯỠNG CƯ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33B09-C30D-46C4-A5F7-C800E5013955}"/>
              </a:ext>
            </a:extLst>
          </p:cNvPr>
          <p:cNvSpPr/>
          <p:nvPr/>
        </p:nvSpPr>
        <p:spPr>
          <a:xfrm>
            <a:off x="8170441" y="1482875"/>
            <a:ext cx="1460582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CHIM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B27F9-72B3-4273-AFE3-8F79759B9C3D}"/>
              </a:ext>
            </a:extLst>
          </p:cNvPr>
          <p:cNvSpPr/>
          <p:nvPr/>
        </p:nvSpPr>
        <p:spPr>
          <a:xfrm>
            <a:off x="6862149" y="2259820"/>
            <a:ext cx="1892646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BÒ SÁT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DD6BD-562B-4430-8BC7-D8AA0524C8B3}"/>
              </a:ext>
            </a:extLst>
          </p:cNvPr>
          <p:cNvSpPr/>
          <p:nvPr/>
        </p:nvSpPr>
        <p:spPr>
          <a:xfrm>
            <a:off x="9798917" y="2431015"/>
            <a:ext cx="1330752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THÚ</a:t>
            </a:r>
          </a:p>
        </p:txBody>
      </p:sp>
    </p:spTree>
    <p:extLst>
      <p:ext uri="{BB962C8B-B14F-4D97-AF65-F5344CB8AC3E}">
        <p14:creationId xmlns:p14="http://schemas.microsoft.com/office/powerpoint/2010/main" val="288457896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208992" cy="721551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SỰ ĐA DẠNG CỦA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7237DE-ED88-458A-A1F1-57A4969CF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3650364"/>
              </p:ext>
            </p:extLst>
          </p:nvPr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368E485-A082-4285-A2F8-B4597DC9B572}"/>
              </a:ext>
            </a:extLst>
          </p:cNvPr>
          <p:cNvSpPr/>
          <p:nvPr/>
        </p:nvSpPr>
        <p:spPr>
          <a:xfrm>
            <a:off x="422621" y="1430082"/>
            <a:ext cx="10093380" cy="2573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8689" y="0"/>
            <a:ext cx="2050757" cy="115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319254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969663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8574868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4B97-44DA-46A5-B80C-2D561E3087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363" y="922538"/>
            <a:ext cx="10377270" cy="432000"/>
          </a:xfrm>
        </p:spPr>
        <p:txBody>
          <a:bodyPr/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85266"/>
              </p:ext>
            </p:extLst>
          </p:nvPr>
        </p:nvGraphicFramePr>
        <p:xfrm>
          <a:off x="1390354" y="1354537"/>
          <a:ext cx="9413632" cy="469457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428">
                  <a:extLst>
                    <a:ext uri="{9D8B030D-6E8A-4147-A177-3AD203B41FA5}">
                      <a16:colId xmlns:a16="http://schemas.microsoft.com/office/drawing/2014/main" val="3738552799"/>
                    </a:ext>
                  </a:extLst>
                </a:gridCol>
                <a:gridCol w="2530860">
                  <a:extLst>
                    <a:ext uri="{9D8B030D-6E8A-4147-A177-3AD203B41FA5}">
                      <a16:colId xmlns:a16="http://schemas.microsoft.com/office/drawing/2014/main" val="4060835716"/>
                    </a:ext>
                  </a:extLst>
                </a:gridCol>
                <a:gridCol w="2852936">
                  <a:extLst>
                    <a:ext uri="{9D8B030D-6E8A-4147-A177-3AD203B41FA5}">
                      <a16:colId xmlns:a16="http://schemas.microsoft.com/office/drawing/2014/main" val="374908182"/>
                    </a:ext>
                  </a:extLst>
                </a:gridCol>
                <a:gridCol w="2353408">
                  <a:extLst>
                    <a:ext uri="{9D8B030D-6E8A-4147-A177-3AD203B41FA5}">
                      <a16:colId xmlns:a16="http://schemas.microsoft.com/office/drawing/2014/main" val="1855356058"/>
                    </a:ext>
                  </a:extLst>
                </a:gridCol>
              </a:tblGrid>
              <a:tr h="7469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674142"/>
                  </a:ext>
                </a:extLst>
              </a:tr>
              <a:tr h="78953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517047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177812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786850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518549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81338"/>
      </p:ext>
    </p:extLst>
  </p:cSld>
  <p:clrMapOvr>
    <a:masterClrMapping/>
  </p:clrMapOvr>
  <p:transition spd="slow">
    <p:wip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490261-1200-4EC7-95B0-2241EE54AA34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698</TotalTime>
  <Words>818</Words>
  <PresentationFormat>Widescreen</PresentationFormat>
  <Paragraphs>141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Savon</vt:lpstr>
      <vt:lpstr>PowerPoint Presentation</vt:lpstr>
      <vt:lpstr>Bài 23:  ĐỘNG VẬT CÓ XƯƠNG SỐNG</vt:lpstr>
      <vt:lpstr>  I. Đặc điểm nhận biết động vật có xương sống</vt:lpstr>
      <vt:lpstr>PowerPoint Presentation</vt:lpstr>
      <vt:lpstr>  II. SỰ ĐA DẠNG CỦA    ĐỘNG VẬT CÓ XƯƠNG SỐNG</vt:lpstr>
      <vt:lpstr>ĐỘNG VẬT CÓ XƯƠNG SỐNG</vt:lpstr>
      <vt:lpstr>  II. SỰ ĐA DẠNG CỦA ĐỘNG VẬT CÓ XƯƠNG SỐNG</vt:lpstr>
      <vt:lpstr>TỔNG KẾT ĐỘNG VẬT CÓ XƯƠNG SỐNG</vt:lpstr>
      <vt:lpstr>BẢNG THU HOẠCH. CÁC NHÓM ĐỘNG VẬT</vt:lpstr>
      <vt:lpstr>PowerPoint Presentation</vt:lpstr>
      <vt:lpstr>PowerPoint Presentation</vt:lpstr>
      <vt:lpstr>  III. Vai trò và tác hại của động vật có xương sống: </vt:lpstr>
      <vt:lpstr>Lợi ích của động vật có xương sống: </vt:lpstr>
      <vt:lpstr>Tác hại của động vật có xương sống: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2021-04-13T16:26:41Z</dcterms:created>
  <dcterms:modified xsi:type="dcterms:W3CDTF">2021-05-24T12:31:49Z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