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21"/>
  </p:notesMasterIdLst>
  <p:handoutMasterIdLst>
    <p:handoutMasterId r:id="rId22"/>
  </p:handoutMasterIdLst>
  <p:sldIdLst>
    <p:sldId id="403" r:id="rId3"/>
    <p:sldId id="374" r:id="rId4"/>
    <p:sldId id="375" r:id="rId5"/>
    <p:sldId id="377" r:id="rId6"/>
    <p:sldId id="378" r:id="rId7"/>
    <p:sldId id="379" r:id="rId8"/>
    <p:sldId id="405" r:id="rId9"/>
    <p:sldId id="406" r:id="rId10"/>
    <p:sldId id="408" r:id="rId11"/>
    <p:sldId id="409" r:id="rId12"/>
    <p:sldId id="411" r:id="rId13"/>
    <p:sldId id="412" r:id="rId14"/>
    <p:sldId id="413" r:id="rId15"/>
    <p:sldId id="414" r:id="rId16"/>
    <p:sldId id="415" r:id="rId17"/>
    <p:sldId id="416" r:id="rId18"/>
    <p:sldId id="417" r:id="rId19"/>
    <p:sldId id="418" r:id="rId20"/>
  </p:sldIdLst>
  <p:sldSz cx="24385588" cy="13717588"/>
  <p:notesSz cx="6797675" cy="9928225"/>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1">
          <p15:clr>
            <a:srgbClr val="A4A3A4"/>
          </p15:clr>
        </p15:guide>
        <p15:guide id="2" pos="768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a:srgbClr val="0000FF"/>
    <a:srgbClr val="FF4747"/>
    <a:srgbClr val="949494"/>
    <a:srgbClr val="EA0000"/>
    <a:srgbClr val="FDA1C2"/>
    <a:srgbClr val="366AFC"/>
    <a:srgbClr val="FFFFFF"/>
    <a:srgbClr val="FDA1A1"/>
    <a:srgbClr val="F5A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5701" autoAdjust="0"/>
  </p:normalViewPr>
  <p:slideViewPr>
    <p:cSldViewPr>
      <p:cViewPr>
        <p:scale>
          <a:sx n="37" d="100"/>
          <a:sy n="37" d="100"/>
        </p:scale>
        <p:origin x="-522" y="-72"/>
      </p:cViewPr>
      <p:guideLst>
        <p:guide orient="horz" pos="4321"/>
        <p:guide pos="768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22"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67741-062B-4596-9B56-A1EEEC73C7F6}"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B422EEAD-8B29-4806-BB74-15AB2E23CFA3}">
      <dgm:prSet phldrT="[Text]" custT="1"/>
      <dgm:spPr/>
      <dgm:t>
        <a:bodyPr/>
        <a:lstStyle/>
        <a:p>
          <a:r>
            <a:rPr lang="en-US" sz="5400" b="1">
              <a:latin typeface="Times New Roman" panose="02020603050405020304" pitchFamily="18" charset="0"/>
              <a:ea typeface="Tahoma" pitchFamily="34" charset="0"/>
              <a:cs typeface="Times New Roman" panose="02020603050405020304" pitchFamily="18" charset="0"/>
            </a:rPr>
            <a:t>Bài toán toán liên quan</a:t>
          </a:r>
        </a:p>
      </dgm:t>
    </dgm:pt>
    <dgm:pt modelId="{768F3276-1941-48BB-A394-BA37D0C214F6}" type="parTrans" cxnId="{42AD031F-4FF5-4A12-B90A-80663AA1F4F9}">
      <dgm:prSet/>
      <dgm:spPr/>
      <dgm:t>
        <a:bodyPr/>
        <a:lstStyle/>
        <a:p>
          <a:endParaRPr lang="en-US"/>
        </a:p>
      </dgm:t>
    </dgm:pt>
    <dgm:pt modelId="{D4E34CA3-AD22-4529-9948-036E1E9C3158}" type="sibTrans" cxnId="{42AD031F-4FF5-4A12-B90A-80663AA1F4F9}">
      <dgm:prSet/>
      <dgm:spPr/>
      <dgm:t>
        <a:bodyPr/>
        <a:lstStyle/>
        <a:p>
          <a:endParaRPr lang="en-US"/>
        </a:p>
      </dgm:t>
    </dgm:pt>
    <dgm:pt modelId="{330AFCE5-9F14-4B00-B250-5A9AB74AABA1}">
      <dgm:prSet phldrT="[Text]" custT="1"/>
      <dgm:spPr/>
      <dgm:t>
        <a:bodyPr/>
        <a:lstStyle/>
        <a:p>
          <a:r>
            <a:rPr lang="en-US" sz="4800" b="1">
              <a:latin typeface="Times New Roman" panose="02020603050405020304" pitchFamily="18" charset="0"/>
              <a:ea typeface="Tahoma" pitchFamily="34" charset="0"/>
              <a:cs typeface="Times New Roman" panose="02020603050405020304" pitchFamily="18" charset="0"/>
            </a:rPr>
            <a:t>Dạng 1: </a:t>
          </a:r>
          <a:r>
            <a:rPr lang="vi-VN" sz="4800">
              <a:latin typeface="Times New Roman" panose="02020603050405020304" pitchFamily="18" charset="0"/>
              <a:ea typeface="Tahoma" pitchFamily="34" charset="0"/>
              <a:cs typeface="Times New Roman" panose="02020603050405020304" pitchFamily="18" charset="0"/>
            </a:rPr>
            <a:t>Xét một điểm bất kì khi biết tọa độ thuộc (không thuộc) miền nghiệm của bất phương trình bậc nhất hai ẩn</a:t>
          </a:r>
          <a:r>
            <a:rPr lang="en-US" sz="4800">
              <a:latin typeface="Times New Roman" panose="02020603050405020304" pitchFamily="18" charset="0"/>
              <a:ea typeface="Tahoma" pitchFamily="34" charset="0"/>
              <a:cs typeface="Times New Roman" panose="02020603050405020304" pitchFamily="18" charset="0"/>
            </a:rPr>
            <a:t>.</a:t>
          </a:r>
        </a:p>
      </dgm:t>
    </dgm:pt>
    <dgm:pt modelId="{F1CFDAE7-0C61-45A4-A741-A66BEAFE478D}" type="parTrans" cxnId="{C1F3CA9A-3F8F-42D4-89FB-3F048A078C66}">
      <dgm:prSet/>
      <dgm:spPr/>
      <dgm:t>
        <a:bodyPr/>
        <a:lstStyle/>
        <a:p>
          <a:endParaRPr lang="en-US">
            <a:latin typeface="Times New Roman" panose="02020603050405020304" pitchFamily="18" charset="0"/>
            <a:cs typeface="Times New Roman" panose="02020603050405020304" pitchFamily="18" charset="0"/>
          </a:endParaRPr>
        </a:p>
      </dgm:t>
    </dgm:pt>
    <dgm:pt modelId="{5195BA24-2A81-481E-8C47-6B179263F62B}" type="sibTrans" cxnId="{C1F3CA9A-3F8F-42D4-89FB-3F048A078C66}">
      <dgm:prSet/>
      <dgm:spPr/>
      <dgm:t>
        <a:bodyPr/>
        <a:lstStyle/>
        <a:p>
          <a:endParaRPr lang="en-US"/>
        </a:p>
      </dgm:t>
    </dgm:pt>
    <dgm:pt modelId="{882760E9-6D25-4590-83AF-0AA5E5103972}">
      <dgm:prSet phldrT="[Text]" custT="1"/>
      <dgm:spPr/>
      <dgm:t>
        <a:bodyPr/>
        <a:lstStyle/>
        <a:p>
          <a:r>
            <a:rPr lang="vi-VN" sz="4800">
              <a:latin typeface="Times New Roman" panose="02020603050405020304" pitchFamily="18" charset="0"/>
              <a:ea typeface="Tahoma" pitchFamily="34" charset="0"/>
              <a:cs typeface="Times New Roman" panose="02020603050405020304" pitchFamily="18" charset="0"/>
            </a:rPr>
            <a:t>Cách 1:</a:t>
          </a:r>
          <a:r>
            <a:rPr lang="vi-VN" sz="4800" b="1">
              <a:latin typeface="Times New Roman" panose="02020603050405020304" pitchFamily="18" charset="0"/>
              <a:ea typeface="Tahoma" pitchFamily="34" charset="0"/>
              <a:cs typeface="Times New Roman" panose="02020603050405020304" pitchFamily="18" charset="0"/>
            </a:rPr>
            <a:t> </a:t>
          </a:r>
          <a:r>
            <a:rPr lang="vi-VN" sz="4800">
              <a:latin typeface="Times New Roman" panose="02020603050405020304" pitchFamily="18" charset="0"/>
              <a:ea typeface="Tahoma" pitchFamily="34" charset="0"/>
              <a:cs typeface="Times New Roman" panose="02020603050405020304" pitchFamily="18" charset="0"/>
            </a:rPr>
            <a:t>Thế trực tiếp tọa độ điểm vào bất phương trình</a:t>
          </a:r>
          <a:r>
            <a:rPr lang="en-US" sz="4800">
              <a:latin typeface="Times New Roman" panose="02020603050405020304" pitchFamily="18" charset="0"/>
              <a:ea typeface="Tahoma" pitchFamily="34" charset="0"/>
              <a:cs typeface="Times New Roman" panose="02020603050405020304" pitchFamily="18" charset="0"/>
            </a:rPr>
            <a:t> , xem xét và đưa ra kết luận</a:t>
          </a:r>
        </a:p>
      </dgm:t>
    </dgm:pt>
    <dgm:pt modelId="{408A47F0-F1D0-4F72-A018-05267FBC16AF}" type="parTrans" cxnId="{60DB0455-B597-4D8F-979F-EA8D921387C4}">
      <dgm:prSet/>
      <dgm:spPr/>
      <dgm:t>
        <a:bodyPr/>
        <a:lstStyle/>
        <a:p>
          <a:endParaRPr lang="en-US">
            <a:latin typeface="Times New Roman" panose="02020603050405020304" pitchFamily="18" charset="0"/>
            <a:cs typeface="Times New Roman" panose="02020603050405020304" pitchFamily="18" charset="0"/>
          </a:endParaRPr>
        </a:p>
      </dgm:t>
    </dgm:pt>
    <dgm:pt modelId="{602054FE-131B-4506-A102-7B36651C4FA4}" type="sibTrans" cxnId="{60DB0455-B597-4D8F-979F-EA8D921387C4}">
      <dgm:prSet/>
      <dgm:spPr/>
      <dgm:t>
        <a:bodyPr/>
        <a:lstStyle/>
        <a:p>
          <a:endParaRPr lang="en-US"/>
        </a:p>
      </dgm:t>
    </dgm:pt>
    <dgm:pt modelId="{A38D8E5E-E36E-47C5-AA4E-C1594BD702E0}">
      <dgm:prSet phldrT="[Text]" custT="1"/>
      <dgm:spPr/>
      <dgm:t>
        <a:bodyPr/>
        <a:lstStyle/>
        <a:p>
          <a:r>
            <a:rPr lang="en-US" sz="4800" b="1">
              <a:latin typeface="Times New Roman" panose="02020603050405020304" pitchFamily="18" charset="0"/>
              <a:ea typeface="Tahoma" pitchFamily="34" charset="0"/>
              <a:cs typeface="Times New Roman" panose="02020603050405020304" pitchFamily="18" charset="0"/>
            </a:rPr>
            <a:t>Dạng 2: </a:t>
          </a:r>
          <a:r>
            <a:rPr lang="vi-VN" sz="4800">
              <a:latin typeface="Times New Roman" panose="02020603050405020304" pitchFamily="18" charset="0"/>
              <a:ea typeface="Tahoma" pitchFamily="34" charset="0"/>
              <a:cs typeface="Times New Roman" panose="02020603050405020304" pitchFamily="18" charset="0"/>
            </a:rPr>
            <a:t>Quan sát hình vẽ tìm miền nghiệm của bất phương trình đã</a:t>
          </a:r>
          <a:r>
            <a:rPr lang="en-US" sz="4800">
              <a:latin typeface="Times New Roman" panose="02020603050405020304" pitchFamily="18" charset="0"/>
              <a:ea typeface="Tahoma" pitchFamily="34" charset="0"/>
              <a:cs typeface="Times New Roman" panose="02020603050405020304" pitchFamily="18" charset="0"/>
            </a:rPr>
            <a:t> cho.</a:t>
          </a:r>
        </a:p>
      </dgm:t>
    </dgm:pt>
    <dgm:pt modelId="{1042B29E-707A-4344-B337-E3B58495B9C8}" type="parTrans" cxnId="{4108FAF8-D659-4674-B777-DFD41155C0F3}">
      <dgm:prSet/>
      <dgm:spPr/>
      <dgm:t>
        <a:bodyPr/>
        <a:lstStyle/>
        <a:p>
          <a:endParaRPr lang="en-US">
            <a:latin typeface="Times New Roman" panose="02020603050405020304" pitchFamily="18" charset="0"/>
            <a:cs typeface="Times New Roman" panose="02020603050405020304" pitchFamily="18" charset="0"/>
          </a:endParaRPr>
        </a:p>
      </dgm:t>
    </dgm:pt>
    <dgm:pt modelId="{D703B786-0EE4-446E-AEC3-34C666849872}" type="sibTrans" cxnId="{4108FAF8-D659-4674-B777-DFD41155C0F3}">
      <dgm:prSet/>
      <dgm:spPr/>
      <dgm:t>
        <a:bodyPr/>
        <a:lstStyle/>
        <a:p>
          <a:endParaRPr lang="en-US"/>
        </a:p>
      </dgm:t>
    </dgm:pt>
    <dgm:pt modelId="{8EF00B6F-BD6F-4F2A-8800-C8DCEAF766F9}">
      <dgm:prSet custT="1"/>
      <dgm:spPr/>
      <dgm:t>
        <a:bodyPr/>
        <a:lstStyle/>
        <a:p>
          <a:r>
            <a:rPr lang="vi-VN" sz="4800">
              <a:latin typeface="Times New Roman" panose="02020603050405020304" pitchFamily="18" charset="0"/>
              <a:ea typeface="Tahoma" pitchFamily="34" charset="0"/>
              <a:cs typeface="Times New Roman" panose="02020603050405020304" pitchFamily="18" charset="0"/>
            </a:rPr>
            <a:t>Cách </a:t>
          </a:r>
          <a:r>
            <a:rPr lang="en-US" sz="4800">
              <a:latin typeface="Times New Roman" panose="02020603050405020304" pitchFamily="18" charset="0"/>
              <a:ea typeface="Tahoma" pitchFamily="34" charset="0"/>
              <a:cs typeface="Times New Roman" panose="02020603050405020304" pitchFamily="18" charset="0"/>
            </a:rPr>
            <a:t>2</a:t>
          </a:r>
          <a:r>
            <a:rPr lang="vi-VN" sz="4800">
              <a:latin typeface="Times New Roman" panose="02020603050405020304" pitchFamily="18" charset="0"/>
              <a:ea typeface="Tahoma" pitchFamily="34" charset="0"/>
              <a:cs typeface="Times New Roman" panose="02020603050405020304" pitchFamily="18" charset="0"/>
            </a:rPr>
            <a:t>:</a:t>
          </a:r>
          <a:r>
            <a:rPr lang="vi-VN" sz="4800" b="1">
              <a:latin typeface="Times New Roman" panose="02020603050405020304" pitchFamily="18" charset="0"/>
              <a:ea typeface="Tahoma" pitchFamily="34" charset="0"/>
              <a:cs typeface="Times New Roman" panose="02020603050405020304" pitchFamily="18" charset="0"/>
            </a:rPr>
            <a:t> </a:t>
          </a:r>
          <a:r>
            <a:rPr lang="en-US" sz="4800">
              <a:latin typeface="Times New Roman" panose="02020603050405020304" pitchFamily="18" charset="0"/>
              <a:ea typeface="Tahoma" pitchFamily="34" charset="0"/>
              <a:cs typeface="Times New Roman" panose="02020603050405020304" pitchFamily="18" charset="0"/>
            </a:rPr>
            <a:t>D</a:t>
          </a:r>
          <a:r>
            <a:rPr lang="vi-VN" sz="4800">
              <a:latin typeface="Times New Roman" panose="02020603050405020304" pitchFamily="18" charset="0"/>
              <a:ea typeface="Tahoma" pitchFamily="34" charset="0"/>
              <a:cs typeface="Times New Roman" panose="02020603050405020304" pitchFamily="18" charset="0"/>
            </a:rPr>
            <a:t>ùng máy tính kiểm tra </a:t>
          </a:r>
          <a:r>
            <a:rPr lang="en-US" sz="4800">
              <a:latin typeface="Times New Roman" panose="02020603050405020304" pitchFamily="18" charset="0"/>
              <a:ea typeface="Tahoma" pitchFamily="34" charset="0"/>
              <a:cs typeface="Times New Roman" panose="02020603050405020304" pitchFamily="18" charset="0"/>
            </a:rPr>
            <a:t>và đưa ra kết luận</a:t>
          </a:r>
        </a:p>
      </dgm:t>
    </dgm:pt>
    <dgm:pt modelId="{E4AB2EB0-AE27-402F-AA13-75DD83A3EA8D}" type="parTrans" cxnId="{A27F7F06-0C48-4BC4-A2C1-E16359384BF1}">
      <dgm:prSet/>
      <dgm:spPr/>
      <dgm:t>
        <a:bodyPr/>
        <a:lstStyle/>
        <a:p>
          <a:endParaRPr lang="en-US">
            <a:latin typeface="Times New Roman" panose="02020603050405020304" pitchFamily="18" charset="0"/>
            <a:cs typeface="Times New Roman" panose="02020603050405020304" pitchFamily="18" charset="0"/>
          </a:endParaRPr>
        </a:p>
      </dgm:t>
    </dgm:pt>
    <dgm:pt modelId="{5772DE65-0796-4393-BF13-5B5CED4FDE7D}" type="sibTrans" cxnId="{A27F7F06-0C48-4BC4-A2C1-E16359384BF1}">
      <dgm:prSet/>
      <dgm:spPr/>
      <dgm:t>
        <a:bodyPr/>
        <a:lstStyle/>
        <a:p>
          <a:endParaRPr lang="en-US"/>
        </a:p>
      </dgm:t>
    </dgm:pt>
    <dgm:pt modelId="{59477E3E-3732-406A-A399-C03E6551814B}">
      <dgm:prSet custT="1"/>
      <dgm:spPr/>
      <dgm:t>
        <a:bodyPr/>
        <a:lstStyle/>
        <a:p>
          <a:r>
            <a:rPr lang="en-US" sz="4800">
              <a:latin typeface="Times New Roman" panose="02020603050405020304" pitchFamily="18" charset="0"/>
              <a:ea typeface="Tahoma" pitchFamily="34" charset="0"/>
              <a:cs typeface="Times New Roman" panose="02020603050405020304" pitchFamily="18" charset="0"/>
            </a:rPr>
            <a:t>Cách 3: Biểu diễn hình học tập nghiệm của bất phương trình dựa vào hình vẽ đưa ra kết luận</a:t>
          </a:r>
        </a:p>
      </dgm:t>
    </dgm:pt>
    <dgm:pt modelId="{C254EE6E-ECC8-499F-9785-8A82A6AB4335}" type="parTrans" cxnId="{95D3C118-FA72-426F-8C7C-11D42491001B}">
      <dgm:prSet/>
      <dgm:spPr/>
      <dgm:t>
        <a:bodyPr/>
        <a:lstStyle/>
        <a:p>
          <a:endParaRPr lang="en-US">
            <a:latin typeface="Times New Roman" panose="02020603050405020304" pitchFamily="18" charset="0"/>
            <a:cs typeface="Times New Roman" panose="02020603050405020304" pitchFamily="18" charset="0"/>
          </a:endParaRPr>
        </a:p>
      </dgm:t>
    </dgm:pt>
    <dgm:pt modelId="{AD72075B-9BE0-4221-9218-28C14DD8000F}" type="sibTrans" cxnId="{95D3C118-FA72-426F-8C7C-11D42491001B}">
      <dgm:prSet/>
      <dgm:spPr/>
      <dgm:t>
        <a:bodyPr/>
        <a:lstStyle/>
        <a:p>
          <a:endParaRPr lang="en-US"/>
        </a:p>
      </dgm:t>
    </dgm:pt>
    <dgm:pt modelId="{70B8B95D-CA63-4ADA-87D2-882BF2DCAED9}">
      <dgm:prSet custT="1"/>
      <dgm:spPr/>
      <dgm:t>
        <a:bodyPr/>
        <a:lstStyle/>
        <a:p>
          <a:r>
            <a:rPr lang="en-US" sz="4400">
              <a:latin typeface="Times New Roman" panose="02020603050405020304" pitchFamily="18" charset="0"/>
              <a:ea typeface="Tahoma" pitchFamily="34" charset="0"/>
              <a:cs typeface="Times New Roman" panose="02020603050405020304" pitchFamily="18" charset="0"/>
            </a:rPr>
            <a:t>Biểu diễn hình học tập nghiệm của bất phương trình dựa vào hình vẽ đưa ra kết luận</a:t>
          </a:r>
        </a:p>
      </dgm:t>
    </dgm:pt>
    <dgm:pt modelId="{E092A8D4-441A-4136-9BCD-0070B22C3797}" type="parTrans" cxnId="{7C8EBDAE-3E1C-498D-A185-8448AE1B2001}">
      <dgm:prSet/>
      <dgm:spPr/>
      <dgm:t>
        <a:bodyPr/>
        <a:lstStyle/>
        <a:p>
          <a:endParaRPr lang="en-US">
            <a:latin typeface="Times New Roman" panose="02020603050405020304" pitchFamily="18" charset="0"/>
            <a:cs typeface="Times New Roman" panose="02020603050405020304" pitchFamily="18" charset="0"/>
          </a:endParaRPr>
        </a:p>
      </dgm:t>
    </dgm:pt>
    <dgm:pt modelId="{925C0B74-EA27-4545-A571-37FE259AF513}" type="sibTrans" cxnId="{7C8EBDAE-3E1C-498D-A185-8448AE1B2001}">
      <dgm:prSet/>
      <dgm:spPr/>
      <dgm:t>
        <a:bodyPr/>
        <a:lstStyle/>
        <a:p>
          <a:endParaRPr lang="en-US"/>
        </a:p>
      </dgm:t>
    </dgm:pt>
    <dgm:pt modelId="{14FE124F-9CB1-46E6-9852-F4DE9DEF962E}" type="pres">
      <dgm:prSet presAssocID="{AFF67741-062B-4596-9B56-A1EEEC73C7F6}" presName="hierChild1" presStyleCnt="0">
        <dgm:presLayoutVars>
          <dgm:chPref val="1"/>
          <dgm:dir/>
          <dgm:animOne val="branch"/>
          <dgm:animLvl val="lvl"/>
          <dgm:resizeHandles/>
        </dgm:presLayoutVars>
      </dgm:prSet>
      <dgm:spPr/>
      <dgm:t>
        <a:bodyPr/>
        <a:lstStyle/>
        <a:p>
          <a:endParaRPr lang="vi-VN"/>
        </a:p>
      </dgm:t>
    </dgm:pt>
    <dgm:pt modelId="{E16FCF35-20D6-4A63-8BE8-F128B4409533}" type="pres">
      <dgm:prSet presAssocID="{B422EEAD-8B29-4806-BB74-15AB2E23CFA3}" presName="hierRoot1" presStyleCnt="0"/>
      <dgm:spPr/>
    </dgm:pt>
    <dgm:pt modelId="{A1A3931C-C400-472E-8AD7-C88DC337A0C6}" type="pres">
      <dgm:prSet presAssocID="{B422EEAD-8B29-4806-BB74-15AB2E23CFA3}" presName="composite" presStyleCnt="0"/>
      <dgm:spPr/>
    </dgm:pt>
    <dgm:pt modelId="{06722C39-CDCB-44E1-B0E7-4D02F2BC4736}" type="pres">
      <dgm:prSet presAssocID="{B422EEAD-8B29-4806-BB74-15AB2E23CFA3}" presName="background" presStyleLbl="node0" presStyleIdx="0" presStyleCnt="1"/>
      <dgm:spPr/>
    </dgm:pt>
    <dgm:pt modelId="{8F845177-8E19-499F-9EE8-6440B4ECE8D6}" type="pres">
      <dgm:prSet presAssocID="{B422EEAD-8B29-4806-BB74-15AB2E23CFA3}" presName="text" presStyleLbl="fgAcc0" presStyleIdx="0" presStyleCnt="1" custScaleX="410178" custScaleY="169645" custLinFactNeighborX="-4712" custLinFactNeighborY="12648">
        <dgm:presLayoutVars>
          <dgm:chPref val="3"/>
        </dgm:presLayoutVars>
      </dgm:prSet>
      <dgm:spPr/>
      <dgm:t>
        <a:bodyPr/>
        <a:lstStyle/>
        <a:p>
          <a:endParaRPr lang="vi-VN"/>
        </a:p>
      </dgm:t>
    </dgm:pt>
    <dgm:pt modelId="{372339B1-5E63-4EEA-B025-84689CCB3D12}" type="pres">
      <dgm:prSet presAssocID="{B422EEAD-8B29-4806-BB74-15AB2E23CFA3}" presName="hierChild2" presStyleCnt="0"/>
      <dgm:spPr/>
    </dgm:pt>
    <dgm:pt modelId="{A6344DC4-5DAE-4A02-84B7-594FB445A113}" type="pres">
      <dgm:prSet presAssocID="{F1CFDAE7-0C61-45A4-A741-A66BEAFE478D}" presName="Name10" presStyleLbl="parChTrans1D2" presStyleIdx="0" presStyleCnt="2"/>
      <dgm:spPr/>
      <dgm:t>
        <a:bodyPr/>
        <a:lstStyle/>
        <a:p>
          <a:endParaRPr lang="vi-VN"/>
        </a:p>
      </dgm:t>
    </dgm:pt>
    <dgm:pt modelId="{164DD3EA-39F3-4F8F-BD09-1C42F75792D0}" type="pres">
      <dgm:prSet presAssocID="{330AFCE5-9F14-4B00-B250-5A9AB74AABA1}" presName="hierRoot2" presStyleCnt="0"/>
      <dgm:spPr/>
    </dgm:pt>
    <dgm:pt modelId="{8AAE3BA0-A584-48A5-A470-C54765357F13}" type="pres">
      <dgm:prSet presAssocID="{330AFCE5-9F14-4B00-B250-5A9AB74AABA1}" presName="composite2" presStyleCnt="0"/>
      <dgm:spPr/>
    </dgm:pt>
    <dgm:pt modelId="{5A72F51E-78D4-4300-AA96-F211C783A4F9}" type="pres">
      <dgm:prSet presAssocID="{330AFCE5-9F14-4B00-B250-5A9AB74AABA1}" presName="background2" presStyleLbl="node2" presStyleIdx="0" presStyleCnt="2"/>
      <dgm:spPr/>
    </dgm:pt>
    <dgm:pt modelId="{114EAAA7-CA3E-4693-B874-7D3011AEA9FE}" type="pres">
      <dgm:prSet presAssocID="{330AFCE5-9F14-4B00-B250-5A9AB74AABA1}" presName="text2" presStyleLbl="fgAcc2" presStyleIdx="0" presStyleCnt="2" custScaleX="627389" custScaleY="199985">
        <dgm:presLayoutVars>
          <dgm:chPref val="3"/>
        </dgm:presLayoutVars>
      </dgm:prSet>
      <dgm:spPr/>
      <dgm:t>
        <a:bodyPr/>
        <a:lstStyle/>
        <a:p>
          <a:endParaRPr lang="vi-VN"/>
        </a:p>
      </dgm:t>
    </dgm:pt>
    <dgm:pt modelId="{EBADF2D9-A70F-475B-B4E9-64C01963564E}" type="pres">
      <dgm:prSet presAssocID="{330AFCE5-9F14-4B00-B250-5A9AB74AABA1}" presName="hierChild3" presStyleCnt="0"/>
      <dgm:spPr/>
    </dgm:pt>
    <dgm:pt modelId="{C88AB54B-63E0-4A9F-A00A-2397F3F4EBA6}" type="pres">
      <dgm:prSet presAssocID="{408A47F0-F1D0-4F72-A018-05267FBC16AF}" presName="Name17" presStyleLbl="parChTrans1D3" presStyleIdx="0" presStyleCnt="4"/>
      <dgm:spPr/>
      <dgm:t>
        <a:bodyPr/>
        <a:lstStyle/>
        <a:p>
          <a:endParaRPr lang="vi-VN"/>
        </a:p>
      </dgm:t>
    </dgm:pt>
    <dgm:pt modelId="{964E6F40-C161-4D6C-BD6E-A9D2A9B48814}" type="pres">
      <dgm:prSet presAssocID="{882760E9-6D25-4590-83AF-0AA5E5103972}" presName="hierRoot3" presStyleCnt="0"/>
      <dgm:spPr/>
    </dgm:pt>
    <dgm:pt modelId="{5425BF34-815B-4693-A6D3-80C3D59914B8}" type="pres">
      <dgm:prSet presAssocID="{882760E9-6D25-4590-83AF-0AA5E5103972}" presName="composite3" presStyleCnt="0"/>
      <dgm:spPr/>
    </dgm:pt>
    <dgm:pt modelId="{5A4CCB6B-AFF9-4D90-822E-A231C5862F69}" type="pres">
      <dgm:prSet presAssocID="{882760E9-6D25-4590-83AF-0AA5E5103972}" presName="background3" presStyleLbl="node3" presStyleIdx="0" presStyleCnt="4"/>
      <dgm:spPr/>
    </dgm:pt>
    <dgm:pt modelId="{DFD9E571-B722-4A8E-9DE2-80BF6B254ACF}" type="pres">
      <dgm:prSet presAssocID="{882760E9-6D25-4590-83AF-0AA5E5103972}" presName="text3" presStyleLbl="fgAcc3" presStyleIdx="0" presStyleCnt="4" custScaleX="259862" custScaleY="369283">
        <dgm:presLayoutVars>
          <dgm:chPref val="3"/>
        </dgm:presLayoutVars>
      </dgm:prSet>
      <dgm:spPr/>
      <dgm:t>
        <a:bodyPr/>
        <a:lstStyle/>
        <a:p>
          <a:endParaRPr lang="vi-VN"/>
        </a:p>
      </dgm:t>
    </dgm:pt>
    <dgm:pt modelId="{ED745AFF-5535-4F15-A69F-B313DAF53DE5}" type="pres">
      <dgm:prSet presAssocID="{882760E9-6D25-4590-83AF-0AA5E5103972}" presName="hierChild4" presStyleCnt="0"/>
      <dgm:spPr/>
    </dgm:pt>
    <dgm:pt modelId="{48D001E1-2B11-4E67-9951-2CF5B90399CD}" type="pres">
      <dgm:prSet presAssocID="{E4AB2EB0-AE27-402F-AA13-75DD83A3EA8D}" presName="Name17" presStyleLbl="parChTrans1D3" presStyleIdx="1" presStyleCnt="4"/>
      <dgm:spPr/>
      <dgm:t>
        <a:bodyPr/>
        <a:lstStyle/>
        <a:p>
          <a:endParaRPr lang="vi-VN"/>
        </a:p>
      </dgm:t>
    </dgm:pt>
    <dgm:pt modelId="{6C279BAA-C330-4F01-B21C-3E72273251B4}" type="pres">
      <dgm:prSet presAssocID="{8EF00B6F-BD6F-4F2A-8800-C8DCEAF766F9}" presName="hierRoot3" presStyleCnt="0"/>
      <dgm:spPr/>
    </dgm:pt>
    <dgm:pt modelId="{BAB40228-B96C-4B1A-9D86-9B638F4FE25B}" type="pres">
      <dgm:prSet presAssocID="{8EF00B6F-BD6F-4F2A-8800-C8DCEAF766F9}" presName="composite3" presStyleCnt="0"/>
      <dgm:spPr/>
    </dgm:pt>
    <dgm:pt modelId="{FCE926F3-7031-4EDA-A56D-A679E79A99E6}" type="pres">
      <dgm:prSet presAssocID="{8EF00B6F-BD6F-4F2A-8800-C8DCEAF766F9}" presName="background3" presStyleLbl="node3" presStyleIdx="1" presStyleCnt="4"/>
      <dgm:spPr/>
    </dgm:pt>
    <dgm:pt modelId="{45F0176A-CAFF-4560-A1EE-E0DF5A7E278E}" type="pres">
      <dgm:prSet presAssocID="{8EF00B6F-BD6F-4F2A-8800-C8DCEAF766F9}" presName="text3" presStyleLbl="fgAcc3" presStyleIdx="1" presStyleCnt="4" custScaleX="259862" custScaleY="369283">
        <dgm:presLayoutVars>
          <dgm:chPref val="3"/>
        </dgm:presLayoutVars>
      </dgm:prSet>
      <dgm:spPr/>
      <dgm:t>
        <a:bodyPr/>
        <a:lstStyle/>
        <a:p>
          <a:endParaRPr lang="vi-VN"/>
        </a:p>
      </dgm:t>
    </dgm:pt>
    <dgm:pt modelId="{49419BB2-B5D3-4D20-93F1-96A73AA1F26F}" type="pres">
      <dgm:prSet presAssocID="{8EF00B6F-BD6F-4F2A-8800-C8DCEAF766F9}" presName="hierChild4" presStyleCnt="0"/>
      <dgm:spPr/>
    </dgm:pt>
    <dgm:pt modelId="{95772381-246D-40A8-BA8B-BA1E55EDE577}" type="pres">
      <dgm:prSet presAssocID="{C254EE6E-ECC8-499F-9785-8A82A6AB4335}" presName="Name17" presStyleLbl="parChTrans1D3" presStyleIdx="2" presStyleCnt="4"/>
      <dgm:spPr/>
      <dgm:t>
        <a:bodyPr/>
        <a:lstStyle/>
        <a:p>
          <a:endParaRPr lang="vi-VN"/>
        </a:p>
      </dgm:t>
    </dgm:pt>
    <dgm:pt modelId="{29049C14-5D60-41CE-8F42-DB48EAF28B7A}" type="pres">
      <dgm:prSet presAssocID="{59477E3E-3732-406A-A399-C03E6551814B}" presName="hierRoot3" presStyleCnt="0"/>
      <dgm:spPr/>
    </dgm:pt>
    <dgm:pt modelId="{BAB5B625-8BB1-4AF1-A5A0-107C5511087B}" type="pres">
      <dgm:prSet presAssocID="{59477E3E-3732-406A-A399-C03E6551814B}" presName="composite3" presStyleCnt="0"/>
      <dgm:spPr/>
    </dgm:pt>
    <dgm:pt modelId="{CC04F810-F899-41C9-B65D-67B521CEB68A}" type="pres">
      <dgm:prSet presAssocID="{59477E3E-3732-406A-A399-C03E6551814B}" presName="background3" presStyleLbl="node3" presStyleIdx="2" presStyleCnt="4"/>
      <dgm:spPr/>
    </dgm:pt>
    <dgm:pt modelId="{C4893489-03FC-4E13-A1D8-01FD921A5622}" type="pres">
      <dgm:prSet presAssocID="{59477E3E-3732-406A-A399-C03E6551814B}" presName="text3" presStyleLbl="fgAcc3" presStyleIdx="2" presStyleCnt="4" custScaleX="259862" custScaleY="369283">
        <dgm:presLayoutVars>
          <dgm:chPref val="3"/>
        </dgm:presLayoutVars>
      </dgm:prSet>
      <dgm:spPr/>
      <dgm:t>
        <a:bodyPr/>
        <a:lstStyle/>
        <a:p>
          <a:endParaRPr lang="vi-VN"/>
        </a:p>
      </dgm:t>
    </dgm:pt>
    <dgm:pt modelId="{4D294861-3EF4-46B4-964B-284A694D01C6}" type="pres">
      <dgm:prSet presAssocID="{59477E3E-3732-406A-A399-C03E6551814B}" presName="hierChild4" presStyleCnt="0"/>
      <dgm:spPr/>
    </dgm:pt>
    <dgm:pt modelId="{53DF8594-02C4-41C0-B30F-A0250914BF5C}" type="pres">
      <dgm:prSet presAssocID="{1042B29E-707A-4344-B337-E3B58495B9C8}" presName="Name10" presStyleLbl="parChTrans1D2" presStyleIdx="1" presStyleCnt="2"/>
      <dgm:spPr/>
      <dgm:t>
        <a:bodyPr/>
        <a:lstStyle/>
        <a:p>
          <a:endParaRPr lang="vi-VN"/>
        </a:p>
      </dgm:t>
    </dgm:pt>
    <dgm:pt modelId="{3D0CB6D8-69DD-4C65-B711-3B26A60F538A}" type="pres">
      <dgm:prSet presAssocID="{A38D8E5E-E36E-47C5-AA4E-C1594BD702E0}" presName="hierRoot2" presStyleCnt="0"/>
      <dgm:spPr/>
    </dgm:pt>
    <dgm:pt modelId="{CC6FCCAC-3588-467D-8FE8-18857E480038}" type="pres">
      <dgm:prSet presAssocID="{A38D8E5E-E36E-47C5-AA4E-C1594BD702E0}" presName="composite2" presStyleCnt="0"/>
      <dgm:spPr/>
    </dgm:pt>
    <dgm:pt modelId="{91467C89-69AC-4422-879B-7EAAA7591531}" type="pres">
      <dgm:prSet presAssocID="{A38D8E5E-E36E-47C5-AA4E-C1594BD702E0}" presName="background2" presStyleLbl="node2" presStyleIdx="1" presStyleCnt="2"/>
      <dgm:spPr/>
    </dgm:pt>
    <dgm:pt modelId="{C40FAE71-856F-4AE4-843C-FEA5A2EEC4AA}" type="pres">
      <dgm:prSet presAssocID="{A38D8E5E-E36E-47C5-AA4E-C1594BD702E0}" presName="text2" presStyleLbl="fgAcc2" presStyleIdx="1" presStyleCnt="2" custScaleX="369857" custScaleY="202990" custLinFactNeighborX="-17731" custLinFactNeighborY="5673">
        <dgm:presLayoutVars>
          <dgm:chPref val="3"/>
        </dgm:presLayoutVars>
      </dgm:prSet>
      <dgm:spPr/>
      <dgm:t>
        <a:bodyPr/>
        <a:lstStyle/>
        <a:p>
          <a:endParaRPr lang="vi-VN"/>
        </a:p>
      </dgm:t>
    </dgm:pt>
    <dgm:pt modelId="{F3327FB8-B9A5-4CBE-809B-8D9C98AF2E55}" type="pres">
      <dgm:prSet presAssocID="{A38D8E5E-E36E-47C5-AA4E-C1594BD702E0}" presName="hierChild3" presStyleCnt="0"/>
      <dgm:spPr/>
    </dgm:pt>
    <dgm:pt modelId="{079B8768-5467-4BFE-A9F4-A887DCC599B0}" type="pres">
      <dgm:prSet presAssocID="{E092A8D4-441A-4136-9BCD-0070B22C3797}" presName="Name17" presStyleLbl="parChTrans1D3" presStyleIdx="3" presStyleCnt="4"/>
      <dgm:spPr/>
      <dgm:t>
        <a:bodyPr/>
        <a:lstStyle/>
        <a:p>
          <a:endParaRPr lang="vi-VN"/>
        </a:p>
      </dgm:t>
    </dgm:pt>
    <dgm:pt modelId="{5317E986-614C-4F4E-B7E3-D27D1CD72ECD}" type="pres">
      <dgm:prSet presAssocID="{70B8B95D-CA63-4ADA-87D2-882BF2DCAED9}" presName="hierRoot3" presStyleCnt="0"/>
      <dgm:spPr/>
    </dgm:pt>
    <dgm:pt modelId="{4603B130-90C0-4012-9254-5E3DD6C48800}" type="pres">
      <dgm:prSet presAssocID="{70B8B95D-CA63-4ADA-87D2-882BF2DCAED9}" presName="composite3" presStyleCnt="0"/>
      <dgm:spPr/>
    </dgm:pt>
    <dgm:pt modelId="{7B6EDE1B-5F76-4F60-A936-4A07403350F0}" type="pres">
      <dgm:prSet presAssocID="{70B8B95D-CA63-4ADA-87D2-882BF2DCAED9}" presName="background3" presStyleLbl="node3" presStyleIdx="3" presStyleCnt="4"/>
      <dgm:spPr/>
    </dgm:pt>
    <dgm:pt modelId="{3DC7F8EC-F5C5-4D2C-A767-359EC675DE1C}" type="pres">
      <dgm:prSet presAssocID="{70B8B95D-CA63-4ADA-87D2-882BF2DCAED9}" presName="text3" presStyleLbl="fgAcc3" presStyleIdx="3" presStyleCnt="4" custScaleX="268685" custScaleY="354248">
        <dgm:presLayoutVars>
          <dgm:chPref val="3"/>
        </dgm:presLayoutVars>
      </dgm:prSet>
      <dgm:spPr/>
      <dgm:t>
        <a:bodyPr/>
        <a:lstStyle/>
        <a:p>
          <a:endParaRPr lang="vi-VN"/>
        </a:p>
      </dgm:t>
    </dgm:pt>
    <dgm:pt modelId="{F69D3AC1-A417-44E1-B841-6D6266A54D8A}" type="pres">
      <dgm:prSet presAssocID="{70B8B95D-CA63-4ADA-87D2-882BF2DCAED9}" presName="hierChild4" presStyleCnt="0"/>
      <dgm:spPr/>
    </dgm:pt>
  </dgm:ptLst>
  <dgm:cxnLst>
    <dgm:cxn modelId="{2A370CDF-B62D-4049-90EC-D07C38E69FA7}" type="presOf" srcId="{B422EEAD-8B29-4806-BB74-15AB2E23CFA3}" destId="{8F845177-8E19-499F-9EE8-6440B4ECE8D6}" srcOrd="0" destOrd="0" presId="urn:microsoft.com/office/officeart/2005/8/layout/hierarchy1"/>
    <dgm:cxn modelId="{25B26D15-609C-4A1B-97BE-8823B9373739}" type="presOf" srcId="{59477E3E-3732-406A-A399-C03E6551814B}" destId="{C4893489-03FC-4E13-A1D8-01FD921A5622}" srcOrd="0" destOrd="0" presId="urn:microsoft.com/office/officeart/2005/8/layout/hierarchy1"/>
    <dgm:cxn modelId="{D1F9069A-D28B-4AD2-A8AB-444191875A40}" type="presOf" srcId="{A38D8E5E-E36E-47C5-AA4E-C1594BD702E0}" destId="{C40FAE71-856F-4AE4-843C-FEA5A2EEC4AA}" srcOrd="0" destOrd="0" presId="urn:microsoft.com/office/officeart/2005/8/layout/hierarchy1"/>
    <dgm:cxn modelId="{3797F021-F269-471C-87E6-17E03C9B9120}" type="presOf" srcId="{E092A8D4-441A-4136-9BCD-0070B22C3797}" destId="{079B8768-5467-4BFE-A9F4-A887DCC599B0}" srcOrd="0" destOrd="0" presId="urn:microsoft.com/office/officeart/2005/8/layout/hierarchy1"/>
    <dgm:cxn modelId="{7C8EBDAE-3E1C-498D-A185-8448AE1B2001}" srcId="{A38D8E5E-E36E-47C5-AA4E-C1594BD702E0}" destId="{70B8B95D-CA63-4ADA-87D2-882BF2DCAED9}" srcOrd="0" destOrd="0" parTransId="{E092A8D4-441A-4136-9BCD-0070B22C3797}" sibTransId="{925C0B74-EA27-4545-A571-37FE259AF513}"/>
    <dgm:cxn modelId="{F954B3CE-07E8-43C1-8D66-8368A7D40AEC}" type="presOf" srcId="{F1CFDAE7-0C61-45A4-A741-A66BEAFE478D}" destId="{A6344DC4-5DAE-4A02-84B7-594FB445A113}" srcOrd="0" destOrd="0" presId="urn:microsoft.com/office/officeart/2005/8/layout/hierarchy1"/>
    <dgm:cxn modelId="{3ACFA8F2-4276-4B32-9446-FEA6D27419CC}" type="presOf" srcId="{330AFCE5-9F14-4B00-B250-5A9AB74AABA1}" destId="{114EAAA7-CA3E-4693-B874-7D3011AEA9FE}" srcOrd="0" destOrd="0" presId="urn:microsoft.com/office/officeart/2005/8/layout/hierarchy1"/>
    <dgm:cxn modelId="{60DB0455-B597-4D8F-979F-EA8D921387C4}" srcId="{330AFCE5-9F14-4B00-B250-5A9AB74AABA1}" destId="{882760E9-6D25-4590-83AF-0AA5E5103972}" srcOrd="0" destOrd="0" parTransId="{408A47F0-F1D0-4F72-A018-05267FBC16AF}" sibTransId="{602054FE-131B-4506-A102-7B36651C4FA4}"/>
    <dgm:cxn modelId="{4108FAF8-D659-4674-B777-DFD41155C0F3}" srcId="{B422EEAD-8B29-4806-BB74-15AB2E23CFA3}" destId="{A38D8E5E-E36E-47C5-AA4E-C1594BD702E0}" srcOrd="1" destOrd="0" parTransId="{1042B29E-707A-4344-B337-E3B58495B9C8}" sibTransId="{D703B786-0EE4-446E-AEC3-34C666849872}"/>
    <dgm:cxn modelId="{3CF7435F-FD57-4A8A-A2BA-279F64D540A1}" type="presOf" srcId="{408A47F0-F1D0-4F72-A018-05267FBC16AF}" destId="{C88AB54B-63E0-4A9F-A00A-2397F3F4EBA6}" srcOrd="0" destOrd="0" presId="urn:microsoft.com/office/officeart/2005/8/layout/hierarchy1"/>
    <dgm:cxn modelId="{C1F3CA9A-3F8F-42D4-89FB-3F048A078C66}" srcId="{B422EEAD-8B29-4806-BB74-15AB2E23CFA3}" destId="{330AFCE5-9F14-4B00-B250-5A9AB74AABA1}" srcOrd="0" destOrd="0" parTransId="{F1CFDAE7-0C61-45A4-A741-A66BEAFE478D}" sibTransId="{5195BA24-2A81-481E-8C47-6B179263F62B}"/>
    <dgm:cxn modelId="{7F624C6E-C61E-4EA2-B8EC-C7AF3CCBBFF5}" type="presOf" srcId="{70B8B95D-CA63-4ADA-87D2-882BF2DCAED9}" destId="{3DC7F8EC-F5C5-4D2C-A767-359EC675DE1C}" srcOrd="0" destOrd="0" presId="urn:microsoft.com/office/officeart/2005/8/layout/hierarchy1"/>
    <dgm:cxn modelId="{42AD031F-4FF5-4A12-B90A-80663AA1F4F9}" srcId="{AFF67741-062B-4596-9B56-A1EEEC73C7F6}" destId="{B422EEAD-8B29-4806-BB74-15AB2E23CFA3}" srcOrd="0" destOrd="0" parTransId="{768F3276-1941-48BB-A394-BA37D0C214F6}" sibTransId="{D4E34CA3-AD22-4529-9948-036E1E9C3158}"/>
    <dgm:cxn modelId="{25C9A27C-4955-4622-939E-41D21FBD0983}" type="presOf" srcId="{E4AB2EB0-AE27-402F-AA13-75DD83A3EA8D}" destId="{48D001E1-2B11-4E67-9951-2CF5B90399CD}" srcOrd="0" destOrd="0" presId="urn:microsoft.com/office/officeart/2005/8/layout/hierarchy1"/>
    <dgm:cxn modelId="{1F6F6067-D759-4F60-8E57-78EAA5827594}" type="presOf" srcId="{C254EE6E-ECC8-499F-9785-8A82A6AB4335}" destId="{95772381-246D-40A8-BA8B-BA1E55EDE577}" srcOrd="0" destOrd="0" presId="urn:microsoft.com/office/officeart/2005/8/layout/hierarchy1"/>
    <dgm:cxn modelId="{A27F7F06-0C48-4BC4-A2C1-E16359384BF1}" srcId="{330AFCE5-9F14-4B00-B250-5A9AB74AABA1}" destId="{8EF00B6F-BD6F-4F2A-8800-C8DCEAF766F9}" srcOrd="1" destOrd="0" parTransId="{E4AB2EB0-AE27-402F-AA13-75DD83A3EA8D}" sibTransId="{5772DE65-0796-4393-BF13-5B5CED4FDE7D}"/>
    <dgm:cxn modelId="{12F788A0-FC3B-4752-8DF4-DBE1E3365A64}" type="presOf" srcId="{AFF67741-062B-4596-9B56-A1EEEC73C7F6}" destId="{14FE124F-9CB1-46E6-9852-F4DE9DEF962E}" srcOrd="0" destOrd="0" presId="urn:microsoft.com/office/officeart/2005/8/layout/hierarchy1"/>
    <dgm:cxn modelId="{E71C28C0-D87E-4711-88C9-D3CF63C1E836}" type="presOf" srcId="{1042B29E-707A-4344-B337-E3B58495B9C8}" destId="{53DF8594-02C4-41C0-B30F-A0250914BF5C}" srcOrd="0" destOrd="0" presId="urn:microsoft.com/office/officeart/2005/8/layout/hierarchy1"/>
    <dgm:cxn modelId="{95D3C118-FA72-426F-8C7C-11D42491001B}" srcId="{330AFCE5-9F14-4B00-B250-5A9AB74AABA1}" destId="{59477E3E-3732-406A-A399-C03E6551814B}" srcOrd="2" destOrd="0" parTransId="{C254EE6E-ECC8-499F-9785-8A82A6AB4335}" sibTransId="{AD72075B-9BE0-4221-9218-28C14DD8000F}"/>
    <dgm:cxn modelId="{D53DF2C5-E342-4C45-BB3A-2C1B8D2E2D0C}" type="presOf" srcId="{8EF00B6F-BD6F-4F2A-8800-C8DCEAF766F9}" destId="{45F0176A-CAFF-4560-A1EE-E0DF5A7E278E}" srcOrd="0" destOrd="0" presId="urn:microsoft.com/office/officeart/2005/8/layout/hierarchy1"/>
    <dgm:cxn modelId="{952A35A8-125F-4A99-A8D9-127154DC6B7F}" type="presOf" srcId="{882760E9-6D25-4590-83AF-0AA5E5103972}" destId="{DFD9E571-B722-4A8E-9DE2-80BF6B254ACF}" srcOrd="0" destOrd="0" presId="urn:microsoft.com/office/officeart/2005/8/layout/hierarchy1"/>
    <dgm:cxn modelId="{3A1B30F8-C633-4098-9253-812FC89DFC2E}" type="presParOf" srcId="{14FE124F-9CB1-46E6-9852-F4DE9DEF962E}" destId="{E16FCF35-20D6-4A63-8BE8-F128B4409533}" srcOrd="0" destOrd="0" presId="urn:microsoft.com/office/officeart/2005/8/layout/hierarchy1"/>
    <dgm:cxn modelId="{5550116D-030E-4A3D-B15C-12788D751C01}" type="presParOf" srcId="{E16FCF35-20D6-4A63-8BE8-F128B4409533}" destId="{A1A3931C-C400-472E-8AD7-C88DC337A0C6}" srcOrd="0" destOrd="0" presId="urn:microsoft.com/office/officeart/2005/8/layout/hierarchy1"/>
    <dgm:cxn modelId="{388BDF72-7CE8-4C5B-9565-5DC396B3932E}" type="presParOf" srcId="{A1A3931C-C400-472E-8AD7-C88DC337A0C6}" destId="{06722C39-CDCB-44E1-B0E7-4D02F2BC4736}" srcOrd="0" destOrd="0" presId="urn:microsoft.com/office/officeart/2005/8/layout/hierarchy1"/>
    <dgm:cxn modelId="{8581B947-CE13-4543-8775-688FAAC7A9C7}" type="presParOf" srcId="{A1A3931C-C400-472E-8AD7-C88DC337A0C6}" destId="{8F845177-8E19-499F-9EE8-6440B4ECE8D6}" srcOrd="1" destOrd="0" presId="urn:microsoft.com/office/officeart/2005/8/layout/hierarchy1"/>
    <dgm:cxn modelId="{9F95D3C3-7D41-425D-ABAC-DBB6A0B29168}" type="presParOf" srcId="{E16FCF35-20D6-4A63-8BE8-F128B4409533}" destId="{372339B1-5E63-4EEA-B025-84689CCB3D12}" srcOrd="1" destOrd="0" presId="urn:microsoft.com/office/officeart/2005/8/layout/hierarchy1"/>
    <dgm:cxn modelId="{D71BBC65-BB00-4ACF-BB79-BF3A7C6697E7}" type="presParOf" srcId="{372339B1-5E63-4EEA-B025-84689CCB3D12}" destId="{A6344DC4-5DAE-4A02-84B7-594FB445A113}" srcOrd="0" destOrd="0" presId="urn:microsoft.com/office/officeart/2005/8/layout/hierarchy1"/>
    <dgm:cxn modelId="{38328467-C833-4999-B9E8-F342ED57CA1A}" type="presParOf" srcId="{372339B1-5E63-4EEA-B025-84689CCB3D12}" destId="{164DD3EA-39F3-4F8F-BD09-1C42F75792D0}" srcOrd="1" destOrd="0" presId="urn:microsoft.com/office/officeart/2005/8/layout/hierarchy1"/>
    <dgm:cxn modelId="{B702FFFD-4914-4993-B7AA-226CC4841325}" type="presParOf" srcId="{164DD3EA-39F3-4F8F-BD09-1C42F75792D0}" destId="{8AAE3BA0-A584-48A5-A470-C54765357F13}" srcOrd="0" destOrd="0" presId="urn:microsoft.com/office/officeart/2005/8/layout/hierarchy1"/>
    <dgm:cxn modelId="{E6F61E80-15B9-4D58-9D6A-3B1D83E572AC}" type="presParOf" srcId="{8AAE3BA0-A584-48A5-A470-C54765357F13}" destId="{5A72F51E-78D4-4300-AA96-F211C783A4F9}" srcOrd="0" destOrd="0" presId="urn:microsoft.com/office/officeart/2005/8/layout/hierarchy1"/>
    <dgm:cxn modelId="{6859C7F2-E666-47F7-9364-CBC38B5416D8}" type="presParOf" srcId="{8AAE3BA0-A584-48A5-A470-C54765357F13}" destId="{114EAAA7-CA3E-4693-B874-7D3011AEA9FE}" srcOrd="1" destOrd="0" presId="urn:microsoft.com/office/officeart/2005/8/layout/hierarchy1"/>
    <dgm:cxn modelId="{6CCEB8B5-528E-43C9-BFB7-B9C1AF4976A3}" type="presParOf" srcId="{164DD3EA-39F3-4F8F-BD09-1C42F75792D0}" destId="{EBADF2D9-A70F-475B-B4E9-64C01963564E}" srcOrd="1" destOrd="0" presId="urn:microsoft.com/office/officeart/2005/8/layout/hierarchy1"/>
    <dgm:cxn modelId="{5C89AF45-FD8A-403A-ACAF-E2B271736255}" type="presParOf" srcId="{EBADF2D9-A70F-475B-B4E9-64C01963564E}" destId="{C88AB54B-63E0-4A9F-A00A-2397F3F4EBA6}" srcOrd="0" destOrd="0" presId="urn:microsoft.com/office/officeart/2005/8/layout/hierarchy1"/>
    <dgm:cxn modelId="{A5CC4A44-0051-46E0-A235-FE47156B9478}" type="presParOf" srcId="{EBADF2D9-A70F-475B-B4E9-64C01963564E}" destId="{964E6F40-C161-4D6C-BD6E-A9D2A9B48814}" srcOrd="1" destOrd="0" presId="urn:microsoft.com/office/officeart/2005/8/layout/hierarchy1"/>
    <dgm:cxn modelId="{5F63E234-3847-46A8-88C6-2F735653A94D}" type="presParOf" srcId="{964E6F40-C161-4D6C-BD6E-A9D2A9B48814}" destId="{5425BF34-815B-4693-A6D3-80C3D59914B8}" srcOrd="0" destOrd="0" presId="urn:microsoft.com/office/officeart/2005/8/layout/hierarchy1"/>
    <dgm:cxn modelId="{AF01D4B4-4C76-46A5-84B0-A45A66CFD0C0}" type="presParOf" srcId="{5425BF34-815B-4693-A6D3-80C3D59914B8}" destId="{5A4CCB6B-AFF9-4D90-822E-A231C5862F69}" srcOrd="0" destOrd="0" presId="urn:microsoft.com/office/officeart/2005/8/layout/hierarchy1"/>
    <dgm:cxn modelId="{802AE382-E9F7-4C15-AD8F-2769D0D8E5ED}" type="presParOf" srcId="{5425BF34-815B-4693-A6D3-80C3D59914B8}" destId="{DFD9E571-B722-4A8E-9DE2-80BF6B254ACF}" srcOrd="1" destOrd="0" presId="urn:microsoft.com/office/officeart/2005/8/layout/hierarchy1"/>
    <dgm:cxn modelId="{450D3C2C-0697-4AB7-A6D5-F96613A7AD7A}" type="presParOf" srcId="{964E6F40-C161-4D6C-BD6E-A9D2A9B48814}" destId="{ED745AFF-5535-4F15-A69F-B313DAF53DE5}" srcOrd="1" destOrd="0" presId="urn:microsoft.com/office/officeart/2005/8/layout/hierarchy1"/>
    <dgm:cxn modelId="{F49DDF27-BEEE-4B07-B5FE-EAE0F6A430C8}" type="presParOf" srcId="{EBADF2D9-A70F-475B-B4E9-64C01963564E}" destId="{48D001E1-2B11-4E67-9951-2CF5B90399CD}" srcOrd="2" destOrd="0" presId="urn:microsoft.com/office/officeart/2005/8/layout/hierarchy1"/>
    <dgm:cxn modelId="{D0ED2D57-1898-45C0-A006-B14910BA1C23}" type="presParOf" srcId="{EBADF2D9-A70F-475B-B4E9-64C01963564E}" destId="{6C279BAA-C330-4F01-B21C-3E72273251B4}" srcOrd="3" destOrd="0" presId="urn:microsoft.com/office/officeart/2005/8/layout/hierarchy1"/>
    <dgm:cxn modelId="{F595EBB9-11D5-40B3-B4C2-1E1ACDCDC30A}" type="presParOf" srcId="{6C279BAA-C330-4F01-B21C-3E72273251B4}" destId="{BAB40228-B96C-4B1A-9D86-9B638F4FE25B}" srcOrd="0" destOrd="0" presId="urn:microsoft.com/office/officeart/2005/8/layout/hierarchy1"/>
    <dgm:cxn modelId="{38B22363-184C-40A1-93D7-0774B270AAC4}" type="presParOf" srcId="{BAB40228-B96C-4B1A-9D86-9B638F4FE25B}" destId="{FCE926F3-7031-4EDA-A56D-A679E79A99E6}" srcOrd="0" destOrd="0" presId="urn:microsoft.com/office/officeart/2005/8/layout/hierarchy1"/>
    <dgm:cxn modelId="{2B6EAE41-44DC-4534-8FE2-EDE15C3B47CC}" type="presParOf" srcId="{BAB40228-B96C-4B1A-9D86-9B638F4FE25B}" destId="{45F0176A-CAFF-4560-A1EE-E0DF5A7E278E}" srcOrd="1" destOrd="0" presId="urn:microsoft.com/office/officeart/2005/8/layout/hierarchy1"/>
    <dgm:cxn modelId="{51660149-21A3-4143-8E83-59628053CEB1}" type="presParOf" srcId="{6C279BAA-C330-4F01-B21C-3E72273251B4}" destId="{49419BB2-B5D3-4D20-93F1-96A73AA1F26F}" srcOrd="1" destOrd="0" presId="urn:microsoft.com/office/officeart/2005/8/layout/hierarchy1"/>
    <dgm:cxn modelId="{F8E12DCE-1F2A-44D0-8009-B4B5AA84FB14}" type="presParOf" srcId="{EBADF2D9-A70F-475B-B4E9-64C01963564E}" destId="{95772381-246D-40A8-BA8B-BA1E55EDE577}" srcOrd="4" destOrd="0" presId="urn:microsoft.com/office/officeart/2005/8/layout/hierarchy1"/>
    <dgm:cxn modelId="{2828BBF2-A74A-4950-BC1A-A651A91B4AFA}" type="presParOf" srcId="{EBADF2D9-A70F-475B-B4E9-64C01963564E}" destId="{29049C14-5D60-41CE-8F42-DB48EAF28B7A}" srcOrd="5" destOrd="0" presId="urn:microsoft.com/office/officeart/2005/8/layout/hierarchy1"/>
    <dgm:cxn modelId="{4A72C522-DAF5-4EE9-BB69-45B37A4767AA}" type="presParOf" srcId="{29049C14-5D60-41CE-8F42-DB48EAF28B7A}" destId="{BAB5B625-8BB1-4AF1-A5A0-107C5511087B}" srcOrd="0" destOrd="0" presId="urn:microsoft.com/office/officeart/2005/8/layout/hierarchy1"/>
    <dgm:cxn modelId="{0A83AA9C-D70D-4A0D-A0DD-A8A3B1B2BDDA}" type="presParOf" srcId="{BAB5B625-8BB1-4AF1-A5A0-107C5511087B}" destId="{CC04F810-F899-41C9-B65D-67B521CEB68A}" srcOrd="0" destOrd="0" presId="urn:microsoft.com/office/officeart/2005/8/layout/hierarchy1"/>
    <dgm:cxn modelId="{6DB24E50-6908-4330-9B90-E18F7ABC6814}" type="presParOf" srcId="{BAB5B625-8BB1-4AF1-A5A0-107C5511087B}" destId="{C4893489-03FC-4E13-A1D8-01FD921A5622}" srcOrd="1" destOrd="0" presId="urn:microsoft.com/office/officeart/2005/8/layout/hierarchy1"/>
    <dgm:cxn modelId="{232FD8CA-FAF1-486B-BAF1-5AA66E240993}" type="presParOf" srcId="{29049C14-5D60-41CE-8F42-DB48EAF28B7A}" destId="{4D294861-3EF4-46B4-964B-284A694D01C6}" srcOrd="1" destOrd="0" presId="urn:microsoft.com/office/officeart/2005/8/layout/hierarchy1"/>
    <dgm:cxn modelId="{AB4BAE96-9A82-4E32-AC12-13CF24132CCD}" type="presParOf" srcId="{372339B1-5E63-4EEA-B025-84689CCB3D12}" destId="{53DF8594-02C4-41C0-B30F-A0250914BF5C}" srcOrd="2" destOrd="0" presId="urn:microsoft.com/office/officeart/2005/8/layout/hierarchy1"/>
    <dgm:cxn modelId="{DD92F5DB-B7BE-418D-A864-31422631AA6B}" type="presParOf" srcId="{372339B1-5E63-4EEA-B025-84689CCB3D12}" destId="{3D0CB6D8-69DD-4C65-B711-3B26A60F538A}" srcOrd="3" destOrd="0" presId="urn:microsoft.com/office/officeart/2005/8/layout/hierarchy1"/>
    <dgm:cxn modelId="{E62F8123-7A53-4F48-8C3D-72B1AC5CBA2F}" type="presParOf" srcId="{3D0CB6D8-69DD-4C65-B711-3B26A60F538A}" destId="{CC6FCCAC-3588-467D-8FE8-18857E480038}" srcOrd="0" destOrd="0" presId="urn:microsoft.com/office/officeart/2005/8/layout/hierarchy1"/>
    <dgm:cxn modelId="{0D4CCB3A-82DE-4603-8B3F-22E048FC09D4}" type="presParOf" srcId="{CC6FCCAC-3588-467D-8FE8-18857E480038}" destId="{91467C89-69AC-4422-879B-7EAAA7591531}" srcOrd="0" destOrd="0" presId="urn:microsoft.com/office/officeart/2005/8/layout/hierarchy1"/>
    <dgm:cxn modelId="{BD106E0C-A894-4844-927D-9ACD99A57EEB}" type="presParOf" srcId="{CC6FCCAC-3588-467D-8FE8-18857E480038}" destId="{C40FAE71-856F-4AE4-843C-FEA5A2EEC4AA}" srcOrd="1" destOrd="0" presId="urn:microsoft.com/office/officeart/2005/8/layout/hierarchy1"/>
    <dgm:cxn modelId="{9AB53549-DC35-4724-A564-7A52BF54CBE9}" type="presParOf" srcId="{3D0CB6D8-69DD-4C65-B711-3B26A60F538A}" destId="{F3327FB8-B9A5-4CBE-809B-8D9C98AF2E55}" srcOrd="1" destOrd="0" presId="urn:microsoft.com/office/officeart/2005/8/layout/hierarchy1"/>
    <dgm:cxn modelId="{D78572D5-B145-4AFA-96C0-E55F9DFB333F}" type="presParOf" srcId="{F3327FB8-B9A5-4CBE-809B-8D9C98AF2E55}" destId="{079B8768-5467-4BFE-A9F4-A887DCC599B0}" srcOrd="0" destOrd="0" presId="urn:microsoft.com/office/officeart/2005/8/layout/hierarchy1"/>
    <dgm:cxn modelId="{24FF2080-0A18-46BF-B90B-6A0603649D4B}" type="presParOf" srcId="{F3327FB8-B9A5-4CBE-809B-8D9C98AF2E55}" destId="{5317E986-614C-4F4E-B7E3-D27D1CD72ECD}" srcOrd="1" destOrd="0" presId="urn:microsoft.com/office/officeart/2005/8/layout/hierarchy1"/>
    <dgm:cxn modelId="{D10E3CFE-A89E-45A9-A317-CEB17021A35B}" type="presParOf" srcId="{5317E986-614C-4F4E-B7E3-D27D1CD72ECD}" destId="{4603B130-90C0-4012-9254-5E3DD6C48800}" srcOrd="0" destOrd="0" presId="urn:microsoft.com/office/officeart/2005/8/layout/hierarchy1"/>
    <dgm:cxn modelId="{AA047E78-630F-41BF-B097-C45C1199191C}" type="presParOf" srcId="{4603B130-90C0-4012-9254-5E3DD6C48800}" destId="{7B6EDE1B-5F76-4F60-A936-4A07403350F0}" srcOrd="0" destOrd="0" presId="urn:microsoft.com/office/officeart/2005/8/layout/hierarchy1"/>
    <dgm:cxn modelId="{0339C6B8-ECA9-45BA-B3CF-229539840138}" type="presParOf" srcId="{4603B130-90C0-4012-9254-5E3DD6C48800}" destId="{3DC7F8EC-F5C5-4D2C-A767-359EC675DE1C}" srcOrd="1" destOrd="0" presId="urn:microsoft.com/office/officeart/2005/8/layout/hierarchy1"/>
    <dgm:cxn modelId="{223378AF-5EFF-4143-ADF1-0DE4BE2A8988}" type="presParOf" srcId="{5317E986-614C-4F4E-B7E3-D27D1CD72ECD}" destId="{F69D3AC1-A417-44E1-B841-6D6266A54D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B8768-5467-4BFE-A9F4-A887DCC599B0}">
      <dsp:nvSpPr>
        <dsp:cNvPr id="0" name=""/>
        <dsp:cNvSpPr/>
      </dsp:nvSpPr>
      <dsp:spPr>
        <a:xfrm>
          <a:off x="19694582" y="6163695"/>
          <a:ext cx="362506" cy="520952"/>
        </a:xfrm>
        <a:custGeom>
          <a:avLst/>
          <a:gdLst/>
          <a:ahLst/>
          <a:cxnLst/>
          <a:rect l="0" t="0" r="0" b="0"/>
          <a:pathLst>
            <a:path>
              <a:moveTo>
                <a:pt x="0" y="0"/>
              </a:moveTo>
              <a:lnTo>
                <a:pt x="0" y="331554"/>
              </a:lnTo>
              <a:lnTo>
                <a:pt x="362506" y="331554"/>
              </a:lnTo>
              <a:lnTo>
                <a:pt x="362506" y="52095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DF8594-02C4-41C0-B30F-A0250914BF5C}">
      <dsp:nvSpPr>
        <dsp:cNvPr id="0" name=""/>
        <dsp:cNvSpPr/>
      </dsp:nvSpPr>
      <dsp:spPr>
        <a:xfrm>
          <a:off x="12832211" y="3024341"/>
          <a:ext cx="6862370" cy="504049"/>
        </a:xfrm>
        <a:custGeom>
          <a:avLst/>
          <a:gdLst/>
          <a:ahLst/>
          <a:cxnLst/>
          <a:rect l="0" t="0" r="0" b="0"/>
          <a:pathLst>
            <a:path>
              <a:moveTo>
                <a:pt x="0" y="0"/>
              </a:moveTo>
              <a:lnTo>
                <a:pt x="0" y="314651"/>
              </a:lnTo>
              <a:lnTo>
                <a:pt x="6862370" y="314651"/>
              </a:lnTo>
              <a:lnTo>
                <a:pt x="6862370" y="5040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72381-246D-40A8-BA8B-BA1E55EDE577}">
      <dsp:nvSpPr>
        <dsp:cNvPr id="0" name=""/>
        <dsp:cNvSpPr/>
      </dsp:nvSpPr>
      <dsp:spPr>
        <a:xfrm>
          <a:off x="8432598" y="6051033"/>
          <a:ext cx="5767148" cy="594602"/>
        </a:xfrm>
        <a:custGeom>
          <a:avLst/>
          <a:gdLst/>
          <a:ahLst/>
          <a:cxnLst/>
          <a:rect l="0" t="0" r="0" b="0"/>
          <a:pathLst>
            <a:path>
              <a:moveTo>
                <a:pt x="0" y="0"/>
              </a:moveTo>
              <a:lnTo>
                <a:pt x="0" y="405204"/>
              </a:lnTo>
              <a:lnTo>
                <a:pt x="5767148" y="405204"/>
              </a:lnTo>
              <a:lnTo>
                <a:pt x="5767148" y="5946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001E1-2B11-4E67-9951-2CF5B90399CD}">
      <dsp:nvSpPr>
        <dsp:cNvPr id="0" name=""/>
        <dsp:cNvSpPr/>
      </dsp:nvSpPr>
      <dsp:spPr>
        <a:xfrm>
          <a:off x="8386878" y="6051033"/>
          <a:ext cx="91440" cy="594602"/>
        </a:xfrm>
        <a:custGeom>
          <a:avLst/>
          <a:gdLst/>
          <a:ahLst/>
          <a:cxnLst/>
          <a:rect l="0" t="0" r="0" b="0"/>
          <a:pathLst>
            <a:path>
              <a:moveTo>
                <a:pt x="45720" y="0"/>
              </a:moveTo>
              <a:lnTo>
                <a:pt x="45720" y="5946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AB54B-63E0-4A9F-A00A-2397F3F4EBA6}">
      <dsp:nvSpPr>
        <dsp:cNvPr id="0" name=""/>
        <dsp:cNvSpPr/>
      </dsp:nvSpPr>
      <dsp:spPr>
        <a:xfrm>
          <a:off x="2665449" y="6051033"/>
          <a:ext cx="5767148" cy="594602"/>
        </a:xfrm>
        <a:custGeom>
          <a:avLst/>
          <a:gdLst/>
          <a:ahLst/>
          <a:cxnLst/>
          <a:rect l="0" t="0" r="0" b="0"/>
          <a:pathLst>
            <a:path>
              <a:moveTo>
                <a:pt x="5767148" y="0"/>
              </a:moveTo>
              <a:lnTo>
                <a:pt x="5767148" y="405204"/>
              </a:lnTo>
              <a:lnTo>
                <a:pt x="0" y="405204"/>
              </a:lnTo>
              <a:lnTo>
                <a:pt x="0" y="5946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44DC4-5DAE-4A02-84B7-594FB445A113}">
      <dsp:nvSpPr>
        <dsp:cNvPr id="0" name=""/>
        <dsp:cNvSpPr/>
      </dsp:nvSpPr>
      <dsp:spPr>
        <a:xfrm>
          <a:off x="8432598" y="3024341"/>
          <a:ext cx="4399613" cy="430400"/>
        </a:xfrm>
        <a:custGeom>
          <a:avLst/>
          <a:gdLst/>
          <a:ahLst/>
          <a:cxnLst/>
          <a:rect l="0" t="0" r="0" b="0"/>
          <a:pathLst>
            <a:path>
              <a:moveTo>
                <a:pt x="4399613" y="0"/>
              </a:moveTo>
              <a:lnTo>
                <a:pt x="4399613" y="241002"/>
              </a:lnTo>
              <a:lnTo>
                <a:pt x="0" y="241002"/>
              </a:lnTo>
              <a:lnTo>
                <a:pt x="0" y="43040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722C39-CDCB-44E1-B0E7-4D02F2BC4736}">
      <dsp:nvSpPr>
        <dsp:cNvPr id="0" name=""/>
        <dsp:cNvSpPr/>
      </dsp:nvSpPr>
      <dsp:spPr>
        <a:xfrm>
          <a:off x="8639212" y="821936"/>
          <a:ext cx="8385997" cy="2202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45177-8E19-499F-9EE8-6440B4ECE8D6}">
      <dsp:nvSpPr>
        <dsp:cNvPr id="0" name=""/>
        <dsp:cNvSpPr/>
      </dsp:nvSpPr>
      <dsp:spPr>
        <a:xfrm>
          <a:off x="8866377" y="1037742"/>
          <a:ext cx="8385997" cy="22024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b="1" kern="1200">
              <a:latin typeface="Times New Roman" panose="02020603050405020304" pitchFamily="18" charset="0"/>
              <a:ea typeface="Tahoma" pitchFamily="34" charset="0"/>
              <a:cs typeface="Times New Roman" panose="02020603050405020304" pitchFamily="18" charset="0"/>
            </a:rPr>
            <a:t>Bài toán toán liên quan</a:t>
          </a:r>
        </a:p>
      </dsp:txBody>
      <dsp:txXfrm>
        <a:off x="8930883" y="1102248"/>
        <a:ext cx="8256985" cy="2073392"/>
      </dsp:txXfrm>
    </dsp:sp>
    <dsp:sp modelId="{5A72F51E-78D4-4300-AA96-F211C783A4F9}">
      <dsp:nvSpPr>
        <dsp:cNvPr id="0" name=""/>
        <dsp:cNvSpPr/>
      </dsp:nvSpPr>
      <dsp:spPr>
        <a:xfrm>
          <a:off x="2019184" y="3454741"/>
          <a:ext cx="12826828" cy="25962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EAAA7-CA3E-4693-B874-7D3011AEA9FE}">
      <dsp:nvSpPr>
        <dsp:cNvPr id="0" name=""/>
        <dsp:cNvSpPr/>
      </dsp:nvSpPr>
      <dsp:spPr>
        <a:xfrm>
          <a:off x="2246348" y="3670547"/>
          <a:ext cx="12826828" cy="259629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a:latin typeface="Times New Roman" panose="02020603050405020304" pitchFamily="18" charset="0"/>
              <a:ea typeface="Tahoma" pitchFamily="34" charset="0"/>
              <a:cs typeface="Times New Roman" panose="02020603050405020304" pitchFamily="18" charset="0"/>
            </a:rPr>
            <a:t>Dạng 1: </a:t>
          </a:r>
          <a:r>
            <a:rPr lang="vi-VN" sz="4800" kern="1200">
              <a:latin typeface="Times New Roman" panose="02020603050405020304" pitchFamily="18" charset="0"/>
              <a:ea typeface="Tahoma" pitchFamily="34" charset="0"/>
              <a:cs typeface="Times New Roman" panose="02020603050405020304" pitchFamily="18" charset="0"/>
            </a:rPr>
            <a:t>Xét một điểm bất kì khi biết tọa độ thuộc (không thuộc) miền nghiệm của bất phương trình bậc nhất hai ẩn</a:t>
          </a:r>
          <a:r>
            <a:rPr lang="en-US" sz="4800" kern="1200">
              <a:latin typeface="Times New Roman" panose="02020603050405020304" pitchFamily="18" charset="0"/>
              <a:ea typeface="Tahoma" pitchFamily="34" charset="0"/>
              <a:cs typeface="Times New Roman" panose="02020603050405020304" pitchFamily="18" charset="0"/>
            </a:rPr>
            <a:t>.</a:t>
          </a:r>
        </a:p>
      </dsp:txBody>
      <dsp:txXfrm>
        <a:off x="2322391" y="3746590"/>
        <a:ext cx="12674742" cy="2444205"/>
      </dsp:txXfrm>
    </dsp:sp>
    <dsp:sp modelId="{5A4CCB6B-AFF9-4D90-822E-A231C5862F69}">
      <dsp:nvSpPr>
        <dsp:cNvPr id="0" name=""/>
        <dsp:cNvSpPr/>
      </dsp:nvSpPr>
      <dsp:spPr>
        <a:xfrm>
          <a:off x="9039" y="6645635"/>
          <a:ext cx="5312820" cy="47941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9E571-B722-4A8E-9DE2-80BF6B254ACF}">
      <dsp:nvSpPr>
        <dsp:cNvPr id="0" name=""/>
        <dsp:cNvSpPr/>
      </dsp:nvSpPr>
      <dsp:spPr>
        <a:xfrm>
          <a:off x="236203" y="6861441"/>
          <a:ext cx="5312820" cy="47941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vi-VN" sz="4800" kern="1200">
              <a:latin typeface="Times New Roman" panose="02020603050405020304" pitchFamily="18" charset="0"/>
              <a:ea typeface="Tahoma" pitchFamily="34" charset="0"/>
              <a:cs typeface="Times New Roman" panose="02020603050405020304" pitchFamily="18" charset="0"/>
            </a:rPr>
            <a:t>Cách 1:</a:t>
          </a:r>
          <a:r>
            <a:rPr lang="vi-VN" sz="4800" b="1" kern="1200">
              <a:latin typeface="Times New Roman" panose="02020603050405020304" pitchFamily="18" charset="0"/>
              <a:ea typeface="Tahoma" pitchFamily="34" charset="0"/>
              <a:cs typeface="Times New Roman" panose="02020603050405020304" pitchFamily="18" charset="0"/>
            </a:rPr>
            <a:t> </a:t>
          </a:r>
          <a:r>
            <a:rPr lang="vi-VN" sz="4800" kern="1200">
              <a:latin typeface="Times New Roman" panose="02020603050405020304" pitchFamily="18" charset="0"/>
              <a:ea typeface="Tahoma" pitchFamily="34" charset="0"/>
              <a:cs typeface="Times New Roman" panose="02020603050405020304" pitchFamily="18" charset="0"/>
            </a:rPr>
            <a:t>Thế trực tiếp tọa độ điểm vào bất phương trình</a:t>
          </a:r>
          <a:r>
            <a:rPr lang="en-US" sz="4800" kern="1200">
              <a:latin typeface="Times New Roman" panose="02020603050405020304" pitchFamily="18" charset="0"/>
              <a:ea typeface="Tahoma" pitchFamily="34" charset="0"/>
              <a:cs typeface="Times New Roman" panose="02020603050405020304" pitchFamily="18" charset="0"/>
            </a:rPr>
            <a:t> , xem xét và đưa ra kết luận</a:t>
          </a:r>
        </a:p>
      </dsp:txBody>
      <dsp:txXfrm>
        <a:off x="376620" y="7001858"/>
        <a:ext cx="5031986" cy="4513357"/>
      </dsp:txXfrm>
    </dsp:sp>
    <dsp:sp modelId="{FCE926F3-7031-4EDA-A56D-A679E79A99E6}">
      <dsp:nvSpPr>
        <dsp:cNvPr id="0" name=""/>
        <dsp:cNvSpPr/>
      </dsp:nvSpPr>
      <dsp:spPr>
        <a:xfrm>
          <a:off x="5776188" y="6645635"/>
          <a:ext cx="5312820" cy="47941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0176A-CAFF-4560-A1EE-E0DF5A7E278E}">
      <dsp:nvSpPr>
        <dsp:cNvPr id="0" name=""/>
        <dsp:cNvSpPr/>
      </dsp:nvSpPr>
      <dsp:spPr>
        <a:xfrm>
          <a:off x="6003352" y="6861441"/>
          <a:ext cx="5312820" cy="47941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vi-VN" sz="4800" kern="1200">
              <a:latin typeface="Times New Roman" panose="02020603050405020304" pitchFamily="18" charset="0"/>
              <a:ea typeface="Tahoma" pitchFamily="34" charset="0"/>
              <a:cs typeface="Times New Roman" panose="02020603050405020304" pitchFamily="18" charset="0"/>
            </a:rPr>
            <a:t>Cách </a:t>
          </a:r>
          <a:r>
            <a:rPr lang="en-US" sz="4800" kern="1200">
              <a:latin typeface="Times New Roman" panose="02020603050405020304" pitchFamily="18" charset="0"/>
              <a:ea typeface="Tahoma" pitchFamily="34" charset="0"/>
              <a:cs typeface="Times New Roman" panose="02020603050405020304" pitchFamily="18" charset="0"/>
            </a:rPr>
            <a:t>2</a:t>
          </a:r>
          <a:r>
            <a:rPr lang="vi-VN" sz="4800" kern="1200">
              <a:latin typeface="Times New Roman" panose="02020603050405020304" pitchFamily="18" charset="0"/>
              <a:ea typeface="Tahoma" pitchFamily="34" charset="0"/>
              <a:cs typeface="Times New Roman" panose="02020603050405020304" pitchFamily="18" charset="0"/>
            </a:rPr>
            <a:t>:</a:t>
          </a:r>
          <a:r>
            <a:rPr lang="vi-VN" sz="4800" b="1" kern="1200">
              <a:latin typeface="Times New Roman" panose="02020603050405020304" pitchFamily="18" charset="0"/>
              <a:ea typeface="Tahoma" pitchFamily="34" charset="0"/>
              <a:cs typeface="Times New Roman" panose="02020603050405020304" pitchFamily="18" charset="0"/>
            </a:rPr>
            <a:t> </a:t>
          </a:r>
          <a:r>
            <a:rPr lang="en-US" sz="4800" kern="1200">
              <a:latin typeface="Times New Roman" panose="02020603050405020304" pitchFamily="18" charset="0"/>
              <a:ea typeface="Tahoma" pitchFamily="34" charset="0"/>
              <a:cs typeface="Times New Roman" panose="02020603050405020304" pitchFamily="18" charset="0"/>
            </a:rPr>
            <a:t>D</a:t>
          </a:r>
          <a:r>
            <a:rPr lang="vi-VN" sz="4800" kern="1200">
              <a:latin typeface="Times New Roman" panose="02020603050405020304" pitchFamily="18" charset="0"/>
              <a:ea typeface="Tahoma" pitchFamily="34" charset="0"/>
              <a:cs typeface="Times New Roman" panose="02020603050405020304" pitchFamily="18" charset="0"/>
            </a:rPr>
            <a:t>ùng máy tính kiểm tra </a:t>
          </a:r>
          <a:r>
            <a:rPr lang="en-US" sz="4800" kern="1200">
              <a:latin typeface="Times New Roman" panose="02020603050405020304" pitchFamily="18" charset="0"/>
              <a:ea typeface="Tahoma" pitchFamily="34" charset="0"/>
              <a:cs typeface="Times New Roman" panose="02020603050405020304" pitchFamily="18" charset="0"/>
            </a:rPr>
            <a:t>và đưa ra kết luận</a:t>
          </a:r>
        </a:p>
      </dsp:txBody>
      <dsp:txXfrm>
        <a:off x="6143769" y="7001858"/>
        <a:ext cx="5031986" cy="4513357"/>
      </dsp:txXfrm>
    </dsp:sp>
    <dsp:sp modelId="{CC04F810-F899-41C9-B65D-67B521CEB68A}">
      <dsp:nvSpPr>
        <dsp:cNvPr id="0" name=""/>
        <dsp:cNvSpPr/>
      </dsp:nvSpPr>
      <dsp:spPr>
        <a:xfrm>
          <a:off x="11543337" y="6645635"/>
          <a:ext cx="5312820" cy="47941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93489-03FC-4E13-A1D8-01FD921A5622}">
      <dsp:nvSpPr>
        <dsp:cNvPr id="0" name=""/>
        <dsp:cNvSpPr/>
      </dsp:nvSpPr>
      <dsp:spPr>
        <a:xfrm>
          <a:off x="11770501" y="6861441"/>
          <a:ext cx="5312820" cy="47941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a:latin typeface="Times New Roman" panose="02020603050405020304" pitchFamily="18" charset="0"/>
              <a:ea typeface="Tahoma" pitchFamily="34" charset="0"/>
              <a:cs typeface="Times New Roman" panose="02020603050405020304" pitchFamily="18" charset="0"/>
            </a:rPr>
            <a:t>Cách 3: Biểu diễn hình học tập nghiệm của bất phương trình dựa vào hình vẽ đưa ra kết luận</a:t>
          </a:r>
        </a:p>
      </dsp:txBody>
      <dsp:txXfrm>
        <a:off x="11910918" y="7001858"/>
        <a:ext cx="5031986" cy="4513357"/>
      </dsp:txXfrm>
    </dsp:sp>
    <dsp:sp modelId="{91467C89-69AC-4422-879B-7EAAA7591531}">
      <dsp:nvSpPr>
        <dsp:cNvPr id="0" name=""/>
        <dsp:cNvSpPr/>
      </dsp:nvSpPr>
      <dsp:spPr>
        <a:xfrm>
          <a:off x="15913760" y="3528390"/>
          <a:ext cx="7561643" cy="26353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FAE71-856F-4AE4-843C-FEA5A2EEC4AA}">
      <dsp:nvSpPr>
        <dsp:cNvPr id="0" name=""/>
        <dsp:cNvSpPr/>
      </dsp:nvSpPr>
      <dsp:spPr>
        <a:xfrm>
          <a:off x="16140924" y="3744196"/>
          <a:ext cx="7561643" cy="263530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a:latin typeface="Times New Roman" panose="02020603050405020304" pitchFamily="18" charset="0"/>
              <a:ea typeface="Tahoma" pitchFamily="34" charset="0"/>
              <a:cs typeface="Times New Roman" panose="02020603050405020304" pitchFamily="18" charset="0"/>
            </a:rPr>
            <a:t>Dạng 2: </a:t>
          </a:r>
          <a:r>
            <a:rPr lang="vi-VN" sz="4800" kern="1200">
              <a:latin typeface="Times New Roman" panose="02020603050405020304" pitchFamily="18" charset="0"/>
              <a:ea typeface="Tahoma" pitchFamily="34" charset="0"/>
              <a:cs typeface="Times New Roman" panose="02020603050405020304" pitchFamily="18" charset="0"/>
            </a:rPr>
            <a:t>Quan sát hình vẽ tìm miền nghiệm của bất phương trình đã</a:t>
          </a:r>
          <a:r>
            <a:rPr lang="en-US" sz="4800" kern="1200">
              <a:latin typeface="Times New Roman" panose="02020603050405020304" pitchFamily="18" charset="0"/>
              <a:ea typeface="Tahoma" pitchFamily="34" charset="0"/>
              <a:cs typeface="Times New Roman" panose="02020603050405020304" pitchFamily="18" charset="0"/>
            </a:rPr>
            <a:t> cho.</a:t>
          </a:r>
        </a:p>
      </dsp:txBody>
      <dsp:txXfrm>
        <a:off x="16218109" y="3821381"/>
        <a:ext cx="7407273" cy="2480934"/>
      </dsp:txXfrm>
    </dsp:sp>
    <dsp:sp modelId="{7B6EDE1B-5F76-4F60-A936-4A07403350F0}">
      <dsp:nvSpPr>
        <dsp:cNvPr id="0" name=""/>
        <dsp:cNvSpPr/>
      </dsp:nvSpPr>
      <dsp:spPr>
        <a:xfrm>
          <a:off x="17310486" y="6684647"/>
          <a:ext cx="5493204" cy="45990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7F8EC-F5C5-4D2C-A767-359EC675DE1C}">
      <dsp:nvSpPr>
        <dsp:cNvPr id="0" name=""/>
        <dsp:cNvSpPr/>
      </dsp:nvSpPr>
      <dsp:spPr>
        <a:xfrm>
          <a:off x="17537650" y="6900453"/>
          <a:ext cx="5493204" cy="459900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a:latin typeface="Times New Roman" panose="02020603050405020304" pitchFamily="18" charset="0"/>
              <a:ea typeface="Tahoma" pitchFamily="34" charset="0"/>
              <a:cs typeface="Times New Roman" panose="02020603050405020304" pitchFamily="18" charset="0"/>
            </a:rPr>
            <a:t>Biểu diễn hình học tập nghiệm của bất phương trình dựa vào hình vẽ đưa ra kết luận</a:t>
          </a:r>
        </a:p>
      </dsp:txBody>
      <dsp:txXfrm>
        <a:off x="17672350" y="7035153"/>
        <a:ext cx="5223804" cy="43296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77.wmf"/><Relationship Id="rId18" Type="http://schemas.openxmlformats.org/officeDocument/2006/relationships/image" Target="../media/image82.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6.wmf"/><Relationship Id="rId17" Type="http://schemas.openxmlformats.org/officeDocument/2006/relationships/image" Target="../media/image81.wmf"/><Relationship Id="rId2" Type="http://schemas.openxmlformats.org/officeDocument/2006/relationships/image" Target="../media/image66.wmf"/><Relationship Id="rId16" Type="http://schemas.openxmlformats.org/officeDocument/2006/relationships/image" Target="../media/image80.wmf"/><Relationship Id="rId20" Type="http://schemas.openxmlformats.org/officeDocument/2006/relationships/image" Target="../media/image84.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5" Type="http://schemas.openxmlformats.org/officeDocument/2006/relationships/image" Target="../media/image79.wmf"/><Relationship Id="rId10" Type="http://schemas.openxmlformats.org/officeDocument/2006/relationships/image" Target="../media/image74.wmf"/><Relationship Id="rId19" Type="http://schemas.openxmlformats.org/officeDocument/2006/relationships/image" Target="../media/image83.wmf"/><Relationship Id="rId4" Type="http://schemas.openxmlformats.org/officeDocument/2006/relationships/image" Target="../media/image68.wmf"/><Relationship Id="rId9" Type="http://schemas.openxmlformats.org/officeDocument/2006/relationships/image" Target="../media/image73.wmf"/><Relationship Id="rId1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9A84D0A-8BA1-4634-B064-6627BA8A274B}" type="datetimeFigureOut">
              <a:rPr lang="en-US" smtClean="0"/>
              <a:pPr/>
              <a:t>3/10/2020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FE9A5E7-310C-4213-B765-A9D63F8F6214}" type="slidenum">
              <a:rPr lang="en-US" smtClean="0"/>
              <a:pPr/>
              <a:t>‹#›</a:t>
            </a:fld>
            <a:endParaRPr lang="en-US"/>
          </a:p>
        </p:txBody>
      </p:sp>
    </p:spTree>
    <p:extLst>
      <p:ext uri="{BB962C8B-B14F-4D97-AF65-F5344CB8AC3E}">
        <p14:creationId xmlns:p14="http://schemas.microsoft.com/office/powerpoint/2010/main" val="118207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24CBC77-23D7-449E-93CA-96A51588F891}" type="datetimeFigureOut">
              <a:rPr lang="en-US" smtClean="0"/>
              <a:pPr/>
              <a:t>3/10/2020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A67C430-5FE5-4C20-A485-FA8033B71AFE}" type="slidenum">
              <a:rPr lang="en-US" smtClean="0"/>
              <a:pPr/>
              <a:t>‹#›</a:t>
            </a:fld>
            <a:endParaRPr lang="en-US"/>
          </a:p>
        </p:txBody>
      </p:sp>
    </p:spTree>
    <p:extLst>
      <p:ext uri="{BB962C8B-B14F-4D97-AF65-F5344CB8AC3E}">
        <p14:creationId xmlns:p14="http://schemas.microsoft.com/office/powerpoint/2010/main" val="3321088095"/>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423024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919" y="4261345"/>
            <a:ext cx="20727750" cy="294039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7838" y="7773300"/>
            <a:ext cx="17069912" cy="3505606"/>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280" y="3200772"/>
            <a:ext cx="21947029" cy="90529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9705" y="1098677"/>
            <a:ext cx="14631353" cy="2341198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251412" y="1098677"/>
            <a:ext cx="43491867" cy="2341198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80" y="12714173"/>
            <a:ext cx="5689971" cy="730335"/>
          </a:xfrm>
          <a:prstGeom prst="rect">
            <a:avLst/>
          </a:prstGeom>
        </p:spPr>
        <p:txBody>
          <a:bodyPr/>
          <a:lstStyle/>
          <a:p>
            <a:fld id="{D15044BE-B3F3-4258-B55D-9238C2EBFDF1}"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2" cy="73033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56A0A80-8336-46B1-B89F-89FB7E7362A5}" type="slidenum">
              <a:rPr lang="en-US" smtClean="0"/>
              <a:pPr/>
              <a:t>‹#›</a:t>
            </a:fld>
            <a:endParaRPr lang="en-US" dirty="0"/>
          </a:p>
        </p:txBody>
      </p:sp>
    </p:spTree>
    <p:extLst>
      <p:ext uri="{BB962C8B-B14F-4D97-AF65-F5344CB8AC3E}">
        <p14:creationId xmlns:p14="http://schemas.microsoft.com/office/powerpoint/2010/main" val="219132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7988" cy="2941638"/>
          </a:xfrm>
        </p:spPr>
        <p:txBody>
          <a:bodyPr/>
          <a:lstStyle/>
          <a:p>
            <a:r>
              <a:rPr lang="en-US"/>
              <a:t>Click to edit Master title style</a:t>
            </a:r>
          </a:p>
        </p:txBody>
      </p:sp>
      <p:sp>
        <p:nvSpPr>
          <p:cNvPr id="3" name="Subtitle 2"/>
          <p:cNvSpPr>
            <a:spLocks noGrp="1"/>
          </p:cNvSpPr>
          <p:nvPr>
            <p:ph type="subTitle" idx="1"/>
          </p:nvPr>
        </p:nvSpPr>
        <p:spPr>
          <a:xfrm>
            <a:off x="3657600" y="7773988"/>
            <a:ext cx="17070388"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789747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006105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5388"/>
            <a:ext cx="20727987" cy="27241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38" y="5813425"/>
            <a:ext cx="20727987" cy="30019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28765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0"/>
            <a:ext cx="10896600" cy="905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200400"/>
            <a:ext cx="10898188" cy="905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57DF4E-E680-4232-8275-A833EE38158A}"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140830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50"/>
            <a:ext cx="10774363"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263" y="3070225"/>
            <a:ext cx="10779125"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7263" y="4349750"/>
            <a:ext cx="10779125"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57DF4E-E680-4232-8275-A833EE38158A}" type="datetimeFigureOut">
              <a:rPr lang="en-US" smtClean="0"/>
              <a:pPr/>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9824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57DF4E-E680-4232-8275-A833EE38158A}" type="datetimeFigureOut">
              <a:rPr lang="en-US" smtClean="0"/>
              <a:pPr/>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698344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7DF4E-E680-4232-8275-A833EE38158A}" type="datetimeFigureOut">
              <a:rPr lang="en-US" smtClean="0"/>
              <a:pPr/>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87582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80" y="3200772"/>
            <a:ext cx="21947029" cy="90529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3225" cy="23241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9534525" y="546100"/>
            <a:ext cx="13631863" cy="1170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0"/>
            <a:ext cx="8023225" cy="9383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7DF4E-E680-4232-8275-A833EE38158A}"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38249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2788"/>
            <a:ext cx="14630400" cy="1133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779963" y="1225550"/>
            <a:ext cx="14630400" cy="82311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6263"/>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7DF4E-E680-4232-8275-A833EE38158A}"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6850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81447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9988" y="549275"/>
            <a:ext cx="5486400" cy="11704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5"/>
            <a:ext cx="16308388" cy="11704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7DF4E-E680-4232-8275-A833EE38158A}"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72851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293" y="8814822"/>
            <a:ext cx="20727750" cy="2724465"/>
          </a:xfrm>
          <a:prstGeom prst="rect">
            <a:avLst/>
          </a:prstGeom>
        </p:spPr>
        <p:txBody>
          <a:bodyPr anchor="t"/>
          <a:lstStyle>
            <a:lvl1pPr algn="l">
              <a:defRPr sz="9500" b="1" cap="all"/>
            </a:lvl1pPr>
          </a:lstStyle>
          <a:p>
            <a:r>
              <a:rPr lang="en-US"/>
              <a:t>Click to edit Master title style</a:t>
            </a:r>
          </a:p>
        </p:txBody>
      </p:sp>
      <p:sp>
        <p:nvSpPr>
          <p:cNvPr id="3" name="Text Placeholder 2"/>
          <p:cNvSpPr>
            <a:spLocks noGrp="1"/>
          </p:cNvSpPr>
          <p:nvPr>
            <p:ph type="body" idx="1"/>
          </p:nvPr>
        </p:nvSpPr>
        <p:spPr>
          <a:xfrm>
            <a:off x="1926293" y="5814100"/>
            <a:ext cx="20727750" cy="3000721"/>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5" name="Footer Placeholder 4"/>
          <p:cNvSpPr>
            <a:spLocks noGrp="1"/>
          </p:cNvSpPr>
          <p:nvPr>
            <p:ph type="ftr" sz="quarter" idx="11"/>
          </p:nvPr>
        </p:nvSpPr>
        <p:spPr>
          <a:xfrm>
            <a:off x="8331743" y="12714173"/>
            <a:ext cx="7722103" cy="730335"/>
          </a:xfrm>
          <a:prstGeom prst="rect">
            <a:avLst/>
          </a:prstGeom>
        </p:spPr>
        <p:txBody>
          <a:bodyPr/>
          <a:lstStyle/>
          <a:p>
            <a:endParaRPr lang="en-US"/>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251412" y="6401542"/>
            <a:ext cx="29059492" cy="18109122"/>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717331" y="6401542"/>
            <a:ext cx="29063727" cy="18109122"/>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80" y="3070582"/>
            <a:ext cx="10774536" cy="1279672"/>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80" y="4350254"/>
            <a:ext cx="10774536"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541" y="3070582"/>
            <a:ext cx="10778769" cy="1279672"/>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7541" y="4350254"/>
            <a:ext cx="10778769"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8" name="Footer Placeholder 7"/>
          <p:cNvSpPr>
            <a:spLocks noGrp="1"/>
          </p:cNvSpPr>
          <p:nvPr>
            <p:ph type="ftr" sz="quarter" idx="11"/>
          </p:nvPr>
        </p:nvSpPr>
        <p:spPr>
          <a:xfrm>
            <a:off x="8331743" y="12714173"/>
            <a:ext cx="7722103" cy="730335"/>
          </a:xfrm>
          <a:prstGeom prst="rect">
            <a:avLst/>
          </a:prstGeom>
        </p:spPr>
        <p:txBody>
          <a:bodyPr/>
          <a:lstStyle/>
          <a:p>
            <a:endParaRPr lang="en-US"/>
          </a:p>
        </p:txBody>
      </p:sp>
      <p:sp>
        <p:nvSpPr>
          <p:cNvPr id="9" name="Slide Number Placeholder 8"/>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80" y="549339"/>
            <a:ext cx="21947029" cy="22862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4" name="Footer Placeholder 3"/>
          <p:cNvSpPr>
            <a:spLocks noGrp="1"/>
          </p:cNvSpPr>
          <p:nvPr>
            <p:ph type="ftr" sz="quarter" idx="11"/>
          </p:nvPr>
        </p:nvSpPr>
        <p:spPr>
          <a:xfrm>
            <a:off x="8331743" y="12714173"/>
            <a:ext cx="7722103" cy="730335"/>
          </a:xfrm>
          <a:prstGeom prst="rect">
            <a:avLst/>
          </a:prstGeom>
        </p:spPr>
        <p:txBody>
          <a:bodyPr/>
          <a:lstStyle/>
          <a:p>
            <a:endParaRPr lang="en-US"/>
          </a:p>
        </p:txBody>
      </p:sp>
      <p:sp>
        <p:nvSpPr>
          <p:cNvPr id="5" name="Slide Number Placeholder 4"/>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3" name="Footer Placeholder 2"/>
          <p:cNvSpPr>
            <a:spLocks noGrp="1"/>
          </p:cNvSpPr>
          <p:nvPr>
            <p:ph type="ftr" sz="quarter" idx="11"/>
          </p:nvPr>
        </p:nvSpPr>
        <p:spPr>
          <a:xfrm>
            <a:off x="8331743" y="12714173"/>
            <a:ext cx="7722103" cy="730335"/>
          </a:xfrm>
          <a:prstGeom prst="rect">
            <a:avLst/>
          </a:prstGeom>
        </p:spPr>
        <p:txBody>
          <a:bodyPr/>
          <a:lstStyle/>
          <a:p>
            <a:endParaRPr lang="en-US"/>
          </a:p>
        </p:txBody>
      </p:sp>
      <p:sp>
        <p:nvSpPr>
          <p:cNvPr id="4" name="Slide Number Placeholder 3"/>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81" y="546163"/>
            <a:ext cx="8022690" cy="2324369"/>
          </a:xfrm>
          <a:prstGeom prst="rect">
            <a:avLst/>
          </a:prstGeo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4088" y="546164"/>
            <a:ext cx="13632221" cy="11707581"/>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81" y="2870533"/>
            <a:ext cx="8022690" cy="9383212"/>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746" y="9602312"/>
            <a:ext cx="14631353" cy="1133607"/>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746" y="1225692"/>
            <a:ext cx="14631353" cy="8230553"/>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79746" y="10735919"/>
            <a:ext cx="14631353" cy="1609910"/>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79" y="12714173"/>
            <a:ext cx="5689971" cy="730335"/>
          </a:xfrm>
          <a:prstGeom prst="rect">
            <a:avLst/>
          </a:prstGeom>
        </p:spPr>
        <p:txBody>
          <a:bodyPr/>
          <a:lstStyle/>
          <a:p>
            <a:fld id="{EB825E21-F5C2-4236-936E-9EDF241770C5}" type="datetimeFigureOut">
              <a:rPr lang="en-US" smtClean="0"/>
              <a:pPr/>
              <a:t>3/10/2020</a:t>
            </a:fld>
            <a:endParaRPr lang="en-US"/>
          </a:p>
        </p:txBody>
      </p:sp>
      <p:sp>
        <p:nvSpPr>
          <p:cNvPr id="6" name="Footer Placeholder 5"/>
          <p:cNvSpPr>
            <a:spLocks noGrp="1"/>
          </p:cNvSpPr>
          <p:nvPr>
            <p:ph type="ftr" sz="quarter" idx="11"/>
          </p:nvPr>
        </p:nvSpPr>
        <p:spPr>
          <a:xfrm>
            <a:off x="8331743" y="12714173"/>
            <a:ext cx="7722103" cy="730335"/>
          </a:xfrm>
          <a:prstGeom prst="rect">
            <a:avLst/>
          </a:prstGeom>
        </p:spPr>
        <p:txBody>
          <a:bodyPr/>
          <a:lstStyle/>
          <a:p>
            <a:endParaRPr lang="en-US"/>
          </a:p>
        </p:txBody>
      </p:sp>
      <p:sp>
        <p:nvSpPr>
          <p:cNvPr id="7" name="Slide Number Placeholder 6"/>
          <p:cNvSpPr>
            <a:spLocks noGrp="1"/>
          </p:cNvSpPr>
          <p:nvPr>
            <p:ph type="sldNum" sz="quarter" idx="12"/>
          </p:nvPr>
        </p:nvSpPr>
        <p:spPr>
          <a:xfrm>
            <a:off x="17476338" y="12714173"/>
            <a:ext cx="5689971" cy="730335"/>
          </a:xfrm>
          <a:prstGeom prst="rect">
            <a:avLst/>
          </a:prstGeom>
        </p:spPr>
        <p:txBody>
          <a:bodyPr/>
          <a:lstStyle/>
          <a:p>
            <a:fld id="{EC95585F-87DD-40E9-911B-772A89257C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0" y="46609"/>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9"/>
          <p:cNvSpPr txBox="1"/>
          <p:nvPr/>
        </p:nvSpPr>
        <p:spPr>
          <a:xfrm>
            <a:off x="8119763" y="403441"/>
            <a:ext cx="12858007" cy="923330"/>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vi-VN" sz="5400" b="0" spc="0" baseline="0">
                <a:solidFill>
                  <a:schemeClr val="bg1"/>
                </a:solidFill>
                <a:latin typeface="AvantGarde-Demi" pitchFamily="18" charset="0"/>
                <a:ea typeface="AvantGarde-Demi" pitchFamily="18" charset="0"/>
                <a:cs typeface="AvantGarde-Demi" pitchFamily="18" charset="0"/>
              </a:rPr>
              <a:t>BẤT PHƯƠNG TRÌNH BẬC NHẤT HAI ẨN</a:t>
            </a:r>
            <a:endParaRPr lang="en-US" sz="5400" b="1" spc="0" dirty="0">
              <a:solidFill>
                <a:schemeClr val="bg1"/>
              </a:solidFill>
              <a:latin typeface="Tahoma" pitchFamily="34" charset="0"/>
              <a:ea typeface="Tahoma" pitchFamily="34" charset="0"/>
              <a:cs typeface="Tahoma" pitchFamily="34" charset="0"/>
            </a:endParaRPr>
          </a:p>
        </p:txBody>
      </p:sp>
      <p:sp>
        <p:nvSpPr>
          <p:cNvPr id="14" name="TextBox 10"/>
          <p:cNvSpPr txBox="1"/>
          <p:nvPr/>
        </p:nvSpPr>
        <p:spPr>
          <a:xfrm>
            <a:off x="3576614" y="584061"/>
            <a:ext cx="1374094" cy="523220"/>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2800" b="0" baseline="0" dirty="0">
                <a:solidFill>
                  <a:schemeClr val="bg1"/>
                </a:solidFill>
                <a:latin typeface="AvantGarde-Demi" pitchFamily="18" charset="0"/>
                <a:ea typeface="AvantGarde-Demi" pitchFamily="18" charset="0"/>
                <a:cs typeface="AvantGarde-Demi" pitchFamily="18" charset="0"/>
              </a:rPr>
              <a:t>ĐẠI SỐ</a:t>
            </a:r>
          </a:p>
        </p:txBody>
      </p:sp>
      <p:sp>
        <p:nvSpPr>
          <p:cNvPr id="15" name="TextBox 11"/>
          <p:cNvSpPr txBox="1"/>
          <p:nvPr/>
        </p:nvSpPr>
        <p:spPr>
          <a:xfrm>
            <a:off x="2132321" y="229032"/>
            <a:ext cx="873957" cy="1246495"/>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lnSpc>
                <a:spcPts val="4500"/>
              </a:lnSpc>
            </a:pPr>
            <a:r>
              <a:rPr lang="en-US" sz="2800" dirty="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a:solidFill>
                  <a:schemeClr val="bg1"/>
                </a:solidFill>
                <a:latin typeface="AvantGarde-Demi" pitchFamily="18" charset="0"/>
                <a:ea typeface="AvantGarde-Demi" pitchFamily="18" charset="0"/>
                <a:cs typeface="AvantGarde-Demi" pitchFamily="18" charset="0"/>
              </a:rPr>
              <a:t>10</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6" name="TextBox 12"/>
          <p:cNvSpPr txBox="1"/>
          <p:nvPr/>
        </p:nvSpPr>
        <p:spPr>
          <a:xfrm>
            <a:off x="5258983" y="348184"/>
            <a:ext cx="2010487" cy="1077218"/>
          </a:xfrm>
          <a:prstGeom prst="rect">
            <a:avLst/>
          </a:prstGeom>
          <a:noFill/>
        </p:spPr>
        <p:txBody>
          <a:bodyPr wrap="none"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r>
              <a:rPr lang="en-US" sz="3600" b="0" dirty="0">
                <a:solidFill>
                  <a:schemeClr val="bg1"/>
                </a:solidFill>
                <a:latin typeface="AvantGarde-Demi" pitchFamily="18" charset="0"/>
                <a:ea typeface="AvantGarde-Demi" pitchFamily="18" charset="0"/>
                <a:cs typeface="AvantGarde-Demi" pitchFamily="18" charset="0"/>
              </a:rPr>
              <a:t>BÀI</a:t>
            </a:r>
            <a:r>
              <a:rPr lang="en-US" sz="3600" b="0" baseline="0" dirty="0">
                <a:solidFill>
                  <a:schemeClr val="bg1"/>
                </a:solidFill>
                <a:latin typeface="AvantGarde-Demi" pitchFamily="18" charset="0"/>
                <a:ea typeface="AvantGarde-Demi" pitchFamily="18" charset="0"/>
                <a:cs typeface="AvantGarde-Demi" pitchFamily="18" charset="0"/>
              </a:rPr>
              <a:t> </a:t>
            </a:r>
            <a:r>
              <a:rPr lang="en-US" sz="3600" b="0" baseline="0" dirty="0" smtClean="0">
                <a:solidFill>
                  <a:schemeClr val="bg1"/>
                </a:solidFill>
                <a:latin typeface="AvantGarde-Demi" pitchFamily="18" charset="0"/>
                <a:ea typeface="AvantGarde-Demi" pitchFamily="18" charset="0"/>
                <a:cs typeface="AvantGarde-Demi" pitchFamily="18" charset="0"/>
              </a:rPr>
              <a:t>4</a:t>
            </a:r>
            <a:endParaRPr lang="en-US" sz="3600" b="0" baseline="0" dirty="0">
              <a:solidFill>
                <a:schemeClr val="bg1"/>
              </a:solidFill>
              <a:latin typeface="AvantGarde-Demi" pitchFamily="18" charset="0"/>
              <a:ea typeface="AvantGarde-Demi" pitchFamily="18" charset="0"/>
              <a:cs typeface="AvantGarde-Demi" pitchFamily="18" charset="0"/>
            </a:endParaRPr>
          </a:p>
          <a:p>
            <a:pPr algn="ctr"/>
            <a:r>
              <a:rPr lang="en-US" sz="2800" b="0" baseline="0" dirty="0">
                <a:solidFill>
                  <a:schemeClr val="bg1"/>
                </a:solidFill>
                <a:latin typeface="AvantGarde-Demi" pitchFamily="18" charset="0"/>
                <a:ea typeface="AvantGarde-Demi" pitchFamily="18" charset="0"/>
                <a:cs typeface="AvantGarde-Demi" pitchFamily="18" charset="0"/>
              </a:rPr>
              <a:t>CHƯƠNG 4</a:t>
            </a:r>
            <a:endParaRPr lang="en-US" sz="2800" b="1" dirty="0">
              <a:solidFill>
                <a:schemeClr val="bg1"/>
              </a:solidFill>
              <a:latin typeface="AvantGarde-Demi" pitchFamily="18" charset="0"/>
              <a:ea typeface="AvantGarde-Demi" pitchFamily="18" charset="0"/>
              <a:cs typeface="AvantGarde-Demi" pitchFamily="18" charset="0"/>
            </a:endParaRPr>
          </a:p>
        </p:txBody>
      </p:sp>
      <p:pic>
        <p:nvPicPr>
          <p:cNvPr id="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363146" y="0"/>
            <a:ext cx="24387048" cy="1371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47188"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200" y="3200400"/>
            <a:ext cx="21947188" cy="9053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4288"/>
            <a:ext cx="56896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8957DF4E-E680-4232-8275-A833EE38158A}" type="datetimeFigureOut">
              <a:rPr lang="en-US" smtClean="0"/>
              <a:pPr/>
              <a:t>3/10/2020</a:t>
            </a:fld>
            <a:endParaRPr lang="en-US"/>
          </a:p>
        </p:txBody>
      </p:sp>
      <p:sp>
        <p:nvSpPr>
          <p:cNvPr id="5" name="Footer Placeholder 4"/>
          <p:cNvSpPr>
            <a:spLocks noGrp="1"/>
          </p:cNvSpPr>
          <p:nvPr>
            <p:ph type="ftr" sz="quarter" idx="3"/>
          </p:nvPr>
        </p:nvSpPr>
        <p:spPr>
          <a:xfrm>
            <a:off x="8331200" y="12714288"/>
            <a:ext cx="7723188"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6788" y="12714288"/>
            <a:ext cx="5689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6015DDDE-EBD9-4735-820E-AB8D3B3AB3FC}" type="slidenum">
              <a:rPr lang="en-US" smtClean="0"/>
              <a:pPr/>
              <a:t>‹#›</a:t>
            </a:fld>
            <a:endParaRPr lang="en-US"/>
          </a:p>
        </p:txBody>
      </p:sp>
    </p:spTree>
    <p:extLst>
      <p:ext uri="{BB962C8B-B14F-4D97-AF65-F5344CB8AC3E}">
        <p14:creationId xmlns:p14="http://schemas.microsoft.com/office/powerpoint/2010/main" val="14277593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slide" Target="slide12.xml"/><Relationship Id="rId5" Type="http://schemas.openxmlformats.org/officeDocument/2006/relationships/image" Target="../media/image5.png"/><Relationship Id="rId10" Type="http://schemas.openxmlformats.org/officeDocument/2006/relationships/slide" Target="slide9.xml"/><Relationship Id="rId4" Type="http://schemas.openxmlformats.org/officeDocument/2006/relationships/image" Target="../media/image4.emf"/><Relationship Id="rId9"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53.png"/><Relationship Id="rId16"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35.emf"/><Relationship Id="rId15" Type="http://schemas.openxmlformats.org/officeDocument/2006/relationships/image" Target="../media/image57.png"/><Relationship Id="rId10" Type="http://schemas.openxmlformats.org/officeDocument/2006/relationships/image" Target="../media/image58.png"/><Relationship Id="rId9" Type="http://schemas.openxmlformats.org/officeDocument/2006/relationships/image" Target="../media/image51.png"/><Relationship Id="rId14"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1.png"/><Relationship Id="rId4" Type="http://schemas.openxmlformats.org/officeDocument/2006/relationships/image" Target="../media/image62.pn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6.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4.bin"/><Relationship Id="rId18" Type="http://schemas.openxmlformats.org/officeDocument/2006/relationships/image" Target="../media/image70.wmf"/><Relationship Id="rId26" Type="http://schemas.openxmlformats.org/officeDocument/2006/relationships/image" Target="../media/image74.wmf"/><Relationship Id="rId39" Type="http://schemas.openxmlformats.org/officeDocument/2006/relationships/oleObject" Target="../embeddings/oleObject17.bin"/><Relationship Id="rId3" Type="http://schemas.openxmlformats.org/officeDocument/2006/relationships/image" Target="../media/image93.png"/><Relationship Id="rId21" Type="http://schemas.openxmlformats.org/officeDocument/2006/relationships/oleObject" Target="../embeddings/oleObject8.bin"/><Relationship Id="rId34" Type="http://schemas.openxmlformats.org/officeDocument/2006/relationships/image" Target="../media/image78.wmf"/><Relationship Id="rId42" Type="http://schemas.openxmlformats.org/officeDocument/2006/relationships/image" Target="../media/image82.wmf"/><Relationship Id="rId47" Type="http://schemas.openxmlformats.org/officeDocument/2006/relationships/image" Target="../media/image97.png"/><Relationship Id="rId7" Type="http://schemas.openxmlformats.org/officeDocument/2006/relationships/oleObject" Target="../embeddings/oleObject1.bin"/><Relationship Id="rId12" Type="http://schemas.openxmlformats.org/officeDocument/2006/relationships/image" Target="../media/image67.wmf"/><Relationship Id="rId17" Type="http://schemas.openxmlformats.org/officeDocument/2006/relationships/oleObject" Target="../embeddings/oleObject6.bin"/><Relationship Id="rId25" Type="http://schemas.openxmlformats.org/officeDocument/2006/relationships/oleObject" Target="../embeddings/oleObject10.bin"/><Relationship Id="rId33" Type="http://schemas.openxmlformats.org/officeDocument/2006/relationships/oleObject" Target="../embeddings/oleObject14.bin"/><Relationship Id="rId38" Type="http://schemas.openxmlformats.org/officeDocument/2006/relationships/image" Target="../media/image80.wmf"/><Relationship Id="rId46" Type="http://schemas.openxmlformats.org/officeDocument/2006/relationships/image" Target="../media/image84.wmf"/><Relationship Id="rId2" Type="http://schemas.openxmlformats.org/officeDocument/2006/relationships/slideLayout" Target="../slideLayouts/slideLayout7.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oleObject" Target="../embeddings/oleObject12.bin"/><Relationship Id="rId41" Type="http://schemas.openxmlformats.org/officeDocument/2006/relationships/oleObject" Target="../embeddings/oleObject18.bin"/><Relationship Id="rId1" Type="http://schemas.openxmlformats.org/officeDocument/2006/relationships/vmlDrawing" Target="../drawings/vmlDrawing1.vml"/><Relationship Id="rId6" Type="http://schemas.openxmlformats.org/officeDocument/2006/relationships/image" Target="../media/image87.png"/><Relationship Id="rId11" Type="http://schemas.openxmlformats.org/officeDocument/2006/relationships/oleObject" Target="../embeddings/oleObject3.bin"/><Relationship Id="rId24" Type="http://schemas.openxmlformats.org/officeDocument/2006/relationships/image" Target="../media/image73.wmf"/><Relationship Id="rId32" Type="http://schemas.openxmlformats.org/officeDocument/2006/relationships/image" Target="../media/image77.wmf"/><Relationship Id="rId37" Type="http://schemas.openxmlformats.org/officeDocument/2006/relationships/oleObject" Target="../embeddings/oleObject16.bin"/><Relationship Id="rId40" Type="http://schemas.openxmlformats.org/officeDocument/2006/relationships/image" Target="../media/image81.wmf"/><Relationship Id="rId45" Type="http://schemas.openxmlformats.org/officeDocument/2006/relationships/oleObject" Target="../embeddings/oleObject20.bin"/><Relationship Id="rId5" Type="http://schemas.openxmlformats.org/officeDocument/2006/relationships/image" Target="../media/image95.png"/><Relationship Id="rId15" Type="http://schemas.openxmlformats.org/officeDocument/2006/relationships/oleObject" Target="../embeddings/oleObject5.bin"/><Relationship Id="rId23" Type="http://schemas.openxmlformats.org/officeDocument/2006/relationships/oleObject" Target="../embeddings/oleObject9.bin"/><Relationship Id="rId28" Type="http://schemas.openxmlformats.org/officeDocument/2006/relationships/image" Target="../media/image75.wmf"/><Relationship Id="rId36" Type="http://schemas.openxmlformats.org/officeDocument/2006/relationships/image" Target="../media/image79.wmf"/><Relationship Id="rId10" Type="http://schemas.openxmlformats.org/officeDocument/2006/relationships/image" Target="../media/image66.wmf"/><Relationship Id="rId19" Type="http://schemas.openxmlformats.org/officeDocument/2006/relationships/oleObject" Target="../embeddings/oleObject7.bin"/><Relationship Id="rId31" Type="http://schemas.openxmlformats.org/officeDocument/2006/relationships/oleObject" Target="../embeddings/oleObject13.bin"/><Relationship Id="rId44" Type="http://schemas.openxmlformats.org/officeDocument/2006/relationships/image" Target="../media/image83.wmf"/><Relationship Id="rId4" Type="http://schemas.openxmlformats.org/officeDocument/2006/relationships/image" Target="../media/image94.png"/><Relationship Id="rId9" Type="http://schemas.openxmlformats.org/officeDocument/2006/relationships/oleObject" Target="../embeddings/oleObject2.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11.bin"/><Relationship Id="rId30" Type="http://schemas.openxmlformats.org/officeDocument/2006/relationships/image" Target="../media/image76.wmf"/><Relationship Id="rId35" Type="http://schemas.openxmlformats.org/officeDocument/2006/relationships/oleObject" Target="../embeddings/oleObject15.bin"/><Relationship Id="rId43"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24.bin"/><Relationship Id="rId3" Type="http://schemas.openxmlformats.org/officeDocument/2006/relationships/image" Target="../media/image103.png"/><Relationship Id="rId7" Type="http://schemas.openxmlformats.org/officeDocument/2006/relationships/oleObject" Target="../embeddings/oleObject21.bin"/><Relationship Id="rId12" Type="http://schemas.openxmlformats.org/officeDocument/2006/relationships/image" Target="../media/image87.wmf"/><Relationship Id="rId17" Type="http://schemas.openxmlformats.org/officeDocument/2006/relationships/image" Target="../media/image105.png"/><Relationship Id="rId2" Type="http://schemas.openxmlformats.org/officeDocument/2006/relationships/slideLayout" Target="../slideLayouts/slideLayout7.xml"/><Relationship Id="rId16" Type="http://schemas.openxmlformats.org/officeDocument/2006/relationships/image" Target="../media/image89.wmf"/><Relationship Id="rId1" Type="http://schemas.openxmlformats.org/officeDocument/2006/relationships/vmlDrawing" Target="../drawings/vmlDrawing2.vml"/><Relationship Id="rId6" Type="http://schemas.openxmlformats.org/officeDocument/2006/relationships/image" Target="../media/image99.png"/><Relationship Id="rId11" Type="http://schemas.openxmlformats.org/officeDocument/2006/relationships/oleObject" Target="../embeddings/oleObject23.bin"/><Relationship Id="rId5" Type="http://schemas.openxmlformats.org/officeDocument/2006/relationships/image" Target="../media/image104.png"/><Relationship Id="rId15" Type="http://schemas.openxmlformats.org/officeDocument/2006/relationships/oleObject" Target="../embeddings/oleObject25.bin"/><Relationship Id="rId10" Type="http://schemas.openxmlformats.org/officeDocument/2006/relationships/image" Target="../media/image86.wmf"/><Relationship Id="rId4" Type="http://schemas.openxmlformats.org/officeDocument/2006/relationships/image" Target="../media/image98.png"/><Relationship Id="rId9" Type="http://schemas.openxmlformats.org/officeDocument/2006/relationships/oleObject" Target="../embeddings/oleObject22.bin"/><Relationship Id="rId14" Type="http://schemas.openxmlformats.org/officeDocument/2006/relationships/image" Target="../media/image88.wmf"/></Relationships>
</file>

<file path=ppt/slides/_rels/slide1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0.png"/><Relationship Id="rId7"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151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6.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2.png"/><Relationship Id="rId4" Type="http://schemas.openxmlformats.org/officeDocument/2006/relationships/image" Target="../media/image400.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971" y="18034"/>
            <a:ext cx="24404559" cy="1382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16" name="Rounded Rectangle 15"/>
          <p:cNvSpPr/>
          <p:nvPr/>
        </p:nvSpPr>
        <p:spPr>
          <a:xfrm>
            <a:off x="1296170" y="6020054"/>
            <a:ext cx="22393796" cy="7277478"/>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1" name="TextBox 20"/>
          <p:cNvSpPr txBox="1"/>
          <p:nvPr/>
        </p:nvSpPr>
        <p:spPr>
          <a:xfrm>
            <a:off x="11063457" y="2106266"/>
            <a:ext cx="2425591" cy="83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4" tIns="45702" rIns="91404" bIns="45702" rtlCol="0">
            <a:spAutoFit/>
          </a:bodyPr>
          <a:lstStyle/>
          <a:p>
            <a:pPr algn="ctr"/>
            <a:r>
              <a:rPr lang="en-US" sz="4800" b="1" dirty="0">
                <a:solidFill>
                  <a:srgbClr val="135F82"/>
                </a:solidFill>
                <a:latin typeface="Tahoma" pitchFamily="34" charset="0"/>
                <a:ea typeface="Tahoma" pitchFamily="34" charset="0"/>
                <a:cs typeface="Tahoma" pitchFamily="34" charset="0"/>
              </a:rPr>
              <a:t>ĐẠI SỐ</a:t>
            </a:r>
          </a:p>
        </p:txBody>
      </p:sp>
      <p:sp>
        <p:nvSpPr>
          <p:cNvPr id="22" name="TextBox 21"/>
          <p:cNvSpPr txBox="1"/>
          <p:nvPr/>
        </p:nvSpPr>
        <p:spPr>
          <a:xfrm>
            <a:off x="10894" y="3494918"/>
            <a:ext cx="24398907" cy="66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04" tIns="45702" rIns="91404" bIns="45702" rtlCol="0">
            <a:spAutoFit/>
          </a:bodyPr>
          <a:lstStyle/>
          <a:p>
            <a:pPr algn="ctr">
              <a:lnSpc>
                <a:spcPts val="4500"/>
              </a:lnSpc>
              <a:spcBef>
                <a:spcPts val="1200"/>
              </a:spcBef>
            </a:pPr>
            <a:r>
              <a:rPr lang="en-US" sz="4800" b="1" dirty="0" err="1">
                <a:solidFill>
                  <a:srgbClr val="776249"/>
                </a:solidFill>
                <a:latin typeface="Tahoma" pitchFamily="34" charset="0"/>
                <a:ea typeface="Tahoma" pitchFamily="34" charset="0"/>
                <a:cs typeface="Tahoma" pitchFamily="34" charset="0"/>
              </a:rPr>
              <a:t>Chương</a:t>
            </a:r>
            <a:r>
              <a:rPr lang="en-US" sz="4800" b="1" dirty="0">
                <a:solidFill>
                  <a:srgbClr val="776249"/>
                </a:solidFill>
                <a:latin typeface="Tahoma" pitchFamily="34" charset="0"/>
                <a:ea typeface="Tahoma" pitchFamily="34" charset="0"/>
                <a:cs typeface="Tahoma" pitchFamily="34" charset="0"/>
              </a:rPr>
              <a:t> 4: BẤT ĐẲNG THỨC – BẤT PHƯƠNG TRÌNH</a:t>
            </a:r>
          </a:p>
        </p:txBody>
      </p:sp>
      <p:grpSp>
        <p:nvGrpSpPr>
          <p:cNvPr id="10" name="Group 9"/>
          <p:cNvGrpSpPr/>
          <p:nvPr/>
        </p:nvGrpSpPr>
        <p:grpSpPr>
          <a:xfrm>
            <a:off x="3184699" y="4558794"/>
            <a:ext cx="18975066" cy="2015900"/>
            <a:chOff x="3024409" y="3659656"/>
            <a:chExt cx="18976301" cy="2016032"/>
          </a:xfrm>
        </p:grpSpPr>
        <p:sp>
          <p:nvSpPr>
            <p:cNvPr id="17" name="Rectangle 16"/>
            <p:cNvSpPr/>
            <p:nvPr/>
          </p:nvSpPr>
          <p:spPr>
            <a:xfrm>
              <a:off x="3344318" y="4469240"/>
              <a:ext cx="18438768"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3" name="TextBox 22"/>
            <p:cNvSpPr txBox="1"/>
            <p:nvPr/>
          </p:nvSpPr>
          <p:spPr>
            <a:xfrm>
              <a:off x="3024409" y="3659656"/>
              <a:ext cx="18976301" cy="2016032"/>
            </a:xfrm>
            <a:prstGeom prst="rect">
              <a:avLst/>
            </a:prstGeom>
            <a:noFill/>
          </p:spPr>
          <p:txBody>
            <a:bodyPr wrap="square" lIns="91404" tIns="45702" rIns="91404" bIns="45702" rtlCol="0">
              <a:spAutoFit/>
            </a:bodyPr>
            <a:lstStyle/>
            <a:p>
              <a:pPr algn="ctr">
                <a:lnSpc>
                  <a:spcPts val="6000"/>
                </a:lnSpc>
                <a:spcBef>
                  <a:spcPts val="3000"/>
                </a:spcBef>
              </a:pPr>
              <a:r>
                <a:rPr lang="en-US" sz="6600" b="1" dirty="0" err="1">
                  <a:solidFill>
                    <a:srgbClr val="135F82"/>
                  </a:solidFill>
                  <a:latin typeface="AvantGarde-Demi" pitchFamily="18" charset="0"/>
                  <a:ea typeface="AvantGarde-Demi" pitchFamily="18" charset="0"/>
                  <a:cs typeface="AvantGarde-Demi" pitchFamily="18" charset="0"/>
                </a:rPr>
                <a:t>Bài</a:t>
              </a:r>
              <a:r>
                <a:rPr lang="en-US" sz="6600" b="1" dirty="0">
                  <a:solidFill>
                    <a:srgbClr val="135F82"/>
                  </a:solidFill>
                  <a:latin typeface="AvantGarde-Demi" pitchFamily="18" charset="0"/>
                  <a:ea typeface="AvantGarde-Demi" pitchFamily="18" charset="0"/>
                  <a:cs typeface="AvantGarde-Demi" pitchFamily="18" charset="0"/>
                </a:rPr>
                <a:t> </a:t>
              </a:r>
              <a:r>
                <a:rPr lang="en-US" sz="6600" b="1" dirty="0">
                  <a:solidFill>
                    <a:srgbClr val="135F82"/>
                  </a:solidFill>
                  <a:latin typeface="AvantGarde-Demi" pitchFamily="18" charset="0"/>
                  <a:ea typeface="AvantGarde-Demi" pitchFamily="18" charset="0"/>
                  <a:cs typeface="AvantGarde-Demi" pitchFamily="18" charset="0"/>
                </a:rPr>
                <a:t>4</a:t>
              </a:r>
              <a:endParaRPr lang="en-US" sz="6600" b="1" dirty="0">
                <a:solidFill>
                  <a:srgbClr val="135F82"/>
                </a:solidFill>
                <a:latin typeface="AvantGarde-Demi" pitchFamily="18" charset="0"/>
                <a:ea typeface="AvantGarde-Demi" pitchFamily="18" charset="0"/>
                <a:cs typeface="AvantGarde-Demi" pitchFamily="18" charset="0"/>
              </a:endParaRPr>
            </a:p>
            <a:p>
              <a:pPr algn="ctr">
                <a:lnSpc>
                  <a:spcPts val="6000"/>
                </a:lnSpc>
                <a:spcBef>
                  <a:spcPts val="3000"/>
                </a:spcBef>
              </a:pPr>
              <a:r>
                <a:rPr lang="en-US" sz="6600" b="1" dirty="0">
                  <a:solidFill>
                    <a:srgbClr val="135F82"/>
                  </a:solidFill>
                  <a:latin typeface="AvantGarde-Demi" pitchFamily="18" charset="0"/>
                  <a:ea typeface="AvantGarde-Demi" pitchFamily="18" charset="0"/>
                  <a:cs typeface="AvantGarde-Demi" pitchFamily="18" charset="0"/>
                </a:rPr>
                <a:t>BẤT PHƯƠNG TRÌNH BẬC NHẤT HAI ẨN</a:t>
              </a:r>
            </a:p>
          </p:txBody>
        </p:sp>
      </p:grpSp>
      <p:grpSp>
        <p:nvGrpSpPr>
          <p:cNvPr id="3" name="Group 2"/>
          <p:cNvGrpSpPr/>
          <p:nvPr/>
        </p:nvGrpSpPr>
        <p:grpSpPr>
          <a:xfrm>
            <a:off x="11185664" y="162050"/>
            <a:ext cx="3412399" cy="1867608"/>
            <a:chOff x="11185664" y="-9644"/>
            <a:chExt cx="3412399" cy="1867608"/>
          </a:xfrm>
        </p:grpSpPr>
        <p:grpSp>
          <p:nvGrpSpPr>
            <p:cNvPr id="5" name="Group 4"/>
            <p:cNvGrpSpPr/>
            <p:nvPr/>
          </p:nvGrpSpPr>
          <p:grpSpPr>
            <a:xfrm>
              <a:off x="12784053" y="-9644"/>
              <a:ext cx="1814010" cy="1828617"/>
              <a:chOff x="12784885" y="1066801"/>
              <a:chExt cx="1814128" cy="1828736"/>
            </a:xfrm>
          </p:grpSpPr>
          <p:sp>
            <p:nvSpPr>
              <p:cNvPr id="24" name="TextBox 23"/>
              <p:cNvSpPr txBox="1"/>
              <p:nvPr/>
            </p:nvSpPr>
            <p:spPr>
              <a:xfrm>
                <a:off x="12784885" y="1066801"/>
                <a:ext cx="1814128" cy="754022"/>
              </a:xfrm>
              <a:prstGeom prst="rect">
                <a:avLst/>
              </a:prstGeom>
              <a:noFill/>
            </p:spPr>
            <p:txBody>
              <a:bodyPr wrap="square" lIns="91404" tIns="45702" rIns="91404" bIns="45702" rtlCol="0">
                <a:spAutoFit/>
              </a:bodyPr>
              <a:lstStyle/>
              <a:p>
                <a:pPr algn="ctr"/>
                <a:r>
                  <a:rPr lang="en-US"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3" y="1556787"/>
                <a:ext cx="1223419" cy="1338750"/>
              </a:xfrm>
              <a:prstGeom prst="rect">
                <a:avLst/>
              </a:prstGeom>
              <a:noFill/>
            </p:spPr>
            <p:txBody>
              <a:bodyPr wrap="none" lIns="91404" tIns="45702" rIns="91404" bIns="45702" rtlCol="0">
                <a:spAutoFit/>
              </a:bodyPr>
              <a:lstStyle/>
              <a:p>
                <a:r>
                  <a:rPr lang="en-US" sz="8099" dirty="0">
                    <a:solidFill>
                      <a:srgbClr val="135F82"/>
                    </a:solidFill>
                    <a:latin typeface="Times New Roman" panose="02020603050405020304" pitchFamily="18" charset="0"/>
                    <a:ea typeface="AvantGarde" pitchFamily="2" charset="0"/>
                    <a:cs typeface="Times New Roman" panose="02020603050405020304" pitchFamily="18" charset="0"/>
                  </a:rPr>
                  <a:t>10</a:t>
                </a:r>
              </a:p>
            </p:txBody>
          </p:sp>
        </p:grpSp>
        <p:grpSp>
          <p:nvGrpSpPr>
            <p:cNvPr id="9" name="Group 8"/>
            <p:cNvGrpSpPr/>
            <p:nvPr/>
          </p:nvGrpSpPr>
          <p:grpSpPr>
            <a:xfrm>
              <a:off x="11185664" y="151048"/>
              <a:ext cx="2238229" cy="1706916"/>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28" r="16509"/>
          <a:stretch/>
        </p:blipFill>
        <p:spPr bwMode="auto">
          <a:xfrm>
            <a:off x="19257480" y="31289"/>
            <a:ext cx="5122455" cy="266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6">
            <a:extLst>
              <a:ext uri="{28A0092B-C50C-407E-A947-70E740481C1C}">
                <a14:useLocalDpi xmlns:a14="http://schemas.microsoft.com/office/drawing/2010/main" val="0"/>
              </a:ext>
            </a:extLst>
          </a:blip>
          <a:srcRect/>
          <a:stretch>
            <a:fillRect/>
          </a:stretch>
        </p:blipFill>
        <p:spPr bwMode="auto">
          <a:xfrm>
            <a:off x="3" y="-28803"/>
            <a:ext cx="3154829" cy="3197581"/>
          </a:xfrm>
          <a:prstGeom prst="rect">
            <a:avLst/>
          </a:prstGeom>
          <a:noFill/>
        </p:spPr>
      </p:pic>
      <p:grpSp>
        <p:nvGrpSpPr>
          <p:cNvPr id="56" name="Group 60"/>
          <p:cNvGrpSpPr/>
          <p:nvPr/>
        </p:nvGrpSpPr>
        <p:grpSpPr>
          <a:xfrm>
            <a:off x="1116660" y="7257191"/>
            <a:ext cx="14080129" cy="922567"/>
            <a:chOff x="7459670" y="7086600"/>
            <a:chExt cx="14082677" cy="922734"/>
          </a:xfrm>
        </p:grpSpPr>
        <p:sp>
          <p:nvSpPr>
            <p:cNvPr id="57" name="Rectangle 56">
              <a:hlinkClick r:id="rId7" action="ppaction://hlinksldjump"/>
            </p:cNvPr>
            <p:cNvSpPr/>
            <p:nvPr/>
          </p:nvSpPr>
          <p:spPr>
            <a:xfrm>
              <a:off x="9092456" y="7178187"/>
              <a:ext cx="12449891" cy="831147"/>
            </a:xfrm>
            <a:prstGeom prst="rect">
              <a:avLst/>
            </a:prstGeom>
          </p:spPr>
          <p:txBody>
            <a:bodyPr wrap="non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BẤT PHƯƠNG TRÌNH BẬC NHẤT HAI ẨN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63" name="Group 67"/>
          <p:cNvGrpSpPr/>
          <p:nvPr/>
        </p:nvGrpSpPr>
        <p:grpSpPr>
          <a:xfrm>
            <a:off x="1116660" y="8448145"/>
            <a:ext cx="20872053" cy="945156"/>
            <a:chOff x="7459670" y="8524495"/>
            <a:chExt cx="20875829" cy="945327"/>
          </a:xfrm>
        </p:grpSpPr>
        <p:sp>
          <p:nvSpPr>
            <p:cNvPr id="75" name="Rectangle 74">
              <a:hlinkClick r:id="rId8" action="ppaction://hlinksldjump"/>
            </p:cNvPr>
            <p:cNvSpPr/>
            <p:nvPr/>
          </p:nvSpPr>
          <p:spPr>
            <a:xfrm>
              <a:off x="9092456" y="8638675"/>
              <a:ext cx="19243043" cy="831147"/>
            </a:xfrm>
            <a:prstGeom prst="rect">
              <a:avLst/>
            </a:prstGeom>
          </p:spPr>
          <p:txBody>
            <a:bodyPr wrap="none">
              <a:spAutoFit/>
            </a:bodyPr>
            <a:lstStyle/>
            <a:p>
              <a:pPr>
                <a:lnSpc>
                  <a:spcPct val="100000"/>
                </a:lnSpc>
                <a:spcBef>
                  <a:spcPct val="0"/>
                </a:spcBef>
                <a:buNone/>
                <a:defRPr/>
              </a:pPr>
              <a:r>
                <a:rPr lang="en-US" sz="4800" b="1" spc="-150" dirty="0">
                  <a:solidFill>
                    <a:srgbClr val="135F82"/>
                  </a:solidFill>
                  <a:latin typeface="Tahoma" pitchFamily="34" charset="0"/>
                  <a:ea typeface="Tahoma" pitchFamily="34" charset="0"/>
                  <a:cs typeface="Tahoma" pitchFamily="34" charset="0"/>
                </a:rPr>
                <a:t>BIỂU DIỄN NGHIỆM CỦA BẤT PHƯƠNG TRÌNH BẬC NHẤT HAI ẨN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a:t>
                  </a:r>
                </a:p>
              </p:txBody>
            </p:sp>
          </p:grpSp>
        </p:grpSp>
      </p:grpSp>
      <p:grpSp>
        <p:nvGrpSpPr>
          <p:cNvPr id="81" name="Group 74"/>
          <p:cNvGrpSpPr/>
          <p:nvPr/>
        </p:nvGrpSpPr>
        <p:grpSpPr>
          <a:xfrm>
            <a:off x="1116660" y="9696893"/>
            <a:ext cx="21339695" cy="957490"/>
            <a:chOff x="7459670" y="9982200"/>
            <a:chExt cx="21343553" cy="957663"/>
          </a:xfrm>
        </p:grpSpPr>
        <p:sp>
          <p:nvSpPr>
            <p:cNvPr id="82" name="Rectangle 81">
              <a:hlinkClick r:id="rId9" action="ppaction://hlinksldjump"/>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HỆ BẤ</a:t>
              </a:r>
              <a:r>
                <a:rPr lang="vi-VN" sz="4800" b="1" dirty="0">
                  <a:solidFill>
                    <a:srgbClr val="135F82"/>
                  </a:solidFill>
                  <a:latin typeface="Tahoma" pitchFamily="34" charset="0"/>
                  <a:ea typeface="Tahoma" pitchFamily="34" charset="0"/>
                  <a:cs typeface="Tahoma" pitchFamily="34" charset="0"/>
                </a:rPr>
                <a:t>T</a:t>
              </a:r>
              <a:r>
                <a:rPr lang="en-US" sz="4800" b="1" dirty="0">
                  <a:solidFill>
                    <a:srgbClr val="135F82"/>
                  </a:solidFill>
                  <a:latin typeface="Tahoma" pitchFamily="34" charset="0"/>
                  <a:ea typeface="Tahoma" pitchFamily="34" charset="0"/>
                  <a:cs typeface="Tahoma" pitchFamily="34" charset="0"/>
                </a:rPr>
                <a:t> PHƯƠNG TRÌNH BẬC NHẤT HAI ẨN</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III</a:t>
                  </a:r>
                </a:p>
              </p:txBody>
            </p:sp>
          </p:grpSp>
        </p:grpSp>
      </p:grpSp>
      <p:grpSp>
        <p:nvGrpSpPr>
          <p:cNvPr id="65" name="Group 74"/>
          <p:cNvGrpSpPr/>
          <p:nvPr/>
        </p:nvGrpSpPr>
        <p:grpSpPr>
          <a:xfrm>
            <a:off x="1116660" y="10957975"/>
            <a:ext cx="21339695" cy="957490"/>
            <a:chOff x="7459670" y="9982200"/>
            <a:chExt cx="21343553" cy="957663"/>
          </a:xfrm>
        </p:grpSpPr>
        <p:sp>
          <p:nvSpPr>
            <p:cNvPr id="66" name="Rectangle 65">
              <a:hlinkClick r:id="rId10" action="ppaction://hlinksldjump"/>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ÁP DỤNG VÀO GIẢI BÀI TOÁN KINH TẾ</a:t>
              </a:r>
            </a:p>
          </p:txBody>
        </p:sp>
        <p:grpSp>
          <p:nvGrpSpPr>
            <p:cNvPr id="67" name="Group 44"/>
            <p:cNvGrpSpPr/>
            <p:nvPr/>
          </p:nvGrpSpPr>
          <p:grpSpPr>
            <a:xfrm>
              <a:off x="7459670" y="9982200"/>
              <a:ext cx="1392615" cy="872846"/>
              <a:chOff x="7459669" y="7543800"/>
              <a:chExt cx="1381118" cy="872846"/>
            </a:xfrm>
          </p:grpSpPr>
          <p:sp>
            <p:nvSpPr>
              <p:cNvPr id="68"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9" name="Group 46"/>
              <p:cNvGrpSpPr/>
              <p:nvPr/>
            </p:nvGrpSpPr>
            <p:grpSpPr>
              <a:xfrm>
                <a:off x="7469187" y="7685126"/>
                <a:ext cx="1371600" cy="731520"/>
                <a:chOff x="7469187" y="7685126"/>
                <a:chExt cx="1371600" cy="731520"/>
              </a:xfrm>
            </p:grpSpPr>
            <p:sp>
              <p:nvSpPr>
                <p:cNvPr id="70" name="Round Same Side Corner Rectangle 69"/>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71" name="TextBox 70"/>
                <p:cNvSpPr txBox="1"/>
                <p:nvPr/>
              </p:nvSpPr>
              <p:spPr>
                <a:xfrm>
                  <a:off x="7826023" y="7688759"/>
                  <a:ext cx="773086" cy="708014"/>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IV</a:t>
                  </a:r>
                </a:p>
              </p:txBody>
            </p:sp>
          </p:grpSp>
        </p:grpSp>
      </p:grpSp>
      <p:grpSp>
        <p:nvGrpSpPr>
          <p:cNvPr id="46" name="Group 74"/>
          <p:cNvGrpSpPr/>
          <p:nvPr/>
        </p:nvGrpSpPr>
        <p:grpSpPr>
          <a:xfrm>
            <a:off x="1116660" y="12219059"/>
            <a:ext cx="21339695" cy="957490"/>
            <a:chOff x="7459670" y="9982200"/>
            <a:chExt cx="21343553" cy="957663"/>
          </a:xfrm>
        </p:grpSpPr>
        <p:sp>
          <p:nvSpPr>
            <p:cNvPr id="47" name="Rectangle 46">
              <a:hlinkClick r:id="rId11" action="ppaction://hlinksldjump"/>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TÓM TẮT BÀI HỌC</a:t>
              </a:r>
            </a:p>
          </p:txBody>
        </p:sp>
        <p:grpSp>
          <p:nvGrpSpPr>
            <p:cNvPr id="48" name="Group 44"/>
            <p:cNvGrpSpPr/>
            <p:nvPr/>
          </p:nvGrpSpPr>
          <p:grpSpPr>
            <a:xfrm>
              <a:off x="7459670" y="9982200"/>
              <a:ext cx="1392615" cy="872846"/>
              <a:chOff x="7459669" y="7543800"/>
              <a:chExt cx="1381118" cy="872846"/>
            </a:xfrm>
          </p:grpSpPr>
          <p:sp>
            <p:nvSpPr>
              <p:cNvPr id="4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50" name="Group 46"/>
              <p:cNvGrpSpPr/>
              <p:nvPr/>
            </p:nvGrpSpPr>
            <p:grpSpPr>
              <a:xfrm>
                <a:off x="7469187" y="7685126"/>
                <a:ext cx="1371600" cy="731520"/>
                <a:chOff x="7469187" y="7685126"/>
                <a:chExt cx="1371600" cy="731520"/>
              </a:xfrm>
            </p:grpSpPr>
            <p:sp>
              <p:nvSpPr>
                <p:cNvPr id="51" name="Round Same Side Corner Rectangle 5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52" name="TextBox 51"/>
                <p:cNvSpPr txBox="1"/>
                <p:nvPr/>
              </p:nvSpPr>
              <p:spPr>
                <a:xfrm>
                  <a:off x="7949252" y="7688759"/>
                  <a:ext cx="526627" cy="708014"/>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V</a:t>
                  </a:r>
                </a:p>
              </p:txBody>
            </p:sp>
          </p:grpSp>
        </p:grpSp>
      </p:grpSp>
    </p:spTree>
    <p:extLst>
      <p:ext uri="{BB962C8B-B14F-4D97-AF65-F5344CB8AC3E}">
        <p14:creationId xmlns:p14="http://schemas.microsoft.com/office/powerpoint/2010/main" val="175903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887538" y="4770563"/>
            <a:ext cx="22826536" cy="8064895"/>
            <a:chOff x="1270512" y="5867400"/>
            <a:chExt cx="15540487" cy="8565036"/>
          </a:xfrm>
        </p:grpSpPr>
        <p:sp>
          <p:nvSpPr>
            <p:cNvPr id="53" name="Rounded Rectangle 52"/>
            <p:cNvSpPr/>
            <p:nvPr/>
          </p:nvSpPr>
          <p:spPr>
            <a:xfrm>
              <a:off x="1272210" y="6563889"/>
              <a:ext cx="15538789"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54" name="Group 60"/>
            <p:cNvGrpSpPr/>
            <p:nvPr/>
          </p:nvGrpSpPr>
          <p:grpSpPr>
            <a:xfrm>
              <a:off x="1270512" y="5867400"/>
              <a:ext cx="3082977" cy="817158"/>
              <a:chOff x="1224542" y="6305967"/>
              <a:chExt cx="3082977" cy="817158"/>
            </a:xfrm>
          </p:grpSpPr>
          <p:sp>
            <p:nvSpPr>
              <p:cNvPr id="5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6" name="TextBox 55"/>
              <p:cNvSpPr txBox="1"/>
              <p:nvPr/>
            </p:nvSpPr>
            <p:spPr>
              <a:xfrm>
                <a:off x="2032301" y="6305967"/>
                <a:ext cx="1396038" cy="817158"/>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Lời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5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59" name="Group 58"/>
          <p:cNvGrpSpPr/>
          <p:nvPr/>
        </p:nvGrpSpPr>
        <p:grpSpPr>
          <a:xfrm>
            <a:off x="2025648" y="5748286"/>
            <a:ext cx="20896337" cy="1446550"/>
            <a:chOff x="1741275" y="6325716"/>
            <a:chExt cx="20896337" cy="1446550"/>
          </a:xfrm>
        </p:grpSpPr>
        <mc:AlternateContent xmlns:mc="http://schemas.openxmlformats.org/markup-compatibility/2006" xmlns:a14="http://schemas.microsoft.com/office/drawing/2010/main">
          <mc:Choice Requires="a14">
            <p:sp>
              <p:nvSpPr>
                <p:cNvPr id="60" name="Rectangle 59"/>
                <p:cNvSpPr/>
                <p:nvPr/>
              </p:nvSpPr>
              <p:spPr>
                <a:xfrm>
                  <a:off x="2737097" y="6325716"/>
                  <a:ext cx="19900515" cy="1446550"/>
                </a:xfrm>
                <a:prstGeom prst="rect">
                  <a:avLst/>
                </a:prstGeom>
              </p:spPr>
              <p:txBody>
                <a:bodyPr wrap="square">
                  <a:spAutoFit/>
                </a:bodyPr>
                <a:lstStyle/>
                <a:p>
                  <a:pPr algn="just"/>
                  <a:r>
                    <a:rPr lang="en-US" sz="4400" b="1">
                      <a:latin typeface="Times New Roman" panose="02020603050405020304" pitchFamily="18" charset="0"/>
                      <a:ea typeface="Tahoma" pitchFamily="34" charset="0"/>
                      <a:cs typeface="Times New Roman" panose="02020603050405020304" pitchFamily="18" charset="0"/>
                    </a:rPr>
                    <a:t>Nhận xét sau khi thế các cặp số vào bất phương trình </a:t>
                  </a:r>
                  <a14:m>
                    <m:oMath xmlns:m="http://schemas.openxmlformats.org/officeDocument/2006/math">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𝟏</m:t>
                      </m:r>
                    </m:oMath>
                  </a14:m>
                  <a:r>
                    <a:rPr lang="en-US" sz="4400" b="1">
                      <a:latin typeface="Times New Roman" panose="02020603050405020304" pitchFamily="18" charset="0"/>
                      <a:ea typeface="Tahoma" pitchFamily="34" charset="0"/>
                      <a:cs typeface="Times New Roman" panose="02020603050405020304" pitchFamily="18" charset="0"/>
                    </a:rPr>
                    <a:t> ta nhận thấy rằng chỉ có cặp số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m:t>
                      </m:r>
                    </m:oMath>
                  </a14:m>
                  <a:r>
                    <a:rPr lang="en-US" sz="4400" b="1">
                      <a:latin typeface="Times New Roman" panose="02020603050405020304" pitchFamily="18" charset="0"/>
                      <a:ea typeface="Tahoma" pitchFamily="34" charset="0"/>
                      <a:cs typeface="Times New Roman" panose="02020603050405020304" pitchFamily="18" charset="0"/>
                    </a:rPr>
                    <a:t> không thỏa bất phương trình.</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2737097" y="6325716"/>
                  <a:ext cx="19900515" cy="1446550"/>
                </a:xfrm>
                <a:prstGeom prst="rect">
                  <a:avLst/>
                </a:prstGeom>
                <a:blipFill>
                  <a:blip r:embed="rId2"/>
                  <a:stretch>
                    <a:fillRect l="-1256" t="-8439" r="-1225" b="-19831"/>
                  </a:stretch>
                </a:blipFill>
              </p:spPr>
              <p:txBody>
                <a:bodyPr/>
                <a:lstStyle/>
                <a:p>
                  <a:r>
                    <a:rPr lang="en-US">
                      <a:noFill/>
                    </a:rPr>
                    <a:t> </a:t>
                  </a:r>
                </a:p>
              </p:txBody>
            </p:sp>
          </mc:Fallback>
        </mc:AlternateContent>
        <p:sp>
          <p:nvSpPr>
            <p:cNvPr id="61" name="Oval 60"/>
            <p:cNvSpPr/>
            <p:nvPr/>
          </p:nvSpPr>
          <p:spPr>
            <a:xfrm>
              <a:off x="1741275" y="6623315"/>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just"/>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62" name="Group 61"/>
          <p:cNvGrpSpPr/>
          <p:nvPr/>
        </p:nvGrpSpPr>
        <p:grpSpPr>
          <a:xfrm>
            <a:off x="1941620" y="8196537"/>
            <a:ext cx="20223720" cy="4200533"/>
            <a:chOff x="1732315" y="6280167"/>
            <a:chExt cx="21371109" cy="4200533"/>
          </a:xfrm>
        </p:grpSpPr>
        <mc:AlternateContent xmlns:mc="http://schemas.openxmlformats.org/markup-compatibility/2006" xmlns:a14="http://schemas.microsoft.com/office/drawing/2010/main">
          <mc:Choice Requires="a14">
            <p:sp>
              <p:nvSpPr>
                <p:cNvPr id="63" name="Rectangle 62"/>
                <p:cNvSpPr/>
                <p:nvPr/>
              </p:nvSpPr>
              <p:spPr>
                <a:xfrm>
                  <a:off x="2737097" y="6325716"/>
                  <a:ext cx="20366327" cy="4154984"/>
                </a:xfrm>
                <a:prstGeom prst="rect">
                  <a:avLst/>
                </a:prstGeom>
              </p:spPr>
              <p:txBody>
                <a:bodyPr wrap="square">
                  <a:spAutoFit/>
                </a:bodyPr>
                <a:lstStyle/>
                <a:p>
                  <a:pPr algn="just"/>
                  <a:r>
                    <a:rPr lang="en-US" sz="4400" b="1">
                      <a:latin typeface="Times New Roman" panose="02020603050405020304" pitchFamily="18" charset="0"/>
                      <a:ea typeface="Tahoma" pitchFamily="34" charset="0"/>
                      <a:cs typeface="Times New Roman" panose="02020603050405020304" pitchFamily="18" charset="0"/>
                    </a:rPr>
                    <a:t>Sử dụng máy tính Casio</a:t>
                  </a:r>
                </a:p>
                <a:p>
                  <a:pPr algn="just"/>
                  <a:r>
                    <a:rPr lang="en-US" sz="4400" b="1">
                      <a:solidFill>
                        <a:srgbClr val="0000FF"/>
                      </a:solidFill>
                      <a:latin typeface="Times New Roman" panose="02020603050405020304" pitchFamily="18" charset="0"/>
                      <a:ea typeface="Tahoma" pitchFamily="34" charset="0"/>
                      <a:cs typeface="Times New Roman" panose="02020603050405020304" pitchFamily="18" charset="0"/>
                    </a:rPr>
                    <a:t>+ B</a:t>
                  </a:r>
                  <a:r>
                    <a:rPr lang="vi-VN" sz="4400" b="1">
                      <a:solidFill>
                        <a:srgbClr val="0000FF"/>
                      </a:solidFill>
                      <a:latin typeface="Times New Roman" panose="02020603050405020304" pitchFamily="18" charset="0"/>
                      <a:ea typeface="Tahoma" pitchFamily="34" charset="0"/>
                      <a:cs typeface="Times New Roman" panose="02020603050405020304" pitchFamily="18" charset="0"/>
                    </a:rPr>
                    <a:t>ư</a:t>
                  </a:r>
                  <a:r>
                    <a:rPr lang="en-US" sz="4400" b="1">
                      <a:solidFill>
                        <a:srgbClr val="0000FF"/>
                      </a:solidFill>
                      <a:latin typeface="Times New Roman" panose="02020603050405020304" pitchFamily="18" charset="0"/>
                      <a:ea typeface="Tahoma" pitchFamily="34" charset="0"/>
                      <a:cs typeface="Times New Roman" panose="02020603050405020304" pitchFamily="18" charset="0"/>
                    </a:rPr>
                    <a:t>ớc 1: Nhập hàm số </a:t>
                  </a:r>
                  <a14:m>
                    <m:oMath xmlns:m="http://schemas.openxmlformats.org/officeDocument/2006/math">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𝒇</m:t>
                      </m:r>
                      <m:d>
                        <m:dPr>
                          <m:ctrlPr>
                            <a:rPr lang="en-US" sz="4400" b="1" i="1" smtClean="0">
                              <a:solidFill>
                                <a:srgbClr val="0000FF"/>
                              </a:solidFill>
                              <a:latin typeface="Cambria Math"/>
                              <a:ea typeface="Tahoma" pitchFamily="34" charset="0"/>
                              <a:cs typeface="Times New Roman" panose="02020603050405020304" pitchFamily="18" charset="0"/>
                            </a:rPr>
                          </m:ctrlPr>
                        </m:dPr>
                        <m:e>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𝒙</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𝒚</m:t>
                          </m:r>
                        </m:e>
                      </m:d>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𝟐</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𝒙</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𝒚</m:t>
                      </m:r>
                    </m:oMath>
                  </a14:m>
                  <a:r>
                    <a:rPr lang="en-US" sz="4400" b="1" dirty="0">
                      <a:solidFill>
                        <a:srgbClr val="0000FF"/>
                      </a:solidFill>
                      <a:latin typeface="Times New Roman" panose="02020603050405020304" pitchFamily="18" charset="0"/>
                      <a:ea typeface="Tahoma" pitchFamily="34" charset="0"/>
                      <a:cs typeface="Times New Roman" panose="02020603050405020304" pitchFamily="18" charset="0"/>
                    </a:rPr>
                    <a:t> </a:t>
                  </a:r>
                </a:p>
                <a:p>
                  <a:pPr algn="just"/>
                  <a:r>
                    <a:rPr lang="en-US" sz="4400" b="1">
                      <a:solidFill>
                        <a:srgbClr val="0000FF"/>
                      </a:solidFill>
                      <a:latin typeface="Times New Roman" panose="02020603050405020304" pitchFamily="18" charset="0"/>
                      <a:ea typeface="Tahoma" pitchFamily="34" charset="0"/>
                      <a:cs typeface="Times New Roman" panose="02020603050405020304" pitchFamily="18" charset="0"/>
                    </a:rPr>
                    <a:t>+ B</a:t>
                  </a:r>
                  <a:r>
                    <a:rPr lang="vi-VN" sz="4400" b="1">
                      <a:solidFill>
                        <a:srgbClr val="0000FF"/>
                      </a:solidFill>
                      <a:latin typeface="Times New Roman" panose="02020603050405020304" pitchFamily="18" charset="0"/>
                      <a:ea typeface="Tahoma" pitchFamily="34" charset="0"/>
                      <a:cs typeface="Times New Roman" panose="02020603050405020304" pitchFamily="18" charset="0"/>
                    </a:rPr>
                    <a:t>ư</a:t>
                  </a:r>
                  <a:r>
                    <a:rPr lang="en-US" sz="4400" b="1">
                      <a:solidFill>
                        <a:srgbClr val="0000FF"/>
                      </a:solidFill>
                      <a:latin typeface="Times New Roman" panose="02020603050405020304" pitchFamily="18" charset="0"/>
                      <a:ea typeface="Tahoma" pitchFamily="34" charset="0"/>
                      <a:cs typeface="Times New Roman" panose="02020603050405020304" pitchFamily="18" charset="0"/>
                    </a:rPr>
                    <a:t>ớc 2: lần l</a:t>
                  </a:r>
                  <a:r>
                    <a:rPr lang="vi-VN" sz="4400" b="1">
                      <a:solidFill>
                        <a:srgbClr val="0000FF"/>
                      </a:solidFill>
                      <a:latin typeface="Times New Roman" panose="02020603050405020304" pitchFamily="18" charset="0"/>
                      <a:ea typeface="Tahoma" pitchFamily="34" charset="0"/>
                      <a:cs typeface="Times New Roman" panose="02020603050405020304" pitchFamily="18" charset="0"/>
                    </a:rPr>
                    <a:t>ư</a:t>
                  </a:r>
                  <a:r>
                    <a:rPr lang="en-US" sz="4400" b="1">
                      <a:solidFill>
                        <a:srgbClr val="0000FF"/>
                      </a:solidFill>
                      <a:latin typeface="Times New Roman" panose="02020603050405020304" pitchFamily="18" charset="0"/>
                      <a:ea typeface="Tahoma" pitchFamily="34" charset="0"/>
                      <a:cs typeface="Times New Roman" panose="02020603050405020304" pitchFamily="18" charset="0"/>
                    </a:rPr>
                    <a:t>ợt thay các giá trị tọa độ ở các ph</a:t>
                  </a:r>
                  <a:r>
                    <a:rPr lang="vi-VN" sz="4400" b="1">
                      <a:solidFill>
                        <a:srgbClr val="0000FF"/>
                      </a:solidFill>
                      <a:latin typeface="Times New Roman" panose="02020603050405020304" pitchFamily="18" charset="0"/>
                      <a:ea typeface="Tahoma" pitchFamily="34" charset="0"/>
                      <a:cs typeface="Times New Roman" panose="02020603050405020304" pitchFamily="18" charset="0"/>
                    </a:rPr>
                    <a:t>ư</a:t>
                  </a:r>
                  <a:r>
                    <a:rPr lang="en-US" sz="4400" b="1">
                      <a:solidFill>
                        <a:srgbClr val="0000FF"/>
                      </a:solidFill>
                      <a:latin typeface="Times New Roman" panose="02020603050405020304" pitchFamily="18" charset="0"/>
                      <a:ea typeface="Tahoma" pitchFamily="34" charset="0"/>
                      <a:cs typeface="Times New Roman" panose="02020603050405020304" pitchFamily="18" charset="0"/>
                    </a:rPr>
                    <a:t>ơng án vào bằng cách </a:t>
                  </a:r>
                </a:p>
                <a:p>
                  <a:pPr algn="just"/>
                  <a:r>
                    <a:rPr lang="en-US" sz="4400" b="1">
                      <a:solidFill>
                        <a:srgbClr val="0000FF"/>
                      </a:solidFill>
                      <a:latin typeface="Times New Roman" panose="02020603050405020304" pitchFamily="18" charset="0"/>
                      <a:ea typeface="Tahoma" pitchFamily="34" charset="0"/>
                      <a:cs typeface="Times New Roman" panose="02020603050405020304" pitchFamily="18" charset="0"/>
                    </a:rPr>
                    <a:t>Ấn phím CALC </a:t>
                  </a:r>
                </a:p>
                <a:p>
                  <a:pPr algn="just"/>
                  <a:r>
                    <a:rPr lang="en-US" sz="4400" b="1">
                      <a:solidFill>
                        <a:srgbClr val="0000FF"/>
                      </a:solidFill>
                      <a:latin typeface="Times New Roman" panose="02020603050405020304" pitchFamily="18" charset="0"/>
                      <a:ea typeface="Tahoma" pitchFamily="34" charset="0"/>
                      <a:cs typeface="Times New Roman" panose="02020603050405020304" pitchFamily="18" charset="0"/>
                    </a:rPr>
                    <a:t>Đáp án nào ra giá trị </a:t>
                  </a:r>
                  <a14:m>
                    <m:oMath xmlns:m="http://schemas.openxmlformats.org/officeDocument/2006/math">
                      <m:r>
                        <a:rPr lang="en-US" sz="44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4400" b="1" i="1" smtClean="0">
                          <a:solidFill>
                            <a:srgbClr val="0000FF"/>
                          </a:solidFill>
                          <a:latin typeface="Cambria Math" panose="02040503050406030204" pitchFamily="18" charset="0"/>
                          <a:ea typeface="Tahoma" pitchFamily="34" charset="0"/>
                          <a:cs typeface="Times New Roman" panose="02020603050405020304" pitchFamily="18" charset="0"/>
                        </a:rPr>
                        <m:t>𝟏</m:t>
                      </m:r>
                    </m:oMath>
                  </a14:m>
                  <a:r>
                    <a:rPr lang="en-US" sz="4400" b="1">
                      <a:solidFill>
                        <a:srgbClr val="0000FF"/>
                      </a:solidFill>
                      <a:latin typeface="Times New Roman" panose="02020603050405020304" pitchFamily="18" charset="0"/>
                      <a:ea typeface="Tahoma" pitchFamily="34" charset="0"/>
                      <a:cs typeface="Times New Roman" panose="02020603050405020304" pitchFamily="18" charset="0"/>
                    </a:rPr>
                    <a:t> chính là đáp án cần tìm </a:t>
                  </a:r>
                  <a:r>
                    <a:rPr lang="en-US" sz="4400" b="1">
                      <a:solidFill>
                        <a:srgbClr val="0000FF"/>
                      </a:solidFill>
                      <a:latin typeface="Times New Roman" panose="02020603050405020304" pitchFamily="18" charset="0"/>
                      <a:ea typeface="Tahoma" pitchFamily="34" charset="0"/>
                      <a:cs typeface="Times New Roman" panose="02020603050405020304" pitchFamily="18" charset="0"/>
                      <a:sym typeface="Wingdings" panose="05000000000000000000" pitchFamily="2" charset="2"/>
                    </a:rPr>
                    <a:t> Chọn C</a:t>
                  </a:r>
                  <a:endParaRPr lang="en-US" sz="4400" b="1">
                    <a:solidFill>
                      <a:srgbClr val="0000FF"/>
                    </a:solidFill>
                    <a:latin typeface="Times New Roman" panose="02020603050405020304" pitchFamily="18" charset="0"/>
                    <a:ea typeface="Tahoma" pitchFamily="34" charset="0"/>
                    <a:cs typeface="Times New Roman" panose="02020603050405020304" pitchFamily="18" charset="0"/>
                  </a:endParaRPr>
                </a:p>
                <a:p>
                  <a:pPr algn="just"/>
                  <a:endParaRPr lang="en-US" sz="4400" b="1" dirty="0">
                    <a:solidFill>
                      <a:srgbClr val="0000FF"/>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2737097" y="6325716"/>
                  <a:ext cx="20366327" cy="4154984"/>
                </a:xfrm>
                <a:prstGeom prst="rect">
                  <a:avLst/>
                </a:prstGeom>
                <a:blipFill>
                  <a:blip r:embed="rId3"/>
                  <a:stretch>
                    <a:fillRect l="-1265" t="-2786"/>
                  </a:stretch>
                </a:blipFill>
              </p:spPr>
              <p:txBody>
                <a:bodyPr/>
                <a:lstStyle/>
                <a:p>
                  <a:r>
                    <a:rPr lang="en-US">
                      <a:noFill/>
                    </a:rPr>
                    <a:t> </a:t>
                  </a:r>
                </a:p>
              </p:txBody>
            </p:sp>
          </mc:Fallback>
        </mc:AlternateContent>
        <p:sp>
          <p:nvSpPr>
            <p:cNvPr id="64" name="Oval 63"/>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just"/>
              <a:r>
                <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p>
          </p:txBody>
        </p:sp>
      </p:grpSp>
      <p:grpSp>
        <p:nvGrpSpPr>
          <p:cNvPr id="50" name="Group 54">
            <a:extLst>
              <a:ext uri="{FF2B5EF4-FFF2-40B4-BE49-F238E27FC236}">
                <a16:creationId xmlns="" xmlns:a16="http://schemas.microsoft.com/office/drawing/2014/main" id="{B65DC53D-F254-4651-86EF-202404CDC521}"/>
              </a:ext>
            </a:extLst>
          </p:cNvPr>
          <p:cNvGrpSpPr/>
          <p:nvPr/>
        </p:nvGrpSpPr>
        <p:grpSpPr>
          <a:xfrm>
            <a:off x="815530" y="1458194"/>
            <a:ext cx="21841827" cy="2872267"/>
            <a:chOff x="1268078" y="3405486"/>
            <a:chExt cx="21841827" cy="2872267"/>
          </a:xfrm>
        </p:grpSpPr>
        <p:sp>
          <p:nvSpPr>
            <p:cNvPr id="51" name="Rounded Rectangle 61">
              <a:extLst>
                <a:ext uri="{FF2B5EF4-FFF2-40B4-BE49-F238E27FC236}">
                  <a16:creationId xmlns="" xmlns:a16="http://schemas.microsoft.com/office/drawing/2014/main" id="{37D6B627-96C6-429F-A933-A1390ACCC08E}"/>
                </a:ext>
              </a:extLst>
            </p:cNvPr>
            <p:cNvSpPr/>
            <p:nvPr/>
          </p:nvSpPr>
          <p:spPr>
            <a:xfrm>
              <a:off x="1268078" y="3790953"/>
              <a:ext cx="21841827" cy="248680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5" name="Group 67">
              <a:extLst>
                <a:ext uri="{FF2B5EF4-FFF2-40B4-BE49-F238E27FC236}">
                  <a16:creationId xmlns="" xmlns:a16="http://schemas.microsoft.com/office/drawing/2014/main" id="{4D478FB9-A3E7-4339-99B3-3407DE3195B1}"/>
                </a:ext>
              </a:extLst>
            </p:cNvPr>
            <p:cNvGrpSpPr/>
            <p:nvPr/>
          </p:nvGrpSpPr>
          <p:grpSpPr>
            <a:xfrm>
              <a:off x="1268078" y="3405486"/>
              <a:ext cx="3300222" cy="940513"/>
              <a:chOff x="1311958" y="3405486"/>
              <a:chExt cx="3300222" cy="940513"/>
            </a:xfrm>
          </p:grpSpPr>
          <p:sp>
            <p:nvSpPr>
              <p:cNvPr id="66" name="Freeform 20">
                <a:extLst>
                  <a:ext uri="{FF2B5EF4-FFF2-40B4-BE49-F238E27FC236}">
                    <a16:creationId xmlns="" xmlns:a16="http://schemas.microsoft.com/office/drawing/2014/main" id="{84ECBF72-11C2-4446-B7B5-DDB47D880DB3}"/>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 xmlns:a16="http://schemas.microsoft.com/office/drawing/2014/main" id="{CF9D2254-FFEF-4E5C-86BC-3CBAEECE922A}"/>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1</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68" name="Group 70">
                <a:extLst>
                  <a:ext uri="{FF2B5EF4-FFF2-40B4-BE49-F238E27FC236}">
                    <a16:creationId xmlns="" xmlns:a16="http://schemas.microsoft.com/office/drawing/2014/main" id="{F9AD4746-C2DC-43D5-8989-65EAA901E5CE}"/>
                  </a:ext>
                </a:extLst>
              </p:cNvPr>
              <p:cNvGrpSpPr/>
              <p:nvPr/>
            </p:nvGrpSpPr>
            <p:grpSpPr>
              <a:xfrm>
                <a:off x="1311958" y="3405486"/>
                <a:ext cx="950173" cy="940513"/>
                <a:chOff x="1311958" y="3405486"/>
                <a:chExt cx="950173" cy="940513"/>
              </a:xfrm>
            </p:grpSpPr>
            <p:sp>
              <p:nvSpPr>
                <p:cNvPr id="69" name="Rectangle 68">
                  <a:extLst>
                    <a:ext uri="{FF2B5EF4-FFF2-40B4-BE49-F238E27FC236}">
                      <a16:creationId xmlns="" xmlns:a16="http://schemas.microsoft.com/office/drawing/2014/main" id="{8414A128-6AB2-4E99-8378-4A8DEB09546A}"/>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0" name="Freeform 13">
                  <a:extLst>
                    <a:ext uri="{FF2B5EF4-FFF2-40B4-BE49-F238E27FC236}">
                      <a16:creationId xmlns="" xmlns:a16="http://schemas.microsoft.com/office/drawing/2014/main" id="{6406EEB5-E3D6-4E04-BC51-1FFBBFB97B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Freeform 14">
                  <a:extLst>
                    <a:ext uri="{FF2B5EF4-FFF2-40B4-BE49-F238E27FC236}">
                      <a16:creationId xmlns="" xmlns:a16="http://schemas.microsoft.com/office/drawing/2014/main" id="{F8DF91CD-CBE9-4BCF-B890-1F2CA48BAB9A}"/>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2" name="Freeform 15">
                  <a:extLst>
                    <a:ext uri="{FF2B5EF4-FFF2-40B4-BE49-F238E27FC236}">
                      <a16:creationId xmlns="" xmlns:a16="http://schemas.microsoft.com/office/drawing/2014/main" id="{0EFCFE14-73B2-460A-BC48-A58734A0AD4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3" name="Freeform 16">
                  <a:extLst>
                    <a:ext uri="{FF2B5EF4-FFF2-40B4-BE49-F238E27FC236}">
                      <a16:creationId xmlns="" xmlns:a16="http://schemas.microsoft.com/office/drawing/2014/main" id="{65F1F45E-1508-4D7C-8B4B-45C8A8A347D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4" name="Freeform 17">
                  <a:extLst>
                    <a:ext uri="{FF2B5EF4-FFF2-40B4-BE49-F238E27FC236}">
                      <a16:creationId xmlns="" xmlns:a16="http://schemas.microsoft.com/office/drawing/2014/main" id="{C5C59E0C-310D-4894-96D4-EBBF1E91516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18">
                  <a:extLst>
                    <a:ext uri="{FF2B5EF4-FFF2-40B4-BE49-F238E27FC236}">
                      <a16:creationId xmlns="" xmlns:a16="http://schemas.microsoft.com/office/drawing/2014/main" id="{9DD49AE0-8213-4C3B-9192-D3B58C2DB337}"/>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19">
                  <a:extLst>
                    <a:ext uri="{FF2B5EF4-FFF2-40B4-BE49-F238E27FC236}">
                      <a16:creationId xmlns="" xmlns:a16="http://schemas.microsoft.com/office/drawing/2014/main" id="{4806C02B-41C4-4CB1-97EC-C53A6FF11E6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20">
                  <a:extLst>
                    <a:ext uri="{FF2B5EF4-FFF2-40B4-BE49-F238E27FC236}">
                      <a16:creationId xmlns="" xmlns:a16="http://schemas.microsoft.com/office/drawing/2014/main" id="{3AE34800-D8FC-4085-866F-D30A6AA71B8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21">
                  <a:extLst>
                    <a:ext uri="{FF2B5EF4-FFF2-40B4-BE49-F238E27FC236}">
                      <a16:creationId xmlns="" xmlns:a16="http://schemas.microsoft.com/office/drawing/2014/main" id="{582BE443-923B-47ED-96B1-8F25859EF35F}"/>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22">
                  <a:extLst>
                    <a:ext uri="{FF2B5EF4-FFF2-40B4-BE49-F238E27FC236}">
                      <a16:creationId xmlns="" xmlns:a16="http://schemas.microsoft.com/office/drawing/2014/main" id="{00169A76-0942-46E9-92AF-17F25C07E174}"/>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23">
                  <a:extLst>
                    <a:ext uri="{FF2B5EF4-FFF2-40B4-BE49-F238E27FC236}">
                      <a16:creationId xmlns="" xmlns:a16="http://schemas.microsoft.com/office/drawing/2014/main" id="{A9F20630-106E-4C85-AEB4-603F1E5FE39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24">
                  <a:extLst>
                    <a:ext uri="{FF2B5EF4-FFF2-40B4-BE49-F238E27FC236}">
                      <a16:creationId xmlns="" xmlns:a16="http://schemas.microsoft.com/office/drawing/2014/main" id="{590CEB76-A2EE-4D29-BDEF-18F1451F250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25">
                  <a:extLst>
                    <a:ext uri="{FF2B5EF4-FFF2-40B4-BE49-F238E27FC236}">
                      <a16:creationId xmlns="" xmlns:a16="http://schemas.microsoft.com/office/drawing/2014/main" id="{FABC36B2-073E-4E7A-8123-32641C0D589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26">
                  <a:extLst>
                    <a:ext uri="{FF2B5EF4-FFF2-40B4-BE49-F238E27FC236}">
                      <a16:creationId xmlns="" xmlns:a16="http://schemas.microsoft.com/office/drawing/2014/main" id="{98716974-8180-4527-A5B2-3E48B418308E}"/>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27">
                  <a:extLst>
                    <a:ext uri="{FF2B5EF4-FFF2-40B4-BE49-F238E27FC236}">
                      <a16:creationId xmlns="" xmlns:a16="http://schemas.microsoft.com/office/drawing/2014/main" id="{C1046EE2-DB66-4187-B677-13118600B16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28">
                  <a:extLst>
                    <a:ext uri="{FF2B5EF4-FFF2-40B4-BE49-F238E27FC236}">
                      <a16:creationId xmlns="" xmlns:a16="http://schemas.microsoft.com/office/drawing/2014/main" id="{FA0D9B07-4AB0-4C1E-A5AA-B12D40B352E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29">
                  <a:extLst>
                    <a:ext uri="{FF2B5EF4-FFF2-40B4-BE49-F238E27FC236}">
                      <a16:creationId xmlns="" xmlns:a16="http://schemas.microsoft.com/office/drawing/2014/main" id="{68E2C027-F748-4344-A77D-BFAEAC61697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30">
                  <a:extLst>
                    <a:ext uri="{FF2B5EF4-FFF2-40B4-BE49-F238E27FC236}">
                      <a16:creationId xmlns="" xmlns:a16="http://schemas.microsoft.com/office/drawing/2014/main" id="{056A3486-77B0-48F4-84DC-BF9AAFB4DE84}"/>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31">
                  <a:extLst>
                    <a:ext uri="{FF2B5EF4-FFF2-40B4-BE49-F238E27FC236}">
                      <a16:creationId xmlns="" xmlns:a16="http://schemas.microsoft.com/office/drawing/2014/main" id="{167ADB4F-D512-4D99-8F3C-09B8ABB68DD1}"/>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32">
                  <a:extLst>
                    <a:ext uri="{FF2B5EF4-FFF2-40B4-BE49-F238E27FC236}">
                      <a16:creationId xmlns="" xmlns:a16="http://schemas.microsoft.com/office/drawing/2014/main" id="{FC3E3BBB-F406-4088-BD3D-61A57202E1BD}"/>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33">
                  <a:extLst>
                    <a:ext uri="{FF2B5EF4-FFF2-40B4-BE49-F238E27FC236}">
                      <a16:creationId xmlns="" xmlns:a16="http://schemas.microsoft.com/office/drawing/2014/main" id="{73E23DE9-F037-4CF1-B4E4-30B2A2BA8794}"/>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34">
                  <a:extLst>
                    <a:ext uri="{FF2B5EF4-FFF2-40B4-BE49-F238E27FC236}">
                      <a16:creationId xmlns="" xmlns:a16="http://schemas.microsoft.com/office/drawing/2014/main" id="{B77E306A-8E36-4DCD-BD1C-B68CC645922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2" name="Freeform 35">
                  <a:extLst>
                    <a:ext uri="{FF2B5EF4-FFF2-40B4-BE49-F238E27FC236}">
                      <a16:creationId xmlns="" xmlns:a16="http://schemas.microsoft.com/office/drawing/2014/main" id="{EE7FBD6C-DE17-426E-9C53-C41C03A648B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3" name="Freeform 36">
                  <a:extLst>
                    <a:ext uri="{FF2B5EF4-FFF2-40B4-BE49-F238E27FC236}">
                      <a16:creationId xmlns="" xmlns:a16="http://schemas.microsoft.com/office/drawing/2014/main" id="{077E31E6-55C7-412D-B45D-32AC5CF7DCB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94" name="Rectangle 93">
                <a:extLst>
                  <a:ext uri="{FF2B5EF4-FFF2-40B4-BE49-F238E27FC236}">
                    <a16:creationId xmlns="" xmlns:a16="http://schemas.microsoft.com/office/drawing/2014/main" id="{1AB38940-BCF7-4250-8F7B-914145512F5E}"/>
                  </a:ext>
                </a:extLst>
              </p:cNvPr>
              <p:cNvSpPr/>
              <p:nvPr/>
            </p:nvSpPr>
            <p:spPr>
              <a:xfrm>
                <a:off x="4036407" y="1873399"/>
                <a:ext cx="18120722" cy="1446550"/>
              </a:xfrm>
              <a:prstGeom prst="rect">
                <a:avLst/>
              </a:prstGeom>
            </p:spPr>
            <p:txBody>
              <a:bodyPr wrap="square">
                <a:spAutoFit/>
              </a:bodyPr>
              <a:lstStyle/>
              <a:p>
                <a:pPr algn="ctr"/>
                <a:r>
                  <a:rPr lang="en-US" sz="4400" b="1">
                    <a:latin typeface="Times New Roman" panose="02020603050405020304" pitchFamily="18" charset="0"/>
                    <a:ea typeface="Tahoma" pitchFamily="34" charset="0"/>
                    <a:cs typeface="Times New Roman" panose="02020603050405020304" pitchFamily="18" charset="0"/>
                  </a:rPr>
                  <a:t>Trong các cặp số sau đây, cặp nào KHÔNG là nghiệm của bất phương trình </a:t>
                </a:r>
                <a14:m>
                  <m:oMath xmlns:m="http://schemas.openxmlformats.org/officeDocument/2006/math">
                    <m:r>
                      <a:rPr lang="en-US" sz="4400" b="1" i="0"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𝟏</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p>
            </p:txBody>
          </p:sp>
        </mc:Choice>
        <mc:Fallback xmlns="">
          <p:sp>
            <p:nvSpPr>
              <p:cNvPr id="94" name="Rectangle 93">
                <a:extLst>
                  <a:ext uri="{FF2B5EF4-FFF2-40B4-BE49-F238E27FC236}">
                    <a16:creationId xmlns:a16="http://schemas.microsoft.com/office/drawing/2014/main" id="{1AB38940-BCF7-4250-8F7B-914145512F5E}"/>
                  </a:ext>
                </a:extLst>
              </p:cNvPr>
              <p:cNvSpPr>
                <a:spLocks noRot="1" noChangeAspect="1" noMove="1" noResize="1" noEditPoints="1" noAdjustHandles="1" noChangeArrowheads="1" noChangeShapeType="1" noTextEdit="1"/>
              </p:cNvSpPr>
              <p:nvPr/>
            </p:nvSpPr>
            <p:spPr>
              <a:xfrm>
                <a:off x="4036407" y="1873399"/>
                <a:ext cx="18120722" cy="1446550"/>
              </a:xfrm>
              <a:prstGeom prst="rect">
                <a:avLst/>
              </a:prstGeom>
              <a:blipFill>
                <a:blip r:embed="rId4"/>
                <a:stretch>
                  <a:fillRect t="-7983" b="-19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 xmlns:a16="http://schemas.microsoft.com/office/drawing/2014/main" id="{4D11C84C-B4EA-4F10-9FEB-AE9F6B8BCBDF}"/>
                  </a:ext>
                </a:extLst>
              </p:cNvPr>
              <p:cNvSpPr txBox="1"/>
              <p:nvPr/>
            </p:nvSpPr>
            <p:spPr>
              <a:xfrm>
                <a:off x="5245480" y="3258394"/>
                <a:ext cx="2798908"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4400" b="1" i="1" smtClean="0">
                            <a:solidFill>
                              <a:srgbClr val="0000FF"/>
                            </a:solidFill>
                            <a:latin typeface="Cambria Math"/>
                          </a:rPr>
                        </m:ctrlPr>
                      </m:dPr>
                      <m:e>
                        <m:r>
                          <a:rPr lang="en-US" sz="4400" b="1" i="1" smtClean="0">
                            <a:solidFill>
                              <a:srgbClr val="0000FF"/>
                            </a:solidFill>
                            <a:latin typeface="Cambria Math"/>
                          </a:rPr>
                          <m:t>−</m:t>
                        </m:r>
                        <m:r>
                          <a:rPr lang="en-US" sz="4400" b="1" i="1" smtClean="0">
                            <a:solidFill>
                              <a:srgbClr val="0000FF"/>
                            </a:solidFill>
                            <a:latin typeface="Cambria Math"/>
                          </a:rPr>
                          <m:t>𝟐</m:t>
                        </m:r>
                        <m:r>
                          <a:rPr lang="en-US" sz="4400" b="1" i="1" smtClean="0">
                            <a:solidFill>
                              <a:srgbClr val="0000FF"/>
                            </a:solidFill>
                            <a:latin typeface="Cambria Math"/>
                          </a:rPr>
                          <m:t>;</m:t>
                        </m:r>
                        <m:r>
                          <a:rPr lang="en-US" sz="4400" b="1" i="1" smtClean="0">
                            <a:solidFill>
                              <a:srgbClr val="0000FF"/>
                            </a:solidFill>
                            <a:latin typeface="Cambria Math"/>
                          </a:rPr>
                          <m:t>𝟏</m:t>
                        </m:r>
                      </m:e>
                    </m:d>
                    <m:r>
                      <a:rPr lang="en-US" sz="4400" b="1" i="1" smtClean="0">
                        <a:solidFill>
                          <a:srgbClr val="0000FF"/>
                        </a:solidFill>
                        <a:latin typeface="Cambria Math"/>
                      </a:rPr>
                      <m:t>.</m:t>
                    </m:r>
                  </m:oMath>
                </a14:m>
                <a:endParaRPr lang="en-US" sz="44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95" name="TextBox 94">
                <a:extLst>
                  <a:ext uri="{FF2B5EF4-FFF2-40B4-BE49-F238E27FC236}">
                    <a16:creationId xmlns:a16="http://schemas.microsoft.com/office/drawing/2014/main" id="{4D11C84C-B4EA-4F10-9FEB-AE9F6B8BCBDF}"/>
                  </a:ext>
                </a:extLst>
              </p:cNvPr>
              <p:cNvSpPr txBox="1">
                <a:spLocks noRot="1" noChangeAspect="1" noMove="1" noResize="1" noEditPoints="1" noAdjustHandles="1" noChangeArrowheads="1" noChangeShapeType="1" noTextEdit="1"/>
              </p:cNvSpPr>
              <p:nvPr/>
            </p:nvSpPr>
            <p:spPr>
              <a:xfrm>
                <a:off x="5245480" y="3258394"/>
                <a:ext cx="2798908" cy="769441"/>
              </a:xfrm>
              <a:prstGeom prst="rect">
                <a:avLst/>
              </a:prstGeom>
              <a:blipFill>
                <a:blip r:embed="rId5"/>
                <a:stretch>
                  <a:fillRect l="-8696"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 xmlns:a16="http://schemas.microsoft.com/office/drawing/2014/main" id="{246B33A2-E363-4AC9-8620-9E034DA0188A}"/>
                  </a:ext>
                </a:extLst>
              </p:cNvPr>
              <p:cNvSpPr txBox="1"/>
              <p:nvPr/>
            </p:nvSpPr>
            <p:spPr>
              <a:xfrm>
                <a:off x="9516394" y="3258394"/>
                <a:ext cx="2768450"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d>
                      <m:dPr>
                        <m:ctrlPr>
                          <a:rPr lang="en-US" sz="4400" b="1" i="1" smtClean="0">
                            <a:solidFill>
                              <a:srgbClr val="0000FF"/>
                            </a:solidFill>
                            <a:latin typeface="Cambria Math"/>
                          </a:rPr>
                        </m:ctrlPr>
                      </m:dPr>
                      <m:e>
                        <m:r>
                          <a:rPr lang="en-US" sz="4400" b="1" i="1" smtClean="0">
                            <a:solidFill>
                              <a:srgbClr val="0000FF"/>
                            </a:solidFill>
                            <a:latin typeface="Cambria Math"/>
                          </a:rPr>
                          <m:t>𝟑</m:t>
                        </m:r>
                        <m:r>
                          <a:rPr lang="en-US" sz="4400" b="1" i="1" smtClean="0">
                            <a:solidFill>
                              <a:srgbClr val="0000FF"/>
                            </a:solidFill>
                            <a:latin typeface="Cambria Math"/>
                          </a:rPr>
                          <m:t>;−</m:t>
                        </m:r>
                        <m:r>
                          <a:rPr lang="en-US" sz="4400" b="1" i="1" smtClean="0">
                            <a:solidFill>
                              <a:srgbClr val="0000FF"/>
                            </a:solidFill>
                            <a:latin typeface="Cambria Math"/>
                          </a:rPr>
                          <m:t>𝟕</m:t>
                        </m:r>
                      </m:e>
                    </m:d>
                    <m:r>
                      <a:rPr lang="en-US" sz="4400" b="1" i="1" smtClean="0">
                        <a:solidFill>
                          <a:srgbClr val="0000FF"/>
                        </a:solidFill>
                        <a:latin typeface="Cambria Math"/>
                      </a:rPr>
                      <m:t>.</m:t>
                    </m:r>
                  </m:oMath>
                </a14:m>
                <a:endParaRPr lang="en-US" sz="44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96" name="TextBox 95">
                <a:extLst>
                  <a:ext uri="{FF2B5EF4-FFF2-40B4-BE49-F238E27FC236}">
                    <a16:creationId xmlns:a16="http://schemas.microsoft.com/office/drawing/2014/main" id="{246B33A2-E363-4AC9-8620-9E034DA0188A}"/>
                  </a:ext>
                </a:extLst>
              </p:cNvPr>
              <p:cNvSpPr txBox="1">
                <a:spLocks noRot="1" noChangeAspect="1" noMove="1" noResize="1" noEditPoints="1" noAdjustHandles="1" noChangeArrowheads="1" noChangeShapeType="1" noTextEdit="1"/>
              </p:cNvSpPr>
              <p:nvPr/>
            </p:nvSpPr>
            <p:spPr>
              <a:xfrm>
                <a:off x="9516394" y="3258394"/>
                <a:ext cx="2768450" cy="769441"/>
              </a:xfrm>
              <a:prstGeom prst="rect">
                <a:avLst/>
              </a:prstGeom>
              <a:blipFill>
                <a:blip r:embed="rId6"/>
                <a:stretch>
                  <a:fillRect l="-8811"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 xmlns:a16="http://schemas.microsoft.com/office/drawing/2014/main" id="{C63E5248-5DCA-4B0E-90EF-1222BF524E9D}"/>
                  </a:ext>
                </a:extLst>
              </p:cNvPr>
              <p:cNvSpPr txBox="1"/>
              <p:nvPr/>
            </p:nvSpPr>
            <p:spPr>
              <a:xfrm>
                <a:off x="13895217" y="3258394"/>
                <a:ext cx="2377317" cy="769441"/>
              </a:xfrm>
              <a:prstGeom prst="rect">
                <a:avLst/>
              </a:prstGeom>
              <a:noFill/>
            </p:spPr>
            <p:txBody>
              <a:bodyPr wrap="none" rtlCol="0">
                <a:spAutoFit/>
              </a:bodyPr>
              <a:lstStyle>
                <a:defPPr>
                  <a:defRPr lang="en-US"/>
                </a:defPPr>
                <a:lvl1pPr>
                  <a:defRPr sz="4800" b="1">
                    <a:solidFill>
                      <a:srgbClr val="0000FF"/>
                    </a:solidFill>
                    <a:latin typeface="Times New Roman" panose="02020603050405020304" pitchFamily="18" charset="0"/>
                    <a:cs typeface="Times New Roman" panose="02020603050405020304" pitchFamily="18" charset="0"/>
                  </a:defRPr>
                </a:lvl1pPr>
              </a:lstStyle>
              <a:p>
                <a:r>
                  <a:rPr lang="en-US" sz="4400"/>
                  <a:t>C. </a:t>
                </a:r>
                <a14:m>
                  <m:oMath xmlns:m="http://schemas.openxmlformats.org/officeDocument/2006/math">
                    <m:d>
                      <m:dPr>
                        <m:ctrlPr>
                          <a:rPr lang="en-US" sz="4400" i="1">
                            <a:latin typeface="Cambria Math"/>
                          </a:rPr>
                        </m:ctrlPr>
                      </m:dPr>
                      <m:e>
                        <m:r>
                          <a:rPr lang="en-US" sz="4400">
                            <a:latin typeface="Cambria Math"/>
                          </a:rPr>
                          <m:t>𝟎</m:t>
                        </m:r>
                        <m:r>
                          <a:rPr lang="en-US" sz="4400">
                            <a:latin typeface="Cambria Math"/>
                          </a:rPr>
                          <m:t>;</m:t>
                        </m:r>
                        <m:r>
                          <a:rPr lang="en-US" sz="4400">
                            <a:latin typeface="Cambria Math"/>
                          </a:rPr>
                          <m:t>𝟏</m:t>
                        </m:r>
                      </m:e>
                    </m:d>
                    <m:r>
                      <a:rPr lang="en-US" sz="4400">
                        <a:latin typeface="Cambria Math"/>
                      </a:rPr>
                      <m:t>.</m:t>
                    </m:r>
                  </m:oMath>
                </a14:m>
                <a:endParaRPr lang="en-US" sz="4400"/>
              </a:p>
            </p:txBody>
          </p:sp>
        </mc:Choice>
        <mc:Fallback xmlns="">
          <p:sp>
            <p:nvSpPr>
              <p:cNvPr id="97" name="TextBox 96">
                <a:extLst>
                  <a:ext uri="{FF2B5EF4-FFF2-40B4-BE49-F238E27FC236}">
                    <a16:creationId xmlns:a16="http://schemas.microsoft.com/office/drawing/2014/main" id="{C63E5248-5DCA-4B0E-90EF-1222BF524E9D}"/>
                  </a:ext>
                </a:extLst>
              </p:cNvPr>
              <p:cNvSpPr txBox="1">
                <a:spLocks noRot="1" noChangeAspect="1" noMove="1" noResize="1" noEditPoints="1" noAdjustHandles="1" noChangeArrowheads="1" noChangeShapeType="1" noTextEdit="1"/>
              </p:cNvSpPr>
              <p:nvPr/>
            </p:nvSpPr>
            <p:spPr>
              <a:xfrm>
                <a:off x="13895217" y="3258394"/>
                <a:ext cx="2377317" cy="769441"/>
              </a:xfrm>
              <a:prstGeom prst="rect">
                <a:avLst/>
              </a:prstGeom>
              <a:blipFill>
                <a:blip r:embed="rId7"/>
                <a:stretch>
                  <a:fillRect l="-10256"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 xmlns:a16="http://schemas.microsoft.com/office/drawing/2014/main" id="{6AEFC803-1BB5-4436-A1CB-38D6A8E350AA}"/>
                  </a:ext>
                </a:extLst>
              </p:cNvPr>
              <p:cNvSpPr txBox="1"/>
              <p:nvPr/>
            </p:nvSpPr>
            <p:spPr>
              <a:xfrm>
                <a:off x="18470195" y="3258394"/>
                <a:ext cx="2377317"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d>
                      <m:dPr>
                        <m:ctrlPr>
                          <a:rPr lang="en-US" sz="4400" b="1" i="1" smtClean="0">
                            <a:solidFill>
                              <a:srgbClr val="0000FF"/>
                            </a:solidFill>
                            <a:latin typeface="Cambria Math"/>
                          </a:rPr>
                        </m:ctrlPr>
                      </m:dPr>
                      <m:e>
                        <m:r>
                          <a:rPr lang="en-US" sz="4400" b="1" i="1" smtClean="0">
                            <a:solidFill>
                              <a:srgbClr val="0000FF"/>
                            </a:solidFill>
                            <a:latin typeface="Cambria Math"/>
                          </a:rPr>
                          <m:t>𝟎</m:t>
                        </m:r>
                        <m:r>
                          <a:rPr lang="en-US" sz="4400" b="1" i="1" smtClean="0">
                            <a:solidFill>
                              <a:srgbClr val="0000FF"/>
                            </a:solidFill>
                            <a:latin typeface="Cambria Math"/>
                          </a:rPr>
                          <m:t>;</m:t>
                        </m:r>
                        <m:r>
                          <a:rPr lang="en-US" sz="4400" b="1" i="1" smtClean="0">
                            <a:solidFill>
                              <a:srgbClr val="0000FF"/>
                            </a:solidFill>
                            <a:latin typeface="Cambria Math"/>
                          </a:rPr>
                          <m:t>𝟎</m:t>
                        </m:r>
                      </m:e>
                    </m:d>
                    <m:r>
                      <a:rPr lang="en-US" sz="4400" b="1" i="1" smtClean="0">
                        <a:solidFill>
                          <a:srgbClr val="0000FF"/>
                        </a:solidFill>
                        <a:latin typeface="Cambria Math"/>
                      </a:rPr>
                      <m:t>.</m:t>
                    </m:r>
                  </m:oMath>
                </a14:m>
                <a:endParaRPr lang="en-US" sz="44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98" name="TextBox 97">
                <a:extLst>
                  <a:ext uri="{FF2B5EF4-FFF2-40B4-BE49-F238E27FC236}">
                    <a16:creationId xmlns:a16="http://schemas.microsoft.com/office/drawing/2014/main" id="{6AEFC803-1BB5-4436-A1CB-38D6A8E350AA}"/>
                  </a:ext>
                </a:extLst>
              </p:cNvPr>
              <p:cNvSpPr txBox="1">
                <a:spLocks noRot="1" noChangeAspect="1" noMove="1" noResize="1" noEditPoints="1" noAdjustHandles="1" noChangeArrowheads="1" noChangeShapeType="1" noTextEdit="1"/>
              </p:cNvSpPr>
              <p:nvPr/>
            </p:nvSpPr>
            <p:spPr>
              <a:xfrm>
                <a:off x="18470195" y="3258394"/>
                <a:ext cx="2377317" cy="769441"/>
              </a:xfrm>
              <a:prstGeom prst="rect">
                <a:avLst/>
              </a:prstGeom>
              <a:blipFill>
                <a:blip r:embed="rId8"/>
                <a:stretch>
                  <a:fillRect l="-10513" t="-15873" b="-38095"/>
                </a:stretch>
              </a:blipFill>
            </p:spPr>
            <p:txBody>
              <a:bodyPr/>
              <a:lstStyle/>
              <a:p>
                <a:r>
                  <a:rPr lang="en-US">
                    <a:noFill/>
                  </a:rPr>
                  <a:t> </a:t>
                </a:r>
              </a:p>
            </p:txBody>
          </p:sp>
        </mc:Fallback>
      </mc:AlternateContent>
    </p:spTree>
    <p:extLst>
      <p:ext uri="{BB962C8B-B14F-4D97-AF65-F5344CB8AC3E}">
        <p14:creationId xmlns:p14="http://schemas.microsoft.com/office/powerpoint/2010/main" val="125822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mph" presetSubtype="0" fill="hold" grpId="0" nodeType="clickEffect">
                                  <p:stCondLst>
                                    <p:cond delay="0"/>
                                  </p:stCondLst>
                                  <p:childTnLst>
                                    <p:animClr clrSpc="hsl" dir="cw">
                                      <p:cBhvr override="childStyle">
                                        <p:cTn id="16" dur="500" fill="hold"/>
                                        <p:tgtEl>
                                          <p:spTgt spid="97"/>
                                        </p:tgtEl>
                                        <p:attrNameLst>
                                          <p:attrName>style.color</p:attrName>
                                        </p:attrNameLst>
                                      </p:cBhvr>
                                      <p:by>
                                        <p:hsl h="7200000" s="0" l="0"/>
                                      </p:by>
                                    </p:animClr>
                                    <p:animClr clrSpc="hsl" dir="cw">
                                      <p:cBhvr>
                                        <p:cTn id="17" dur="500" fill="hold"/>
                                        <p:tgtEl>
                                          <p:spTgt spid="97"/>
                                        </p:tgtEl>
                                        <p:attrNameLst>
                                          <p:attrName>fillcolor</p:attrName>
                                        </p:attrNameLst>
                                      </p:cBhvr>
                                      <p:by>
                                        <p:hsl h="7200000" s="0" l="0"/>
                                      </p:by>
                                    </p:animClr>
                                    <p:animClr clrSpc="hsl" dir="cw">
                                      <p:cBhvr>
                                        <p:cTn id="18" dur="500" fill="hold"/>
                                        <p:tgtEl>
                                          <p:spTgt spid="97"/>
                                        </p:tgtEl>
                                        <p:attrNameLst>
                                          <p:attrName>stroke.color</p:attrName>
                                        </p:attrNameLst>
                                      </p:cBhvr>
                                      <p:by>
                                        <p:hsl h="7200000" s="0" l="0"/>
                                      </p:by>
                                    </p:animClr>
                                    <p:set>
                                      <p:cBhvr>
                                        <p:cTn id="19" dur="500" fill="hold"/>
                                        <p:tgtEl>
                                          <p:spTgt spid="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887538" y="4698554"/>
            <a:ext cx="12152075" cy="8064895"/>
            <a:chOff x="1270512" y="5867400"/>
            <a:chExt cx="7317379" cy="8565036"/>
          </a:xfrm>
        </p:grpSpPr>
        <p:sp>
          <p:nvSpPr>
            <p:cNvPr id="53" name="Rounded Rectangle 52"/>
            <p:cNvSpPr/>
            <p:nvPr/>
          </p:nvSpPr>
          <p:spPr>
            <a:xfrm>
              <a:off x="1272211" y="6563889"/>
              <a:ext cx="7315680"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54" name="Group 60"/>
            <p:cNvGrpSpPr/>
            <p:nvPr/>
          </p:nvGrpSpPr>
          <p:grpSpPr>
            <a:xfrm>
              <a:off x="1270512" y="5867400"/>
              <a:ext cx="3082977" cy="817158"/>
              <a:chOff x="1224542" y="6305967"/>
              <a:chExt cx="3082977" cy="817158"/>
            </a:xfrm>
          </p:grpSpPr>
          <p:sp>
            <p:nvSpPr>
              <p:cNvPr id="5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6" name="TextBox 55"/>
              <p:cNvSpPr txBox="1"/>
              <p:nvPr/>
            </p:nvSpPr>
            <p:spPr>
              <a:xfrm>
                <a:off x="2032301" y="6305967"/>
                <a:ext cx="2081270" cy="817158"/>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Phương pháp</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57" name="Round Diagonal Corner Rectangle 5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50" name="Group 49"/>
          <p:cNvGrpSpPr/>
          <p:nvPr/>
        </p:nvGrpSpPr>
        <p:grpSpPr>
          <a:xfrm>
            <a:off x="1732315" y="6280167"/>
            <a:ext cx="13196783" cy="891401"/>
            <a:chOff x="1732315" y="6280167"/>
            <a:chExt cx="13196783" cy="891401"/>
          </a:xfrm>
        </p:grpSpPr>
        <mc:AlternateContent xmlns:mc="http://schemas.openxmlformats.org/markup-compatibility/2006" xmlns:a14="http://schemas.microsoft.com/office/drawing/2010/main">
          <mc:Choice Requires="a14">
            <p:sp>
              <p:nvSpPr>
                <p:cNvPr id="51" name="Rectangle 50"/>
                <p:cNvSpPr/>
                <p:nvPr/>
              </p:nvSpPr>
              <p:spPr>
                <a:xfrm>
                  <a:off x="2737098" y="6325716"/>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Vẽ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𝟏</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7"/>
                  <a:stretch>
                    <a:fillRect l="-2050" t="-16667" b="-36508"/>
                  </a:stretch>
                </a:blipFill>
              </p:spPr>
              <p:txBody>
                <a:bodyPr/>
                <a:lstStyle/>
                <a:p>
                  <a:r>
                    <a:rPr lang="en-US">
                      <a:noFill/>
                    </a:rPr>
                    <a:t> </a:t>
                  </a:r>
                </a:p>
              </p:txBody>
            </p:sp>
          </mc:Fallback>
        </mc:AlternateContent>
        <p:sp>
          <p:nvSpPr>
            <p:cNvPr id="65" name="Oval 64"/>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66" name="Group 65"/>
          <p:cNvGrpSpPr/>
          <p:nvPr/>
        </p:nvGrpSpPr>
        <p:grpSpPr>
          <a:xfrm>
            <a:off x="1732315" y="7477629"/>
            <a:ext cx="13196783" cy="891401"/>
            <a:chOff x="1732315" y="7477629"/>
            <a:chExt cx="13196783" cy="891401"/>
          </a:xfrm>
        </p:grpSpPr>
        <mc:AlternateContent xmlns:mc="http://schemas.openxmlformats.org/markup-compatibility/2006" xmlns:a14="http://schemas.microsoft.com/office/drawing/2010/main">
          <mc:Choice Requires="a14">
            <p:sp>
              <p:nvSpPr>
                <p:cNvPr id="67" name="Rectangle 66"/>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67" name="Rectangle 66"/>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8"/>
                  <a:stretch>
                    <a:fillRect l="-2050" t="-16667" b="-36508"/>
                  </a:stretch>
                </a:blipFill>
              </p:spPr>
              <p:txBody>
                <a:bodyPr/>
                <a:lstStyle/>
                <a:p>
                  <a:r>
                    <a:rPr lang="en-US">
                      <a:noFill/>
                    </a:rPr>
                    <a:t> </a:t>
                  </a:r>
                </a:p>
              </p:txBody>
            </p:sp>
          </mc:Fallback>
        </mc:AlternateContent>
        <p:sp>
          <p:nvSpPr>
            <p:cNvPr id="68" name="Oval 67"/>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69" name="Group 68"/>
          <p:cNvGrpSpPr/>
          <p:nvPr/>
        </p:nvGrpSpPr>
        <p:grpSpPr>
          <a:xfrm>
            <a:off x="1732315" y="8675091"/>
            <a:ext cx="10849914" cy="891401"/>
            <a:chOff x="1732315" y="8675091"/>
            <a:chExt cx="10849914" cy="891401"/>
          </a:xfrm>
        </p:grpSpPr>
        <mc:AlternateContent xmlns:mc="http://schemas.openxmlformats.org/markup-compatibility/2006" xmlns:a14="http://schemas.microsoft.com/office/drawing/2010/main">
          <mc:Choice Requires="a14">
            <p:sp>
              <p:nvSpPr>
                <p:cNvPr id="70" name="Rectangle 69"/>
                <p:cNvSpPr/>
                <p:nvPr/>
              </p:nvSpPr>
              <p:spPr>
                <a:xfrm>
                  <a:off x="2737098" y="8725982"/>
                  <a:ext cx="984513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a:latin typeface="Cambria Math" panose="02040503050406030204" pitchFamily="18" charset="0"/>
                          <a:ea typeface="Tahoma" pitchFamily="34" charset="0"/>
                          <a:cs typeface="Times New Roman" panose="02020603050405020304" pitchFamily="18" charset="0"/>
                        </a:rPr>
                        <m:t>𝑶</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a:t>
                  </a:r>
                  <a14:m>
                    <m:oMath xmlns:m="http://schemas.openxmlformats.org/officeDocument/2006/math">
                      <m:r>
                        <a:rPr lang="en-US" sz="4400" b="1" i="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70" name="Rectangle 69"/>
                <p:cNvSpPr>
                  <a:spLocks noRot="1" noChangeAspect="1" noMove="1" noResize="1" noEditPoints="1" noAdjustHandles="1" noChangeArrowheads="1" noChangeShapeType="1" noTextEdit="1"/>
                </p:cNvSpPr>
                <p:nvPr/>
              </p:nvSpPr>
              <p:spPr>
                <a:xfrm>
                  <a:off x="2737098" y="8725982"/>
                  <a:ext cx="9845131" cy="769441"/>
                </a:xfrm>
                <a:prstGeom prst="rect">
                  <a:avLst/>
                </a:prstGeom>
                <a:blipFill>
                  <a:blip r:embed="rId9"/>
                  <a:stretch>
                    <a:fillRect l="-2539" t="-14961" b="-37008"/>
                  </a:stretch>
                </a:blipFill>
              </p:spPr>
              <p:txBody>
                <a:bodyPr/>
                <a:lstStyle/>
                <a:p>
                  <a:r>
                    <a:rPr lang="en-US">
                      <a:noFill/>
                    </a:rPr>
                    <a:t> </a:t>
                  </a:r>
                </a:p>
              </p:txBody>
            </p:sp>
          </mc:Fallback>
        </mc:AlternateContent>
        <p:sp>
          <p:nvSpPr>
            <p:cNvPr id="71" name="Oval 70"/>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72" name="Group 71"/>
          <p:cNvGrpSpPr/>
          <p:nvPr/>
        </p:nvGrpSpPr>
        <p:grpSpPr>
          <a:xfrm>
            <a:off x="1732315" y="9872553"/>
            <a:ext cx="11896944" cy="2454220"/>
            <a:chOff x="1732315" y="9872553"/>
            <a:chExt cx="11896944" cy="2454220"/>
          </a:xfrm>
        </p:grpSpPr>
        <p:sp>
          <p:nvSpPr>
            <p:cNvPr id="73" name="Rectangle 72"/>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74" name="Oval 73"/>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5" name="Rectangle 74"/>
                <p:cNvSpPr/>
                <p:nvPr/>
              </p:nvSpPr>
              <p:spPr>
                <a:xfrm>
                  <a:off x="2740578" y="10695557"/>
                  <a:ext cx="10888681" cy="1631216"/>
                </a:xfrm>
                <a:prstGeom prst="rect">
                  <a:avLst/>
                </a:prstGeom>
              </p:spPr>
              <p:txBody>
                <a:bodyPr wrap="square">
                  <a:spAutoFit/>
                </a:bodyPr>
                <a:lstStyle/>
                <a:p>
                  <a:pPr>
                    <a:lnSpc>
                      <a:spcPts val="6000"/>
                    </a:lnSpc>
                  </a:pPr>
                  <a:r>
                    <a:rPr lang="en-US" sz="4400" b="1">
                      <a:latin typeface="Times New Roman" panose="02020603050405020304" pitchFamily="18" charset="0"/>
                      <a:ea typeface="Tahoma" pitchFamily="34" charset="0"/>
                      <a:cs typeface="Times New Roman" panose="02020603050405020304" pitchFamily="18" charset="0"/>
                    </a:rPr>
                    <a:t>Chỉ có điểm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m:t>
                      </m:r>
                    </m:oMath>
                  </a14:m>
                  <a:r>
                    <a:rPr lang="en-US" sz="4400" b="1">
                      <a:latin typeface="Times New Roman" panose="02020603050405020304" pitchFamily="18" charset="0"/>
                      <a:ea typeface="Tahoma" pitchFamily="34" charset="0"/>
                      <a:cs typeface="Times New Roman" panose="02020603050405020304" pitchFamily="18" charset="0"/>
                    </a:rPr>
                    <a:t> không thuộc miền nghiệm. </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75" name="Rectangle 74"/>
                <p:cNvSpPr>
                  <a:spLocks noRot="1" noChangeAspect="1" noMove="1" noResize="1" noEditPoints="1" noAdjustHandles="1" noChangeArrowheads="1" noChangeShapeType="1" noTextEdit="1"/>
                </p:cNvSpPr>
                <p:nvPr/>
              </p:nvSpPr>
              <p:spPr>
                <a:xfrm>
                  <a:off x="2740578" y="10695557"/>
                  <a:ext cx="10888681" cy="1631216"/>
                </a:xfrm>
                <a:prstGeom prst="rect">
                  <a:avLst/>
                </a:prstGeom>
                <a:blipFill>
                  <a:blip r:embed="rId10"/>
                  <a:stretch>
                    <a:fillRect l="-2296" t="-5618" b="-13858"/>
                  </a:stretch>
                </a:blipFill>
              </p:spPr>
              <p:txBody>
                <a:bodyPr/>
                <a:lstStyle/>
                <a:p>
                  <a:r>
                    <a:rPr lang="en-US">
                      <a:noFill/>
                    </a:rPr>
                    <a:t> </a:t>
                  </a:r>
                </a:p>
              </p:txBody>
            </p:sp>
          </mc:Fallback>
        </mc:AlternateContent>
      </p:grpSp>
      <p:pic>
        <p:nvPicPr>
          <p:cNvPr id="76" name="Picture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4640915" y="5152168"/>
            <a:ext cx="8483671" cy="8229600"/>
          </a:xfrm>
          <a:prstGeom prst="rect">
            <a:avLst/>
          </a:prstGeom>
          <a:noFill/>
          <a:ln>
            <a:noFill/>
          </a:ln>
        </p:spPr>
      </p:pic>
      <p:grpSp>
        <p:nvGrpSpPr>
          <p:cNvPr id="59" name="Group 54">
            <a:extLst>
              <a:ext uri="{FF2B5EF4-FFF2-40B4-BE49-F238E27FC236}">
                <a16:creationId xmlns="" xmlns:a16="http://schemas.microsoft.com/office/drawing/2014/main" id="{C846FA03-FD3F-4A3A-981B-E67A88933156}"/>
              </a:ext>
            </a:extLst>
          </p:cNvPr>
          <p:cNvGrpSpPr/>
          <p:nvPr/>
        </p:nvGrpSpPr>
        <p:grpSpPr>
          <a:xfrm>
            <a:off x="815530" y="1890242"/>
            <a:ext cx="22547526" cy="2422469"/>
            <a:chOff x="1268078" y="3405486"/>
            <a:chExt cx="22547526" cy="2422469"/>
          </a:xfrm>
        </p:grpSpPr>
        <p:sp>
          <p:nvSpPr>
            <p:cNvPr id="60" name="Rounded Rectangle 61">
              <a:extLst>
                <a:ext uri="{FF2B5EF4-FFF2-40B4-BE49-F238E27FC236}">
                  <a16:creationId xmlns="" xmlns:a16="http://schemas.microsoft.com/office/drawing/2014/main" id="{E75A41FB-14A4-449C-A084-3A1DEAF076F7}"/>
                </a:ext>
              </a:extLst>
            </p:cNvPr>
            <p:cNvSpPr/>
            <p:nvPr/>
          </p:nvSpPr>
          <p:spPr>
            <a:xfrm>
              <a:off x="1268078" y="3790953"/>
              <a:ext cx="22547526" cy="203700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1" name="Group 67">
              <a:extLst>
                <a:ext uri="{FF2B5EF4-FFF2-40B4-BE49-F238E27FC236}">
                  <a16:creationId xmlns="" xmlns:a16="http://schemas.microsoft.com/office/drawing/2014/main" id="{E9006E0B-FBF0-4653-B86C-5580E3E56860}"/>
                </a:ext>
              </a:extLst>
            </p:cNvPr>
            <p:cNvGrpSpPr/>
            <p:nvPr/>
          </p:nvGrpSpPr>
          <p:grpSpPr>
            <a:xfrm>
              <a:off x="1268078" y="3405486"/>
              <a:ext cx="3300222" cy="940513"/>
              <a:chOff x="1311958" y="3405486"/>
              <a:chExt cx="3300222" cy="940513"/>
            </a:xfrm>
          </p:grpSpPr>
          <p:sp>
            <p:nvSpPr>
              <p:cNvPr id="62" name="Freeform 20">
                <a:extLst>
                  <a:ext uri="{FF2B5EF4-FFF2-40B4-BE49-F238E27FC236}">
                    <a16:creationId xmlns="" xmlns:a16="http://schemas.microsoft.com/office/drawing/2014/main" id="{8F1A453C-B57D-4443-802C-4B86564B9CDF}"/>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 xmlns:a16="http://schemas.microsoft.com/office/drawing/2014/main" id="{FF1AE84D-D132-4AFD-9379-A16DB4885300}"/>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2</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64" name="Group 70">
                <a:extLst>
                  <a:ext uri="{FF2B5EF4-FFF2-40B4-BE49-F238E27FC236}">
                    <a16:creationId xmlns="" xmlns:a16="http://schemas.microsoft.com/office/drawing/2014/main" id="{174BC92A-6C70-4BE9-9A10-57295F14EE84}"/>
                  </a:ext>
                </a:extLst>
              </p:cNvPr>
              <p:cNvGrpSpPr/>
              <p:nvPr/>
            </p:nvGrpSpPr>
            <p:grpSpPr>
              <a:xfrm>
                <a:off x="1311958" y="3405486"/>
                <a:ext cx="950173" cy="940513"/>
                <a:chOff x="1311958" y="3405486"/>
                <a:chExt cx="950173" cy="940513"/>
              </a:xfrm>
            </p:grpSpPr>
            <p:sp>
              <p:nvSpPr>
                <p:cNvPr id="77" name="Rectangle 76">
                  <a:extLst>
                    <a:ext uri="{FF2B5EF4-FFF2-40B4-BE49-F238E27FC236}">
                      <a16:creationId xmlns="" xmlns:a16="http://schemas.microsoft.com/office/drawing/2014/main" id="{B3092B00-176D-4B7F-B041-A4F2847CF44E}"/>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8" name="Freeform 13">
                  <a:extLst>
                    <a:ext uri="{FF2B5EF4-FFF2-40B4-BE49-F238E27FC236}">
                      <a16:creationId xmlns="" xmlns:a16="http://schemas.microsoft.com/office/drawing/2014/main" id="{5EF89D3D-9E5A-4B45-93C2-6B5ABEF4699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14">
                  <a:extLst>
                    <a:ext uri="{FF2B5EF4-FFF2-40B4-BE49-F238E27FC236}">
                      <a16:creationId xmlns="" xmlns:a16="http://schemas.microsoft.com/office/drawing/2014/main" id="{129D1173-0700-4177-9098-8659BA958FD8}"/>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15">
                  <a:extLst>
                    <a:ext uri="{FF2B5EF4-FFF2-40B4-BE49-F238E27FC236}">
                      <a16:creationId xmlns="" xmlns:a16="http://schemas.microsoft.com/office/drawing/2014/main" id="{33C03521-F3D1-413F-B7B0-048D9C82E14C}"/>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16">
                  <a:extLst>
                    <a:ext uri="{FF2B5EF4-FFF2-40B4-BE49-F238E27FC236}">
                      <a16:creationId xmlns="" xmlns:a16="http://schemas.microsoft.com/office/drawing/2014/main" id="{5BDF231A-2B0D-443B-B974-C9F19484A543}"/>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17">
                  <a:extLst>
                    <a:ext uri="{FF2B5EF4-FFF2-40B4-BE49-F238E27FC236}">
                      <a16:creationId xmlns="" xmlns:a16="http://schemas.microsoft.com/office/drawing/2014/main" id="{F67B6C4F-27F4-46D0-B66D-9B4F8AE243E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18">
                  <a:extLst>
                    <a:ext uri="{FF2B5EF4-FFF2-40B4-BE49-F238E27FC236}">
                      <a16:creationId xmlns="" xmlns:a16="http://schemas.microsoft.com/office/drawing/2014/main" id="{0C35EB35-6151-4487-9BFF-106F023D827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19">
                  <a:extLst>
                    <a:ext uri="{FF2B5EF4-FFF2-40B4-BE49-F238E27FC236}">
                      <a16:creationId xmlns="" xmlns:a16="http://schemas.microsoft.com/office/drawing/2014/main" id="{F6CE8271-93DE-4E8B-A74C-65D5C7F53E0B}"/>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20">
                  <a:extLst>
                    <a:ext uri="{FF2B5EF4-FFF2-40B4-BE49-F238E27FC236}">
                      <a16:creationId xmlns="" xmlns:a16="http://schemas.microsoft.com/office/drawing/2014/main" id="{738247E0-1E77-496C-9F94-5C14C7D451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21">
                  <a:extLst>
                    <a:ext uri="{FF2B5EF4-FFF2-40B4-BE49-F238E27FC236}">
                      <a16:creationId xmlns="" xmlns:a16="http://schemas.microsoft.com/office/drawing/2014/main" id="{89991C0A-C59D-48BE-A01C-64975A054CA3}"/>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22">
                  <a:extLst>
                    <a:ext uri="{FF2B5EF4-FFF2-40B4-BE49-F238E27FC236}">
                      <a16:creationId xmlns="" xmlns:a16="http://schemas.microsoft.com/office/drawing/2014/main" id="{06DBA516-CB5D-4B4E-B60E-71F85A68CC6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23">
                  <a:extLst>
                    <a:ext uri="{FF2B5EF4-FFF2-40B4-BE49-F238E27FC236}">
                      <a16:creationId xmlns="" xmlns:a16="http://schemas.microsoft.com/office/drawing/2014/main" id="{884AB2D2-06E0-4BB6-B638-B170E073AC7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24">
                  <a:extLst>
                    <a:ext uri="{FF2B5EF4-FFF2-40B4-BE49-F238E27FC236}">
                      <a16:creationId xmlns="" xmlns:a16="http://schemas.microsoft.com/office/drawing/2014/main" id="{D36768E3-D7DA-41C6-9B52-DADF5B8B6C9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25">
                  <a:extLst>
                    <a:ext uri="{FF2B5EF4-FFF2-40B4-BE49-F238E27FC236}">
                      <a16:creationId xmlns="" xmlns:a16="http://schemas.microsoft.com/office/drawing/2014/main" id="{6A034019-FDC5-4635-A55F-CF10301610F0}"/>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26">
                  <a:extLst>
                    <a:ext uri="{FF2B5EF4-FFF2-40B4-BE49-F238E27FC236}">
                      <a16:creationId xmlns="" xmlns:a16="http://schemas.microsoft.com/office/drawing/2014/main" id="{5AFF19D8-6BFD-4C79-9236-20526F36C05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2" name="Freeform 27">
                  <a:extLst>
                    <a:ext uri="{FF2B5EF4-FFF2-40B4-BE49-F238E27FC236}">
                      <a16:creationId xmlns="" xmlns:a16="http://schemas.microsoft.com/office/drawing/2014/main" id="{D215A821-575A-4259-947A-0DEFE809A25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3" name="Freeform 28">
                  <a:extLst>
                    <a:ext uri="{FF2B5EF4-FFF2-40B4-BE49-F238E27FC236}">
                      <a16:creationId xmlns="" xmlns:a16="http://schemas.microsoft.com/office/drawing/2014/main" id="{8E750CF9-CBA4-40A4-A173-4A71EEE1966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4" name="Freeform 29">
                  <a:extLst>
                    <a:ext uri="{FF2B5EF4-FFF2-40B4-BE49-F238E27FC236}">
                      <a16:creationId xmlns="" xmlns:a16="http://schemas.microsoft.com/office/drawing/2014/main" id="{7588FE7B-6102-4F46-85BB-076D21FBCAC6}"/>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5" name="Freeform 30">
                  <a:extLst>
                    <a:ext uri="{FF2B5EF4-FFF2-40B4-BE49-F238E27FC236}">
                      <a16:creationId xmlns="" xmlns:a16="http://schemas.microsoft.com/office/drawing/2014/main" id="{D98C0AD3-A8DB-46D8-A6FE-67D853E91B0C}"/>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6" name="Freeform 31">
                  <a:extLst>
                    <a:ext uri="{FF2B5EF4-FFF2-40B4-BE49-F238E27FC236}">
                      <a16:creationId xmlns="" xmlns:a16="http://schemas.microsoft.com/office/drawing/2014/main" id="{0D87D82F-54A4-4FCD-B9B1-15888863EC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7" name="Freeform 32">
                  <a:extLst>
                    <a:ext uri="{FF2B5EF4-FFF2-40B4-BE49-F238E27FC236}">
                      <a16:creationId xmlns="" xmlns:a16="http://schemas.microsoft.com/office/drawing/2014/main" id="{9587D55E-18E6-4CCC-8428-C98016842B19}"/>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8" name="Freeform 33">
                  <a:extLst>
                    <a:ext uri="{FF2B5EF4-FFF2-40B4-BE49-F238E27FC236}">
                      <a16:creationId xmlns="" xmlns:a16="http://schemas.microsoft.com/office/drawing/2014/main" id="{12F3C15E-C773-42FF-BDAF-64684F00D024}"/>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9" name="Freeform 34">
                  <a:extLst>
                    <a:ext uri="{FF2B5EF4-FFF2-40B4-BE49-F238E27FC236}">
                      <a16:creationId xmlns="" xmlns:a16="http://schemas.microsoft.com/office/drawing/2014/main" id="{C5C4C61E-DC44-4938-960F-384BEFA7B8A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0" name="Freeform 35">
                  <a:extLst>
                    <a:ext uri="{FF2B5EF4-FFF2-40B4-BE49-F238E27FC236}">
                      <a16:creationId xmlns="" xmlns:a16="http://schemas.microsoft.com/office/drawing/2014/main" id="{AE9E442D-5AC5-4E1D-9D8C-A987798CF97F}"/>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1" name="Freeform 36">
                  <a:extLst>
                    <a:ext uri="{FF2B5EF4-FFF2-40B4-BE49-F238E27FC236}">
                      <a16:creationId xmlns="" xmlns:a16="http://schemas.microsoft.com/office/drawing/2014/main" id="{38FC9375-8DCE-44DA-B992-8B084266FFD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102" name="Rectangle 101">
                <a:extLst>
                  <a:ext uri="{FF2B5EF4-FFF2-40B4-BE49-F238E27FC236}">
                    <a16:creationId xmlns="" xmlns:a16="http://schemas.microsoft.com/office/drawing/2014/main" id="{94165D7A-CE13-49A5-BA0D-CD5133AB7706}"/>
                  </a:ext>
                </a:extLst>
              </p:cNvPr>
              <p:cNvSpPr/>
              <p:nvPr/>
            </p:nvSpPr>
            <p:spPr>
              <a:xfrm>
                <a:off x="3944513" y="2311442"/>
                <a:ext cx="19524833" cy="849784"/>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0"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𝟏</m:t>
                    </m:r>
                  </m:oMath>
                </a14:m>
                <a:r>
                  <a:rPr lang="en-US" sz="4400" b="1">
                    <a:latin typeface="Times New Roman" panose="02020603050405020304" pitchFamily="18" charset="0"/>
                    <a:ea typeface="Tahoma" pitchFamily="34" charset="0"/>
                    <a:cs typeface="Times New Roman" panose="02020603050405020304" pitchFamily="18" charset="0"/>
                  </a:rPr>
                  <a:t> không chứa điểm nào sau đây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102" name="Rectangle 101">
                <a:extLst>
                  <a:ext uri="{FF2B5EF4-FFF2-40B4-BE49-F238E27FC236}">
                    <a16:creationId xmlns:a16="http://schemas.microsoft.com/office/drawing/2014/main" id="{94165D7A-CE13-49A5-BA0D-CD5133AB7706}"/>
                  </a:ext>
                </a:extLst>
              </p:cNvPr>
              <p:cNvSpPr>
                <a:spLocks noRot="1" noChangeAspect="1" noMove="1" noResize="1" noEditPoints="1" noAdjustHandles="1" noChangeArrowheads="1" noChangeShapeType="1" noTextEdit="1"/>
              </p:cNvSpPr>
              <p:nvPr/>
            </p:nvSpPr>
            <p:spPr>
              <a:xfrm>
                <a:off x="3944513" y="2311442"/>
                <a:ext cx="19524833" cy="849784"/>
              </a:xfrm>
              <a:prstGeom prst="rect">
                <a:avLst/>
              </a:prstGeom>
              <a:blipFill>
                <a:blip r:embed="rId12"/>
                <a:stretch>
                  <a:fillRect l="-468" t="-4286" r="-468" b="-3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 xmlns:a16="http://schemas.microsoft.com/office/drawing/2014/main" id="{9504B4C4-3249-4472-84FD-260C394FD804}"/>
                  </a:ext>
                </a:extLst>
              </p:cNvPr>
              <p:cNvSpPr txBox="1"/>
              <p:nvPr/>
            </p:nvSpPr>
            <p:spPr>
              <a:xfrm>
                <a:off x="4421243" y="3345245"/>
                <a:ext cx="2326021"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4400" b="0" i="1" smtClean="0">
                            <a:solidFill>
                              <a:srgbClr val="0000FF"/>
                            </a:solidFill>
                            <a:latin typeface="Cambria Math"/>
                          </a:rPr>
                        </m:ctrlPr>
                      </m:dPr>
                      <m:e>
                        <m:r>
                          <a:rPr lang="en-US" sz="4400" b="0" i="1" smtClean="0">
                            <a:solidFill>
                              <a:srgbClr val="0000FF"/>
                            </a:solidFill>
                            <a:latin typeface="Cambria Math"/>
                          </a:rPr>
                          <m:t>3;3</m:t>
                        </m:r>
                      </m:e>
                    </m:d>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103" name="TextBox 102">
                <a:extLst>
                  <a:ext uri="{FF2B5EF4-FFF2-40B4-BE49-F238E27FC236}">
                    <a16:creationId xmlns:a16="http://schemas.microsoft.com/office/drawing/2014/main" id="{9504B4C4-3249-4472-84FD-260C394FD804}"/>
                  </a:ext>
                </a:extLst>
              </p:cNvPr>
              <p:cNvSpPr txBox="1">
                <a:spLocks noRot="1" noChangeAspect="1" noMove="1" noResize="1" noEditPoints="1" noAdjustHandles="1" noChangeArrowheads="1" noChangeShapeType="1" noTextEdit="1"/>
              </p:cNvSpPr>
              <p:nvPr/>
            </p:nvSpPr>
            <p:spPr>
              <a:xfrm>
                <a:off x="4421243" y="3345245"/>
                <a:ext cx="2326021" cy="769441"/>
              </a:xfrm>
              <a:prstGeom prst="rect">
                <a:avLst/>
              </a:prstGeom>
              <a:blipFill>
                <a:blip r:embed="rId13"/>
                <a:stretch>
                  <a:fillRect l="-10471"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 xmlns:a16="http://schemas.microsoft.com/office/drawing/2014/main" id="{B377BDEA-113B-4FCF-ACF1-7B2D1A4B5184}"/>
                  </a:ext>
                </a:extLst>
              </p:cNvPr>
              <p:cNvSpPr txBox="1"/>
              <p:nvPr/>
            </p:nvSpPr>
            <p:spPr>
              <a:xfrm>
                <a:off x="8692157" y="3345245"/>
                <a:ext cx="3138744" cy="769441"/>
              </a:xfrm>
              <a:prstGeom prst="rect">
                <a:avLst/>
              </a:prstGeom>
              <a:noFill/>
            </p:spPr>
            <p:txBody>
              <a:bodyPr wrap="none" rtlCol="0">
                <a:spAutoFit/>
              </a:bodyPr>
              <a:lstStyle>
                <a:defPPr>
                  <a:defRPr lang="en-US"/>
                </a:defPPr>
                <a:lvl1pPr>
                  <a:defRPr sz="4800" b="1">
                    <a:solidFill>
                      <a:srgbClr val="0000FF"/>
                    </a:solidFill>
                    <a:latin typeface="Times New Roman" panose="02020603050405020304" pitchFamily="18" charset="0"/>
                    <a:cs typeface="Times New Roman" panose="02020603050405020304" pitchFamily="18" charset="0"/>
                  </a:defRPr>
                </a:lvl1pPr>
              </a:lstStyle>
              <a:p>
                <a:r>
                  <a:rPr lang="en-US" sz="4400"/>
                  <a:t>B. </a:t>
                </a:r>
                <a14:m>
                  <m:oMath xmlns:m="http://schemas.openxmlformats.org/officeDocument/2006/math">
                    <m:d>
                      <m:dPr>
                        <m:ctrlPr>
                          <a:rPr lang="en-US" sz="4400" i="1">
                            <a:latin typeface="Cambria Math"/>
                          </a:rPr>
                        </m:ctrlPr>
                      </m:dPr>
                      <m:e>
                        <m:r>
                          <a:rPr lang="en-US" sz="4400">
                            <a:latin typeface="Cambria Math"/>
                          </a:rPr>
                          <m:t>−1;−1</m:t>
                        </m:r>
                      </m:e>
                    </m:d>
                    <m:r>
                      <a:rPr lang="en-US" sz="4400">
                        <a:latin typeface="Cambria Math"/>
                      </a:rPr>
                      <m:t>.</m:t>
                    </m:r>
                  </m:oMath>
                </a14:m>
                <a:endParaRPr lang="en-US" sz="4400"/>
              </a:p>
            </p:txBody>
          </p:sp>
        </mc:Choice>
        <mc:Fallback xmlns="">
          <p:sp>
            <p:nvSpPr>
              <p:cNvPr id="104" name="TextBox 103">
                <a:extLst>
                  <a:ext uri="{FF2B5EF4-FFF2-40B4-BE49-F238E27FC236}">
                    <a16:creationId xmlns:a16="http://schemas.microsoft.com/office/drawing/2014/main" id="{B377BDEA-113B-4FCF-ACF1-7B2D1A4B5184}"/>
                  </a:ext>
                </a:extLst>
              </p:cNvPr>
              <p:cNvSpPr txBox="1">
                <a:spLocks noRot="1" noChangeAspect="1" noMove="1" noResize="1" noEditPoints="1" noAdjustHandles="1" noChangeArrowheads="1" noChangeShapeType="1" noTextEdit="1"/>
              </p:cNvSpPr>
              <p:nvPr/>
            </p:nvSpPr>
            <p:spPr>
              <a:xfrm>
                <a:off x="8692157" y="3345245"/>
                <a:ext cx="3138744" cy="769441"/>
              </a:xfrm>
              <a:prstGeom prst="rect">
                <a:avLst/>
              </a:prstGeom>
              <a:blipFill>
                <a:blip r:embed="rId14"/>
                <a:stretch>
                  <a:fillRect l="-7961"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 xmlns:a16="http://schemas.microsoft.com/office/drawing/2014/main" id="{80661D30-175D-45A4-9E31-2E9368E6BB5B}"/>
                  </a:ext>
                </a:extLst>
              </p:cNvPr>
              <p:cNvSpPr txBox="1"/>
              <p:nvPr/>
            </p:nvSpPr>
            <p:spPr>
              <a:xfrm>
                <a:off x="13070980" y="3345245"/>
                <a:ext cx="2326021"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d>
                      <m:dPr>
                        <m:ctrlPr>
                          <a:rPr lang="en-US" sz="4400" b="0" i="1" smtClean="0">
                            <a:solidFill>
                              <a:srgbClr val="0000FF"/>
                            </a:solidFill>
                            <a:latin typeface="Cambria Math"/>
                          </a:rPr>
                        </m:ctrlPr>
                      </m:dPr>
                      <m:e>
                        <m:r>
                          <a:rPr lang="en-US" sz="4400" b="0" i="1" smtClean="0">
                            <a:solidFill>
                              <a:srgbClr val="0000FF"/>
                            </a:solidFill>
                            <a:latin typeface="Cambria Math"/>
                          </a:rPr>
                          <m:t>1;1</m:t>
                        </m:r>
                      </m:e>
                    </m:d>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105" name="TextBox 104">
                <a:extLst>
                  <a:ext uri="{FF2B5EF4-FFF2-40B4-BE49-F238E27FC236}">
                    <a16:creationId xmlns:a16="http://schemas.microsoft.com/office/drawing/2014/main" id="{80661D30-175D-45A4-9E31-2E9368E6BB5B}"/>
                  </a:ext>
                </a:extLst>
              </p:cNvPr>
              <p:cNvSpPr txBox="1">
                <a:spLocks noRot="1" noChangeAspect="1" noMove="1" noResize="1" noEditPoints="1" noAdjustHandles="1" noChangeArrowheads="1" noChangeShapeType="1" noTextEdit="1"/>
              </p:cNvSpPr>
              <p:nvPr/>
            </p:nvSpPr>
            <p:spPr>
              <a:xfrm>
                <a:off x="13070980" y="3345245"/>
                <a:ext cx="2326021" cy="769441"/>
              </a:xfrm>
              <a:prstGeom prst="rect">
                <a:avLst/>
              </a:prstGeom>
              <a:blipFill>
                <a:blip r:embed="rId15"/>
                <a:stretch>
                  <a:fillRect l="-10471"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 xmlns:a16="http://schemas.microsoft.com/office/drawing/2014/main" id="{458310E5-893F-41D0-ACCF-2333BA0B54C0}"/>
                  </a:ext>
                </a:extLst>
              </p:cNvPr>
              <p:cNvSpPr txBox="1"/>
              <p:nvPr/>
            </p:nvSpPr>
            <p:spPr>
              <a:xfrm>
                <a:off x="17645958" y="3345245"/>
                <a:ext cx="2326021" cy="769441"/>
              </a:xfrm>
              <a:prstGeom prst="rect">
                <a:avLst/>
              </a:prstGeom>
              <a:noFill/>
            </p:spPr>
            <p:txBody>
              <a:bodyPr wrap="none" rtlCol="0">
                <a:spAutoFit/>
              </a:bodyPr>
              <a:lstStyle/>
              <a:p>
                <a:r>
                  <a:rPr lang="en-US" sz="4400" b="1">
                    <a:solidFill>
                      <a:srgbClr val="0000FF"/>
                    </a:solidFill>
                    <a:latin typeface="Times New Roman" panose="02020603050405020304" pitchFamily="18" charset="0"/>
                    <a:cs typeface="Times New Roman" panose="02020603050405020304" pitchFamily="18" charset="0"/>
                  </a:rPr>
                  <a:t>D.</a:t>
                </a:r>
                <a:r>
                  <a:rPr lang="en-US" sz="440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4400" b="0" i="1" smtClean="0">
                            <a:solidFill>
                              <a:srgbClr val="0000FF"/>
                            </a:solidFill>
                            <a:latin typeface="Cambria Math"/>
                          </a:rPr>
                        </m:ctrlPr>
                      </m:dPr>
                      <m:e>
                        <m:r>
                          <a:rPr lang="en-US" sz="4400" b="0" i="1" smtClean="0">
                            <a:solidFill>
                              <a:srgbClr val="0000FF"/>
                            </a:solidFill>
                            <a:latin typeface="Cambria Math"/>
                          </a:rPr>
                          <m:t>2;2</m:t>
                        </m:r>
                      </m:e>
                    </m:d>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106" name="TextBox 105">
                <a:extLst>
                  <a:ext uri="{FF2B5EF4-FFF2-40B4-BE49-F238E27FC236}">
                    <a16:creationId xmlns:a16="http://schemas.microsoft.com/office/drawing/2014/main" id="{458310E5-893F-41D0-ACCF-2333BA0B54C0}"/>
                  </a:ext>
                </a:extLst>
              </p:cNvPr>
              <p:cNvSpPr txBox="1">
                <a:spLocks noRot="1" noChangeAspect="1" noMove="1" noResize="1" noEditPoints="1" noAdjustHandles="1" noChangeArrowheads="1" noChangeShapeType="1" noTextEdit="1"/>
              </p:cNvSpPr>
              <p:nvPr/>
            </p:nvSpPr>
            <p:spPr>
              <a:xfrm>
                <a:off x="17645958" y="3345245"/>
                <a:ext cx="2326021" cy="769441"/>
              </a:xfrm>
              <a:prstGeom prst="rect">
                <a:avLst/>
              </a:prstGeom>
              <a:blipFill>
                <a:blip r:embed="rId16"/>
                <a:stretch>
                  <a:fillRect l="-10761" t="-15873" b="-38095"/>
                </a:stretch>
              </a:blipFill>
            </p:spPr>
            <p:txBody>
              <a:bodyPr/>
              <a:lstStyle/>
              <a:p>
                <a:r>
                  <a:rPr lang="en-US">
                    <a:noFill/>
                  </a:rPr>
                  <a:t> </a:t>
                </a:r>
              </a:p>
            </p:txBody>
          </p:sp>
        </mc:Fallback>
      </mc:AlternateContent>
    </p:spTree>
    <p:extLst>
      <p:ext uri="{BB962C8B-B14F-4D97-AF65-F5344CB8AC3E}">
        <p14:creationId xmlns:p14="http://schemas.microsoft.com/office/powerpoint/2010/main" val="35522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0" nodeType="clickEffect">
                                  <p:stCondLst>
                                    <p:cond delay="0"/>
                                  </p:stCondLst>
                                  <p:childTnLst>
                                    <p:animClr clrSpc="hsl" dir="cw">
                                      <p:cBhvr override="childStyle">
                                        <p:cTn id="31" dur="500" fill="hold"/>
                                        <p:tgtEl>
                                          <p:spTgt spid="104"/>
                                        </p:tgtEl>
                                        <p:attrNameLst>
                                          <p:attrName>style.color</p:attrName>
                                        </p:attrNameLst>
                                      </p:cBhvr>
                                      <p:by>
                                        <p:hsl h="7200000" s="0" l="0"/>
                                      </p:by>
                                    </p:animClr>
                                    <p:animClr clrSpc="hsl" dir="cw">
                                      <p:cBhvr>
                                        <p:cTn id="32" dur="500" fill="hold"/>
                                        <p:tgtEl>
                                          <p:spTgt spid="104"/>
                                        </p:tgtEl>
                                        <p:attrNameLst>
                                          <p:attrName>fillcolor</p:attrName>
                                        </p:attrNameLst>
                                      </p:cBhvr>
                                      <p:by>
                                        <p:hsl h="7200000" s="0" l="0"/>
                                      </p:by>
                                    </p:animClr>
                                    <p:animClr clrSpc="hsl" dir="cw">
                                      <p:cBhvr>
                                        <p:cTn id="33" dur="500" fill="hold"/>
                                        <p:tgtEl>
                                          <p:spTgt spid="104"/>
                                        </p:tgtEl>
                                        <p:attrNameLst>
                                          <p:attrName>stroke.color</p:attrName>
                                        </p:attrNameLst>
                                      </p:cBhvr>
                                      <p:by>
                                        <p:hsl h="7200000" s="0" l="0"/>
                                      </p:by>
                                    </p:animClr>
                                    <p:set>
                                      <p:cBhvr>
                                        <p:cTn id="34" dur="500" fill="hold"/>
                                        <p:tgtEl>
                                          <p:spTgt spid="1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246203" y="8205268"/>
            <a:ext cx="21819675" cy="3694084"/>
            <a:chOff x="1270512" y="5827297"/>
            <a:chExt cx="21819675" cy="4178891"/>
          </a:xfrm>
        </p:grpSpPr>
        <p:sp>
          <p:nvSpPr>
            <p:cNvPr id="43" name="Rounded Rectangle 42"/>
            <p:cNvSpPr/>
            <p:nvPr/>
          </p:nvSpPr>
          <p:spPr>
            <a:xfrm>
              <a:off x="1272210" y="6257992"/>
              <a:ext cx="21817977" cy="3748196"/>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27297"/>
              <a:ext cx="4540553" cy="863702"/>
              <a:chOff x="1224542" y="6265864"/>
              <a:chExt cx="4540553" cy="863702"/>
            </a:xfrm>
          </p:grpSpPr>
          <p:sp>
            <p:nvSpPr>
              <p:cNvPr id="45" name="Freeform 20"/>
              <p:cNvSpPr>
                <a:spLocks/>
              </p:cNvSpPr>
              <p:nvPr/>
            </p:nvSpPr>
            <p:spPr bwMode="auto">
              <a:xfrm rot="16200000" flipV="1">
                <a:off x="3363765" y="4698351"/>
                <a:ext cx="833818" cy="3968843"/>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6" name="TextBox 45"/>
              <p:cNvSpPr txBox="1"/>
              <p:nvPr/>
            </p:nvSpPr>
            <p:spPr>
              <a:xfrm>
                <a:off x="1985760" y="6293961"/>
                <a:ext cx="3307316" cy="835605"/>
              </a:xfrm>
              <a:prstGeom prst="rect">
                <a:avLst/>
              </a:prstGeom>
              <a:noFill/>
            </p:spPr>
            <p:txBody>
              <a:bodyPr wrap="none" rtlCol="0">
                <a:spAutoFit/>
              </a:bodyPr>
              <a:lstStyle/>
              <a:p>
                <a:r>
                  <a:rPr lang="en-US" sz="4200" b="1">
                    <a:solidFill>
                      <a:srgbClr val="0999C8"/>
                    </a:solidFill>
                    <a:latin typeface="Times New Roman" panose="02020603050405020304" pitchFamily="18" charset="0"/>
                    <a:ea typeface="Tahoma" pitchFamily="34" charset="0"/>
                    <a:cs typeface="Times New Roman" panose="02020603050405020304" pitchFamily="18" charset="0"/>
                  </a:rPr>
                  <a:t>Phương pháp</a:t>
                </a:r>
                <a:endParaRPr lang="en-US" sz="42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17690" y="2792362"/>
            <a:ext cx="22873513" cy="830997"/>
            <a:chOff x="-288924" y="1892299"/>
            <a:chExt cx="22875002" cy="83089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14311" cy="753964"/>
            </a:xfrm>
            <a:prstGeom prst="rect">
              <a:avLst/>
            </a:prstGeom>
            <a:noFill/>
          </p:spPr>
          <p:txBody>
            <a:bodyPr wrap="none" rtlCol="0">
              <a:spAutoFit/>
            </a:bodyPr>
            <a:lstStyle/>
            <a:p>
              <a:r>
                <a:rPr lang="en-US"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830899"/>
            </a:xfrm>
            <a:prstGeom prst="rect">
              <a:avLst/>
            </a:prstGeom>
            <a:noFill/>
          </p:spPr>
          <p:txBody>
            <a:bodyPr wrap="square" rtlCol="0">
              <a:spAutoFit/>
            </a:bodyPr>
            <a:lstStyle/>
            <a:p>
              <a:r>
                <a:rPr lang="en-US" sz="48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8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4554538"/>
            <a:ext cx="22997540" cy="861774"/>
            <a:chOff x="644526" y="2766774"/>
            <a:chExt cx="22997540" cy="861774"/>
          </a:xfrm>
        </p:grpSpPr>
        <p:sp>
          <p:nvSpPr>
            <p:cNvPr id="7" name="TextBox 6"/>
            <p:cNvSpPr txBox="1"/>
            <p:nvPr/>
          </p:nvSpPr>
          <p:spPr>
            <a:xfrm>
              <a:off x="1906586" y="2766774"/>
              <a:ext cx="21735480" cy="830997"/>
            </a:xfrm>
            <a:prstGeom prst="rect">
              <a:avLst/>
            </a:prstGeom>
            <a:noFill/>
          </p:spPr>
          <p:txBody>
            <a:bodyPr wrap="square" rtlCol="0">
              <a:spAutoFit/>
            </a:bodyPr>
            <a:lstStyle/>
            <a:p>
              <a:r>
                <a:rPr lang="en-US" sz="4800" b="1" i="1">
                  <a:solidFill>
                    <a:srgbClr val="145F82"/>
                  </a:solidFill>
                  <a:latin typeface="Times New Roman" panose="02020603050405020304" pitchFamily="18" charset="0"/>
                  <a:ea typeface="Tahoma" pitchFamily="34" charset="0"/>
                  <a:cs typeface="Times New Roman" panose="02020603050405020304" pitchFamily="18" charset="0"/>
                </a:rPr>
                <a:t>Các bài toán liên quan đến bất phương trình bậc nhất hai ẩn:</a:t>
              </a:r>
              <a:endParaRPr lang="en-US" sz="48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3</a:t>
              </a:r>
            </a:p>
          </p:txBody>
        </p:sp>
      </p:grpSp>
      <p:sp>
        <p:nvSpPr>
          <p:cNvPr id="49" name="Rectangle 48"/>
          <p:cNvSpPr/>
          <p:nvPr/>
        </p:nvSpPr>
        <p:spPr>
          <a:xfrm>
            <a:off x="2038775" y="9306164"/>
            <a:ext cx="20366327" cy="1569660"/>
          </a:xfrm>
          <a:prstGeom prst="rect">
            <a:avLst/>
          </a:prstGeom>
        </p:spPr>
        <p:txBody>
          <a:bodyPr wrap="square">
            <a:spAutoFit/>
          </a:bodyPr>
          <a:lstStyle/>
          <a:p>
            <a:r>
              <a:rPr lang="en-US" sz="4800" b="1" dirty="0" err="1">
                <a:latin typeface="Times New Roman" panose="02020603050405020304" pitchFamily="18" charset="0"/>
                <a:ea typeface="Tahoma" pitchFamily="34" charset="0"/>
                <a:cs typeface="Times New Roman" panose="02020603050405020304" pitchFamily="18" charset="0"/>
              </a:rPr>
              <a:t>Biểu</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diễn</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học</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tập</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nghiệm</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của</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bất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phương</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trình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dựa</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vào</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vẽ</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đưa</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ra</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kết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luận</a:t>
            </a:r>
            <a:r>
              <a:rPr lang="en-US" sz="4800" b="1" dirty="0">
                <a:latin typeface="Times New Roman" panose="02020603050405020304" pitchFamily="18" charset="0"/>
                <a:ea typeface="Tahoma" pitchFamily="34" charset="0"/>
                <a:cs typeface="Times New Roman" panose="02020603050405020304" pitchFamily="18" charset="0"/>
              </a:rPr>
              <a:t>.</a:t>
            </a:r>
          </a:p>
        </p:txBody>
      </p:sp>
      <p:sp>
        <p:nvSpPr>
          <p:cNvPr id="40" name="Rectangle 2"/>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246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22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80174"/>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grpSp>
        <p:nvGrpSpPr>
          <p:cNvPr id="69" name="Group 68"/>
          <p:cNvGrpSpPr/>
          <p:nvPr/>
        </p:nvGrpSpPr>
        <p:grpSpPr>
          <a:xfrm>
            <a:off x="671514" y="6138714"/>
            <a:ext cx="22997540" cy="861774"/>
            <a:chOff x="644526" y="2766774"/>
            <a:chExt cx="22997540" cy="861774"/>
          </a:xfrm>
        </p:grpSpPr>
        <p:sp>
          <p:nvSpPr>
            <p:cNvPr id="70" name="TextBox 69"/>
            <p:cNvSpPr txBox="1"/>
            <p:nvPr/>
          </p:nvSpPr>
          <p:spPr>
            <a:xfrm>
              <a:off x="1906586" y="2766774"/>
              <a:ext cx="21735480" cy="830997"/>
            </a:xfrm>
            <a:prstGeom prst="rect">
              <a:avLst/>
            </a:prstGeom>
            <a:noFill/>
          </p:spPr>
          <p:txBody>
            <a:bodyPr wrap="square" rtlCol="0">
              <a:spAutoFit/>
            </a:bodyPr>
            <a:lstStyle/>
            <a:p>
              <a:r>
                <a:rPr lang="en-US" sz="4800" b="1">
                  <a:latin typeface="Times New Roman" panose="02020603050405020304" pitchFamily="18" charset="0"/>
                  <a:ea typeface="Tahoma" pitchFamily="34" charset="0"/>
                  <a:cs typeface="Times New Roman" panose="02020603050405020304" pitchFamily="18" charset="0"/>
                </a:rPr>
                <a:t>DẠNG 2: Quan sát hình vẽ tìm nghiệm của bất phương trình đã cho.</a:t>
              </a:r>
              <a:endParaRPr lang="en-US" sz="4800" b="1" dirty="0">
                <a:latin typeface="Times New Roman" panose="02020603050405020304" pitchFamily="18" charset="0"/>
                <a:ea typeface="Tahoma" pitchFamily="34" charset="0"/>
                <a:cs typeface="Times New Roman" panose="02020603050405020304" pitchFamily="18" charset="0"/>
              </a:endParaRPr>
            </a:p>
          </p:txBody>
        </p:sp>
        <p:sp>
          <p:nvSpPr>
            <p:cNvPr id="71" name="Rounded Rectangle 70"/>
            <p:cNvSpPr/>
            <p:nvPr/>
          </p:nvSpPr>
          <p:spPr>
            <a:xfrm>
              <a:off x="644526" y="2823876"/>
              <a:ext cx="1269206" cy="804672"/>
            </a:xfrm>
            <a:prstGeom prst="roundRect">
              <a:avLst/>
            </a:prstGeom>
            <a:solidFill>
              <a:srgbClr val="FF1D1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b</a:t>
              </a:r>
            </a:p>
          </p:txBody>
        </p:sp>
      </p:grpSp>
    </p:spTree>
    <p:extLst>
      <p:ext uri="{BB962C8B-B14F-4D97-AF65-F5344CB8AC3E}">
        <p14:creationId xmlns:p14="http://schemas.microsoft.com/office/powerpoint/2010/main" val="19599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TextBox 40"/>
              <p:cNvSpPr txBox="1"/>
              <p:nvPr/>
            </p:nvSpPr>
            <p:spPr>
              <a:xfrm>
                <a:off x="3590207" y="6570762"/>
                <a:ext cx="7012282" cy="769441"/>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A.                                     </a:t>
                </a:r>
                <a14:m>
                  <m:oMath xmlns:m="http://schemas.openxmlformats.org/officeDocument/2006/math">
                    <m:r>
                      <a:rPr lang="en-US" sz="4400" b="0" i="1" smtClean="0">
                        <a:latin typeface="Cambria Math"/>
                      </a:rPr>
                      <m:t>.</m:t>
                    </m:r>
                  </m:oMath>
                </a14:m>
                <a:endParaRPr lang="en-US" sz="4400">
                  <a:latin typeface="Times New Roman" panose="02020603050405020304" pitchFamily="18" charset="0"/>
                  <a:cs typeface="Times New Roman" panose="020206030504050203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590207" y="6570762"/>
                <a:ext cx="7012282" cy="769441"/>
              </a:xfrm>
              <a:prstGeom prst="rect">
                <a:avLst/>
              </a:prstGeom>
              <a:blipFill>
                <a:blip r:embed="rId2"/>
                <a:stretch>
                  <a:fillRect l="-3565" t="-15873" b="-38095"/>
                </a:stretch>
              </a:blipFill>
            </p:spPr>
            <p:txBody>
              <a:bodyPr/>
              <a:lstStyle/>
              <a:p>
                <a:r>
                  <a:rPr lang="en-US">
                    <a:noFill/>
                  </a:rPr>
                  <a:t> </a:t>
                </a:r>
              </a:p>
            </p:txBody>
          </p:sp>
        </mc:Fallback>
      </mc:AlternateContent>
      <p:sp>
        <p:nvSpPr>
          <p:cNvPr id="42" name="TextBox 41"/>
          <p:cNvSpPr txBox="1"/>
          <p:nvPr/>
        </p:nvSpPr>
        <p:spPr>
          <a:xfrm>
            <a:off x="13391842" y="6155263"/>
            <a:ext cx="1033200" cy="769441"/>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B.                                         </a:t>
            </a:r>
            <a:endParaRPr lang="en-US" sz="4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extBox 42"/>
              <p:cNvSpPr txBox="1"/>
              <p:nvPr/>
            </p:nvSpPr>
            <p:spPr>
              <a:xfrm>
                <a:off x="3590207" y="10542406"/>
                <a:ext cx="5775235" cy="1446550"/>
              </a:xfrm>
              <a:prstGeom prst="rect">
                <a:avLst/>
              </a:prstGeom>
              <a:solidFill>
                <a:schemeClr val="bg1"/>
              </a:solidFill>
            </p:spPr>
            <p:txBody>
              <a:bodyPr wrap="square" rtlCol="0">
                <a:spAutoFit/>
              </a:bodyPr>
              <a:lstStyle/>
              <a:p>
                <a:r>
                  <a:rPr lang="en-US" sz="4400" b="1">
                    <a:latin typeface="Times New Roman" panose="02020603050405020304" pitchFamily="18" charset="0"/>
                    <a:cs typeface="Times New Roman" panose="02020603050405020304" pitchFamily="18" charset="0"/>
                  </a:rPr>
                  <a:t>C.                                    </a:t>
                </a:r>
                <a14:m>
                  <m:oMath xmlns:m="http://schemas.openxmlformats.org/officeDocument/2006/math">
                    <m:r>
                      <a:rPr lang="en-US" sz="4400" b="0" i="1" smtClean="0">
                        <a:latin typeface="Cambria Math"/>
                      </a:rPr>
                      <m:t>.</m:t>
                    </m:r>
                  </m:oMath>
                </a14:m>
                <a:endParaRPr lang="en-US" sz="4400">
                  <a:latin typeface="Times New Roman" panose="02020603050405020304" pitchFamily="18" charset="0"/>
                  <a:cs typeface="Times New Roman" panose="020206030504050203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590207" y="10542406"/>
                <a:ext cx="5775235" cy="1446550"/>
              </a:xfrm>
              <a:prstGeom prst="rect">
                <a:avLst/>
              </a:prstGeom>
              <a:blipFill>
                <a:blip r:embed="rId3"/>
                <a:stretch>
                  <a:fillRect l="-4329" t="-7983" r="-3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3468716" y="10542406"/>
                <a:ext cx="7149014" cy="769441"/>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D.                                        </a:t>
                </a:r>
                <a14:m>
                  <m:oMath xmlns:m="http://schemas.openxmlformats.org/officeDocument/2006/math">
                    <m:r>
                      <a:rPr lang="en-US" sz="4400" b="0" i="1" smtClean="0">
                        <a:latin typeface="Cambria Math"/>
                      </a:rPr>
                      <m:t>.</m:t>
                    </m:r>
                  </m:oMath>
                </a14:m>
                <a:endParaRPr lang="en-US" sz="4400">
                  <a:latin typeface="Times New Roman" panose="02020603050405020304" pitchFamily="18" charset="0"/>
                  <a:cs typeface="Times New Roman" panose="020206030504050203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3468716" y="10542406"/>
                <a:ext cx="7149014" cy="769441"/>
              </a:xfrm>
              <a:prstGeom prst="rect">
                <a:avLst/>
              </a:prstGeom>
              <a:blipFill>
                <a:blip r:embed="rId4"/>
                <a:stretch>
                  <a:fillRect l="-3410" t="-14961" b="-37008"/>
                </a:stretch>
              </a:blipFill>
            </p:spPr>
            <p:txBody>
              <a:bodyPr/>
              <a:lstStyle/>
              <a:p>
                <a:r>
                  <a:rPr lang="en-US">
                    <a:noFill/>
                  </a:rPr>
                  <a:t> </a:t>
                </a:r>
              </a:p>
            </p:txBody>
          </p:sp>
        </mc:Fallback>
      </mc:AlternateContent>
      <p:pic>
        <p:nvPicPr>
          <p:cNvPr id="50" name="Picture 49"/>
          <p:cNvPicPr>
            <a:picLocks noChangeAspect="1"/>
          </p:cNvPicPr>
          <p:nvPr/>
        </p:nvPicPr>
        <p:blipFill>
          <a:blip r:embed="rId5"/>
          <a:stretch>
            <a:fillRect/>
          </a:stretch>
        </p:blipFill>
        <p:spPr>
          <a:xfrm>
            <a:off x="4507395" y="3705060"/>
            <a:ext cx="4883750" cy="4572000"/>
          </a:xfrm>
          <a:prstGeom prst="rect">
            <a:avLst/>
          </a:prstGeom>
        </p:spPr>
      </p:pic>
      <p:pic>
        <p:nvPicPr>
          <p:cNvPr id="51" name="Picture 50"/>
          <p:cNvPicPr>
            <a:picLocks noChangeAspect="1"/>
          </p:cNvPicPr>
          <p:nvPr/>
        </p:nvPicPr>
        <p:blipFill>
          <a:blip r:embed="rId6"/>
          <a:stretch>
            <a:fillRect/>
          </a:stretch>
        </p:blipFill>
        <p:spPr>
          <a:xfrm>
            <a:off x="14618694" y="4014986"/>
            <a:ext cx="5006200" cy="4572000"/>
          </a:xfrm>
          <a:prstGeom prst="rect">
            <a:avLst/>
          </a:prstGeom>
        </p:spPr>
      </p:pic>
      <p:pic>
        <p:nvPicPr>
          <p:cNvPr id="65" name="Picture 64"/>
          <p:cNvPicPr>
            <a:picLocks noChangeAspect="1"/>
          </p:cNvPicPr>
          <p:nvPr/>
        </p:nvPicPr>
        <p:blipFill>
          <a:blip r:embed="rId7"/>
          <a:stretch>
            <a:fillRect/>
          </a:stretch>
        </p:blipFill>
        <p:spPr>
          <a:xfrm>
            <a:off x="4405241" y="9152360"/>
            <a:ext cx="4959450" cy="4572000"/>
          </a:xfrm>
          <a:prstGeom prst="rect">
            <a:avLst/>
          </a:prstGeom>
        </p:spPr>
      </p:pic>
      <p:pic>
        <p:nvPicPr>
          <p:cNvPr id="66" name="Picture 65"/>
          <p:cNvPicPr>
            <a:picLocks noChangeAspect="1"/>
          </p:cNvPicPr>
          <p:nvPr/>
        </p:nvPicPr>
        <p:blipFill>
          <a:blip r:embed="rId8"/>
          <a:stretch>
            <a:fillRect/>
          </a:stretch>
        </p:blipFill>
        <p:spPr>
          <a:xfrm>
            <a:off x="14618694" y="9152359"/>
            <a:ext cx="5068400" cy="4572000"/>
          </a:xfrm>
          <a:prstGeom prst="rect">
            <a:avLst/>
          </a:prstGeom>
        </p:spPr>
      </p:pic>
      <p:grpSp>
        <p:nvGrpSpPr>
          <p:cNvPr id="45" name="Group 54">
            <a:extLst>
              <a:ext uri="{FF2B5EF4-FFF2-40B4-BE49-F238E27FC236}">
                <a16:creationId xmlns="" xmlns:a16="http://schemas.microsoft.com/office/drawing/2014/main" id="{23DCDEB1-E159-44B2-A00B-D3EB9DB2AB7F}"/>
              </a:ext>
            </a:extLst>
          </p:cNvPr>
          <p:cNvGrpSpPr/>
          <p:nvPr/>
        </p:nvGrpSpPr>
        <p:grpSpPr>
          <a:xfrm>
            <a:off x="239466" y="1458194"/>
            <a:ext cx="23663476" cy="1979329"/>
            <a:chOff x="1268078" y="3405486"/>
            <a:chExt cx="23663476" cy="1979329"/>
          </a:xfrm>
        </p:grpSpPr>
        <p:sp>
          <p:nvSpPr>
            <p:cNvPr id="46" name="Rounded Rectangle 61">
              <a:extLst>
                <a:ext uri="{FF2B5EF4-FFF2-40B4-BE49-F238E27FC236}">
                  <a16:creationId xmlns="" xmlns:a16="http://schemas.microsoft.com/office/drawing/2014/main" id="{97EC180D-DFD6-4FE4-8D8B-C8938D990BFF}"/>
                </a:ext>
              </a:extLst>
            </p:cNvPr>
            <p:cNvSpPr/>
            <p:nvPr/>
          </p:nvSpPr>
          <p:spPr>
            <a:xfrm>
              <a:off x="1268078" y="3790953"/>
              <a:ext cx="23663476" cy="159386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7" name="Group 67">
              <a:extLst>
                <a:ext uri="{FF2B5EF4-FFF2-40B4-BE49-F238E27FC236}">
                  <a16:creationId xmlns="" xmlns:a16="http://schemas.microsoft.com/office/drawing/2014/main" id="{0AA28C89-B2C5-458F-B8A1-9F66322C915B}"/>
                </a:ext>
              </a:extLst>
            </p:cNvPr>
            <p:cNvGrpSpPr/>
            <p:nvPr/>
          </p:nvGrpSpPr>
          <p:grpSpPr>
            <a:xfrm>
              <a:off x="1268078" y="3405486"/>
              <a:ext cx="3300222" cy="940513"/>
              <a:chOff x="1311958" y="3405486"/>
              <a:chExt cx="3300222" cy="940513"/>
            </a:xfrm>
          </p:grpSpPr>
          <p:sp>
            <p:nvSpPr>
              <p:cNvPr id="48" name="Freeform 20">
                <a:extLst>
                  <a:ext uri="{FF2B5EF4-FFF2-40B4-BE49-F238E27FC236}">
                    <a16:creationId xmlns="" xmlns:a16="http://schemas.microsoft.com/office/drawing/2014/main" id="{502D6B55-83ED-4B31-9C64-FE2D5665A612}"/>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 xmlns:a16="http://schemas.microsoft.com/office/drawing/2014/main" id="{681D1B6D-8B18-4371-B934-5A5690C5742E}"/>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1</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52" name="Group 70">
                <a:extLst>
                  <a:ext uri="{FF2B5EF4-FFF2-40B4-BE49-F238E27FC236}">
                    <a16:creationId xmlns="" xmlns:a16="http://schemas.microsoft.com/office/drawing/2014/main" id="{80247A58-06B5-49FB-8862-D80FE1EBDB0F}"/>
                  </a:ext>
                </a:extLst>
              </p:cNvPr>
              <p:cNvGrpSpPr/>
              <p:nvPr/>
            </p:nvGrpSpPr>
            <p:grpSpPr>
              <a:xfrm>
                <a:off x="1311958" y="3405486"/>
                <a:ext cx="950173" cy="940513"/>
                <a:chOff x="1311958" y="3405486"/>
                <a:chExt cx="950173" cy="940513"/>
              </a:xfrm>
            </p:grpSpPr>
            <p:sp>
              <p:nvSpPr>
                <p:cNvPr id="53" name="Rectangle 52">
                  <a:extLst>
                    <a:ext uri="{FF2B5EF4-FFF2-40B4-BE49-F238E27FC236}">
                      <a16:creationId xmlns="" xmlns:a16="http://schemas.microsoft.com/office/drawing/2014/main" id="{8DB32212-66A1-4AC7-99F4-3659397528F2}"/>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4" name="Freeform 13">
                  <a:extLst>
                    <a:ext uri="{FF2B5EF4-FFF2-40B4-BE49-F238E27FC236}">
                      <a16:creationId xmlns="" xmlns:a16="http://schemas.microsoft.com/office/drawing/2014/main" id="{C510A2B9-6E2B-4600-9338-75BE329DF65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5" name="Freeform 14">
                  <a:extLst>
                    <a:ext uri="{FF2B5EF4-FFF2-40B4-BE49-F238E27FC236}">
                      <a16:creationId xmlns="" xmlns:a16="http://schemas.microsoft.com/office/drawing/2014/main" id="{EB541ABE-05DA-405C-8154-7CB662670ADF}"/>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6" name="Freeform 15">
                  <a:extLst>
                    <a:ext uri="{FF2B5EF4-FFF2-40B4-BE49-F238E27FC236}">
                      <a16:creationId xmlns="" xmlns:a16="http://schemas.microsoft.com/office/drawing/2014/main" id="{69DEA4C5-D0E1-4D80-9D9C-EEB03CC26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7" name="Freeform 16">
                  <a:extLst>
                    <a:ext uri="{FF2B5EF4-FFF2-40B4-BE49-F238E27FC236}">
                      <a16:creationId xmlns="" xmlns:a16="http://schemas.microsoft.com/office/drawing/2014/main" id="{5E08E40F-5961-4558-89CA-BE3569F5D18A}"/>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8" name="Freeform 17">
                  <a:extLst>
                    <a:ext uri="{FF2B5EF4-FFF2-40B4-BE49-F238E27FC236}">
                      <a16:creationId xmlns="" xmlns:a16="http://schemas.microsoft.com/office/drawing/2014/main" id="{ED22D955-880A-4079-8E22-54A28F0255FC}"/>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9" name="Freeform 18">
                  <a:extLst>
                    <a:ext uri="{FF2B5EF4-FFF2-40B4-BE49-F238E27FC236}">
                      <a16:creationId xmlns="" xmlns:a16="http://schemas.microsoft.com/office/drawing/2014/main" id="{DB184FDD-C5D7-43C0-9277-D3EC8C10DB2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0" name="Freeform 19">
                  <a:extLst>
                    <a:ext uri="{FF2B5EF4-FFF2-40B4-BE49-F238E27FC236}">
                      <a16:creationId xmlns="" xmlns:a16="http://schemas.microsoft.com/office/drawing/2014/main" id="{9AABE584-E2D1-4659-882D-F8D8F3C61A20}"/>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1" name="Freeform 20">
                  <a:extLst>
                    <a:ext uri="{FF2B5EF4-FFF2-40B4-BE49-F238E27FC236}">
                      <a16:creationId xmlns="" xmlns:a16="http://schemas.microsoft.com/office/drawing/2014/main" id="{38ECC562-1089-4B98-9633-8AB534691261}"/>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2" name="Freeform 21">
                  <a:extLst>
                    <a:ext uri="{FF2B5EF4-FFF2-40B4-BE49-F238E27FC236}">
                      <a16:creationId xmlns="" xmlns:a16="http://schemas.microsoft.com/office/drawing/2014/main" id="{DF3FC15F-CB79-47D7-BA52-21F1EAC7CC2F}"/>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3" name="Freeform 22">
                  <a:extLst>
                    <a:ext uri="{FF2B5EF4-FFF2-40B4-BE49-F238E27FC236}">
                      <a16:creationId xmlns="" xmlns:a16="http://schemas.microsoft.com/office/drawing/2014/main" id="{A9F12438-7427-49BE-8704-9F1A490F659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4" name="Freeform 23">
                  <a:extLst>
                    <a:ext uri="{FF2B5EF4-FFF2-40B4-BE49-F238E27FC236}">
                      <a16:creationId xmlns="" xmlns:a16="http://schemas.microsoft.com/office/drawing/2014/main" id="{F2D751FC-5B21-4F84-8D71-8C7C095EA61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7" name="Freeform 24">
                  <a:extLst>
                    <a:ext uri="{FF2B5EF4-FFF2-40B4-BE49-F238E27FC236}">
                      <a16:creationId xmlns="" xmlns:a16="http://schemas.microsoft.com/office/drawing/2014/main" id="{323F4BA5-BBFE-4EDA-BE58-6C02353F8213}"/>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8" name="Freeform 25">
                  <a:extLst>
                    <a:ext uri="{FF2B5EF4-FFF2-40B4-BE49-F238E27FC236}">
                      <a16:creationId xmlns="" xmlns:a16="http://schemas.microsoft.com/office/drawing/2014/main" id="{CE92313A-0C8C-4198-82B4-506D333D17C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9" name="Freeform 26">
                  <a:extLst>
                    <a:ext uri="{FF2B5EF4-FFF2-40B4-BE49-F238E27FC236}">
                      <a16:creationId xmlns="" xmlns:a16="http://schemas.microsoft.com/office/drawing/2014/main" id="{1DC03C0B-E9F1-4685-8887-30143852506E}"/>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0" name="Freeform 27">
                  <a:extLst>
                    <a:ext uri="{FF2B5EF4-FFF2-40B4-BE49-F238E27FC236}">
                      <a16:creationId xmlns="" xmlns:a16="http://schemas.microsoft.com/office/drawing/2014/main" id="{D86433CA-4726-4950-A71A-F8FF9A11C1B5}"/>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Freeform 28">
                  <a:extLst>
                    <a:ext uri="{FF2B5EF4-FFF2-40B4-BE49-F238E27FC236}">
                      <a16:creationId xmlns="" xmlns:a16="http://schemas.microsoft.com/office/drawing/2014/main" id="{B8783AE5-7870-4C66-99C6-DCBCF66C5E12}"/>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2" name="Freeform 29">
                  <a:extLst>
                    <a:ext uri="{FF2B5EF4-FFF2-40B4-BE49-F238E27FC236}">
                      <a16:creationId xmlns="" xmlns:a16="http://schemas.microsoft.com/office/drawing/2014/main" id="{033BBBE4-4597-41BA-AAB4-4EDDA67000C0}"/>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3" name="Freeform 30">
                  <a:extLst>
                    <a:ext uri="{FF2B5EF4-FFF2-40B4-BE49-F238E27FC236}">
                      <a16:creationId xmlns="" xmlns:a16="http://schemas.microsoft.com/office/drawing/2014/main" id="{ACBA4B07-CDEB-42C6-B44F-306DD9E9773C}"/>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4" name="Freeform 31">
                  <a:extLst>
                    <a:ext uri="{FF2B5EF4-FFF2-40B4-BE49-F238E27FC236}">
                      <a16:creationId xmlns="" xmlns:a16="http://schemas.microsoft.com/office/drawing/2014/main" id="{A3F49BE7-E7A7-4C54-BF11-4C8A1DCB0A3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32">
                  <a:extLst>
                    <a:ext uri="{FF2B5EF4-FFF2-40B4-BE49-F238E27FC236}">
                      <a16:creationId xmlns="" xmlns:a16="http://schemas.microsoft.com/office/drawing/2014/main" id="{285052F3-561E-4341-9F6A-119912845C48}"/>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33">
                  <a:extLst>
                    <a:ext uri="{FF2B5EF4-FFF2-40B4-BE49-F238E27FC236}">
                      <a16:creationId xmlns="" xmlns:a16="http://schemas.microsoft.com/office/drawing/2014/main" id="{DA35BCFF-75EA-4957-9459-2D6CCBEB4E3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34">
                  <a:extLst>
                    <a:ext uri="{FF2B5EF4-FFF2-40B4-BE49-F238E27FC236}">
                      <a16:creationId xmlns="" xmlns:a16="http://schemas.microsoft.com/office/drawing/2014/main" id="{EC8B7FF3-FFDA-468A-A6AA-1734BF5AF8A2}"/>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35">
                  <a:extLst>
                    <a:ext uri="{FF2B5EF4-FFF2-40B4-BE49-F238E27FC236}">
                      <a16:creationId xmlns="" xmlns:a16="http://schemas.microsoft.com/office/drawing/2014/main" id="{A79C88BB-5269-4EA6-89EA-6A5672113A4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36">
                  <a:extLst>
                    <a:ext uri="{FF2B5EF4-FFF2-40B4-BE49-F238E27FC236}">
                      <a16:creationId xmlns="" xmlns:a16="http://schemas.microsoft.com/office/drawing/2014/main" id="{F9AA28D0-3ED4-46C6-B743-AD6E4684B46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80" name="Rectangle 79">
                <a:extLst>
                  <a:ext uri="{FF2B5EF4-FFF2-40B4-BE49-F238E27FC236}">
                    <a16:creationId xmlns="" xmlns:a16="http://schemas.microsoft.com/office/drawing/2014/main" id="{D67D62F8-D460-462A-86E5-756208B11FD8}"/>
                  </a:ext>
                </a:extLst>
              </p:cNvPr>
              <p:cNvSpPr/>
              <p:nvPr/>
            </p:nvSpPr>
            <p:spPr>
              <a:xfrm>
                <a:off x="3630571" y="1832338"/>
                <a:ext cx="19874208" cy="1677319"/>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a:latin typeface="Cambria Math"/>
                        <a:ea typeface="Tahoma" pitchFamily="34" charset="0"/>
                        <a:cs typeface="Tahoma" pitchFamily="34" charset="0"/>
                      </a:rPr>
                      <m:t>≤</m:t>
                    </m:r>
                    <m:r>
                      <a:rPr lang="en-US" sz="4400" b="1" i="0" smtClean="0">
                        <a:latin typeface="Cambria Math"/>
                        <a:ea typeface="Tahoma" pitchFamily="34" charset="0"/>
                        <a:cs typeface="Tahoma" pitchFamily="34" charset="0"/>
                      </a:rPr>
                      <m:t>𝟐</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là phần không tô đậm trong hình vẽ của hình vẽ nào, trong các hình vẽ sau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80" name="Rectangle 79">
                <a:extLst>
                  <a:ext uri="{FF2B5EF4-FFF2-40B4-BE49-F238E27FC236}">
                    <a16:creationId xmlns:a16="http://schemas.microsoft.com/office/drawing/2014/main" id="{D67D62F8-D460-462A-86E5-756208B11FD8}"/>
                  </a:ext>
                </a:extLst>
              </p:cNvPr>
              <p:cNvSpPr>
                <a:spLocks noRot="1" noChangeAspect="1" noMove="1" noResize="1" noEditPoints="1" noAdjustHandles="1" noChangeArrowheads="1" noChangeShapeType="1" noTextEdit="1"/>
              </p:cNvSpPr>
              <p:nvPr/>
            </p:nvSpPr>
            <p:spPr>
              <a:xfrm>
                <a:off x="3630571" y="1832338"/>
                <a:ext cx="19874208" cy="1677319"/>
              </a:xfrm>
              <a:prstGeom prst="rect">
                <a:avLst/>
              </a:prstGeom>
              <a:blipFill>
                <a:blip r:embed="rId9"/>
                <a:stretch>
                  <a:fillRect t="-2545" r="-644" b="-17091"/>
                </a:stretch>
              </a:blipFill>
            </p:spPr>
            <p:txBody>
              <a:bodyPr/>
              <a:lstStyle/>
              <a:p>
                <a:r>
                  <a:rPr lang="en-US">
                    <a:noFill/>
                  </a:rPr>
                  <a:t> </a:t>
                </a:r>
              </a:p>
            </p:txBody>
          </p:sp>
        </mc:Fallback>
      </mc:AlternateContent>
    </p:spTree>
    <p:extLst>
      <p:ext uri="{BB962C8B-B14F-4D97-AF65-F5344CB8AC3E}">
        <p14:creationId xmlns:p14="http://schemas.microsoft.com/office/powerpoint/2010/main" val="15850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par>
                                <p:cTn id="17" presetID="22" presetClass="entr" presetSubtype="8"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2" presetClass="entr" presetSubtype="8"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22" presetClass="entr" presetSubtype="8"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par>
                                <p:cTn id="26" presetID="22" presetClass="entr" presetSubtype="8"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grpId="1" nodeType="clickEffect">
                                  <p:stCondLst>
                                    <p:cond delay="0"/>
                                  </p:stCondLst>
                                  <p:childTnLst>
                                    <p:animClr clrSpc="rgb" dir="cw">
                                      <p:cBhvr>
                                        <p:cTn id="32" dur="2000" fill="hold"/>
                                        <p:tgtEl>
                                          <p:spTgt spid="42"/>
                                        </p:tgtEl>
                                        <p:attrNameLst>
                                          <p:attrName>fillcolor</p:attrName>
                                        </p:attrNameLst>
                                      </p:cBhvr>
                                      <p:to>
                                        <a:schemeClr val="accent2"/>
                                      </p:to>
                                    </p:animClr>
                                    <p:set>
                                      <p:cBhvr>
                                        <p:cTn id="33" dur="2000" fill="hold"/>
                                        <p:tgtEl>
                                          <p:spTgt spid="42"/>
                                        </p:tgtEl>
                                        <p:attrNameLst>
                                          <p:attrName>fill.type</p:attrName>
                                        </p:attrNameLst>
                                      </p:cBhvr>
                                      <p:to>
                                        <p:strVal val="solid"/>
                                      </p:to>
                                    </p:set>
                                    <p:set>
                                      <p:cBhvr>
                                        <p:cTn id="34" dur="20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2" grpId="1"/>
      <p:bldP spid="43" grpId="0" animBg="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3522" y="4482531"/>
            <a:ext cx="12194809" cy="8064895"/>
            <a:chOff x="1270512" y="5867400"/>
            <a:chExt cx="7376873" cy="8565036"/>
          </a:xfrm>
        </p:grpSpPr>
        <p:sp>
          <p:nvSpPr>
            <p:cNvPr id="3" name="Rounded Rectangle 2"/>
            <p:cNvSpPr/>
            <p:nvPr/>
          </p:nvSpPr>
          <p:spPr>
            <a:xfrm>
              <a:off x="1272211" y="6563889"/>
              <a:ext cx="7375174"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 name="Group 60"/>
            <p:cNvGrpSpPr/>
            <p:nvPr/>
          </p:nvGrpSpPr>
          <p:grpSpPr>
            <a:xfrm>
              <a:off x="1270512" y="5867400"/>
              <a:ext cx="3082977" cy="817158"/>
              <a:chOff x="1224542" y="6305967"/>
              <a:chExt cx="3082977" cy="817158"/>
            </a:xfrm>
          </p:grpSpPr>
          <p:sp>
            <p:nvSpPr>
              <p:cNvPr id="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 name="TextBox 5"/>
              <p:cNvSpPr txBox="1"/>
              <p:nvPr/>
            </p:nvSpPr>
            <p:spPr>
              <a:xfrm>
                <a:off x="2032301" y="6305967"/>
                <a:ext cx="1240424" cy="817158"/>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Lời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7" name="Round Diagonal Corner Rectangle 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9" name="Group 8"/>
          <p:cNvGrpSpPr/>
          <p:nvPr/>
        </p:nvGrpSpPr>
        <p:grpSpPr>
          <a:xfrm>
            <a:off x="1424080" y="5942761"/>
            <a:ext cx="13196783" cy="891401"/>
            <a:chOff x="1732315" y="6280167"/>
            <a:chExt cx="13196783" cy="891401"/>
          </a:xfrm>
        </p:grpSpPr>
        <mc:AlternateContent xmlns:mc="http://schemas.openxmlformats.org/markup-compatibility/2006" xmlns:a14="http://schemas.microsoft.com/office/drawing/2010/main">
          <mc:Choice Requires="a14">
            <p:sp>
              <p:nvSpPr>
                <p:cNvPr id="10" name="Rectangle 9"/>
                <p:cNvSpPr/>
                <p:nvPr/>
              </p:nvSpPr>
              <p:spPr>
                <a:xfrm>
                  <a:off x="2737098" y="6325716"/>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Vẽ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2"/>
                  <a:stretch>
                    <a:fillRect l="-2050" t="-16667" b="-36508"/>
                  </a:stretch>
                </a:blipFill>
              </p:spPr>
              <p:txBody>
                <a:bodyPr/>
                <a:lstStyle/>
                <a:p>
                  <a:r>
                    <a:rPr lang="en-US">
                      <a:noFill/>
                    </a:rPr>
                    <a:t> </a:t>
                  </a:r>
                </a:p>
              </p:txBody>
            </p:sp>
          </mc:Fallback>
        </mc:AlternateContent>
        <p:sp>
          <p:nvSpPr>
            <p:cNvPr id="11" name="Oval 10"/>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2" name="Group 11"/>
          <p:cNvGrpSpPr/>
          <p:nvPr/>
        </p:nvGrpSpPr>
        <p:grpSpPr>
          <a:xfrm>
            <a:off x="1391594" y="6932277"/>
            <a:ext cx="13196783" cy="891401"/>
            <a:chOff x="1732315" y="7477629"/>
            <a:chExt cx="13196783" cy="891401"/>
          </a:xfrm>
        </p:grpSpPr>
        <mc:AlternateContent xmlns:mc="http://schemas.openxmlformats.org/markup-compatibility/2006" xmlns:a14="http://schemas.microsoft.com/office/drawing/2010/main">
          <mc:Choice Requires="a14">
            <p:sp>
              <p:nvSpPr>
                <p:cNvPr id="13" name="Rectangle 12"/>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3"/>
                  <a:stretch>
                    <a:fillRect l="-2050" t="-16667" b="-36508"/>
                  </a:stretch>
                </a:blipFill>
              </p:spPr>
              <p:txBody>
                <a:bodyPr/>
                <a:lstStyle/>
                <a:p>
                  <a:r>
                    <a:rPr lang="en-US">
                      <a:noFill/>
                    </a:rPr>
                    <a:t> </a:t>
                  </a:r>
                </a:p>
              </p:txBody>
            </p:sp>
          </mc:Fallback>
        </mc:AlternateContent>
        <p:sp>
          <p:nvSpPr>
            <p:cNvPr id="14" name="Oval 13"/>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5" name="Group 14"/>
          <p:cNvGrpSpPr/>
          <p:nvPr/>
        </p:nvGrpSpPr>
        <p:grpSpPr>
          <a:xfrm>
            <a:off x="1391594" y="8129739"/>
            <a:ext cx="10865944" cy="891401"/>
            <a:chOff x="1732315" y="8675091"/>
            <a:chExt cx="10865944" cy="891401"/>
          </a:xfrm>
        </p:grpSpPr>
        <mc:AlternateContent xmlns:mc="http://schemas.openxmlformats.org/markup-compatibility/2006" xmlns:a14="http://schemas.microsoft.com/office/drawing/2010/main">
          <mc:Choice Requires="a14">
            <p:sp>
              <p:nvSpPr>
                <p:cNvPr id="16" name="Rectangle 15"/>
                <p:cNvSpPr/>
                <p:nvPr/>
              </p:nvSpPr>
              <p:spPr>
                <a:xfrm>
                  <a:off x="2737098" y="8725982"/>
                  <a:ext cx="986116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a:latin typeface="Cambria Math" panose="02040503050406030204" pitchFamily="18" charset="0"/>
                          <a:ea typeface="Tahoma" pitchFamily="34" charset="0"/>
                          <a:cs typeface="Times New Roman" panose="02020603050405020304" pitchFamily="18" charset="0"/>
                        </a:rPr>
                        <m:t>𝑶</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 </a:t>
                  </a:r>
                  <a14:m>
                    <m:oMath xmlns:m="http://schemas.openxmlformats.org/officeDocument/2006/math">
                      <m:r>
                        <a:rPr lang="en-US" sz="4400" b="1" i="1" smtClean="0">
                          <a:latin typeface="Cambria Math"/>
                          <a:ea typeface="Tahoma" pitchFamily="34" charset="0"/>
                          <a:cs typeface="Tahoma" pitchFamily="34" charset="0"/>
                        </a:rPr>
                        <m:t>𝟎</m:t>
                      </m:r>
                      <m:r>
                        <a:rPr lang="en-US" sz="4400" b="1" i="1" smtClean="0">
                          <a:latin typeface="Cambria Math"/>
                          <a:ea typeface="Cambria Math"/>
                          <a:cs typeface="Tahoma" pitchFamily="34" charset="0"/>
                        </a:rPr>
                        <m:t>≤</m:t>
                      </m:r>
                      <m:r>
                        <a:rPr lang="en-US" sz="4400" b="1" i="1" smtClean="0">
                          <a:latin typeface="Cambria Math"/>
                          <a:ea typeface="Cambria Math"/>
                          <a:cs typeface="Tahoma" pitchFamily="34" charset="0"/>
                        </a:rPr>
                        <m:t>𝟐</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37098" y="8725982"/>
                  <a:ext cx="9861161" cy="769441"/>
                </a:xfrm>
                <a:prstGeom prst="rect">
                  <a:avLst/>
                </a:prstGeom>
                <a:blipFill>
                  <a:blip r:embed="rId4"/>
                  <a:stretch>
                    <a:fillRect l="-2472" t="-15873" b="-38095"/>
                  </a:stretch>
                </a:blipFill>
              </p:spPr>
              <p:txBody>
                <a:bodyPr/>
                <a:lstStyle/>
                <a:p>
                  <a:r>
                    <a:rPr lang="en-US">
                      <a:noFill/>
                    </a:rPr>
                    <a:t> </a:t>
                  </a:r>
                </a:p>
              </p:txBody>
            </p:sp>
          </mc:Fallback>
        </mc:AlternateContent>
        <p:sp>
          <p:nvSpPr>
            <p:cNvPr id="17" name="Oval 1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8" name="Group 17"/>
          <p:cNvGrpSpPr/>
          <p:nvPr/>
        </p:nvGrpSpPr>
        <p:grpSpPr>
          <a:xfrm>
            <a:off x="1391594" y="9327201"/>
            <a:ext cx="11890229" cy="3075376"/>
            <a:chOff x="1732315" y="9872553"/>
            <a:chExt cx="11890229" cy="3075376"/>
          </a:xfrm>
        </p:grpSpPr>
        <p:sp>
          <p:nvSpPr>
            <p:cNvPr id="19" name="Rectangle 18"/>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20" name="Oval 19"/>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2733863" y="10547272"/>
                  <a:ext cx="10888681" cy="2400657"/>
                </a:xfrm>
                <a:prstGeom prst="rect">
                  <a:avLst/>
                </a:prstGeom>
              </p:spPr>
              <p:txBody>
                <a:bodyPr wrap="square">
                  <a:spAutoFit/>
                </a:bodyPr>
                <a:lstStyle/>
                <a:p>
                  <a:pPr>
                    <a:lnSpc>
                      <a:spcPts val="6000"/>
                    </a:lnSpc>
                  </a:pP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cần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tìm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và</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kể</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bờ</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i="1" dirty="0">
                      <a:latin typeface="Times New Roman" panose="02020603050405020304" pitchFamily="18" charset="0"/>
                      <a:ea typeface="Tahoma" pitchFamily="34" charset="0"/>
                      <a:cs typeface="Times New Roman" panose="02020603050405020304" pitchFamily="18" charset="0"/>
                    </a:rPr>
                    <a:t>(d</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chứa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điểm</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oMath>
                  </a14:m>
                  <a:r>
                    <a:rPr lang="en-US" sz="4400" b="1" dirty="0">
                      <a:latin typeface="Times New Roman" panose="02020603050405020304" pitchFamily="18" charset="0"/>
                      <a:ea typeface="Tahoma" pitchFamily="34" charset="0"/>
                      <a:cs typeface="Times New Roman" panose="02020603050405020304" pitchFamily="18" charset="0"/>
                    </a:rPr>
                    <a:t>. </a:t>
                  </a:r>
                </a:p>
                <a:p>
                  <a:pPr>
                    <a:lnSpc>
                      <a:spcPts val="6000"/>
                    </a:lnSpc>
                  </a:pPr>
                  <a:r>
                    <a:rPr lang="en-US" sz="4400" b="1" dirty="0" err="1">
                      <a:latin typeface="Times New Roman" panose="02020603050405020304" pitchFamily="18" charset="0"/>
                      <a:ea typeface="Tahoma" pitchFamily="34" charset="0"/>
                      <a:cs typeface="Times New Roman" panose="02020603050405020304" pitchFamily="18" charset="0"/>
                    </a:rPr>
                    <a:t>Vậy</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đáp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án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B</a:t>
                  </a:r>
                </a:p>
              </p:txBody>
            </p:sp>
          </mc:Choice>
          <mc:Fallback xmlns="">
            <p:sp>
              <p:nvSpPr>
                <p:cNvPr id="21" name="Rectangle 20"/>
                <p:cNvSpPr>
                  <a:spLocks noRot="1" noChangeAspect="1" noMove="1" noResize="1" noEditPoints="1" noAdjustHandles="1" noChangeArrowheads="1" noChangeShapeType="1" noTextEdit="1"/>
                </p:cNvSpPr>
                <p:nvPr/>
              </p:nvSpPr>
              <p:spPr>
                <a:xfrm>
                  <a:off x="2733863" y="10547272"/>
                  <a:ext cx="10888681" cy="2400657"/>
                </a:xfrm>
                <a:prstGeom prst="rect">
                  <a:avLst/>
                </a:prstGeom>
                <a:blipFill rotWithShape="1">
                  <a:blip r:embed="rId5"/>
                  <a:stretch>
                    <a:fillRect l="-2296" t="-3553" b="-8883"/>
                  </a:stretch>
                </a:blipFill>
              </p:spPr>
              <p:txBody>
                <a:bodyPr/>
                <a:lstStyle/>
                <a:p>
                  <a:r>
                    <a:rPr lang="vi-VN">
                      <a:noFill/>
                    </a:rPr>
                    <a:t> </a:t>
                  </a:r>
                </a:p>
              </p:txBody>
            </p:sp>
          </mc:Fallback>
        </mc:AlternateContent>
      </p:grpSp>
      <p:pic>
        <p:nvPicPr>
          <p:cNvPr id="22" name="Picture 21"/>
          <p:cNvPicPr>
            <a:picLocks noChangeAspect="1"/>
          </p:cNvPicPr>
          <p:nvPr/>
        </p:nvPicPr>
        <p:blipFill>
          <a:blip r:embed="rId6"/>
          <a:stretch>
            <a:fillRect/>
          </a:stretch>
        </p:blipFill>
        <p:spPr>
          <a:xfrm>
            <a:off x="13909613" y="4050482"/>
            <a:ext cx="10012405" cy="9144000"/>
          </a:xfrm>
          <a:prstGeom prst="rect">
            <a:avLst/>
          </a:prstGeom>
        </p:spPr>
      </p:pic>
      <p:grpSp>
        <p:nvGrpSpPr>
          <p:cNvPr id="23" name="Group 54">
            <a:extLst>
              <a:ext uri="{FF2B5EF4-FFF2-40B4-BE49-F238E27FC236}">
                <a16:creationId xmlns="" xmlns:a16="http://schemas.microsoft.com/office/drawing/2014/main" id="{AF05A262-576C-48D9-BB99-A7D7537BB4C0}"/>
              </a:ext>
            </a:extLst>
          </p:cNvPr>
          <p:cNvGrpSpPr/>
          <p:nvPr/>
        </p:nvGrpSpPr>
        <p:grpSpPr>
          <a:xfrm>
            <a:off x="239466" y="1899385"/>
            <a:ext cx="23663476" cy="1979329"/>
            <a:chOff x="1268078" y="3405486"/>
            <a:chExt cx="23663476" cy="1979329"/>
          </a:xfrm>
        </p:grpSpPr>
        <p:sp>
          <p:nvSpPr>
            <p:cNvPr id="24" name="Rounded Rectangle 61">
              <a:extLst>
                <a:ext uri="{FF2B5EF4-FFF2-40B4-BE49-F238E27FC236}">
                  <a16:creationId xmlns="" xmlns:a16="http://schemas.microsoft.com/office/drawing/2014/main" id="{8B1BE24A-F4D6-4640-95A9-64C7BA2F5A17}"/>
                </a:ext>
              </a:extLst>
            </p:cNvPr>
            <p:cNvSpPr/>
            <p:nvPr/>
          </p:nvSpPr>
          <p:spPr>
            <a:xfrm>
              <a:off x="1268078" y="3790953"/>
              <a:ext cx="23663476" cy="159386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25" name="Group 67">
              <a:extLst>
                <a:ext uri="{FF2B5EF4-FFF2-40B4-BE49-F238E27FC236}">
                  <a16:creationId xmlns="" xmlns:a16="http://schemas.microsoft.com/office/drawing/2014/main" id="{3634D50E-EEEF-4CA6-9377-4FD673572164}"/>
                </a:ext>
              </a:extLst>
            </p:cNvPr>
            <p:cNvGrpSpPr/>
            <p:nvPr/>
          </p:nvGrpSpPr>
          <p:grpSpPr>
            <a:xfrm>
              <a:off x="1268078" y="3405486"/>
              <a:ext cx="3300222" cy="940513"/>
              <a:chOff x="1311958" y="3405486"/>
              <a:chExt cx="3300222" cy="940513"/>
            </a:xfrm>
          </p:grpSpPr>
          <p:sp>
            <p:nvSpPr>
              <p:cNvPr id="26" name="Freeform 20">
                <a:extLst>
                  <a:ext uri="{FF2B5EF4-FFF2-40B4-BE49-F238E27FC236}">
                    <a16:creationId xmlns="" xmlns:a16="http://schemas.microsoft.com/office/drawing/2014/main" id="{8772B77B-C4FD-4C9B-BD0E-75F16632AFD7}"/>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A4F8D877-6D80-46B8-BE7D-59E2320E5956}"/>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1</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28" name="Group 70">
                <a:extLst>
                  <a:ext uri="{FF2B5EF4-FFF2-40B4-BE49-F238E27FC236}">
                    <a16:creationId xmlns="" xmlns:a16="http://schemas.microsoft.com/office/drawing/2014/main" id="{EA4E2C30-E233-4CAF-A133-6D96BEF77092}"/>
                  </a:ext>
                </a:extLst>
              </p:cNvPr>
              <p:cNvGrpSpPr/>
              <p:nvPr/>
            </p:nvGrpSpPr>
            <p:grpSpPr>
              <a:xfrm>
                <a:off x="1311958" y="3405486"/>
                <a:ext cx="950173" cy="940513"/>
                <a:chOff x="1311958" y="3405486"/>
                <a:chExt cx="950173" cy="940513"/>
              </a:xfrm>
            </p:grpSpPr>
            <p:sp>
              <p:nvSpPr>
                <p:cNvPr id="29" name="Rectangle 28">
                  <a:extLst>
                    <a:ext uri="{FF2B5EF4-FFF2-40B4-BE49-F238E27FC236}">
                      <a16:creationId xmlns="" xmlns:a16="http://schemas.microsoft.com/office/drawing/2014/main" id="{FC82A9E4-F7D1-4F6B-BA45-2165E6093234}"/>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30" name="Freeform 13">
                  <a:extLst>
                    <a:ext uri="{FF2B5EF4-FFF2-40B4-BE49-F238E27FC236}">
                      <a16:creationId xmlns="" xmlns:a16="http://schemas.microsoft.com/office/drawing/2014/main" id="{92DE7553-26E1-427B-A677-52F3993953EA}"/>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1" name="Freeform 14">
                  <a:extLst>
                    <a:ext uri="{FF2B5EF4-FFF2-40B4-BE49-F238E27FC236}">
                      <a16:creationId xmlns="" xmlns:a16="http://schemas.microsoft.com/office/drawing/2014/main" id="{F0713303-65BB-4D63-9CE5-00909F8A0A34}"/>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2" name="Freeform 15">
                  <a:extLst>
                    <a:ext uri="{FF2B5EF4-FFF2-40B4-BE49-F238E27FC236}">
                      <a16:creationId xmlns="" xmlns:a16="http://schemas.microsoft.com/office/drawing/2014/main" id="{4147AED6-E2AB-4C3B-94B9-7ECD95F708B3}"/>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3" name="Freeform 16">
                  <a:extLst>
                    <a:ext uri="{FF2B5EF4-FFF2-40B4-BE49-F238E27FC236}">
                      <a16:creationId xmlns="" xmlns:a16="http://schemas.microsoft.com/office/drawing/2014/main" id="{62916C0D-3232-473D-817C-2C8B68E3C55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4" name="Freeform 17">
                  <a:extLst>
                    <a:ext uri="{FF2B5EF4-FFF2-40B4-BE49-F238E27FC236}">
                      <a16:creationId xmlns="" xmlns:a16="http://schemas.microsoft.com/office/drawing/2014/main" id="{4BFCE8AE-56BC-485F-B29A-F5241F374360}"/>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5" name="Freeform 18">
                  <a:extLst>
                    <a:ext uri="{FF2B5EF4-FFF2-40B4-BE49-F238E27FC236}">
                      <a16:creationId xmlns="" xmlns:a16="http://schemas.microsoft.com/office/drawing/2014/main" id="{BC67EE2C-0C3C-46E8-8425-9DD3C11E60A5}"/>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6" name="Freeform 19">
                  <a:extLst>
                    <a:ext uri="{FF2B5EF4-FFF2-40B4-BE49-F238E27FC236}">
                      <a16:creationId xmlns="" xmlns:a16="http://schemas.microsoft.com/office/drawing/2014/main" id="{29219667-EBC3-4920-B6DF-5B624EA3F67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7" name="Freeform 20">
                  <a:extLst>
                    <a:ext uri="{FF2B5EF4-FFF2-40B4-BE49-F238E27FC236}">
                      <a16:creationId xmlns="" xmlns:a16="http://schemas.microsoft.com/office/drawing/2014/main" id="{423AF711-174C-4164-9E0B-078F7C7D43DD}"/>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8" name="Freeform 21">
                  <a:extLst>
                    <a:ext uri="{FF2B5EF4-FFF2-40B4-BE49-F238E27FC236}">
                      <a16:creationId xmlns="" xmlns:a16="http://schemas.microsoft.com/office/drawing/2014/main" id="{1833BA69-65F5-4163-88D9-E55475D368BD}"/>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9" name="Freeform 22">
                  <a:extLst>
                    <a:ext uri="{FF2B5EF4-FFF2-40B4-BE49-F238E27FC236}">
                      <a16:creationId xmlns="" xmlns:a16="http://schemas.microsoft.com/office/drawing/2014/main" id="{5C9BF819-BB8F-4B61-A8BD-60430646B2B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0" name="Freeform 23">
                  <a:extLst>
                    <a:ext uri="{FF2B5EF4-FFF2-40B4-BE49-F238E27FC236}">
                      <a16:creationId xmlns="" xmlns:a16="http://schemas.microsoft.com/office/drawing/2014/main" id="{A8DA8CE1-2659-4522-A6FA-440DEB60157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1" name="Freeform 24">
                  <a:extLst>
                    <a:ext uri="{FF2B5EF4-FFF2-40B4-BE49-F238E27FC236}">
                      <a16:creationId xmlns="" xmlns:a16="http://schemas.microsoft.com/office/drawing/2014/main" id="{2C306C05-25F8-428A-BFF0-5DBE47095A6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2" name="Freeform 25">
                  <a:extLst>
                    <a:ext uri="{FF2B5EF4-FFF2-40B4-BE49-F238E27FC236}">
                      <a16:creationId xmlns="" xmlns:a16="http://schemas.microsoft.com/office/drawing/2014/main" id="{04AFEE7B-4E82-453C-9148-EF43769978C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3" name="Freeform 26">
                  <a:extLst>
                    <a:ext uri="{FF2B5EF4-FFF2-40B4-BE49-F238E27FC236}">
                      <a16:creationId xmlns="" xmlns:a16="http://schemas.microsoft.com/office/drawing/2014/main" id="{46B1CCDA-BEFA-47CF-BADB-1FE6A2D978CE}"/>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4" name="Freeform 27">
                  <a:extLst>
                    <a:ext uri="{FF2B5EF4-FFF2-40B4-BE49-F238E27FC236}">
                      <a16:creationId xmlns="" xmlns:a16="http://schemas.microsoft.com/office/drawing/2014/main" id="{A2F8052B-582F-49A1-B204-3A8760C39AB5}"/>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5" name="Freeform 28">
                  <a:extLst>
                    <a:ext uri="{FF2B5EF4-FFF2-40B4-BE49-F238E27FC236}">
                      <a16:creationId xmlns="" xmlns:a16="http://schemas.microsoft.com/office/drawing/2014/main" id="{B40E1C33-C88F-41E8-8757-BCDE258900D2}"/>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Freeform 29">
                  <a:extLst>
                    <a:ext uri="{FF2B5EF4-FFF2-40B4-BE49-F238E27FC236}">
                      <a16:creationId xmlns="" xmlns:a16="http://schemas.microsoft.com/office/drawing/2014/main" id="{BEAE634B-FF38-495C-949E-5E5B6165D772}"/>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7" name="Freeform 30">
                  <a:extLst>
                    <a:ext uri="{FF2B5EF4-FFF2-40B4-BE49-F238E27FC236}">
                      <a16:creationId xmlns="" xmlns:a16="http://schemas.microsoft.com/office/drawing/2014/main" id="{2DC0F818-30B5-4ACC-9476-A552FF30A0B6}"/>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8" name="Freeform 31">
                  <a:extLst>
                    <a:ext uri="{FF2B5EF4-FFF2-40B4-BE49-F238E27FC236}">
                      <a16:creationId xmlns="" xmlns:a16="http://schemas.microsoft.com/office/drawing/2014/main" id="{0284DB8A-E1C8-410D-AA06-942A4907E22C}"/>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9" name="Freeform 32">
                  <a:extLst>
                    <a:ext uri="{FF2B5EF4-FFF2-40B4-BE49-F238E27FC236}">
                      <a16:creationId xmlns="" xmlns:a16="http://schemas.microsoft.com/office/drawing/2014/main" id="{58E4FA92-2425-4F41-A2E2-91854D02E0E3}"/>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0" name="Freeform 33">
                  <a:extLst>
                    <a:ext uri="{FF2B5EF4-FFF2-40B4-BE49-F238E27FC236}">
                      <a16:creationId xmlns="" xmlns:a16="http://schemas.microsoft.com/office/drawing/2014/main" id="{138E3230-71E1-4178-9415-F3E706C5A412}"/>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1" name="Freeform 34">
                  <a:extLst>
                    <a:ext uri="{FF2B5EF4-FFF2-40B4-BE49-F238E27FC236}">
                      <a16:creationId xmlns="" xmlns:a16="http://schemas.microsoft.com/office/drawing/2014/main" id="{4295B6EA-D083-499B-936C-D206B9BF6E7A}"/>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2" name="Freeform 35">
                  <a:extLst>
                    <a:ext uri="{FF2B5EF4-FFF2-40B4-BE49-F238E27FC236}">
                      <a16:creationId xmlns="" xmlns:a16="http://schemas.microsoft.com/office/drawing/2014/main" id="{160EB8A2-5328-47C9-A965-5C470A88569E}"/>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3" name="Freeform 36">
                  <a:extLst>
                    <a:ext uri="{FF2B5EF4-FFF2-40B4-BE49-F238E27FC236}">
                      <a16:creationId xmlns="" xmlns:a16="http://schemas.microsoft.com/office/drawing/2014/main" id="{4AC0CBBA-32E9-4CE1-880E-045B081073F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54" name="Rectangle 53">
                <a:extLst>
                  <a:ext uri="{FF2B5EF4-FFF2-40B4-BE49-F238E27FC236}">
                    <a16:creationId xmlns="" xmlns:a16="http://schemas.microsoft.com/office/drawing/2014/main" id="{26656C39-4AF0-4158-B326-7B02E69021A1}"/>
                  </a:ext>
                </a:extLst>
              </p:cNvPr>
              <p:cNvSpPr/>
              <p:nvPr/>
            </p:nvSpPr>
            <p:spPr>
              <a:xfrm>
                <a:off x="3630571" y="2273529"/>
                <a:ext cx="19874208" cy="1677319"/>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a:latin typeface="Cambria Math"/>
                        <a:ea typeface="Tahoma" pitchFamily="34" charset="0"/>
                        <a:cs typeface="Tahoma" pitchFamily="34" charset="0"/>
                      </a:rPr>
                      <m:t>≤</m:t>
                    </m:r>
                    <m:r>
                      <a:rPr lang="en-US" sz="4400" b="1" i="0" smtClean="0">
                        <a:latin typeface="Cambria Math"/>
                        <a:ea typeface="Tahoma" pitchFamily="34" charset="0"/>
                        <a:cs typeface="Tahoma" pitchFamily="34" charset="0"/>
                      </a:rPr>
                      <m:t>𝟐</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là phần không tô đậm trong hình vẽ của hình vẽ nào, trong các hình vẽ sau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54" name="Rectangle 53">
                <a:extLst>
                  <a:ext uri="{FF2B5EF4-FFF2-40B4-BE49-F238E27FC236}">
                    <a16:creationId xmlns:a16="http://schemas.microsoft.com/office/drawing/2014/main" id="{26656C39-4AF0-4158-B326-7B02E69021A1}"/>
                  </a:ext>
                </a:extLst>
              </p:cNvPr>
              <p:cNvSpPr>
                <a:spLocks noRot="1" noChangeAspect="1" noMove="1" noResize="1" noEditPoints="1" noAdjustHandles="1" noChangeArrowheads="1" noChangeShapeType="1" noTextEdit="1"/>
              </p:cNvSpPr>
              <p:nvPr/>
            </p:nvSpPr>
            <p:spPr>
              <a:xfrm>
                <a:off x="3630571" y="2273529"/>
                <a:ext cx="19874208" cy="1677319"/>
              </a:xfrm>
              <a:prstGeom prst="rect">
                <a:avLst/>
              </a:prstGeom>
              <a:blipFill>
                <a:blip r:embed="rId7"/>
                <a:stretch>
                  <a:fillRect t="-2545" r="-644" b="-17091"/>
                </a:stretch>
              </a:blipFill>
            </p:spPr>
            <p:txBody>
              <a:bodyPr/>
              <a:lstStyle/>
              <a:p>
                <a:r>
                  <a:rPr lang="en-US">
                    <a:noFill/>
                  </a:rPr>
                  <a:t> </a:t>
                </a:r>
              </a:p>
            </p:txBody>
          </p:sp>
        </mc:Fallback>
      </mc:AlternateContent>
    </p:spTree>
    <p:extLst>
      <p:ext uri="{BB962C8B-B14F-4D97-AF65-F5344CB8AC3E}">
        <p14:creationId xmlns:p14="http://schemas.microsoft.com/office/powerpoint/2010/main" val="3448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TextBox 40"/>
              <p:cNvSpPr txBox="1"/>
              <p:nvPr/>
            </p:nvSpPr>
            <p:spPr>
              <a:xfrm>
                <a:off x="2935093" y="5562648"/>
                <a:ext cx="8314555" cy="769441"/>
              </a:xfrm>
              <a:prstGeom prst="rect">
                <a:avLst/>
              </a:prstGeom>
              <a:no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935093" y="5562648"/>
                <a:ext cx="8314555" cy="769441"/>
              </a:xfrm>
              <a:prstGeom prst="rect">
                <a:avLst/>
              </a:prstGeom>
              <a:blipFill>
                <a:blip r:embed="rId3"/>
                <a:stretch>
                  <a:fillRect l="-2933"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668334" y="5613940"/>
                <a:ext cx="10106208" cy="769441"/>
              </a:xfrm>
              <a:prstGeom prst="rect">
                <a:avLst/>
              </a:prstGeom>
              <a:noFill/>
            </p:spPr>
            <p:txBody>
              <a:bodyPr wrap="square" rtlCol="0">
                <a:spAutoFit/>
              </a:bodyPr>
              <a:lstStyle/>
              <a:p>
                <a:r>
                  <a:rPr lang="en-US" sz="4400" b="1" dirty="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r>
                      <a:rPr lang="en-US" sz="4400" b="0" i="1" smtClean="0">
                        <a:solidFill>
                          <a:srgbClr val="0000FF"/>
                        </a:solidFill>
                        <a:latin typeface="Cambria Math"/>
                      </a:rPr>
                      <m:t>.</m:t>
                    </m:r>
                  </m:oMath>
                </a14:m>
                <a:endParaRPr lang="en-US" sz="4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668334" y="5613940"/>
                <a:ext cx="10106208" cy="769441"/>
              </a:xfrm>
              <a:prstGeom prst="rect">
                <a:avLst/>
              </a:prstGeom>
              <a:blipFill>
                <a:blip r:embed="rId4"/>
                <a:stretch>
                  <a:fillRect l="-2413"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935093" y="11683330"/>
                <a:ext cx="8105573" cy="769441"/>
              </a:xfrm>
              <a:prstGeom prst="rect">
                <a:avLst/>
              </a:prstGeom>
              <a:solidFill>
                <a:schemeClr val="bg1"/>
              </a:solid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4400" b="0" i="1" smtClean="0">
                        <a:solidFill>
                          <a:srgbClr val="0000FF"/>
                        </a:solidFill>
                        <a:latin typeface="Cambria Math"/>
                      </a:rPr>
                      <m:t>.</m:t>
                    </m:r>
                  </m:oMath>
                </a14:m>
                <a:endParaRPr lang="en-US" sz="4400">
                  <a:solidFill>
                    <a:srgbClr val="0000FF"/>
                  </a:solidFill>
                  <a:latin typeface="Times New Roman" panose="02020603050405020304" pitchFamily="18" charset="0"/>
                  <a:cs typeface="Times New Roman" panose="020206030504050203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935093" y="11683330"/>
                <a:ext cx="8105573" cy="769441"/>
              </a:xfrm>
              <a:prstGeom prst="rect">
                <a:avLst/>
              </a:prstGeom>
              <a:blipFill>
                <a:blip r:embed="rId5"/>
                <a:stretch>
                  <a:fillRect l="-3008"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3907081" y="9521138"/>
                <a:ext cx="10717254" cy="769441"/>
              </a:xfrm>
              <a:prstGeom prst="rect">
                <a:avLst/>
              </a:prstGeom>
              <a:noFill/>
            </p:spPr>
            <p:txBody>
              <a:bodyPr wrap="square" rtlCol="0">
                <a:spAutoFit/>
              </a:bodyPr>
              <a:lstStyle/>
              <a:p>
                <a:r>
                  <a:rPr lang="en-US" sz="4400" b="1" dirty="0">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
                      <a:rPr lang="en-US" sz="4400" b="0" i="1" smtClean="0">
                        <a:solidFill>
                          <a:srgbClr val="0000FF"/>
                        </a:solidFill>
                        <a:latin typeface="Cambria Math"/>
                      </a:rPr>
                      <m:t>.</m:t>
                    </m:r>
                  </m:oMath>
                </a14:m>
                <a:endParaRPr lang="en-US" sz="4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3907081" y="9521138"/>
                <a:ext cx="10717254" cy="769441"/>
              </a:xfrm>
              <a:prstGeom prst="rect">
                <a:avLst/>
              </a:prstGeom>
              <a:blipFill rotWithShape="1">
                <a:blip r:embed="rId6"/>
                <a:stretch>
                  <a:fillRect l="-2275" t="-15079" b="-38095"/>
                </a:stretch>
              </a:blipFill>
            </p:spPr>
            <p:txBody>
              <a:bodyPr/>
              <a:lstStyle/>
              <a:p>
                <a:r>
                  <a:rPr lang="vi-VN">
                    <a:noFill/>
                  </a:rPr>
                  <a:t> </a:t>
                </a:r>
              </a:p>
            </p:txBody>
          </p:sp>
        </mc:Fallback>
      </mc:AlternateContent>
      <p:grpSp>
        <p:nvGrpSpPr>
          <p:cNvPr id="2" name="Group 2"/>
          <p:cNvGrpSpPr>
            <a:grpSpLocks/>
          </p:cNvGrpSpPr>
          <p:nvPr/>
        </p:nvGrpSpPr>
        <p:grpSpPr bwMode="auto">
          <a:xfrm>
            <a:off x="3840817" y="3956895"/>
            <a:ext cx="6465574" cy="4565510"/>
            <a:chOff x="6054" y="10055"/>
            <a:chExt cx="3252" cy="3736"/>
          </a:xfrm>
        </p:grpSpPr>
        <p:sp>
          <p:nvSpPr>
            <p:cNvPr id="3" name="Oval 3"/>
            <p:cNvSpPr>
              <a:spLocks noChangeArrowheads="1"/>
            </p:cNvSpPr>
            <p:nvPr/>
          </p:nvSpPr>
          <p:spPr bwMode="auto">
            <a:xfrm>
              <a:off x="8331" y="12727"/>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nvGraphicFramePr>
          <p:xfrm>
            <a:off x="8086" y="11432"/>
            <a:ext cx="240" cy="278"/>
          </p:xfrm>
          <a:graphic>
            <a:graphicData uri="http://schemas.openxmlformats.org/presentationml/2006/ole">
              <mc:AlternateContent xmlns:mc="http://schemas.openxmlformats.org/markup-compatibility/2006">
                <mc:Choice xmlns:v="urn:schemas-microsoft-com:vml" Requires="v">
                  <p:oleObj spid="_x0000_s325364" name="Equation" r:id="rId7" imgW="152280" imgH="177480" progId="Equation.DSMT4">
                    <p:embed/>
                  </p:oleObj>
                </mc:Choice>
                <mc:Fallback>
                  <p:oleObj name="Equation" r:id="rId7" imgW="152280" imgH="1774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6" y="11432"/>
                          <a:ext cx="24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9106" y="11432"/>
            <a:ext cx="200" cy="219"/>
          </p:xfrm>
          <a:graphic>
            <a:graphicData uri="http://schemas.openxmlformats.org/presentationml/2006/ole">
              <mc:AlternateContent xmlns:mc="http://schemas.openxmlformats.org/markup-compatibility/2006">
                <mc:Choice xmlns:v="urn:schemas-microsoft-com:vml" Requires="v">
                  <p:oleObj spid="_x0000_s325365" name="Equation" r:id="rId9" imgW="126720" imgH="139680" progId="Equation.DSMT4">
                    <p:embed/>
                  </p:oleObj>
                </mc:Choice>
                <mc:Fallback>
                  <p:oleObj name="Equation" r:id="rId9" imgW="126720" imgH="13968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06" y="11432"/>
                          <a:ext cx="200"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7483" y="11116"/>
            <a:ext cx="320" cy="259"/>
          </p:xfrm>
          <a:graphic>
            <a:graphicData uri="http://schemas.openxmlformats.org/presentationml/2006/ole">
              <mc:AlternateContent xmlns:mc="http://schemas.openxmlformats.org/markup-compatibility/2006">
                <mc:Choice xmlns:v="urn:schemas-microsoft-com:vml" Requires="v">
                  <p:oleObj spid="_x0000_s325366" name="Equation" r:id="rId11" imgW="203040" imgH="164880" progId="Equation.DSMT4">
                    <p:embed/>
                  </p:oleObj>
                </mc:Choice>
                <mc:Fallback>
                  <p:oleObj name="Equation" r:id="rId11" imgW="203040" imgH="16488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3" y="11116"/>
                          <a:ext cx="3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8428" y="12625"/>
            <a:ext cx="180" cy="278"/>
          </p:xfrm>
          <a:graphic>
            <a:graphicData uri="http://schemas.openxmlformats.org/presentationml/2006/ole">
              <mc:AlternateContent xmlns:mc="http://schemas.openxmlformats.org/markup-compatibility/2006">
                <mc:Choice xmlns:v="urn:schemas-microsoft-com:vml" Requires="v">
                  <p:oleObj spid="_x0000_s325367" name="Equation" r:id="rId13" imgW="114120" imgH="177480" progId="Equation.DSMT4">
                    <p:embed/>
                  </p:oleObj>
                </mc:Choice>
                <mc:Fallback>
                  <p:oleObj name="Equation" r:id="rId13" imgW="114120" imgH="17748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28" y="12625"/>
                          <a:ext cx="18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8"/>
            <p:cNvGrpSpPr>
              <a:grpSpLocks/>
            </p:cNvGrpSpPr>
            <p:nvPr/>
          </p:nvGrpSpPr>
          <p:grpSpPr bwMode="auto">
            <a:xfrm flipV="1">
              <a:off x="6055" y="10595"/>
              <a:ext cx="2663" cy="3196"/>
              <a:chOff x="6055" y="1119"/>
              <a:chExt cx="2663" cy="3196"/>
            </a:xfrm>
          </p:grpSpPr>
          <p:sp>
            <p:nvSpPr>
              <p:cNvPr id="47" name="Freeform 9" descr="Wide downward diagonal"/>
              <p:cNvSpPr>
                <a:spLocks/>
              </p:cNvSpPr>
              <p:nvPr/>
            </p:nvSpPr>
            <p:spPr bwMode="auto">
              <a:xfrm>
                <a:off x="6055" y="1119"/>
                <a:ext cx="2663" cy="3196"/>
              </a:xfrm>
              <a:custGeom>
                <a:avLst/>
                <a:gdLst>
                  <a:gd name="T0" fmla="*/ 2663 w 2663"/>
                  <a:gd name="T1" fmla="*/ 487 h 3196"/>
                  <a:gd name="T2" fmla="*/ 1565 w 2663"/>
                  <a:gd name="T3" fmla="*/ 0 h 3196"/>
                  <a:gd name="T4" fmla="*/ 0 w 2663"/>
                  <a:gd name="T5" fmla="*/ 2507 h 3196"/>
                  <a:gd name="T6" fmla="*/ 890 w 2663"/>
                  <a:gd name="T7" fmla="*/ 3196 h 3196"/>
                  <a:gd name="T8" fmla="*/ 2663 w 2663"/>
                  <a:gd name="T9" fmla="*/ 487 h 3196"/>
                </a:gdLst>
                <a:ahLst/>
                <a:cxnLst>
                  <a:cxn ang="0">
                    <a:pos x="T0" y="T1"/>
                  </a:cxn>
                  <a:cxn ang="0">
                    <a:pos x="T2" y="T3"/>
                  </a:cxn>
                  <a:cxn ang="0">
                    <a:pos x="T4" y="T5"/>
                  </a:cxn>
                  <a:cxn ang="0">
                    <a:pos x="T6" y="T7"/>
                  </a:cxn>
                  <a:cxn ang="0">
                    <a:pos x="T8" y="T9"/>
                  </a:cxn>
                </a:cxnLst>
                <a:rect l="0" t="0" r="r" b="b"/>
                <a:pathLst>
                  <a:path w="2663" h="3196">
                    <a:moveTo>
                      <a:pt x="2663" y="487"/>
                    </a:moveTo>
                    <a:lnTo>
                      <a:pt x="1565" y="0"/>
                    </a:lnTo>
                    <a:lnTo>
                      <a:pt x="0" y="2507"/>
                    </a:lnTo>
                    <a:lnTo>
                      <a:pt x="890" y="3196"/>
                    </a:lnTo>
                    <a:lnTo>
                      <a:pt x="2663" y="487"/>
                    </a:lnTo>
                    <a:close/>
                  </a:path>
                </a:pathLst>
              </a:custGeom>
              <a:pattFill prst="wdDn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4618" name="AutoShape 10"/>
              <p:cNvCxnSpPr>
                <a:cxnSpLocks noChangeShapeType="1"/>
              </p:cNvCxnSpPr>
              <p:nvPr/>
            </p:nvCxnSpPr>
            <p:spPr bwMode="auto">
              <a:xfrm flipV="1">
                <a:off x="6956" y="1613"/>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grpSp>
        <p:cxnSp>
          <p:nvCxnSpPr>
            <p:cNvPr id="324619" name="AutoShape 11"/>
            <p:cNvCxnSpPr>
              <a:cxnSpLocks noChangeShapeType="1"/>
            </p:cNvCxnSpPr>
            <p:nvPr/>
          </p:nvCxnSpPr>
          <p:spPr bwMode="auto">
            <a:xfrm flipV="1">
              <a:off x="8360" y="10232"/>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graphicFrame>
          <p:nvGraphicFramePr>
            <p:cNvPr id="40" name="Object 39"/>
            <p:cNvGraphicFramePr>
              <a:graphicFrameLocks noChangeAspect="1"/>
            </p:cNvGraphicFramePr>
            <p:nvPr/>
          </p:nvGraphicFramePr>
          <p:xfrm>
            <a:off x="8428" y="10055"/>
            <a:ext cx="220" cy="259"/>
          </p:xfrm>
          <a:graphic>
            <a:graphicData uri="http://schemas.openxmlformats.org/presentationml/2006/ole">
              <mc:AlternateContent xmlns:mc="http://schemas.openxmlformats.org/markup-compatibility/2006">
                <mc:Choice xmlns:v="urn:schemas-microsoft-com:vml" Requires="v">
                  <p:oleObj spid="_x0000_s325368" name="Equation" r:id="rId15" imgW="139680" imgH="164880" progId="Equation.DSMT4">
                    <p:embed/>
                  </p:oleObj>
                </mc:Choice>
                <mc:Fallback>
                  <p:oleObj name="Equation" r:id="rId15" imgW="139680" imgH="164880"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28" y="10055"/>
                          <a:ext cx="2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4621" name="AutoShape 13"/>
            <p:cNvCxnSpPr>
              <a:cxnSpLocks noChangeShapeType="1"/>
            </p:cNvCxnSpPr>
            <p:nvPr/>
          </p:nvCxnSpPr>
          <p:spPr bwMode="auto">
            <a:xfrm>
              <a:off x="6054" y="11404"/>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sp>
          <p:nvSpPr>
            <p:cNvPr id="45" name="Oval 14"/>
            <p:cNvSpPr>
              <a:spLocks noChangeArrowheads="1"/>
            </p:cNvSpPr>
            <p:nvPr/>
          </p:nvSpPr>
          <p:spPr bwMode="auto">
            <a:xfrm>
              <a:off x="8331" y="11375"/>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Oval 15"/>
            <p:cNvSpPr>
              <a:spLocks noChangeArrowheads="1"/>
            </p:cNvSpPr>
            <p:nvPr/>
          </p:nvSpPr>
          <p:spPr bwMode="auto">
            <a:xfrm>
              <a:off x="7449" y="11375"/>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48" name="Group 16"/>
          <p:cNvGrpSpPr>
            <a:grpSpLocks/>
          </p:cNvGrpSpPr>
          <p:nvPr/>
        </p:nvGrpSpPr>
        <p:grpSpPr bwMode="auto">
          <a:xfrm>
            <a:off x="14921690" y="4038970"/>
            <a:ext cx="8000296" cy="4764040"/>
            <a:chOff x="7178" y="1521"/>
            <a:chExt cx="3252" cy="3237"/>
          </a:xfrm>
        </p:grpSpPr>
        <p:grpSp>
          <p:nvGrpSpPr>
            <p:cNvPr id="49" name="Group 17"/>
            <p:cNvGrpSpPr>
              <a:grpSpLocks/>
            </p:cNvGrpSpPr>
            <p:nvPr/>
          </p:nvGrpSpPr>
          <p:grpSpPr bwMode="auto">
            <a:xfrm flipH="1">
              <a:off x="7223" y="1750"/>
              <a:ext cx="2666" cy="2741"/>
              <a:chOff x="2348" y="1750"/>
              <a:chExt cx="2666" cy="2741"/>
            </a:xfrm>
          </p:grpSpPr>
          <p:sp>
            <p:nvSpPr>
              <p:cNvPr id="60" name="Freeform 18" descr="Light upward diagonal"/>
              <p:cNvSpPr>
                <a:spLocks/>
              </p:cNvSpPr>
              <p:nvPr/>
            </p:nvSpPr>
            <p:spPr bwMode="auto">
              <a:xfrm>
                <a:off x="2348" y="1787"/>
                <a:ext cx="2666" cy="2704"/>
              </a:xfrm>
              <a:custGeom>
                <a:avLst/>
                <a:gdLst>
                  <a:gd name="T0" fmla="*/ 899 w 2666"/>
                  <a:gd name="T1" fmla="*/ 0 h 2704"/>
                  <a:gd name="T2" fmla="*/ 0 w 2666"/>
                  <a:gd name="T3" fmla="*/ 1039 h 2704"/>
                  <a:gd name="T4" fmla="*/ 605 w 2666"/>
                  <a:gd name="T5" fmla="*/ 2698 h 2704"/>
                  <a:gd name="T6" fmla="*/ 2666 w 2666"/>
                  <a:gd name="T7" fmla="*/ 2704 h 2704"/>
                  <a:gd name="T8" fmla="*/ 899 w 2666"/>
                  <a:gd name="T9" fmla="*/ 0 h 2704"/>
                </a:gdLst>
                <a:ahLst/>
                <a:cxnLst>
                  <a:cxn ang="0">
                    <a:pos x="T0" y="T1"/>
                  </a:cxn>
                  <a:cxn ang="0">
                    <a:pos x="T2" y="T3"/>
                  </a:cxn>
                  <a:cxn ang="0">
                    <a:pos x="T4" y="T5"/>
                  </a:cxn>
                  <a:cxn ang="0">
                    <a:pos x="T6" y="T7"/>
                  </a:cxn>
                  <a:cxn ang="0">
                    <a:pos x="T8" y="T9"/>
                  </a:cxn>
                </a:cxnLst>
                <a:rect l="0" t="0" r="r" b="b"/>
                <a:pathLst>
                  <a:path w="2666" h="2704">
                    <a:moveTo>
                      <a:pt x="899" y="0"/>
                    </a:moveTo>
                    <a:lnTo>
                      <a:pt x="0" y="1039"/>
                    </a:lnTo>
                    <a:lnTo>
                      <a:pt x="605" y="2698"/>
                    </a:lnTo>
                    <a:lnTo>
                      <a:pt x="2666" y="2704"/>
                    </a:lnTo>
                    <a:lnTo>
                      <a:pt x="899" y="0"/>
                    </a:lnTo>
                    <a:close/>
                  </a:path>
                </a:pathLst>
              </a:cu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4627" name="AutoShape 19"/>
              <p:cNvCxnSpPr>
                <a:cxnSpLocks noChangeShapeType="1"/>
              </p:cNvCxnSpPr>
              <p:nvPr/>
            </p:nvCxnSpPr>
            <p:spPr bwMode="auto">
              <a:xfrm flipH="1" flipV="1">
                <a:off x="3255" y="1750"/>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grpSp>
        <p:cxnSp>
          <p:nvCxnSpPr>
            <p:cNvPr id="324628" name="AutoShape 20"/>
            <p:cNvCxnSpPr>
              <a:cxnSpLocks noChangeShapeType="1"/>
            </p:cNvCxnSpPr>
            <p:nvPr/>
          </p:nvCxnSpPr>
          <p:spPr bwMode="auto">
            <a:xfrm>
              <a:off x="7178" y="3640"/>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4629" name="AutoShape 21"/>
            <p:cNvCxnSpPr>
              <a:cxnSpLocks noChangeShapeType="1"/>
            </p:cNvCxnSpPr>
            <p:nvPr/>
          </p:nvCxnSpPr>
          <p:spPr bwMode="auto">
            <a:xfrm flipV="1">
              <a:off x="8636" y="1521"/>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sp>
          <p:nvSpPr>
            <p:cNvPr id="52" name="Oval 22"/>
            <p:cNvSpPr>
              <a:spLocks noChangeArrowheads="1"/>
            </p:cNvSpPr>
            <p:nvPr/>
          </p:nvSpPr>
          <p:spPr bwMode="auto">
            <a:xfrm>
              <a:off x="8607" y="2254"/>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3" name="Oval 23"/>
            <p:cNvSpPr>
              <a:spLocks noChangeArrowheads="1"/>
            </p:cNvSpPr>
            <p:nvPr/>
          </p:nvSpPr>
          <p:spPr bwMode="auto">
            <a:xfrm>
              <a:off x="7725"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4" name="Oval 24"/>
            <p:cNvSpPr>
              <a:spLocks noChangeArrowheads="1"/>
            </p:cNvSpPr>
            <p:nvPr/>
          </p:nvSpPr>
          <p:spPr bwMode="auto">
            <a:xfrm>
              <a:off x="8607"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55" name="Object 54"/>
            <p:cNvGraphicFramePr>
              <a:graphicFrameLocks noChangeAspect="1"/>
            </p:cNvGraphicFramePr>
            <p:nvPr/>
          </p:nvGraphicFramePr>
          <p:xfrm>
            <a:off x="8362" y="3668"/>
            <a:ext cx="240" cy="278"/>
          </p:xfrm>
          <a:graphic>
            <a:graphicData uri="http://schemas.openxmlformats.org/presentationml/2006/ole">
              <mc:AlternateContent xmlns:mc="http://schemas.openxmlformats.org/markup-compatibility/2006">
                <mc:Choice xmlns:v="urn:schemas-microsoft-com:vml" Requires="v">
                  <p:oleObj spid="_x0000_s325369" name="Equation" r:id="rId17" imgW="152280" imgH="177480" progId="Equation.DSMT4">
                    <p:embed/>
                  </p:oleObj>
                </mc:Choice>
                <mc:Fallback>
                  <p:oleObj name="Equation" r:id="rId17" imgW="152280" imgH="177480" progId="Equation.DSMT4">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62" y="3668"/>
                          <a:ext cx="24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55"/>
            <p:cNvGraphicFramePr>
              <a:graphicFrameLocks noChangeAspect="1"/>
            </p:cNvGraphicFramePr>
            <p:nvPr/>
          </p:nvGraphicFramePr>
          <p:xfrm>
            <a:off x="10230" y="3668"/>
            <a:ext cx="200" cy="219"/>
          </p:xfrm>
          <a:graphic>
            <a:graphicData uri="http://schemas.openxmlformats.org/presentationml/2006/ole">
              <mc:AlternateContent xmlns:mc="http://schemas.openxmlformats.org/markup-compatibility/2006">
                <mc:Choice xmlns:v="urn:schemas-microsoft-com:vml" Requires="v">
                  <p:oleObj spid="_x0000_s325370" name="Equation" r:id="rId19" imgW="126720" imgH="139680" progId="Equation.DSMT4">
                    <p:embed/>
                  </p:oleObj>
                </mc:Choice>
                <mc:Fallback>
                  <p:oleObj name="Equation" r:id="rId19" imgW="126720" imgH="139680" progId="Equation.DSMT4">
                    <p:embed/>
                    <p:pic>
                      <p:nvPicPr>
                        <p:cNvPr id="0"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230" y="3668"/>
                          <a:ext cx="200"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56"/>
            <p:cNvGraphicFramePr>
              <a:graphicFrameLocks noChangeAspect="1"/>
            </p:cNvGraphicFramePr>
            <p:nvPr/>
          </p:nvGraphicFramePr>
          <p:xfrm>
            <a:off x="8342" y="1538"/>
            <a:ext cx="220" cy="259"/>
          </p:xfrm>
          <a:graphic>
            <a:graphicData uri="http://schemas.openxmlformats.org/presentationml/2006/ole">
              <mc:AlternateContent xmlns:mc="http://schemas.openxmlformats.org/markup-compatibility/2006">
                <mc:Choice xmlns:v="urn:schemas-microsoft-com:vml" Requires="v">
                  <p:oleObj spid="_x0000_s325371" name="Equation" r:id="rId21" imgW="139680" imgH="164880" progId="Equation.DSMT4">
                    <p:embed/>
                  </p:oleObj>
                </mc:Choice>
                <mc:Fallback>
                  <p:oleObj name="Equation" r:id="rId21" imgW="139680" imgH="164880" progId="Equation.DSMT4">
                    <p:embed/>
                    <p:pic>
                      <p:nvPicPr>
                        <p:cNvPr id="0" name="Object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42" y="1538"/>
                          <a:ext cx="2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57"/>
            <p:cNvGraphicFramePr>
              <a:graphicFrameLocks noChangeAspect="1"/>
            </p:cNvGraphicFramePr>
            <p:nvPr/>
          </p:nvGraphicFramePr>
          <p:xfrm>
            <a:off x="7392" y="3362"/>
            <a:ext cx="320" cy="259"/>
          </p:xfrm>
          <a:graphic>
            <a:graphicData uri="http://schemas.openxmlformats.org/presentationml/2006/ole">
              <mc:AlternateContent xmlns:mc="http://schemas.openxmlformats.org/markup-compatibility/2006">
                <mc:Choice xmlns:v="urn:schemas-microsoft-com:vml" Requires="v">
                  <p:oleObj spid="_x0000_s325372" name="Equation" r:id="rId23" imgW="203040" imgH="164880" progId="Equation.DSMT4">
                    <p:embed/>
                  </p:oleObj>
                </mc:Choice>
                <mc:Fallback>
                  <p:oleObj name="Equation" r:id="rId23" imgW="203040" imgH="164880" progId="Equation.DSMT4">
                    <p:embed/>
                    <p:pic>
                      <p:nvPicPr>
                        <p:cNvPr id="0" name="Object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92" y="3362"/>
                          <a:ext cx="3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58"/>
            <p:cNvGraphicFramePr>
              <a:graphicFrameLocks noChangeAspect="1"/>
            </p:cNvGraphicFramePr>
            <p:nvPr/>
          </p:nvGraphicFramePr>
          <p:xfrm>
            <a:off x="8322" y="2069"/>
            <a:ext cx="180" cy="278"/>
          </p:xfrm>
          <a:graphic>
            <a:graphicData uri="http://schemas.openxmlformats.org/presentationml/2006/ole">
              <mc:AlternateContent xmlns:mc="http://schemas.openxmlformats.org/markup-compatibility/2006">
                <mc:Choice xmlns:v="urn:schemas-microsoft-com:vml" Requires="v">
                  <p:oleObj spid="_x0000_s325373" name="Equation" r:id="rId25" imgW="114120" imgH="177480" progId="Equation.DSMT4">
                    <p:embed/>
                  </p:oleObj>
                </mc:Choice>
                <mc:Fallback>
                  <p:oleObj name="Equation" r:id="rId25" imgW="114120" imgH="177480" progId="Equation.DSMT4">
                    <p:embed/>
                    <p:pic>
                      <p:nvPicPr>
                        <p:cNvPr id="0" name="Object 2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322" y="2069"/>
                          <a:ext cx="18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1" name="Group 30"/>
          <p:cNvGrpSpPr>
            <a:grpSpLocks/>
          </p:cNvGrpSpPr>
          <p:nvPr/>
        </p:nvGrpSpPr>
        <p:grpSpPr bwMode="auto">
          <a:xfrm>
            <a:off x="3840817" y="8936470"/>
            <a:ext cx="6625332" cy="4248472"/>
            <a:chOff x="1734" y="1119"/>
            <a:chExt cx="3252" cy="3502"/>
          </a:xfrm>
        </p:grpSpPr>
        <p:sp>
          <p:nvSpPr>
            <p:cNvPr id="62" name="Freeform 31" descr="Wide downward diagonal"/>
            <p:cNvSpPr>
              <a:spLocks/>
            </p:cNvSpPr>
            <p:nvPr/>
          </p:nvSpPr>
          <p:spPr bwMode="auto">
            <a:xfrm>
              <a:off x="1735" y="1119"/>
              <a:ext cx="2663" cy="3196"/>
            </a:xfrm>
            <a:custGeom>
              <a:avLst/>
              <a:gdLst>
                <a:gd name="T0" fmla="*/ 2663 w 2663"/>
                <a:gd name="T1" fmla="*/ 487 h 3196"/>
                <a:gd name="T2" fmla="*/ 1565 w 2663"/>
                <a:gd name="T3" fmla="*/ 0 h 3196"/>
                <a:gd name="T4" fmla="*/ 0 w 2663"/>
                <a:gd name="T5" fmla="*/ 2507 h 3196"/>
                <a:gd name="T6" fmla="*/ 890 w 2663"/>
                <a:gd name="T7" fmla="*/ 3196 h 3196"/>
                <a:gd name="T8" fmla="*/ 2663 w 2663"/>
                <a:gd name="T9" fmla="*/ 487 h 3196"/>
              </a:gdLst>
              <a:ahLst/>
              <a:cxnLst>
                <a:cxn ang="0">
                  <a:pos x="T0" y="T1"/>
                </a:cxn>
                <a:cxn ang="0">
                  <a:pos x="T2" y="T3"/>
                </a:cxn>
                <a:cxn ang="0">
                  <a:pos x="T4" y="T5"/>
                </a:cxn>
                <a:cxn ang="0">
                  <a:pos x="T6" y="T7"/>
                </a:cxn>
                <a:cxn ang="0">
                  <a:pos x="T8" y="T9"/>
                </a:cxn>
              </a:cxnLst>
              <a:rect l="0" t="0" r="r" b="b"/>
              <a:pathLst>
                <a:path w="2663" h="3196">
                  <a:moveTo>
                    <a:pt x="2663" y="487"/>
                  </a:moveTo>
                  <a:lnTo>
                    <a:pt x="1565" y="0"/>
                  </a:lnTo>
                  <a:lnTo>
                    <a:pt x="0" y="2507"/>
                  </a:lnTo>
                  <a:lnTo>
                    <a:pt x="890" y="3196"/>
                  </a:lnTo>
                  <a:lnTo>
                    <a:pt x="2663" y="487"/>
                  </a:lnTo>
                  <a:close/>
                </a:path>
              </a:pathLst>
            </a:custGeom>
            <a:pattFill prst="wdDn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4640" name="AutoShape 32"/>
            <p:cNvCxnSpPr>
              <a:cxnSpLocks noChangeShapeType="1"/>
            </p:cNvCxnSpPr>
            <p:nvPr/>
          </p:nvCxnSpPr>
          <p:spPr bwMode="auto">
            <a:xfrm>
              <a:off x="1734" y="3503"/>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4641" name="AutoShape 33"/>
            <p:cNvCxnSpPr>
              <a:cxnSpLocks noChangeShapeType="1"/>
            </p:cNvCxnSpPr>
            <p:nvPr/>
          </p:nvCxnSpPr>
          <p:spPr bwMode="auto">
            <a:xfrm flipV="1">
              <a:off x="4040" y="1384"/>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sp>
          <p:nvSpPr>
            <p:cNvPr id="63" name="Oval 34"/>
            <p:cNvSpPr>
              <a:spLocks noChangeArrowheads="1"/>
            </p:cNvSpPr>
            <p:nvPr/>
          </p:nvSpPr>
          <p:spPr bwMode="auto">
            <a:xfrm>
              <a:off x="4011" y="3474"/>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324608" name="Object 324607"/>
            <p:cNvGraphicFramePr>
              <a:graphicFrameLocks noChangeAspect="1"/>
            </p:cNvGraphicFramePr>
            <p:nvPr/>
          </p:nvGraphicFramePr>
          <p:xfrm>
            <a:off x="3766" y="3531"/>
            <a:ext cx="240" cy="278"/>
          </p:xfrm>
          <a:graphic>
            <a:graphicData uri="http://schemas.openxmlformats.org/presentationml/2006/ole">
              <mc:AlternateContent xmlns:mc="http://schemas.openxmlformats.org/markup-compatibility/2006">
                <mc:Choice xmlns:v="urn:schemas-microsoft-com:vml" Requires="v">
                  <p:oleObj spid="_x0000_s325374" name="Equation" r:id="rId27" imgW="152280" imgH="177480" progId="Equation.DSMT4">
                    <p:embed/>
                  </p:oleObj>
                </mc:Choice>
                <mc:Fallback>
                  <p:oleObj name="Equation" r:id="rId27" imgW="152280" imgH="177480" progId="Equation.DSMT4">
                    <p:embed/>
                    <p:pic>
                      <p:nvPicPr>
                        <p:cNvPr id="0" name="Object 3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66" y="3531"/>
                          <a:ext cx="24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09" name="Object 324608"/>
            <p:cNvGraphicFramePr>
              <a:graphicFrameLocks noChangeAspect="1"/>
            </p:cNvGraphicFramePr>
            <p:nvPr/>
          </p:nvGraphicFramePr>
          <p:xfrm>
            <a:off x="4786" y="3531"/>
            <a:ext cx="200" cy="219"/>
          </p:xfrm>
          <a:graphic>
            <a:graphicData uri="http://schemas.openxmlformats.org/presentationml/2006/ole">
              <mc:AlternateContent xmlns:mc="http://schemas.openxmlformats.org/markup-compatibility/2006">
                <mc:Choice xmlns:v="urn:schemas-microsoft-com:vml" Requires="v">
                  <p:oleObj spid="_x0000_s325375" name="Equation" r:id="rId29" imgW="126720" imgH="139680" progId="Equation.DSMT4">
                    <p:embed/>
                  </p:oleObj>
                </mc:Choice>
                <mc:Fallback>
                  <p:oleObj name="Equation" r:id="rId29" imgW="126720" imgH="139680" progId="Equation.DSMT4">
                    <p:embed/>
                    <p:pic>
                      <p:nvPicPr>
                        <p:cNvPr id="0" name="Object 3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86" y="3531"/>
                          <a:ext cx="200"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10" name="Object 324609"/>
            <p:cNvGraphicFramePr>
              <a:graphicFrameLocks noChangeAspect="1"/>
            </p:cNvGraphicFramePr>
            <p:nvPr/>
          </p:nvGraphicFramePr>
          <p:xfrm>
            <a:off x="4108" y="1208"/>
            <a:ext cx="220" cy="259"/>
          </p:xfrm>
          <a:graphic>
            <a:graphicData uri="http://schemas.openxmlformats.org/presentationml/2006/ole">
              <mc:AlternateContent xmlns:mc="http://schemas.openxmlformats.org/markup-compatibility/2006">
                <mc:Choice xmlns:v="urn:schemas-microsoft-com:vml" Requires="v">
                  <p:oleObj spid="_x0000_s325376" name="Equation" r:id="rId31" imgW="139680" imgH="164880" progId="Equation.DSMT4">
                    <p:embed/>
                  </p:oleObj>
                </mc:Choice>
                <mc:Fallback>
                  <p:oleObj name="Equation" r:id="rId31" imgW="139680" imgH="164880" progId="Equation.DSMT4">
                    <p:embed/>
                    <p:pic>
                      <p:nvPicPr>
                        <p:cNvPr id="0" name="Object 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108" y="1208"/>
                          <a:ext cx="2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11" name="Object 324610"/>
            <p:cNvGraphicFramePr>
              <a:graphicFrameLocks noChangeAspect="1"/>
            </p:cNvGraphicFramePr>
            <p:nvPr/>
          </p:nvGraphicFramePr>
          <p:xfrm>
            <a:off x="3108" y="3550"/>
            <a:ext cx="320" cy="259"/>
          </p:xfrm>
          <a:graphic>
            <a:graphicData uri="http://schemas.openxmlformats.org/presentationml/2006/ole">
              <mc:AlternateContent xmlns:mc="http://schemas.openxmlformats.org/markup-compatibility/2006">
                <mc:Choice xmlns:v="urn:schemas-microsoft-com:vml" Requires="v">
                  <p:oleObj spid="_x0000_s325377" name="Equation" r:id="rId33" imgW="203040" imgH="164880" progId="Equation.DSMT4">
                    <p:embed/>
                  </p:oleObj>
                </mc:Choice>
                <mc:Fallback>
                  <p:oleObj name="Equation" r:id="rId33" imgW="203040" imgH="164880" progId="Equation.DSMT4">
                    <p:embed/>
                    <p:pic>
                      <p:nvPicPr>
                        <p:cNvPr id="0" name="Object 3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08" y="3550"/>
                          <a:ext cx="320"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12" name="Object 324611"/>
            <p:cNvGraphicFramePr>
              <a:graphicFrameLocks noChangeAspect="1"/>
            </p:cNvGraphicFramePr>
            <p:nvPr/>
          </p:nvGraphicFramePr>
          <p:xfrm>
            <a:off x="4108" y="2015"/>
            <a:ext cx="180" cy="278"/>
          </p:xfrm>
          <a:graphic>
            <a:graphicData uri="http://schemas.openxmlformats.org/presentationml/2006/ole">
              <mc:AlternateContent xmlns:mc="http://schemas.openxmlformats.org/markup-compatibility/2006">
                <mc:Choice xmlns:v="urn:schemas-microsoft-com:vml" Requires="v">
                  <p:oleObj spid="_x0000_s325378" name="Equation" r:id="rId35" imgW="114120" imgH="177480" progId="Equation.DSMT4">
                    <p:embed/>
                  </p:oleObj>
                </mc:Choice>
                <mc:Fallback>
                  <p:oleObj name="Equation" r:id="rId35" imgW="114120" imgH="177480" progId="Equation.DSMT4">
                    <p:embed/>
                    <p:pic>
                      <p:nvPicPr>
                        <p:cNvPr id="0" name="Object 3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08" y="2015"/>
                          <a:ext cx="180"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4648" name="AutoShape 40"/>
            <p:cNvCxnSpPr>
              <a:cxnSpLocks noChangeShapeType="1"/>
            </p:cNvCxnSpPr>
            <p:nvPr/>
          </p:nvCxnSpPr>
          <p:spPr bwMode="auto">
            <a:xfrm flipV="1">
              <a:off x="2636" y="1613"/>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sp>
          <p:nvSpPr>
            <p:cNvPr id="324613" name="Oval 41"/>
            <p:cNvSpPr>
              <a:spLocks noChangeArrowheads="1"/>
            </p:cNvSpPr>
            <p:nvPr/>
          </p:nvSpPr>
          <p:spPr bwMode="auto">
            <a:xfrm>
              <a:off x="4011" y="2117"/>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24614" name="Oval 42"/>
            <p:cNvSpPr>
              <a:spLocks noChangeArrowheads="1"/>
            </p:cNvSpPr>
            <p:nvPr/>
          </p:nvSpPr>
          <p:spPr bwMode="auto">
            <a:xfrm>
              <a:off x="3129" y="3474"/>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324615" name="Group 43"/>
          <p:cNvGrpSpPr>
            <a:grpSpLocks/>
          </p:cNvGrpSpPr>
          <p:nvPr/>
        </p:nvGrpSpPr>
        <p:grpSpPr bwMode="auto">
          <a:xfrm>
            <a:off x="15169499" y="9023030"/>
            <a:ext cx="7857610" cy="4190560"/>
            <a:chOff x="2350" y="1472"/>
            <a:chExt cx="3403" cy="3286"/>
          </a:xfrm>
        </p:grpSpPr>
        <p:sp>
          <p:nvSpPr>
            <p:cNvPr id="324616" name="Freeform 44" descr="Light upward diagonal"/>
            <p:cNvSpPr>
              <a:spLocks/>
            </p:cNvSpPr>
            <p:nvPr/>
          </p:nvSpPr>
          <p:spPr bwMode="auto">
            <a:xfrm>
              <a:off x="2350" y="1761"/>
              <a:ext cx="2666" cy="2704"/>
            </a:xfrm>
            <a:custGeom>
              <a:avLst/>
              <a:gdLst>
                <a:gd name="T0" fmla="*/ 899 w 2666"/>
                <a:gd name="T1" fmla="*/ 0 h 2704"/>
                <a:gd name="T2" fmla="*/ 0 w 2666"/>
                <a:gd name="T3" fmla="*/ 1039 h 2704"/>
                <a:gd name="T4" fmla="*/ 605 w 2666"/>
                <a:gd name="T5" fmla="*/ 2698 h 2704"/>
                <a:gd name="T6" fmla="*/ 2666 w 2666"/>
                <a:gd name="T7" fmla="*/ 2704 h 2704"/>
                <a:gd name="T8" fmla="*/ 899 w 2666"/>
                <a:gd name="T9" fmla="*/ 0 h 2704"/>
              </a:gdLst>
              <a:ahLst/>
              <a:cxnLst>
                <a:cxn ang="0">
                  <a:pos x="T0" y="T1"/>
                </a:cxn>
                <a:cxn ang="0">
                  <a:pos x="T2" y="T3"/>
                </a:cxn>
                <a:cxn ang="0">
                  <a:pos x="T4" y="T5"/>
                </a:cxn>
                <a:cxn ang="0">
                  <a:pos x="T6" y="T7"/>
                </a:cxn>
                <a:cxn ang="0">
                  <a:pos x="T8" y="T9"/>
                </a:cxn>
              </a:cxnLst>
              <a:rect l="0" t="0" r="r" b="b"/>
              <a:pathLst>
                <a:path w="2666" h="2704">
                  <a:moveTo>
                    <a:pt x="899" y="0"/>
                  </a:moveTo>
                  <a:lnTo>
                    <a:pt x="0" y="1039"/>
                  </a:lnTo>
                  <a:lnTo>
                    <a:pt x="605" y="2698"/>
                  </a:lnTo>
                  <a:lnTo>
                    <a:pt x="2666" y="2704"/>
                  </a:lnTo>
                  <a:lnTo>
                    <a:pt x="899" y="0"/>
                  </a:lnTo>
                  <a:close/>
                </a:path>
              </a:pathLst>
            </a:cu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4653" name="AutoShape 45"/>
            <p:cNvCxnSpPr>
              <a:cxnSpLocks noChangeShapeType="1"/>
            </p:cNvCxnSpPr>
            <p:nvPr/>
          </p:nvCxnSpPr>
          <p:spPr bwMode="auto">
            <a:xfrm>
              <a:off x="2500" y="3640"/>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4654" name="AutoShape 46"/>
            <p:cNvCxnSpPr>
              <a:cxnSpLocks noChangeShapeType="1"/>
            </p:cNvCxnSpPr>
            <p:nvPr/>
          </p:nvCxnSpPr>
          <p:spPr bwMode="auto">
            <a:xfrm flipV="1">
              <a:off x="3606" y="1521"/>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4655" name="AutoShape 47"/>
            <p:cNvCxnSpPr>
              <a:cxnSpLocks noChangeShapeType="1"/>
            </p:cNvCxnSpPr>
            <p:nvPr/>
          </p:nvCxnSpPr>
          <p:spPr bwMode="auto">
            <a:xfrm flipH="1" flipV="1">
              <a:off x="3255" y="1750"/>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sp>
          <p:nvSpPr>
            <p:cNvPr id="324617" name="Oval 48"/>
            <p:cNvSpPr>
              <a:spLocks noChangeArrowheads="1"/>
            </p:cNvSpPr>
            <p:nvPr/>
          </p:nvSpPr>
          <p:spPr bwMode="auto">
            <a:xfrm>
              <a:off x="4452"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24620" name="Oval 49"/>
            <p:cNvSpPr>
              <a:spLocks noChangeArrowheads="1"/>
            </p:cNvSpPr>
            <p:nvPr/>
          </p:nvSpPr>
          <p:spPr bwMode="auto">
            <a:xfrm>
              <a:off x="3577"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324622" name="Object 324621"/>
            <p:cNvGraphicFramePr>
              <a:graphicFrameLocks noChangeAspect="1"/>
            </p:cNvGraphicFramePr>
            <p:nvPr/>
          </p:nvGraphicFramePr>
          <p:xfrm>
            <a:off x="3346" y="3668"/>
            <a:ext cx="241" cy="278"/>
          </p:xfrm>
          <a:graphic>
            <a:graphicData uri="http://schemas.openxmlformats.org/presentationml/2006/ole">
              <mc:AlternateContent xmlns:mc="http://schemas.openxmlformats.org/markup-compatibility/2006">
                <mc:Choice xmlns:v="urn:schemas-microsoft-com:vml" Requires="v">
                  <p:oleObj spid="_x0000_s325379" name="Equation" r:id="rId37" imgW="152280" imgH="177480" progId="Equation.DSMT4">
                    <p:embed/>
                  </p:oleObj>
                </mc:Choice>
                <mc:Fallback>
                  <p:oleObj name="Equation" r:id="rId37" imgW="152280" imgH="177480" progId="Equation.DSMT4">
                    <p:embed/>
                    <p:pic>
                      <p:nvPicPr>
                        <p:cNvPr id="0" name="Object 5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346" y="3668"/>
                          <a:ext cx="24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23" name="Object 324622"/>
            <p:cNvGraphicFramePr>
              <a:graphicFrameLocks noChangeAspect="1"/>
            </p:cNvGraphicFramePr>
            <p:nvPr/>
          </p:nvGraphicFramePr>
          <p:xfrm>
            <a:off x="4492" y="3347"/>
            <a:ext cx="201" cy="259"/>
          </p:xfrm>
          <a:graphic>
            <a:graphicData uri="http://schemas.openxmlformats.org/presentationml/2006/ole">
              <mc:AlternateContent xmlns:mc="http://schemas.openxmlformats.org/markup-compatibility/2006">
                <mc:Choice xmlns:v="urn:schemas-microsoft-com:vml" Requires="v">
                  <p:oleObj spid="_x0000_s325380" name="Equation" r:id="rId39" imgW="126720" imgH="164880" progId="Equation.DSMT4">
                    <p:embed/>
                  </p:oleObj>
                </mc:Choice>
                <mc:Fallback>
                  <p:oleObj name="Equation" r:id="rId39" imgW="126720" imgH="164880" progId="Equation.DSMT4">
                    <p:embed/>
                    <p:pic>
                      <p:nvPicPr>
                        <p:cNvPr id="0" name="Object 5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92" y="3347"/>
                          <a:ext cx="20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24" name="Object 324623"/>
            <p:cNvGraphicFramePr>
              <a:graphicFrameLocks noChangeAspect="1"/>
            </p:cNvGraphicFramePr>
            <p:nvPr/>
          </p:nvGraphicFramePr>
          <p:xfrm>
            <a:off x="3667" y="2089"/>
            <a:ext cx="181" cy="278"/>
          </p:xfrm>
          <a:graphic>
            <a:graphicData uri="http://schemas.openxmlformats.org/presentationml/2006/ole">
              <mc:AlternateContent xmlns:mc="http://schemas.openxmlformats.org/markup-compatibility/2006">
                <mc:Choice xmlns:v="urn:schemas-microsoft-com:vml" Requires="v">
                  <p:oleObj spid="_x0000_s325381" name="Equation" r:id="rId41" imgW="114120" imgH="177480" progId="Equation.DSMT4">
                    <p:embed/>
                  </p:oleObj>
                </mc:Choice>
                <mc:Fallback>
                  <p:oleObj name="Equation" r:id="rId41" imgW="114120" imgH="177480" progId="Equation.DSMT4">
                    <p:embed/>
                    <p:pic>
                      <p:nvPicPr>
                        <p:cNvPr id="0" name="Object 5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67" y="2089"/>
                          <a:ext cx="18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25" name="Object 324624"/>
            <p:cNvGraphicFramePr>
              <a:graphicFrameLocks noChangeAspect="1"/>
            </p:cNvGraphicFramePr>
            <p:nvPr/>
          </p:nvGraphicFramePr>
          <p:xfrm>
            <a:off x="3341" y="1472"/>
            <a:ext cx="221" cy="259"/>
          </p:xfrm>
          <a:graphic>
            <a:graphicData uri="http://schemas.openxmlformats.org/presentationml/2006/ole">
              <mc:AlternateContent xmlns:mc="http://schemas.openxmlformats.org/markup-compatibility/2006">
                <mc:Choice xmlns:v="urn:schemas-microsoft-com:vml" Requires="v">
                  <p:oleObj spid="_x0000_s325382" name="Equation" r:id="rId43" imgW="139680" imgH="164880" progId="Equation.DSMT4">
                    <p:embed/>
                  </p:oleObj>
                </mc:Choice>
                <mc:Fallback>
                  <p:oleObj name="Equation" r:id="rId43" imgW="139680" imgH="164880" progId="Equation.DSMT4">
                    <p:embed/>
                    <p:pic>
                      <p:nvPicPr>
                        <p:cNvPr id="0" name="Object 5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341" y="1472"/>
                          <a:ext cx="22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26" name="Object 324625"/>
            <p:cNvGraphicFramePr>
              <a:graphicFrameLocks noChangeAspect="1"/>
            </p:cNvGraphicFramePr>
            <p:nvPr/>
          </p:nvGraphicFramePr>
          <p:xfrm>
            <a:off x="5552" y="3404"/>
            <a:ext cx="201" cy="219"/>
          </p:xfrm>
          <a:graphic>
            <a:graphicData uri="http://schemas.openxmlformats.org/presentationml/2006/ole">
              <mc:AlternateContent xmlns:mc="http://schemas.openxmlformats.org/markup-compatibility/2006">
                <mc:Choice xmlns:v="urn:schemas-microsoft-com:vml" Requires="v">
                  <p:oleObj spid="_x0000_s325383" name="Equation" r:id="rId45" imgW="126720" imgH="139680" progId="Equation.DSMT4">
                    <p:embed/>
                  </p:oleObj>
                </mc:Choice>
                <mc:Fallback>
                  <p:oleObj name="Equation" r:id="rId45" imgW="126720" imgH="139680" progId="Equation.DSMT4">
                    <p:embed/>
                    <p:pic>
                      <p:nvPicPr>
                        <p:cNvPr id="0" name="Object 5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552" y="3404"/>
                          <a:ext cx="201"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4630" name="Oval 55"/>
            <p:cNvSpPr>
              <a:spLocks noChangeArrowheads="1"/>
            </p:cNvSpPr>
            <p:nvPr/>
          </p:nvSpPr>
          <p:spPr bwMode="auto">
            <a:xfrm>
              <a:off x="3577" y="2262"/>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91" name="Group 54">
            <a:extLst>
              <a:ext uri="{FF2B5EF4-FFF2-40B4-BE49-F238E27FC236}">
                <a16:creationId xmlns="" xmlns:a16="http://schemas.microsoft.com/office/drawing/2014/main" id="{0ECED545-A242-4307-9A2A-F76449C12404}"/>
              </a:ext>
            </a:extLst>
          </p:cNvPr>
          <p:cNvGrpSpPr/>
          <p:nvPr/>
        </p:nvGrpSpPr>
        <p:grpSpPr>
          <a:xfrm>
            <a:off x="479583" y="1416237"/>
            <a:ext cx="22547526" cy="2422469"/>
            <a:chOff x="1268078" y="3405486"/>
            <a:chExt cx="22547526" cy="2422469"/>
          </a:xfrm>
        </p:grpSpPr>
        <p:sp>
          <p:nvSpPr>
            <p:cNvPr id="92" name="Rounded Rectangle 61">
              <a:extLst>
                <a:ext uri="{FF2B5EF4-FFF2-40B4-BE49-F238E27FC236}">
                  <a16:creationId xmlns="" xmlns:a16="http://schemas.microsoft.com/office/drawing/2014/main" id="{646169C8-2142-4C13-800A-2C869B15487E}"/>
                </a:ext>
              </a:extLst>
            </p:cNvPr>
            <p:cNvSpPr/>
            <p:nvPr/>
          </p:nvSpPr>
          <p:spPr>
            <a:xfrm>
              <a:off x="1268078" y="3790953"/>
              <a:ext cx="22547526" cy="203700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93" name="Group 67">
              <a:extLst>
                <a:ext uri="{FF2B5EF4-FFF2-40B4-BE49-F238E27FC236}">
                  <a16:creationId xmlns="" xmlns:a16="http://schemas.microsoft.com/office/drawing/2014/main" id="{ADD1CC63-A8DD-4DD0-BEDE-2E41E89F6068}"/>
                </a:ext>
              </a:extLst>
            </p:cNvPr>
            <p:cNvGrpSpPr/>
            <p:nvPr/>
          </p:nvGrpSpPr>
          <p:grpSpPr>
            <a:xfrm>
              <a:off x="1268078" y="3405486"/>
              <a:ext cx="3300222" cy="940513"/>
              <a:chOff x="1311958" y="3405486"/>
              <a:chExt cx="3300222" cy="940513"/>
            </a:xfrm>
          </p:grpSpPr>
          <p:sp>
            <p:nvSpPr>
              <p:cNvPr id="94" name="Freeform 20">
                <a:extLst>
                  <a:ext uri="{FF2B5EF4-FFF2-40B4-BE49-F238E27FC236}">
                    <a16:creationId xmlns="" xmlns:a16="http://schemas.microsoft.com/office/drawing/2014/main" id="{1949267C-DE30-4536-85B0-B7E5E9B1E1C0}"/>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 xmlns:a16="http://schemas.microsoft.com/office/drawing/2014/main" id="{DB95A408-B8E2-424F-A636-9F1195476AE5}"/>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2</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96" name="Group 70">
                <a:extLst>
                  <a:ext uri="{FF2B5EF4-FFF2-40B4-BE49-F238E27FC236}">
                    <a16:creationId xmlns="" xmlns:a16="http://schemas.microsoft.com/office/drawing/2014/main" id="{BE401184-495B-4A68-BA51-D0989C7B0808}"/>
                  </a:ext>
                </a:extLst>
              </p:cNvPr>
              <p:cNvGrpSpPr/>
              <p:nvPr/>
            </p:nvGrpSpPr>
            <p:grpSpPr>
              <a:xfrm>
                <a:off x="1311958" y="3405486"/>
                <a:ext cx="950173" cy="940513"/>
                <a:chOff x="1311958" y="3405486"/>
                <a:chExt cx="950173" cy="940513"/>
              </a:xfrm>
            </p:grpSpPr>
            <p:sp>
              <p:nvSpPr>
                <p:cNvPr id="97" name="Rectangle 96">
                  <a:extLst>
                    <a:ext uri="{FF2B5EF4-FFF2-40B4-BE49-F238E27FC236}">
                      <a16:creationId xmlns="" xmlns:a16="http://schemas.microsoft.com/office/drawing/2014/main" id="{A68ADA30-6893-4EEE-872F-9F3BECC3CE9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8" name="Freeform 13">
                  <a:extLst>
                    <a:ext uri="{FF2B5EF4-FFF2-40B4-BE49-F238E27FC236}">
                      <a16:creationId xmlns="" xmlns:a16="http://schemas.microsoft.com/office/drawing/2014/main" id="{4E11A760-F316-4C42-BA47-0315BDDB061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9" name="Freeform 14">
                  <a:extLst>
                    <a:ext uri="{FF2B5EF4-FFF2-40B4-BE49-F238E27FC236}">
                      <a16:creationId xmlns="" xmlns:a16="http://schemas.microsoft.com/office/drawing/2014/main" id="{5A8001D8-CE32-406E-94D1-58643DCE662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0" name="Freeform 15">
                  <a:extLst>
                    <a:ext uri="{FF2B5EF4-FFF2-40B4-BE49-F238E27FC236}">
                      <a16:creationId xmlns="" xmlns:a16="http://schemas.microsoft.com/office/drawing/2014/main" id="{4FA3E565-97F5-4A27-BAD5-2309E054C27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1" name="Freeform 16">
                  <a:extLst>
                    <a:ext uri="{FF2B5EF4-FFF2-40B4-BE49-F238E27FC236}">
                      <a16:creationId xmlns="" xmlns:a16="http://schemas.microsoft.com/office/drawing/2014/main" id="{6D051C02-9BF0-4AB8-8713-1273DE0C96B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2" name="Freeform 17">
                  <a:extLst>
                    <a:ext uri="{FF2B5EF4-FFF2-40B4-BE49-F238E27FC236}">
                      <a16:creationId xmlns="" xmlns:a16="http://schemas.microsoft.com/office/drawing/2014/main" id="{748B0E96-A76E-4548-B442-DFEFDAE0230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3" name="Freeform 18">
                  <a:extLst>
                    <a:ext uri="{FF2B5EF4-FFF2-40B4-BE49-F238E27FC236}">
                      <a16:creationId xmlns="" xmlns:a16="http://schemas.microsoft.com/office/drawing/2014/main" id="{6059FF86-1ED1-4746-905F-F09663B68E1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4" name="Freeform 19">
                  <a:extLst>
                    <a:ext uri="{FF2B5EF4-FFF2-40B4-BE49-F238E27FC236}">
                      <a16:creationId xmlns="" xmlns:a16="http://schemas.microsoft.com/office/drawing/2014/main" id="{A44A6A75-59A7-4426-8613-90EF889FE071}"/>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5" name="Freeform 20">
                  <a:extLst>
                    <a:ext uri="{FF2B5EF4-FFF2-40B4-BE49-F238E27FC236}">
                      <a16:creationId xmlns="" xmlns:a16="http://schemas.microsoft.com/office/drawing/2014/main" id="{84C9635C-58BA-45A2-80B7-90A32D954C2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6" name="Freeform 21">
                  <a:extLst>
                    <a:ext uri="{FF2B5EF4-FFF2-40B4-BE49-F238E27FC236}">
                      <a16:creationId xmlns="" xmlns:a16="http://schemas.microsoft.com/office/drawing/2014/main" id="{A9429E3A-9A76-4921-A0A8-197A19F0FFC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7" name="Freeform 22">
                  <a:extLst>
                    <a:ext uri="{FF2B5EF4-FFF2-40B4-BE49-F238E27FC236}">
                      <a16:creationId xmlns="" xmlns:a16="http://schemas.microsoft.com/office/drawing/2014/main" id="{42162EB8-1CD3-4AEB-84A1-4B02642E17F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8" name="Freeform 23">
                  <a:extLst>
                    <a:ext uri="{FF2B5EF4-FFF2-40B4-BE49-F238E27FC236}">
                      <a16:creationId xmlns="" xmlns:a16="http://schemas.microsoft.com/office/drawing/2014/main" id="{1D8C8DE7-7DEE-4931-BB6A-B88279B48C1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9" name="Freeform 24">
                  <a:extLst>
                    <a:ext uri="{FF2B5EF4-FFF2-40B4-BE49-F238E27FC236}">
                      <a16:creationId xmlns="" xmlns:a16="http://schemas.microsoft.com/office/drawing/2014/main" id="{06FF7DD6-1B3D-4929-A9A5-7FCA76BAA42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0" name="Freeform 25">
                  <a:extLst>
                    <a:ext uri="{FF2B5EF4-FFF2-40B4-BE49-F238E27FC236}">
                      <a16:creationId xmlns="" xmlns:a16="http://schemas.microsoft.com/office/drawing/2014/main" id="{8653A5C0-ABCA-4363-B258-CFE7B940C6DE}"/>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1" name="Freeform 26">
                  <a:extLst>
                    <a:ext uri="{FF2B5EF4-FFF2-40B4-BE49-F238E27FC236}">
                      <a16:creationId xmlns="" xmlns:a16="http://schemas.microsoft.com/office/drawing/2014/main" id="{A90B7692-FB3C-4EFC-8804-F587E078B0C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2" name="Freeform 27">
                  <a:extLst>
                    <a:ext uri="{FF2B5EF4-FFF2-40B4-BE49-F238E27FC236}">
                      <a16:creationId xmlns="" xmlns:a16="http://schemas.microsoft.com/office/drawing/2014/main" id="{723323B0-141A-4D48-B0FA-2A59CE944F2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3" name="Freeform 28">
                  <a:extLst>
                    <a:ext uri="{FF2B5EF4-FFF2-40B4-BE49-F238E27FC236}">
                      <a16:creationId xmlns="" xmlns:a16="http://schemas.microsoft.com/office/drawing/2014/main" id="{7F0BDD90-2F1A-45A8-A486-DE3A06A02057}"/>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4" name="Freeform 29">
                  <a:extLst>
                    <a:ext uri="{FF2B5EF4-FFF2-40B4-BE49-F238E27FC236}">
                      <a16:creationId xmlns="" xmlns:a16="http://schemas.microsoft.com/office/drawing/2014/main" id="{40FDB569-F8C3-4A4D-8CD2-922EFB5F5C5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5" name="Freeform 30">
                  <a:extLst>
                    <a:ext uri="{FF2B5EF4-FFF2-40B4-BE49-F238E27FC236}">
                      <a16:creationId xmlns="" xmlns:a16="http://schemas.microsoft.com/office/drawing/2014/main" id="{C4485630-E49F-4D0F-BCC1-15761364B38D}"/>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6" name="Freeform 31">
                  <a:extLst>
                    <a:ext uri="{FF2B5EF4-FFF2-40B4-BE49-F238E27FC236}">
                      <a16:creationId xmlns="" xmlns:a16="http://schemas.microsoft.com/office/drawing/2014/main" id="{DB9DF09B-6E8D-44DD-BAD7-919A3E01D484}"/>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7" name="Freeform 32">
                  <a:extLst>
                    <a:ext uri="{FF2B5EF4-FFF2-40B4-BE49-F238E27FC236}">
                      <a16:creationId xmlns="" xmlns:a16="http://schemas.microsoft.com/office/drawing/2014/main" id="{DE690B7B-5B98-4F51-BD31-C7501C713EA0}"/>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8" name="Freeform 33">
                  <a:extLst>
                    <a:ext uri="{FF2B5EF4-FFF2-40B4-BE49-F238E27FC236}">
                      <a16:creationId xmlns="" xmlns:a16="http://schemas.microsoft.com/office/drawing/2014/main" id="{E794B572-D21C-4AFE-8E60-9DD3B0BF81ED}"/>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9" name="Freeform 34">
                  <a:extLst>
                    <a:ext uri="{FF2B5EF4-FFF2-40B4-BE49-F238E27FC236}">
                      <a16:creationId xmlns="" xmlns:a16="http://schemas.microsoft.com/office/drawing/2014/main" id="{100A0642-7911-4B11-ADCB-E1F7D836B65F}"/>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0" name="Freeform 35">
                  <a:extLst>
                    <a:ext uri="{FF2B5EF4-FFF2-40B4-BE49-F238E27FC236}">
                      <a16:creationId xmlns="" xmlns:a16="http://schemas.microsoft.com/office/drawing/2014/main" id="{E020CE20-E8B9-4119-A826-C2A767450F3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1" name="Freeform 36">
                  <a:extLst>
                    <a:ext uri="{FF2B5EF4-FFF2-40B4-BE49-F238E27FC236}">
                      <a16:creationId xmlns="" xmlns:a16="http://schemas.microsoft.com/office/drawing/2014/main" id="{6E92E3F8-36B3-4983-B462-656035903F8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122" name="Rectangle 121">
                <a:extLst>
                  <a:ext uri="{FF2B5EF4-FFF2-40B4-BE49-F238E27FC236}">
                    <a16:creationId xmlns="" xmlns:a16="http://schemas.microsoft.com/office/drawing/2014/main" id="{18493341-FFDE-4405-BE7F-CE1048B0C991}"/>
                  </a:ext>
                </a:extLst>
              </p:cNvPr>
              <p:cNvSpPr/>
              <p:nvPr/>
            </p:nvSpPr>
            <p:spPr>
              <a:xfrm>
                <a:off x="3218811" y="1866497"/>
                <a:ext cx="19874208" cy="1683346"/>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0" smtClean="0">
                        <a:latin typeface="Cambria Math"/>
                        <a:ea typeface="Tahoma" pitchFamily="34" charset="0"/>
                        <a:cs typeface="Tahoma" pitchFamily="34" charset="0"/>
                      </a:rPr>
                      <m:t>𝟔</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là phần không tô đậm trong hình vẽ của hình vẽ nào, trong các hình vẽ sau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122" name="Rectangle 121">
                <a:extLst>
                  <a:ext uri="{FF2B5EF4-FFF2-40B4-BE49-F238E27FC236}">
                    <a16:creationId xmlns:a16="http://schemas.microsoft.com/office/drawing/2014/main" id="{18493341-FFDE-4405-BE7F-CE1048B0C991}"/>
                  </a:ext>
                </a:extLst>
              </p:cNvPr>
              <p:cNvSpPr>
                <a:spLocks noRot="1" noChangeAspect="1" noMove="1" noResize="1" noEditPoints="1" noAdjustHandles="1" noChangeArrowheads="1" noChangeShapeType="1" noTextEdit="1"/>
              </p:cNvSpPr>
              <p:nvPr/>
            </p:nvSpPr>
            <p:spPr>
              <a:xfrm>
                <a:off x="3218811" y="1866497"/>
                <a:ext cx="19874208" cy="1683346"/>
              </a:xfrm>
              <a:prstGeom prst="rect">
                <a:avLst/>
              </a:prstGeom>
              <a:blipFill>
                <a:blip r:embed="rId47"/>
                <a:stretch>
                  <a:fillRect t="-2174" b="-16667"/>
                </a:stretch>
              </a:blipFill>
            </p:spPr>
            <p:txBody>
              <a:bodyPr/>
              <a:lstStyle/>
              <a:p>
                <a:r>
                  <a:rPr lang="en-US">
                    <a:noFill/>
                  </a:rPr>
                  <a:t> </a:t>
                </a:r>
              </a:p>
            </p:txBody>
          </p:sp>
        </mc:Fallback>
      </mc:AlternateContent>
    </p:spTree>
    <p:extLst>
      <p:ext uri="{BB962C8B-B14F-4D97-AF65-F5344CB8AC3E}">
        <p14:creationId xmlns:p14="http://schemas.microsoft.com/office/powerpoint/2010/main" val="41108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left)">
                                      <p:cBhvr>
                                        <p:cTn id="25" dur="500"/>
                                        <p:tgtEl>
                                          <p:spTgt spid="61"/>
                                        </p:tgtEl>
                                      </p:cBhvr>
                                    </p:animEffect>
                                  </p:childTnLst>
                                </p:cTn>
                              </p:par>
                              <p:par>
                                <p:cTn id="26" presetID="22" presetClass="entr" presetSubtype="8" fill="hold" nodeType="withEffect">
                                  <p:stCondLst>
                                    <p:cond delay="0"/>
                                  </p:stCondLst>
                                  <p:childTnLst>
                                    <p:set>
                                      <p:cBhvr>
                                        <p:cTn id="27" dur="1" fill="hold">
                                          <p:stCondLst>
                                            <p:cond delay="0"/>
                                          </p:stCondLst>
                                        </p:cTn>
                                        <p:tgtEl>
                                          <p:spTgt spid="324615"/>
                                        </p:tgtEl>
                                        <p:attrNameLst>
                                          <p:attrName>style.visibility</p:attrName>
                                        </p:attrNameLst>
                                      </p:cBhvr>
                                      <p:to>
                                        <p:strVal val="visible"/>
                                      </p:to>
                                    </p:set>
                                    <p:animEffect transition="in" filter="wipe(left)">
                                      <p:cBhvr>
                                        <p:cTn id="28" dur="500"/>
                                        <p:tgtEl>
                                          <p:spTgt spid="32461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nodeType="clickEffect">
                                  <p:stCondLst>
                                    <p:cond delay="0"/>
                                  </p:stCondLst>
                                  <p:childTnLst>
                                    <p:animClr clrSpc="hsl" dir="cw">
                                      <p:cBhvr override="childStyle">
                                        <p:cTn id="32" dur="500" fill="hold"/>
                                        <p:tgtEl>
                                          <p:spTgt spid="44">
                                            <p:txEl>
                                              <p:pRg st="0" end="0"/>
                                            </p:txEl>
                                          </p:spTgt>
                                        </p:tgtEl>
                                        <p:attrNameLst>
                                          <p:attrName>style.color</p:attrName>
                                        </p:attrNameLst>
                                      </p:cBhvr>
                                      <p:by>
                                        <p:hsl h="7200000" s="0" l="0"/>
                                      </p:by>
                                    </p:animClr>
                                    <p:animClr clrSpc="hsl" dir="cw">
                                      <p:cBhvr>
                                        <p:cTn id="33" dur="500" fill="hold"/>
                                        <p:tgtEl>
                                          <p:spTgt spid="44">
                                            <p:txEl>
                                              <p:pRg st="0" end="0"/>
                                            </p:txEl>
                                          </p:spTgt>
                                        </p:tgtEl>
                                        <p:attrNameLst>
                                          <p:attrName>fillcolor</p:attrName>
                                        </p:attrNameLst>
                                      </p:cBhvr>
                                      <p:by>
                                        <p:hsl h="7200000" s="0" l="0"/>
                                      </p:by>
                                    </p:animClr>
                                    <p:animClr clrSpc="hsl" dir="cw">
                                      <p:cBhvr>
                                        <p:cTn id="34" dur="500" fill="hold"/>
                                        <p:tgtEl>
                                          <p:spTgt spid="44">
                                            <p:txEl>
                                              <p:pRg st="0" end="0"/>
                                            </p:txEl>
                                          </p:spTgt>
                                        </p:tgtEl>
                                        <p:attrNameLst>
                                          <p:attrName>stroke.color</p:attrName>
                                        </p:attrNameLst>
                                      </p:cBhvr>
                                      <p:by>
                                        <p:hsl h="7200000" s="0" l="0"/>
                                      </p:by>
                                    </p:animClr>
                                    <p:set>
                                      <p:cBhvr>
                                        <p:cTn id="35" dur="500" fill="hold"/>
                                        <p:tgtEl>
                                          <p:spTgt spid="4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45409" y="4864357"/>
            <a:ext cx="10797349" cy="8064895"/>
            <a:chOff x="1270512" y="5867400"/>
            <a:chExt cx="6493761" cy="8565036"/>
          </a:xfrm>
        </p:grpSpPr>
        <p:sp>
          <p:nvSpPr>
            <p:cNvPr id="3" name="Rounded Rectangle 2"/>
            <p:cNvSpPr/>
            <p:nvPr/>
          </p:nvSpPr>
          <p:spPr>
            <a:xfrm>
              <a:off x="1272211" y="6563889"/>
              <a:ext cx="6492062"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 name="Group 60"/>
            <p:cNvGrpSpPr/>
            <p:nvPr/>
          </p:nvGrpSpPr>
          <p:grpSpPr>
            <a:xfrm>
              <a:off x="1270512" y="5867400"/>
              <a:ext cx="3082977" cy="817158"/>
              <a:chOff x="1224542" y="6305967"/>
              <a:chExt cx="3082977" cy="817158"/>
            </a:xfrm>
          </p:grpSpPr>
          <p:sp>
            <p:nvSpPr>
              <p:cNvPr id="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 name="TextBox 5"/>
              <p:cNvSpPr txBox="1"/>
              <p:nvPr/>
            </p:nvSpPr>
            <p:spPr>
              <a:xfrm>
                <a:off x="2032301" y="6305967"/>
                <a:ext cx="1233252" cy="817158"/>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Lời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7" name="Round Diagonal Corner Rectangle 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9" name="Group 8"/>
          <p:cNvGrpSpPr/>
          <p:nvPr/>
        </p:nvGrpSpPr>
        <p:grpSpPr>
          <a:xfrm>
            <a:off x="1403440" y="6329493"/>
            <a:ext cx="11450993" cy="891401"/>
            <a:chOff x="1732315" y="6280167"/>
            <a:chExt cx="13196783" cy="891401"/>
          </a:xfrm>
        </p:grpSpPr>
        <mc:AlternateContent xmlns:mc="http://schemas.openxmlformats.org/markup-compatibility/2006" xmlns:a14="http://schemas.microsoft.com/office/drawing/2010/main">
          <mc:Choice Requires="a14">
            <p:sp>
              <p:nvSpPr>
                <p:cNvPr id="10" name="Rectangle 9"/>
                <p:cNvSpPr/>
                <p:nvPr/>
              </p:nvSpPr>
              <p:spPr>
                <a:xfrm>
                  <a:off x="2737098" y="6325716"/>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Vẽ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𝟑</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𝟔</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3"/>
                  <a:stretch>
                    <a:fillRect l="-2050" t="-16667" b="-36508"/>
                  </a:stretch>
                </a:blipFill>
              </p:spPr>
              <p:txBody>
                <a:bodyPr/>
                <a:lstStyle/>
                <a:p>
                  <a:r>
                    <a:rPr lang="en-US">
                      <a:noFill/>
                    </a:rPr>
                    <a:t> </a:t>
                  </a:r>
                </a:p>
              </p:txBody>
            </p:sp>
          </mc:Fallback>
        </mc:AlternateContent>
        <p:sp>
          <p:nvSpPr>
            <p:cNvPr id="11" name="Oval 10"/>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2" name="Group 11"/>
          <p:cNvGrpSpPr/>
          <p:nvPr/>
        </p:nvGrpSpPr>
        <p:grpSpPr>
          <a:xfrm>
            <a:off x="1403440" y="7462102"/>
            <a:ext cx="9421202" cy="891401"/>
            <a:chOff x="1732315" y="7477629"/>
            <a:chExt cx="10152549" cy="891401"/>
          </a:xfrm>
        </p:grpSpPr>
        <mc:AlternateContent xmlns:mc="http://schemas.openxmlformats.org/markup-compatibility/2006" xmlns:a14="http://schemas.microsoft.com/office/drawing/2010/main">
          <mc:Choice Requires="a14">
            <p:sp>
              <p:nvSpPr>
                <p:cNvPr id="13" name="Rectangle 12"/>
                <p:cNvSpPr/>
                <p:nvPr/>
              </p:nvSpPr>
              <p:spPr>
                <a:xfrm>
                  <a:off x="2737098" y="7525849"/>
                  <a:ext cx="9147766" cy="769441"/>
                </a:xfrm>
                <a:prstGeom prst="rect">
                  <a:avLst/>
                </a:prstGeom>
              </p:spPr>
              <p:txBody>
                <a:bodyPr wrap="square">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37098" y="7525849"/>
                  <a:ext cx="9147766" cy="769441"/>
                </a:xfrm>
                <a:prstGeom prst="rect">
                  <a:avLst/>
                </a:prstGeom>
                <a:blipFill>
                  <a:blip r:embed="rId4"/>
                  <a:stretch>
                    <a:fillRect l="-2872" t="-17460" b="-36508"/>
                  </a:stretch>
                </a:blipFill>
              </p:spPr>
              <p:txBody>
                <a:bodyPr/>
                <a:lstStyle/>
                <a:p>
                  <a:r>
                    <a:rPr lang="en-US">
                      <a:noFill/>
                    </a:rPr>
                    <a:t> </a:t>
                  </a:r>
                </a:p>
              </p:txBody>
            </p:sp>
          </mc:Fallback>
        </mc:AlternateContent>
        <p:sp>
          <p:nvSpPr>
            <p:cNvPr id="14" name="Oval 13"/>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5" name="Group 14"/>
          <p:cNvGrpSpPr/>
          <p:nvPr/>
        </p:nvGrpSpPr>
        <p:grpSpPr>
          <a:xfrm>
            <a:off x="1403440" y="8587636"/>
            <a:ext cx="5156112" cy="891401"/>
            <a:chOff x="1732315" y="8675091"/>
            <a:chExt cx="5156112" cy="891401"/>
          </a:xfrm>
        </p:grpSpPr>
        <mc:AlternateContent xmlns:mc="http://schemas.openxmlformats.org/markup-compatibility/2006" xmlns:a14="http://schemas.microsoft.com/office/drawing/2010/main">
          <mc:Choice Requires="a14">
            <p:sp>
              <p:nvSpPr>
                <p:cNvPr id="16" name="Rectangle 15"/>
                <p:cNvSpPr/>
                <p:nvPr/>
              </p:nvSpPr>
              <p:spPr>
                <a:xfrm>
                  <a:off x="2737098" y="8725982"/>
                  <a:ext cx="4151329"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Mặt </a:t>
                  </a:r>
                  <a:r>
                    <a:rPr lang="en-US" sz="4400" b="1" err="1">
                      <a:latin typeface="Times New Roman" panose="02020603050405020304" pitchFamily="18" charset="0"/>
                      <a:ea typeface="Tahoma" pitchFamily="34" charset="0"/>
                      <a:cs typeface="Times New Roman" panose="02020603050405020304" pitchFamily="18" charset="0"/>
                    </a:rPr>
                    <a:t>khác</a:t>
                  </a:r>
                  <a14:m>
                    <m:oMath xmlns:m="http://schemas.openxmlformats.org/officeDocument/2006/math">
                      <m:r>
                        <a:rPr lang="en-US" sz="4400" b="1" i="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𝟔</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37098" y="8725982"/>
                  <a:ext cx="4151329" cy="769441"/>
                </a:xfrm>
                <a:prstGeom prst="rect">
                  <a:avLst/>
                </a:prstGeom>
                <a:blipFill>
                  <a:blip r:embed="rId5"/>
                  <a:stretch>
                    <a:fillRect l="-5874" t="-15079" b="-38095"/>
                  </a:stretch>
                </a:blipFill>
              </p:spPr>
              <p:txBody>
                <a:bodyPr/>
                <a:lstStyle/>
                <a:p>
                  <a:r>
                    <a:rPr lang="en-US">
                      <a:noFill/>
                    </a:rPr>
                    <a:t> </a:t>
                  </a:r>
                </a:p>
              </p:txBody>
            </p:sp>
          </mc:Fallback>
        </mc:AlternateContent>
        <p:sp>
          <p:nvSpPr>
            <p:cNvPr id="17" name="Oval 1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8" name="Group 17"/>
          <p:cNvGrpSpPr/>
          <p:nvPr/>
        </p:nvGrpSpPr>
        <p:grpSpPr>
          <a:xfrm>
            <a:off x="1410123" y="9779668"/>
            <a:ext cx="10232635" cy="3134054"/>
            <a:chOff x="1732315" y="9872553"/>
            <a:chExt cx="10232635" cy="3134054"/>
          </a:xfrm>
        </p:grpSpPr>
        <p:sp>
          <p:nvSpPr>
            <p:cNvPr id="19" name="Rectangle 18"/>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20" name="Oval 19"/>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2766314" y="10605950"/>
                  <a:ext cx="9198636" cy="2400657"/>
                </a:xfrm>
                <a:prstGeom prst="rect">
                  <a:avLst/>
                </a:prstGeom>
              </p:spPr>
              <p:txBody>
                <a:bodyPr wrap="square">
                  <a:spAutoFit/>
                </a:bodyPr>
                <a:lstStyle/>
                <a:p>
                  <a:pPr>
                    <a:lnSpc>
                      <a:spcPts val="6000"/>
                    </a:lnSpc>
                  </a:pPr>
                  <a:r>
                    <a:rPr lang="en-US" sz="4400" b="1">
                      <a:latin typeface="Times New Roman" panose="02020603050405020304" pitchFamily="18" charset="0"/>
                      <a:ea typeface="Tahoma" pitchFamily="34" charset="0"/>
                      <a:cs typeface="Times New Roman" panose="02020603050405020304" pitchFamily="18" charset="0"/>
                    </a:rPr>
                    <a:t>Miền nghiệm cần tìm là nửa mặt phẳng (không kể bờ </a:t>
                  </a:r>
                  <a:r>
                    <a:rPr lang="en-US" sz="4400" b="1" i="1">
                      <a:latin typeface="Times New Roman" panose="02020603050405020304" pitchFamily="18" charset="0"/>
                      <a:ea typeface="Tahoma" pitchFamily="34" charset="0"/>
                      <a:cs typeface="Times New Roman" panose="02020603050405020304" pitchFamily="18" charset="0"/>
                    </a:rPr>
                    <a:t>(d</a:t>
                  </a:r>
                  <a:r>
                    <a:rPr lang="en-US" sz="4400" b="1">
                      <a:latin typeface="Times New Roman" panose="02020603050405020304" pitchFamily="18" charset="0"/>
                      <a:ea typeface="Tahoma" pitchFamily="34" charset="0"/>
                      <a:cs typeface="Times New Roman" panose="02020603050405020304" pitchFamily="18" charset="0"/>
                    </a:rPr>
                    <a:t>) không chứa điểm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oMath>
                  </a14:m>
                  <a:r>
                    <a:rPr lang="en-US" sz="4400" b="1">
                      <a:latin typeface="Times New Roman" panose="02020603050405020304" pitchFamily="18" charset="0"/>
                      <a:ea typeface="Tahoma" pitchFamily="34" charset="0"/>
                      <a:cs typeface="Times New Roman" panose="02020603050405020304" pitchFamily="18" charset="0"/>
                    </a:rPr>
                    <a:t>. </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766314" y="10605950"/>
                  <a:ext cx="9198636" cy="2400657"/>
                </a:xfrm>
                <a:prstGeom prst="rect">
                  <a:avLst/>
                </a:prstGeom>
                <a:blipFill>
                  <a:blip r:embed="rId6"/>
                  <a:stretch>
                    <a:fillRect l="-2717" t="-4315" b="-8122"/>
                  </a:stretch>
                </a:blipFill>
              </p:spPr>
              <p:txBody>
                <a:bodyPr/>
                <a:lstStyle/>
                <a:p>
                  <a:r>
                    <a:rPr lang="en-US">
                      <a:noFill/>
                    </a:rPr>
                    <a:t> </a:t>
                  </a:r>
                </a:p>
              </p:txBody>
            </p:sp>
          </mc:Fallback>
        </mc:AlternateContent>
      </p:grpSp>
      <p:grpSp>
        <p:nvGrpSpPr>
          <p:cNvPr id="23" name="Group 2"/>
          <p:cNvGrpSpPr>
            <a:grpSpLocks noChangeAspect="1"/>
          </p:cNvGrpSpPr>
          <p:nvPr/>
        </p:nvGrpSpPr>
        <p:grpSpPr bwMode="auto">
          <a:xfrm>
            <a:off x="12204647" y="5109914"/>
            <a:ext cx="11449880" cy="8229600"/>
            <a:chOff x="2350" y="1472"/>
            <a:chExt cx="3403" cy="3286"/>
          </a:xfrm>
        </p:grpSpPr>
        <p:sp>
          <p:nvSpPr>
            <p:cNvPr id="24" name="Freeform 3" descr="Light upward diagonal"/>
            <p:cNvSpPr>
              <a:spLocks/>
            </p:cNvSpPr>
            <p:nvPr/>
          </p:nvSpPr>
          <p:spPr bwMode="auto">
            <a:xfrm>
              <a:off x="2350" y="1761"/>
              <a:ext cx="2666" cy="2704"/>
            </a:xfrm>
            <a:custGeom>
              <a:avLst/>
              <a:gdLst>
                <a:gd name="T0" fmla="*/ 899 w 2666"/>
                <a:gd name="T1" fmla="*/ 0 h 2704"/>
                <a:gd name="T2" fmla="*/ 0 w 2666"/>
                <a:gd name="T3" fmla="*/ 1039 h 2704"/>
                <a:gd name="T4" fmla="*/ 605 w 2666"/>
                <a:gd name="T5" fmla="*/ 2698 h 2704"/>
                <a:gd name="T6" fmla="*/ 2666 w 2666"/>
                <a:gd name="T7" fmla="*/ 2704 h 2704"/>
                <a:gd name="T8" fmla="*/ 899 w 2666"/>
                <a:gd name="T9" fmla="*/ 0 h 2704"/>
              </a:gdLst>
              <a:ahLst/>
              <a:cxnLst>
                <a:cxn ang="0">
                  <a:pos x="T0" y="T1"/>
                </a:cxn>
                <a:cxn ang="0">
                  <a:pos x="T2" y="T3"/>
                </a:cxn>
                <a:cxn ang="0">
                  <a:pos x="T4" y="T5"/>
                </a:cxn>
                <a:cxn ang="0">
                  <a:pos x="T6" y="T7"/>
                </a:cxn>
                <a:cxn ang="0">
                  <a:pos x="T8" y="T9"/>
                </a:cxn>
              </a:cxnLst>
              <a:rect l="0" t="0" r="r" b="b"/>
              <a:pathLst>
                <a:path w="2666" h="2704">
                  <a:moveTo>
                    <a:pt x="899" y="0"/>
                  </a:moveTo>
                  <a:lnTo>
                    <a:pt x="0" y="1039"/>
                  </a:lnTo>
                  <a:lnTo>
                    <a:pt x="605" y="2698"/>
                  </a:lnTo>
                  <a:lnTo>
                    <a:pt x="2666" y="2704"/>
                  </a:lnTo>
                  <a:lnTo>
                    <a:pt x="899" y="0"/>
                  </a:lnTo>
                  <a:close/>
                </a:path>
              </a:pathLst>
            </a:cu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cxnSp>
          <p:nvCxnSpPr>
            <p:cNvPr id="325636" name="AutoShape 4"/>
            <p:cNvCxnSpPr>
              <a:cxnSpLocks noChangeShapeType="1"/>
            </p:cNvCxnSpPr>
            <p:nvPr/>
          </p:nvCxnSpPr>
          <p:spPr bwMode="auto">
            <a:xfrm>
              <a:off x="2500" y="3640"/>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5637" name="AutoShape 5"/>
            <p:cNvCxnSpPr>
              <a:cxnSpLocks noChangeShapeType="1"/>
            </p:cNvCxnSpPr>
            <p:nvPr/>
          </p:nvCxnSpPr>
          <p:spPr bwMode="auto">
            <a:xfrm flipV="1">
              <a:off x="3606" y="1521"/>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cxnSp>
        <p:cxnSp>
          <p:nvCxnSpPr>
            <p:cNvPr id="325638" name="AutoShape 6"/>
            <p:cNvCxnSpPr>
              <a:cxnSpLocks noChangeShapeType="1"/>
            </p:cNvCxnSpPr>
            <p:nvPr/>
          </p:nvCxnSpPr>
          <p:spPr bwMode="auto">
            <a:xfrm flipH="1" flipV="1">
              <a:off x="3255" y="1750"/>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4452"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26" name="Oval 8"/>
            <p:cNvSpPr>
              <a:spLocks noChangeArrowheads="1"/>
            </p:cNvSpPr>
            <p:nvPr/>
          </p:nvSpPr>
          <p:spPr bwMode="auto">
            <a:xfrm>
              <a:off x="3577" y="3611"/>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nvGraphicFramePr>
          <p:xfrm>
            <a:off x="3346" y="3668"/>
            <a:ext cx="241" cy="278"/>
          </p:xfrm>
          <a:graphic>
            <a:graphicData uri="http://schemas.openxmlformats.org/presentationml/2006/ole">
              <mc:AlternateContent xmlns:mc="http://schemas.openxmlformats.org/markup-compatibility/2006">
                <mc:Choice xmlns:v="urn:schemas-microsoft-com:vml" Requires="v">
                  <p:oleObj spid="_x0000_s325807" name="Equation" r:id="rId7" imgW="152280" imgH="177480" progId="Equation.DSMT4">
                    <p:embed/>
                  </p:oleObj>
                </mc:Choice>
                <mc:Fallback>
                  <p:oleObj name="Equation" r:id="rId7" imgW="152280" imgH="17748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6" y="3668"/>
                          <a:ext cx="24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nvGraphicFramePr>
          <p:xfrm>
            <a:off x="4492" y="3347"/>
            <a:ext cx="201" cy="259"/>
          </p:xfrm>
          <a:graphic>
            <a:graphicData uri="http://schemas.openxmlformats.org/presentationml/2006/ole">
              <mc:AlternateContent xmlns:mc="http://schemas.openxmlformats.org/markup-compatibility/2006">
                <mc:Choice xmlns:v="urn:schemas-microsoft-com:vml" Requires="v">
                  <p:oleObj spid="_x0000_s325808" name="Equation" r:id="rId9" imgW="126720" imgH="164880" progId="Equation.DSMT4">
                    <p:embed/>
                  </p:oleObj>
                </mc:Choice>
                <mc:Fallback>
                  <p:oleObj name="Equation" r:id="rId9" imgW="126720" imgH="16488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2" y="3347"/>
                          <a:ext cx="20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3667" y="2089"/>
            <a:ext cx="181" cy="278"/>
          </p:xfrm>
          <a:graphic>
            <a:graphicData uri="http://schemas.openxmlformats.org/presentationml/2006/ole">
              <mc:AlternateContent xmlns:mc="http://schemas.openxmlformats.org/markup-compatibility/2006">
                <mc:Choice xmlns:v="urn:schemas-microsoft-com:vml" Requires="v">
                  <p:oleObj spid="_x0000_s325809" name="Equation" r:id="rId11" imgW="114120" imgH="177480" progId="Equation.DSMT4">
                    <p:embed/>
                  </p:oleObj>
                </mc:Choice>
                <mc:Fallback>
                  <p:oleObj name="Equation" r:id="rId11" imgW="114120" imgH="17748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7" y="2089"/>
                          <a:ext cx="18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3341" y="1472"/>
            <a:ext cx="221" cy="259"/>
          </p:xfrm>
          <a:graphic>
            <a:graphicData uri="http://schemas.openxmlformats.org/presentationml/2006/ole">
              <mc:AlternateContent xmlns:mc="http://schemas.openxmlformats.org/markup-compatibility/2006">
                <mc:Choice xmlns:v="urn:schemas-microsoft-com:vml" Requires="v">
                  <p:oleObj spid="_x0000_s325810" name="Equation" r:id="rId13" imgW="139680" imgH="164880" progId="Equation.DSMT4">
                    <p:embed/>
                  </p:oleObj>
                </mc:Choice>
                <mc:Fallback>
                  <p:oleObj name="Equation" r:id="rId13" imgW="139680" imgH="164880" progId="Equation.DSMT4">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1" y="1472"/>
                          <a:ext cx="22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nvGraphicFramePr>
          <p:xfrm>
            <a:off x="5552" y="3404"/>
            <a:ext cx="201" cy="219"/>
          </p:xfrm>
          <a:graphic>
            <a:graphicData uri="http://schemas.openxmlformats.org/presentationml/2006/ole">
              <mc:AlternateContent xmlns:mc="http://schemas.openxmlformats.org/markup-compatibility/2006">
                <mc:Choice xmlns:v="urn:schemas-microsoft-com:vml" Requires="v">
                  <p:oleObj spid="_x0000_s325811" name="Equation" r:id="rId15" imgW="126720" imgH="139680" progId="Equation.DSMT4">
                    <p:embed/>
                  </p:oleObj>
                </mc:Choice>
                <mc:Fallback>
                  <p:oleObj name="Equation" r:id="rId15" imgW="126720" imgH="139680"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2" y="3404"/>
                          <a:ext cx="201"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632" name="Oval 14"/>
            <p:cNvSpPr>
              <a:spLocks noChangeArrowheads="1"/>
            </p:cNvSpPr>
            <p:nvPr/>
          </p:nvSpPr>
          <p:spPr bwMode="auto">
            <a:xfrm>
              <a:off x="3577" y="2262"/>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36" name="Group 54">
            <a:extLst>
              <a:ext uri="{FF2B5EF4-FFF2-40B4-BE49-F238E27FC236}">
                <a16:creationId xmlns="" xmlns:a16="http://schemas.microsoft.com/office/drawing/2014/main" id="{3A6082AD-DA1D-4F0D-9442-B3B8287DDAAC}"/>
              </a:ext>
            </a:extLst>
          </p:cNvPr>
          <p:cNvGrpSpPr/>
          <p:nvPr/>
        </p:nvGrpSpPr>
        <p:grpSpPr>
          <a:xfrm>
            <a:off x="740598" y="1988053"/>
            <a:ext cx="22547526" cy="2422469"/>
            <a:chOff x="1268078" y="3405486"/>
            <a:chExt cx="22547526" cy="2422469"/>
          </a:xfrm>
        </p:grpSpPr>
        <p:sp>
          <p:nvSpPr>
            <p:cNvPr id="37" name="Rounded Rectangle 61">
              <a:extLst>
                <a:ext uri="{FF2B5EF4-FFF2-40B4-BE49-F238E27FC236}">
                  <a16:creationId xmlns="" xmlns:a16="http://schemas.microsoft.com/office/drawing/2014/main" id="{AEECA645-4273-4313-8EE5-6DC6ED157E4E}"/>
                </a:ext>
              </a:extLst>
            </p:cNvPr>
            <p:cNvSpPr/>
            <p:nvPr/>
          </p:nvSpPr>
          <p:spPr>
            <a:xfrm>
              <a:off x="1268078" y="3790953"/>
              <a:ext cx="22547526" cy="203700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38" name="Group 67">
              <a:extLst>
                <a:ext uri="{FF2B5EF4-FFF2-40B4-BE49-F238E27FC236}">
                  <a16:creationId xmlns="" xmlns:a16="http://schemas.microsoft.com/office/drawing/2014/main" id="{7831AE5E-48A0-4D63-9D08-046E68E93C62}"/>
                </a:ext>
              </a:extLst>
            </p:cNvPr>
            <p:cNvGrpSpPr/>
            <p:nvPr/>
          </p:nvGrpSpPr>
          <p:grpSpPr>
            <a:xfrm>
              <a:off x="1268078" y="3405486"/>
              <a:ext cx="3300222" cy="940513"/>
              <a:chOff x="1311958" y="3405486"/>
              <a:chExt cx="3300222" cy="940513"/>
            </a:xfrm>
          </p:grpSpPr>
          <p:sp>
            <p:nvSpPr>
              <p:cNvPr id="39" name="Freeform 20">
                <a:extLst>
                  <a:ext uri="{FF2B5EF4-FFF2-40B4-BE49-F238E27FC236}">
                    <a16:creationId xmlns="" xmlns:a16="http://schemas.microsoft.com/office/drawing/2014/main" id="{5130796D-8EBF-4621-AAFA-0990B8CBA8FE}"/>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 xmlns:a16="http://schemas.microsoft.com/office/drawing/2014/main" id="{5FED85E0-208E-4F7A-89F9-139359BC3A90}"/>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2</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41" name="Group 70">
                <a:extLst>
                  <a:ext uri="{FF2B5EF4-FFF2-40B4-BE49-F238E27FC236}">
                    <a16:creationId xmlns="" xmlns:a16="http://schemas.microsoft.com/office/drawing/2014/main" id="{4714D506-5E39-44D5-B738-B03E345B5C11}"/>
                  </a:ext>
                </a:extLst>
              </p:cNvPr>
              <p:cNvGrpSpPr/>
              <p:nvPr/>
            </p:nvGrpSpPr>
            <p:grpSpPr>
              <a:xfrm>
                <a:off x="1311958" y="3405486"/>
                <a:ext cx="950173" cy="940513"/>
                <a:chOff x="1311958" y="3405486"/>
                <a:chExt cx="950173" cy="940513"/>
              </a:xfrm>
            </p:grpSpPr>
            <p:sp>
              <p:nvSpPr>
                <p:cNvPr id="42" name="Rectangle 41">
                  <a:extLst>
                    <a:ext uri="{FF2B5EF4-FFF2-40B4-BE49-F238E27FC236}">
                      <a16:creationId xmlns="" xmlns:a16="http://schemas.microsoft.com/office/drawing/2014/main" id="{1A91F781-9FC9-4286-B9C1-A0E8F1592EBE}"/>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3" name="Freeform 13">
                  <a:extLst>
                    <a:ext uri="{FF2B5EF4-FFF2-40B4-BE49-F238E27FC236}">
                      <a16:creationId xmlns="" xmlns:a16="http://schemas.microsoft.com/office/drawing/2014/main" id="{12466303-5BA1-4ABC-8C23-F176684B8136}"/>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4" name="Freeform 14">
                  <a:extLst>
                    <a:ext uri="{FF2B5EF4-FFF2-40B4-BE49-F238E27FC236}">
                      <a16:creationId xmlns="" xmlns:a16="http://schemas.microsoft.com/office/drawing/2014/main" id="{9BCE794E-2FF2-4AEB-BFEF-9A43EDE2D7D5}"/>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5" name="Freeform 15">
                  <a:extLst>
                    <a:ext uri="{FF2B5EF4-FFF2-40B4-BE49-F238E27FC236}">
                      <a16:creationId xmlns="" xmlns:a16="http://schemas.microsoft.com/office/drawing/2014/main" id="{ABC4E9A9-E5E7-44FB-930B-D9975E84FEE3}"/>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Freeform 16">
                  <a:extLst>
                    <a:ext uri="{FF2B5EF4-FFF2-40B4-BE49-F238E27FC236}">
                      <a16:creationId xmlns="" xmlns:a16="http://schemas.microsoft.com/office/drawing/2014/main" id="{47EDB131-4E7D-4FED-A55B-E381ED2A44F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7" name="Freeform 17">
                  <a:extLst>
                    <a:ext uri="{FF2B5EF4-FFF2-40B4-BE49-F238E27FC236}">
                      <a16:creationId xmlns="" xmlns:a16="http://schemas.microsoft.com/office/drawing/2014/main" id="{44EAD230-2D45-4F83-A11A-D59D2A8CB572}"/>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8" name="Freeform 18">
                  <a:extLst>
                    <a:ext uri="{FF2B5EF4-FFF2-40B4-BE49-F238E27FC236}">
                      <a16:creationId xmlns="" xmlns:a16="http://schemas.microsoft.com/office/drawing/2014/main" id="{3390F650-3A64-42C1-907F-02954E39B1B4}"/>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9" name="Freeform 19">
                  <a:extLst>
                    <a:ext uri="{FF2B5EF4-FFF2-40B4-BE49-F238E27FC236}">
                      <a16:creationId xmlns="" xmlns:a16="http://schemas.microsoft.com/office/drawing/2014/main" id="{BE382F4B-4B7F-435A-902F-01BC08140A3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0" name="Freeform 20">
                  <a:extLst>
                    <a:ext uri="{FF2B5EF4-FFF2-40B4-BE49-F238E27FC236}">
                      <a16:creationId xmlns="" xmlns:a16="http://schemas.microsoft.com/office/drawing/2014/main" id="{C3B2ED02-69A8-418D-B992-6B42EACD0D4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1" name="Freeform 21">
                  <a:extLst>
                    <a:ext uri="{FF2B5EF4-FFF2-40B4-BE49-F238E27FC236}">
                      <a16:creationId xmlns="" xmlns:a16="http://schemas.microsoft.com/office/drawing/2014/main" id="{D84128A9-3651-4495-B735-31E6DB6D6B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2" name="Freeform 22">
                  <a:extLst>
                    <a:ext uri="{FF2B5EF4-FFF2-40B4-BE49-F238E27FC236}">
                      <a16:creationId xmlns="" xmlns:a16="http://schemas.microsoft.com/office/drawing/2014/main" id="{039BAEBA-D8A4-4BA9-91E0-7A8D8B00C49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3" name="Freeform 23">
                  <a:extLst>
                    <a:ext uri="{FF2B5EF4-FFF2-40B4-BE49-F238E27FC236}">
                      <a16:creationId xmlns="" xmlns:a16="http://schemas.microsoft.com/office/drawing/2014/main" id="{BBCAFEC3-9245-439B-BE51-F12C3895529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4" name="Freeform 24">
                  <a:extLst>
                    <a:ext uri="{FF2B5EF4-FFF2-40B4-BE49-F238E27FC236}">
                      <a16:creationId xmlns="" xmlns:a16="http://schemas.microsoft.com/office/drawing/2014/main" id="{21F5BAED-421D-49CA-972B-08FCE1E1E3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5" name="Freeform 25">
                  <a:extLst>
                    <a:ext uri="{FF2B5EF4-FFF2-40B4-BE49-F238E27FC236}">
                      <a16:creationId xmlns="" xmlns:a16="http://schemas.microsoft.com/office/drawing/2014/main" id="{E6C0B70A-11A0-4761-A12E-D012812DEBD4}"/>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6" name="Freeform 26">
                  <a:extLst>
                    <a:ext uri="{FF2B5EF4-FFF2-40B4-BE49-F238E27FC236}">
                      <a16:creationId xmlns="" xmlns:a16="http://schemas.microsoft.com/office/drawing/2014/main" id="{F1A604CD-5BA2-439F-AC9D-86866C17F1DE}"/>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7" name="Freeform 27">
                  <a:extLst>
                    <a:ext uri="{FF2B5EF4-FFF2-40B4-BE49-F238E27FC236}">
                      <a16:creationId xmlns="" xmlns:a16="http://schemas.microsoft.com/office/drawing/2014/main" id="{9DFD2221-C4C5-4218-B378-BD23BFF6D41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8" name="Freeform 28">
                  <a:extLst>
                    <a:ext uri="{FF2B5EF4-FFF2-40B4-BE49-F238E27FC236}">
                      <a16:creationId xmlns="" xmlns:a16="http://schemas.microsoft.com/office/drawing/2014/main" id="{5D014BBB-489A-40AC-ADA1-F9DBA104DCBA}"/>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9" name="Freeform 29">
                  <a:extLst>
                    <a:ext uri="{FF2B5EF4-FFF2-40B4-BE49-F238E27FC236}">
                      <a16:creationId xmlns="" xmlns:a16="http://schemas.microsoft.com/office/drawing/2014/main" id="{290EB4CF-53C5-43E8-9343-17471F99F7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0" name="Freeform 30">
                  <a:extLst>
                    <a:ext uri="{FF2B5EF4-FFF2-40B4-BE49-F238E27FC236}">
                      <a16:creationId xmlns="" xmlns:a16="http://schemas.microsoft.com/office/drawing/2014/main" id="{500A911C-0CCD-4BC2-ADFC-8E77799BA69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1" name="Freeform 31">
                  <a:extLst>
                    <a:ext uri="{FF2B5EF4-FFF2-40B4-BE49-F238E27FC236}">
                      <a16:creationId xmlns="" xmlns:a16="http://schemas.microsoft.com/office/drawing/2014/main" id="{80B88C91-575E-481B-AC00-9508BFBD99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2" name="Freeform 32">
                  <a:extLst>
                    <a:ext uri="{FF2B5EF4-FFF2-40B4-BE49-F238E27FC236}">
                      <a16:creationId xmlns="" xmlns:a16="http://schemas.microsoft.com/office/drawing/2014/main" id="{37B1CEC1-73B8-440C-ABA4-E666EC7C4AD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3" name="Freeform 33">
                  <a:extLst>
                    <a:ext uri="{FF2B5EF4-FFF2-40B4-BE49-F238E27FC236}">
                      <a16:creationId xmlns="" xmlns:a16="http://schemas.microsoft.com/office/drawing/2014/main" id="{394CBC10-1109-4C77-BC68-CA68A339CBDB}"/>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4" name="Freeform 34">
                  <a:extLst>
                    <a:ext uri="{FF2B5EF4-FFF2-40B4-BE49-F238E27FC236}">
                      <a16:creationId xmlns="" xmlns:a16="http://schemas.microsoft.com/office/drawing/2014/main" id="{6468BEEF-6468-476A-A764-8C1DD9AEF27F}"/>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5" name="Freeform 35">
                  <a:extLst>
                    <a:ext uri="{FF2B5EF4-FFF2-40B4-BE49-F238E27FC236}">
                      <a16:creationId xmlns="" xmlns:a16="http://schemas.microsoft.com/office/drawing/2014/main" id="{7FF30ACA-2722-489A-AFE9-C903AA0F91B3}"/>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6" name="Freeform 36">
                  <a:extLst>
                    <a:ext uri="{FF2B5EF4-FFF2-40B4-BE49-F238E27FC236}">
                      <a16:creationId xmlns="" xmlns:a16="http://schemas.microsoft.com/office/drawing/2014/main" id="{2A0FFAB0-573B-4872-A532-8835721EE55C}"/>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67" name="Rectangle 66">
                <a:extLst>
                  <a:ext uri="{FF2B5EF4-FFF2-40B4-BE49-F238E27FC236}">
                    <a16:creationId xmlns="" xmlns:a16="http://schemas.microsoft.com/office/drawing/2014/main" id="{F60E950D-F216-47CB-8DE3-6D2B15591A65}"/>
                  </a:ext>
                </a:extLst>
              </p:cNvPr>
              <p:cNvSpPr/>
              <p:nvPr/>
            </p:nvSpPr>
            <p:spPr>
              <a:xfrm>
                <a:off x="3479826" y="2438313"/>
                <a:ext cx="19874208" cy="1683346"/>
              </a:xfrm>
              <a:prstGeom prst="rect">
                <a:avLst/>
              </a:prstGeom>
            </p:spPr>
            <p:txBody>
              <a:bodyPr wrap="square">
                <a:spAutoFit/>
              </a:bodyPr>
              <a:lstStyle/>
              <a:p>
                <a:pPr algn="ctr">
                  <a:lnSpc>
                    <a:spcPts val="65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14:m>
                  <m:oMath xmlns:m="http://schemas.openxmlformats.org/officeDocument/2006/math">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0" smtClean="0">
                        <a:latin typeface="Cambria Math"/>
                        <a:ea typeface="Tahoma" pitchFamily="34" charset="0"/>
                        <a:cs typeface="Tahoma" pitchFamily="34" charset="0"/>
                      </a:rPr>
                      <m:t>𝟔</m:t>
                    </m:r>
                    <m:r>
                      <a:rPr lang="en-US" sz="4400" b="1" i="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là phần không tô đậm trong hình vẽ của hình vẽ nào, trong các hình vẽ sau </a:t>
                </a:r>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67" name="Rectangle 66">
                <a:extLst>
                  <a:ext uri="{FF2B5EF4-FFF2-40B4-BE49-F238E27FC236}">
                    <a16:creationId xmlns:a16="http://schemas.microsoft.com/office/drawing/2014/main" id="{F60E950D-F216-47CB-8DE3-6D2B15591A65}"/>
                  </a:ext>
                </a:extLst>
              </p:cNvPr>
              <p:cNvSpPr>
                <a:spLocks noRot="1" noChangeAspect="1" noMove="1" noResize="1" noEditPoints="1" noAdjustHandles="1" noChangeArrowheads="1" noChangeShapeType="1" noTextEdit="1"/>
              </p:cNvSpPr>
              <p:nvPr/>
            </p:nvSpPr>
            <p:spPr>
              <a:xfrm>
                <a:off x="3479826" y="2438313"/>
                <a:ext cx="19874208" cy="1683346"/>
              </a:xfrm>
              <a:prstGeom prst="rect">
                <a:avLst/>
              </a:prstGeom>
              <a:blipFill>
                <a:blip r:embed="rId17"/>
                <a:stretch>
                  <a:fillRect t="-2536" b="-16667"/>
                </a:stretch>
              </a:blipFill>
            </p:spPr>
            <p:txBody>
              <a:bodyPr/>
              <a:lstStyle/>
              <a:p>
                <a:r>
                  <a:rPr lang="en-US">
                    <a:noFill/>
                  </a:rPr>
                  <a:t> </a:t>
                </a:r>
              </a:p>
            </p:txBody>
          </p:sp>
        </mc:Fallback>
      </mc:AlternateContent>
    </p:spTree>
    <p:extLst>
      <p:ext uri="{BB962C8B-B14F-4D97-AF65-F5344CB8AC3E}">
        <p14:creationId xmlns:p14="http://schemas.microsoft.com/office/powerpoint/2010/main" val="385856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1961364"/>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1"/>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243174" y="3186386"/>
            <a:ext cx="22997540" cy="861774"/>
            <a:chOff x="644526" y="2766774"/>
            <a:chExt cx="22997540" cy="861774"/>
          </a:xfrm>
        </p:grpSpPr>
        <p:sp>
          <p:nvSpPr>
            <p:cNvPr id="7" name="TextBox 6"/>
            <p:cNvSpPr txBox="1"/>
            <p:nvPr/>
          </p:nvSpPr>
          <p:spPr>
            <a:xfrm>
              <a:off x="1906586" y="2766774"/>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Tóm tắt các phương pháp giải:</a:t>
              </a:r>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4</a:t>
              </a:r>
            </a:p>
          </p:txBody>
        </p:sp>
      </p:grpSp>
      <p:grpSp>
        <p:nvGrpSpPr>
          <p:cNvPr id="10" name="Group 9"/>
          <p:cNvGrpSpPr/>
          <p:nvPr/>
        </p:nvGrpSpPr>
        <p:grpSpPr>
          <a:xfrm>
            <a:off x="687674" y="4172461"/>
            <a:ext cx="14889496" cy="861774"/>
            <a:chOff x="644526" y="2766774"/>
            <a:chExt cx="22997540" cy="861774"/>
          </a:xfrm>
        </p:grpSpPr>
        <p:sp>
          <p:nvSpPr>
            <p:cNvPr id="11" name="TextBox 10"/>
            <p:cNvSpPr txBox="1"/>
            <p:nvPr/>
          </p:nvSpPr>
          <p:spPr>
            <a:xfrm>
              <a:off x="1906585" y="2766774"/>
              <a:ext cx="21735481"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Giải bất phương trình bậc nhất hai ẩn.</a:t>
              </a:r>
              <a:endParaRPr lang="en-US" sz="4400" b="1" dirty="0">
                <a:latin typeface="Times New Roman" panose="02020603050405020304" pitchFamily="18" charset="0"/>
                <a:ea typeface="Tahoma" pitchFamily="34" charset="0"/>
                <a:cs typeface="Times New Roman" panose="02020603050405020304" pitchFamily="18" charset="0"/>
              </a:endParaRPr>
            </a:p>
          </p:txBody>
        </p:sp>
        <p:sp>
          <p:nvSpPr>
            <p:cNvPr id="12" name="Rounded Rectangle 11"/>
            <p:cNvSpPr/>
            <p:nvPr/>
          </p:nvSpPr>
          <p:spPr>
            <a:xfrm>
              <a:off x="644526" y="2823876"/>
              <a:ext cx="1269206" cy="804672"/>
            </a:xfrm>
            <a:prstGeom prst="roundRect">
              <a:avLst/>
            </a:prstGeom>
            <a:solidFill>
              <a:srgbClr val="FF1D1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a</a:t>
              </a:r>
            </a:p>
          </p:txBody>
        </p:sp>
      </p:grpSp>
      <p:sp>
        <p:nvSpPr>
          <p:cNvPr id="13" name="Rectangle 12"/>
          <p:cNvSpPr/>
          <p:nvPr/>
        </p:nvSpPr>
        <p:spPr>
          <a:xfrm>
            <a:off x="629309" y="6426747"/>
            <a:ext cx="7315014" cy="2664296"/>
          </a:xfrm>
          <a:prstGeom prst="rect">
            <a:avLst/>
          </a:prstGeom>
          <a:solidFill>
            <a:schemeClr val="accent5">
              <a:tint val="50000"/>
              <a:satMod val="300000"/>
            </a:schemeClr>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4400" b="1">
                <a:effectLst/>
                <a:latin typeface="Times New Roman" panose="02020603050405020304" pitchFamily="18" charset="0"/>
                <a:ea typeface="Tahoma" pitchFamily="34" charset="0"/>
                <a:cs typeface="Times New Roman" panose="02020603050405020304" pitchFamily="18" charset="0"/>
              </a:rPr>
              <a:t>Phương pháp</a:t>
            </a:r>
            <a:r>
              <a:rPr lang="en-US" sz="4400" b="1">
                <a:effectLst/>
                <a:latin typeface="Times New Roman" panose="02020603050405020304" pitchFamily="18" charset="0"/>
                <a:ea typeface="Tahoma" pitchFamily="34" charset="0"/>
                <a:cs typeface="Times New Roman" panose="02020603050405020304" pitchFamily="18" charset="0"/>
              </a:rPr>
              <a:t> giải bất phương trình bậc nhất hai ẩn</a:t>
            </a:r>
          </a:p>
        </p:txBody>
      </p:sp>
      <p:cxnSp>
        <p:nvCxnSpPr>
          <p:cNvPr id="14" name="Straight Arrow Connector 13"/>
          <p:cNvCxnSpPr>
            <a:cxnSpLocks/>
            <a:stCxn id="13" idx="3"/>
            <a:endCxn id="17" idx="1"/>
          </p:cNvCxnSpPr>
          <p:nvPr/>
        </p:nvCxnSpPr>
        <p:spPr>
          <a:xfrm>
            <a:off x="7944323" y="7758895"/>
            <a:ext cx="1624197" cy="2073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3" idx="3"/>
            <a:endCxn id="16" idx="1"/>
          </p:cNvCxnSpPr>
          <p:nvPr/>
        </p:nvCxnSpPr>
        <p:spPr>
          <a:xfrm flipV="1">
            <a:off x="7944323" y="5858002"/>
            <a:ext cx="1941991" cy="1900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886314" y="5058594"/>
            <a:ext cx="8796738" cy="1598816"/>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vi-VN" sz="4400" b="1">
                <a:effectLst/>
                <a:latin typeface="Times New Roman" panose="02020603050405020304" pitchFamily="18" charset="0"/>
                <a:ea typeface="Tahoma" pitchFamily="34" charset="0"/>
                <a:cs typeface="Times New Roman" panose="02020603050405020304" pitchFamily="18" charset="0"/>
              </a:rPr>
              <a:t>Bước 1: </a:t>
            </a:r>
            <a:r>
              <a:rPr lang="vi-VN" sz="4400">
                <a:effectLst/>
                <a:latin typeface="Times New Roman" panose="02020603050405020304" pitchFamily="18" charset="0"/>
                <a:ea typeface="Tahoma" pitchFamily="34" charset="0"/>
                <a:cs typeface="Times New Roman" panose="02020603050405020304" pitchFamily="18" charset="0"/>
              </a:rPr>
              <a:t>Vẽ  đường thẳng </a:t>
            </a:r>
            <a:endParaRPr lang="en-US" sz="4400">
              <a:effectLst/>
              <a:latin typeface="Times New Roman" panose="02020603050405020304" pitchFamily="18" charset="0"/>
              <a:ea typeface="Tahoma" pitchFamily="34" charset="0"/>
              <a:cs typeface="Times New Roman" panose="02020603050405020304" pitchFamily="18" charset="0"/>
            </a:endParaRPr>
          </a:p>
          <a:p>
            <a:pPr marL="0" marR="0" algn="ctr">
              <a:lnSpc>
                <a:spcPct val="115000"/>
              </a:lnSpc>
              <a:spcBef>
                <a:spcPts val="0"/>
              </a:spcBef>
              <a:spcAft>
                <a:spcPts val="1000"/>
              </a:spcAft>
            </a:pPr>
            <a:r>
              <a:rPr lang="en-US" sz="4400">
                <a:effectLst/>
                <a:latin typeface="Times New Roman" panose="02020603050405020304" pitchFamily="18" charset="0"/>
                <a:ea typeface="Tahoma"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7" name="Rectangle 16"/>
              <p:cNvSpPr/>
              <p:nvPr/>
            </p:nvSpPr>
            <p:spPr>
              <a:xfrm>
                <a:off x="9568520" y="8329215"/>
                <a:ext cx="14113568" cy="300570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4400" b="1">
                    <a:effectLst/>
                    <a:latin typeface="Times New Roman" panose="02020603050405020304" pitchFamily="18" charset="0"/>
                    <a:ea typeface="Tahoma" pitchFamily="34" charset="0"/>
                    <a:cs typeface="Times New Roman" panose="02020603050405020304" pitchFamily="18" charset="0"/>
                  </a:rPr>
                  <a:t>Bước 2: </a:t>
                </a:r>
                <a:r>
                  <a:rPr lang="vi-VN" sz="4400">
                    <a:effectLst/>
                    <a:latin typeface="Times New Roman" panose="02020603050405020304" pitchFamily="18" charset="0"/>
                    <a:ea typeface="Tahoma" pitchFamily="34" charset="0"/>
                    <a:cs typeface="Times New Roman" panose="02020603050405020304" pitchFamily="18" charset="0"/>
                  </a:rPr>
                  <a:t>Xét một điểm </a:t>
                </a:r>
                <a14:m>
                  <m:oMath xmlns:m="http://schemas.openxmlformats.org/officeDocument/2006/math">
                    <m:r>
                      <a:rPr lang="en-US" sz="4400" b="0" i="1" smtClean="0">
                        <a:effectLst/>
                        <a:latin typeface="Cambria Math"/>
                        <a:ea typeface="Tahoma" pitchFamily="34" charset="0"/>
                        <a:cs typeface="Tahoma" pitchFamily="34" charset="0"/>
                      </a:rPr>
                      <m:t>𝑀</m:t>
                    </m:r>
                    <m:d>
                      <m:dPr>
                        <m:ctrlPr>
                          <a:rPr lang="en-US" sz="4400" b="0" i="1" smtClean="0">
                            <a:effectLst/>
                            <a:latin typeface="Cambria Math"/>
                            <a:ea typeface="Tahoma" pitchFamily="34" charset="0"/>
                            <a:cs typeface="Tahoma" pitchFamily="34" charset="0"/>
                          </a:rPr>
                        </m:ctrlPr>
                      </m:dPr>
                      <m:e>
                        <m:sSub>
                          <m:sSubPr>
                            <m:ctrlPr>
                              <a:rPr lang="en-US" sz="4400" b="0" i="1" smtClean="0">
                                <a:effectLst/>
                                <a:latin typeface="Cambria Math"/>
                                <a:ea typeface="Tahoma" pitchFamily="34" charset="0"/>
                                <a:cs typeface="Tahoma" pitchFamily="34" charset="0"/>
                              </a:rPr>
                            </m:ctrlPr>
                          </m:sSubPr>
                          <m:e>
                            <m:r>
                              <a:rPr lang="en-US" sz="4400" b="0" i="1" smtClean="0">
                                <a:effectLst/>
                                <a:latin typeface="Cambria Math"/>
                                <a:ea typeface="Tahoma" pitchFamily="34" charset="0"/>
                                <a:cs typeface="Tahoma" pitchFamily="34" charset="0"/>
                              </a:rPr>
                              <m:t>𝑥</m:t>
                            </m:r>
                          </m:e>
                          <m:sub>
                            <m:r>
                              <a:rPr lang="en-US" sz="4400" b="0" i="1" smtClean="0">
                                <a:effectLst/>
                                <a:latin typeface="Cambria Math"/>
                                <a:ea typeface="Tahoma" pitchFamily="34" charset="0"/>
                                <a:cs typeface="Tahoma" pitchFamily="34" charset="0"/>
                              </a:rPr>
                              <m:t>𝑜</m:t>
                            </m:r>
                          </m:sub>
                        </m:sSub>
                        <m:r>
                          <a:rPr lang="en-US" sz="4400" b="0" i="1" smtClean="0">
                            <a:effectLst/>
                            <a:latin typeface="Cambria Math"/>
                            <a:ea typeface="Tahoma" pitchFamily="34" charset="0"/>
                            <a:cs typeface="Tahoma" pitchFamily="34" charset="0"/>
                          </a:rPr>
                          <m:t>;</m:t>
                        </m:r>
                        <m:sSub>
                          <m:sSubPr>
                            <m:ctrlPr>
                              <a:rPr lang="en-US" sz="4400" b="0" i="1" smtClean="0">
                                <a:effectLst/>
                                <a:latin typeface="Cambria Math"/>
                                <a:ea typeface="Tahoma" pitchFamily="34" charset="0"/>
                                <a:cs typeface="Tahoma" pitchFamily="34" charset="0"/>
                              </a:rPr>
                            </m:ctrlPr>
                          </m:sSubPr>
                          <m:e>
                            <m:r>
                              <a:rPr lang="en-US" sz="4400" b="0" i="1" smtClean="0">
                                <a:effectLst/>
                                <a:latin typeface="Cambria Math"/>
                                <a:ea typeface="Tahoma" pitchFamily="34" charset="0"/>
                                <a:cs typeface="Tahoma" pitchFamily="34" charset="0"/>
                              </a:rPr>
                              <m:t>𝑦</m:t>
                            </m:r>
                          </m:e>
                          <m:sub>
                            <m:r>
                              <a:rPr lang="en-US" sz="4400" b="0" i="1" smtClean="0">
                                <a:effectLst/>
                                <a:latin typeface="Cambria Math"/>
                                <a:ea typeface="Tahoma" pitchFamily="34" charset="0"/>
                                <a:cs typeface="Tahoma" pitchFamily="34" charset="0"/>
                              </a:rPr>
                              <m:t>𝑜</m:t>
                            </m:r>
                          </m:sub>
                        </m:sSub>
                      </m:e>
                    </m:d>
                    <m:r>
                      <a:rPr lang="en-US" sz="4400" b="0" i="0" smtClean="0">
                        <a:effectLst/>
                        <a:latin typeface="Cambria Math"/>
                        <a:ea typeface="Tahoma" pitchFamily="34" charset="0"/>
                        <a:cs typeface="Tahoma" pitchFamily="34" charset="0"/>
                      </a:rPr>
                      <m:t> </m:t>
                    </m:r>
                  </m:oMath>
                </a14:m>
                <a:r>
                  <a:rPr lang="vi-VN" sz="4400">
                    <a:effectLst/>
                    <a:latin typeface="Times New Roman" panose="02020603050405020304" pitchFamily="18" charset="0"/>
                    <a:ea typeface="Tahoma" pitchFamily="34" charset="0"/>
                    <a:cs typeface="Times New Roman" panose="02020603050405020304" pitchFamily="18" charset="0"/>
                  </a:rPr>
                  <a:t>không nằm trên </a:t>
                </a:r>
                <a14:m>
                  <m:oMath xmlns:m="http://schemas.openxmlformats.org/officeDocument/2006/math">
                    <m:d>
                      <m:dPr>
                        <m:ctrlPr>
                          <a:rPr lang="en-US" sz="4400" b="0" i="1" smtClean="0">
                            <a:effectLst/>
                            <a:latin typeface="Cambria Math"/>
                            <a:ea typeface="Tahoma" pitchFamily="34" charset="0"/>
                            <a:cs typeface="Tahoma" pitchFamily="34" charset="0"/>
                          </a:rPr>
                        </m:ctrlPr>
                      </m:dPr>
                      <m:e>
                        <m:r>
                          <a:rPr lang="en-US" sz="4400" b="0" i="1" smtClean="0">
                            <a:effectLst/>
                            <a:latin typeface="Cambria Math"/>
                            <a:ea typeface="Tahoma" pitchFamily="34" charset="0"/>
                            <a:cs typeface="Tahoma" pitchFamily="34" charset="0"/>
                          </a:rPr>
                          <m:t>𝑑</m:t>
                        </m:r>
                      </m:e>
                    </m:d>
                    <m:r>
                      <a:rPr lang="en-US" sz="4400" b="0" i="1" smtClean="0">
                        <a:effectLst/>
                        <a:latin typeface="Cambria Math"/>
                        <a:ea typeface="Tahoma" pitchFamily="34" charset="0"/>
                        <a:cs typeface="Tahoma" pitchFamily="34" charset="0"/>
                      </a:rPr>
                      <m:t> </m:t>
                    </m:r>
                  </m:oMath>
                </a14:m>
                <a:r>
                  <a:rPr lang="en-US" sz="4400">
                    <a:effectLst/>
                    <a:latin typeface="Times New Roman" panose="02020603050405020304" pitchFamily="18" charset="0"/>
                    <a:ea typeface="Tahoma" pitchFamily="34" charset="0"/>
                    <a:cs typeface="Times New Roman" panose="02020603050405020304" pitchFamily="18" charset="0"/>
                  </a:rPr>
                  <a:t>sau đó xem xét và đưa ra kết luận về miền nghiệm của bất phương trình bậc nhất hai ẩn đã cho.</a:t>
                </a:r>
              </a:p>
            </p:txBody>
          </p:sp>
        </mc:Choice>
        <mc:Fallback xmlns="">
          <p:sp>
            <p:nvSpPr>
              <p:cNvPr id="17" name="Rectangle 16"/>
              <p:cNvSpPr>
                <a:spLocks noRot="1" noChangeAspect="1" noMove="1" noResize="1" noEditPoints="1" noAdjustHandles="1" noChangeArrowheads="1" noChangeShapeType="1" noTextEdit="1"/>
              </p:cNvSpPr>
              <p:nvPr/>
            </p:nvSpPr>
            <p:spPr>
              <a:xfrm>
                <a:off x="9568520" y="8329215"/>
                <a:ext cx="14113568" cy="3005703"/>
              </a:xfrm>
              <a:prstGeom prst="rect">
                <a:avLst/>
              </a:prstGeom>
              <a:blipFill>
                <a:blip r:embed="rId2"/>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28019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iagram 42"/>
          <p:cNvGraphicFramePr/>
          <p:nvPr>
            <p:extLst>
              <p:ext uri="{D42A27DB-BD31-4B8C-83A1-F6EECF244321}">
                <p14:modId xmlns:p14="http://schemas.microsoft.com/office/powerpoint/2010/main" val="3626888567"/>
              </p:ext>
            </p:extLst>
          </p:nvPr>
        </p:nvGraphicFramePr>
        <p:xfrm>
          <a:off x="311474" y="1818234"/>
          <a:ext cx="24074114" cy="12313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4" name="Group 43"/>
          <p:cNvGrpSpPr/>
          <p:nvPr/>
        </p:nvGrpSpPr>
        <p:grpSpPr>
          <a:xfrm>
            <a:off x="311474" y="1505829"/>
            <a:ext cx="21170352" cy="1032486"/>
            <a:chOff x="993118" y="2823875"/>
            <a:chExt cx="23693184" cy="1323916"/>
          </a:xfrm>
        </p:grpSpPr>
        <p:sp>
          <p:nvSpPr>
            <p:cNvPr id="45" name="TextBox 44"/>
            <p:cNvSpPr txBox="1"/>
            <p:nvPr/>
          </p:nvSpPr>
          <p:spPr>
            <a:xfrm>
              <a:off x="1987177" y="2853089"/>
              <a:ext cx="22699125" cy="129470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vi-VN" sz="4800" b="1"/>
                <a:t>Các bài toán toán liên quan đến bất phương trình bậc nhất hai ẩn</a:t>
              </a:r>
              <a:endParaRPr lang="en-US" sz="4800"/>
            </a:p>
          </p:txBody>
        </p:sp>
        <p:sp>
          <p:nvSpPr>
            <p:cNvPr id="46" name="Rounded Rectangle 45"/>
            <p:cNvSpPr/>
            <p:nvPr/>
          </p:nvSpPr>
          <p:spPr>
            <a:xfrm>
              <a:off x="993118" y="2823875"/>
              <a:ext cx="920614" cy="1237599"/>
            </a:xfrm>
            <a:prstGeom prst="roundRect">
              <a:avLst/>
            </a:prstGeom>
            <a:solidFill>
              <a:srgbClr val="FF1D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dirty="0"/>
                <a:t>b</a:t>
              </a:r>
            </a:p>
          </p:txBody>
        </p:sp>
      </p:grpSp>
    </p:spTree>
    <p:extLst>
      <p:ext uri="{BB962C8B-B14F-4D97-AF65-F5344CB8AC3E}">
        <p14:creationId xmlns:p14="http://schemas.microsoft.com/office/powerpoint/2010/main" val="8647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55583" y="1563301"/>
            <a:ext cx="19658319" cy="830997"/>
            <a:chOff x="-288924" y="1892299"/>
            <a:chExt cx="19659599" cy="83089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399494" cy="753964"/>
            </a:xfrm>
            <a:prstGeom prst="rect">
              <a:avLst/>
            </a:prstGeom>
            <a:noFill/>
          </p:spPr>
          <p:txBody>
            <a:bodyPr wrap="none" rtlCol="0">
              <a:spAutoFit/>
            </a:bodyPr>
            <a:lstStyle/>
            <a:p>
              <a:r>
                <a:rPr lang="en-US" b="1">
                  <a:solidFill>
                    <a:schemeClr val="bg1"/>
                  </a:solidFill>
                  <a:latin typeface="Times New Roman" panose="02020603050405020304" pitchFamily="18" charset="0"/>
                  <a:ea typeface="Tahoma" pitchFamily="34" charset="0"/>
                  <a:cs typeface="Times New Roman" panose="02020603050405020304" pitchFamily="18" charset="0"/>
                </a:rPr>
                <a:t>I</a:t>
              </a:r>
            </a:p>
          </p:txBody>
        </p:sp>
        <p:sp>
          <p:nvSpPr>
            <p:cNvPr id="5" name="TextBox 4"/>
            <p:cNvSpPr txBox="1"/>
            <p:nvPr/>
          </p:nvSpPr>
          <p:spPr>
            <a:xfrm>
              <a:off x="2087561" y="1892299"/>
              <a:ext cx="17283114" cy="830899"/>
            </a:xfrm>
            <a:prstGeom prst="rect">
              <a:avLst/>
            </a:prstGeom>
            <a:noFill/>
          </p:spPr>
          <p:txBody>
            <a:bodyPr wrap="square" rtlCol="0">
              <a:spAutoFit/>
            </a:bodyPr>
            <a:lstStyle/>
            <a:p>
              <a:r>
                <a:rPr lang="en-US" sz="4800" b="1" dirty="0" smtClean="0">
                  <a:solidFill>
                    <a:srgbClr val="135F82"/>
                  </a:solidFill>
                  <a:latin typeface="Times New Roman" panose="02020603050405020304" pitchFamily="18" charset="0"/>
                  <a:ea typeface="Tahoma" pitchFamily="34" charset="0"/>
                  <a:cs typeface="Times New Roman" panose="02020603050405020304" pitchFamily="18" charset="0"/>
                </a:rPr>
                <a:t>BẤT PHƯƠNG TRÌNH BẬC NHẤT HAI ẨN</a:t>
              </a:r>
              <a:endParaRPr lang="en-US" sz="48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0" name="Group 59"/>
          <p:cNvGrpSpPr/>
          <p:nvPr/>
        </p:nvGrpSpPr>
        <p:grpSpPr>
          <a:xfrm>
            <a:off x="1103562" y="2610322"/>
            <a:ext cx="21897886" cy="4104456"/>
            <a:chOff x="1103562" y="2610322"/>
            <a:chExt cx="21897886" cy="4104456"/>
          </a:xfrm>
        </p:grpSpPr>
        <p:grpSp>
          <p:nvGrpSpPr>
            <p:cNvPr id="7" name="Group 144"/>
            <p:cNvGrpSpPr/>
            <p:nvPr/>
          </p:nvGrpSpPr>
          <p:grpSpPr>
            <a:xfrm>
              <a:off x="1103562" y="2610322"/>
              <a:ext cx="21897886" cy="4104456"/>
              <a:chOff x="1076414" y="3106247"/>
              <a:chExt cx="21897886" cy="4104456"/>
            </a:xfrm>
          </p:grpSpPr>
          <p:sp>
            <p:nvSpPr>
              <p:cNvPr id="9" name="Rounded Rectangle 8"/>
              <p:cNvSpPr/>
              <p:nvPr/>
            </p:nvSpPr>
            <p:spPr>
              <a:xfrm>
                <a:off x="1312551" y="3491345"/>
                <a:ext cx="21661749" cy="3719358"/>
              </a:xfrm>
              <a:prstGeom prst="roundRect">
                <a:avLst>
                  <a:gd name="adj" fmla="val 302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imes New Roman" panose="02020603050405020304" pitchFamily="18" charset="0"/>
                  <a:ea typeface="Tahoma" pitchFamily="34" charset="0"/>
                  <a:cs typeface="Times New Roman" panose="02020603050405020304" pitchFamily="18" charset="0"/>
                </a:endParaRPr>
              </a:p>
            </p:txBody>
          </p:sp>
          <p:grpSp>
            <p:nvGrpSpPr>
              <p:cNvPr id="10" name="Group 65"/>
              <p:cNvGrpSpPr/>
              <p:nvPr/>
            </p:nvGrpSpPr>
            <p:grpSpPr>
              <a:xfrm>
                <a:off x="1076414" y="3106247"/>
                <a:ext cx="4448211" cy="824978"/>
                <a:chOff x="166396" y="8712046"/>
                <a:chExt cx="4448211" cy="824978"/>
              </a:xfrm>
            </p:grpSpPr>
            <p:sp>
              <p:nvSpPr>
                <p:cNvPr id="11" name="Freeform 20"/>
                <p:cNvSpPr>
                  <a:spLocks/>
                </p:cNvSpPr>
                <p:nvPr/>
              </p:nvSpPr>
              <p:spPr bwMode="auto">
                <a:xfrm>
                  <a:off x="384522" y="8755081"/>
                  <a:ext cx="4230085"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grpSp>
              <p:nvGrpSpPr>
                <p:cNvPr id="12" name="Group 11"/>
                <p:cNvGrpSpPr/>
                <p:nvPr/>
              </p:nvGrpSpPr>
              <p:grpSpPr>
                <a:xfrm>
                  <a:off x="166396" y="8780577"/>
                  <a:ext cx="702538" cy="572229"/>
                  <a:chOff x="-145995" y="8633545"/>
                  <a:chExt cx="787401" cy="641352"/>
                </a:xfrm>
              </p:grpSpPr>
              <p:sp>
                <p:nvSpPr>
                  <p:cNvPr id="14"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5"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6"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7"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8"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1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sp>
                <p:nvSpPr>
                  <p:cNvPr id="2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imes New Roman" panose="02020603050405020304" pitchFamily="18" charset="0"/>
                      <a:ea typeface="Tahoma" pitchFamily="34" charset="0"/>
                      <a:cs typeface="Times New Roman" panose="02020603050405020304" pitchFamily="18" charset="0"/>
                    </a:endParaRPr>
                  </a:p>
                </p:txBody>
              </p:sp>
            </p:grpSp>
            <p:sp>
              <p:nvSpPr>
                <p:cNvPr id="13" name="TextBox 12"/>
                <p:cNvSpPr txBox="1"/>
                <p:nvPr/>
              </p:nvSpPr>
              <p:spPr>
                <a:xfrm>
                  <a:off x="932118" y="8712046"/>
                  <a:ext cx="2989921" cy="800219"/>
                </a:xfrm>
                <a:prstGeom prst="rect">
                  <a:avLst/>
                </a:prstGeom>
                <a:noFill/>
              </p:spPr>
              <p:txBody>
                <a:bodyPr wrap="none" rtlCol="0">
                  <a:spAutoFit/>
                </a:bodyPr>
                <a:lstStyle/>
                <a:p>
                  <a:r>
                    <a:rPr lang="vi-VN" sz="4600" b="1">
                      <a:solidFill>
                        <a:schemeClr val="bg1"/>
                      </a:solidFill>
                      <a:latin typeface="Times New Roman" panose="02020603050405020304" pitchFamily="18" charset="0"/>
                      <a:ea typeface="Tahoma" pitchFamily="34" charset="0"/>
                      <a:cs typeface="Times New Roman" panose="02020603050405020304" pitchFamily="18" charset="0"/>
                    </a:rPr>
                    <a:t>Định nghĩa</a:t>
                  </a:r>
                  <a:endParaRPr lang="en-US" sz="46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sp>
          <p:nvSpPr>
            <p:cNvPr id="8" name="TextBox 7"/>
            <p:cNvSpPr txBox="1"/>
            <p:nvPr/>
          </p:nvSpPr>
          <p:spPr>
            <a:xfrm>
              <a:off x="2975770" y="3474418"/>
              <a:ext cx="18506056" cy="830997"/>
            </a:xfrm>
            <a:prstGeom prst="rect">
              <a:avLst/>
            </a:prstGeom>
            <a:noFill/>
          </p:spPr>
          <p:txBody>
            <a:bodyPr wrap="square" rtlCol="0">
              <a:spAutoFit/>
            </a:bodyPr>
            <a:lstStyle/>
            <a:p>
              <a:r>
                <a:rPr lang="en-US" sz="4800" b="1">
                  <a:latin typeface="Times New Roman" panose="02020603050405020304" pitchFamily="18" charset="0"/>
                  <a:ea typeface="Tahoma" pitchFamily="34" charset="0"/>
                  <a:cs typeface="Times New Roman" panose="02020603050405020304" pitchFamily="18" charset="0"/>
                </a:rPr>
                <a:t>Bất phương trình bậc nhất hai ẩn x, y có dạng tổng quát là</a:t>
              </a:r>
              <a:endParaRPr lang="en-US" sz="4800" b="1" dirty="0">
                <a:latin typeface="Times New Roman" panose="02020603050405020304" pitchFamily="18" charset="0"/>
                <a:ea typeface="Tahoma"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8" name="TextBox 27"/>
              <p:cNvSpPr txBox="1"/>
              <p:nvPr/>
            </p:nvSpPr>
            <p:spPr>
              <a:xfrm>
                <a:off x="2975769" y="4443621"/>
                <a:ext cx="20043689" cy="1015663"/>
              </a:xfrm>
              <a:prstGeom prst="rect">
                <a:avLst/>
              </a:prstGeom>
              <a:noFill/>
            </p:spPr>
            <p:txBody>
              <a:bodyPr wrap="square" rtlCol="0">
                <a:spAutoFit/>
              </a:bodyPr>
              <a:lstStyle/>
              <a:p>
                <a14:m>
                  <m:oMath xmlns:m="http://schemas.openxmlformats.org/officeDocument/2006/math">
                    <m:r>
                      <a:rPr lang="en-US" sz="4800" b="1" i="1" dirty="0" smtClean="0">
                        <a:solidFill>
                          <a:srgbClr val="FF0000"/>
                        </a:solidFill>
                        <a:latin typeface="Cambria Math"/>
                        <a:ea typeface="Tahoma" pitchFamily="34" charset="0"/>
                        <a:cs typeface="Tahoma" pitchFamily="34" charset="0"/>
                      </a:rPr>
                      <m:t>𝒂𝒙</m:t>
                    </m:r>
                    <m:r>
                      <a:rPr lang="en-US" sz="4800" b="1" i="1" dirty="0" smtClean="0">
                        <a:solidFill>
                          <a:srgbClr val="FF0000"/>
                        </a:solidFill>
                        <a:latin typeface="Cambria Math"/>
                        <a:ea typeface="Tahoma" pitchFamily="34" charset="0"/>
                        <a:cs typeface="Tahoma" pitchFamily="34" charset="0"/>
                      </a:rPr>
                      <m:t> + </m:t>
                    </m:r>
                    <m:r>
                      <a:rPr lang="en-US" sz="4800" b="1" i="1" dirty="0" smtClean="0">
                        <a:solidFill>
                          <a:srgbClr val="FF0000"/>
                        </a:solidFill>
                        <a:latin typeface="Cambria Math"/>
                        <a:ea typeface="Tahoma" pitchFamily="34" charset="0"/>
                        <a:cs typeface="Tahoma" pitchFamily="34" charset="0"/>
                      </a:rPr>
                      <m:t>𝒃𝒚</m:t>
                    </m:r>
                    <m:r>
                      <a:rPr lang="en-US" sz="4800" b="1" i="1" dirty="0" smtClean="0">
                        <a:solidFill>
                          <a:srgbClr val="FF0000"/>
                        </a:solidFill>
                        <a:latin typeface="Cambria Math" panose="02040503050406030204" pitchFamily="18" charset="0"/>
                        <a:ea typeface="Tahoma" pitchFamily="34" charset="0"/>
                        <a:cs typeface="Tahoma" pitchFamily="34" charset="0"/>
                      </a:rPr>
                      <m:t>&gt;</m:t>
                    </m:r>
                    <m:r>
                      <a:rPr lang="en-US" sz="4800" b="1" i="1" dirty="0" smtClean="0">
                        <a:solidFill>
                          <a:srgbClr val="FF0000"/>
                        </a:solidFill>
                        <a:latin typeface="Cambria Math"/>
                        <a:ea typeface="Tahoma" pitchFamily="34" charset="0"/>
                        <a:cs typeface="Tahoma" pitchFamily="34" charset="0"/>
                        <a:sym typeface="Symbol"/>
                      </a:rPr>
                      <m:t>𝒄</m:t>
                    </m:r>
                    <m:r>
                      <a:rPr lang="en-US" sz="4800" b="1" i="0" dirty="0" smtClean="0">
                        <a:solidFill>
                          <a:srgbClr val="FF0000"/>
                        </a:solidFill>
                        <a:latin typeface="Cambria Math"/>
                        <a:ea typeface="Tahoma" pitchFamily="34" charset="0"/>
                        <a:cs typeface="Tahoma" pitchFamily="34" charset="0"/>
                        <a:sym typeface="Symbol"/>
                      </a:rPr>
                      <m:t>  </m:t>
                    </m:r>
                  </m:oMath>
                </a14:m>
                <a:r>
                  <a:rPr lang="en-US" sz="6000" b="1" dirty="0">
                    <a:latin typeface="Times New Roman" pitchFamily="18" charset="0"/>
                    <a:ea typeface="Tahoma" pitchFamily="34" charset="0"/>
                    <a:cs typeface="Times New Roman" pitchFamily="18" charset="0"/>
                    <a:sym typeface="Symbol"/>
                  </a:rPr>
                  <a:t>(1)</a:t>
                </a:r>
                <a:r>
                  <a:rPr lang="en-US" sz="4800" b="1" dirty="0">
                    <a:latin typeface="Times New Roman" panose="02020603050405020304" pitchFamily="18" charset="0"/>
                    <a:ea typeface="Tahoma" pitchFamily="34" charset="0"/>
                    <a:cs typeface="Times New Roman" panose="02020603050405020304" pitchFamily="18" charset="0"/>
                    <a:sym typeface="Symbol"/>
                  </a:rPr>
                  <a:t> (</a:t>
                </a:r>
                <a:r>
                  <a:rPr lang="en-US" sz="4800" b="1" dirty="0" err="1">
                    <a:latin typeface="Times New Roman" panose="02020603050405020304" pitchFamily="18" charset="0"/>
                    <a:ea typeface="Tahoma" pitchFamily="34" charset="0"/>
                    <a:cs typeface="Times New Roman" panose="02020603050405020304" pitchFamily="18" charset="0"/>
                    <a:sym typeface="Symbol"/>
                  </a:rPr>
                  <a:t>hoặc</a:t>
                </a:r>
                <a:r>
                  <a:rPr lang="en-US" sz="48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800" b="1" i="1" dirty="0">
                        <a:latin typeface="Cambria Math"/>
                        <a:ea typeface="Tahoma" pitchFamily="34" charset="0"/>
                        <a:cs typeface="Tahoma" pitchFamily="34" charset="0"/>
                        <a:sym typeface="Symbol"/>
                      </a:rPr>
                      <m:t>𝒂𝒙</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𝒃𝒚</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𝒄</m:t>
                    </m:r>
                  </m:oMath>
                </a14:m>
                <a:r>
                  <a:rPr lang="en-US" sz="48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800" b="1" i="1" dirty="0">
                        <a:latin typeface="Cambria Math"/>
                        <a:ea typeface="Tahoma" pitchFamily="34" charset="0"/>
                        <a:cs typeface="Tahoma" pitchFamily="34" charset="0"/>
                        <a:sym typeface="Symbol"/>
                      </a:rPr>
                      <m:t>𝒂𝒙</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𝒃𝒚</m:t>
                    </m:r>
                    <m:r>
                      <a:rPr lang="en-US" sz="4800" b="1" i="1" dirty="0">
                        <a:latin typeface="Cambria Math" panose="02040503050406030204" pitchFamily="18" charset="0"/>
                        <a:ea typeface="Tahoma" pitchFamily="34" charset="0"/>
                        <a:cs typeface="Tahoma" pitchFamily="34" charset="0"/>
                        <a:sym typeface="Symbol"/>
                      </a:rPr>
                      <m:t>&gt;</m:t>
                    </m:r>
                    <m:r>
                      <a:rPr lang="en-US" sz="4800" b="1" i="1" dirty="0">
                        <a:latin typeface="Cambria Math"/>
                        <a:ea typeface="Tahoma" pitchFamily="34" charset="0"/>
                        <a:cs typeface="Tahoma" pitchFamily="34" charset="0"/>
                        <a:sym typeface="Symbol"/>
                      </a:rPr>
                      <m:t>𝒄</m:t>
                    </m:r>
                  </m:oMath>
                </a14:m>
                <a:r>
                  <a:rPr lang="en-US" sz="48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800" b="1" i="1" dirty="0">
                        <a:latin typeface="Cambria Math"/>
                        <a:ea typeface="Tahoma" pitchFamily="34" charset="0"/>
                        <a:cs typeface="Tahoma" pitchFamily="34" charset="0"/>
                        <a:sym typeface="Symbol"/>
                      </a:rPr>
                      <m:t>𝒂𝒙</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𝒃𝒚</m:t>
                    </m:r>
                    <m:r>
                      <a:rPr lang="en-US" sz="4800" b="1" i="1" dirty="0">
                        <a:latin typeface="Cambria Math"/>
                        <a:ea typeface="Tahoma" pitchFamily="34" charset="0"/>
                        <a:cs typeface="Tahoma" pitchFamily="34" charset="0"/>
                        <a:sym typeface="Symbol"/>
                      </a:rPr>
                      <m:t> ≥ </m:t>
                    </m:r>
                    <m:r>
                      <a:rPr lang="en-US" sz="4800" b="1" i="1" dirty="0">
                        <a:latin typeface="Cambria Math"/>
                        <a:ea typeface="Tahoma" pitchFamily="34" charset="0"/>
                        <a:cs typeface="Tahoma" pitchFamily="34" charset="0"/>
                        <a:sym typeface="Symbol"/>
                      </a:rPr>
                      <m:t>𝒄</m:t>
                    </m:r>
                  </m:oMath>
                </a14:m>
                <a:r>
                  <a:rPr lang="en-US" sz="4800" b="1" dirty="0">
                    <a:latin typeface="Times New Roman" panose="02020603050405020304" pitchFamily="18" charset="0"/>
                    <a:ea typeface="Tahoma" pitchFamily="34" charset="0"/>
                    <a:cs typeface="Times New Roman" panose="02020603050405020304" pitchFamily="18" charset="0"/>
                    <a:sym typeface="Symbol"/>
                  </a:rPr>
                  <a:t>)</a:t>
                </a:r>
                <a:endParaRPr lang="en-US" sz="48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975769" y="4443621"/>
                <a:ext cx="20043689" cy="1015663"/>
              </a:xfrm>
              <a:prstGeom prst="rect">
                <a:avLst/>
              </a:prstGeom>
              <a:blipFill rotWithShape="1">
                <a:blip r:embed="rId2"/>
                <a:stretch>
                  <a:fillRect t="-17964" b="-395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975770" y="5656754"/>
                <a:ext cx="16696734" cy="830997"/>
              </a:xfrm>
              <a:prstGeom prst="rect">
                <a:avLst/>
              </a:prstGeom>
            </p:spPr>
            <p:txBody>
              <a:bodyPr wrap="square">
                <a:spAutoFit/>
              </a:bodyPr>
              <a:lstStyle/>
              <a:p>
                <a:r>
                  <a:rPr lang="pt-BR" sz="4800" b="1" dirty="0">
                    <a:latin typeface="Times New Roman" panose="02020603050405020304" pitchFamily="18" charset="0"/>
                    <a:ea typeface="Tahoma" pitchFamily="34" charset="0"/>
                    <a:cs typeface="Times New Roman" panose="02020603050405020304" pitchFamily="18" charset="0"/>
                  </a:rPr>
                  <a:t>trong </a:t>
                </a:r>
                <a:r>
                  <a:rPr lang="pt-BR" sz="4800" b="1">
                    <a:latin typeface="Times New Roman" panose="02020603050405020304" pitchFamily="18" charset="0"/>
                    <a:ea typeface="Tahoma" pitchFamily="34" charset="0"/>
                    <a:cs typeface="Times New Roman" panose="02020603050405020304" pitchFamily="18" charset="0"/>
                  </a:rPr>
                  <a:t>đó </a:t>
                </a:r>
                <a14:m>
                  <m:oMath xmlns:m="http://schemas.openxmlformats.org/officeDocument/2006/math">
                    <m:r>
                      <a:rPr lang="pt-BR" sz="4800" b="1" i="1" smtClean="0">
                        <a:latin typeface="Cambria Math"/>
                        <a:ea typeface="Tahoma" pitchFamily="34" charset="0"/>
                        <a:cs typeface="Tahoma" pitchFamily="34" charset="0"/>
                      </a:rPr>
                      <m:t>𝒂</m:t>
                    </m:r>
                    <m:r>
                      <a:rPr lang="pt-BR" sz="4800" b="1" i="1" smtClean="0">
                        <a:latin typeface="Cambria Math"/>
                        <a:ea typeface="Tahoma" pitchFamily="34" charset="0"/>
                        <a:cs typeface="Tahoma" pitchFamily="34" charset="0"/>
                      </a:rPr>
                      <m:t>,</m:t>
                    </m:r>
                    <m:r>
                      <a:rPr lang="pt-BR" sz="4800" b="1" i="1" smtClean="0">
                        <a:latin typeface="Cambria Math"/>
                        <a:ea typeface="Tahoma" pitchFamily="34" charset="0"/>
                        <a:cs typeface="Tahoma" pitchFamily="34" charset="0"/>
                      </a:rPr>
                      <m:t>𝒃</m:t>
                    </m:r>
                    <m:r>
                      <a:rPr lang="pt-BR" sz="4800" b="1" i="1" smtClean="0">
                        <a:latin typeface="Cambria Math"/>
                        <a:ea typeface="Tahoma" pitchFamily="34" charset="0"/>
                        <a:cs typeface="Tahoma" pitchFamily="34" charset="0"/>
                      </a:rPr>
                      <m:t>,</m:t>
                    </m:r>
                    <m:r>
                      <a:rPr lang="pt-BR" sz="4800" b="1" i="1" smtClean="0">
                        <a:latin typeface="Cambria Math"/>
                        <a:ea typeface="Tahoma" pitchFamily="34" charset="0"/>
                        <a:cs typeface="Tahoma" pitchFamily="34" charset="0"/>
                      </a:rPr>
                      <m:t>𝒄</m:t>
                    </m:r>
                  </m:oMath>
                </a14:m>
                <a:r>
                  <a:rPr lang="pt-BR" sz="4800" b="1">
                    <a:latin typeface="Times New Roman" panose="02020603050405020304" pitchFamily="18" charset="0"/>
                    <a:ea typeface="Tahoma" pitchFamily="34" charset="0"/>
                    <a:cs typeface="Times New Roman" panose="02020603050405020304" pitchFamily="18" charset="0"/>
                  </a:rPr>
                  <a:t> </a:t>
                </a:r>
                <a:r>
                  <a:rPr lang="pt-BR" sz="4800" b="1" dirty="0">
                    <a:latin typeface="Times New Roman" panose="02020603050405020304" pitchFamily="18" charset="0"/>
                    <a:ea typeface="Tahoma" pitchFamily="34" charset="0"/>
                    <a:cs typeface="Times New Roman" panose="02020603050405020304" pitchFamily="18" charset="0"/>
                  </a:rPr>
                  <a:t>là các số thực đã cho, </a:t>
                </a:r>
                <a14:m>
                  <m:oMath xmlns:m="http://schemas.openxmlformats.org/officeDocument/2006/math">
                    <m:r>
                      <a:rPr lang="pt-BR" sz="4800" b="1" i="1" dirty="0" smtClean="0">
                        <a:latin typeface="Cambria Math"/>
                        <a:ea typeface="Tahoma" pitchFamily="34" charset="0"/>
                        <a:cs typeface="Tahoma" pitchFamily="34" charset="0"/>
                      </a:rPr>
                      <m:t>𝒂</m:t>
                    </m:r>
                    <m:r>
                      <a:rPr lang="pt-BR" sz="4800" b="1" i="1" baseline="30000" dirty="0" smtClean="0">
                        <a:latin typeface="Cambria Math"/>
                        <a:ea typeface="Tahoma" pitchFamily="34" charset="0"/>
                        <a:cs typeface="Tahoma" pitchFamily="34" charset="0"/>
                      </a:rPr>
                      <m:t>𝟐</m:t>
                    </m:r>
                    <m:r>
                      <a:rPr lang="pt-BR" sz="4800" b="1" i="1" dirty="0" smtClean="0">
                        <a:latin typeface="Cambria Math"/>
                        <a:ea typeface="Tahoma" pitchFamily="34" charset="0"/>
                        <a:cs typeface="Tahoma" pitchFamily="34" charset="0"/>
                      </a:rPr>
                      <m:t> + </m:t>
                    </m:r>
                    <m:r>
                      <a:rPr lang="pt-BR" sz="4800" b="1" i="1" dirty="0" smtClean="0">
                        <a:latin typeface="Cambria Math"/>
                        <a:ea typeface="Tahoma" pitchFamily="34" charset="0"/>
                        <a:cs typeface="Tahoma" pitchFamily="34" charset="0"/>
                      </a:rPr>
                      <m:t>𝒃</m:t>
                    </m:r>
                    <m:r>
                      <a:rPr lang="pt-BR" sz="4800" b="1" i="1" baseline="30000" dirty="0" smtClean="0">
                        <a:latin typeface="Cambria Math"/>
                        <a:ea typeface="Tahoma" pitchFamily="34" charset="0"/>
                        <a:cs typeface="Tahoma" pitchFamily="34" charset="0"/>
                      </a:rPr>
                      <m:t>𝟐</m:t>
                    </m:r>
                    <m:r>
                      <a:rPr lang="pt-BR" sz="4800" b="1" i="1" dirty="0" smtClean="0">
                        <a:latin typeface="Cambria Math"/>
                        <a:ea typeface="Tahoma" pitchFamily="34" charset="0"/>
                        <a:cs typeface="Tahoma" pitchFamily="34" charset="0"/>
                      </a:rPr>
                      <m:t> </m:t>
                    </m:r>
                    <m:r>
                      <a:rPr lang="pt-BR" sz="4800" b="1" i="1" dirty="0" smtClean="0">
                        <a:latin typeface="Cambria Math"/>
                        <a:ea typeface="Tahoma" pitchFamily="34" charset="0"/>
                        <a:cs typeface="Tahoma" pitchFamily="34" charset="0"/>
                        <a:sym typeface="Symbol"/>
                      </a:rPr>
                      <m:t> </m:t>
                    </m:r>
                    <m:r>
                      <a:rPr lang="pt-BR" sz="4800" b="1" i="1" dirty="0" smtClean="0">
                        <a:latin typeface="Cambria Math"/>
                        <a:ea typeface="Tahoma" pitchFamily="34" charset="0"/>
                        <a:cs typeface="Tahoma" pitchFamily="34" charset="0"/>
                        <a:sym typeface="Symbol"/>
                      </a:rPr>
                      <m:t>𝟎</m:t>
                    </m:r>
                  </m:oMath>
                </a14:m>
                <a:endParaRPr lang="en-US" sz="4800" b="1" dirty="0">
                  <a:latin typeface="Times New Roman" panose="02020603050405020304" pitchFamily="18" charset="0"/>
                  <a:cs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975770" y="5656754"/>
                <a:ext cx="16696734" cy="830997"/>
              </a:xfrm>
              <a:prstGeom prst="rect">
                <a:avLst/>
              </a:prstGeom>
              <a:blipFill>
                <a:blip r:embed="rId3"/>
                <a:stretch>
                  <a:fillRect l="-1643" t="-16176" b="-38971"/>
                </a:stretch>
              </a:blipFill>
            </p:spPr>
            <p:txBody>
              <a:bodyPr/>
              <a:lstStyle/>
              <a:p>
                <a:r>
                  <a:rPr lang="en-US">
                    <a:noFill/>
                  </a:rPr>
                  <a:t> </a:t>
                </a:r>
              </a:p>
            </p:txBody>
          </p:sp>
        </mc:Fallback>
      </mc:AlternateContent>
      <p:grpSp>
        <p:nvGrpSpPr>
          <p:cNvPr id="59" name="Group 54">
            <a:extLst>
              <a:ext uri="{FF2B5EF4-FFF2-40B4-BE49-F238E27FC236}">
                <a16:creationId xmlns="" xmlns:a16="http://schemas.microsoft.com/office/drawing/2014/main" id="{A80630A2-87D6-419A-9C42-15B757E5AB35}"/>
              </a:ext>
            </a:extLst>
          </p:cNvPr>
          <p:cNvGrpSpPr/>
          <p:nvPr/>
        </p:nvGrpSpPr>
        <p:grpSpPr>
          <a:xfrm>
            <a:off x="1272674" y="7578874"/>
            <a:ext cx="21841827" cy="4082143"/>
            <a:chOff x="1268078" y="3405486"/>
            <a:chExt cx="21841827" cy="4082143"/>
          </a:xfrm>
        </p:grpSpPr>
        <p:sp>
          <p:nvSpPr>
            <p:cNvPr id="62" name="Rounded Rectangle 61">
              <a:extLst>
                <a:ext uri="{FF2B5EF4-FFF2-40B4-BE49-F238E27FC236}">
                  <a16:creationId xmlns="" xmlns:a16="http://schemas.microsoft.com/office/drawing/2014/main" id="{AD382A1B-E9C9-4F81-9A4A-87BD03821D8D}"/>
                </a:ext>
              </a:extLst>
            </p:cNvPr>
            <p:cNvSpPr/>
            <p:nvPr/>
          </p:nvSpPr>
          <p:spPr>
            <a:xfrm>
              <a:off x="1268078" y="3790951"/>
              <a:ext cx="21841827" cy="36966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63" name="Group 67">
              <a:extLst>
                <a:ext uri="{FF2B5EF4-FFF2-40B4-BE49-F238E27FC236}">
                  <a16:creationId xmlns="" xmlns:a16="http://schemas.microsoft.com/office/drawing/2014/main" id="{E5B45C2A-810C-498B-92A0-0E4F4EDC11EE}"/>
                </a:ext>
              </a:extLst>
            </p:cNvPr>
            <p:cNvGrpSpPr/>
            <p:nvPr/>
          </p:nvGrpSpPr>
          <p:grpSpPr>
            <a:xfrm>
              <a:off x="1268078" y="3405486"/>
              <a:ext cx="2781416" cy="940513"/>
              <a:chOff x="1311958" y="3405486"/>
              <a:chExt cx="2781416" cy="940513"/>
            </a:xfrm>
          </p:grpSpPr>
          <p:sp>
            <p:nvSpPr>
              <p:cNvPr id="64" name="Freeform 20">
                <a:extLst>
                  <a:ext uri="{FF2B5EF4-FFF2-40B4-BE49-F238E27FC236}">
                    <a16:creationId xmlns="" xmlns:a16="http://schemas.microsoft.com/office/drawing/2014/main" id="{FDB70787-DFB4-4ECB-82F6-8E670314EAF8}"/>
                  </a:ext>
                </a:extLst>
              </p:cNvPr>
              <p:cNvSpPr>
                <a:spLocks/>
              </p:cNvSpPr>
              <p:nvPr/>
            </p:nvSpPr>
            <p:spPr bwMode="auto">
              <a:xfrm rot="5400000">
                <a:off x="2686328" y="2906140"/>
                <a:ext cx="793396" cy="2020697"/>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 xmlns:a16="http://schemas.microsoft.com/office/drawing/2014/main" id="{ED04A74C-CB33-4C70-8C17-DE1CF4FAEB17}"/>
                  </a:ext>
                </a:extLst>
              </p:cNvPr>
              <p:cNvSpPr txBox="1"/>
              <p:nvPr/>
            </p:nvSpPr>
            <p:spPr>
              <a:xfrm>
                <a:off x="2250671" y="3527166"/>
                <a:ext cx="1579278" cy="800219"/>
              </a:xfrm>
              <a:prstGeom prst="rect">
                <a:avLst/>
              </a:prstGeom>
              <a:noFill/>
            </p:spPr>
            <p:txBody>
              <a:bodyPr wrap="none" rtlCol="0">
                <a:spAutoFit/>
              </a:bodyPr>
              <a:lstStyle/>
              <a:p>
                <a:r>
                  <a:rPr lang="en-US" sz="46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600" b="1">
                    <a:solidFill>
                      <a:schemeClr val="bg1"/>
                    </a:solidFill>
                    <a:latin typeface="Times New Roman" panose="02020603050405020304" pitchFamily="18" charset="0"/>
                    <a:ea typeface="Tahoma" pitchFamily="34" charset="0"/>
                    <a:cs typeface="Times New Roman" panose="02020603050405020304" pitchFamily="18" charset="0"/>
                  </a:rPr>
                  <a:t> dụ</a:t>
                </a:r>
                <a:endParaRPr lang="en-US" sz="46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66" name="Group 70">
                <a:extLst>
                  <a:ext uri="{FF2B5EF4-FFF2-40B4-BE49-F238E27FC236}">
                    <a16:creationId xmlns="" xmlns:a16="http://schemas.microsoft.com/office/drawing/2014/main" id="{81CAC110-60FB-4989-823F-85E855499232}"/>
                  </a:ext>
                </a:extLst>
              </p:cNvPr>
              <p:cNvGrpSpPr/>
              <p:nvPr/>
            </p:nvGrpSpPr>
            <p:grpSpPr>
              <a:xfrm>
                <a:off x="1311958" y="3405486"/>
                <a:ext cx="950173" cy="940513"/>
                <a:chOff x="1311958" y="3405486"/>
                <a:chExt cx="950173" cy="940513"/>
              </a:xfrm>
            </p:grpSpPr>
            <p:sp>
              <p:nvSpPr>
                <p:cNvPr id="68" name="Rectangle 67">
                  <a:extLst>
                    <a:ext uri="{FF2B5EF4-FFF2-40B4-BE49-F238E27FC236}">
                      <a16:creationId xmlns="" xmlns:a16="http://schemas.microsoft.com/office/drawing/2014/main" id="{1B96E6FD-506D-4891-9B3A-C410BE4B1EF3}"/>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9" name="Freeform 13">
                  <a:extLst>
                    <a:ext uri="{FF2B5EF4-FFF2-40B4-BE49-F238E27FC236}">
                      <a16:creationId xmlns="" xmlns:a16="http://schemas.microsoft.com/office/drawing/2014/main" id="{0BA2D7C7-489A-400A-90D9-4BD57232013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0" name="Freeform 14">
                  <a:extLst>
                    <a:ext uri="{FF2B5EF4-FFF2-40B4-BE49-F238E27FC236}">
                      <a16:creationId xmlns="" xmlns:a16="http://schemas.microsoft.com/office/drawing/2014/main" id="{26C7D838-E89E-402E-B20E-214C78B057FD}"/>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1" name="Freeform 15">
                  <a:extLst>
                    <a:ext uri="{FF2B5EF4-FFF2-40B4-BE49-F238E27FC236}">
                      <a16:creationId xmlns="" xmlns:a16="http://schemas.microsoft.com/office/drawing/2014/main" id="{043C3970-B377-44DB-813A-33F38858442F}"/>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2" name="Freeform 16">
                  <a:extLst>
                    <a:ext uri="{FF2B5EF4-FFF2-40B4-BE49-F238E27FC236}">
                      <a16:creationId xmlns="" xmlns:a16="http://schemas.microsoft.com/office/drawing/2014/main" id="{CBC69299-7CEA-40AF-A8E1-D454F12699A1}"/>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3" name="Freeform 17">
                  <a:extLst>
                    <a:ext uri="{FF2B5EF4-FFF2-40B4-BE49-F238E27FC236}">
                      <a16:creationId xmlns="" xmlns:a16="http://schemas.microsoft.com/office/drawing/2014/main" id="{1960B854-CDDD-4969-B1F3-66FDBFE0CA90}"/>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4" name="Freeform 18">
                  <a:extLst>
                    <a:ext uri="{FF2B5EF4-FFF2-40B4-BE49-F238E27FC236}">
                      <a16:creationId xmlns="" xmlns:a16="http://schemas.microsoft.com/office/drawing/2014/main" id="{DF24FD51-A7BF-4DE1-A659-70CF9B05D51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5" name="Freeform 19">
                  <a:extLst>
                    <a:ext uri="{FF2B5EF4-FFF2-40B4-BE49-F238E27FC236}">
                      <a16:creationId xmlns="" xmlns:a16="http://schemas.microsoft.com/office/drawing/2014/main" id="{EE2FB14F-0302-47E9-815B-C873F157CD0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6" name="Freeform 20">
                  <a:extLst>
                    <a:ext uri="{FF2B5EF4-FFF2-40B4-BE49-F238E27FC236}">
                      <a16:creationId xmlns="" xmlns:a16="http://schemas.microsoft.com/office/drawing/2014/main" id="{5299F454-A6EA-4C84-A2CB-C58A55B5D55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7" name="Freeform 21">
                  <a:extLst>
                    <a:ext uri="{FF2B5EF4-FFF2-40B4-BE49-F238E27FC236}">
                      <a16:creationId xmlns="" xmlns:a16="http://schemas.microsoft.com/office/drawing/2014/main" id="{9AD989ED-BC99-4C80-AED5-1B8E96B4CDE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8" name="Freeform 22">
                  <a:extLst>
                    <a:ext uri="{FF2B5EF4-FFF2-40B4-BE49-F238E27FC236}">
                      <a16:creationId xmlns="" xmlns:a16="http://schemas.microsoft.com/office/drawing/2014/main" id="{2090F61B-FDB4-4776-9C6F-5F1057E1DC0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9" name="Freeform 23">
                  <a:extLst>
                    <a:ext uri="{FF2B5EF4-FFF2-40B4-BE49-F238E27FC236}">
                      <a16:creationId xmlns="" xmlns:a16="http://schemas.microsoft.com/office/drawing/2014/main" id="{DF84DECC-AD61-45CB-A031-96217EC906DB}"/>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0" name="Freeform 24">
                  <a:extLst>
                    <a:ext uri="{FF2B5EF4-FFF2-40B4-BE49-F238E27FC236}">
                      <a16:creationId xmlns="" xmlns:a16="http://schemas.microsoft.com/office/drawing/2014/main" id="{7C586E1A-2AB9-4A53-872A-CEBEA56E415A}"/>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1" name="Freeform 25">
                  <a:extLst>
                    <a:ext uri="{FF2B5EF4-FFF2-40B4-BE49-F238E27FC236}">
                      <a16:creationId xmlns="" xmlns:a16="http://schemas.microsoft.com/office/drawing/2014/main" id="{0B4E3E53-4FD6-4C21-8417-E2CA6510F35B}"/>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2" name="Freeform 26">
                  <a:extLst>
                    <a:ext uri="{FF2B5EF4-FFF2-40B4-BE49-F238E27FC236}">
                      <a16:creationId xmlns="" xmlns:a16="http://schemas.microsoft.com/office/drawing/2014/main" id="{44FDFFDA-48C9-4AC7-AC3F-5A2C5D682AA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3" name="Freeform 27">
                  <a:extLst>
                    <a:ext uri="{FF2B5EF4-FFF2-40B4-BE49-F238E27FC236}">
                      <a16:creationId xmlns="" xmlns:a16="http://schemas.microsoft.com/office/drawing/2014/main" id="{4D80C11F-0BFB-4FF0-8287-3CA592383CF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4" name="Freeform 28">
                  <a:extLst>
                    <a:ext uri="{FF2B5EF4-FFF2-40B4-BE49-F238E27FC236}">
                      <a16:creationId xmlns="" xmlns:a16="http://schemas.microsoft.com/office/drawing/2014/main" id="{0EF12FEF-622F-4E1C-B340-142ED5FB26D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5" name="Freeform 29">
                  <a:extLst>
                    <a:ext uri="{FF2B5EF4-FFF2-40B4-BE49-F238E27FC236}">
                      <a16:creationId xmlns="" xmlns:a16="http://schemas.microsoft.com/office/drawing/2014/main" id="{1AD7750B-F7BD-48C6-B381-C4FC0177050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6" name="Freeform 30">
                  <a:extLst>
                    <a:ext uri="{FF2B5EF4-FFF2-40B4-BE49-F238E27FC236}">
                      <a16:creationId xmlns="" xmlns:a16="http://schemas.microsoft.com/office/drawing/2014/main" id="{8DCE6E8C-9B9E-4399-B26B-4AB1F56CB32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7" name="Freeform 31">
                  <a:extLst>
                    <a:ext uri="{FF2B5EF4-FFF2-40B4-BE49-F238E27FC236}">
                      <a16:creationId xmlns="" xmlns:a16="http://schemas.microsoft.com/office/drawing/2014/main" id="{7E5DA7EC-16DF-4FBD-8199-85F33225D6D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8" name="Freeform 32">
                  <a:extLst>
                    <a:ext uri="{FF2B5EF4-FFF2-40B4-BE49-F238E27FC236}">
                      <a16:creationId xmlns="" xmlns:a16="http://schemas.microsoft.com/office/drawing/2014/main" id="{8A084715-E6D9-4EDE-ACFA-87A1D1C2C8E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9" name="Freeform 33">
                  <a:extLst>
                    <a:ext uri="{FF2B5EF4-FFF2-40B4-BE49-F238E27FC236}">
                      <a16:creationId xmlns="" xmlns:a16="http://schemas.microsoft.com/office/drawing/2014/main" id="{D65DBBD6-4238-491B-BDC9-B2128FAD5EA6}"/>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0" name="Freeform 34">
                  <a:extLst>
                    <a:ext uri="{FF2B5EF4-FFF2-40B4-BE49-F238E27FC236}">
                      <a16:creationId xmlns="" xmlns:a16="http://schemas.microsoft.com/office/drawing/2014/main" id="{F08A9005-5B7A-4EAF-AD21-B8A77E5B28F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1" name="Freeform 35">
                  <a:extLst>
                    <a:ext uri="{FF2B5EF4-FFF2-40B4-BE49-F238E27FC236}">
                      <a16:creationId xmlns="" xmlns:a16="http://schemas.microsoft.com/office/drawing/2014/main" id="{A1550DC0-1A97-4812-B64E-08A46CA693D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2" name="Freeform 36">
                  <a:extLst>
                    <a:ext uri="{FF2B5EF4-FFF2-40B4-BE49-F238E27FC236}">
                      <a16:creationId xmlns="" xmlns:a16="http://schemas.microsoft.com/office/drawing/2014/main" id="{282FDC5A-1547-478E-AA4F-861ACAD66B80}"/>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93" name="Rectangle 92">
                <a:extLst>
                  <a:ext uri="{FF2B5EF4-FFF2-40B4-BE49-F238E27FC236}">
                    <a16:creationId xmlns="" xmlns:a16="http://schemas.microsoft.com/office/drawing/2014/main" id="{5A2D1AC0-CF0E-4FA8-81A8-14BB02CBFF9D}"/>
                  </a:ext>
                </a:extLst>
              </p:cNvPr>
              <p:cNvSpPr/>
              <p:nvPr/>
            </p:nvSpPr>
            <p:spPr>
              <a:xfrm>
                <a:off x="2362892" y="8960097"/>
                <a:ext cx="17494309" cy="861774"/>
              </a:xfrm>
              <a:prstGeom prst="rect">
                <a:avLst/>
              </a:prstGeom>
            </p:spPr>
            <p:txBody>
              <a:bodyPr wrap="square">
                <a:spAutoFit/>
              </a:bodyPr>
              <a:lstStyle/>
              <a:p>
                <a:pPr>
                  <a:lnSpc>
                    <a:spcPts val="6500"/>
                  </a:lnSpc>
                </a:pPr>
                <a14:m>
                  <m:oMath xmlns:m="http://schemas.openxmlformats.org/officeDocument/2006/math">
                    <m:r>
                      <a:rPr lang="en-US" sz="4800" b="1" i="1" smtClean="0">
                        <a:latin typeface="Cambria Math"/>
                        <a:ea typeface="Tahoma" pitchFamily="34" charset="0"/>
                        <a:cs typeface="Tahoma" pitchFamily="34" charset="0"/>
                      </a:rPr>
                      <m:t>𝟑</m:t>
                    </m:r>
                    <m:r>
                      <a:rPr lang="en-US" sz="4800" b="1" i="1" smtClean="0">
                        <a:latin typeface="Cambria Math"/>
                        <a:ea typeface="Tahoma" pitchFamily="34" charset="0"/>
                        <a:cs typeface="Tahoma" pitchFamily="34" charset="0"/>
                      </a:rPr>
                      <m:t>𝒙</m:t>
                    </m:r>
                    <m:r>
                      <a:rPr lang="en-US" sz="4800" b="1" i="1" smtClean="0">
                        <a:latin typeface="Cambria Math"/>
                        <a:ea typeface="Tahoma" pitchFamily="34" charset="0"/>
                        <a:cs typeface="Tahoma" pitchFamily="34" charset="0"/>
                      </a:rPr>
                      <m:t> + </m:t>
                    </m:r>
                    <m:r>
                      <a:rPr lang="en-US" sz="4800" b="1" i="1" smtClean="0">
                        <a:latin typeface="Cambria Math"/>
                        <a:ea typeface="Tahoma" pitchFamily="34" charset="0"/>
                        <a:cs typeface="Tahoma" pitchFamily="34" charset="0"/>
                      </a:rPr>
                      <m:t>𝟐</m:t>
                    </m:r>
                    <m:r>
                      <a:rPr lang="en-US" sz="4800" b="1" i="1" smtClean="0">
                        <a:latin typeface="Cambria Math"/>
                        <a:ea typeface="Tahoma" pitchFamily="34" charset="0"/>
                        <a:cs typeface="Tahoma" pitchFamily="34" charset="0"/>
                      </a:rPr>
                      <m:t>𝒚</m:t>
                    </m:r>
                    <m:r>
                      <a:rPr lang="en-US" sz="4800" b="1" i="1" smtClean="0">
                        <a:latin typeface="Cambria Math"/>
                        <a:ea typeface="Tahoma" pitchFamily="34" charset="0"/>
                        <a:cs typeface="Tahoma" pitchFamily="34" charset="0"/>
                      </a:rPr>
                      <m:t> &lt; </m:t>
                    </m:r>
                    <m:r>
                      <a:rPr lang="en-US" sz="4800" b="1" i="1" smtClean="0">
                        <a:latin typeface="Cambria Math"/>
                        <a:ea typeface="Tahoma" pitchFamily="34" charset="0"/>
                        <a:cs typeface="Tahoma" pitchFamily="34" charset="0"/>
                      </a:rPr>
                      <m:t>𝟏</m:t>
                    </m:r>
                  </m:oMath>
                </a14:m>
                <a:r>
                  <a:rPr lang="en-US" sz="4800" b="1">
                    <a:latin typeface="Times New Roman" panose="02020603050405020304" pitchFamily="18" charset="0"/>
                    <a:ea typeface="Tahoma" pitchFamily="34" charset="0"/>
                    <a:cs typeface="Times New Roman" panose="02020603050405020304" pitchFamily="18" charset="0"/>
                  </a:rPr>
                  <a:t> là </a:t>
                </a:r>
                <a:r>
                  <a:rPr lang="en-US" sz="4800" b="1" dirty="0" err="1">
                    <a:latin typeface="Times New Roman" panose="02020603050405020304" pitchFamily="18" charset="0"/>
                    <a:ea typeface="Tahoma" pitchFamily="34" charset="0"/>
                    <a:cs typeface="Times New Roman" panose="02020603050405020304" pitchFamily="18" charset="0"/>
                  </a:rPr>
                  <a:t>bất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phương</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trình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bậc</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nhất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hai</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ẩn</a:t>
                </a:r>
                <a:r>
                  <a:rPr lang="en-US" sz="48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800" b="1" i="1" dirty="0" smtClean="0">
                        <a:latin typeface="Cambria Math" panose="02040503050406030204" pitchFamily="18" charset="0"/>
                        <a:ea typeface="Tahoma" pitchFamily="34" charset="0"/>
                        <a:cs typeface="Times New Roman" panose="02020603050405020304" pitchFamily="18" charset="0"/>
                      </a:rPr>
                      <m:t>𝒙</m:t>
                    </m:r>
                    <m:r>
                      <a:rPr lang="en-US" sz="4800" b="1" i="1">
                        <a:latin typeface="Cambria Math" panose="02040503050406030204" pitchFamily="18" charset="0"/>
                        <a:ea typeface="Tahoma" pitchFamily="34" charset="0"/>
                        <a:cs typeface="Times New Roman" panose="02020603050405020304" pitchFamily="18" charset="0"/>
                      </a:rPr>
                      <m:t>, </m:t>
                    </m:r>
                    <m:r>
                      <a:rPr lang="en-US" sz="4800" b="1" i="1">
                        <a:latin typeface="Cambria Math" panose="02040503050406030204" pitchFamily="18" charset="0"/>
                        <a:ea typeface="Tahoma" pitchFamily="34" charset="0"/>
                        <a:cs typeface="Times New Roman" panose="02020603050405020304" pitchFamily="18" charset="0"/>
                      </a:rPr>
                      <m:t>𝒚</m:t>
                    </m:r>
                  </m:oMath>
                </a14:m>
                <a:r>
                  <a:rPr lang="en-US" sz="4800" b="1">
                    <a:latin typeface="Times New Roman" panose="02020603050405020304" pitchFamily="18" charset="0"/>
                    <a:ea typeface="Tahoma" pitchFamily="34" charset="0"/>
                    <a:cs typeface="Times New Roman" panose="02020603050405020304" pitchFamily="18" charset="0"/>
                  </a:rPr>
                  <a:t>.</a:t>
                </a:r>
                <a:endParaRPr lang="en-US" sz="48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93" name="Rectangle 92">
                <a:extLst>
                  <a:ext uri="{FF2B5EF4-FFF2-40B4-BE49-F238E27FC236}">
                    <a16:creationId xmlns:a16="http://schemas.microsoft.com/office/drawing/2014/main" id="{5A2D1AC0-CF0E-4FA8-81A8-14BB02CBFF9D}"/>
                  </a:ext>
                </a:extLst>
              </p:cNvPr>
              <p:cNvSpPr>
                <a:spLocks noRot="1" noChangeAspect="1" noMove="1" noResize="1" noEditPoints="1" noAdjustHandles="1" noChangeArrowheads="1" noChangeShapeType="1" noTextEdit="1"/>
              </p:cNvSpPr>
              <p:nvPr/>
            </p:nvSpPr>
            <p:spPr>
              <a:xfrm>
                <a:off x="2362892" y="8960097"/>
                <a:ext cx="17494309" cy="861774"/>
              </a:xfrm>
              <a:prstGeom prst="rect">
                <a:avLst/>
              </a:prstGeom>
              <a:blipFill>
                <a:blip r:embed="rId4"/>
                <a:stretch>
                  <a:fillRect t="-12057" b="-37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 xmlns:a16="http://schemas.microsoft.com/office/drawing/2014/main" id="{D1F80427-A1F1-4E41-A26F-E22243F0E682}"/>
                  </a:ext>
                </a:extLst>
              </p:cNvPr>
              <p:cNvSpPr/>
              <p:nvPr/>
            </p:nvSpPr>
            <p:spPr>
              <a:xfrm>
                <a:off x="2211387" y="10220436"/>
                <a:ext cx="18893750" cy="861774"/>
              </a:xfrm>
              <a:prstGeom prst="rect">
                <a:avLst/>
              </a:prstGeom>
            </p:spPr>
            <p:txBody>
              <a:bodyPr wrap="square">
                <a:spAutoFit/>
              </a:bodyPr>
              <a:lstStyle/>
              <a:p>
                <a:pPr>
                  <a:lnSpc>
                    <a:spcPts val="6500"/>
                  </a:lnSpc>
                </a:pPr>
                <a:r>
                  <a:rPr lang="en-US" sz="4800" b="1">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800" b="1" i="1" smtClean="0">
                        <a:latin typeface="Cambria Math"/>
                        <a:ea typeface="Tahoma" pitchFamily="34" charset="0"/>
                        <a:cs typeface="Tahoma" pitchFamily="34" charset="0"/>
                      </a:rPr>
                      <m:t>𝟐</m:t>
                    </m:r>
                    <m:r>
                      <a:rPr lang="en-US" sz="4800" b="1" i="1" smtClean="0">
                        <a:latin typeface="Cambria Math"/>
                        <a:ea typeface="Tahoma" pitchFamily="34" charset="0"/>
                        <a:cs typeface="Tahoma" pitchFamily="34" charset="0"/>
                      </a:rPr>
                      <m:t>𝒙</m:t>
                    </m:r>
                    <m:r>
                      <a:rPr lang="en-US" sz="4800" b="1" i="1" smtClean="0">
                        <a:latin typeface="Cambria Math"/>
                        <a:ea typeface="Tahoma" pitchFamily="34" charset="0"/>
                        <a:cs typeface="Tahoma" pitchFamily="34" charset="0"/>
                      </a:rPr>
                      <m:t> – </m:t>
                    </m:r>
                    <m:r>
                      <a:rPr lang="en-US" sz="4800" b="1" i="1" smtClean="0">
                        <a:solidFill>
                          <a:srgbClr val="FF0000"/>
                        </a:solidFill>
                        <a:latin typeface="Cambria Math"/>
                        <a:ea typeface="Tahoma" pitchFamily="34" charset="0"/>
                        <a:cs typeface="Tahoma" pitchFamily="34" charset="0"/>
                      </a:rPr>
                      <m:t>𝒚</m:t>
                    </m:r>
                    <m:r>
                      <a:rPr lang="en-US" sz="4800" b="1" i="1" baseline="30000">
                        <a:solidFill>
                          <a:srgbClr val="FF0000"/>
                        </a:solidFill>
                        <a:latin typeface="Cambria Math"/>
                        <a:ea typeface="Tahoma" pitchFamily="34" charset="0"/>
                        <a:cs typeface="Tahoma" pitchFamily="34" charset="0"/>
                      </a:rPr>
                      <m:t>𝟐</m:t>
                    </m:r>
                    <m:r>
                      <a:rPr lang="en-US" sz="4800" b="1" i="1">
                        <a:latin typeface="Cambria Math"/>
                        <a:ea typeface="Tahoma" pitchFamily="34" charset="0"/>
                        <a:cs typeface="Tahoma" pitchFamily="34" charset="0"/>
                      </a:rPr>
                      <m:t> </m:t>
                    </m:r>
                    <m:r>
                      <a:rPr lang="en-US" sz="6000" b="1" i="1">
                        <a:latin typeface="Cambria Math"/>
                        <a:ea typeface="Tahoma" pitchFamily="34" charset="0"/>
                        <a:cs typeface="Tahoma" pitchFamily="34" charset="0"/>
                        <a:sym typeface="Symbol"/>
                      </a:rPr>
                      <m:t></m:t>
                    </m:r>
                    <m:r>
                      <a:rPr lang="en-US" sz="4800" b="1" i="1">
                        <a:latin typeface="Cambria Math"/>
                        <a:ea typeface="Tahoma" pitchFamily="34" charset="0"/>
                        <a:cs typeface="Tahoma" pitchFamily="34" charset="0"/>
                        <a:sym typeface="Symbol"/>
                      </a:rPr>
                      <m:t> </m:t>
                    </m:r>
                    <m:r>
                      <a:rPr lang="en-US" sz="4800" b="1" i="1" smtClean="0">
                        <a:latin typeface="Cambria Math"/>
                        <a:ea typeface="Tahoma" pitchFamily="34" charset="0"/>
                        <a:cs typeface="Tahoma" pitchFamily="34" charset="0"/>
                        <a:sym typeface="Symbol"/>
                      </a:rPr>
                      <m:t>𝟎</m:t>
                    </m:r>
                    <m:r>
                      <a:rPr lang="en-US" sz="4800" b="1" i="1" smtClean="0">
                        <a:latin typeface="Cambria Math"/>
                        <a:ea typeface="Tahoma" pitchFamily="34" charset="0"/>
                        <a:cs typeface="Tahoma" pitchFamily="34" charset="0"/>
                        <a:sym typeface="Symbol"/>
                      </a:rPr>
                      <m:t>  </m:t>
                    </m:r>
                  </m:oMath>
                </a14:m>
                <a:r>
                  <a:rPr lang="en-US" sz="4800" b="1">
                    <a:latin typeface="Times New Roman" panose="02020603050405020304" pitchFamily="18" charset="0"/>
                    <a:ea typeface="Tahoma" pitchFamily="34" charset="0"/>
                    <a:cs typeface="Times New Roman" panose="02020603050405020304" pitchFamily="18" charset="0"/>
                  </a:rPr>
                  <a:t>không là </a:t>
                </a:r>
                <a:r>
                  <a:rPr lang="en-US" sz="4800" b="1" dirty="0" err="1">
                    <a:latin typeface="Times New Roman" panose="02020603050405020304" pitchFamily="18" charset="0"/>
                    <a:ea typeface="Tahoma" pitchFamily="34" charset="0"/>
                    <a:cs typeface="Times New Roman" panose="02020603050405020304" pitchFamily="18" charset="0"/>
                  </a:rPr>
                  <a:t>bất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phương</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trình</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bậc</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nhất</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hai</a:t>
                </a:r>
                <a:r>
                  <a:rPr lang="en-US" sz="4800" b="1" dirty="0">
                    <a:latin typeface="Times New Roman" panose="02020603050405020304" pitchFamily="18" charset="0"/>
                    <a:ea typeface="Tahoma" pitchFamily="34" charset="0"/>
                    <a:cs typeface="Times New Roman" panose="02020603050405020304" pitchFamily="18" charset="0"/>
                  </a:rPr>
                  <a:t> </a:t>
                </a:r>
                <a:r>
                  <a:rPr lang="en-US" sz="4800" b="1" dirty="0" err="1">
                    <a:latin typeface="Times New Roman" panose="02020603050405020304" pitchFamily="18" charset="0"/>
                    <a:ea typeface="Tahoma" pitchFamily="34" charset="0"/>
                    <a:cs typeface="Times New Roman" panose="02020603050405020304" pitchFamily="18" charset="0"/>
                  </a:rPr>
                  <a:t>ẩn</a:t>
                </a:r>
                <a:r>
                  <a:rPr lang="en-US" sz="48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800" b="1" i="1" dirty="0" smtClean="0">
                        <a:latin typeface="Cambria Math" panose="02040503050406030204" pitchFamily="18" charset="0"/>
                        <a:ea typeface="Tahoma" pitchFamily="34" charset="0"/>
                        <a:cs typeface="Times New Roman" panose="02020603050405020304" pitchFamily="18" charset="0"/>
                      </a:rPr>
                      <m:t>𝒙</m:t>
                    </m:r>
                    <m:r>
                      <a:rPr lang="en-US" sz="4800" b="1" i="1">
                        <a:latin typeface="Cambria Math" panose="02040503050406030204" pitchFamily="18" charset="0"/>
                        <a:ea typeface="Tahoma" pitchFamily="34" charset="0"/>
                        <a:cs typeface="Times New Roman" panose="02020603050405020304" pitchFamily="18" charset="0"/>
                      </a:rPr>
                      <m:t>, </m:t>
                    </m:r>
                    <m:r>
                      <a:rPr lang="en-US" sz="4800" b="1" i="1">
                        <a:latin typeface="Cambria Math" panose="02040503050406030204" pitchFamily="18" charset="0"/>
                        <a:ea typeface="Tahoma" pitchFamily="34" charset="0"/>
                        <a:cs typeface="Times New Roman" panose="02020603050405020304" pitchFamily="18" charset="0"/>
                      </a:rPr>
                      <m:t>𝒚</m:t>
                    </m:r>
                  </m:oMath>
                </a14:m>
                <a:r>
                  <a:rPr lang="en-US" sz="4800" b="1">
                    <a:latin typeface="Times New Roman" panose="02020603050405020304" pitchFamily="18" charset="0"/>
                    <a:ea typeface="Tahoma" pitchFamily="34" charset="0"/>
                    <a:cs typeface="Times New Roman" panose="02020603050405020304" pitchFamily="18" charset="0"/>
                  </a:rPr>
                  <a:t>.</a:t>
                </a:r>
                <a:endParaRPr lang="en-US" sz="48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94" name="Rectangle 93">
                <a:extLst>
                  <a:ext uri="{FF2B5EF4-FFF2-40B4-BE49-F238E27FC236}">
                    <a16:creationId xmlns:a16="http://schemas.microsoft.com/office/drawing/2014/main" id="{D1F80427-A1F1-4E41-A26F-E22243F0E682}"/>
                  </a:ext>
                </a:extLst>
              </p:cNvPr>
              <p:cNvSpPr>
                <a:spLocks noRot="1" noChangeAspect="1" noMove="1" noResize="1" noEditPoints="1" noAdjustHandles="1" noChangeArrowheads="1" noChangeShapeType="1" noTextEdit="1"/>
              </p:cNvSpPr>
              <p:nvPr/>
            </p:nvSpPr>
            <p:spPr>
              <a:xfrm>
                <a:off x="2211387" y="10220436"/>
                <a:ext cx="18893750" cy="861774"/>
              </a:xfrm>
              <a:prstGeom prst="rect">
                <a:avLst/>
              </a:prstGeom>
              <a:blipFill>
                <a:blip r:embed="rId5"/>
                <a:stretch>
                  <a:fillRect t="-12057" b="-3758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left)">
                                      <p:cBhvr>
                                        <p:cTn id="25" dur="500"/>
                                        <p:tgtEl>
                                          <p:spTgt spid="9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wipe(left)">
                                      <p:cBhvr>
                                        <p:cTn id="2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93" grpId="0"/>
      <p:bldP spid="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861486" y="7137241"/>
                <a:ext cx="18618173" cy="1677382"/>
              </a:xfrm>
              <a:prstGeom prst="rect">
                <a:avLst/>
              </a:prstGeom>
            </p:spPr>
            <p:txBody>
              <a:bodyPr wrap="square">
                <a:spAutoFit/>
              </a:bodyPr>
              <a:lstStyle/>
              <a:p>
                <a:pPr>
                  <a:spcBef>
                    <a:spcPts val="1800"/>
                  </a:spcBef>
                </a:pP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trình</a:t>
                </a:r>
                <a:r>
                  <a:rPr lang="en-US" sz="4400" b="1">
                    <a:latin typeface="Times New Roman" panose="02020603050405020304" pitchFamily="18" charset="0"/>
                    <a:ea typeface="Tahoma" pitchFamily="34" charset="0"/>
                    <a:cs typeface="Times New Roman" panose="02020603050405020304" pitchFamily="18" charset="0"/>
                  </a:rPr>
                  <a:t> </a:t>
                </a:r>
                <a:r>
                  <a:rPr lang="en-US" sz="4400" b="1">
                    <a:solidFill>
                      <a:srgbClr val="FF0000"/>
                    </a:solidFill>
                    <a:latin typeface="Times New Roman" pitchFamily="18" charset="0"/>
                    <a:ea typeface="Tahoma" pitchFamily="34" charset="0"/>
                    <a:cs typeface="Times New Roman" pitchFamily="18" charset="0"/>
                    <a:sym typeface="Symbol"/>
                  </a:rPr>
                  <a:t>(1)</a:t>
                </a:r>
                <a:r>
                  <a:rPr lang="en-US" sz="4400" b="1">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cặp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số</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solidFill>
                          <a:srgbClr val="FF0000"/>
                        </a:solidFill>
                        <a:latin typeface="Cambria Math"/>
                        <a:ea typeface="Tahoma" pitchFamily="34" charset="0"/>
                        <a:cs typeface="Tahoma" pitchFamily="34" charset="0"/>
                      </a:rPr>
                      <m:t>(</m:t>
                    </m:r>
                    <m:r>
                      <a:rPr lang="en-US" sz="4400" b="1" i="1" dirty="0" smtClean="0">
                        <a:solidFill>
                          <a:srgbClr val="FF0000"/>
                        </a:solidFill>
                        <a:latin typeface="Cambria Math"/>
                        <a:ea typeface="Tahoma" pitchFamily="34" charset="0"/>
                        <a:cs typeface="Tahoma" pitchFamily="34" charset="0"/>
                      </a:rPr>
                      <m:t>𝒙</m:t>
                    </m:r>
                    <m:r>
                      <a:rPr lang="en-US" sz="4400" b="1" i="1" baseline="-25000" dirty="0" smtClean="0">
                        <a:solidFill>
                          <a:srgbClr val="FF0000"/>
                        </a:solidFill>
                        <a:latin typeface="Cambria Math"/>
                        <a:ea typeface="Tahoma" pitchFamily="34" charset="0"/>
                        <a:cs typeface="Tahoma" pitchFamily="34" charset="0"/>
                      </a:rPr>
                      <m:t>𝟎</m:t>
                    </m:r>
                    <m:r>
                      <a:rPr lang="en-US" sz="4400" b="1" i="1" dirty="0" smtClean="0">
                        <a:solidFill>
                          <a:srgbClr val="FF0000"/>
                        </a:solidFill>
                        <a:latin typeface="Cambria Math"/>
                        <a:ea typeface="Tahoma" pitchFamily="34" charset="0"/>
                        <a:cs typeface="Tahoma" pitchFamily="34" charset="0"/>
                      </a:rPr>
                      <m:t>;</m:t>
                    </m:r>
                    <m:r>
                      <a:rPr lang="en-US" sz="4400" b="1" i="1" dirty="0" smtClean="0">
                        <a:solidFill>
                          <a:srgbClr val="FF0000"/>
                        </a:solidFill>
                        <a:latin typeface="Cambria Math"/>
                        <a:ea typeface="Tahoma" pitchFamily="34" charset="0"/>
                        <a:cs typeface="Tahoma" pitchFamily="34" charset="0"/>
                      </a:rPr>
                      <m:t>𝒚</m:t>
                    </m:r>
                    <m:r>
                      <a:rPr lang="en-US" sz="4400" b="1" i="1" baseline="-25000" dirty="0" smtClean="0">
                        <a:solidFill>
                          <a:srgbClr val="FF0000"/>
                        </a:solidFill>
                        <a:latin typeface="Cambria Math"/>
                        <a:ea typeface="Tahoma" pitchFamily="34" charset="0"/>
                        <a:cs typeface="Tahoma" pitchFamily="34" charset="0"/>
                      </a:rPr>
                      <m:t>𝟎</m:t>
                    </m:r>
                    <m:r>
                      <a:rPr lang="en-US" sz="4400" b="1" i="1" smtClean="0">
                        <a:solidFill>
                          <a:srgbClr val="FF0000"/>
                        </a:solidFill>
                        <a:latin typeface="Cambria Math"/>
                        <a:ea typeface="Tahoma" pitchFamily="34" charset="0"/>
                        <a:cs typeface="Tahoma" pitchFamily="34" charset="0"/>
                      </a:rPr>
                      <m:t>) </m:t>
                    </m:r>
                  </m:oMath>
                </a14:m>
                <a:endParaRPr lang="en-US" sz="4400" b="1">
                  <a:solidFill>
                    <a:srgbClr val="FF0000"/>
                  </a:solidFill>
                  <a:latin typeface="Times New Roman" panose="02020603050405020304" pitchFamily="18" charset="0"/>
                  <a:ea typeface="Tahoma" pitchFamily="34" charset="0"/>
                  <a:cs typeface="Times New Roman" panose="02020603050405020304" pitchFamily="18" charset="0"/>
                </a:endParaRPr>
              </a:p>
              <a:p>
                <a:pPr>
                  <a:spcBef>
                    <a:spcPts val="1800"/>
                  </a:spcBef>
                </a:pPr>
                <a:r>
                  <a:rPr lang="en-US" sz="4400" b="1">
                    <a:latin typeface="Times New Roman" panose="02020603050405020304" pitchFamily="18" charset="0"/>
                    <a:ea typeface="Tahoma" pitchFamily="34" charset="0"/>
                    <a:cs typeface="Times New Roman" panose="02020603050405020304" pitchFamily="18" charset="0"/>
                  </a:rPr>
                  <a:t>khi </a:t>
                </a:r>
                <a:r>
                  <a:rPr lang="en-US" sz="4400" b="1" err="1">
                    <a:latin typeface="Times New Roman" panose="02020603050405020304" pitchFamily="18" charset="0"/>
                    <a:ea typeface="Tahoma" pitchFamily="34" charset="0"/>
                    <a:cs typeface="Times New Roman" panose="02020603050405020304" pitchFamily="18" charset="0"/>
                  </a:rPr>
                  <a:t>thay</a:t>
                </a:r>
                <a:r>
                  <a:rPr lang="en-US" sz="4400" b="1">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𝒙</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𝒚</m:t>
                    </m:r>
                    <m:r>
                      <a:rPr lang="en-US" sz="4400" b="1" i="1" baseline="-25000" smtClean="0">
                        <a:latin typeface="Cambria Math"/>
                        <a:ea typeface="Tahoma" pitchFamily="34" charset="0"/>
                        <a:cs typeface="Tahoma" pitchFamily="34" charset="0"/>
                      </a:rPr>
                      <m:t>𝟎</m:t>
                    </m:r>
                    <m:r>
                      <a:rPr lang="en-US" sz="4400" b="1" i="1" baseline="-25000" smtClean="0">
                        <a:latin typeface="Cambria Math"/>
                        <a:ea typeface="Tahoma" pitchFamily="34" charset="0"/>
                        <a:cs typeface="Tahoma" pitchFamily="34" charset="0"/>
                      </a:rPr>
                      <m:t> </m:t>
                    </m:r>
                  </m:oMath>
                </a14:m>
                <a:r>
                  <a:rPr lang="en-US" sz="4400" b="1" dirty="0">
                    <a:latin typeface="Times New Roman" panose="02020603050405020304" pitchFamily="18" charset="0"/>
                    <a:ea typeface="Tahoma" pitchFamily="34" charset="0"/>
                    <a:cs typeface="Times New Roman" panose="02020603050405020304" pitchFamily="18" charset="0"/>
                  </a:rPr>
                  <a:t> vào </a:t>
                </a:r>
                <a:r>
                  <a:rPr lang="en-US" sz="4400" b="1" dirty="0">
                    <a:latin typeface="Times New Roman" pitchFamily="18" charset="0"/>
                    <a:ea typeface="Tahoma" pitchFamily="34" charset="0"/>
                    <a:cs typeface="Times New Roman" pitchFamily="18" charset="0"/>
                    <a:sym typeface="Symbol"/>
                  </a:rPr>
                  <a:t>(1)</a:t>
                </a:r>
                <a:r>
                  <a:rPr lang="en-US" sz="4400" b="1" dirty="0">
                    <a:latin typeface="Times New Roman" panose="02020603050405020304" pitchFamily="18" charset="0"/>
                    <a:ea typeface="Tahoma" pitchFamily="34" charset="0"/>
                    <a:cs typeface="Times New Roman" panose="02020603050405020304" pitchFamily="18" charset="0"/>
                  </a:rPr>
                  <a:t> ta </a:t>
                </a:r>
                <a:r>
                  <a:rPr lang="en-US" sz="4400" b="1" dirty="0" err="1">
                    <a:latin typeface="Times New Roman" panose="02020603050405020304" pitchFamily="18" charset="0"/>
                    <a:ea typeface="Tahoma" pitchFamily="34" charset="0"/>
                    <a:cs typeface="Times New Roman" panose="02020603050405020304" pitchFamily="18" charset="0"/>
                  </a:rPr>
                  <a:t>được</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mệnh</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đề</a:t>
                </a:r>
                <a:r>
                  <a:rPr lang="en-US" sz="4400" b="1">
                    <a:latin typeface="Times New Roman" panose="02020603050405020304" pitchFamily="18" charset="0"/>
                    <a:ea typeface="Tahoma" pitchFamily="34" charset="0"/>
                    <a:cs typeface="Times New Roman" panose="02020603050405020304" pitchFamily="18" charset="0"/>
                  </a:rPr>
                  <a:t> đúng.</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861486" y="7137241"/>
                <a:ext cx="18618173" cy="1677382"/>
              </a:xfrm>
              <a:prstGeom prst="rect">
                <a:avLst/>
              </a:prstGeom>
              <a:blipFill>
                <a:blip r:embed="rId2"/>
                <a:stretch>
                  <a:fillRect l="-1309" t="-7273" b="-16727"/>
                </a:stretch>
              </a:blipFill>
            </p:spPr>
            <p:txBody>
              <a:bodyPr/>
              <a:lstStyle/>
              <a:p>
                <a:r>
                  <a:rPr lang="en-US">
                    <a:noFill/>
                  </a:rPr>
                  <a:t> </a:t>
                </a:r>
              </a:p>
            </p:txBody>
          </p:sp>
        </mc:Fallback>
      </mc:AlternateContent>
      <p:grpSp>
        <p:nvGrpSpPr>
          <p:cNvPr id="59" name="Group 58"/>
          <p:cNvGrpSpPr/>
          <p:nvPr/>
        </p:nvGrpSpPr>
        <p:grpSpPr>
          <a:xfrm>
            <a:off x="0" y="9862457"/>
            <a:ext cx="24384000" cy="3461657"/>
            <a:chOff x="0" y="9862457"/>
            <a:chExt cx="24384000" cy="3461657"/>
          </a:xfrm>
        </p:grpSpPr>
        <p:sp>
          <p:nvSpPr>
            <p:cNvPr id="2" name="Rectangle 1"/>
            <p:cNvSpPr/>
            <p:nvPr/>
          </p:nvSpPr>
          <p:spPr>
            <a:xfrm>
              <a:off x="0" y="9862457"/>
              <a:ext cx="24384000" cy="3461657"/>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110" y="9955138"/>
              <a:ext cx="2412282" cy="96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7" name="Rectangle 6"/>
              <p:cNvSpPr/>
              <p:nvPr/>
            </p:nvSpPr>
            <p:spPr>
              <a:xfrm>
                <a:off x="3623842" y="10177225"/>
                <a:ext cx="18361758" cy="769441"/>
              </a:xfrm>
              <a:prstGeom prst="rect">
                <a:avLst/>
              </a:prstGeom>
            </p:spPr>
            <p:txBody>
              <a:bodyPr wrap="none">
                <a:spAutoFit/>
              </a:bodyPr>
              <a:lstStyle/>
              <a:p>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Cặp</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số</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nào</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trong</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số</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solidFill>
                          <a:schemeClr val="accent6">
                            <a:lumMod val="75000"/>
                          </a:schemeClr>
                        </a:solidFill>
                        <a:latin typeface="Cambria Math"/>
                        <a:ea typeface="Tahoma" pitchFamily="34" charset="0"/>
                        <a:cs typeface="Tahoma" pitchFamily="34" charset="0"/>
                      </a:rPr>
                      <m:t>(</m:t>
                    </m:r>
                    <m:r>
                      <a:rPr lang="en-US" sz="4400" b="1" i="1" smtClean="0">
                        <a:solidFill>
                          <a:schemeClr val="accent6">
                            <a:lumMod val="75000"/>
                          </a:schemeClr>
                        </a:solidFill>
                        <a:latin typeface="Cambria Math"/>
                        <a:ea typeface="Tahoma" pitchFamily="34" charset="0"/>
                        <a:cs typeface="Tahoma" pitchFamily="34" charset="0"/>
                      </a:rPr>
                      <m:t>𝟏</m:t>
                    </m:r>
                    <m:r>
                      <a:rPr lang="en-US" sz="4400" b="1" i="1" smtClean="0">
                        <a:solidFill>
                          <a:schemeClr val="accent6">
                            <a:lumMod val="75000"/>
                          </a:schemeClr>
                        </a:solidFill>
                        <a:latin typeface="Cambria Math"/>
                        <a:ea typeface="Tahoma" pitchFamily="34" charset="0"/>
                        <a:cs typeface="Tahoma" pitchFamily="34" charset="0"/>
                      </a:rPr>
                      <m:t>; –</m:t>
                    </m:r>
                    <m:r>
                      <a:rPr lang="en-US" sz="4400" b="1" i="1" smtClean="0">
                        <a:solidFill>
                          <a:schemeClr val="accent6">
                            <a:lumMod val="75000"/>
                          </a:schemeClr>
                        </a:solidFill>
                        <a:latin typeface="Cambria Math"/>
                        <a:ea typeface="Tahoma" pitchFamily="34" charset="0"/>
                        <a:cs typeface="Tahoma" pitchFamily="34" charset="0"/>
                      </a:rPr>
                      <m:t>𝟐</m:t>
                    </m:r>
                    <m:r>
                      <a:rPr lang="en-US" sz="4400" b="1" i="1" smtClean="0">
                        <a:solidFill>
                          <a:schemeClr val="accent6">
                            <a:lumMod val="75000"/>
                          </a:schemeClr>
                        </a:solidFill>
                        <a:latin typeface="Cambria Math"/>
                        <a:ea typeface="Tahoma" pitchFamily="34" charset="0"/>
                        <a:cs typeface="Tahoma" pitchFamily="34" charset="0"/>
                      </a:rPr>
                      <m:t>), (</m:t>
                    </m:r>
                    <m:r>
                      <a:rPr lang="en-US" sz="4400" b="1" i="1">
                        <a:solidFill>
                          <a:schemeClr val="accent6">
                            <a:lumMod val="75000"/>
                          </a:schemeClr>
                        </a:solidFill>
                        <a:latin typeface="Cambria Math"/>
                        <a:ea typeface="Tahoma" pitchFamily="34" charset="0"/>
                        <a:cs typeface="Tahoma" pitchFamily="34" charset="0"/>
                      </a:rPr>
                      <m:t>𝟎</m:t>
                    </m:r>
                    <m:r>
                      <a:rPr lang="en-US" sz="4400" b="1" i="1" smtClean="0">
                        <a:solidFill>
                          <a:schemeClr val="accent6">
                            <a:lumMod val="75000"/>
                          </a:schemeClr>
                        </a:solidFill>
                        <a:latin typeface="Cambria Math"/>
                        <a:ea typeface="Tahoma" pitchFamily="34" charset="0"/>
                        <a:cs typeface="Tahoma" pitchFamily="34" charset="0"/>
                      </a:rPr>
                      <m:t>; </m:t>
                    </m:r>
                    <m:r>
                      <a:rPr lang="en-US" sz="4400" b="1" i="1" smtClean="0">
                        <a:solidFill>
                          <a:schemeClr val="accent6">
                            <a:lumMod val="75000"/>
                          </a:schemeClr>
                        </a:solidFill>
                        <a:latin typeface="Cambria Math"/>
                        <a:ea typeface="Tahoma" pitchFamily="34" charset="0"/>
                        <a:cs typeface="Tahoma" pitchFamily="34" charset="0"/>
                      </a:rPr>
                      <m:t>𝟏</m:t>
                    </m:r>
                    <m:r>
                      <a:rPr lang="en-US" sz="4400" b="1" i="1" smtClean="0">
                        <a:solidFill>
                          <a:schemeClr val="accent6">
                            <a:lumMod val="75000"/>
                          </a:schemeClr>
                        </a:solidFill>
                        <a:latin typeface="Cambria Math"/>
                        <a:ea typeface="Tahoma" pitchFamily="34" charset="0"/>
                        <a:cs typeface="Tahoma" pitchFamily="34" charset="0"/>
                      </a:rPr>
                      <m:t>), (–</m:t>
                    </m:r>
                    <m:r>
                      <a:rPr lang="en-US" sz="4400" b="1" i="1" smtClean="0">
                        <a:solidFill>
                          <a:schemeClr val="accent6">
                            <a:lumMod val="75000"/>
                          </a:schemeClr>
                        </a:solidFill>
                        <a:latin typeface="Cambria Math"/>
                        <a:ea typeface="Tahoma" pitchFamily="34" charset="0"/>
                        <a:cs typeface="Tahoma" pitchFamily="34" charset="0"/>
                      </a:rPr>
                      <m:t>𝟑</m:t>
                    </m:r>
                    <m:r>
                      <a:rPr lang="en-US" sz="4400" b="1" i="1" smtClean="0">
                        <a:solidFill>
                          <a:schemeClr val="accent6">
                            <a:lumMod val="75000"/>
                          </a:schemeClr>
                        </a:solidFill>
                        <a:latin typeface="Cambria Math"/>
                        <a:ea typeface="Tahoma" pitchFamily="34" charset="0"/>
                        <a:cs typeface="Tahoma" pitchFamily="34" charset="0"/>
                      </a:rPr>
                      <m:t>; </m:t>
                    </m:r>
                    <m:r>
                      <a:rPr lang="en-US" sz="4400" b="1" i="1" smtClean="0">
                        <a:solidFill>
                          <a:schemeClr val="accent6">
                            <a:lumMod val="75000"/>
                          </a:schemeClr>
                        </a:solidFill>
                        <a:latin typeface="Cambria Math"/>
                        <a:ea typeface="Tahoma" pitchFamily="34" charset="0"/>
                        <a:cs typeface="Tahoma" pitchFamily="34" charset="0"/>
                      </a:rPr>
                      <m:t>𝟎</m:t>
                    </m:r>
                    <m:r>
                      <a:rPr lang="en-US" sz="4400" b="1" i="1" dirty="0" smtClean="0">
                        <a:solidFill>
                          <a:schemeClr val="accent6">
                            <a:lumMod val="75000"/>
                          </a:schemeClr>
                        </a:solidFill>
                        <a:latin typeface="Cambria Math"/>
                        <a:ea typeface="Tahoma" pitchFamily="34" charset="0"/>
                        <a:cs typeface="Tahoma" pitchFamily="34" charset="0"/>
                      </a:rPr>
                      <m:t>) </m:t>
                    </m:r>
                  </m:oMath>
                </a14:m>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là</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nghiệm</a:t>
                </a:r>
                <a:r>
                  <a:rPr lang="en-US" sz="4400" b="1" dirty="0">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r>
                  <a:rPr lang="en-US" sz="4400" b="1" err="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của</a:t>
                </a:r>
                <a:r>
                  <a:rPr lang="en-US" sz="4400" b="1">
                    <a:solidFill>
                      <a:schemeClr val="accent6">
                        <a:lumMod val="75000"/>
                      </a:schemeClr>
                    </a:solidFill>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solidFill>
                          <a:schemeClr val="accent6">
                            <a:lumMod val="75000"/>
                          </a:schemeClr>
                        </a:solidFill>
                        <a:latin typeface="Cambria Math"/>
                        <a:ea typeface="Tahoma" pitchFamily="34" charset="0"/>
                        <a:cs typeface="Tahoma" pitchFamily="34" charset="0"/>
                      </a:rPr>
                      <m:t>𝟑</m:t>
                    </m:r>
                    <m:r>
                      <a:rPr lang="en-US" sz="4400" b="1" i="1" smtClean="0">
                        <a:solidFill>
                          <a:schemeClr val="accent6">
                            <a:lumMod val="75000"/>
                          </a:schemeClr>
                        </a:solidFill>
                        <a:latin typeface="Cambria Math"/>
                        <a:ea typeface="Tahoma" pitchFamily="34" charset="0"/>
                        <a:cs typeface="Tahoma" pitchFamily="34" charset="0"/>
                      </a:rPr>
                      <m:t>𝒙</m:t>
                    </m:r>
                    <m:r>
                      <a:rPr lang="en-US" sz="4400" b="1" i="1" smtClean="0">
                        <a:solidFill>
                          <a:schemeClr val="accent6">
                            <a:lumMod val="75000"/>
                          </a:schemeClr>
                        </a:solidFill>
                        <a:latin typeface="Cambria Math"/>
                        <a:ea typeface="Tahoma" pitchFamily="34" charset="0"/>
                        <a:cs typeface="Tahoma" pitchFamily="34" charset="0"/>
                      </a:rPr>
                      <m:t> + </m:t>
                    </m:r>
                    <m:r>
                      <a:rPr lang="en-US" sz="4400" b="1" i="1" smtClean="0">
                        <a:solidFill>
                          <a:schemeClr val="accent6">
                            <a:lumMod val="75000"/>
                          </a:schemeClr>
                        </a:solidFill>
                        <a:latin typeface="Cambria Math"/>
                        <a:ea typeface="Tahoma" pitchFamily="34" charset="0"/>
                        <a:cs typeface="Tahoma" pitchFamily="34" charset="0"/>
                      </a:rPr>
                      <m:t>𝟐</m:t>
                    </m:r>
                    <m:r>
                      <a:rPr lang="en-US" sz="4400" b="1" i="1" smtClean="0">
                        <a:solidFill>
                          <a:schemeClr val="accent6">
                            <a:lumMod val="75000"/>
                          </a:schemeClr>
                        </a:solidFill>
                        <a:latin typeface="Cambria Math"/>
                        <a:ea typeface="Tahoma" pitchFamily="34" charset="0"/>
                        <a:cs typeface="Tahoma" pitchFamily="34" charset="0"/>
                      </a:rPr>
                      <m:t>𝒚</m:t>
                    </m:r>
                    <m:r>
                      <a:rPr lang="en-US" sz="4400" b="1" i="1" smtClean="0">
                        <a:solidFill>
                          <a:schemeClr val="accent6">
                            <a:lumMod val="75000"/>
                          </a:schemeClr>
                        </a:solidFill>
                        <a:latin typeface="Cambria Math"/>
                        <a:ea typeface="Tahoma" pitchFamily="34" charset="0"/>
                        <a:cs typeface="Tahoma" pitchFamily="34" charset="0"/>
                      </a:rPr>
                      <m:t> &lt; </m:t>
                    </m:r>
                    <m:r>
                      <a:rPr lang="en-US" sz="4400" b="1" i="1" smtClean="0">
                        <a:solidFill>
                          <a:schemeClr val="accent6">
                            <a:lumMod val="75000"/>
                          </a:schemeClr>
                        </a:solidFill>
                        <a:latin typeface="Cambria Math"/>
                        <a:ea typeface="Tahoma" pitchFamily="34" charset="0"/>
                        <a:cs typeface="Tahoma" pitchFamily="34" charset="0"/>
                      </a:rPr>
                      <m:t>𝟏</m:t>
                    </m:r>
                    <m:r>
                      <a:rPr lang="en-US" sz="4400" b="1" i="1" smtClean="0">
                        <a:solidFill>
                          <a:schemeClr val="accent6">
                            <a:lumMod val="75000"/>
                          </a:schemeClr>
                        </a:solidFill>
                        <a:latin typeface="Cambria Math"/>
                        <a:ea typeface="Tahoma" pitchFamily="34" charset="0"/>
                        <a:cs typeface="Tahoma" pitchFamily="34" charset="0"/>
                      </a:rPr>
                      <m:t> ?</m:t>
                    </m:r>
                  </m:oMath>
                </a14:m>
                <a:endParaRPr lang="en-US" sz="4400" dirty="0">
                  <a:solidFill>
                    <a:schemeClr val="accent6">
                      <a:lumMod val="75000"/>
                    </a:schemeClr>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23842" y="10177225"/>
                <a:ext cx="18361758" cy="769441"/>
              </a:xfrm>
              <a:prstGeom prst="rect">
                <a:avLst/>
              </a:prstGeom>
              <a:blipFill>
                <a:blip r:embed="rId4"/>
                <a:stretch>
                  <a:fillRect l="-1328" t="-14961"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23842" y="11260897"/>
                <a:ext cx="20760158" cy="849784"/>
              </a:xfrm>
              <a:prstGeom prst="rect">
                <a:avLst/>
              </a:prstGeom>
            </p:spPr>
            <p:txBody>
              <a:bodyPr wrap="square">
                <a:spAutoFit/>
              </a:bodyPr>
              <a:lstStyle/>
              <a:p>
                <a:pPr>
                  <a:lnSpc>
                    <a:spcPts val="6500"/>
                  </a:lnSpc>
                </a:pPr>
                <a:r>
                  <a:rPr lang="en-US" sz="4400" b="1" dirty="0" err="1">
                    <a:latin typeface="Times New Roman" panose="02020603050405020304" pitchFamily="18" charset="0"/>
                    <a:ea typeface="Tahoma" pitchFamily="34" charset="0"/>
                    <a:cs typeface="Times New Roman" panose="02020603050405020304" pitchFamily="18" charset="0"/>
                  </a:rPr>
                  <a:t>Các</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cặp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số</a:t>
                </a:r>
                <a:r>
                  <a:rPr lang="en-US" sz="4400" b="1">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oMath>
                </a14:m>
                <a:r>
                  <a:rPr lang="en-US" sz="4400" b="1">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&lt; </m:t>
                    </m:r>
                    <m:r>
                      <a:rPr lang="en-US" sz="4400" b="1" i="1" smtClean="0">
                        <a:latin typeface="Cambria Math"/>
                        <a:ea typeface="Tahoma" pitchFamily="34" charset="0"/>
                        <a:cs typeface="Tahoma" pitchFamily="34" charset="0"/>
                      </a:rPr>
                      <m:t>𝟏</m:t>
                    </m:r>
                  </m:oMath>
                </a14:m>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3623842" y="11260897"/>
                <a:ext cx="20760158" cy="849784"/>
              </a:xfrm>
              <a:prstGeom prst="rect">
                <a:avLst/>
              </a:prstGeom>
              <a:blipFill>
                <a:blip r:embed="rId5"/>
                <a:stretch>
                  <a:fillRect l="-1174" t="-4286" b="-33571"/>
                </a:stretch>
              </a:blipFill>
            </p:spPr>
            <p:txBody>
              <a:bodyPr/>
              <a:lstStyle/>
              <a:p>
                <a:r>
                  <a:rPr lang="en-US">
                    <a:noFill/>
                  </a:rPr>
                  <a:t> </a:t>
                </a:r>
              </a:p>
            </p:txBody>
          </p:sp>
        </mc:Fallback>
      </mc:AlternateContent>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110" y="11118314"/>
            <a:ext cx="2461708" cy="95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Rectangle 9"/>
              <p:cNvSpPr/>
              <p:nvPr/>
            </p:nvSpPr>
            <p:spPr>
              <a:xfrm>
                <a:off x="3623842" y="12218112"/>
                <a:ext cx="21395138" cy="849784"/>
              </a:xfrm>
              <a:prstGeom prst="rect">
                <a:avLst/>
              </a:prstGeom>
            </p:spPr>
            <p:txBody>
              <a:bodyPr wrap="square">
                <a:spAutoFit/>
              </a:bodyPr>
              <a:lstStyle/>
              <a:p>
                <a:pPr>
                  <a:lnSpc>
                    <a:spcPts val="6500"/>
                  </a:lnSpc>
                </a:pPr>
                <a:r>
                  <a:rPr lang="en-US" sz="4400" b="1" dirty="0">
                    <a:latin typeface="Times New Roman" panose="02020603050405020304" pitchFamily="18" charset="0"/>
                    <a:ea typeface="Tahoma" pitchFamily="34" charset="0"/>
                    <a:cs typeface="Times New Roman" panose="02020603050405020304" pitchFamily="18" charset="0"/>
                  </a:rPr>
                  <a:t>Cặp </a:t>
                </a:r>
                <a:r>
                  <a:rPr lang="en-US" sz="4400" b="1" dirty="0" err="1">
                    <a:latin typeface="Times New Roman" panose="02020603050405020304" pitchFamily="18" charset="0"/>
                    <a:ea typeface="Tahoma" pitchFamily="34" charset="0"/>
                    <a:cs typeface="Times New Roman" panose="02020603050405020304" pitchFamily="18" charset="0"/>
                  </a:rPr>
                  <a:t>số</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𝟏</m:t>
                    </m:r>
                    <m:r>
                      <a:rPr lang="en-US" sz="4400" b="1" i="1" dirty="0" smtClean="0">
                        <a:latin typeface="Cambria Math"/>
                        <a:ea typeface="Tahoma" pitchFamily="34" charset="0"/>
                        <a:cs typeface="Tahoma" pitchFamily="34" charset="0"/>
                      </a:rPr>
                      <m:t>) </m:t>
                    </m:r>
                  </m:oMath>
                </a14:m>
                <a:r>
                  <a:rPr lang="en-US" sz="4400" b="1" dirty="0" err="1">
                    <a:latin typeface="Times New Roman" panose="02020603050405020304" pitchFamily="18" charset="0"/>
                    <a:ea typeface="Tahoma" pitchFamily="34" charset="0"/>
                    <a:cs typeface="Times New Roman" panose="02020603050405020304" pitchFamily="18" charset="0"/>
                  </a:rPr>
                  <a:t>không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&lt; </m:t>
                    </m:r>
                    <m:r>
                      <a:rPr lang="en-US" sz="4400" b="1" i="1" smtClean="0">
                        <a:latin typeface="Cambria Math"/>
                        <a:ea typeface="Tahoma" pitchFamily="34" charset="0"/>
                        <a:cs typeface="Tahoma" pitchFamily="34" charset="0"/>
                      </a:rPr>
                      <m:t>𝟏</m:t>
                    </m:r>
                    <m:r>
                      <a:rPr lang="en-US" sz="4400" b="1" i="1" smtClean="0">
                        <a:latin typeface="Cambria Math"/>
                        <a:ea typeface="Tahoma" pitchFamily="34" charset="0"/>
                        <a:cs typeface="Tahoma" pitchFamily="34" charset="0"/>
                      </a:rPr>
                      <m:t>.</m:t>
                    </m:r>
                  </m:oMath>
                </a14:m>
                <a:endParaRPr lang="en-US" sz="4400" b="1">
                  <a:latin typeface="Times New Roman" panose="02020603050405020304" pitchFamily="18" charset="0"/>
                  <a:ea typeface="Tahoma"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623842" y="12218112"/>
                <a:ext cx="21395138" cy="849784"/>
              </a:xfrm>
              <a:prstGeom prst="rect">
                <a:avLst/>
              </a:prstGeom>
              <a:blipFill>
                <a:blip r:embed="rId7"/>
                <a:stretch>
                  <a:fillRect l="-1140" t="-4286" b="-33571"/>
                </a:stretch>
              </a:blipFill>
            </p:spPr>
            <p:txBody>
              <a:bodyPr/>
              <a:lstStyle/>
              <a:p>
                <a:r>
                  <a:rPr lang="en-US">
                    <a:noFill/>
                  </a:rPr>
                  <a:t> </a:t>
                </a:r>
              </a:p>
            </p:txBody>
          </p:sp>
        </mc:Fallback>
      </mc:AlternateContent>
      <p:grpSp>
        <p:nvGrpSpPr>
          <p:cNvPr id="33" name="Group 4"/>
          <p:cNvGrpSpPr/>
          <p:nvPr/>
        </p:nvGrpSpPr>
        <p:grpSpPr>
          <a:xfrm>
            <a:off x="-455583" y="1563300"/>
            <a:ext cx="19658319" cy="817469"/>
            <a:chOff x="-288924" y="1892299"/>
            <a:chExt cx="19659599" cy="817373"/>
          </a:xfrm>
        </p:grpSpPr>
        <p:sp>
          <p:nvSpPr>
            <p:cNvPr id="34" name="Rounded Rectangle 3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35" name="TextBox 34"/>
            <p:cNvSpPr txBox="1"/>
            <p:nvPr/>
          </p:nvSpPr>
          <p:spPr>
            <a:xfrm>
              <a:off x="1179622" y="1913523"/>
              <a:ext cx="404304"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a:t>
              </a:r>
            </a:p>
          </p:txBody>
        </p:sp>
        <p:sp>
          <p:nvSpPr>
            <p:cNvPr id="36" name="TextBox 35"/>
            <p:cNvSpPr txBox="1"/>
            <p:nvPr/>
          </p:nvSpPr>
          <p:spPr>
            <a:xfrm>
              <a:off x="2087561" y="1892299"/>
              <a:ext cx="17283114" cy="769350"/>
            </a:xfrm>
            <a:prstGeom prst="rect">
              <a:avLst/>
            </a:prstGeom>
            <a:noFill/>
          </p:spPr>
          <p:txBody>
            <a:bodyPr wrap="square" rtlCol="0">
              <a:spAutoFit/>
            </a:bodyPr>
            <a:lstStyle/>
            <a:p>
              <a:r>
                <a:rPr lang="en-US" sz="4400" b="1" dirty="0">
                  <a:solidFill>
                    <a:srgbClr val="135F82"/>
                  </a:solidFill>
                  <a:latin typeface="Times New Roman" panose="02020603050405020304" pitchFamily="18" charset="0"/>
                  <a:ea typeface="Tahoma" pitchFamily="34" charset="0"/>
                  <a:cs typeface="Times New Roman" panose="02020603050405020304" pitchFamily="18" charset="0"/>
                </a:rPr>
                <a:t>BẤT PHƯƠNG TRÌNH BẬC NHẤT HAI ẨN</a:t>
              </a:r>
            </a:p>
          </p:txBody>
        </p:sp>
      </p:grpSp>
      <p:grpSp>
        <p:nvGrpSpPr>
          <p:cNvPr id="60" name="Group 59"/>
          <p:cNvGrpSpPr/>
          <p:nvPr/>
        </p:nvGrpSpPr>
        <p:grpSpPr>
          <a:xfrm>
            <a:off x="1103562" y="2610322"/>
            <a:ext cx="21897886" cy="4104456"/>
            <a:chOff x="1103562" y="2610322"/>
            <a:chExt cx="21897886" cy="4104456"/>
          </a:xfrm>
        </p:grpSpPr>
        <p:grpSp>
          <p:nvGrpSpPr>
            <p:cNvPr id="62" name="Group 144"/>
            <p:cNvGrpSpPr/>
            <p:nvPr/>
          </p:nvGrpSpPr>
          <p:grpSpPr>
            <a:xfrm>
              <a:off x="1103562" y="2610322"/>
              <a:ext cx="21897886" cy="4104456"/>
              <a:chOff x="1076414" y="3106247"/>
              <a:chExt cx="21897886" cy="4104456"/>
            </a:xfrm>
          </p:grpSpPr>
          <p:sp>
            <p:nvSpPr>
              <p:cNvPr id="64" name="Rounded Rectangle 63"/>
              <p:cNvSpPr/>
              <p:nvPr/>
            </p:nvSpPr>
            <p:spPr>
              <a:xfrm>
                <a:off x="1312551" y="3491345"/>
                <a:ext cx="21661749" cy="3719358"/>
              </a:xfrm>
              <a:prstGeom prst="roundRect">
                <a:avLst>
                  <a:gd name="adj" fmla="val 302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65" name="Group 65"/>
              <p:cNvGrpSpPr/>
              <p:nvPr/>
            </p:nvGrpSpPr>
            <p:grpSpPr>
              <a:xfrm>
                <a:off x="1076414" y="3106247"/>
                <a:ext cx="4448211" cy="824978"/>
                <a:chOff x="166396" y="8712046"/>
                <a:chExt cx="4448211" cy="824978"/>
              </a:xfrm>
            </p:grpSpPr>
            <p:sp>
              <p:nvSpPr>
                <p:cNvPr id="66" name="Freeform 20"/>
                <p:cNvSpPr>
                  <a:spLocks/>
                </p:cNvSpPr>
                <p:nvPr/>
              </p:nvSpPr>
              <p:spPr bwMode="auto">
                <a:xfrm>
                  <a:off x="384522" y="8755081"/>
                  <a:ext cx="4230085"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67" name="Group 66"/>
                <p:cNvGrpSpPr/>
                <p:nvPr/>
              </p:nvGrpSpPr>
              <p:grpSpPr>
                <a:xfrm>
                  <a:off x="166396" y="8780577"/>
                  <a:ext cx="702538" cy="572229"/>
                  <a:chOff x="-145995" y="8633545"/>
                  <a:chExt cx="787401" cy="641352"/>
                </a:xfrm>
              </p:grpSpPr>
              <p:sp>
                <p:nvSpPr>
                  <p:cNvPr id="69"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0"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1"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2"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3"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4"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5"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6"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7"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8"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9"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80"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68" name="TextBox 67"/>
                <p:cNvSpPr txBox="1"/>
                <p:nvPr/>
              </p:nvSpPr>
              <p:spPr>
                <a:xfrm>
                  <a:off x="932118" y="8712046"/>
                  <a:ext cx="2868093" cy="769441"/>
                </a:xfrm>
                <a:prstGeom prst="rect">
                  <a:avLst/>
                </a:prstGeom>
                <a:noFill/>
              </p:spPr>
              <p:txBody>
                <a:bodyPr wrap="none" rtlCol="0">
                  <a:spAutoFit/>
                </a:bodyPr>
                <a:lstStyle/>
                <a:p>
                  <a:r>
                    <a:rPr lang="vi-VN" sz="4400" b="1">
                      <a:solidFill>
                        <a:schemeClr val="bg1"/>
                      </a:solidFill>
                      <a:latin typeface="Times New Roman" panose="02020603050405020304" pitchFamily="18" charset="0"/>
                      <a:ea typeface="Tahoma" pitchFamily="34" charset="0"/>
                      <a:cs typeface="Times New Roman" panose="02020603050405020304" pitchFamily="18" charset="0"/>
                    </a:rPr>
                    <a:t>Định nghĩa</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sp>
          <p:nvSpPr>
            <p:cNvPr id="63" name="TextBox 62"/>
            <p:cNvSpPr txBox="1"/>
            <p:nvPr/>
          </p:nvSpPr>
          <p:spPr>
            <a:xfrm>
              <a:off x="2975770" y="3474418"/>
              <a:ext cx="18506056"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Bất phương trình bậc nhất hai ẩn x, y có dạng tổng quát là</a:t>
              </a:r>
              <a:endParaRPr lang="en-US" sz="4400" b="1" dirty="0">
                <a:latin typeface="Times New Roman" panose="02020603050405020304" pitchFamily="18" charset="0"/>
                <a:ea typeface="Tahoma" pitchFamily="34" charset="0"/>
                <a:cs typeface="Times New Roman" panose="02020603050405020304" pitchFamily="18" charset="0"/>
              </a:endParaRPr>
            </a:p>
          </p:txBody>
        </p:sp>
      </p:grpSp>
      <p:grpSp>
        <p:nvGrpSpPr>
          <p:cNvPr id="81" name="Group 80"/>
          <p:cNvGrpSpPr/>
          <p:nvPr/>
        </p:nvGrpSpPr>
        <p:grpSpPr>
          <a:xfrm>
            <a:off x="1103562" y="2610322"/>
            <a:ext cx="21897886" cy="4104456"/>
            <a:chOff x="1103562" y="2610322"/>
            <a:chExt cx="21897886" cy="4104456"/>
          </a:xfrm>
        </p:grpSpPr>
        <p:grpSp>
          <p:nvGrpSpPr>
            <p:cNvPr id="82" name="Group 144"/>
            <p:cNvGrpSpPr/>
            <p:nvPr/>
          </p:nvGrpSpPr>
          <p:grpSpPr>
            <a:xfrm>
              <a:off x="1103562" y="2610322"/>
              <a:ext cx="21897886" cy="4104456"/>
              <a:chOff x="1076414" y="3106247"/>
              <a:chExt cx="21897886" cy="4104456"/>
            </a:xfrm>
          </p:grpSpPr>
          <p:sp>
            <p:nvSpPr>
              <p:cNvPr id="84" name="Rounded Rectangle 83"/>
              <p:cNvSpPr/>
              <p:nvPr/>
            </p:nvSpPr>
            <p:spPr>
              <a:xfrm>
                <a:off x="1312551" y="3491345"/>
                <a:ext cx="21661749" cy="3719358"/>
              </a:xfrm>
              <a:prstGeom prst="roundRect">
                <a:avLst>
                  <a:gd name="adj" fmla="val 302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85" name="Group 65"/>
              <p:cNvGrpSpPr/>
              <p:nvPr/>
            </p:nvGrpSpPr>
            <p:grpSpPr>
              <a:xfrm>
                <a:off x="1076414" y="3106247"/>
                <a:ext cx="4448211" cy="824978"/>
                <a:chOff x="166396" y="8712046"/>
                <a:chExt cx="4448211" cy="824978"/>
              </a:xfrm>
            </p:grpSpPr>
            <p:sp>
              <p:nvSpPr>
                <p:cNvPr id="86" name="Freeform 20"/>
                <p:cNvSpPr>
                  <a:spLocks/>
                </p:cNvSpPr>
                <p:nvPr/>
              </p:nvSpPr>
              <p:spPr bwMode="auto">
                <a:xfrm>
                  <a:off x="384522" y="8755081"/>
                  <a:ext cx="4230085"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87" name="Group 86"/>
                <p:cNvGrpSpPr/>
                <p:nvPr/>
              </p:nvGrpSpPr>
              <p:grpSpPr>
                <a:xfrm>
                  <a:off x="166396" y="8780577"/>
                  <a:ext cx="702538" cy="572229"/>
                  <a:chOff x="-145995" y="8633545"/>
                  <a:chExt cx="787401" cy="641352"/>
                </a:xfrm>
              </p:grpSpPr>
              <p:sp>
                <p:nvSpPr>
                  <p:cNvPr id="89"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0"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1"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2"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3"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4"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5"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6"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7"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8"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99"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100"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88" name="TextBox 87"/>
                <p:cNvSpPr txBox="1"/>
                <p:nvPr/>
              </p:nvSpPr>
              <p:spPr>
                <a:xfrm>
                  <a:off x="932118" y="8712046"/>
                  <a:ext cx="2868093" cy="769441"/>
                </a:xfrm>
                <a:prstGeom prst="rect">
                  <a:avLst/>
                </a:prstGeom>
                <a:noFill/>
              </p:spPr>
              <p:txBody>
                <a:bodyPr wrap="none" rtlCol="0">
                  <a:spAutoFit/>
                </a:bodyPr>
                <a:lstStyle/>
                <a:p>
                  <a:r>
                    <a:rPr lang="vi-VN" sz="4400" b="1">
                      <a:solidFill>
                        <a:schemeClr val="bg1"/>
                      </a:solidFill>
                      <a:latin typeface="Times New Roman" panose="02020603050405020304" pitchFamily="18" charset="0"/>
                      <a:ea typeface="Tahoma" pitchFamily="34" charset="0"/>
                      <a:cs typeface="Times New Roman" panose="02020603050405020304" pitchFamily="18" charset="0"/>
                    </a:rPr>
                    <a:t>Định nghĩa</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sp>
          <p:nvSpPr>
            <p:cNvPr id="83" name="TextBox 82"/>
            <p:cNvSpPr txBox="1"/>
            <p:nvPr/>
          </p:nvSpPr>
          <p:spPr>
            <a:xfrm>
              <a:off x="2975770" y="3474418"/>
              <a:ext cx="18506056"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Bất phương trình bậc nhất hai ẩn x, y có dạng tổng quát là</a:t>
              </a:r>
              <a:endParaRPr lang="en-US" sz="4400" b="1" dirty="0">
                <a:latin typeface="Times New Roman" panose="02020603050405020304" pitchFamily="18" charset="0"/>
                <a:ea typeface="Tahoma" pitchFamily="34"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101" name="TextBox 100"/>
              <p:cNvSpPr txBox="1"/>
              <p:nvPr/>
            </p:nvSpPr>
            <p:spPr>
              <a:xfrm>
                <a:off x="2975769" y="4443621"/>
                <a:ext cx="20043689" cy="769441"/>
              </a:xfrm>
              <a:prstGeom prst="rect">
                <a:avLst/>
              </a:prstGeom>
              <a:noFill/>
            </p:spPr>
            <p:txBody>
              <a:bodyPr wrap="square" rtlCol="0">
                <a:spAutoFit/>
              </a:bodyPr>
              <a:lstStyle/>
              <a:p>
                <a14:m>
                  <m:oMath xmlns:m="http://schemas.openxmlformats.org/officeDocument/2006/math">
                    <m:r>
                      <a:rPr lang="en-US" sz="4400" b="1" i="1" dirty="0" smtClean="0">
                        <a:solidFill>
                          <a:srgbClr val="FF0000"/>
                        </a:solidFill>
                        <a:latin typeface="Cambria Math"/>
                        <a:ea typeface="Tahoma" pitchFamily="34" charset="0"/>
                        <a:cs typeface="Tahoma" pitchFamily="34" charset="0"/>
                      </a:rPr>
                      <m:t>𝒂𝒙</m:t>
                    </m:r>
                    <m:r>
                      <a:rPr lang="en-US" sz="4400" b="1" i="1" dirty="0" smtClean="0">
                        <a:solidFill>
                          <a:srgbClr val="FF0000"/>
                        </a:solidFill>
                        <a:latin typeface="Cambria Math"/>
                        <a:ea typeface="Tahoma" pitchFamily="34" charset="0"/>
                        <a:cs typeface="Tahoma" pitchFamily="34" charset="0"/>
                      </a:rPr>
                      <m:t> + </m:t>
                    </m:r>
                    <m:r>
                      <a:rPr lang="en-US" sz="4400" b="1" i="1" dirty="0" smtClean="0">
                        <a:solidFill>
                          <a:srgbClr val="FF0000"/>
                        </a:solidFill>
                        <a:latin typeface="Cambria Math"/>
                        <a:ea typeface="Tahoma" pitchFamily="34" charset="0"/>
                        <a:cs typeface="Tahoma" pitchFamily="34" charset="0"/>
                      </a:rPr>
                      <m:t>𝒃𝒚</m:t>
                    </m:r>
                    <m:r>
                      <a:rPr lang="en-US" sz="4400" b="1" i="1" dirty="0" smtClean="0">
                        <a:solidFill>
                          <a:srgbClr val="FF0000"/>
                        </a:solidFill>
                        <a:latin typeface="Cambria Math" panose="02040503050406030204" pitchFamily="18" charset="0"/>
                        <a:ea typeface="Tahoma" pitchFamily="34" charset="0"/>
                        <a:cs typeface="Tahoma" pitchFamily="34" charset="0"/>
                      </a:rPr>
                      <m:t>&lt;</m:t>
                    </m:r>
                    <m:r>
                      <a:rPr lang="en-US" sz="4400" b="1" i="1" dirty="0" smtClean="0">
                        <a:solidFill>
                          <a:srgbClr val="FF0000"/>
                        </a:solidFill>
                        <a:latin typeface="Cambria Math"/>
                        <a:ea typeface="Tahoma" pitchFamily="34" charset="0"/>
                        <a:cs typeface="Tahoma" pitchFamily="34" charset="0"/>
                      </a:rPr>
                      <m:t> </m:t>
                    </m:r>
                    <m:r>
                      <a:rPr lang="en-US" sz="4400" b="1" i="1" dirty="0" smtClean="0">
                        <a:solidFill>
                          <a:srgbClr val="FF0000"/>
                        </a:solidFill>
                        <a:latin typeface="Cambria Math"/>
                        <a:ea typeface="Tahoma" pitchFamily="34" charset="0"/>
                        <a:cs typeface="Tahoma" pitchFamily="34" charset="0"/>
                        <a:sym typeface="Symbol"/>
                      </a:rPr>
                      <m:t>𝒄</m:t>
                    </m:r>
                    <m:r>
                      <a:rPr lang="en-US" sz="4400" b="1" i="0" dirty="0" smtClean="0">
                        <a:solidFill>
                          <a:srgbClr val="FF0000"/>
                        </a:solidFill>
                        <a:latin typeface="Cambria Math"/>
                        <a:ea typeface="Tahoma" pitchFamily="34" charset="0"/>
                        <a:cs typeface="Tahoma" pitchFamily="34" charset="0"/>
                        <a:sym typeface="Symbol"/>
                      </a:rPr>
                      <m:t>  </m:t>
                    </m:r>
                  </m:oMath>
                </a14:m>
                <a:r>
                  <a:rPr lang="en-US" sz="4400" b="1" dirty="0">
                    <a:latin typeface="Times New Roman" pitchFamily="18" charset="0"/>
                    <a:ea typeface="Tahoma" pitchFamily="34" charset="0"/>
                    <a:cs typeface="Times New Roman" pitchFamily="18" charset="0"/>
                    <a:sym typeface="Symbol"/>
                  </a:rPr>
                  <a:t>(1) (</a:t>
                </a:r>
                <a:r>
                  <a:rPr lang="en-US" sz="4400" b="1" dirty="0" err="1">
                    <a:latin typeface="Times New Roman" panose="02020603050405020304" pitchFamily="18" charset="0"/>
                    <a:ea typeface="Tahoma" pitchFamily="34" charset="0"/>
                    <a:cs typeface="Times New Roman" panose="02020603050405020304" pitchFamily="18" charset="0"/>
                    <a:sym typeface="Symbol"/>
                  </a:rPr>
                  <a:t>hoặc</a:t>
                </a:r>
                <a:r>
                  <a:rPr lang="en-US" sz="44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400" b="1" i="1" dirty="0" smtClean="0">
                        <a:latin typeface="Cambria Math"/>
                        <a:ea typeface="Tahoma" pitchFamily="34" charset="0"/>
                        <a:cs typeface="Tahoma" pitchFamily="34" charset="0"/>
                        <a:sym typeface="Symbol"/>
                      </a:rPr>
                      <m:t>𝒂𝒙</m:t>
                    </m:r>
                    <m:r>
                      <a:rPr lang="en-US" sz="4400" b="1" i="1" dirty="0" smtClean="0">
                        <a:latin typeface="Cambria Math"/>
                        <a:ea typeface="Tahoma" pitchFamily="34" charset="0"/>
                        <a:cs typeface="Tahoma" pitchFamily="34" charset="0"/>
                        <a:sym typeface="Symbol"/>
                      </a:rPr>
                      <m:t> + </m:t>
                    </m:r>
                    <m:r>
                      <a:rPr lang="en-US" sz="4400" b="1" i="1" dirty="0" smtClean="0">
                        <a:latin typeface="Cambria Math"/>
                        <a:ea typeface="Tahoma" pitchFamily="34" charset="0"/>
                        <a:cs typeface="Tahoma" pitchFamily="34" charset="0"/>
                        <a:sym typeface="Symbol"/>
                      </a:rPr>
                      <m:t>𝒃𝒚</m:t>
                    </m:r>
                    <m:r>
                      <a:rPr lang="en-US" sz="4400" b="1" i="1" dirty="0" smtClean="0">
                        <a:latin typeface="Cambria Math"/>
                        <a:ea typeface="Tahoma" pitchFamily="34" charset="0"/>
                        <a:cs typeface="Tahoma" pitchFamily="34" charset="0"/>
                        <a:sym typeface="Symbol"/>
                      </a:rPr>
                      <m:t> ≤</m:t>
                    </m:r>
                    <m:r>
                      <a:rPr lang="en-US" sz="4400" b="1" i="1" dirty="0" smtClean="0">
                        <a:latin typeface="Cambria Math"/>
                        <a:ea typeface="Tahoma" pitchFamily="34" charset="0"/>
                        <a:cs typeface="Tahoma" pitchFamily="34" charset="0"/>
                        <a:sym typeface="Symbol"/>
                      </a:rPr>
                      <m:t>𝒄</m:t>
                    </m:r>
                  </m:oMath>
                </a14:m>
                <a:r>
                  <a:rPr lang="en-US" sz="4400" b="1" dirty="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400" b="1" i="0" dirty="0" smtClean="0">
                        <a:latin typeface="Cambria Math"/>
                        <a:ea typeface="Tahoma" pitchFamily="34" charset="0"/>
                        <a:cs typeface="Tahoma" pitchFamily="34" charset="0"/>
                        <a:sym typeface="Symbol"/>
                      </a:rPr>
                      <m:t> </m:t>
                    </m:r>
                    <m:r>
                      <a:rPr lang="en-US" sz="4400" b="1" i="1" dirty="0" smtClean="0">
                        <a:latin typeface="Cambria Math"/>
                        <a:ea typeface="Tahoma" pitchFamily="34" charset="0"/>
                        <a:cs typeface="Tahoma" pitchFamily="34" charset="0"/>
                        <a:sym typeface="Symbol"/>
                      </a:rPr>
                      <m:t>𝒂𝒙</m:t>
                    </m:r>
                    <m:r>
                      <a:rPr lang="en-US" sz="4400" b="1" i="1" dirty="0" smtClean="0">
                        <a:latin typeface="Cambria Math"/>
                        <a:ea typeface="Tahoma" pitchFamily="34" charset="0"/>
                        <a:cs typeface="Tahoma" pitchFamily="34" charset="0"/>
                        <a:sym typeface="Symbol"/>
                      </a:rPr>
                      <m:t> + </m:t>
                    </m:r>
                    <m:r>
                      <a:rPr lang="en-US" sz="4400" b="1" i="1" dirty="0" smtClean="0">
                        <a:latin typeface="Cambria Math"/>
                        <a:ea typeface="Tahoma" pitchFamily="34" charset="0"/>
                        <a:cs typeface="Tahoma" pitchFamily="34" charset="0"/>
                        <a:sym typeface="Symbol"/>
                      </a:rPr>
                      <m:t>𝒃𝒚</m:t>
                    </m:r>
                    <m:r>
                      <a:rPr lang="en-US" sz="4400" b="1" i="1" dirty="0" smtClean="0">
                        <a:latin typeface="Cambria Math" panose="02040503050406030204" pitchFamily="18" charset="0"/>
                        <a:ea typeface="Tahoma" pitchFamily="34" charset="0"/>
                        <a:cs typeface="Tahoma" pitchFamily="34" charset="0"/>
                        <a:sym typeface="Symbol"/>
                      </a:rPr>
                      <m:t>&gt;</m:t>
                    </m:r>
                    <m:r>
                      <a:rPr lang="en-US" sz="4400" b="1" i="1" dirty="0" smtClean="0">
                        <a:latin typeface="Cambria Math"/>
                        <a:ea typeface="Tahoma" pitchFamily="34" charset="0"/>
                        <a:cs typeface="Tahoma" pitchFamily="34" charset="0"/>
                        <a:sym typeface="Symbol"/>
                      </a:rPr>
                      <m:t>𝒄</m:t>
                    </m:r>
                  </m:oMath>
                </a14:m>
                <a:r>
                  <a:rPr lang="en-US" sz="4400" b="1" dirty="0">
                    <a:latin typeface="Times New Roman" panose="02020603050405020304" pitchFamily="18" charset="0"/>
                    <a:ea typeface="Tahoma" pitchFamily="34" charset="0"/>
                    <a:cs typeface="Times New Roman" panose="02020603050405020304" pitchFamily="18" charset="0"/>
                    <a:sym typeface="Symbol"/>
                  </a:rPr>
                  <a:t>, </a:t>
                </a:r>
                <a:r>
                  <a:rPr lang="en-US" sz="4400" b="1" dirty="0" smtClean="0">
                    <a:latin typeface="Times New Roman" panose="02020603050405020304" pitchFamily="18" charset="0"/>
                    <a:ea typeface="Tahoma" pitchFamily="34" charset="0"/>
                    <a:cs typeface="Times New Roman" panose="02020603050405020304" pitchFamily="18" charset="0"/>
                    <a:sym typeface="Symbol"/>
                  </a:rPr>
                  <a:t> </a:t>
                </a:r>
                <a14:m>
                  <m:oMath xmlns:m="http://schemas.openxmlformats.org/officeDocument/2006/math">
                    <m:r>
                      <a:rPr lang="en-US" sz="4400" b="1" i="1" dirty="0" smtClean="0">
                        <a:latin typeface="Cambria Math"/>
                        <a:ea typeface="Tahoma" pitchFamily="34" charset="0"/>
                        <a:cs typeface="Tahoma" pitchFamily="34" charset="0"/>
                        <a:sym typeface="Symbol"/>
                      </a:rPr>
                      <m:t>𝒂𝒙</m:t>
                    </m:r>
                    <m:r>
                      <a:rPr lang="en-US" sz="4400" b="1" i="1" dirty="0" smtClean="0">
                        <a:latin typeface="Cambria Math"/>
                        <a:ea typeface="Tahoma" pitchFamily="34" charset="0"/>
                        <a:cs typeface="Tahoma" pitchFamily="34" charset="0"/>
                        <a:sym typeface="Symbol"/>
                      </a:rPr>
                      <m:t> + </m:t>
                    </m:r>
                    <m:r>
                      <a:rPr lang="en-US" sz="4400" b="1" i="1" dirty="0" smtClean="0">
                        <a:latin typeface="Cambria Math"/>
                        <a:ea typeface="Tahoma" pitchFamily="34" charset="0"/>
                        <a:cs typeface="Tahoma" pitchFamily="34" charset="0"/>
                        <a:sym typeface="Symbol"/>
                      </a:rPr>
                      <m:t>𝒃𝒚</m:t>
                    </m:r>
                    <m:r>
                      <a:rPr lang="en-US" sz="4400" b="1" i="1" dirty="0" smtClean="0">
                        <a:latin typeface="Cambria Math"/>
                        <a:ea typeface="Tahoma" pitchFamily="34" charset="0"/>
                        <a:cs typeface="Tahoma" pitchFamily="34" charset="0"/>
                        <a:sym typeface="Symbol"/>
                      </a:rPr>
                      <m:t> ≥ </m:t>
                    </m:r>
                    <m:r>
                      <a:rPr lang="en-US" sz="4400" b="1" i="1" dirty="0" smtClean="0">
                        <a:latin typeface="Cambria Math"/>
                        <a:ea typeface="Tahoma" pitchFamily="34" charset="0"/>
                        <a:cs typeface="Tahoma" pitchFamily="34" charset="0"/>
                        <a:sym typeface="Symbol"/>
                      </a:rPr>
                      <m:t>𝒄</m:t>
                    </m:r>
                  </m:oMath>
                </a14:m>
                <a:r>
                  <a:rPr lang="en-US" sz="4400" b="1" dirty="0">
                    <a:latin typeface="Times New Roman" panose="02020603050405020304" pitchFamily="18" charset="0"/>
                    <a:ea typeface="Tahoma" pitchFamily="34" charset="0"/>
                    <a:cs typeface="Times New Roman" panose="02020603050405020304" pitchFamily="18" charset="0"/>
                    <a:sym typeface="Symbol"/>
                  </a:rPr>
                  <a:t>)</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01" name="TextBox 100"/>
              <p:cNvSpPr txBox="1">
                <a:spLocks noRot="1" noChangeAspect="1" noMove="1" noResize="1" noEditPoints="1" noAdjustHandles="1" noChangeArrowheads="1" noChangeShapeType="1" noTextEdit="1"/>
              </p:cNvSpPr>
              <p:nvPr/>
            </p:nvSpPr>
            <p:spPr>
              <a:xfrm>
                <a:off x="2975769" y="4443621"/>
                <a:ext cx="20043689" cy="769441"/>
              </a:xfrm>
              <a:prstGeom prst="rect">
                <a:avLst/>
              </a:prstGeom>
              <a:blipFill rotWithShape="1">
                <a:blip r:embed="rId8"/>
                <a:stretch>
                  <a:fillRect t="-15079" b="-380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2" name="Rectangle 101"/>
              <p:cNvSpPr/>
              <p:nvPr/>
            </p:nvSpPr>
            <p:spPr>
              <a:xfrm>
                <a:off x="2975770" y="5656754"/>
                <a:ext cx="16696734" cy="769441"/>
              </a:xfrm>
              <a:prstGeom prst="rect">
                <a:avLst/>
              </a:prstGeom>
            </p:spPr>
            <p:txBody>
              <a:bodyPr wrap="square">
                <a:spAutoFit/>
              </a:bodyPr>
              <a:lstStyle/>
              <a:p>
                <a:r>
                  <a:rPr lang="pt-BR" sz="4400" b="1" dirty="0">
                    <a:latin typeface="Times New Roman" panose="02020603050405020304" pitchFamily="18" charset="0"/>
                    <a:ea typeface="Tahoma" pitchFamily="34" charset="0"/>
                    <a:cs typeface="Times New Roman" panose="02020603050405020304" pitchFamily="18" charset="0"/>
                  </a:rPr>
                  <a:t>trong </a:t>
                </a:r>
                <a:r>
                  <a:rPr lang="pt-BR" sz="4400" b="1">
                    <a:latin typeface="Times New Roman" panose="02020603050405020304" pitchFamily="18" charset="0"/>
                    <a:ea typeface="Tahoma" pitchFamily="34" charset="0"/>
                    <a:cs typeface="Times New Roman" panose="02020603050405020304" pitchFamily="18" charset="0"/>
                  </a:rPr>
                  <a:t>đó </a:t>
                </a:r>
                <a14:m>
                  <m:oMath xmlns:m="http://schemas.openxmlformats.org/officeDocument/2006/math">
                    <m:r>
                      <a:rPr lang="pt-BR" sz="4400" b="1" i="1" smtClean="0">
                        <a:latin typeface="Cambria Math"/>
                        <a:ea typeface="Tahoma" pitchFamily="34" charset="0"/>
                        <a:cs typeface="Tahoma" pitchFamily="34" charset="0"/>
                      </a:rPr>
                      <m:t>𝒂</m:t>
                    </m:r>
                    <m:r>
                      <a:rPr lang="pt-BR" sz="4400" b="1" i="1" smtClean="0">
                        <a:latin typeface="Cambria Math"/>
                        <a:ea typeface="Tahoma" pitchFamily="34" charset="0"/>
                        <a:cs typeface="Tahoma" pitchFamily="34" charset="0"/>
                      </a:rPr>
                      <m:t>,</m:t>
                    </m:r>
                    <m:r>
                      <a:rPr lang="pt-BR" sz="4400" b="1" i="1" smtClean="0">
                        <a:latin typeface="Cambria Math"/>
                        <a:ea typeface="Tahoma" pitchFamily="34" charset="0"/>
                        <a:cs typeface="Tahoma" pitchFamily="34" charset="0"/>
                      </a:rPr>
                      <m:t>𝒃</m:t>
                    </m:r>
                    <m:r>
                      <a:rPr lang="pt-BR" sz="4400" b="1" i="1" smtClean="0">
                        <a:latin typeface="Cambria Math"/>
                        <a:ea typeface="Tahoma" pitchFamily="34" charset="0"/>
                        <a:cs typeface="Tahoma" pitchFamily="34" charset="0"/>
                      </a:rPr>
                      <m:t>,</m:t>
                    </m:r>
                    <m:r>
                      <a:rPr lang="pt-BR" sz="4400" b="1" i="1" smtClean="0">
                        <a:latin typeface="Cambria Math"/>
                        <a:ea typeface="Tahoma" pitchFamily="34" charset="0"/>
                        <a:cs typeface="Tahoma" pitchFamily="34" charset="0"/>
                      </a:rPr>
                      <m:t>𝒄</m:t>
                    </m:r>
                  </m:oMath>
                </a14:m>
                <a:r>
                  <a:rPr lang="pt-BR" sz="4400" b="1">
                    <a:latin typeface="Times New Roman" panose="02020603050405020304" pitchFamily="18" charset="0"/>
                    <a:ea typeface="Tahoma" pitchFamily="34" charset="0"/>
                    <a:cs typeface="Times New Roman" panose="02020603050405020304" pitchFamily="18" charset="0"/>
                  </a:rPr>
                  <a:t> </a:t>
                </a:r>
                <a:r>
                  <a:rPr lang="pt-BR" sz="4400" b="1" dirty="0">
                    <a:latin typeface="Times New Roman" panose="02020603050405020304" pitchFamily="18" charset="0"/>
                    <a:ea typeface="Tahoma" pitchFamily="34" charset="0"/>
                    <a:cs typeface="Times New Roman" panose="02020603050405020304" pitchFamily="18" charset="0"/>
                  </a:rPr>
                  <a:t>là các số thực đã cho, </a:t>
                </a:r>
                <a14:m>
                  <m:oMath xmlns:m="http://schemas.openxmlformats.org/officeDocument/2006/math">
                    <m:r>
                      <a:rPr lang="pt-BR" sz="4400" b="1" i="1" dirty="0" smtClean="0">
                        <a:latin typeface="Cambria Math"/>
                        <a:ea typeface="Tahoma" pitchFamily="34" charset="0"/>
                        <a:cs typeface="Tahoma" pitchFamily="34" charset="0"/>
                      </a:rPr>
                      <m:t>𝒂</m:t>
                    </m:r>
                    <m:r>
                      <a:rPr lang="pt-BR" sz="4400" b="1" i="1" baseline="30000" dirty="0" smtClean="0">
                        <a:latin typeface="Cambria Math"/>
                        <a:ea typeface="Tahoma" pitchFamily="34" charset="0"/>
                        <a:cs typeface="Tahoma" pitchFamily="34" charset="0"/>
                      </a:rPr>
                      <m:t>𝟐</m:t>
                    </m:r>
                    <m:r>
                      <a:rPr lang="pt-BR" sz="4400" b="1" i="1" dirty="0" smtClean="0">
                        <a:latin typeface="Cambria Math"/>
                        <a:ea typeface="Tahoma" pitchFamily="34" charset="0"/>
                        <a:cs typeface="Tahoma" pitchFamily="34" charset="0"/>
                      </a:rPr>
                      <m:t> + </m:t>
                    </m:r>
                    <m:r>
                      <a:rPr lang="pt-BR" sz="4400" b="1" i="1" dirty="0" smtClean="0">
                        <a:latin typeface="Cambria Math"/>
                        <a:ea typeface="Tahoma" pitchFamily="34" charset="0"/>
                        <a:cs typeface="Tahoma" pitchFamily="34" charset="0"/>
                      </a:rPr>
                      <m:t>𝒃</m:t>
                    </m:r>
                    <m:r>
                      <a:rPr lang="pt-BR" sz="4400" b="1" i="1" baseline="30000" dirty="0" smtClean="0">
                        <a:latin typeface="Cambria Math"/>
                        <a:ea typeface="Tahoma" pitchFamily="34" charset="0"/>
                        <a:cs typeface="Tahoma" pitchFamily="34" charset="0"/>
                      </a:rPr>
                      <m:t>𝟐</m:t>
                    </m:r>
                    <m:r>
                      <a:rPr lang="pt-BR" sz="4400" b="1" i="1" dirty="0" smtClean="0">
                        <a:latin typeface="Cambria Math"/>
                        <a:ea typeface="Tahoma" pitchFamily="34" charset="0"/>
                        <a:cs typeface="Tahoma" pitchFamily="34" charset="0"/>
                      </a:rPr>
                      <m:t> </m:t>
                    </m:r>
                    <m:r>
                      <a:rPr lang="pt-BR" sz="4400" b="1" i="1" dirty="0" smtClean="0">
                        <a:latin typeface="Cambria Math"/>
                        <a:ea typeface="Tahoma" pitchFamily="34" charset="0"/>
                        <a:cs typeface="Tahoma" pitchFamily="34" charset="0"/>
                        <a:sym typeface="Symbol"/>
                      </a:rPr>
                      <m:t> </m:t>
                    </m:r>
                    <m:r>
                      <a:rPr lang="pt-BR" sz="4400" b="1" i="1" dirty="0" smtClean="0">
                        <a:latin typeface="Cambria Math"/>
                        <a:ea typeface="Tahoma" pitchFamily="34" charset="0"/>
                        <a:cs typeface="Tahoma" pitchFamily="34" charset="0"/>
                        <a:sym typeface="Symbol"/>
                      </a:rPr>
                      <m:t>𝟎</m:t>
                    </m:r>
                    <m:r>
                      <a:rPr lang="en-US" sz="4400" b="1" i="1" dirty="0" smtClean="0">
                        <a:latin typeface="Cambria Math"/>
                        <a:ea typeface="Tahoma" pitchFamily="34" charset="0"/>
                        <a:cs typeface="Tahoma" pitchFamily="34" charset="0"/>
                        <a:sym typeface="Symbol"/>
                      </a:rPr>
                      <m:t>.</m:t>
                    </m:r>
                  </m:oMath>
                </a14:m>
                <a:endParaRPr lang="en-US" sz="4400" b="1" dirty="0">
                  <a:latin typeface="Times New Roman" panose="02020603050405020304" pitchFamily="18" charset="0"/>
                  <a:cs typeface="Times New Roman" panose="02020603050405020304" pitchFamily="18" charset="0"/>
                </a:endParaRPr>
              </a:p>
            </p:txBody>
          </p:sp>
        </mc:Choice>
        <mc:Fallback xmlns="">
          <p:sp>
            <p:nvSpPr>
              <p:cNvPr id="102" name="Rectangle 101"/>
              <p:cNvSpPr>
                <a:spLocks noRot="1" noChangeAspect="1" noMove="1" noResize="1" noEditPoints="1" noAdjustHandles="1" noChangeArrowheads="1" noChangeShapeType="1" noTextEdit="1"/>
              </p:cNvSpPr>
              <p:nvPr/>
            </p:nvSpPr>
            <p:spPr>
              <a:xfrm>
                <a:off x="2975770" y="5656754"/>
                <a:ext cx="16696734" cy="769441"/>
              </a:xfrm>
              <a:prstGeom prst="rect">
                <a:avLst/>
              </a:prstGeom>
              <a:blipFill>
                <a:blip r:embed="rId9"/>
                <a:stretch>
                  <a:fillRect l="-1460" t="-15873" b="-380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left)">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left)">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01" grpId="0"/>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p:nvPr/>
        </p:nvGrpSpPr>
        <p:grpSpPr>
          <a:xfrm>
            <a:off x="-455583" y="1563300"/>
            <a:ext cx="22873513" cy="817469"/>
            <a:chOff x="-288924" y="1892299"/>
            <a:chExt cx="22875002" cy="817373"/>
          </a:xfrm>
        </p:grpSpPr>
        <p:sp>
          <p:nvSpPr>
            <p:cNvPr id="16" name="Rounded Rectangle 15"/>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7" name="TextBox 16"/>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18" name="TextBox 17"/>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19" name="Group 18"/>
          <p:cNvGrpSpPr/>
          <p:nvPr/>
        </p:nvGrpSpPr>
        <p:grpSpPr>
          <a:xfrm>
            <a:off x="644526" y="2504836"/>
            <a:ext cx="19181115" cy="861774"/>
            <a:chOff x="644526" y="2766774"/>
            <a:chExt cx="19181115" cy="861774"/>
          </a:xfrm>
        </p:grpSpPr>
        <p:sp>
          <p:nvSpPr>
            <p:cNvPr id="20" name="TextBox 19"/>
            <p:cNvSpPr txBox="1"/>
            <p:nvPr/>
          </p:nvSpPr>
          <p:spPr>
            <a:xfrm>
              <a:off x="1906586" y="2766774"/>
              <a:ext cx="17919055"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Miền nghiệm của bất phương trình bậc nhất hai ẩn</a:t>
              </a:r>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21" name="Rounded Rectangle 20"/>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2" name="TextBox 21"/>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1</a:t>
              </a:r>
            </a:p>
          </p:txBody>
        </p:sp>
      </p:grpSp>
      <mc:AlternateContent xmlns:mc="http://schemas.openxmlformats.org/markup-compatibility/2006" xmlns:a14="http://schemas.microsoft.com/office/drawing/2010/main">
        <mc:Choice Requires="a14">
          <p:sp>
            <p:nvSpPr>
              <p:cNvPr id="42" name="Rectangle 41"/>
              <p:cNvSpPr/>
              <p:nvPr/>
            </p:nvSpPr>
            <p:spPr>
              <a:xfrm>
                <a:off x="1437332" y="7856134"/>
                <a:ext cx="11547550" cy="1695336"/>
              </a:xfrm>
              <a:prstGeom prst="rect">
                <a:avLst/>
              </a:prstGeom>
            </p:spPr>
            <p:txBody>
              <a:bodyPr wrap="square">
                <a:spAutoFit/>
              </a:bodyPr>
              <a:lstStyle/>
              <a:p>
                <a:pPr>
                  <a:lnSpc>
                    <a:spcPts val="6500"/>
                  </a:lnSpc>
                </a:pP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𝒂𝒙</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𝒃𝒚</m:t>
                    </m:r>
                    <m:r>
                      <a:rPr lang="en-US" sz="4400" b="1" i="1" smtClean="0">
                        <a:latin typeface="Cambria Math"/>
                        <a:ea typeface="Tahoma" pitchFamily="34" charset="0"/>
                        <a:cs typeface="Tahoma" pitchFamily="34" charset="0"/>
                      </a:rPr>
                      <m:t> = </m:t>
                    </m:r>
                    <m:r>
                      <a:rPr lang="en-US" sz="4400" b="1" i="1" smtClean="0">
                        <a:latin typeface="Cambria Math"/>
                        <a:ea typeface="Tahoma" pitchFamily="34" charset="0"/>
                        <a:cs typeface="Tahoma" pitchFamily="34" charset="0"/>
                      </a:rPr>
                      <m:t>𝒄</m:t>
                    </m:r>
                    <m:r>
                      <a:rPr lang="en-US" sz="4400" b="1" i="1" smtClean="0">
                        <a:latin typeface="Cambria Math"/>
                        <a:ea typeface="Tahoma" pitchFamily="34" charset="0"/>
                        <a:cs typeface="Tahoma" pitchFamily="34" charset="0"/>
                      </a:rPr>
                      <m:t> </m:t>
                    </m:r>
                  </m:oMath>
                </a14:m>
                <a:r>
                  <a:rPr lang="en-US" sz="4400" b="1" dirty="0" smtClean="0">
                    <a:latin typeface="Times New Roman" panose="02020603050405020304" pitchFamily="18" charset="0"/>
                    <a:ea typeface="Tahoma" pitchFamily="34" charset="0"/>
                    <a:cs typeface="Times New Roman" panose="02020603050405020304" pitchFamily="18" charset="0"/>
                  </a:rPr>
                  <a:t> chia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Oxy </a:t>
                </a:r>
                <a:r>
                  <a:rPr lang="en-US" sz="4400" b="1" dirty="0" err="1">
                    <a:latin typeface="Times New Roman" panose="02020603050405020304" pitchFamily="18" charset="0"/>
                    <a:ea typeface="Tahoma" pitchFamily="34" charset="0"/>
                    <a:cs typeface="Times New Roman" panose="02020603050405020304" pitchFamily="18" charset="0"/>
                  </a:rPr>
                  <a:t>thành</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hai</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437332" y="7856134"/>
                <a:ext cx="11547550" cy="1695336"/>
              </a:xfrm>
              <a:prstGeom prst="rect">
                <a:avLst/>
              </a:prstGeom>
              <a:blipFill rotWithShape="1">
                <a:blip r:embed="rId2"/>
                <a:stretch>
                  <a:fillRect l="-2165" t="-2158" b="-1582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437332" y="9732588"/>
                <a:ext cx="12411646" cy="1695336"/>
              </a:xfrm>
              <a:prstGeom prst="rect">
                <a:avLst/>
              </a:prstGeom>
            </p:spPr>
            <p:txBody>
              <a:bodyPr wrap="square">
                <a:spAutoFit/>
              </a:bodyPr>
              <a:lstStyle/>
              <a:p>
                <a:pPr>
                  <a:lnSpc>
                    <a:spcPts val="6500"/>
                  </a:lnSpc>
                </a:pPr>
                <a:r>
                  <a:rPr lang="en-US" sz="4400" b="1" dirty="0">
                    <a:latin typeface="Times New Roman" panose="02020603050405020304" pitchFamily="18" charset="0"/>
                    <a:ea typeface="Tahoma" pitchFamily="34" charset="0"/>
                    <a:cs typeface="Times New Roman" panose="02020603050405020304" pitchFamily="18" charset="0"/>
                  </a:rPr>
                  <a:t>Một </a:t>
                </a:r>
                <a:r>
                  <a:rPr lang="en-US" sz="4400" b="1" dirty="0" err="1">
                    <a:latin typeface="Times New Roman" panose="02020603050405020304" pitchFamily="18" charset="0"/>
                    <a:ea typeface="Tahoma" pitchFamily="34" charset="0"/>
                    <a:cs typeface="Times New Roman" panose="02020603050405020304" pitchFamily="18" charset="0"/>
                  </a:rPr>
                  <a:t>trong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hai</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đó</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nghiệm</a:t>
                </a:r>
                <a:r>
                  <a:rPr lang="en-US" sz="4400" b="1">
                    <a:latin typeface="Times New Roman" panose="02020603050405020304" pitchFamily="18" charset="0"/>
                    <a:ea typeface="Tahoma" pitchFamily="34" charset="0"/>
                    <a:cs typeface="Times New Roman" panose="02020603050405020304" pitchFamily="18" charset="0"/>
                  </a:rPr>
                  <a:t> của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panose="02040503050406030204" pitchFamily="18" charset="0"/>
                        <a:ea typeface="Tahoma" pitchFamily="34" charset="0"/>
                        <a:cs typeface="Tahoma" pitchFamily="34" charset="0"/>
                      </a:rPr>
                      <m:t>&gt;</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sym typeface="Symbol"/>
                      </a:rPr>
                      <m:t>𝒄</m:t>
                    </m:r>
                  </m:oMath>
                </a14:m>
                <a:endParaRPr lang="en-US" sz="44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437332" y="9732588"/>
                <a:ext cx="12411646" cy="1695336"/>
              </a:xfrm>
              <a:prstGeom prst="rect">
                <a:avLst/>
              </a:prstGeom>
              <a:blipFill>
                <a:blip r:embed="rId3"/>
                <a:stretch>
                  <a:fillRect l="-2014" t="-2518" b="-158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447749" y="11558840"/>
                <a:ext cx="12401229" cy="1446550"/>
              </a:xfrm>
              <a:prstGeom prst="rect">
                <a:avLst/>
              </a:prstGeom>
            </p:spPr>
            <p:txBody>
              <a:bodyPr wrap="square">
                <a:spAutoFit/>
              </a:bodyPr>
              <a:lstStyle/>
              <a:p>
                <a:r>
                  <a:rPr lang="en-US" sz="4400" b="1" dirty="0">
                    <a:latin typeface="Times New Roman" panose="02020603050405020304" pitchFamily="18" charset="0"/>
                    <a:ea typeface="Tahoma" pitchFamily="34" charset="0"/>
                    <a:cs typeface="Times New Roman" panose="02020603050405020304" pitchFamily="18" charset="0"/>
                  </a:rPr>
                  <a:t>Nửa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kia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panose="02040503050406030204" pitchFamily="18" charset="0"/>
                        <a:ea typeface="Tahoma" pitchFamily="34" charset="0"/>
                        <a:cs typeface="Tahoma" pitchFamily="34" charset="0"/>
                      </a:rPr>
                      <m:t>&lt;</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sym typeface="Symbol"/>
                      </a:rPr>
                      <m:t>𝒄</m:t>
                    </m:r>
                  </m:oMath>
                </a14:m>
                <a:endParaRPr lang="en-US" sz="4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1447749" y="11558840"/>
                <a:ext cx="12401229" cy="1446550"/>
              </a:xfrm>
              <a:prstGeom prst="rect">
                <a:avLst/>
              </a:prstGeom>
              <a:blipFill>
                <a:blip r:embed="rId4"/>
                <a:stretch>
                  <a:fillRect l="-1966" t="-8017" b="-19831"/>
                </a:stretch>
              </a:blipFill>
            </p:spPr>
            <p:txBody>
              <a:bodyPr/>
              <a:lstStyle/>
              <a:p>
                <a:r>
                  <a:rPr lang="en-US">
                    <a:noFill/>
                  </a:rPr>
                  <a:t> </a:t>
                </a:r>
              </a:p>
            </p:txBody>
          </p:sp>
        </mc:Fallback>
      </mc:AlternateContent>
      <p:grpSp>
        <p:nvGrpSpPr>
          <p:cNvPr id="45" name="Group 167"/>
          <p:cNvGrpSpPr/>
          <p:nvPr/>
        </p:nvGrpSpPr>
        <p:grpSpPr>
          <a:xfrm>
            <a:off x="1417680" y="6717645"/>
            <a:ext cx="3794127" cy="927101"/>
            <a:chOff x="4867276" y="9361488"/>
            <a:chExt cx="3794125" cy="927101"/>
          </a:xfrm>
        </p:grpSpPr>
        <p:sp>
          <p:nvSpPr>
            <p:cNvPr id="46" name="Freeform 59"/>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7" name="Freeform 60"/>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8" name="Freeform 61"/>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9" name="Freeform 62"/>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0" name="Freeform 63"/>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1" name="Freeform 64"/>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2" name="Freeform 65"/>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3" name="Oval 66"/>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4" name="Freeform 67"/>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nvGrpSpPr>
          <p:cNvPr id="55" name="Group 144"/>
          <p:cNvGrpSpPr/>
          <p:nvPr/>
        </p:nvGrpSpPr>
        <p:grpSpPr>
          <a:xfrm>
            <a:off x="1103562" y="3402410"/>
            <a:ext cx="21897886" cy="2729647"/>
            <a:chOff x="1076414" y="3106247"/>
            <a:chExt cx="21897886" cy="2729647"/>
          </a:xfrm>
        </p:grpSpPr>
        <p:sp>
          <p:nvSpPr>
            <p:cNvPr id="56" name="Rounded Rectangle 55"/>
            <p:cNvSpPr/>
            <p:nvPr/>
          </p:nvSpPr>
          <p:spPr>
            <a:xfrm>
              <a:off x="1312551" y="3442479"/>
              <a:ext cx="21661749" cy="2393415"/>
            </a:xfrm>
            <a:prstGeom prst="roundRect">
              <a:avLst>
                <a:gd name="adj" fmla="val 483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57" name="Group 65"/>
            <p:cNvGrpSpPr/>
            <p:nvPr/>
          </p:nvGrpSpPr>
          <p:grpSpPr>
            <a:xfrm>
              <a:off x="1076414" y="3106247"/>
              <a:ext cx="4448211" cy="824978"/>
              <a:chOff x="166396" y="8712046"/>
              <a:chExt cx="4448211" cy="824978"/>
            </a:xfrm>
          </p:grpSpPr>
          <p:sp>
            <p:nvSpPr>
              <p:cNvPr id="58" name="Freeform 20"/>
              <p:cNvSpPr>
                <a:spLocks/>
              </p:cNvSpPr>
              <p:nvPr/>
            </p:nvSpPr>
            <p:spPr bwMode="auto">
              <a:xfrm>
                <a:off x="384522" y="8755081"/>
                <a:ext cx="4230085"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59" name="Group 11"/>
              <p:cNvGrpSpPr/>
              <p:nvPr/>
            </p:nvGrpSpPr>
            <p:grpSpPr>
              <a:xfrm>
                <a:off x="166396" y="8780577"/>
                <a:ext cx="702538" cy="572229"/>
                <a:chOff x="-145995" y="8633545"/>
                <a:chExt cx="787401" cy="641352"/>
              </a:xfrm>
            </p:grpSpPr>
            <p:sp>
              <p:nvSpPr>
                <p:cNvPr id="6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7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60" name="TextBox 59"/>
              <p:cNvSpPr txBox="1"/>
              <p:nvPr/>
            </p:nvSpPr>
            <p:spPr>
              <a:xfrm>
                <a:off x="932118" y="8712046"/>
                <a:ext cx="2868093" cy="769441"/>
              </a:xfrm>
              <a:prstGeom prst="rect">
                <a:avLst/>
              </a:prstGeom>
              <a:noFill/>
            </p:spPr>
            <p:txBody>
              <a:bodyPr wrap="none" rtlCol="0">
                <a:spAutoFit/>
              </a:bodyPr>
              <a:lstStyle/>
              <a:p>
                <a:r>
                  <a:rPr lang="vi-VN" sz="4400" b="1">
                    <a:solidFill>
                      <a:schemeClr val="bg1"/>
                    </a:solidFill>
                    <a:latin typeface="Times New Roman" panose="02020603050405020304" pitchFamily="18" charset="0"/>
                    <a:ea typeface="Tahoma" pitchFamily="34" charset="0"/>
                    <a:cs typeface="Times New Roman" panose="02020603050405020304" pitchFamily="18" charset="0"/>
                  </a:rPr>
                  <a:t>Định nghĩa</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73" name="TextBox 72"/>
              <p:cNvSpPr txBox="1"/>
              <p:nvPr/>
            </p:nvSpPr>
            <p:spPr>
              <a:xfrm>
                <a:off x="1766441" y="4337723"/>
                <a:ext cx="21175760" cy="1446550"/>
              </a:xfrm>
              <a:prstGeom prst="rect">
                <a:avLst/>
              </a:prstGeom>
              <a:noFill/>
            </p:spPr>
            <p:txBody>
              <a:bodyPr wrap="square" rtlCol="0">
                <a:spAutoFit/>
              </a:bodyPr>
              <a:lstStyle/>
              <a:p>
                <a:pPr>
                  <a:spcBef>
                    <a:spcPts val="2400"/>
                  </a:spcBef>
                </a:pPr>
                <a:r>
                  <a:rPr lang="en-US" sz="4400" b="1" dirty="0">
                    <a:latin typeface="Times New Roman" panose="02020603050405020304" pitchFamily="18" charset="0"/>
                    <a:ea typeface="Tahoma" pitchFamily="34" charset="0"/>
                    <a:cs typeface="Times New Roman" panose="02020603050405020304" pitchFamily="18" charset="0"/>
                  </a:rPr>
                  <a:t>Trong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tọa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độ</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rPr>
                      <m:t>𝑶𝒙𝒚</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tập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hợp</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các</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điểm</a:t>
                </a:r>
                <a:r>
                  <a:rPr lang="en-US" sz="4400" b="1">
                    <a:latin typeface="Times New Roman" panose="02020603050405020304" pitchFamily="18" charset="0"/>
                    <a:ea typeface="Tahoma" pitchFamily="34" charset="0"/>
                    <a:cs typeface="Times New Roman" panose="02020603050405020304" pitchFamily="18" charset="0"/>
                  </a:rPr>
                  <a:t> có </a:t>
                </a:r>
                <a:r>
                  <a:rPr lang="en-US" sz="4400" b="1" dirty="0" err="1">
                    <a:latin typeface="Times New Roman" panose="02020603050405020304" pitchFamily="18" charset="0"/>
                    <a:ea typeface="Tahoma" pitchFamily="34" charset="0"/>
                    <a:cs typeface="Times New Roman" panose="02020603050405020304" pitchFamily="18" charset="0"/>
                  </a:rPr>
                  <a:t>tọa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độ</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phương</a:t>
                </a:r>
                <a:r>
                  <a:rPr lang="en-US" sz="4400" b="1">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panose="02040503050406030204" pitchFamily="18" charset="0"/>
                        <a:ea typeface="Tahoma" pitchFamily="34" charset="0"/>
                        <a:cs typeface="Tahoma" pitchFamily="34" charset="0"/>
                      </a:rPr>
                      <m:t>&lt;</m:t>
                    </m:r>
                    <m:r>
                      <a:rPr lang="en-US" sz="4400" b="1" i="1" smtClean="0">
                        <a:solidFill>
                          <a:srgbClr val="FF0000"/>
                        </a:solidFill>
                        <a:latin typeface="Cambria Math"/>
                        <a:ea typeface="Tahoma" pitchFamily="34" charset="0"/>
                        <a:cs typeface="Tahoma" pitchFamily="34" charset="0"/>
                        <a:sym typeface="Symbol"/>
                      </a:rPr>
                      <m:t> </m:t>
                    </m:r>
                    <m:r>
                      <a:rPr lang="en-US" sz="4400" b="1" i="1" smtClean="0">
                        <a:solidFill>
                          <a:srgbClr val="FF0000"/>
                        </a:solidFill>
                        <a:latin typeface="Cambria Math"/>
                        <a:ea typeface="Tahoma" pitchFamily="34" charset="0"/>
                        <a:cs typeface="Tahoma" pitchFamily="34" charset="0"/>
                      </a:rPr>
                      <m:t>𝒄</m:t>
                    </m:r>
                    <m:r>
                      <a:rPr lang="en-US" sz="4400" b="1" i="1" smtClean="0">
                        <a:solidFill>
                          <a:srgbClr val="FF0000"/>
                        </a:solidFill>
                        <a:latin typeface="Cambria Math"/>
                        <a:ea typeface="Tahoma" pitchFamily="34" charset="0"/>
                        <a:cs typeface="Tahoma" pitchFamily="34" charset="0"/>
                      </a:rPr>
                      <m:t> </m:t>
                    </m:r>
                  </m:oMath>
                </a14:m>
                <a:r>
                  <a:rPr lang="vi-VN" sz="4400" b="1">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a:latin typeface="Times New Roman" panose="02020603050405020304" pitchFamily="18" charset="0"/>
                    <a:ea typeface="Tahoma" pitchFamily="34" charset="0"/>
                    <a:cs typeface="Times New Roman" panose="02020603050405020304" pitchFamily="18" charset="0"/>
                  </a:rPr>
                  <a:t>được gọi là miền nghiệm của nó.</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766441" y="4337723"/>
                <a:ext cx="21175760" cy="1446550"/>
              </a:xfrm>
              <a:prstGeom prst="rect">
                <a:avLst/>
              </a:prstGeom>
              <a:blipFill>
                <a:blip r:embed="rId5"/>
                <a:stretch>
                  <a:fillRect l="-1181" t="-8439" b="-19831"/>
                </a:stretch>
              </a:blipFill>
            </p:spPr>
            <p:txBody>
              <a:bodyPr/>
              <a:lstStyle/>
              <a:p>
                <a:r>
                  <a:rPr lang="en-US">
                    <a:noFill/>
                  </a:rPr>
                  <a:t> </a:t>
                </a:r>
              </a:p>
            </p:txBody>
          </p:sp>
        </mc:Fallback>
      </mc:AlternateContent>
      <p:sp>
        <p:nvSpPr>
          <p:cNvPr id="74" name="Isosceles Triangle 73">
            <a:extLst>
              <a:ext uri="{FF2B5EF4-FFF2-40B4-BE49-F238E27FC236}">
                <a16:creationId xmlns="" xmlns:a16="http://schemas.microsoft.com/office/drawing/2014/main" id="{CC5D0FE6-02B9-4071-A576-E1ECA07F8A83}"/>
              </a:ext>
            </a:extLst>
          </p:cNvPr>
          <p:cNvSpPr/>
          <p:nvPr/>
        </p:nvSpPr>
        <p:spPr>
          <a:xfrm>
            <a:off x="18231950" y="7642468"/>
            <a:ext cx="5519958" cy="5741122"/>
          </a:xfrm>
          <a:prstGeom prst="triangle">
            <a:avLst>
              <a:gd name="adj" fmla="val 10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75" name="Group 74">
            <a:extLst>
              <a:ext uri="{FF2B5EF4-FFF2-40B4-BE49-F238E27FC236}">
                <a16:creationId xmlns="" xmlns:a16="http://schemas.microsoft.com/office/drawing/2014/main" id="{DEBA2B58-7984-4B4C-AAFC-DC133EE1A7B1}"/>
              </a:ext>
            </a:extLst>
          </p:cNvPr>
          <p:cNvGrpSpPr/>
          <p:nvPr/>
        </p:nvGrpSpPr>
        <p:grpSpPr>
          <a:xfrm>
            <a:off x="15913256" y="6095891"/>
            <a:ext cx="7886705" cy="7285022"/>
            <a:chOff x="14924420" y="5853710"/>
            <a:chExt cx="7709533" cy="6674284"/>
          </a:xfrm>
        </p:grpSpPr>
        <p:grpSp>
          <p:nvGrpSpPr>
            <p:cNvPr id="76" name="Group 185">
              <a:extLst>
                <a:ext uri="{FF2B5EF4-FFF2-40B4-BE49-F238E27FC236}">
                  <a16:creationId xmlns="" xmlns:a16="http://schemas.microsoft.com/office/drawing/2014/main" id="{728B5E19-1C4C-463B-81EF-908BA9FA19A1}"/>
                </a:ext>
              </a:extLst>
            </p:cNvPr>
            <p:cNvGrpSpPr/>
            <p:nvPr/>
          </p:nvGrpSpPr>
          <p:grpSpPr>
            <a:xfrm>
              <a:off x="14924420" y="5853710"/>
              <a:ext cx="7709533" cy="6674284"/>
              <a:chOff x="14924420" y="5853710"/>
              <a:chExt cx="7709533" cy="6674284"/>
            </a:xfrm>
          </p:grpSpPr>
          <p:grpSp>
            <p:nvGrpSpPr>
              <p:cNvPr id="78" name="Group 60">
                <a:extLst>
                  <a:ext uri="{FF2B5EF4-FFF2-40B4-BE49-F238E27FC236}">
                    <a16:creationId xmlns="" xmlns:a16="http://schemas.microsoft.com/office/drawing/2014/main" id="{8A2EB371-B292-4641-B431-B650A5491A05}"/>
                  </a:ext>
                </a:extLst>
              </p:cNvPr>
              <p:cNvGrpSpPr/>
              <p:nvPr/>
            </p:nvGrpSpPr>
            <p:grpSpPr>
              <a:xfrm>
                <a:off x="14924420" y="5853710"/>
                <a:ext cx="7709533" cy="6674284"/>
                <a:chOff x="4966534" y="5686676"/>
                <a:chExt cx="7709533" cy="6674284"/>
              </a:xfrm>
            </p:grpSpPr>
            <p:cxnSp>
              <p:nvCxnSpPr>
                <p:cNvPr id="95" name="Straight Connector 94">
                  <a:extLst>
                    <a:ext uri="{FF2B5EF4-FFF2-40B4-BE49-F238E27FC236}">
                      <a16:creationId xmlns="" xmlns:a16="http://schemas.microsoft.com/office/drawing/2014/main" id="{FB940E2C-9A9C-4262-83EF-60315C84F0C9}"/>
                    </a:ext>
                  </a:extLst>
                </p:cNvPr>
                <p:cNvCxnSpPr/>
                <p:nvPr/>
              </p:nvCxnSpPr>
              <p:spPr>
                <a:xfrm flipV="1">
                  <a:off x="10711289"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 xmlns:a16="http://schemas.microsoft.com/office/drawing/2014/main" id="{6066A5AA-E7C9-4952-A0B8-621C228C1918}"/>
                    </a:ext>
                  </a:extLst>
                </p:cNvPr>
                <p:cNvCxnSpPr/>
                <p:nvPr/>
              </p:nvCxnSpPr>
              <p:spPr>
                <a:xfrm flipV="1">
                  <a:off x="11653886" y="5686676"/>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 xmlns:a16="http://schemas.microsoft.com/office/drawing/2014/main" id="{C51BEEF2-3E56-4872-B781-6FE13A8C3541}"/>
                    </a:ext>
                  </a:extLst>
                </p:cNvPr>
                <p:cNvCxnSpPr/>
                <p:nvPr/>
              </p:nvCxnSpPr>
              <p:spPr>
                <a:xfrm flipV="1">
                  <a:off x="5933879"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93C1C450-29BB-4406-9E39-73CC5171FED1}"/>
                    </a:ext>
                  </a:extLst>
                </p:cNvPr>
                <p:cNvCxnSpPr/>
                <p:nvPr/>
              </p:nvCxnSpPr>
              <p:spPr>
                <a:xfrm flipV="1">
                  <a:off x="8800325"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 xmlns:a16="http://schemas.microsoft.com/office/drawing/2014/main" id="{0F8A2797-E18F-4813-B4AB-327F16E1BC99}"/>
                    </a:ext>
                  </a:extLst>
                </p:cNvPr>
                <p:cNvCxnSpPr/>
                <p:nvPr/>
              </p:nvCxnSpPr>
              <p:spPr>
                <a:xfrm flipV="1">
                  <a:off x="9755807"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 xmlns:a16="http://schemas.microsoft.com/office/drawing/2014/main" id="{7790DC7B-1928-4080-AD7D-602424B72EB1}"/>
                    </a:ext>
                  </a:extLst>
                </p:cNvPr>
                <p:cNvCxnSpPr/>
                <p:nvPr/>
              </p:nvCxnSpPr>
              <p:spPr>
                <a:xfrm flipV="1">
                  <a:off x="6889361"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1" name="Group 25">
                  <a:extLst>
                    <a:ext uri="{FF2B5EF4-FFF2-40B4-BE49-F238E27FC236}">
                      <a16:creationId xmlns="" xmlns:a16="http://schemas.microsoft.com/office/drawing/2014/main" id="{AFFBF3D1-AB9A-442F-B0F9-E4655B530362}"/>
                    </a:ext>
                  </a:extLst>
                </p:cNvPr>
                <p:cNvGrpSpPr/>
                <p:nvPr/>
              </p:nvGrpSpPr>
              <p:grpSpPr>
                <a:xfrm>
                  <a:off x="4966534" y="5850682"/>
                  <a:ext cx="7709533" cy="6510133"/>
                  <a:chOff x="5924582" y="5922690"/>
                  <a:chExt cx="7701313" cy="6510133"/>
                </a:xfrm>
              </p:grpSpPr>
              <p:cxnSp>
                <p:nvCxnSpPr>
                  <p:cNvPr id="105" name="Straight Connector 104">
                    <a:extLst>
                      <a:ext uri="{FF2B5EF4-FFF2-40B4-BE49-F238E27FC236}">
                        <a16:creationId xmlns="" xmlns:a16="http://schemas.microsoft.com/office/drawing/2014/main" id="{8F6DA0D1-4654-43CE-B2F4-60A1A5921CAB}"/>
                      </a:ext>
                    </a:extLst>
                  </p:cNvPr>
                  <p:cNvCxnSpPr/>
                  <p:nvPr/>
                </p:nvCxnSpPr>
                <p:spPr>
                  <a:xfrm>
                    <a:off x="5924582" y="5922690"/>
                    <a:ext cx="7672771"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 xmlns:a16="http://schemas.microsoft.com/office/drawing/2014/main" id="{F576A1FC-F229-4E5B-8841-3A6B3CD339C5}"/>
                      </a:ext>
                    </a:extLst>
                  </p:cNvPr>
                  <p:cNvCxnSpPr/>
                  <p:nvPr/>
                </p:nvCxnSpPr>
                <p:spPr>
                  <a:xfrm>
                    <a:off x="5953125" y="6852709"/>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 xmlns:a16="http://schemas.microsoft.com/office/drawing/2014/main" id="{AE46CA9B-E19B-41AE-A990-7450B560CC28}"/>
                      </a:ext>
                    </a:extLst>
                  </p:cNvPr>
                  <p:cNvCxnSpPr/>
                  <p:nvPr/>
                </p:nvCxnSpPr>
                <p:spPr>
                  <a:xfrm>
                    <a:off x="5953125" y="7782728"/>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 xmlns:a16="http://schemas.microsoft.com/office/drawing/2014/main" id="{41966D67-BF57-4F27-A5D9-BA440A5EA4C8}"/>
                      </a:ext>
                    </a:extLst>
                  </p:cNvPr>
                  <p:cNvCxnSpPr/>
                  <p:nvPr/>
                </p:nvCxnSpPr>
                <p:spPr>
                  <a:xfrm>
                    <a:off x="5953125" y="8712747"/>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id="{7CF892DB-DDFD-4306-86B8-0A4EA382621F}"/>
                      </a:ext>
                    </a:extLst>
                  </p:cNvPr>
                  <p:cNvCxnSpPr/>
                  <p:nvPr/>
                </p:nvCxnSpPr>
                <p:spPr>
                  <a:xfrm>
                    <a:off x="5953125" y="9642766"/>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32">
                    <a:extLst>
                      <a:ext uri="{FF2B5EF4-FFF2-40B4-BE49-F238E27FC236}">
                        <a16:creationId xmlns="" xmlns:a16="http://schemas.microsoft.com/office/drawing/2014/main" id="{7474F375-76FF-432F-BF59-635879B32CDB}"/>
                      </a:ext>
                    </a:extLst>
                  </p:cNvPr>
                  <p:cNvCxnSpPr/>
                  <p:nvPr/>
                </p:nvCxnSpPr>
                <p:spPr>
                  <a:xfrm>
                    <a:off x="5953125" y="10572785"/>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 xmlns:a16="http://schemas.microsoft.com/office/drawing/2014/main" id="{F1EC47F3-2C10-4C30-9F63-42BAFDCDAFF7}"/>
                      </a:ext>
                    </a:extLst>
                  </p:cNvPr>
                  <p:cNvCxnSpPr/>
                  <p:nvPr/>
                </p:nvCxnSpPr>
                <p:spPr>
                  <a:xfrm>
                    <a:off x="5953125" y="11502804"/>
                    <a:ext cx="767277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 xmlns:a16="http://schemas.microsoft.com/office/drawing/2014/main" id="{9119D07B-86FB-4FAC-AD30-C8581C02B951}"/>
                      </a:ext>
                    </a:extLst>
                  </p:cNvPr>
                  <p:cNvCxnSpPr/>
                  <p:nvPr/>
                </p:nvCxnSpPr>
                <p:spPr>
                  <a:xfrm>
                    <a:off x="5924582" y="12432823"/>
                    <a:ext cx="7672771"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 xmlns:a16="http://schemas.microsoft.com/office/drawing/2014/main" id="{58D0E721-DAD5-460E-BF02-D8A23DC361EA}"/>
                    </a:ext>
                  </a:extLst>
                </p:cNvPr>
                <p:cNvCxnSpPr/>
                <p:nvPr/>
              </p:nvCxnSpPr>
              <p:spPr>
                <a:xfrm flipV="1">
                  <a:off x="4978397" y="5868720"/>
                  <a:ext cx="0" cy="649224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144C6187-0AFA-4476-A96E-7F3C3693D095}"/>
                    </a:ext>
                  </a:extLst>
                </p:cNvPr>
                <p:cNvCxnSpPr/>
                <p:nvPr/>
              </p:nvCxnSpPr>
              <p:spPr>
                <a:xfrm flipV="1">
                  <a:off x="7844843" y="5868720"/>
                  <a:ext cx="0" cy="649224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 xmlns:a16="http://schemas.microsoft.com/office/drawing/2014/main" id="{B53A8B32-9827-4D63-908D-B72FA8898D31}"/>
                    </a:ext>
                  </a:extLst>
                </p:cNvPr>
                <p:cNvCxnSpPr/>
                <p:nvPr/>
              </p:nvCxnSpPr>
              <p:spPr>
                <a:xfrm flipV="1">
                  <a:off x="12622253" y="5868720"/>
                  <a:ext cx="0" cy="649224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79" name="Group 184">
                <a:extLst>
                  <a:ext uri="{FF2B5EF4-FFF2-40B4-BE49-F238E27FC236}">
                    <a16:creationId xmlns="" xmlns:a16="http://schemas.microsoft.com/office/drawing/2014/main" id="{88AF378A-A4D8-4680-9EF5-2962B752F5EA}"/>
                  </a:ext>
                </a:extLst>
              </p:cNvPr>
              <p:cNvGrpSpPr/>
              <p:nvPr/>
            </p:nvGrpSpPr>
            <p:grpSpPr>
              <a:xfrm>
                <a:off x="14978743" y="5937548"/>
                <a:ext cx="7561943" cy="6578302"/>
                <a:chOff x="14978743" y="5937548"/>
                <a:chExt cx="7561943" cy="6578302"/>
              </a:xfrm>
            </p:grpSpPr>
            <p:cxnSp>
              <p:nvCxnSpPr>
                <p:cNvPr id="80" name="Straight Arrow Connector 79">
                  <a:extLst>
                    <a:ext uri="{FF2B5EF4-FFF2-40B4-BE49-F238E27FC236}">
                      <a16:creationId xmlns="" xmlns:a16="http://schemas.microsoft.com/office/drawing/2014/main" id="{BD8E1E7C-60E9-4865-8A12-97094D65EB89}"/>
                    </a:ext>
                  </a:extLst>
                </p:cNvPr>
                <p:cNvCxnSpPr/>
                <p:nvPr/>
              </p:nvCxnSpPr>
              <p:spPr>
                <a:xfrm flipV="1">
                  <a:off x="17818366" y="6057900"/>
                  <a:ext cx="0" cy="645795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 xmlns:a16="http://schemas.microsoft.com/office/drawing/2014/main" id="{7AEF35F3-41B8-433E-9982-D072068A5864}"/>
                    </a:ext>
                  </a:extLst>
                </p:cNvPr>
                <p:cNvCxnSpPr/>
                <p:nvPr/>
              </p:nvCxnSpPr>
              <p:spPr>
                <a:xfrm>
                  <a:off x="14978743" y="8814746"/>
                  <a:ext cx="756194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33BE759C-4DF8-4FB2-B433-3242D75546B6}"/>
                    </a:ext>
                  </a:extLst>
                </p:cNvPr>
                <p:cNvCxnSpPr/>
                <p:nvPr/>
              </p:nvCxnSpPr>
              <p:spPr>
                <a:xfrm>
                  <a:off x="19710400"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B44A2CA5-5DFE-4746-9FA1-7722FB83663D}"/>
                    </a:ext>
                  </a:extLst>
                </p:cNvPr>
                <p:cNvCxnSpPr/>
                <p:nvPr/>
              </p:nvCxnSpPr>
              <p:spPr>
                <a:xfrm>
                  <a:off x="20673333"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01186095-A196-4D53-9F77-61E638A27057}"/>
                    </a:ext>
                  </a:extLst>
                </p:cNvPr>
                <p:cNvCxnSpPr/>
                <p:nvPr/>
              </p:nvCxnSpPr>
              <p:spPr>
                <a:xfrm>
                  <a:off x="21611772"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81F9ED36-6301-4CC6-AC8E-803F6E9582D2}"/>
                    </a:ext>
                  </a:extLst>
                </p:cNvPr>
                <p:cNvCxnSpPr/>
                <p:nvPr/>
              </p:nvCxnSpPr>
              <p:spPr>
                <a:xfrm>
                  <a:off x="15888607"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0147B290-6981-4629-9FBC-746230F96AA2}"/>
                    </a:ext>
                  </a:extLst>
                </p:cNvPr>
                <p:cNvCxnSpPr/>
                <p:nvPr/>
              </p:nvCxnSpPr>
              <p:spPr>
                <a:xfrm>
                  <a:off x="16851540"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F8ADC687-CAA5-446B-83BC-3C1BE6FB9E12}"/>
                    </a:ext>
                  </a:extLst>
                </p:cNvPr>
                <p:cNvCxnSpPr/>
                <p:nvPr/>
              </p:nvCxnSpPr>
              <p:spPr>
                <a:xfrm>
                  <a:off x="18751872" y="8626032"/>
                  <a:ext cx="0" cy="406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id="{46DB4B8C-DFD4-41A0-94B2-EFC0D0A9C49C}"/>
                    </a:ext>
                  </a:extLst>
                </p:cNvPr>
                <p:cNvCxnSpPr/>
                <p:nvPr/>
              </p:nvCxnSpPr>
              <p:spPr>
                <a:xfrm>
                  <a:off x="17574936" y="9739114"/>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F4B89B73-C96A-4802-8DF3-EA33D456A83A}"/>
                    </a:ext>
                  </a:extLst>
                </p:cNvPr>
                <p:cNvCxnSpPr/>
                <p:nvPr/>
              </p:nvCxnSpPr>
              <p:spPr>
                <a:xfrm>
                  <a:off x="17574936" y="7876721"/>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6504D53F-291C-4DEF-9D4B-0FF9CF6CF0B2}"/>
                    </a:ext>
                  </a:extLst>
                </p:cNvPr>
                <p:cNvCxnSpPr/>
                <p:nvPr/>
              </p:nvCxnSpPr>
              <p:spPr>
                <a:xfrm>
                  <a:off x="17574936" y="6947806"/>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A14A99B9-2CE5-4CA1-87AF-E3B40B14B164}"/>
                    </a:ext>
                  </a:extLst>
                </p:cNvPr>
                <p:cNvCxnSpPr/>
                <p:nvPr/>
              </p:nvCxnSpPr>
              <p:spPr>
                <a:xfrm>
                  <a:off x="17574936" y="11596913"/>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FCCB07D1-7C76-40A0-8E2D-847538799102}"/>
                    </a:ext>
                  </a:extLst>
                </p:cNvPr>
                <p:cNvCxnSpPr/>
                <p:nvPr/>
              </p:nvCxnSpPr>
              <p:spPr>
                <a:xfrm>
                  <a:off x="17574936" y="10663463"/>
                  <a:ext cx="522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 xmlns:a16="http://schemas.microsoft.com/office/drawing/2014/main" id="{F21D1FA1-8D9E-460C-BF2A-14A288326F00}"/>
                    </a:ext>
                  </a:extLst>
                </p:cNvPr>
                <p:cNvSpPr txBox="1"/>
                <p:nvPr/>
              </p:nvSpPr>
              <p:spPr>
                <a:xfrm>
                  <a:off x="21971024" y="7981894"/>
                  <a:ext cx="360040" cy="704935"/>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x</a:t>
                  </a:r>
                </a:p>
              </p:txBody>
            </p:sp>
            <p:sp>
              <p:nvSpPr>
                <p:cNvPr id="94" name="TextBox 93">
                  <a:extLst>
                    <a:ext uri="{FF2B5EF4-FFF2-40B4-BE49-F238E27FC236}">
                      <a16:creationId xmlns="" xmlns:a16="http://schemas.microsoft.com/office/drawing/2014/main" id="{082B7C1C-5254-44B6-99B8-05CEBEE04A8C}"/>
                    </a:ext>
                  </a:extLst>
                </p:cNvPr>
                <p:cNvSpPr txBox="1"/>
                <p:nvPr/>
              </p:nvSpPr>
              <p:spPr>
                <a:xfrm>
                  <a:off x="18025442" y="5937548"/>
                  <a:ext cx="360040" cy="704935"/>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y</a:t>
                  </a:r>
                </a:p>
              </p:txBody>
            </p:sp>
          </p:grpSp>
        </p:grpSp>
        <p:sp>
          <p:nvSpPr>
            <p:cNvPr id="77" name="TextBox 76">
              <a:extLst>
                <a:ext uri="{FF2B5EF4-FFF2-40B4-BE49-F238E27FC236}">
                  <a16:creationId xmlns="" xmlns:a16="http://schemas.microsoft.com/office/drawing/2014/main" id="{EDA141A1-5813-4D93-8335-1DF6BC63D9CD}"/>
                </a:ext>
              </a:extLst>
            </p:cNvPr>
            <p:cNvSpPr txBox="1"/>
            <p:nvPr/>
          </p:nvSpPr>
          <p:spPr>
            <a:xfrm>
              <a:off x="17204779" y="8789293"/>
              <a:ext cx="576064" cy="704935"/>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sym typeface="Wingdings 3"/>
                </a:rPr>
                <a:t>O</a:t>
              </a:r>
              <a:endParaRPr lang="en-US" sz="4400">
                <a:latin typeface="Times New Roman" panose="02020603050405020304" pitchFamily="18" charset="0"/>
                <a:cs typeface="Times New Roman" panose="02020603050405020304" pitchFamily="18" charset="0"/>
              </a:endParaRPr>
            </a:p>
          </p:txBody>
        </p:sp>
      </p:grpSp>
      <p:grpSp>
        <p:nvGrpSpPr>
          <p:cNvPr id="113" name="Group 112">
            <a:extLst>
              <a:ext uri="{FF2B5EF4-FFF2-40B4-BE49-F238E27FC236}">
                <a16:creationId xmlns="" xmlns:a16="http://schemas.microsoft.com/office/drawing/2014/main" id="{77106FF2-BE21-4782-9387-6D2D25C2687A}"/>
              </a:ext>
            </a:extLst>
          </p:cNvPr>
          <p:cNvGrpSpPr/>
          <p:nvPr/>
        </p:nvGrpSpPr>
        <p:grpSpPr>
          <a:xfrm>
            <a:off x="18297916" y="7640768"/>
            <a:ext cx="5467289" cy="5770754"/>
            <a:chOff x="16865598" y="6936652"/>
            <a:chExt cx="5674568" cy="5581651"/>
          </a:xfrm>
        </p:grpSpPr>
        <p:cxnSp>
          <p:nvCxnSpPr>
            <p:cNvPr id="114" name="Straight Connector 113">
              <a:extLst>
                <a:ext uri="{FF2B5EF4-FFF2-40B4-BE49-F238E27FC236}">
                  <a16:creationId xmlns="" xmlns:a16="http://schemas.microsoft.com/office/drawing/2014/main" id="{89523853-6634-4498-A45E-088BA0C21AA4}"/>
                </a:ext>
              </a:extLst>
            </p:cNvPr>
            <p:cNvCxnSpPr/>
            <p:nvPr/>
          </p:nvCxnSpPr>
          <p:spPr>
            <a:xfrm flipH="1">
              <a:off x="16865598" y="6936652"/>
              <a:ext cx="5674568" cy="558165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 xmlns:a16="http://schemas.microsoft.com/office/drawing/2014/main" id="{EC1EC2C1-517D-4F06-94FF-1E93686CDB65}"/>
                    </a:ext>
                  </a:extLst>
                </p:cNvPr>
                <p:cNvSpPr txBox="1"/>
                <p:nvPr/>
              </p:nvSpPr>
              <p:spPr>
                <a:xfrm rot="19002392">
                  <a:off x="17523087" y="8625331"/>
                  <a:ext cx="4613441" cy="7442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rgbClr val="FF0000"/>
                            </a:solidFill>
                            <a:latin typeface="Cambria Math"/>
                            <a:ea typeface="Tahoma" pitchFamily="34" charset="0"/>
                            <a:cs typeface="Tahoma" pitchFamily="34" charset="0"/>
                            <a:sym typeface="Wingdings 3"/>
                          </a:rPr>
                          <m:t>𝒂𝒙</m:t>
                        </m:r>
                        <m:r>
                          <a:rPr lang="vi-VN" sz="4400" b="1" i="1" smtClean="0">
                            <a:solidFill>
                              <a:srgbClr val="FF0000"/>
                            </a:solidFill>
                            <a:latin typeface="Cambria Math"/>
                            <a:ea typeface="Tahoma" pitchFamily="34" charset="0"/>
                            <a:cs typeface="Tahoma" pitchFamily="34" charset="0"/>
                            <a:sym typeface="Wingdings 3"/>
                          </a:rPr>
                          <m:t> + </m:t>
                        </m:r>
                        <m:r>
                          <a:rPr lang="vi-VN" sz="4400" b="1" i="1" smtClean="0">
                            <a:solidFill>
                              <a:srgbClr val="FF0000"/>
                            </a:solidFill>
                            <a:latin typeface="Cambria Math"/>
                            <a:ea typeface="Tahoma" pitchFamily="34" charset="0"/>
                            <a:cs typeface="Tahoma" pitchFamily="34" charset="0"/>
                            <a:sym typeface="Wingdings 3"/>
                          </a:rPr>
                          <m:t>𝒃𝒚</m:t>
                        </m:r>
                        <m:r>
                          <a:rPr lang="vi-VN" sz="4400" b="1" i="1" smtClean="0">
                            <a:solidFill>
                              <a:srgbClr val="FF0000"/>
                            </a:solidFill>
                            <a:latin typeface="Cambria Math"/>
                            <a:ea typeface="Tahoma" pitchFamily="34" charset="0"/>
                            <a:cs typeface="Tahoma" pitchFamily="34" charset="0"/>
                            <a:sym typeface="Wingdings 3"/>
                          </a:rPr>
                          <m:t> = </m:t>
                        </m:r>
                        <m:r>
                          <a:rPr lang="vi-VN" sz="4400" b="1" i="1" smtClean="0">
                            <a:solidFill>
                              <a:srgbClr val="FF0000"/>
                            </a:solidFill>
                            <a:latin typeface="Cambria Math"/>
                            <a:ea typeface="Tahoma" pitchFamily="34" charset="0"/>
                            <a:cs typeface="Tahoma" pitchFamily="34" charset="0"/>
                            <a:sym typeface="Wingdings 3"/>
                          </a:rPr>
                          <m:t>𝒄</m:t>
                        </m:r>
                      </m:oMath>
                    </m:oMathPara>
                  </a14:m>
                  <a:endParaRPr lang="en-US" sz="4400">
                    <a:solidFill>
                      <a:srgbClr val="FF0000"/>
                    </a:solidFill>
                    <a:latin typeface="Times New Roman" panose="02020603050405020304" pitchFamily="18" charset="0"/>
                    <a:cs typeface="Times New Roman" panose="02020603050405020304" pitchFamily="18" charset="0"/>
                  </a:endParaRPr>
                </a:p>
              </p:txBody>
            </p:sp>
          </mc:Choice>
          <mc:Fallback xmlns="">
            <p:sp>
              <p:nvSpPr>
                <p:cNvPr id="115" name="TextBox 114">
                  <a:extLst>
                    <a:ext uri="{FF2B5EF4-FFF2-40B4-BE49-F238E27FC236}">
                      <a16:creationId xmlns:a16="http://schemas.microsoft.com/office/drawing/2014/main" id="{EC1EC2C1-517D-4F06-94FF-1E93686CDB65}"/>
                    </a:ext>
                  </a:extLst>
                </p:cNvPr>
                <p:cNvSpPr txBox="1">
                  <a:spLocks noRot="1" noChangeAspect="1" noMove="1" noResize="1" noEditPoints="1" noAdjustHandles="1" noChangeArrowheads="1" noChangeShapeType="1" noTextEdit="1"/>
                </p:cNvSpPr>
                <p:nvPr/>
              </p:nvSpPr>
              <p:spPr>
                <a:xfrm rot="19002392">
                  <a:off x="17523087" y="8625331"/>
                  <a:ext cx="4613441" cy="744227"/>
                </a:xfrm>
                <a:prstGeom prst="rect">
                  <a:avLst/>
                </a:prstGeom>
                <a:blipFill>
                  <a:blip r:embed="rId6"/>
                  <a:stretch>
                    <a:fillRect/>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left)">
                                      <p:cBhvr>
                                        <p:cTn id="10" dur="5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left)">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ipe(down)">
                                      <p:cBhvr>
                                        <p:cTn id="30" dur="500"/>
                                        <p:tgtEl>
                                          <p:spTgt spid="1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left)">
                                      <p:cBhvr>
                                        <p:cTn id="4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73" grpId="0"/>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04836"/>
            <a:ext cx="21989428" cy="861774"/>
            <a:chOff x="644526" y="2766774"/>
            <a:chExt cx="21989428" cy="861774"/>
          </a:xfrm>
        </p:grpSpPr>
        <mc:AlternateContent xmlns:mc="http://schemas.openxmlformats.org/markup-compatibility/2006" xmlns:a14="http://schemas.microsoft.com/office/drawing/2010/main">
          <mc:Choice Requires="a14">
            <p:sp>
              <p:nvSpPr>
                <p:cNvPr id="7" name="TextBox 6"/>
                <p:cNvSpPr txBox="1"/>
                <p:nvPr/>
              </p:nvSpPr>
              <p:spPr>
                <a:xfrm>
                  <a:off x="1906586" y="2766774"/>
                  <a:ext cx="20727368"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Quy tắc biểu diễn miền nghiệm của bất phương trình </a:t>
                  </a:r>
                  <a14:m>
                    <m:oMath xmlns:m="http://schemas.openxmlformats.org/officeDocument/2006/math">
                      <m:r>
                        <a:rPr lang="en-US" sz="4400" b="1" i="1" smtClean="0">
                          <a:solidFill>
                            <a:srgbClr val="145F82"/>
                          </a:solidFill>
                          <a:latin typeface="Cambria Math"/>
                          <a:ea typeface="Tahoma" pitchFamily="34" charset="0"/>
                          <a:cs typeface="Tahoma" pitchFamily="34" charset="0"/>
                        </a:rPr>
                        <m:t>𝒂𝒙</m:t>
                      </m:r>
                      <m:r>
                        <a:rPr lang="en-US" sz="4400" b="1" i="1" smtClean="0">
                          <a:solidFill>
                            <a:srgbClr val="145F82"/>
                          </a:solidFill>
                          <a:latin typeface="Cambria Math"/>
                          <a:ea typeface="Tahoma" pitchFamily="34" charset="0"/>
                          <a:cs typeface="Tahoma" pitchFamily="34" charset="0"/>
                        </a:rPr>
                        <m:t> + </m:t>
                      </m:r>
                      <m:r>
                        <a:rPr lang="en-US" sz="4400" b="1" i="1" smtClean="0">
                          <a:solidFill>
                            <a:srgbClr val="145F82"/>
                          </a:solidFill>
                          <a:latin typeface="Cambria Math"/>
                          <a:ea typeface="Tahoma" pitchFamily="34" charset="0"/>
                          <a:cs typeface="Tahoma" pitchFamily="34" charset="0"/>
                        </a:rPr>
                        <m:t>𝒃𝒚</m:t>
                      </m:r>
                      <m:r>
                        <a:rPr lang="en-US" sz="4400" b="1" i="1" smtClean="0">
                          <a:solidFill>
                            <a:srgbClr val="145F82"/>
                          </a:solidFill>
                          <a:latin typeface="Cambria Math" panose="02040503050406030204" pitchFamily="18" charset="0"/>
                          <a:ea typeface="Tahoma" pitchFamily="34" charset="0"/>
                          <a:cs typeface="Tahoma" pitchFamily="34" charset="0"/>
                        </a:rPr>
                        <m:t>&lt;</m:t>
                      </m:r>
                      <m:r>
                        <a:rPr lang="en-US" sz="4400" b="1" i="1" smtClean="0">
                          <a:solidFill>
                            <a:srgbClr val="145F82"/>
                          </a:solidFill>
                          <a:latin typeface="Cambria Math"/>
                          <a:ea typeface="Tahoma" pitchFamily="34" charset="0"/>
                          <a:cs typeface="Tahoma" pitchFamily="34" charset="0"/>
                        </a:rPr>
                        <m:t> </m:t>
                      </m:r>
                      <m:r>
                        <a:rPr lang="en-US" sz="4400" b="1" i="1" smtClean="0">
                          <a:solidFill>
                            <a:srgbClr val="145F82"/>
                          </a:solidFill>
                          <a:latin typeface="Cambria Math"/>
                          <a:ea typeface="Tahoma" pitchFamily="34" charset="0"/>
                          <a:cs typeface="Tahoma" pitchFamily="34" charset="0"/>
                          <a:sym typeface="Symbol"/>
                        </a:rPr>
                        <m:t>𝒄</m:t>
                      </m:r>
                    </m:oMath>
                  </a14:m>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6586" y="2766774"/>
                  <a:ext cx="20727368" cy="769441"/>
                </a:xfrm>
                <a:prstGeom prst="rect">
                  <a:avLst/>
                </a:prstGeom>
                <a:blipFill>
                  <a:blip r:embed="rId2"/>
                  <a:stretch>
                    <a:fillRect l="-1206" t="-15873" b="-38095"/>
                  </a:stretch>
                </a:blipFill>
              </p:spPr>
              <p:txBody>
                <a:bodyPr/>
                <a:lstStyle/>
                <a:p>
                  <a:r>
                    <a:rPr lang="en-US">
                      <a:noFill/>
                    </a:rPr>
                    <a:t> </a:t>
                  </a:r>
                </a:p>
              </p:txBody>
            </p:sp>
          </mc:Fallback>
        </mc:AlternateContent>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2</a:t>
              </a:r>
            </a:p>
          </p:txBody>
        </p:sp>
      </p:grpSp>
      <p:grpSp>
        <p:nvGrpSpPr>
          <p:cNvPr id="54" name="Group 53"/>
          <p:cNvGrpSpPr/>
          <p:nvPr/>
        </p:nvGrpSpPr>
        <p:grpSpPr>
          <a:xfrm>
            <a:off x="0" y="11081657"/>
            <a:ext cx="24384000" cy="2220685"/>
            <a:chOff x="0" y="11081657"/>
            <a:chExt cx="24384000" cy="2220685"/>
          </a:xfrm>
        </p:grpSpPr>
        <p:grpSp>
          <p:nvGrpSpPr>
            <p:cNvPr id="53" name="Group 52"/>
            <p:cNvGrpSpPr/>
            <p:nvPr/>
          </p:nvGrpSpPr>
          <p:grpSpPr>
            <a:xfrm>
              <a:off x="0" y="11081657"/>
              <a:ext cx="24384000" cy="2220685"/>
              <a:chOff x="0" y="11081657"/>
              <a:chExt cx="24384000" cy="2220685"/>
            </a:xfrm>
          </p:grpSpPr>
          <p:sp>
            <p:nvSpPr>
              <p:cNvPr id="11" name="Rectangle 10"/>
              <p:cNvSpPr/>
              <p:nvPr/>
            </p:nvSpPr>
            <p:spPr>
              <a:xfrm>
                <a:off x="0" y="11081657"/>
                <a:ext cx="24384000" cy="2220685"/>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37" name="Group 167"/>
              <p:cNvGrpSpPr/>
              <p:nvPr/>
            </p:nvGrpSpPr>
            <p:grpSpPr>
              <a:xfrm>
                <a:off x="527498" y="11179274"/>
                <a:ext cx="3794127" cy="927101"/>
                <a:chOff x="4867276" y="9361488"/>
                <a:chExt cx="3794125" cy="927101"/>
              </a:xfrm>
            </p:grpSpPr>
            <p:sp>
              <p:nvSpPr>
                <p:cNvPr id="38" name="Freeform 59"/>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39" name="Freeform 60"/>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0" name="Freeform 61"/>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1" name="Freeform 62"/>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2" name="Freeform 63"/>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3" name="Freeform 64"/>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4" name="Freeform 65"/>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5" name="Oval 66"/>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Freeform 67"/>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48" name="Rectangle 47"/>
                <p:cNvSpPr/>
                <p:nvPr/>
              </p:nvSpPr>
              <p:spPr>
                <a:xfrm>
                  <a:off x="4403301" y="11456559"/>
                  <a:ext cx="19886837" cy="1680332"/>
                </a:xfrm>
                <a:prstGeom prst="rect">
                  <a:avLst/>
                </a:prstGeom>
              </p:spPr>
              <p:txBody>
                <a:bodyPr wrap="square">
                  <a:spAutoFit/>
                </a:bodyPr>
                <a:lstStyle/>
                <a:p>
                  <a:pPr>
                    <a:lnSpc>
                      <a:spcPts val="6500"/>
                    </a:lnSpc>
                  </a:pP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Miền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nghiệm</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của</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bất</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err="1">
                      <a:solidFill>
                        <a:srgbClr val="FF0000"/>
                      </a:solidFill>
                      <a:latin typeface="Times New Roman" panose="02020603050405020304" pitchFamily="18" charset="0"/>
                      <a:ea typeface="Tahoma" pitchFamily="34" charset="0"/>
                      <a:cs typeface="Times New Roman" panose="02020603050405020304" pitchFamily="18" charset="0"/>
                    </a:rPr>
                    <a:t>phương</a:t>
                  </a:r>
                  <a:r>
                    <a:rPr lang="en-US" sz="4400" b="1">
                      <a:solidFill>
                        <a:srgbClr val="FF0000"/>
                      </a:solidFill>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sym typeface="Symbol"/>
                        </a:rPr>
                        <m:t>𝒄</m:t>
                      </m:r>
                      <m:r>
                        <a:rPr lang="en-US" sz="4400" b="1" i="1" smtClean="0">
                          <a:solidFill>
                            <a:srgbClr val="FF0000"/>
                          </a:solidFill>
                          <a:latin typeface="Cambria Math"/>
                          <a:ea typeface="Tahoma" pitchFamily="34" charset="0"/>
                          <a:cs typeface="Tahoma" pitchFamily="34" charset="0"/>
                          <a:sym typeface="Symbol"/>
                        </a:rPr>
                        <m:t> </m:t>
                      </m:r>
                    </m:oMath>
                  </a14:m>
                  <a:r>
                    <a:rPr lang="en-US" sz="4400" b="1">
                      <a:solidFill>
                        <a:srgbClr val="FF0000"/>
                      </a:solidFill>
                      <a:latin typeface="Times New Roman" panose="02020603050405020304" pitchFamily="18" charset="0"/>
                      <a:ea typeface="Tahoma" pitchFamily="34" charset="0"/>
                      <a:cs typeface="Times New Roman" panose="02020603050405020304" pitchFamily="18" charset="0"/>
                    </a:rPr>
                    <a:t>bỏ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đi</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đường</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err="1">
                      <a:solidFill>
                        <a:srgbClr val="FF0000"/>
                      </a:solidFill>
                      <a:latin typeface="Times New Roman" panose="02020603050405020304" pitchFamily="18" charset="0"/>
                      <a:ea typeface="Tahoma" pitchFamily="34" charset="0"/>
                      <a:cs typeface="Times New Roman" panose="02020603050405020304" pitchFamily="18" charset="0"/>
                    </a:rPr>
                    <a:t>thẳng</a:t>
                  </a:r>
                  <a:r>
                    <a:rPr lang="en-US" sz="4400" b="1">
                      <a:solidFill>
                        <a:srgbClr val="FF0000"/>
                      </a:solidFill>
                      <a:latin typeface="Times New Roman" panose="02020603050405020304" pitchFamily="18" charset="0"/>
                      <a:ea typeface="Tahoma" pitchFamily="34" charset="0"/>
                      <a:cs typeface="Times New Roman" panose="02020603050405020304" pitchFamily="18" charset="0"/>
                    </a:rPr>
                    <a:t> </a:t>
                  </a:r>
                </a:p>
                <a:p>
                  <a:pPr>
                    <a:lnSpc>
                      <a:spcPts val="6500"/>
                    </a:lnSpc>
                  </a:pP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𝒄</m:t>
                      </m:r>
                    </m:oMath>
                  </a14:m>
                  <a:r>
                    <a:rPr lang="en-US" sz="4400" b="1">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là</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miền</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nghiệm</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của</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Tahoma" pitchFamily="34" charset="0"/>
                      <a:cs typeface="Times New Roman" panose="02020603050405020304" pitchFamily="18" charset="0"/>
                    </a:rPr>
                    <a:t>bất</a:t>
                  </a:r>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400" b="1" err="1">
                      <a:solidFill>
                        <a:srgbClr val="FF0000"/>
                      </a:solidFill>
                      <a:latin typeface="Times New Roman" panose="02020603050405020304" pitchFamily="18" charset="0"/>
                      <a:ea typeface="Tahoma" pitchFamily="34" charset="0"/>
                      <a:cs typeface="Times New Roman" panose="02020603050405020304" pitchFamily="18" charset="0"/>
                    </a:rPr>
                    <a:t>phương</a:t>
                  </a:r>
                  <a:r>
                    <a:rPr lang="en-US" sz="4400" b="1">
                      <a:solidFill>
                        <a:srgbClr val="FF0000"/>
                      </a:solidFill>
                      <a:latin typeface="Times New Roman" panose="02020603050405020304" pitchFamily="18" charset="0"/>
                      <a:ea typeface="Tahoma" pitchFamily="34" charset="0"/>
                      <a:cs typeface="Times New Roman" panose="02020603050405020304" pitchFamily="18" charset="0"/>
                    </a:rPr>
                    <a:t> trình </a:t>
                  </a:r>
                  <a14:m>
                    <m:oMath xmlns:m="http://schemas.openxmlformats.org/officeDocument/2006/math">
                      <m:r>
                        <a:rPr lang="en-US" sz="4400" b="1" i="1" smtClean="0">
                          <a:solidFill>
                            <a:srgbClr val="FF0000"/>
                          </a:solidFill>
                          <a:latin typeface="Cambria Math"/>
                          <a:ea typeface="Tahoma" pitchFamily="34" charset="0"/>
                          <a:cs typeface="Tahoma" pitchFamily="34" charset="0"/>
                        </a:rPr>
                        <m:t>𝒂𝒙</m:t>
                      </m:r>
                      <m:r>
                        <a:rPr lang="en-US" sz="4400" b="1" i="1" smtClean="0">
                          <a:solidFill>
                            <a:srgbClr val="FF0000"/>
                          </a:solidFill>
                          <a:latin typeface="Cambria Math"/>
                          <a:ea typeface="Tahoma" pitchFamily="34" charset="0"/>
                          <a:cs typeface="Tahoma" pitchFamily="34" charset="0"/>
                        </a:rPr>
                        <m:t> + </m:t>
                      </m:r>
                      <m:r>
                        <a:rPr lang="en-US" sz="4400" b="1" i="1" smtClean="0">
                          <a:solidFill>
                            <a:srgbClr val="FF0000"/>
                          </a:solidFill>
                          <a:latin typeface="Cambria Math"/>
                          <a:ea typeface="Tahoma" pitchFamily="34" charset="0"/>
                          <a:cs typeface="Tahoma" pitchFamily="34" charset="0"/>
                        </a:rPr>
                        <m:t>𝒃𝒚</m:t>
                      </m:r>
                      <m:r>
                        <a:rPr lang="en-US" sz="4400" b="1" i="1" smtClean="0">
                          <a:solidFill>
                            <a:srgbClr val="FF0000"/>
                          </a:solidFill>
                          <a:latin typeface="Cambria Math"/>
                          <a:ea typeface="Tahoma" pitchFamily="34" charset="0"/>
                          <a:cs typeface="Tahoma" pitchFamily="34" charset="0"/>
                        </a:rPr>
                        <m:t> &lt; </m:t>
                      </m:r>
                      <m:r>
                        <a:rPr lang="en-US" sz="4400" b="1" i="1" smtClean="0">
                          <a:solidFill>
                            <a:srgbClr val="FF0000"/>
                          </a:solidFill>
                          <a:latin typeface="Cambria Math"/>
                          <a:ea typeface="Tahoma" pitchFamily="34" charset="0"/>
                          <a:cs typeface="Tahoma" pitchFamily="34" charset="0"/>
                        </a:rPr>
                        <m:t>𝒄</m:t>
                      </m:r>
                    </m:oMath>
                  </a14:m>
                  <a:r>
                    <a:rPr lang="en-US" sz="4400" b="1" dirty="0">
                      <a:solidFill>
                        <a:srgbClr val="FF0000"/>
                      </a:solidFill>
                      <a:latin typeface="Times New Roman" panose="02020603050405020304" pitchFamily="18" charset="0"/>
                      <a:ea typeface="Tahoma" pitchFamily="34" charset="0"/>
                      <a:cs typeface="Times New Roman" panose="02020603050405020304" pitchFamily="18" charset="0"/>
                    </a:rPr>
                    <a:t>.</a:t>
                  </a:r>
                </a:p>
              </p:txBody>
            </p:sp>
          </mc:Choice>
          <mc:Fallback xmlns="">
            <p:sp>
              <p:nvSpPr>
                <p:cNvPr id="48" name="Rectangle 47"/>
                <p:cNvSpPr>
                  <a:spLocks noRot="1" noChangeAspect="1" noMove="1" noResize="1" noEditPoints="1" noAdjustHandles="1" noChangeArrowheads="1" noChangeShapeType="1" noTextEdit="1"/>
                </p:cNvSpPr>
                <p:nvPr/>
              </p:nvSpPr>
              <p:spPr>
                <a:xfrm>
                  <a:off x="4403301" y="11456559"/>
                  <a:ext cx="19886837" cy="1680332"/>
                </a:xfrm>
                <a:prstGeom prst="rect">
                  <a:avLst/>
                </a:prstGeom>
                <a:blipFill>
                  <a:blip r:embed="rId3"/>
                  <a:stretch>
                    <a:fillRect l="-1226" t="-2174" b="-1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Rectangle 35"/>
              <p:cNvSpPr/>
              <p:nvPr/>
            </p:nvSpPr>
            <p:spPr>
              <a:xfrm>
                <a:off x="4703962" y="9254447"/>
                <a:ext cx="18794088" cy="1568122"/>
              </a:xfrm>
              <a:prstGeom prst="rect">
                <a:avLst/>
              </a:prstGeom>
            </p:spPr>
            <p:txBody>
              <a:bodyPr wrap="square">
                <a:spAutoFit/>
              </a:bodyPr>
              <a:lstStyle/>
              <a:p>
                <a:pPr marL="457200" indent="-457200">
                  <a:lnSpc>
                    <a:spcPts val="6000"/>
                  </a:lnSpc>
                  <a:buFont typeface="Arial" pitchFamily="34" charset="0"/>
                  <a:buChar char="•"/>
                </a:pPr>
                <a:r>
                  <a:rPr lang="en-US" sz="4400" b="1">
                    <a:latin typeface="Times New Roman" panose="02020603050405020304" pitchFamily="18" charset="0"/>
                    <a:ea typeface="Tahoma" pitchFamily="34" charset="0"/>
                    <a:cs typeface="Times New Roman" panose="02020603050405020304" pitchFamily="18" charset="0"/>
                  </a:rPr>
                  <a:t>Nếu </a:t>
                </a:r>
                <a14:m>
                  <m:oMath xmlns:m="http://schemas.openxmlformats.org/officeDocument/2006/math">
                    <m:r>
                      <a:rPr lang="en-US" sz="4400" b="1">
                        <a:latin typeface="Cambria Math" panose="02040503050406030204" pitchFamily="18" charset="0"/>
                        <a:ea typeface="Tahoma" pitchFamily="34" charset="0"/>
                        <a:cs typeface="Tahoma" pitchFamily="34" charset="0"/>
                      </a:rPr>
                      <m:t>𝒂𝒙</m:t>
                    </m:r>
                    <m:r>
                      <a:rPr lang="en-US" sz="4400" b="1" baseline="-25000">
                        <a:latin typeface="Cambria Math" panose="02040503050406030204" pitchFamily="18" charset="0"/>
                        <a:ea typeface="Tahoma" pitchFamily="34" charset="0"/>
                        <a:cs typeface="Tahoma" pitchFamily="34" charset="0"/>
                      </a:rPr>
                      <m:t>𝟎</m:t>
                    </m:r>
                    <m:r>
                      <a:rPr lang="en-US" sz="4400" b="1">
                        <a:latin typeface="Cambria Math" panose="02040503050406030204" pitchFamily="18" charset="0"/>
                        <a:ea typeface="Tahoma" pitchFamily="34" charset="0"/>
                        <a:cs typeface="Tahoma" pitchFamily="34" charset="0"/>
                      </a:rPr>
                      <m:t> + </m:t>
                    </m:r>
                    <m:r>
                      <a:rPr lang="en-US" sz="4400" b="1">
                        <a:latin typeface="Cambria Math" panose="02040503050406030204" pitchFamily="18" charset="0"/>
                        <a:ea typeface="Tahoma" pitchFamily="34" charset="0"/>
                        <a:cs typeface="Tahoma" pitchFamily="34" charset="0"/>
                      </a:rPr>
                      <m:t>𝒃𝒚</m:t>
                    </m:r>
                    <m:r>
                      <a:rPr lang="en-US" sz="4400" b="1" baseline="-25000">
                        <a:latin typeface="Cambria Math" panose="02040503050406030204" pitchFamily="18" charset="0"/>
                        <a:ea typeface="Tahoma" pitchFamily="34" charset="0"/>
                        <a:cs typeface="Tahoma" pitchFamily="34" charset="0"/>
                      </a:rPr>
                      <m:t>𝟎</m:t>
                    </m:r>
                    <m:r>
                      <a:rPr lang="en-US" sz="4400" b="1">
                        <a:latin typeface="Cambria Math" panose="02040503050406030204" pitchFamily="18" charset="0"/>
                        <a:ea typeface="Tahoma" pitchFamily="34" charset="0"/>
                        <a:cs typeface="Tahoma" pitchFamily="34" charset="0"/>
                      </a:rPr>
                      <m:t>&gt;</m:t>
                    </m:r>
                    <m:r>
                      <a:rPr lang="en-US" sz="4400" b="1">
                        <a:latin typeface="Cambria Math" panose="02040503050406030204" pitchFamily="18" charset="0"/>
                        <a:ea typeface="Tahoma" pitchFamily="34" charset="0"/>
                        <a:cs typeface="Tahoma" pitchFamily="34" charset="0"/>
                      </a:rPr>
                      <m:t>𝒄</m:t>
                    </m:r>
                    <m:r>
                      <a:rPr lang="en-US" sz="4400" b="1">
                        <a:latin typeface="Cambria Math" panose="02040503050406030204" pitchFamily="18" charset="0"/>
                        <a:ea typeface="Tahoma" pitchFamily="34" charset="0"/>
                        <a:cs typeface="Tahoma" pitchFamily="34" charset="0"/>
                      </a:rPr>
                      <m:t> </m:t>
                    </m:r>
                  </m:oMath>
                </a14:m>
                <a:r>
                  <a:rPr lang="en-US" sz="4400" b="1" dirty="0" err="1">
                    <a:latin typeface="Times New Roman" panose="02020603050405020304" pitchFamily="18" charset="0"/>
                    <a:ea typeface="Tahoma" pitchFamily="34" charset="0"/>
                    <a:cs typeface="Times New Roman" panose="02020603050405020304" pitchFamily="18" charset="0"/>
                  </a:rPr>
                  <a:t>thì</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bờ</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dirty="0">
                        <a:latin typeface="Cambria Math" panose="02040503050406030204" pitchFamily="18" charset="0"/>
                        <a:ea typeface="Tahoma" pitchFamily="34" charset="0"/>
                        <a:cs typeface="Tahoma" pitchFamily="34" charset="0"/>
                        <a:sym typeface="Wingdings 3"/>
                      </a:rPr>
                      <m:t></m:t>
                    </m:r>
                  </m:oMath>
                </a14:m>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không</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chứa</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𝑴</m:t>
                    </m:r>
                    <m:r>
                      <a:rPr lang="en-US" sz="4400" b="1" baseline="-25000">
                        <a:latin typeface="Cambria Math" panose="02040503050406030204" pitchFamily="18" charset="0"/>
                        <a:ea typeface="Tahoma" pitchFamily="34" charset="0"/>
                        <a:cs typeface="Tahoma" pitchFamily="34" charset="0"/>
                        <a:sym typeface="Wingdings 3"/>
                      </a:rPr>
                      <m:t>𝟎</m:t>
                    </m:r>
                  </m:oMath>
                </a14:m>
                <a:r>
                  <a:rPr lang="en-US" sz="4400" b="1">
                    <a:latin typeface="Times New Roman" panose="02020603050405020304" pitchFamily="18" charset="0"/>
                    <a:ea typeface="Tahoma" pitchFamily="34" charset="0"/>
                    <a:cs typeface="Times New Roman" panose="02020603050405020304" pitchFamily="18" charset="0"/>
                    <a:sym typeface="Wingdings 3"/>
                  </a:rPr>
                  <a:t> </a:t>
                </a:r>
                <a:r>
                  <a:rPr lang="vi-VN" sz="4400" b="1">
                    <a:latin typeface="Times New Roman" panose="02020603050405020304" pitchFamily="18" charset="0"/>
                    <a:ea typeface="Tahoma" pitchFamily="34" charset="0"/>
                    <a:cs typeface="Times New Roman" panose="02020603050405020304" pitchFamily="18" charset="0"/>
                    <a:sym typeface="Wingdings 3"/>
                  </a:rPr>
                  <a:t/>
                </a:r>
                <a:br>
                  <a:rPr lang="vi-VN" sz="4400" b="1">
                    <a:latin typeface="Times New Roman" panose="02020603050405020304" pitchFamily="18" charset="0"/>
                    <a:ea typeface="Tahoma" pitchFamily="34" charset="0"/>
                    <a:cs typeface="Times New Roman" panose="02020603050405020304" pitchFamily="18" charset="0"/>
                    <a:sym typeface="Wingdings 3"/>
                  </a:rPr>
                </a:br>
                <a:r>
                  <a:rPr lang="en-US" sz="4400" b="1">
                    <a:latin typeface="Times New Roman" panose="02020603050405020304" pitchFamily="18" charset="0"/>
                    <a:ea typeface="Tahoma" pitchFamily="34" charset="0"/>
                    <a:cs typeface="Times New Roman" panose="02020603050405020304" pitchFamily="18" charset="0"/>
                    <a:sym typeface="Wingdings 3"/>
                  </a:rPr>
                  <a:t>là nghiệm </a:t>
                </a:r>
                <a:r>
                  <a:rPr lang="en-US" sz="4400" b="1" err="1">
                    <a:latin typeface="Times New Roman" panose="02020603050405020304" pitchFamily="18" charset="0"/>
                    <a:ea typeface="Tahoma" pitchFamily="34" charset="0"/>
                    <a:cs typeface="Times New Roman" panose="02020603050405020304" pitchFamily="18" charset="0"/>
                    <a:sym typeface="Wingdings 3"/>
                  </a:rPr>
                  <a:t>của</a:t>
                </a:r>
                <a:r>
                  <a:rPr lang="en-US" sz="4400" b="1">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𝒂𝒙</m:t>
                    </m:r>
                    <m:r>
                      <a:rPr lang="en-US" sz="4400" b="1">
                        <a:latin typeface="Cambria Math" panose="02040503050406030204" pitchFamily="18" charset="0"/>
                        <a:ea typeface="Tahoma" pitchFamily="34" charset="0"/>
                        <a:cs typeface="Tahoma" pitchFamily="34" charset="0"/>
                        <a:sym typeface="Wingdings 3"/>
                      </a:rPr>
                      <m:t> + </m:t>
                    </m:r>
                    <m:r>
                      <a:rPr lang="en-US" sz="4400" b="1">
                        <a:latin typeface="Cambria Math" panose="02040503050406030204" pitchFamily="18" charset="0"/>
                        <a:ea typeface="Tahoma" pitchFamily="34" charset="0"/>
                        <a:cs typeface="Tahoma" pitchFamily="34" charset="0"/>
                        <a:sym typeface="Wingdings 3"/>
                      </a:rPr>
                      <m:t>𝒃𝒚</m:t>
                    </m:r>
                    <m:r>
                      <a:rPr lang="en-US" sz="4400" b="1">
                        <a:latin typeface="Cambria Math" panose="02040503050406030204" pitchFamily="18" charset="0"/>
                        <a:ea typeface="Tahoma" pitchFamily="34" charset="0"/>
                        <a:cs typeface="Tahoma" pitchFamily="34" charset="0"/>
                        <a:sym typeface="Wingdings 3"/>
                      </a:rPr>
                      <m:t>&lt;</m:t>
                    </m:r>
                    <m:r>
                      <a:rPr lang="en-US" sz="4400" b="1" dirty="0">
                        <a:latin typeface="Cambria Math" panose="02040503050406030204" pitchFamily="18" charset="0"/>
                        <a:ea typeface="Tahoma" pitchFamily="34" charset="0"/>
                        <a:cs typeface="Tahoma" pitchFamily="34" charset="0"/>
                      </a:rPr>
                      <m:t>𝒄</m:t>
                    </m:r>
                  </m:oMath>
                </a14:m>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36" name="Rectangle 35"/>
              <p:cNvSpPr>
                <a:spLocks noRot="1" noChangeAspect="1" noMove="1" noResize="1" noEditPoints="1" noAdjustHandles="1" noChangeArrowheads="1" noChangeShapeType="1" noTextEdit="1"/>
              </p:cNvSpPr>
              <p:nvPr/>
            </p:nvSpPr>
            <p:spPr>
              <a:xfrm>
                <a:off x="4703962" y="9254447"/>
                <a:ext cx="18794088" cy="1568122"/>
              </a:xfrm>
              <a:prstGeom prst="rect">
                <a:avLst/>
              </a:prstGeom>
              <a:blipFill>
                <a:blip r:embed="rId4"/>
                <a:stretch>
                  <a:fillRect l="-1200" t="-5447" b="-18288"/>
                </a:stretch>
              </a:blipFill>
            </p:spPr>
            <p:txBody>
              <a:bodyPr/>
              <a:lstStyle/>
              <a:p>
                <a:r>
                  <a:rPr lang="en-US">
                    <a:noFill/>
                  </a:rPr>
                  <a:t> </a:t>
                </a:r>
              </a:p>
            </p:txBody>
          </p:sp>
        </mc:Fallback>
      </mc:AlternateContent>
      <p:grpSp>
        <p:nvGrpSpPr>
          <p:cNvPr id="47" name="Group 46"/>
          <p:cNvGrpSpPr/>
          <p:nvPr/>
        </p:nvGrpSpPr>
        <p:grpSpPr>
          <a:xfrm>
            <a:off x="815530" y="3698456"/>
            <a:ext cx="18837540" cy="891401"/>
            <a:chOff x="815530" y="3698456"/>
            <a:chExt cx="18837540" cy="891401"/>
          </a:xfrm>
        </p:grpSpPr>
        <mc:AlternateContent xmlns:mc="http://schemas.openxmlformats.org/markup-compatibility/2006" xmlns:a14="http://schemas.microsoft.com/office/drawing/2010/main">
          <mc:Choice Requires="a14">
            <p:sp>
              <p:nvSpPr>
                <p:cNvPr id="31" name="TextBox 30"/>
                <p:cNvSpPr txBox="1"/>
                <p:nvPr/>
              </p:nvSpPr>
              <p:spPr>
                <a:xfrm>
                  <a:off x="2039666" y="3762333"/>
                  <a:ext cx="17613404"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Trên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rPr>
                        <m:t>𝑶𝒙𝒚</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err="1">
                      <a:latin typeface="Times New Roman" panose="02020603050405020304" pitchFamily="18" charset="0"/>
                      <a:ea typeface="Tahoma" pitchFamily="34" charset="0"/>
                      <a:cs typeface="Times New Roman" panose="02020603050405020304" pitchFamily="18" charset="0"/>
                    </a:rPr>
                    <a:t>vẽ</a:t>
                  </a:r>
                  <a:r>
                    <a:rPr lang="en-US" sz="4400" b="1">
                      <a:latin typeface="Times New Roman" panose="02020603050405020304" pitchFamily="18" charset="0"/>
                      <a:ea typeface="Tahoma" pitchFamily="34" charset="0"/>
                      <a:cs typeface="Times New Roman" panose="02020603050405020304" pitchFamily="18" charset="0"/>
                    </a:rPr>
                    <a:t> đường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sym typeface="Wingdings 3"/>
                        </a:rPr>
                        <m:t></m:t>
                      </m:r>
                    </m:oMath>
                  </a14:m>
                  <a:r>
                    <a:rPr lang="en-US" sz="4400" b="1">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i="1" smtClean="0">
                          <a:latin typeface="Cambria Math"/>
                          <a:ea typeface="Tahoma" pitchFamily="34" charset="0"/>
                          <a:cs typeface="Tahoma" pitchFamily="34" charset="0"/>
                          <a:sym typeface="Wingdings 3"/>
                        </a:rPr>
                        <m:t>𝒂𝒙</m:t>
                      </m:r>
                      <m:r>
                        <a:rPr lang="vi-VN"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m:t>
                      </m:r>
                      <m:r>
                        <a:rPr lang="vi-VN"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𝒃𝒚</m:t>
                      </m:r>
                      <m:r>
                        <a:rPr lang="vi-VN"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m:t>
                      </m:r>
                      <m:r>
                        <a:rPr lang="vi-VN"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𝒄</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039666" y="3762333"/>
                  <a:ext cx="17613404" cy="769441"/>
                </a:xfrm>
                <a:prstGeom prst="rect">
                  <a:avLst/>
                </a:prstGeom>
                <a:blipFill>
                  <a:blip r:embed="rId5"/>
                  <a:stretch>
                    <a:fillRect l="-1419" t="-15079" b="-38095"/>
                  </a:stretch>
                </a:blipFill>
              </p:spPr>
              <p:txBody>
                <a:bodyPr/>
                <a:lstStyle/>
                <a:p>
                  <a:r>
                    <a:rPr lang="en-US">
                      <a:noFill/>
                    </a:rPr>
                    <a:t> </a:t>
                  </a:r>
                </a:p>
              </p:txBody>
            </p:sp>
          </mc:Fallback>
        </mc:AlternateContent>
        <p:sp>
          <p:nvSpPr>
            <p:cNvPr id="10" name="Oval 9"/>
            <p:cNvSpPr/>
            <p:nvPr/>
          </p:nvSpPr>
          <p:spPr>
            <a:xfrm>
              <a:off x="815530" y="3698456"/>
              <a:ext cx="891401" cy="891401"/>
            </a:xfrm>
            <a:prstGeom prst="ellips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50" name="Group 49"/>
          <p:cNvGrpSpPr/>
          <p:nvPr/>
        </p:nvGrpSpPr>
        <p:grpSpPr>
          <a:xfrm>
            <a:off x="815530" y="4895918"/>
            <a:ext cx="23690632" cy="891401"/>
            <a:chOff x="815530" y="4895918"/>
            <a:chExt cx="23690632" cy="891401"/>
          </a:xfrm>
        </p:grpSpPr>
        <mc:AlternateContent xmlns:mc="http://schemas.openxmlformats.org/markup-compatibility/2006" xmlns:a14="http://schemas.microsoft.com/office/drawing/2010/main">
          <mc:Choice Requires="a14">
            <p:sp>
              <p:nvSpPr>
                <p:cNvPr id="32" name="TextBox 31"/>
                <p:cNvSpPr txBox="1"/>
                <p:nvPr/>
              </p:nvSpPr>
              <p:spPr>
                <a:xfrm>
                  <a:off x="2039666" y="4978920"/>
                  <a:ext cx="22466496" cy="769441"/>
                </a:xfrm>
                <a:prstGeom prst="rect">
                  <a:avLst/>
                </a:prstGeom>
                <a:noFill/>
              </p:spPr>
              <p:txBody>
                <a:bodyPr wrap="square" rtlCol="0">
                  <a:spAutoFit/>
                </a:bodyPr>
                <a:lstStyle/>
                <a:p>
                  <a:r>
                    <a:rPr lang="en-US" sz="4400" b="1" dirty="0" smtClean="0">
                      <a:latin typeface="Times New Roman" panose="02020603050405020304" pitchFamily="18" charset="0"/>
                      <a:ea typeface="Tahoma" pitchFamily="34" charset="0"/>
                      <a:cs typeface="Times New Roman" panose="02020603050405020304" pitchFamily="18" charset="0"/>
                    </a:rPr>
                    <a:t>Lấy</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một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điểm</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𝑴</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𝒙</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m:t>
                      </m:r>
                      <m:r>
                        <a:rPr lang="vi-VN"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baseline="-25000" smtClean="0">
                          <a:latin typeface="Cambria Math"/>
                          <a:ea typeface="Tahoma" pitchFamily="34" charset="0"/>
                          <a:cs typeface="Tahoma" pitchFamily="34" charset="0"/>
                        </a:rPr>
                        <m:t>𝟎</m:t>
                      </m:r>
                      <m:r>
                        <a:rPr lang="en-US" sz="4400" b="1" i="1" dirty="0" smtClean="0">
                          <a:latin typeface="Cambria Math"/>
                          <a:ea typeface="Tahoma" pitchFamily="34" charset="0"/>
                          <a:cs typeface="Tahoma" pitchFamily="34" charset="0"/>
                        </a:rPr>
                        <m:t>) </m:t>
                      </m:r>
                    </m:oMath>
                  </a14:m>
                  <a:r>
                    <a:rPr lang="en-US" sz="4400" b="1" dirty="0" err="1">
                      <a:latin typeface="Times New Roman" panose="02020603050405020304" pitchFamily="18" charset="0"/>
                      <a:ea typeface="Tahoma" pitchFamily="34" charset="0"/>
                      <a:cs typeface="Times New Roman" panose="02020603050405020304" pitchFamily="18" charset="0"/>
                    </a:rPr>
                    <a:t>không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thuộc</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sym typeface="Wingdings 3"/>
                        </a:rPr>
                        <m:t></m:t>
                      </m:r>
                    </m:oMath>
                  </a14:m>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thường</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chọn</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gốc</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tọa</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độ</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i="1" smtClean="0">
                          <a:latin typeface="Cambria Math"/>
                          <a:ea typeface="Tahoma" pitchFamily="34" charset="0"/>
                          <a:cs typeface="Tahoma" pitchFamily="34" charset="0"/>
                          <a:sym typeface="Wingdings 3"/>
                        </a:rPr>
                        <m:t>𝑶</m:t>
                      </m:r>
                      <m:d>
                        <m:dPr>
                          <m:ctrlPr>
                            <a:rPr lang="en-US" sz="4400" b="1" i="1" smtClean="0">
                              <a:latin typeface="Cambria Math"/>
                              <a:ea typeface="Tahoma" pitchFamily="34" charset="0"/>
                              <a:cs typeface="Tahoma" pitchFamily="34" charset="0"/>
                              <a:sym typeface="Wingdings 3"/>
                            </a:rPr>
                          </m:ctrlPr>
                        </m:dPr>
                        <m:e>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e>
                      </m:d>
                      <m:r>
                        <a:rPr lang="en-US" sz="4400" b="1" i="1" smtClean="0">
                          <a:latin typeface="Cambria Math"/>
                          <a:ea typeface="Tahoma" pitchFamily="34" charset="0"/>
                          <a:cs typeface="Tahoma" pitchFamily="34" charset="0"/>
                          <a:sym typeface="Wingdings 3"/>
                        </a:rPr>
                        <m:t>)</m:t>
                      </m:r>
                      <m:r>
                        <a:rPr lang="en-US" sz="4400" b="1" i="1" dirty="0"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039666" y="4978920"/>
                  <a:ext cx="22466496" cy="769441"/>
                </a:xfrm>
                <a:prstGeom prst="rect">
                  <a:avLst/>
                </a:prstGeom>
                <a:blipFill rotWithShape="1">
                  <a:blip r:embed="rId6"/>
                  <a:stretch>
                    <a:fillRect l="-1113" t="-15079" b="-38095"/>
                  </a:stretch>
                </a:blipFill>
              </p:spPr>
              <p:txBody>
                <a:bodyPr/>
                <a:lstStyle/>
                <a:p>
                  <a:r>
                    <a:rPr lang="vi-VN">
                      <a:noFill/>
                    </a:rPr>
                    <a:t> </a:t>
                  </a:r>
                </a:p>
              </p:txBody>
            </p:sp>
          </mc:Fallback>
        </mc:AlternateContent>
        <p:sp>
          <p:nvSpPr>
            <p:cNvPr id="29" name="Oval 28"/>
            <p:cNvSpPr/>
            <p:nvPr/>
          </p:nvSpPr>
          <p:spPr>
            <a:xfrm>
              <a:off x="815530" y="4895918"/>
              <a:ext cx="891401" cy="891401"/>
            </a:xfrm>
            <a:prstGeom prst="ellips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51" name="Group 50"/>
          <p:cNvGrpSpPr/>
          <p:nvPr/>
        </p:nvGrpSpPr>
        <p:grpSpPr>
          <a:xfrm>
            <a:off x="815530" y="6093380"/>
            <a:ext cx="18124107" cy="891401"/>
            <a:chOff x="815530" y="6093380"/>
            <a:chExt cx="18124107" cy="891401"/>
          </a:xfrm>
        </p:grpSpPr>
        <mc:AlternateContent xmlns:mc="http://schemas.openxmlformats.org/markup-compatibility/2006" xmlns:a14="http://schemas.microsoft.com/office/drawing/2010/main">
          <mc:Choice Requires="a14">
            <p:sp>
              <p:nvSpPr>
                <p:cNvPr id="33" name="TextBox 32"/>
                <p:cNvSpPr txBox="1"/>
                <p:nvPr/>
              </p:nvSpPr>
              <p:spPr>
                <a:xfrm>
                  <a:off x="2039666" y="6195507"/>
                  <a:ext cx="16899971"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Tính </a:t>
                  </a:r>
                  <a14:m>
                    <m:oMath xmlns:m="http://schemas.openxmlformats.org/officeDocument/2006/math">
                      <m:r>
                        <a:rPr lang="en-US" sz="4400" b="1" i="1" smtClean="0">
                          <a:latin typeface="Cambria Math"/>
                          <a:ea typeface="Tahoma" pitchFamily="34" charset="0"/>
                          <a:cs typeface="Tahoma" pitchFamily="34" charset="0"/>
                        </a:rPr>
                        <m:t>𝒂𝒙</m:t>
                      </m:r>
                      <m:r>
                        <a:rPr lang="en-US" sz="4400" b="1" i="1" baseline="-25000" smtClean="0">
                          <a:latin typeface="Cambria Math"/>
                          <a:ea typeface="Tahoma" pitchFamily="34" charset="0"/>
                          <a:cs typeface="Tahoma" pitchFamily="34" charset="0"/>
                        </a:rPr>
                        <m:t>𝟎</m:t>
                      </m:r>
                      <m:r>
                        <a:rPr lang="vi-VN" sz="4400" b="1" i="1" baseline="-2500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m:t>
                      </m:r>
                      <m:r>
                        <a:rPr lang="vi-VN"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𝒃𝒚</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r>
                    <a:rPr lang="en-US" sz="4400" b="1">
                      <a:latin typeface="Times New Roman" panose="02020603050405020304" pitchFamily="18" charset="0"/>
                      <a:ea typeface="Tahoma" pitchFamily="34" charset="0"/>
                      <a:cs typeface="Times New Roman" panose="02020603050405020304" pitchFamily="18" charset="0"/>
                    </a:rPr>
                    <a:t>và </a:t>
                  </a:r>
                  <a:r>
                    <a:rPr lang="en-US" sz="4400" b="1" dirty="0">
                      <a:latin typeface="Times New Roman" panose="02020603050405020304" pitchFamily="18" charset="0"/>
                      <a:ea typeface="Tahoma" pitchFamily="34" charset="0"/>
                      <a:cs typeface="Times New Roman" panose="02020603050405020304" pitchFamily="18" charset="0"/>
                    </a:rPr>
                    <a:t>so </a:t>
                  </a:r>
                  <a:r>
                    <a:rPr lang="en-US" sz="4400" b="1" err="1">
                      <a:latin typeface="Times New Roman" panose="02020603050405020304" pitchFamily="18" charset="0"/>
                      <a:ea typeface="Tahoma" pitchFamily="34" charset="0"/>
                      <a:cs typeface="Times New Roman" panose="02020603050405020304" pitchFamily="18" charset="0"/>
                    </a:rPr>
                    <a:t>sánh</a:t>
                  </a:r>
                  <a:r>
                    <a:rPr lang="en-US" sz="4400" b="1">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rPr>
                        <m:t>𝒂𝒙</m:t>
                      </m:r>
                      <m:r>
                        <a:rPr lang="en-US" sz="4400" b="1" i="1" baseline="-25000" smtClean="0">
                          <a:latin typeface="Cambria Math"/>
                          <a:ea typeface="Tahoma" pitchFamily="34" charset="0"/>
                          <a:cs typeface="Tahoma" pitchFamily="34" charset="0"/>
                        </a:rPr>
                        <m:t>𝟎</m:t>
                      </m:r>
                      <m:r>
                        <a:rPr lang="vi-VN" sz="4400" b="1" i="1" baseline="-2500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m:t>
                      </m:r>
                      <m:r>
                        <a:rPr lang="vi-VN"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𝒃𝒚</m:t>
                      </m:r>
                      <m:r>
                        <a:rPr lang="en-US" sz="4400" b="1" i="1" baseline="-25000"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r>
                    <a:rPr lang="en-US" sz="4400" b="1" dirty="0" err="1">
                      <a:latin typeface="Times New Roman" panose="02020603050405020304" pitchFamily="18" charset="0"/>
                      <a:ea typeface="Tahoma" pitchFamily="34" charset="0"/>
                      <a:cs typeface="Times New Roman" panose="02020603050405020304" pitchFamily="18" charset="0"/>
                    </a:rPr>
                    <a:t>với</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dirty="0" smtClean="0">
                          <a:latin typeface="Cambria Math"/>
                          <a:ea typeface="Tahoma" pitchFamily="34" charset="0"/>
                          <a:cs typeface="Tahoma" pitchFamily="34" charset="0"/>
                        </a:rPr>
                        <m:t>𝒄</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39666" y="6195507"/>
                  <a:ext cx="16899971" cy="769441"/>
                </a:xfrm>
                <a:prstGeom prst="rect">
                  <a:avLst/>
                </a:prstGeom>
                <a:blipFill>
                  <a:blip r:embed="rId7"/>
                  <a:stretch>
                    <a:fillRect l="-1479" t="-14961" b="-37008"/>
                  </a:stretch>
                </a:blipFill>
              </p:spPr>
              <p:txBody>
                <a:bodyPr/>
                <a:lstStyle/>
                <a:p>
                  <a:r>
                    <a:rPr lang="en-US">
                      <a:noFill/>
                    </a:rPr>
                    <a:t> </a:t>
                  </a:r>
                </a:p>
              </p:txBody>
            </p:sp>
          </mc:Fallback>
        </mc:AlternateContent>
        <p:sp>
          <p:nvSpPr>
            <p:cNvPr id="30" name="Oval 29"/>
            <p:cNvSpPr/>
            <p:nvPr/>
          </p:nvSpPr>
          <p:spPr>
            <a:xfrm>
              <a:off x="815530" y="6093380"/>
              <a:ext cx="891401" cy="891401"/>
            </a:xfrm>
            <a:prstGeom prst="ellips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52" name="Group 51"/>
          <p:cNvGrpSpPr/>
          <p:nvPr/>
        </p:nvGrpSpPr>
        <p:grpSpPr>
          <a:xfrm>
            <a:off x="815530" y="7290842"/>
            <a:ext cx="20522280" cy="1689374"/>
            <a:chOff x="815530" y="7290842"/>
            <a:chExt cx="20522280" cy="1689374"/>
          </a:xfrm>
        </p:grpSpPr>
        <p:sp>
          <p:nvSpPr>
            <p:cNvPr id="34" name="TextBox 33"/>
            <p:cNvSpPr txBox="1"/>
            <p:nvPr/>
          </p:nvSpPr>
          <p:spPr>
            <a:xfrm>
              <a:off x="2039666" y="7442872"/>
              <a:ext cx="4032448" cy="769441"/>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Kết luận</a:t>
              </a:r>
              <a:endParaRPr lang="en-US" sz="4400" b="1" dirty="0">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Rectangle 34"/>
                <p:cNvSpPr/>
                <p:nvPr/>
              </p:nvSpPr>
              <p:spPr>
                <a:xfrm>
                  <a:off x="4703962" y="7412094"/>
                  <a:ext cx="16633848" cy="1568122"/>
                </a:xfrm>
                <a:prstGeom prst="rect">
                  <a:avLst/>
                </a:prstGeom>
              </p:spPr>
              <p:txBody>
                <a:bodyPr wrap="square">
                  <a:spAutoFit/>
                </a:bodyPr>
                <a:lstStyle/>
                <a:p>
                  <a:pPr marL="457200" indent="-457200">
                    <a:lnSpc>
                      <a:spcPts val="6000"/>
                    </a:lnSpc>
                    <a:buFont typeface="Arial" pitchFamily="34" charset="0"/>
                    <a:buChar char="•"/>
                  </a:pPr>
                  <a:r>
                    <a:rPr lang="en-US" sz="4400" b="1" dirty="0" err="1">
                      <a:latin typeface="Times New Roman" panose="02020603050405020304" pitchFamily="18" charset="0"/>
                      <a:ea typeface="Tahoma" pitchFamily="34" charset="0"/>
                      <a:cs typeface="Times New Roman" panose="02020603050405020304" pitchFamily="18" charset="0"/>
                    </a:rPr>
                    <a:t>Nếu</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a:latin typeface="Cambria Math" panose="02040503050406030204" pitchFamily="18" charset="0"/>
                          <a:ea typeface="Tahoma" pitchFamily="34" charset="0"/>
                          <a:cs typeface="Tahoma" pitchFamily="34" charset="0"/>
                        </a:rPr>
                        <m:t>𝒂𝒙</m:t>
                      </m:r>
                      <m:r>
                        <a:rPr lang="en-US" sz="4400" b="1" baseline="-25000">
                          <a:latin typeface="Cambria Math" panose="02040503050406030204" pitchFamily="18" charset="0"/>
                          <a:ea typeface="Tahoma" pitchFamily="34" charset="0"/>
                          <a:cs typeface="Tahoma" pitchFamily="34" charset="0"/>
                        </a:rPr>
                        <m:t>𝟎</m:t>
                      </m:r>
                      <m:r>
                        <a:rPr lang="en-US" sz="4400" b="1">
                          <a:latin typeface="Cambria Math" panose="02040503050406030204" pitchFamily="18" charset="0"/>
                          <a:ea typeface="Tahoma" pitchFamily="34" charset="0"/>
                          <a:cs typeface="Tahoma" pitchFamily="34" charset="0"/>
                        </a:rPr>
                        <m:t> + </m:t>
                      </m:r>
                      <m:r>
                        <a:rPr lang="en-US" sz="4400" b="1">
                          <a:latin typeface="Cambria Math" panose="02040503050406030204" pitchFamily="18" charset="0"/>
                          <a:ea typeface="Tahoma" pitchFamily="34" charset="0"/>
                          <a:cs typeface="Tahoma" pitchFamily="34" charset="0"/>
                        </a:rPr>
                        <m:t>𝒃𝒚</m:t>
                      </m:r>
                      <m:r>
                        <a:rPr lang="en-US" sz="4400" b="1" baseline="-25000">
                          <a:latin typeface="Cambria Math" panose="02040503050406030204" pitchFamily="18" charset="0"/>
                          <a:ea typeface="Tahoma" pitchFamily="34" charset="0"/>
                          <a:cs typeface="Tahoma" pitchFamily="34" charset="0"/>
                        </a:rPr>
                        <m:t>𝟎</m:t>
                      </m:r>
                      <m:r>
                        <a:rPr lang="en-US" sz="4400" b="1">
                          <a:latin typeface="Cambria Math" panose="02040503050406030204" pitchFamily="18" charset="0"/>
                          <a:ea typeface="Tahoma" pitchFamily="34" charset="0"/>
                          <a:cs typeface="Tahoma" pitchFamily="34" charset="0"/>
                        </a:rPr>
                        <m:t>&lt;</m:t>
                      </m:r>
                      <m:r>
                        <a:rPr lang="en-US" sz="4400" b="1">
                          <a:latin typeface="Cambria Math" panose="02040503050406030204" pitchFamily="18" charset="0"/>
                          <a:ea typeface="Tahoma" pitchFamily="34" charset="0"/>
                          <a:cs typeface="Tahoma" pitchFamily="34" charset="0"/>
                        </a:rPr>
                        <m:t>𝒄</m:t>
                      </m:r>
                    </m:oMath>
                  </a14:m>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thì</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nửa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mặt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phẳng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bờ</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m:t>
                      </m:r>
                    </m:oMath>
                  </a14:m>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chứa</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𝑴</m:t>
                      </m:r>
                      <m:r>
                        <a:rPr lang="en-US" sz="4400" b="1" baseline="-25000">
                          <a:latin typeface="Cambria Math" panose="02040503050406030204" pitchFamily="18" charset="0"/>
                          <a:ea typeface="Tahoma" pitchFamily="34" charset="0"/>
                          <a:cs typeface="Tahoma" pitchFamily="34" charset="0"/>
                          <a:sym typeface="Wingdings 3"/>
                        </a:rPr>
                        <m:t>𝟎</m:t>
                      </m:r>
                    </m:oMath>
                  </a14:m>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vi-VN" sz="4400" b="1" dirty="0">
                      <a:latin typeface="Times New Roman" panose="02020603050405020304" pitchFamily="18" charset="0"/>
                      <a:ea typeface="Tahoma" pitchFamily="34" charset="0"/>
                      <a:cs typeface="Times New Roman" panose="02020603050405020304" pitchFamily="18" charset="0"/>
                      <a:sym typeface="Wingdings 3"/>
                    </a:rPr>
                    <a:t/>
                  </a:r>
                  <a:br>
                    <a:rPr lang="vi-VN" sz="4400" b="1" dirty="0">
                      <a:latin typeface="Times New Roman" panose="02020603050405020304" pitchFamily="18" charset="0"/>
                      <a:ea typeface="Tahoma" pitchFamily="34" charset="0"/>
                      <a:cs typeface="Times New Roman" panose="02020603050405020304" pitchFamily="18" charset="0"/>
                      <a:sym typeface="Wingdings 3"/>
                    </a:rPr>
                  </a:br>
                  <a:r>
                    <a:rPr lang="en-US" sz="4400" b="1" dirty="0" err="1">
                      <a:latin typeface="Times New Roman" panose="02020603050405020304" pitchFamily="18" charset="0"/>
                      <a:ea typeface="Tahoma" pitchFamily="34" charset="0"/>
                      <a:cs typeface="Times New Roman" panose="02020603050405020304" pitchFamily="18" charset="0"/>
                      <a:sym typeface="Wingdings 3"/>
                    </a:rPr>
                    <a:t>là</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nghiệm</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r>
                    <a:rPr lang="en-US" sz="4400" b="1" dirty="0" err="1">
                      <a:latin typeface="Times New Roman" panose="02020603050405020304" pitchFamily="18" charset="0"/>
                      <a:ea typeface="Tahoma" pitchFamily="34" charset="0"/>
                      <a:cs typeface="Times New Roman" panose="02020603050405020304" pitchFamily="18" charset="0"/>
                      <a:sym typeface="Wingdings 3"/>
                    </a:rPr>
                    <a:t>của</a:t>
                  </a:r>
                  <a:r>
                    <a:rPr lang="en-US" sz="4400" b="1" dirty="0">
                      <a:latin typeface="Times New Roman" panose="02020603050405020304" pitchFamily="18" charset="0"/>
                      <a:ea typeface="Tahoma" pitchFamily="34" charset="0"/>
                      <a:cs typeface="Times New Roman" panose="02020603050405020304" pitchFamily="18" charset="0"/>
                      <a:sym typeface="Wingdings 3"/>
                    </a:rPr>
                    <a:t> </a:t>
                  </a:r>
                  <a14:m>
                    <m:oMath xmlns:m="http://schemas.openxmlformats.org/officeDocument/2006/math">
                      <m:r>
                        <a:rPr lang="en-US" sz="4400" b="1">
                          <a:latin typeface="Cambria Math" panose="02040503050406030204" pitchFamily="18" charset="0"/>
                          <a:ea typeface="Tahoma" pitchFamily="34" charset="0"/>
                          <a:cs typeface="Tahoma" pitchFamily="34" charset="0"/>
                          <a:sym typeface="Wingdings 3"/>
                        </a:rPr>
                        <m:t>𝒂𝒙</m:t>
                      </m:r>
                      <m:r>
                        <a:rPr lang="en-US" sz="4400" b="1">
                          <a:latin typeface="Cambria Math" panose="02040503050406030204" pitchFamily="18" charset="0"/>
                          <a:ea typeface="Tahoma" pitchFamily="34" charset="0"/>
                          <a:cs typeface="Tahoma" pitchFamily="34" charset="0"/>
                          <a:sym typeface="Wingdings 3"/>
                        </a:rPr>
                        <m:t> + </m:t>
                      </m:r>
                      <m:r>
                        <a:rPr lang="en-US" sz="4400" b="1">
                          <a:latin typeface="Cambria Math" panose="02040503050406030204" pitchFamily="18" charset="0"/>
                          <a:ea typeface="Tahoma" pitchFamily="34" charset="0"/>
                          <a:cs typeface="Tahoma" pitchFamily="34" charset="0"/>
                          <a:sym typeface="Wingdings 3"/>
                        </a:rPr>
                        <m:t>𝒃𝒚</m:t>
                      </m:r>
                      <m:r>
                        <a:rPr lang="en-US" sz="4400" b="1">
                          <a:latin typeface="Cambria Math" panose="02040503050406030204" pitchFamily="18" charset="0"/>
                          <a:ea typeface="Tahoma" pitchFamily="34" charset="0"/>
                          <a:cs typeface="Tahoma" pitchFamily="34" charset="0"/>
                          <a:sym typeface="Wingdings 3"/>
                        </a:rPr>
                        <m:t>&lt; </m:t>
                      </m:r>
                      <m:r>
                        <a:rPr lang="en-US" sz="4400" b="1">
                          <a:latin typeface="Cambria Math" panose="02040503050406030204" pitchFamily="18" charset="0"/>
                          <a:ea typeface="Tahoma" pitchFamily="34" charset="0"/>
                          <a:cs typeface="Tahoma" pitchFamily="34" charset="0"/>
                          <a:sym typeface="Symbol"/>
                        </a:rPr>
                        <m:t>𝒄</m:t>
                      </m:r>
                    </m:oMath>
                  </a14:m>
                  <a:r>
                    <a:rPr lang="en-US" sz="4400" b="1" dirty="0">
                      <a:latin typeface="Times New Roman" panose="02020603050405020304" pitchFamily="18" charset="0"/>
                      <a:ea typeface="Tahoma" pitchFamily="34" charset="0"/>
                      <a:cs typeface="Times New Roman" panose="02020603050405020304" pitchFamily="18" charset="0"/>
                    </a:rPr>
                    <a:t>.</a:t>
                  </a:r>
                </a:p>
              </p:txBody>
            </p:sp>
          </mc:Choice>
          <mc:Fallback xmlns="">
            <p:sp>
              <p:nvSpPr>
                <p:cNvPr id="35" name="Rectangle 34"/>
                <p:cNvSpPr>
                  <a:spLocks noRot="1" noChangeAspect="1" noMove="1" noResize="1" noEditPoints="1" noAdjustHandles="1" noChangeArrowheads="1" noChangeShapeType="1" noTextEdit="1"/>
                </p:cNvSpPr>
                <p:nvPr/>
              </p:nvSpPr>
              <p:spPr>
                <a:xfrm>
                  <a:off x="4703962" y="7412094"/>
                  <a:ext cx="16633848" cy="1568122"/>
                </a:xfrm>
                <a:prstGeom prst="rect">
                  <a:avLst/>
                </a:prstGeom>
                <a:blipFill>
                  <a:blip r:embed="rId8"/>
                  <a:stretch>
                    <a:fillRect l="-1356" t="-5837" b="-18288"/>
                  </a:stretch>
                </a:blipFill>
              </p:spPr>
              <p:txBody>
                <a:bodyPr/>
                <a:lstStyle/>
                <a:p>
                  <a:r>
                    <a:rPr lang="en-US">
                      <a:noFill/>
                    </a:rPr>
                    <a:t> </a:t>
                  </a:r>
                </a:p>
              </p:txBody>
            </p:sp>
          </mc:Fallback>
        </mc:AlternateContent>
        <p:sp>
          <p:nvSpPr>
            <p:cNvPr id="49" name="Oval 48"/>
            <p:cNvSpPr/>
            <p:nvPr/>
          </p:nvSpPr>
          <p:spPr>
            <a:xfrm>
              <a:off x="815530" y="7290842"/>
              <a:ext cx="891401" cy="891401"/>
            </a:xfrm>
            <a:prstGeom prst="ellips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264057" y="5257152"/>
            <a:ext cx="11288777" cy="7776864"/>
            <a:chOff x="1270512" y="5867400"/>
            <a:chExt cx="11288777" cy="8259140"/>
          </a:xfrm>
        </p:grpSpPr>
        <p:sp>
          <p:nvSpPr>
            <p:cNvPr id="43" name="Rounded Rectangle 42"/>
            <p:cNvSpPr/>
            <p:nvPr/>
          </p:nvSpPr>
          <p:spPr>
            <a:xfrm>
              <a:off x="1272210" y="6257993"/>
              <a:ext cx="11287079"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67400"/>
              <a:ext cx="3082977" cy="817157"/>
              <a:chOff x="1224542" y="6305967"/>
              <a:chExt cx="3082977" cy="817157"/>
            </a:xfrm>
          </p:grpSpPr>
          <p:sp>
            <p:nvSpPr>
              <p:cNvPr id="4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TextBox 45"/>
              <p:cNvSpPr txBox="1"/>
              <p:nvPr/>
            </p:nvSpPr>
            <p:spPr>
              <a:xfrm>
                <a:off x="2032301" y="6305967"/>
                <a:ext cx="2020105" cy="817157"/>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04836"/>
            <a:ext cx="22997540" cy="861774"/>
            <a:chOff x="644526" y="2766774"/>
            <a:chExt cx="22997540" cy="861774"/>
          </a:xfrm>
        </p:grpSpPr>
        <mc:AlternateContent xmlns:mc="http://schemas.openxmlformats.org/markup-compatibility/2006" xmlns:a14="http://schemas.microsoft.com/office/drawing/2010/main">
          <mc:Choice Requires="a14">
            <p:sp>
              <p:nvSpPr>
                <p:cNvPr id="7" name="TextBox 6"/>
                <p:cNvSpPr txBox="1"/>
                <p:nvPr/>
              </p:nvSpPr>
              <p:spPr>
                <a:xfrm>
                  <a:off x="1906586" y="2766774"/>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Quy tắc biểu diễn miền nghiệm của bất phương trình </a:t>
                  </a:r>
                  <a14:m>
                    <m:oMath xmlns:m="http://schemas.openxmlformats.org/officeDocument/2006/math">
                      <m:r>
                        <a:rPr lang="en-US" sz="4400" b="1" i="1" smtClean="0">
                          <a:solidFill>
                            <a:srgbClr val="145F82"/>
                          </a:solidFill>
                          <a:latin typeface="Cambria Math"/>
                          <a:ea typeface="Tahoma" pitchFamily="34" charset="0"/>
                          <a:cs typeface="Tahoma" pitchFamily="34" charset="0"/>
                        </a:rPr>
                        <m:t>𝒂𝒙</m:t>
                      </m:r>
                      <m:r>
                        <a:rPr lang="en-US" sz="4400" b="1" i="1" smtClean="0">
                          <a:solidFill>
                            <a:srgbClr val="145F82"/>
                          </a:solidFill>
                          <a:latin typeface="Cambria Math"/>
                          <a:ea typeface="Tahoma" pitchFamily="34" charset="0"/>
                          <a:cs typeface="Tahoma" pitchFamily="34" charset="0"/>
                        </a:rPr>
                        <m:t> + </m:t>
                      </m:r>
                      <m:r>
                        <a:rPr lang="en-US" sz="4400" b="1" i="1" smtClean="0">
                          <a:solidFill>
                            <a:srgbClr val="145F82"/>
                          </a:solidFill>
                          <a:latin typeface="Cambria Math"/>
                          <a:ea typeface="Tahoma" pitchFamily="34" charset="0"/>
                          <a:cs typeface="Tahoma" pitchFamily="34" charset="0"/>
                        </a:rPr>
                        <m:t>𝒃𝒚</m:t>
                      </m:r>
                      <m:r>
                        <a:rPr lang="en-US" sz="4400" b="1" i="1" smtClean="0">
                          <a:solidFill>
                            <a:srgbClr val="145F82"/>
                          </a:solidFill>
                          <a:latin typeface="Cambria Math"/>
                          <a:ea typeface="Tahoma" pitchFamily="34" charset="0"/>
                          <a:cs typeface="Tahoma" pitchFamily="34" charset="0"/>
                        </a:rPr>
                        <m:t>&lt; </m:t>
                      </m:r>
                      <m:r>
                        <a:rPr lang="en-US" sz="4400" b="1" i="1" smtClean="0">
                          <a:solidFill>
                            <a:srgbClr val="145F82"/>
                          </a:solidFill>
                          <a:latin typeface="Cambria Math"/>
                          <a:ea typeface="Tahoma" pitchFamily="34" charset="0"/>
                          <a:cs typeface="Tahoma" pitchFamily="34" charset="0"/>
                          <a:sym typeface="Symbol"/>
                        </a:rPr>
                        <m:t>𝒄</m:t>
                      </m:r>
                    </m:oMath>
                  </a14:m>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6586" y="2766774"/>
                  <a:ext cx="21735480" cy="769441"/>
                </a:xfrm>
                <a:prstGeom prst="rect">
                  <a:avLst/>
                </a:prstGeom>
                <a:blipFill>
                  <a:blip r:embed="rId2"/>
                  <a:stretch>
                    <a:fillRect l="-1150" t="-15873" b="-38095"/>
                  </a:stretch>
                </a:blipFill>
              </p:spPr>
              <p:txBody>
                <a:bodyPr/>
                <a:lstStyle/>
                <a:p>
                  <a:r>
                    <a:rPr lang="en-US">
                      <a:noFill/>
                    </a:rPr>
                    <a:t> </a:t>
                  </a:r>
                </a:p>
              </p:txBody>
            </p:sp>
          </mc:Fallback>
        </mc:AlternateContent>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2</a:t>
              </a:r>
            </a:p>
          </p:txBody>
        </p:sp>
      </p:grpSp>
      <p:grpSp>
        <p:nvGrpSpPr>
          <p:cNvPr id="100" name="Group 99"/>
          <p:cNvGrpSpPr/>
          <p:nvPr/>
        </p:nvGrpSpPr>
        <p:grpSpPr>
          <a:xfrm>
            <a:off x="1732315" y="6280167"/>
            <a:ext cx="13196783" cy="891401"/>
            <a:chOff x="1732315" y="6280167"/>
            <a:chExt cx="13196783" cy="891401"/>
          </a:xfrm>
        </p:grpSpPr>
        <mc:AlternateContent xmlns:mc="http://schemas.openxmlformats.org/markup-compatibility/2006" xmlns:a14="http://schemas.microsoft.com/office/drawing/2010/main">
          <mc:Choice Requires="a14">
            <p:sp>
              <p:nvSpPr>
                <p:cNvPr id="49" name="Rectangle 48"/>
                <p:cNvSpPr/>
                <p:nvPr/>
              </p:nvSpPr>
              <p:spPr>
                <a:xfrm>
                  <a:off x="2737098" y="6325716"/>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Vẽ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𝟑</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𝟔</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2737098" y="6325716"/>
                  <a:ext cx="12192000" cy="769441"/>
                </a:xfrm>
                <a:prstGeom prst="rect">
                  <a:avLst/>
                </a:prstGeom>
                <a:blipFill>
                  <a:blip r:embed="rId3"/>
                  <a:stretch>
                    <a:fillRect l="-2050" t="-15873" b="-38095"/>
                  </a:stretch>
                </a:blipFill>
              </p:spPr>
              <p:txBody>
                <a:bodyPr/>
                <a:lstStyle/>
                <a:p>
                  <a:r>
                    <a:rPr lang="en-US">
                      <a:noFill/>
                    </a:rPr>
                    <a:t> </a:t>
                  </a:r>
                </a:p>
              </p:txBody>
            </p:sp>
          </mc:Fallback>
        </mc:AlternateContent>
        <p:sp>
          <p:nvSpPr>
            <p:cNvPr id="95" name="Oval 94"/>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1" name="Group 100"/>
          <p:cNvGrpSpPr/>
          <p:nvPr/>
        </p:nvGrpSpPr>
        <p:grpSpPr>
          <a:xfrm>
            <a:off x="1732315" y="7477629"/>
            <a:ext cx="13196783" cy="891401"/>
            <a:chOff x="1732315" y="7477629"/>
            <a:chExt cx="13196783" cy="891401"/>
          </a:xfrm>
        </p:grpSpPr>
        <mc:AlternateContent xmlns:mc="http://schemas.openxmlformats.org/markup-compatibility/2006" xmlns:a14="http://schemas.microsoft.com/office/drawing/2010/main">
          <mc:Choice Requires="a14">
            <p:sp>
              <p:nvSpPr>
                <p:cNvPr id="50" name="Rectangle 49"/>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5"/>
                  <a:stretch>
                    <a:fillRect l="-2050" t="-16667" b="-36508"/>
                  </a:stretch>
                </a:blipFill>
              </p:spPr>
              <p:txBody>
                <a:bodyPr/>
                <a:lstStyle/>
                <a:p>
                  <a:r>
                    <a:rPr lang="en-US">
                      <a:noFill/>
                    </a:rPr>
                    <a:t> </a:t>
                  </a:r>
                </a:p>
              </p:txBody>
            </p:sp>
          </mc:Fallback>
        </mc:AlternateContent>
        <p:sp>
          <p:nvSpPr>
            <p:cNvPr id="96" name="Oval 95"/>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2" name="Group 101"/>
          <p:cNvGrpSpPr/>
          <p:nvPr/>
        </p:nvGrpSpPr>
        <p:grpSpPr>
          <a:xfrm>
            <a:off x="1732315" y="8675091"/>
            <a:ext cx="10865944" cy="891401"/>
            <a:chOff x="1732315" y="8675091"/>
            <a:chExt cx="10865944" cy="891401"/>
          </a:xfrm>
        </p:grpSpPr>
        <mc:AlternateContent xmlns:mc="http://schemas.openxmlformats.org/markup-compatibility/2006" xmlns:a14="http://schemas.microsoft.com/office/drawing/2010/main">
          <mc:Choice Requires="a14">
            <p:sp>
              <p:nvSpPr>
                <p:cNvPr id="51" name="Rectangle 50"/>
                <p:cNvSpPr/>
                <p:nvPr/>
              </p:nvSpPr>
              <p:spPr>
                <a:xfrm>
                  <a:off x="2737098" y="8725982"/>
                  <a:ext cx="986116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smtClean="0">
                          <a:latin typeface="Cambria Math" panose="02040503050406030204" pitchFamily="18" charset="0"/>
                          <a:ea typeface="Tahoma" pitchFamily="34" charset="0"/>
                          <a:cs typeface="Times New Roman" panose="02020603050405020304" pitchFamily="18" charset="0"/>
                        </a:rPr>
                        <m:t>𝑶</m:t>
                      </m:r>
                      <m:r>
                        <a:rPr lang="en-US" sz="4400" b="1" i="1" smtClean="0">
                          <a:latin typeface="Cambria Math" panose="02040503050406030204" pitchFamily="18" charset="0"/>
                          <a:ea typeface="Tahoma" pitchFamily="34" charset="0"/>
                          <a:cs typeface="Times New Roman" panose="02020603050405020304" pitchFamily="18" charset="0"/>
                        </a:rPr>
                        <m:t>(</m:t>
                      </m:r>
                      <m:r>
                        <a:rPr lang="en-US" sz="4400" b="1" i="1" smtClean="0">
                          <a:latin typeface="Cambria Math" panose="02040503050406030204" pitchFamily="18" charset="0"/>
                          <a:ea typeface="Tahoma" pitchFamily="34" charset="0"/>
                          <a:cs typeface="Times New Roman" panose="02020603050405020304" pitchFamily="18" charset="0"/>
                        </a:rPr>
                        <m:t>𝟎</m:t>
                      </m:r>
                      <m:r>
                        <a:rPr lang="en-US" sz="4400" b="1" i="1" smtClean="0">
                          <a:latin typeface="Cambria Math" panose="02040503050406030204" pitchFamily="18" charset="0"/>
                          <a:ea typeface="Tahoma" pitchFamily="34" charset="0"/>
                          <a:cs typeface="Times New Roman" panose="02020603050405020304" pitchFamily="18" charset="0"/>
                        </a:rPr>
                        <m:t>;</m:t>
                      </m:r>
                      <m:r>
                        <a:rPr lang="en-US" sz="4400" b="1" i="1" smtClean="0">
                          <a:latin typeface="Cambria Math" panose="02040503050406030204" pitchFamily="18" charset="0"/>
                          <a:ea typeface="Tahoma" pitchFamily="34" charset="0"/>
                          <a:cs typeface="Times New Roman" panose="02020603050405020304" pitchFamily="18" charset="0"/>
                        </a:rPr>
                        <m:t>𝟎</m:t>
                      </m:r>
                      <m:r>
                        <a:rPr lang="en-US" sz="4400" b="1" i="1" smtClean="0">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 </a:t>
                  </a:r>
                  <a14:m>
                    <m:oMath xmlns:m="http://schemas.openxmlformats.org/officeDocument/2006/math">
                      <m:r>
                        <a:rPr lang="en-US" sz="4400" b="1" i="0" smtClean="0">
                          <a:latin typeface="Cambria Math"/>
                          <a:ea typeface="Tahoma" pitchFamily="34" charset="0"/>
                          <a:cs typeface="Tahoma" pitchFamily="34" charset="0"/>
                        </a:rPr>
                        <m:t>𝟔</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8725982"/>
                  <a:ext cx="9861161" cy="769441"/>
                </a:xfrm>
                <a:prstGeom prst="rect">
                  <a:avLst/>
                </a:prstGeom>
                <a:blipFill>
                  <a:blip r:embed="rId6"/>
                  <a:stretch>
                    <a:fillRect l="-2534" t="-14961" b="-37008"/>
                  </a:stretch>
                </a:blipFill>
              </p:spPr>
              <p:txBody>
                <a:bodyPr/>
                <a:lstStyle/>
                <a:p>
                  <a:r>
                    <a:rPr lang="en-US">
                      <a:noFill/>
                    </a:rPr>
                    <a:t> </a:t>
                  </a:r>
                </a:p>
              </p:txBody>
            </p:sp>
          </mc:Fallback>
        </mc:AlternateContent>
        <p:sp>
          <p:nvSpPr>
            <p:cNvPr id="97" name="Oval 9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3" name="Group 102"/>
          <p:cNvGrpSpPr/>
          <p:nvPr/>
        </p:nvGrpSpPr>
        <p:grpSpPr>
          <a:xfrm>
            <a:off x="1732315" y="9872553"/>
            <a:ext cx="11911752" cy="2437879"/>
            <a:chOff x="1732315" y="9872553"/>
            <a:chExt cx="11911752" cy="2437879"/>
          </a:xfrm>
        </p:grpSpPr>
        <p:sp>
          <p:nvSpPr>
            <p:cNvPr id="52" name="Rectangle 51"/>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98" name="Oval 97"/>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sp>
          <p:nvSpPr>
            <p:cNvPr id="53" name="Rectangle 52"/>
            <p:cNvSpPr/>
            <p:nvPr/>
          </p:nvSpPr>
          <p:spPr>
            <a:xfrm>
              <a:off x="2755386" y="10679216"/>
              <a:ext cx="10888681" cy="1631216"/>
            </a:xfrm>
            <a:prstGeom prst="rect">
              <a:avLst/>
            </a:prstGeom>
          </p:spPr>
          <p:txBody>
            <a:bodyPr wrap="square">
              <a:spAutoFit/>
            </a:bodyPr>
            <a:lstStyle/>
            <a:p>
              <a:pPr>
                <a:lnSpc>
                  <a:spcPts val="6000"/>
                </a:lnSpc>
              </a:pPr>
              <a:r>
                <a:rPr lang="en-US" sz="4400" b="1">
                  <a:latin typeface="Times New Roman" panose="02020603050405020304" pitchFamily="18" charset="0"/>
                  <a:ea typeface="Tahoma" pitchFamily="34" charset="0"/>
                  <a:cs typeface="Times New Roman" panose="02020603050405020304" pitchFamily="18" charset="0"/>
                </a:rPr>
                <a:t>Miền nghiệm của bất phương trình </a:t>
              </a:r>
            </a:p>
            <a:p>
              <a:pPr>
                <a:lnSpc>
                  <a:spcPts val="6000"/>
                </a:lnSpc>
              </a:pPr>
              <a:r>
                <a:rPr lang="en-US" sz="4400" b="1">
                  <a:latin typeface="Times New Roman" panose="02020603050405020304" pitchFamily="18" charset="0"/>
                  <a:ea typeface="Tahoma" pitchFamily="34" charset="0"/>
                  <a:cs typeface="Times New Roman" panose="02020603050405020304" pitchFamily="18" charset="0"/>
                </a:rPr>
                <a:t>là miền không bị tô đậm trong hình vẽ</a:t>
              </a:r>
              <a:endParaRPr lang="en-US" sz="4400" b="1" dirty="0">
                <a:latin typeface="Times New Roman" panose="02020603050405020304" pitchFamily="18" charset="0"/>
                <a:ea typeface="Tahoma" pitchFamily="34" charset="0"/>
                <a:cs typeface="Times New Roman" panose="02020603050405020304" pitchFamily="18" charset="0"/>
              </a:endParaRPr>
            </a:p>
          </p:txBody>
        </p:sp>
      </p:grpSp>
      <p:sp>
        <p:nvSpPr>
          <p:cNvPr id="40" name="Rectangle 2"/>
          <p:cNvSpPr>
            <a:spLocks noChangeArrowheads="1"/>
          </p:cNvSpPr>
          <p:nvPr/>
        </p:nvSpPr>
        <p:spPr bwMode="auto">
          <a:xfrm>
            <a:off x="0" y="-3847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32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99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72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pic>
        <p:nvPicPr>
          <p:cNvPr id="114" name="Picture 113"/>
          <p:cNvPicPr>
            <a:picLocks noChangeAspect="1"/>
          </p:cNvPicPr>
          <p:nvPr/>
        </p:nvPicPr>
        <p:blipFill>
          <a:blip r:embed="rId7"/>
          <a:stretch>
            <a:fillRect/>
          </a:stretch>
        </p:blipFill>
        <p:spPr>
          <a:xfrm>
            <a:off x="14464352" y="5335199"/>
            <a:ext cx="9237673" cy="7955280"/>
          </a:xfrm>
          <a:prstGeom prst="rect">
            <a:avLst/>
          </a:prstGeom>
        </p:spPr>
      </p:pic>
      <p:grpSp>
        <p:nvGrpSpPr>
          <p:cNvPr id="66" name="Group 54">
            <a:extLst>
              <a:ext uri="{FF2B5EF4-FFF2-40B4-BE49-F238E27FC236}">
                <a16:creationId xmlns="" xmlns:a16="http://schemas.microsoft.com/office/drawing/2014/main" id="{1BF92487-6D34-4F9E-96D3-BCF93B9931AA}"/>
              </a:ext>
            </a:extLst>
          </p:cNvPr>
          <p:cNvGrpSpPr/>
          <p:nvPr/>
        </p:nvGrpSpPr>
        <p:grpSpPr>
          <a:xfrm>
            <a:off x="1030660" y="3329943"/>
            <a:ext cx="18900014" cy="1747390"/>
            <a:chOff x="1268078" y="3405486"/>
            <a:chExt cx="18433591" cy="1747390"/>
          </a:xfrm>
        </p:grpSpPr>
        <p:sp>
          <p:nvSpPr>
            <p:cNvPr id="67" name="Rounded Rectangle 61">
              <a:extLst>
                <a:ext uri="{FF2B5EF4-FFF2-40B4-BE49-F238E27FC236}">
                  <a16:creationId xmlns="" xmlns:a16="http://schemas.microsoft.com/office/drawing/2014/main" id="{6A7C8FAA-0189-454E-ACA8-308DB7F62B68}"/>
                </a:ext>
              </a:extLst>
            </p:cNvPr>
            <p:cNvSpPr/>
            <p:nvPr/>
          </p:nvSpPr>
          <p:spPr>
            <a:xfrm>
              <a:off x="1268078" y="3790951"/>
              <a:ext cx="18433591" cy="136192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68" name="Group 67">
              <a:extLst>
                <a:ext uri="{FF2B5EF4-FFF2-40B4-BE49-F238E27FC236}">
                  <a16:creationId xmlns="" xmlns:a16="http://schemas.microsoft.com/office/drawing/2014/main" id="{04FF11E0-B40F-420D-AF34-E4CB52315078}"/>
                </a:ext>
              </a:extLst>
            </p:cNvPr>
            <p:cNvGrpSpPr/>
            <p:nvPr/>
          </p:nvGrpSpPr>
          <p:grpSpPr>
            <a:xfrm>
              <a:off x="1268078" y="3405486"/>
              <a:ext cx="3224713" cy="940513"/>
              <a:chOff x="1311958" y="3405486"/>
              <a:chExt cx="3224713" cy="940513"/>
            </a:xfrm>
          </p:grpSpPr>
          <p:sp>
            <p:nvSpPr>
              <p:cNvPr id="69" name="Freeform 20">
                <a:extLst>
                  <a:ext uri="{FF2B5EF4-FFF2-40B4-BE49-F238E27FC236}">
                    <a16:creationId xmlns="" xmlns:a16="http://schemas.microsoft.com/office/drawing/2014/main" id="{82ACB04D-9F58-4BE9-8EF2-826C9601262D}"/>
                  </a:ext>
                </a:extLst>
              </p:cNvPr>
              <p:cNvSpPr>
                <a:spLocks/>
              </p:cNvSpPr>
              <p:nvPr/>
            </p:nvSpPr>
            <p:spPr bwMode="auto">
              <a:xfrm rot="5400000">
                <a:off x="2907976" y="2684492"/>
                <a:ext cx="793396" cy="246399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p>
            </p:txBody>
          </p:sp>
          <p:sp>
            <p:nvSpPr>
              <p:cNvPr id="70" name="TextBox 69">
                <a:extLst>
                  <a:ext uri="{FF2B5EF4-FFF2-40B4-BE49-F238E27FC236}">
                    <a16:creationId xmlns="" xmlns:a16="http://schemas.microsoft.com/office/drawing/2014/main" id="{B370A2FA-BFF3-44C1-A690-F593B1A03B88}"/>
                  </a:ext>
                </a:extLst>
              </p:cNvPr>
              <p:cNvSpPr txBox="1"/>
              <p:nvPr/>
            </p:nvSpPr>
            <p:spPr>
              <a:xfrm>
                <a:off x="2250671" y="3527166"/>
                <a:ext cx="2089073"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1</a:t>
                </a:r>
                <a:endParaRPr lang="en-US" sz="4400" b="1" dirty="0">
                  <a:solidFill>
                    <a:schemeClr val="bg1"/>
                  </a:solidFill>
                  <a:latin typeface="Tahoma" pitchFamily="34" charset="0"/>
                  <a:ea typeface="Tahoma" pitchFamily="34" charset="0"/>
                  <a:cs typeface="Tahoma" pitchFamily="34" charset="0"/>
                </a:endParaRPr>
              </a:p>
            </p:txBody>
          </p:sp>
          <p:grpSp>
            <p:nvGrpSpPr>
              <p:cNvPr id="71" name="Group 70">
                <a:extLst>
                  <a:ext uri="{FF2B5EF4-FFF2-40B4-BE49-F238E27FC236}">
                    <a16:creationId xmlns="" xmlns:a16="http://schemas.microsoft.com/office/drawing/2014/main" id="{DD448DA3-F94B-49DD-AE4E-8228931A68B0}"/>
                  </a:ext>
                </a:extLst>
              </p:cNvPr>
              <p:cNvGrpSpPr/>
              <p:nvPr/>
            </p:nvGrpSpPr>
            <p:grpSpPr>
              <a:xfrm>
                <a:off x="1311958" y="3405486"/>
                <a:ext cx="950173" cy="940513"/>
                <a:chOff x="1311958" y="3405486"/>
                <a:chExt cx="950173" cy="940513"/>
              </a:xfrm>
            </p:grpSpPr>
            <p:sp>
              <p:nvSpPr>
                <p:cNvPr id="72" name="Rectangle 71">
                  <a:extLst>
                    <a:ext uri="{FF2B5EF4-FFF2-40B4-BE49-F238E27FC236}">
                      <a16:creationId xmlns="" xmlns:a16="http://schemas.microsoft.com/office/drawing/2014/main" id="{730FA087-E75C-4EA6-AD8F-258E56FADB8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3" name="Freeform 13">
                  <a:extLst>
                    <a:ext uri="{FF2B5EF4-FFF2-40B4-BE49-F238E27FC236}">
                      <a16:creationId xmlns="" xmlns:a16="http://schemas.microsoft.com/office/drawing/2014/main" id="{3686EFE1-CBF7-430B-90FA-09CD367C42EF}"/>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4" name="Freeform 14">
                  <a:extLst>
                    <a:ext uri="{FF2B5EF4-FFF2-40B4-BE49-F238E27FC236}">
                      <a16:creationId xmlns="" xmlns:a16="http://schemas.microsoft.com/office/drawing/2014/main" id="{12F7231E-8D1D-4ECE-9B55-2EF1811EA4D4}"/>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5" name="Freeform 15">
                  <a:extLst>
                    <a:ext uri="{FF2B5EF4-FFF2-40B4-BE49-F238E27FC236}">
                      <a16:creationId xmlns="" xmlns:a16="http://schemas.microsoft.com/office/drawing/2014/main" id="{C85CE1CF-E140-4593-8111-C0583A1B9F0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6" name="Freeform 16">
                  <a:extLst>
                    <a:ext uri="{FF2B5EF4-FFF2-40B4-BE49-F238E27FC236}">
                      <a16:creationId xmlns="" xmlns:a16="http://schemas.microsoft.com/office/drawing/2014/main" id="{449265F5-CD1B-4FA0-9FE5-9942A3CE19C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7" name="Freeform 17">
                  <a:extLst>
                    <a:ext uri="{FF2B5EF4-FFF2-40B4-BE49-F238E27FC236}">
                      <a16:creationId xmlns="" xmlns:a16="http://schemas.microsoft.com/office/drawing/2014/main" id="{223A21BB-BDB4-40E5-BF96-142CCACE39AA}"/>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8" name="Freeform 18">
                  <a:extLst>
                    <a:ext uri="{FF2B5EF4-FFF2-40B4-BE49-F238E27FC236}">
                      <a16:creationId xmlns="" xmlns:a16="http://schemas.microsoft.com/office/drawing/2014/main" id="{2556A378-E5B5-4230-AC5F-918DB3F1496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9" name="Freeform 19">
                  <a:extLst>
                    <a:ext uri="{FF2B5EF4-FFF2-40B4-BE49-F238E27FC236}">
                      <a16:creationId xmlns="" xmlns:a16="http://schemas.microsoft.com/office/drawing/2014/main" id="{C8F5E9D9-50AE-4ED3-A577-AFDE8D4230C2}"/>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0" name="Freeform 20">
                  <a:extLst>
                    <a:ext uri="{FF2B5EF4-FFF2-40B4-BE49-F238E27FC236}">
                      <a16:creationId xmlns="" xmlns:a16="http://schemas.microsoft.com/office/drawing/2014/main" id="{93D39F28-4D38-496D-A407-1220F3DBF9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1" name="Freeform 21">
                  <a:extLst>
                    <a:ext uri="{FF2B5EF4-FFF2-40B4-BE49-F238E27FC236}">
                      <a16:creationId xmlns="" xmlns:a16="http://schemas.microsoft.com/office/drawing/2014/main" id="{A23FEED7-E836-436E-949A-31A0032B6F9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2" name="Freeform 22">
                  <a:extLst>
                    <a:ext uri="{FF2B5EF4-FFF2-40B4-BE49-F238E27FC236}">
                      <a16:creationId xmlns="" xmlns:a16="http://schemas.microsoft.com/office/drawing/2014/main" id="{4B3B6510-9D7D-4258-A443-E5A11173A75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3" name="Freeform 23">
                  <a:extLst>
                    <a:ext uri="{FF2B5EF4-FFF2-40B4-BE49-F238E27FC236}">
                      <a16:creationId xmlns="" xmlns:a16="http://schemas.microsoft.com/office/drawing/2014/main" id="{81696DF7-D0D9-46CC-BC1E-580DB953B627}"/>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4" name="Freeform 24">
                  <a:extLst>
                    <a:ext uri="{FF2B5EF4-FFF2-40B4-BE49-F238E27FC236}">
                      <a16:creationId xmlns="" xmlns:a16="http://schemas.microsoft.com/office/drawing/2014/main" id="{EE824FBF-7BAF-4887-BFF8-89CE3A2450A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5" name="Freeform 25">
                  <a:extLst>
                    <a:ext uri="{FF2B5EF4-FFF2-40B4-BE49-F238E27FC236}">
                      <a16:creationId xmlns="" xmlns:a16="http://schemas.microsoft.com/office/drawing/2014/main" id="{49E2EC82-F542-4957-AD0D-D1B792210BC4}"/>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6" name="Freeform 26">
                  <a:extLst>
                    <a:ext uri="{FF2B5EF4-FFF2-40B4-BE49-F238E27FC236}">
                      <a16:creationId xmlns="" xmlns:a16="http://schemas.microsoft.com/office/drawing/2014/main" id="{FD3DE4F2-12D2-4B2F-B859-284FBB809655}"/>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7" name="Freeform 27">
                  <a:extLst>
                    <a:ext uri="{FF2B5EF4-FFF2-40B4-BE49-F238E27FC236}">
                      <a16:creationId xmlns="" xmlns:a16="http://schemas.microsoft.com/office/drawing/2014/main" id="{6A8EA436-1804-47AC-B8E3-ED7F172E209F}"/>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8" name="Freeform 28">
                  <a:extLst>
                    <a:ext uri="{FF2B5EF4-FFF2-40B4-BE49-F238E27FC236}">
                      <a16:creationId xmlns="" xmlns:a16="http://schemas.microsoft.com/office/drawing/2014/main" id="{A27F6D01-BADD-440E-8830-15A253EF86E4}"/>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9" name="Freeform 29">
                  <a:extLst>
                    <a:ext uri="{FF2B5EF4-FFF2-40B4-BE49-F238E27FC236}">
                      <a16:creationId xmlns="" xmlns:a16="http://schemas.microsoft.com/office/drawing/2014/main" id="{26D324BD-25C2-49B8-9D3F-3D81ED147745}"/>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0" name="Freeform 30">
                  <a:extLst>
                    <a:ext uri="{FF2B5EF4-FFF2-40B4-BE49-F238E27FC236}">
                      <a16:creationId xmlns="" xmlns:a16="http://schemas.microsoft.com/office/drawing/2014/main" id="{1988D2F9-BC45-4535-AE93-C6E715E1F4E4}"/>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1" name="Freeform 31">
                  <a:extLst>
                    <a:ext uri="{FF2B5EF4-FFF2-40B4-BE49-F238E27FC236}">
                      <a16:creationId xmlns="" xmlns:a16="http://schemas.microsoft.com/office/drawing/2014/main" id="{896109E4-BCBB-40BE-9831-C7CCFFC28C01}"/>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2" name="Freeform 32">
                  <a:extLst>
                    <a:ext uri="{FF2B5EF4-FFF2-40B4-BE49-F238E27FC236}">
                      <a16:creationId xmlns="" xmlns:a16="http://schemas.microsoft.com/office/drawing/2014/main" id="{858E2499-7923-4077-950E-5F46BB3F0B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3" name="Freeform 33">
                  <a:extLst>
                    <a:ext uri="{FF2B5EF4-FFF2-40B4-BE49-F238E27FC236}">
                      <a16:creationId xmlns="" xmlns:a16="http://schemas.microsoft.com/office/drawing/2014/main" id="{43F7D65F-8B7D-41CB-9D6B-DBF3D88424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4" name="Freeform 34">
                  <a:extLst>
                    <a:ext uri="{FF2B5EF4-FFF2-40B4-BE49-F238E27FC236}">
                      <a16:creationId xmlns="" xmlns:a16="http://schemas.microsoft.com/office/drawing/2014/main" id="{9175535A-CADE-47C3-9F65-F603EA4452A0}"/>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4" name="Freeform 35">
                  <a:extLst>
                    <a:ext uri="{FF2B5EF4-FFF2-40B4-BE49-F238E27FC236}">
                      <a16:creationId xmlns="" xmlns:a16="http://schemas.microsoft.com/office/drawing/2014/main" id="{D6427F62-64EC-454F-AB2C-351C426C60B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5" name="Freeform 36">
                  <a:extLst>
                    <a:ext uri="{FF2B5EF4-FFF2-40B4-BE49-F238E27FC236}">
                      <a16:creationId xmlns="" xmlns:a16="http://schemas.microsoft.com/office/drawing/2014/main" id="{D2A85DBD-FCF0-4AD0-BA9B-CEB7D959137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grpSp>
      <mc:AlternateContent xmlns:mc="http://schemas.openxmlformats.org/markup-compatibility/2006" xmlns:a14="http://schemas.microsoft.com/office/drawing/2010/main">
        <mc:Choice Requires="a14">
          <p:sp>
            <p:nvSpPr>
              <p:cNvPr id="106" name="Rectangle 105">
                <a:extLst>
                  <a:ext uri="{FF2B5EF4-FFF2-40B4-BE49-F238E27FC236}">
                    <a16:creationId xmlns="" xmlns:a16="http://schemas.microsoft.com/office/drawing/2014/main" id="{E1A6C5E1-7130-48BA-A6DC-FEE0921A1495}"/>
                  </a:ext>
                </a:extLst>
              </p:cNvPr>
              <p:cNvSpPr/>
              <p:nvPr/>
            </p:nvSpPr>
            <p:spPr>
              <a:xfrm>
                <a:off x="2816749" y="4202074"/>
                <a:ext cx="17351700" cy="861774"/>
              </a:xfrm>
              <a:prstGeom prst="rect">
                <a:avLst/>
              </a:prstGeom>
            </p:spPr>
            <p:txBody>
              <a:bodyPr wrap="square">
                <a:spAutoFit/>
              </a:bodyPr>
              <a:lstStyle/>
              <a:p>
                <a:pPr algn="ctr">
                  <a:lnSpc>
                    <a:spcPts val="6500"/>
                  </a:lnSpc>
                </a:pPr>
                <a:r>
                  <a:rPr lang="en-US" sz="4400" b="1" dirty="0">
                    <a:latin typeface="Times New Roman" panose="02020603050405020304" pitchFamily="18" charset="0"/>
                    <a:ea typeface="Tahoma" pitchFamily="34" charset="0"/>
                    <a:cs typeface="Times New Roman" panose="02020603050405020304" pitchFamily="18" charset="0"/>
                  </a:rPr>
                  <a:t>Biểu </a:t>
                </a:r>
                <a:r>
                  <a:rPr lang="en-US" sz="4400" b="1" dirty="0" err="1">
                    <a:latin typeface="Times New Roman" panose="02020603050405020304" pitchFamily="18" charset="0"/>
                    <a:ea typeface="Tahoma" pitchFamily="34" charset="0"/>
                    <a:cs typeface="Times New Roman" panose="02020603050405020304" pitchFamily="18" charset="0"/>
                  </a:rPr>
                  <a:t>diễn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0" smtClean="0">
                        <a:latin typeface="Cambria Math"/>
                        <a:ea typeface="Tahoma" pitchFamily="34" charset="0"/>
                        <a:cs typeface="Tahoma" pitchFamily="34" charset="0"/>
                      </a:rPr>
                      <m:t> </m:t>
                    </m:r>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𝟔</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6" name="Rectangle 105">
                <a:extLst>
                  <a:ext uri="{FF2B5EF4-FFF2-40B4-BE49-F238E27FC236}">
                    <a16:creationId xmlns:a16="http://schemas.microsoft.com/office/drawing/2014/main" id="{E1A6C5E1-7130-48BA-A6DC-FEE0921A1495}"/>
                  </a:ext>
                </a:extLst>
              </p:cNvPr>
              <p:cNvSpPr>
                <a:spLocks noRot="1" noChangeAspect="1" noMove="1" noResize="1" noEditPoints="1" noAdjustHandles="1" noChangeArrowheads="1" noChangeShapeType="1" noTextEdit="1"/>
              </p:cNvSpPr>
              <p:nvPr/>
            </p:nvSpPr>
            <p:spPr>
              <a:xfrm>
                <a:off x="2816749" y="4202074"/>
                <a:ext cx="17351700" cy="861774"/>
              </a:xfrm>
              <a:prstGeom prst="rect">
                <a:avLst/>
              </a:prstGeom>
              <a:blipFill>
                <a:blip r:embed="rId8"/>
                <a:stretch>
                  <a:fillRect t="-4225" b="-3169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left)">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wipe(left)">
                                      <p:cBhvr>
                                        <p:cTn id="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175570" y="5051005"/>
            <a:ext cx="13105456" cy="8216502"/>
            <a:chOff x="1270512" y="5867400"/>
            <a:chExt cx="12676863" cy="8259140"/>
          </a:xfrm>
        </p:grpSpPr>
        <p:sp>
          <p:nvSpPr>
            <p:cNvPr id="43" name="Rounded Rectangle 42"/>
            <p:cNvSpPr/>
            <p:nvPr/>
          </p:nvSpPr>
          <p:spPr>
            <a:xfrm>
              <a:off x="1272211" y="6257993"/>
              <a:ext cx="12675164"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67400"/>
              <a:ext cx="3082977" cy="817157"/>
              <a:chOff x="1224542" y="6305967"/>
              <a:chExt cx="3082977" cy="817157"/>
            </a:xfrm>
          </p:grpSpPr>
          <p:sp>
            <p:nvSpPr>
              <p:cNvPr id="4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TextBox 45"/>
              <p:cNvSpPr txBox="1"/>
              <p:nvPr/>
            </p:nvSpPr>
            <p:spPr>
              <a:xfrm>
                <a:off x="2032301" y="6305967"/>
                <a:ext cx="2020105" cy="817157"/>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04836"/>
            <a:ext cx="22997540" cy="861774"/>
            <a:chOff x="644526" y="2766774"/>
            <a:chExt cx="22997540" cy="861774"/>
          </a:xfrm>
        </p:grpSpPr>
        <mc:AlternateContent xmlns:mc="http://schemas.openxmlformats.org/markup-compatibility/2006" xmlns:a14="http://schemas.microsoft.com/office/drawing/2010/main">
          <mc:Choice Requires="a14">
            <p:sp>
              <p:nvSpPr>
                <p:cNvPr id="7" name="TextBox 6"/>
                <p:cNvSpPr txBox="1"/>
                <p:nvPr/>
              </p:nvSpPr>
              <p:spPr>
                <a:xfrm>
                  <a:off x="1906586" y="2766774"/>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Quy tắc biểu diễn miền nghiệm của bất phương trình </a:t>
                  </a:r>
                  <a14:m>
                    <m:oMath xmlns:m="http://schemas.openxmlformats.org/officeDocument/2006/math">
                      <m:r>
                        <a:rPr lang="en-US" sz="4400" b="1" i="1" smtClean="0">
                          <a:solidFill>
                            <a:srgbClr val="145F82"/>
                          </a:solidFill>
                          <a:latin typeface="Cambria Math"/>
                          <a:ea typeface="Tahoma" pitchFamily="34" charset="0"/>
                          <a:cs typeface="Tahoma" pitchFamily="34" charset="0"/>
                        </a:rPr>
                        <m:t>𝒂𝒙</m:t>
                      </m:r>
                      <m:r>
                        <a:rPr lang="en-US" sz="4400" b="1" i="1" smtClean="0">
                          <a:solidFill>
                            <a:srgbClr val="145F82"/>
                          </a:solidFill>
                          <a:latin typeface="Cambria Math"/>
                          <a:ea typeface="Tahoma" pitchFamily="34" charset="0"/>
                          <a:cs typeface="Tahoma" pitchFamily="34" charset="0"/>
                        </a:rPr>
                        <m:t> + </m:t>
                      </m:r>
                      <m:r>
                        <a:rPr lang="en-US" sz="4400" b="1" i="1" smtClean="0">
                          <a:solidFill>
                            <a:srgbClr val="145F82"/>
                          </a:solidFill>
                          <a:latin typeface="Cambria Math"/>
                          <a:ea typeface="Tahoma" pitchFamily="34" charset="0"/>
                          <a:cs typeface="Tahoma" pitchFamily="34" charset="0"/>
                        </a:rPr>
                        <m:t>𝒃𝒚</m:t>
                      </m:r>
                      <m:r>
                        <a:rPr lang="en-US" sz="4400" b="1" i="1" smtClean="0">
                          <a:solidFill>
                            <a:srgbClr val="145F82"/>
                          </a:solidFill>
                          <a:latin typeface="Cambria Math"/>
                          <a:ea typeface="Tahoma" pitchFamily="34" charset="0"/>
                          <a:cs typeface="Tahoma" pitchFamily="34" charset="0"/>
                        </a:rPr>
                        <m:t>&lt; </m:t>
                      </m:r>
                      <m:r>
                        <a:rPr lang="en-US" sz="4400" b="1" i="1" smtClean="0">
                          <a:solidFill>
                            <a:srgbClr val="145F82"/>
                          </a:solidFill>
                          <a:latin typeface="Cambria Math"/>
                          <a:ea typeface="Tahoma" pitchFamily="34" charset="0"/>
                          <a:cs typeface="Tahoma" pitchFamily="34" charset="0"/>
                          <a:sym typeface="Symbol"/>
                        </a:rPr>
                        <m:t>𝒄</m:t>
                      </m:r>
                    </m:oMath>
                  </a14:m>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6586" y="2766774"/>
                  <a:ext cx="21735480" cy="769441"/>
                </a:xfrm>
                <a:prstGeom prst="rect">
                  <a:avLst/>
                </a:prstGeom>
                <a:blipFill>
                  <a:blip r:embed="rId2"/>
                  <a:stretch>
                    <a:fillRect l="-1150" t="-15873" b="-38095"/>
                  </a:stretch>
                </a:blipFill>
              </p:spPr>
              <p:txBody>
                <a:bodyPr/>
                <a:lstStyle/>
                <a:p>
                  <a:r>
                    <a:rPr lang="en-US">
                      <a:noFill/>
                    </a:rPr>
                    <a:t> </a:t>
                  </a:r>
                </a:p>
              </p:txBody>
            </p:sp>
          </mc:Fallback>
        </mc:AlternateContent>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2</a:t>
              </a:r>
            </a:p>
          </p:txBody>
        </p:sp>
      </p:grpSp>
      <p:grpSp>
        <p:nvGrpSpPr>
          <p:cNvPr id="100" name="Group 99"/>
          <p:cNvGrpSpPr/>
          <p:nvPr/>
        </p:nvGrpSpPr>
        <p:grpSpPr>
          <a:xfrm>
            <a:off x="1732315" y="6280167"/>
            <a:ext cx="13196783" cy="891401"/>
            <a:chOff x="1732315" y="6280167"/>
            <a:chExt cx="13196783" cy="891401"/>
          </a:xfrm>
        </p:grpSpPr>
        <mc:AlternateContent xmlns:mc="http://schemas.openxmlformats.org/markup-compatibility/2006" xmlns:a14="http://schemas.microsoft.com/office/drawing/2010/main">
          <mc:Choice Requires="a14">
            <p:sp>
              <p:nvSpPr>
                <p:cNvPr id="49" name="Rectangle 48"/>
                <p:cNvSpPr/>
                <p:nvPr/>
              </p:nvSpPr>
              <p:spPr>
                <a:xfrm>
                  <a:off x="2737098" y="6325716"/>
                  <a:ext cx="12192000" cy="769441"/>
                </a:xfrm>
                <a:prstGeom prst="rect">
                  <a:avLst/>
                </a:prstGeom>
              </p:spPr>
              <p:txBody>
                <a:bodyPr>
                  <a:spAutoFit/>
                </a:bodyPr>
                <a:lstStyle/>
                <a:p>
                  <a:r>
                    <a:rPr lang="en-US" sz="4400" b="1" dirty="0" err="1">
                      <a:latin typeface="Times New Roman" panose="02020603050405020304" pitchFamily="18" charset="0"/>
                      <a:ea typeface="Tahoma" pitchFamily="34" charset="0"/>
                      <a:cs typeface="Times New Roman" panose="02020603050405020304" pitchFamily="18" charset="0"/>
                    </a:rPr>
                    <a:t>Vẽ</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𝟑</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4"/>
                  <a:stretch>
                    <a:fillRect l="-2050" t="-16667" b="-36508"/>
                  </a:stretch>
                </a:blipFill>
              </p:spPr>
              <p:txBody>
                <a:bodyPr/>
                <a:lstStyle/>
                <a:p>
                  <a:r>
                    <a:rPr lang="en-US">
                      <a:noFill/>
                    </a:rPr>
                    <a:t> </a:t>
                  </a:r>
                </a:p>
              </p:txBody>
            </p:sp>
          </mc:Fallback>
        </mc:AlternateContent>
        <p:sp>
          <p:nvSpPr>
            <p:cNvPr id="95" name="Oval 94"/>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1" name="Group 100"/>
          <p:cNvGrpSpPr/>
          <p:nvPr/>
        </p:nvGrpSpPr>
        <p:grpSpPr>
          <a:xfrm>
            <a:off x="1732315" y="7477629"/>
            <a:ext cx="13196783" cy="891401"/>
            <a:chOff x="1732315" y="7477629"/>
            <a:chExt cx="13196783" cy="891401"/>
          </a:xfrm>
        </p:grpSpPr>
        <mc:AlternateContent xmlns:mc="http://schemas.openxmlformats.org/markup-compatibility/2006" xmlns:a14="http://schemas.microsoft.com/office/drawing/2010/main">
          <mc:Choice Requires="a14">
            <p:sp>
              <p:nvSpPr>
                <p:cNvPr id="50" name="Rectangle 49"/>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5"/>
                  <a:stretch>
                    <a:fillRect l="-2050" t="-16667" b="-36508"/>
                  </a:stretch>
                </a:blipFill>
              </p:spPr>
              <p:txBody>
                <a:bodyPr/>
                <a:lstStyle/>
                <a:p>
                  <a:r>
                    <a:rPr lang="en-US">
                      <a:noFill/>
                    </a:rPr>
                    <a:t> </a:t>
                  </a:r>
                </a:p>
              </p:txBody>
            </p:sp>
          </mc:Fallback>
        </mc:AlternateContent>
        <p:sp>
          <p:nvSpPr>
            <p:cNvPr id="96" name="Oval 95"/>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2" name="Group 101"/>
          <p:cNvGrpSpPr/>
          <p:nvPr/>
        </p:nvGrpSpPr>
        <p:grpSpPr>
          <a:xfrm>
            <a:off x="1732315" y="8675091"/>
            <a:ext cx="10794194" cy="891401"/>
            <a:chOff x="1732315" y="8675091"/>
            <a:chExt cx="10794194" cy="891401"/>
          </a:xfrm>
        </p:grpSpPr>
        <mc:AlternateContent xmlns:mc="http://schemas.openxmlformats.org/markup-compatibility/2006" xmlns:a14="http://schemas.microsoft.com/office/drawing/2010/main">
          <mc:Choice Requires="a14">
            <p:sp>
              <p:nvSpPr>
                <p:cNvPr id="51" name="Rectangle 50"/>
                <p:cNvSpPr/>
                <p:nvPr/>
              </p:nvSpPr>
              <p:spPr>
                <a:xfrm>
                  <a:off x="2737098" y="8725982"/>
                  <a:ext cx="978941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a:latin typeface="Cambria Math" panose="02040503050406030204" pitchFamily="18" charset="0"/>
                          <a:ea typeface="Tahoma" pitchFamily="34" charset="0"/>
                          <a:cs typeface="Times New Roman" panose="02020603050405020304" pitchFamily="18" charset="0"/>
                        </a:rPr>
                        <m:t>𝑶</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 2 </a:t>
                  </a:r>
                  <a14:m>
                    <m:oMath xmlns:m="http://schemas.openxmlformats.org/officeDocument/2006/math">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8725982"/>
                  <a:ext cx="9789411" cy="769441"/>
                </a:xfrm>
                <a:prstGeom prst="rect">
                  <a:avLst/>
                </a:prstGeom>
                <a:blipFill>
                  <a:blip r:embed="rId6"/>
                  <a:stretch>
                    <a:fillRect l="-2553" t="-14961" b="-37008"/>
                  </a:stretch>
                </a:blipFill>
              </p:spPr>
              <p:txBody>
                <a:bodyPr/>
                <a:lstStyle/>
                <a:p>
                  <a:r>
                    <a:rPr lang="en-US">
                      <a:noFill/>
                    </a:rPr>
                    <a:t> </a:t>
                  </a:r>
                </a:p>
              </p:txBody>
            </p:sp>
          </mc:Fallback>
        </mc:AlternateContent>
        <p:sp>
          <p:nvSpPr>
            <p:cNvPr id="97" name="Oval 9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3" name="Group 102"/>
          <p:cNvGrpSpPr/>
          <p:nvPr/>
        </p:nvGrpSpPr>
        <p:grpSpPr>
          <a:xfrm>
            <a:off x="1732315" y="9872553"/>
            <a:ext cx="11893464" cy="4004618"/>
            <a:chOff x="1732315" y="9872553"/>
            <a:chExt cx="11893464" cy="4004618"/>
          </a:xfrm>
        </p:grpSpPr>
        <p:sp>
          <p:nvSpPr>
            <p:cNvPr id="52" name="Rectangle 51"/>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98" name="Oval 97"/>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Rectangle 52"/>
                <p:cNvSpPr/>
                <p:nvPr/>
              </p:nvSpPr>
              <p:spPr>
                <a:xfrm>
                  <a:off x="2737098" y="10707072"/>
                  <a:ext cx="10888681" cy="3170099"/>
                </a:xfrm>
                <a:prstGeom prst="rect">
                  <a:avLst/>
                </a:prstGeom>
              </p:spPr>
              <p:txBody>
                <a:bodyPr wrap="square">
                  <a:spAutoFit/>
                </a:bodyPr>
                <a:lstStyle/>
                <a:p>
                  <a:pPr>
                    <a:lnSpc>
                      <a:spcPts val="6000"/>
                    </a:lnSpc>
                  </a:pP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p>
                <a:p>
                  <a:pPr>
                    <a:lnSpc>
                      <a:spcPts val="6000"/>
                    </a:lnSpc>
                  </a:pPr>
                  <a:r>
                    <a:rPr lang="en-US" sz="4400" b="1" dirty="0" err="1" smtClean="0">
                      <a:latin typeface="Times New Roman" panose="02020603050405020304" pitchFamily="18" charset="0"/>
                      <a:ea typeface="Tahoma" pitchFamily="34" charset="0"/>
                      <a:cs typeface="Times New Roman" panose="02020603050405020304" pitchFamily="18" charset="0"/>
                    </a:rPr>
                    <a:t>là</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miền</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không</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bị</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tô</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đậm</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trong</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hình</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vẽ</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và</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kể</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cả</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đường</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thẳng</a:t>
                  </a:r>
                  <a:r>
                    <a:rPr lang="en-US" sz="4400" b="1" dirty="0" smtClean="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a:latin typeface="Cambria Math"/>
                              <a:ea typeface="Tahoma" pitchFamily="34" charset="0"/>
                              <a:cs typeface="Tahoma" pitchFamily="34" charset="0"/>
                              <a:sym typeface="Wingdings 3"/>
                            </a:rPr>
                          </m:ctrlPr>
                        </m:dPr>
                        <m:e>
                          <m:r>
                            <a:rPr lang="en-US" sz="4400" b="1" i="1" dirty="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𝟑</m:t>
                      </m:r>
                      <m:r>
                        <a:rPr lang="en-US" sz="4400" b="1" i="1">
                          <a:latin typeface="Cambria Math"/>
                          <a:ea typeface="Tahoma" pitchFamily="34" charset="0"/>
                          <a:cs typeface="Tahoma" pitchFamily="34" charset="0"/>
                          <a:sym typeface="Wingdings 3"/>
                        </a:rPr>
                        <m:t>𝒙</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𝟐</m:t>
                      </m:r>
                      <m:r>
                        <a:rPr lang="en-US" sz="4400" b="1" i="1">
                          <a:latin typeface="Cambria Math"/>
                          <a:ea typeface="Tahoma" pitchFamily="34" charset="0"/>
                          <a:cs typeface="Tahoma" pitchFamily="34" charset="0"/>
                          <a:sym typeface="Wingdings 3"/>
                        </a:rPr>
                        <m:t>𝒚</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𝟐</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a:p>
                  <a:pPr>
                    <a:lnSpc>
                      <a:spcPts val="6000"/>
                    </a:lnSpc>
                  </a:pP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2737098" y="10707072"/>
                  <a:ext cx="10888681" cy="3170099"/>
                </a:xfrm>
                <a:prstGeom prst="rect">
                  <a:avLst/>
                </a:prstGeom>
                <a:blipFill rotWithShape="1">
                  <a:blip r:embed="rId7"/>
                  <a:stretch>
                    <a:fillRect l="-2296" t="-2692" r="-560"/>
                  </a:stretch>
                </a:blipFill>
              </p:spPr>
              <p:txBody>
                <a:bodyPr/>
                <a:lstStyle/>
                <a:p>
                  <a:r>
                    <a:rPr lang="vi-VN">
                      <a:noFill/>
                    </a:rPr>
                    <a:t> </a:t>
                  </a:r>
                </a:p>
              </p:txBody>
            </p:sp>
          </mc:Fallback>
        </mc:AlternateContent>
      </p:grpSp>
      <p:sp>
        <p:nvSpPr>
          <p:cNvPr id="40" name="Rectangle 2"/>
          <p:cNvSpPr>
            <a:spLocks noChangeArrowheads="1"/>
          </p:cNvSpPr>
          <p:nvPr/>
        </p:nvSpPr>
        <p:spPr bwMode="auto">
          <a:xfrm>
            <a:off x="0" y="-3847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32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99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72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pic>
        <p:nvPicPr>
          <p:cNvPr id="76" name="Picture 75"/>
          <p:cNvPicPr>
            <a:picLocks noChangeAspect="1"/>
          </p:cNvPicPr>
          <p:nvPr/>
        </p:nvPicPr>
        <p:blipFill>
          <a:blip r:embed="rId8"/>
          <a:stretch>
            <a:fillRect/>
          </a:stretch>
        </p:blipFill>
        <p:spPr>
          <a:xfrm>
            <a:off x="15010935" y="5136404"/>
            <a:ext cx="8517910" cy="8354102"/>
          </a:xfrm>
          <a:prstGeom prst="rect">
            <a:avLst/>
          </a:prstGeom>
        </p:spPr>
      </p:pic>
      <p:grpSp>
        <p:nvGrpSpPr>
          <p:cNvPr id="66" name="Group 54">
            <a:extLst>
              <a:ext uri="{FF2B5EF4-FFF2-40B4-BE49-F238E27FC236}">
                <a16:creationId xmlns="" xmlns:a16="http://schemas.microsoft.com/office/drawing/2014/main" id="{8FC24AE6-D961-4E3F-9D89-6B963ADB09EF}"/>
              </a:ext>
            </a:extLst>
          </p:cNvPr>
          <p:cNvGrpSpPr/>
          <p:nvPr/>
        </p:nvGrpSpPr>
        <p:grpSpPr>
          <a:xfrm>
            <a:off x="1175570" y="3354064"/>
            <a:ext cx="22353275" cy="1632522"/>
            <a:chOff x="1268078" y="3405486"/>
            <a:chExt cx="21841827" cy="1632522"/>
          </a:xfrm>
        </p:grpSpPr>
        <p:sp>
          <p:nvSpPr>
            <p:cNvPr id="67" name="Rounded Rectangle 61">
              <a:extLst>
                <a:ext uri="{FF2B5EF4-FFF2-40B4-BE49-F238E27FC236}">
                  <a16:creationId xmlns="" xmlns:a16="http://schemas.microsoft.com/office/drawing/2014/main" id="{0AB3D797-2078-4CF8-A551-63401CA2DC9E}"/>
                </a:ext>
              </a:extLst>
            </p:cNvPr>
            <p:cNvSpPr/>
            <p:nvPr/>
          </p:nvSpPr>
          <p:spPr>
            <a:xfrm>
              <a:off x="1268078" y="3790951"/>
              <a:ext cx="21841827" cy="124705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68" name="Group 67">
              <a:extLst>
                <a:ext uri="{FF2B5EF4-FFF2-40B4-BE49-F238E27FC236}">
                  <a16:creationId xmlns="" xmlns:a16="http://schemas.microsoft.com/office/drawing/2014/main" id="{FE1326F8-BE3E-45E5-9E12-DB3596E8481F}"/>
                </a:ext>
              </a:extLst>
            </p:cNvPr>
            <p:cNvGrpSpPr/>
            <p:nvPr/>
          </p:nvGrpSpPr>
          <p:grpSpPr>
            <a:xfrm>
              <a:off x="1268078" y="3405486"/>
              <a:ext cx="3224713" cy="940513"/>
              <a:chOff x="1311958" y="3405486"/>
              <a:chExt cx="3224713" cy="940513"/>
            </a:xfrm>
          </p:grpSpPr>
          <p:sp>
            <p:nvSpPr>
              <p:cNvPr id="69" name="Freeform 20">
                <a:extLst>
                  <a:ext uri="{FF2B5EF4-FFF2-40B4-BE49-F238E27FC236}">
                    <a16:creationId xmlns="" xmlns:a16="http://schemas.microsoft.com/office/drawing/2014/main" id="{416A785A-6A3F-479B-AD92-6827F9DF2BC7}"/>
                  </a:ext>
                </a:extLst>
              </p:cNvPr>
              <p:cNvSpPr>
                <a:spLocks/>
              </p:cNvSpPr>
              <p:nvPr/>
            </p:nvSpPr>
            <p:spPr bwMode="auto">
              <a:xfrm rot="5400000">
                <a:off x="2907976" y="2684492"/>
                <a:ext cx="793396" cy="2463994"/>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p>
            </p:txBody>
          </p:sp>
          <p:sp>
            <p:nvSpPr>
              <p:cNvPr id="70" name="TextBox 69">
                <a:extLst>
                  <a:ext uri="{FF2B5EF4-FFF2-40B4-BE49-F238E27FC236}">
                    <a16:creationId xmlns="" xmlns:a16="http://schemas.microsoft.com/office/drawing/2014/main" id="{48A88962-CA57-4094-B6DD-5F0F378350CE}"/>
                  </a:ext>
                </a:extLst>
              </p:cNvPr>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2</a:t>
                </a:r>
                <a:endParaRPr lang="en-US" sz="4400" b="1" dirty="0">
                  <a:solidFill>
                    <a:schemeClr val="bg1"/>
                  </a:solidFill>
                  <a:latin typeface="Tahoma" pitchFamily="34" charset="0"/>
                  <a:ea typeface="Tahoma" pitchFamily="34" charset="0"/>
                  <a:cs typeface="Tahoma" pitchFamily="34" charset="0"/>
                </a:endParaRPr>
              </a:p>
            </p:txBody>
          </p:sp>
          <p:grpSp>
            <p:nvGrpSpPr>
              <p:cNvPr id="71" name="Group 70">
                <a:extLst>
                  <a:ext uri="{FF2B5EF4-FFF2-40B4-BE49-F238E27FC236}">
                    <a16:creationId xmlns="" xmlns:a16="http://schemas.microsoft.com/office/drawing/2014/main" id="{369811C7-9FC4-4222-94B6-7C861F4ACFED}"/>
                  </a:ext>
                </a:extLst>
              </p:cNvPr>
              <p:cNvGrpSpPr/>
              <p:nvPr/>
            </p:nvGrpSpPr>
            <p:grpSpPr>
              <a:xfrm>
                <a:off x="1311958" y="3405486"/>
                <a:ext cx="950173" cy="940513"/>
                <a:chOff x="1311958" y="3405486"/>
                <a:chExt cx="950173" cy="940513"/>
              </a:xfrm>
            </p:grpSpPr>
            <p:sp>
              <p:nvSpPr>
                <p:cNvPr id="72" name="Rectangle 71">
                  <a:extLst>
                    <a:ext uri="{FF2B5EF4-FFF2-40B4-BE49-F238E27FC236}">
                      <a16:creationId xmlns="" xmlns:a16="http://schemas.microsoft.com/office/drawing/2014/main" id="{22D7B7D8-B88D-44C5-9DBA-B45AAA1462FE}"/>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73" name="Freeform 13">
                  <a:extLst>
                    <a:ext uri="{FF2B5EF4-FFF2-40B4-BE49-F238E27FC236}">
                      <a16:creationId xmlns="" xmlns:a16="http://schemas.microsoft.com/office/drawing/2014/main" id="{B109CD5F-D95B-46C3-A9BB-8929C0DFBC8D}"/>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4" name="Freeform 14">
                  <a:extLst>
                    <a:ext uri="{FF2B5EF4-FFF2-40B4-BE49-F238E27FC236}">
                      <a16:creationId xmlns="" xmlns:a16="http://schemas.microsoft.com/office/drawing/2014/main" id="{57A5A6FE-3BBC-48FC-BECD-EF5C4AF3290E}"/>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5" name="Freeform 15">
                  <a:extLst>
                    <a:ext uri="{FF2B5EF4-FFF2-40B4-BE49-F238E27FC236}">
                      <a16:creationId xmlns="" xmlns:a16="http://schemas.microsoft.com/office/drawing/2014/main" id="{9DA658AF-C3D8-45D7-B128-78BCF75946FF}"/>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7" name="Freeform 16">
                  <a:extLst>
                    <a:ext uri="{FF2B5EF4-FFF2-40B4-BE49-F238E27FC236}">
                      <a16:creationId xmlns="" xmlns:a16="http://schemas.microsoft.com/office/drawing/2014/main" id="{AAE94765-ACF6-436B-B044-DAEF1ECC32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8" name="Freeform 17">
                  <a:extLst>
                    <a:ext uri="{FF2B5EF4-FFF2-40B4-BE49-F238E27FC236}">
                      <a16:creationId xmlns="" xmlns:a16="http://schemas.microsoft.com/office/drawing/2014/main" id="{25912CA8-A613-484D-A47C-FA132F1B97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79" name="Freeform 18">
                  <a:extLst>
                    <a:ext uri="{FF2B5EF4-FFF2-40B4-BE49-F238E27FC236}">
                      <a16:creationId xmlns="" xmlns:a16="http://schemas.microsoft.com/office/drawing/2014/main" id="{FDD8EF94-64CB-4121-9A22-8703BF7D7CA3}"/>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0" name="Freeform 19">
                  <a:extLst>
                    <a:ext uri="{FF2B5EF4-FFF2-40B4-BE49-F238E27FC236}">
                      <a16:creationId xmlns="" xmlns:a16="http://schemas.microsoft.com/office/drawing/2014/main" id="{0B264711-B86E-45E1-B3CE-4FC39FAF510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1" name="Freeform 20">
                  <a:extLst>
                    <a:ext uri="{FF2B5EF4-FFF2-40B4-BE49-F238E27FC236}">
                      <a16:creationId xmlns="" xmlns:a16="http://schemas.microsoft.com/office/drawing/2014/main" id="{9AD3958C-166B-42CF-9519-C0B565F0910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2" name="Freeform 21">
                  <a:extLst>
                    <a:ext uri="{FF2B5EF4-FFF2-40B4-BE49-F238E27FC236}">
                      <a16:creationId xmlns="" xmlns:a16="http://schemas.microsoft.com/office/drawing/2014/main" id="{19D54490-928D-4A2B-8CB5-447E2EA6D910}"/>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3" name="Freeform 22">
                  <a:extLst>
                    <a:ext uri="{FF2B5EF4-FFF2-40B4-BE49-F238E27FC236}">
                      <a16:creationId xmlns="" xmlns:a16="http://schemas.microsoft.com/office/drawing/2014/main" id="{E86223ED-C0CB-4798-AAAC-CE45CCFA515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4" name="Freeform 23">
                  <a:extLst>
                    <a:ext uri="{FF2B5EF4-FFF2-40B4-BE49-F238E27FC236}">
                      <a16:creationId xmlns="" xmlns:a16="http://schemas.microsoft.com/office/drawing/2014/main" id="{5BB3D8F2-2941-410A-9F51-0C05963A7D8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5" name="Freeform 24">
                  <a:extLst>
                    <a:ext uri="{FF2B5EF4-FFF2-40B4-BE49-F238E27FC236}">
                      <a16:creationId xmlns="" xmlns:a16="http://schemas.microsoft.com/office/drawing/2014/main" id="{E449E6FB-391E-4DD7-BB59-F1D3C9E58B6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p>
              </p:txBody>
            </p:sp>
            <p:sp>
              <p:nvSpPr>
                <p:cNvPr id="86" name="Freeform 25">
                  <a:extLst>
                    <a:ext uri="{FF2B5EF4-FFF2-40B4-BE49-F238E27FC236}">
                      <a16:creationId xmlns="" xmlns:a16="http://schemas.microsoft.com/office/drawing/2014/main" id="{4CC0C97C-7FA1-4D7D-B69D-9A82C8601F5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7" name="Freeform 26">
                  <a:extLst>
                    <a:ext uri="{FF2B5EF4-FFF2-40B4-BE49-F238E27FC236}">
                      <a16:creationId xmlns="" xmlns:a16="http://schemas.microsoft.com/office/drawing/2014/main" id="{4E8AAE97-C49C-49E1-B747-EF947C47C57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8" name="Freeform 27">
                  <a:extLst>
                    <a:ext uri="{FF2B5EF4-FFF2-40B4-BE49-F238E27FC236}">
                      <a16:creationId xmlns="" xmlns:a16="http://schemas.microsoft.com/office/drawing/2014/main" id="{2F093301-EE86-4BAB-BAEA-6298BF1A5AC6}"/>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9" name="Freeform 28">
                  <a:extLst>
                    <a:ext uri="{FF2B5EF4-FFF2-40B4-BE49-F238E27FC236}">
                      <a16:creationId xmlns="" xmlns:a16="http://schemas.microsoft.com/office/drawing/2014/main" id="{67E9FF21-3774-41E2-B5B4-3148624F7613}"/>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0" name="Freeform 29">
                  <a:extLst>
                    <a:ext uri="{FF2B5EF4-FFF2-40B4-BE49-F238E27FC236}">
                      <a16:creationId xmlns="" xmlns:a16="http://schemas.microsoft.com/office/drawing/2014/main" id="{BD949F12-9486-4C6F-87E0-80101CBDA37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1" name="Freeform 30">
                  <a:extLst>
                    <a:ext uri="{FF2B5EF4-FFF2-40B4-BE49-F238E27FC236}">
                      <a16:creationId xmlns="" xmlns:a16="http://schemas.microsoft.com/office/drawing/2014/main" id="{B4CD484B-E9B7-48EF-B978-B22FEA875300}"/>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2" name="Freeform 31">
                  <a:extLst>
                    <a:ext uri="{FF2B5EF4-FFF2-40B4-BE49-F238E27FC236}">
                      <a16:creationId xmlns="" xmlns:a16="http://schemas.microsoft.com/office/drawing/2014/main" id="{0A5DA18C-E00C-4E09-A8FF-C99B0951C5B7}"/>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3" name="Freeform 32">
                  <a:extLst>
                    <a:ext uri="{FF2B5EF4-FFF2-40B4-BE49-F238E27FC236}">
                      <a16:creationId xmlns="" xmlns:a16="http://schemas.microsoft.com/office/drawing/2014/main" id="{0C1666DC-0654-45E6-88FD-D015BC148D39}"/>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4" name="Freeform 33">
                  <a:extLst>
                    <a:ext uri="{FF2B5EF4-FFF2-40B4-BE49-F238E27FC236}">
                      <a16:creationId xmlns="" xmlns:a16="http://schemas.microsoft.com/office/drawing/2014/main" id="{8A891AB8-1827-48BD-8AA9-80B25253C8D6}"/>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4" name="Freeform 34">
                  <a:extLst>
                    <a:ext uri="{FF2B5EF4-FFF2-40B4-BE49-F238E27FC236}">
                      <a16:creationId xmlns="" xmlns:a16="http://schemas.microsoft.com/office/drawing/2014/main" id="{C030FB80-FAFB-40B7-88A4-DA7E44CEBC44}"/>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5" name="Freeform 35">
                  <a:extLst>
                    <a:ext uri="{FF2B5EF4-FFF2-40B4-BE49-F238E27FC236}">
                      <a16:creationId xmlns="" xmlns:a16="http://schemas.microsoft.com/office/drawing/2014/main" id="{5EBFF3AD-070B-4002-8717-769B898A19C1}"/>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6" name="Freeform 36">
                  <a:extLst>
                    <a:ext uri="{FF2B5EF4-FFF2-40B4-BE49-F238E27FC236}">
                      <a16:creationId xmlns="" xmlns:a16="http://schemas.microsoft.com/office/drawing/2014/main" id="{706EAEAC-6362-4F0E-885A-34EF60F6EF6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grpSp>
      <mc:AlternateContent xmlns:mc="http://schemas.openxmlformats.org/markup-compatibility/2006" xmlns:a14="http://schemas.microsoft.com/office/drawing/2010/main">
        <mc:Choice Requires="a14">
          <p:sp>
            <p:nvSpPr>
              <p:cNvPr id="107" name="Rectangle 106">
                <a:extLst>
                  <a:ext uri="{FF2B5EF4-FFF2-40B4-BE49-F238E27FC236}">
                    <a16:creationId xmlns="" xmlns:a16="http://schemas.microsoft.com/office/drawing/2014/main" id="{00BEC5B4-7E99-45B6-B0CE-9DA3D0445938}"/>
                  </a:ext>
                </a:extLst>
              </p:cNvPr>
              <p:cNvSpPr/>
              <p:nvPr/>
            </p:nvSpPr>
            <p:spPr>
              <a:xfrm>
                <a:off x="4367165" y="4007397"/>
                <a:ext cx="16640869" cy="849784"/>
              </a:xfrm>
              <a:prstGeom prst="rect">
                <a:avLst/>
              </a:prstGeom>
            </p:spPr>
            <p:txBody>
              <a:bodyPr wrap="square">
                <a:spAutoFit/>
              </a:bodyPr>
              <a:lstStyle/>
              <a:p>
                <a:pPr algn="ctr">
                  <a:lnSpc>
                    <a:spcPts val="6500"/>
                  </a:lnSpc>
                </a:pPr>
                <a:r>
                  <a:rPr lang="en-US" sz="4400" b="1" dirty="0">
                    <a:latin typeface="Times New Roman" panose="02020603050405020304" pitchFamily="18" charset="0"/>
                    <a:ea typeface="Tahoma" pitchFamily="34" charset="0"/>
                    <a:cs typeface="Times New Roman" panose="02020603050405020304" pitchFamily="18" charset="0"/>
                  </a:rPr>
                  <a:t>Biểu </a:t>
                </a:r>
                <a:r>
                  <a:rPr lang="en-US" sz="4400" b="1" dirty="0" err="1">
                    <a:latin typeface="Times New Roman" panose="02020603050405020304" pitchFamily="18" charset="0"/>
                    <a:ea typeface="Tahoma" pitchFamily="34" charset="0"/>
                    <a:cs typeface="Times New Roman" panose="02020603050405020304" pitchFamily="18" charset="0"/>
                  </a:rPr>
                  <a:t>diễn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0" smtClean="0">
                        <a:latin typeface="Cambria Math"/>
                        <a:ea typeface="Tahoma" pitchFamily="34" charset="0"/>
                        <a:cs typeface="Tahoma" pitchFamily="34" charset="0"/>
                      </a:rPr>
                      <m:t> </m:t>
                    </m:r>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m:t>
                    </m:r>
                    <m:r>
                      <a:rPr lang="en-US" sz="4400" b="1" i="1" smtClean="0">
                        <a:latin typeface="Cambria Math"/>
                        <a:ea typeface="Cambria Math"/>
                        <a:cs typeface="Tahoma" pitchFamily="34" charset="0"/>
                      </a:rPr>
                      <m:t>≥</m:t>
                    </m:r>
                    <m:r>
                      <a:rPr lang="en-US" sz="4400" b="1" i="1" smtClean="0">
                        <a:latin typeface="Cambria Math"/>
                        <a:ea typeface="Tahoma" pitchFamily="34" charset="0"/>
                        <a:cs typeface="Tahoma" pitchFamily="34" charset="0"/>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7" name="Rectangle 106">
                <a:extLst>
                  <a:ext uri="{FF2B5EF4-FFF2-40B4-BE49-F238E27FC236}">
                    <a16:creationId xmlns:a16="http://schemas.microsoft.com/office/drawing/2014/main" id="{00BEC5B4-7E99-45B6-B0CE-9DA3D0445938}"/>
                  </a:ext>
                </a:extLst>
              </p:cNvPr>
              <p:cNvSpPr>
                <a:spLocks noRot="1" noChangeAspect="1" noMove="1" noResize="1" noEditPoints="1" noAdjustHandles="1" noChangeArrowheads="1" noChangeShapeType="1" noTextEdit="1"/>
              </p:cNvSpPr>
              <p:nvPr/>
            </p:nvSpPr>
            <p:spPr>
              <a:xfrm>
                <a:off x="4367165" y="4007397"/>
                <a:ext cx="16640869" cy="849784"/>
              </a:xfrm>
              <a:prstGeom prst="rect">
                <a:avLst/>
              </a:prstGeom>
              <a:blipFill>
                <a:blip r:embed="rId9"/>
                <a:stretch>
                  <a:fillRect t="-4286" b="-33571"/>
                </a:stretch>
              </a:blipFill>
            </p:spPr>
            <p:txBody>
              <a:bodyPr/>
              <a:lstStyle/>
              <a:p>
                <a:r>
                  <a:rPr lang="en-US">
                    <a:noFill/>
                  </a:rPr>
                  <a:t> </a:t>
                </a:r>
              </a:p>
            </p:txBody>
          </p:sp>
        </mc:Fallback>
      </mc:AlternateContent>
    </p:spTree>
    <p:extLst>
      <p:ext uri="{BB962C8B-B14F-4D97-AF65-F5344CB8AC3E}">
        <p14:creationId xmlns:p14="http://schemas.microsoft.com/office/powerpoint/2010/main" val="33325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left)">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wipe(left)">
                                      <p:cBhvr>
                                        <p:cTn id="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725440" y="5274618"/>
            <a:ext cx="12763498" cy="8208912"/>
            <a:chOff x="1270512" y="5867400"/>
            <a:chExt cx="12478774" cy="8259140"/>
          </a:xfrm>
        </p:grpSpPr>
        <p:sp>
          <p:nvSpPr>
            <p:cNvPr id="43" name="Rounded Rectangle 42"/>
            <p:cNvSpPr/>
            <p:nvPr/>
          </p:nvSpPr>
          <p:spPr>
            <a:xfrm>
              <a:off x="1272211" y="6257993"/>
              <a:ext cx="12477075"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67400"/>
              <a:ext cx="3082977" cy="817157"/>
              <a:chOff x="1224542" y="6305967"/>
              <a:chExt cx="3082977" cy="817157"/>
            </a:xfrm>
          </p:grpSpPr>
          <p:sp>
            <p:nvSpPr>
              <p:cNvPr id="4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TextBox 45"/>
              <p:cNvSpPr txBox="1"/>
              <p:nvPr/>
            </p:nvSpPr>
            <p:spPr>
              <a:xfrm>
                <a:off x="2032301" y="6305967"/>
                <a:ext cx="2020105" cy="817157"/>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6"/>
                <a:ext cx="731520"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04836"/>
            <a:ext cx="22997540" cy="861774"/>
            <a:chOff x="644526" y="2766774"/>
            <a:chExt cx="22997540" cy="861774"/>
          </a:xfrm>
        </p:grpSpPr>
        <mc:AlternateContent xmlns:mc="http://schemas.openxmlformats.org/markup-compatibility/2006" xmlns:a14="http://schemas.microsoft.com/office/drawing/2010/main">
          <mc:Choice Requires="a14">
            <p:sp>
              <p:nvSpPr>
                <p:cNvPr id="7" name="TextBox 6"/>
                <p:cNvSpPr txBox="1"/>
                <p:nvPr/>
              </p:nvSpPr>
              <p:spPr>
                <a:xfrm>
                  <a:off x="1906586" y="2766774"/>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Quy tắc biểu diễn miền nghiệm của bất phương trình </a:t>
                  </a:r>
                  <a14:m>
                    <m:oMath xmlns:m="http://schemas.openxmlformats.org/officeDocument/2006/math">
                      <m:r>
                        <a:rPr lang="en-US" sz="4400" b="1" i="1" smtClean="0">
                          <a:solidFill>
                            <a:srgbClr val="145F82"/>
                          </a:solidFill>
                          <a:latin typeface="Cambria Math"/>
                          <a:ea typeface="Tahoma" pitchFamily="34" charset="0"/>
                          <a:cs typeface="Tahoma" pitchFamily="34" charset="0"/>
                        </a:rPr>
                        <m:t>𝒂𝒙</m:t>
                      </m:r>
                      <m:r>
                        <a:rPr lang="en-US" sz="4400" b="1" i="1" smtClean="0">
                          <a:solidFill>
                            <a:srgbClr val="145F82"/>
                          </a:solidFill>
                          <a:latin typeface="Cambria Math"/>
                          <a:ea typeface="Tahoma" pitchFamily="34" charset="0"/>
                          <a:cs typeface="Tahoma" pitchFamily="34" charset="0"/>
                        </a:rPr>
                        <m:t> + </m:t>
                      </m:r>
                      <m:r>
                        <a:rPr lang="en-US" sz="4400" b="1" i="1" smtClean="0">
                          <a:solidFill>
                            <a:srgbClr val="145F82"/>
                          </a:solidFill>
                          <a:latin typeface="Cambria Math"/>
                          <a:ea typeface="Tahoma" pitchFamily="34" charset="0"/>
                          <a:cs typeface="Tahoma" pitchFamily="34" charset="0"/>
                        </a:rPr>
                        <m:t>𝒃𝒚</m:t>
                      </m:r>
                      <m:r>
                        <a:rPr lang="en-US" sz="4400" b="1" i="1" smtClean="0">
                          <a:solidFill>
                            <a:srgbClr val="145F82"/>
                          </a:solidFill>
                          <a:latin typeface="Cambria Math"/>
                          <a:ea typeface="Tahoma" pitchFamily="34" charset="0"/>
                          <a:cs typeface="Tahoma" pitchFamily="34" charset="0"/>
                        </a:rPr>
                        <m:t>&lt; </m:t>
                      </m:r>
                      <m:r>
                        <a:rPr lang="en-US" sz="4400" b="1" i="1" smtClean="0">
                          <a:solidFill>
                            <a:srgbClr val="145F82"/>
                          </a:solidFill>
                          <a:latin typeface="Cambria Math"/>
                          <a:ea typeface="Tahoma" pitchFamily="34" charset="0"/>
                          <a:cs typeface="Tahoma" pitchFamily="34" charset="0"/>
                          <a:sym typeface="Symbol"/>
                        </a:rPr>
                        <m:t>𝒄</m:t>
                      </m:r>
                    </m:oMath>
                  </a14:m>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6586" y="2766774"/>
                  <a:ext cx="21735480" cy="769441"/>
                </a:xfrm>
                <a:prstGeom prst="rect">
                  <a:avLst/>
                </a:prstGeom>
                <a:blipFill>
                  <a:blip r:embed="rId2"/>
                  <a:stretch>
                    <a:fillRect l="-1150" t="-15873" b="-38095"/>
                  </a:stretch>
                </a:blipFill>
              </p:spPr>
              <p:txBody>
                <a:bodyPr/>
                <a:lstStyle/>
                <a:p>
                  <a:r>
                    <a:rPr lang="en-US">
                      <a:noFill/>
                    </a:rPr>
                    <a:t> </a:t>
                  </a:r>
                </a:p>
              </p:txBody>
            </p:sp>
          </mc:Fallback>
        </mc:AlternateContent>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2</a:t>
              </a:r>
            </a:p>
          </p:txBody>
        </p:sp>
      </p:grpSp>
      <p:grpSp>
        <p:nvGrpSpPr>
          <p:cNvPr id="100" name="Group 99"/>
          <p:cNvGrpSpPr/>
          <p:nvPr/>
        </p:nvGrpSpPr>
        <p:grpSpPr>
          <a:xfrm>
            <a:off x="815530" y="6447162"/>
            <a:ext cx="13196783" cy="891401"/>
            <a:chOff x="1732315" y="6280167"/>
            <a:chExt cx="13196783" cy="891401"/>
          </a:xfrm>
        </p:grpSpPr>
        <mc:AlternateContent xmlns:mc="http://schemas.openxmlformats.org/markup-compatibility/2006" xmlns:a14="http://schemas.microsoft.com/office/drawing/2010/main">
          <mc:Choice Requires="a14">
            <p:sp>
              <p:nvSpPr>
                <p:cNvPr id="49" name="Rectangle 48"/>
                <p:cNvSpPr/>
                <p:nvPr/>
              </p:nvSpPr>
              <p:spPr>
                <a:xfrm>
                  <a:off x="2737098" y="6325716"/>
                  <a:ext cx="12192000" cy="769441"/>
                </a:xfrm>
                <a:prstGeom prst="rect">
                  <a:avLst/>
                </a:prstGeom>
              </p:spPr>
              <p:txBody>
                <a:bodyPr>
                  <a:spAutoFit/>
                </a:bodyPr>
                <a:lstStyle/>
                <a:p>
                  <a:r>
                    <a:rPr lang="en-US" sz="4400" b="1" dirty="0" err="1">
                      <a:latin typeface="Times New Roman" panose="02020603050405020304" pitchFamily="18" charset="0"/>
                      <a:ea typeface="Tahoma" pitchFamily="34" charset="0"/>
                      <a:cs typeface="Times New Roman" panose="02020603050405020304" pitchFamily="18" charset="0"/>
                    </a:rPr>
                    <a:t>Vẽ</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smtClean="0">
                              <a:latin typeface="Cambria Math"/>
                              <a:ea typeface="Tahoma" pitchFamily="34" charset="0"/>
                              <a:cs typeface="Tahoma" pitchFamily="34" charset="0"/>
                              <a:sym typeface="Wingdings 3"/>
                            </a:rPr>
                          </m:ctrlPr>
                        </m:dPr>
                        <m:e>
                          <m:r>
                            <a:rPr lang="en-US" sz="4400" b="1" i="1" dirty="0" smtClean="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𝟐</m:t>
                      </m:r>
                      <m:r>
                        <a:rPr lang="en-US" sz="4400" b="1" i="1" smtClean="0">
                          <a:latin typeface="Cambria Math"/>
                          <a:ea typeface="Tahoma" pitchFamily="34" charset="0"/>
                          <a:cs typeface="Tahoma" pitchFamily="34" charset="0"/>
                          <a:sym typeface="Wingdings 3"/>
                        </a:rPr>
                        <m:t>𝒙</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𝒚</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𝟑</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2737098" y="6325716"/>
                  <a:ext cx="12192000" cy="769441"/>
                </a:xfrm>
                <a:prstGeom prst="rect">
                  <a:avLst/>
                </a:prstGeom>
                <a:blipFill rotWithShape="1">
                  <a:blip r:embed="rId4"/>
                  <a:stretch>
                    <a:fillRect l="-2050" t="-16667" b="-36508"/>
                  </a:stretch>
                </a:blipFill>
              </p:spPr>
              <p:txBody>
                <a:bodyPr/>
                <a:lstStyle/>
                <a:p>
                  <a:r>
                    <a:rPr lang="en-US">
                      <a:noFill/>
                    </a:rPr>
                    <a:t> </a:t>
                  </a:r>
                </a:p>
              </p:txBody>
            </p:sp>
          </mc:Fallback>
        </mc:AlternateContent>
        <p:sp>
          <p:nvSpPr>
            <p:cNvPr id="95" name="Oval 94"/>
            <p:cNvSpPr/>
            <p:nvPr/>
          </p:nvSpPr>
          <p:spPr>
            <a:xfrm>
              <a:off x="1732315" y="6280167"/>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1" name="Group 100"/>
          <p:cNvGrpSpPr/>
          <p:nvPr/>
        </p:nvGrpSpPr>
        <p:grpSpPr>
          <a:xfrm>
            <a:off x="815530" y="7644624"/>
            <a:ext cx="13196783" cy="891401"/>
            <a:chOff x="1732315" y="7477629"/>
            <a:chExt cx="13196783" cy="891401"/>
          </a:xfrm>
        </p:grpSpPr>
        <mc:AlternateContent xmlns:mc="http://schemas.openxmlformats.org/markup-compatibility/2006" xmlns:a14="http://schemas.microsoft.com/office/drawing/2010/main">
          <mc:Choice Requires="a14">
            <p:sp>
              <p:nvSpPr>
                <p:cNvPr id="50" name="Rectangle 49"/>
                <p:cNvSpPr/>
                <p:nvPr/>
              </p:nvSpPr>
              <p:spPr>
                <a:xfrm>
                  <a:off x="2737098" y="7525849"/>
                  <a:ext cx="12192000" cy="769441"/>
                </a:xfrm>
                <a:prstGeom prst="rect">
                  <a:avLst/>
                </a:prstGeom>
              </p:spPr>
              <p:txBody>
                <a:bodyPr>
                  <a:spAutoFit/>
                </a:bodyPr>
                <a:lstStyle/>
                <a:p>
                  <a:r>
                    <a:rPr lang="en-US" sz="4400" b="1">
                      <a:latin typeface="Times New Roman" panose="02020603050405020304" pitchFamily="18" charset="0"/>
                      <a:ea typeface="Tahoma" pitchFamily="34" charset="0"/>
                      <a:cs typeface="Times New Roman" panose="02020603050405020304" pitchFamily="18" charset="0"/>
                    </a:rPr>
                    <a:t>Kiểm </a:t>
                  </a:r>
                  <a:r>
                    <a:rPr lang="en-US" sz="4400" b="1" dirty="0" err="1">
                      <a:latin typeface="Times New Roman" panose="02020603050405020304" pitchFamily="18" charset="0"/>
                      <a:ea typeface="Tahoma" pitchFamily="34" charset="0"/>
                      <a:cs typeface="Times New Roman" panose="02020603050405020304" pitchFamily="18" charset="0"/>
                    </a:rPr>
                    <a:t>tra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thấy</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1" smtClean="0">
                          <a:latin typeface="Cambria Math"/>
                          <a:ea typeface="Tahoma" pitchFamily="34" charset="0"/>
                          <a:cs typeface="Tahoma" pitchFamily="34" charset="0"/>
                          <a:sym typeface="Wingdings 3"/>
                        </a:rPr>
                        <m:t>𝑶</m:t>
                      </m:r>
                      <m:r>
                        <a:rPr lang="en-US" sz="4400" b="1" i="1" smtClean="0">
                          <a:latin typeface="Cambria Math"/>
                          <a:ea typeface="Tahoma" pitchFamily="34" charset="0"/>
                          <a:cs typeface="Tahoma" pitchFamily="34" charset="0"/>
                          <a:sym typeface="Wingdings 3"/>
                        </a:rPr>
                        <m:t>(</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𝟎</m:t>
                      </m:r>
                      <m:r>
                        <a:rPr lang="en-US" sz="4400" b="1" i="1" smtClean="0">
                          <a:latin typeface="Cambria Math"/>
                          <a:ea typeface="Tahoma" pitchFamily="34" charset="0"/>
                          <a:cs typeface="Tahoma" pitchFamily="34" charset="0"/>
                          <a:sym typeface="Wingdings 3"/>
                        </a:rPr>
                        <m:t>) ∉(</m:t>
                      </m:r>
                      <m:r>
                        <a:rPr lang="en-US" sz="4400" b="1" i="1" smtClean="0">
                          <a:latin typeface="Cambria Math"/>
                          <a:ea typeface="Tahoma" pitchFamily="34" charset="0"/>
                          <a:cs typeface="Tahoma" pitchFamily="34" charset="0"/>
                          <a:sym typeface="Wingdings 3"/>
                        </a:rPr>
                        <m:t>𝒅</m:t>
                      </m:r>
                      <m:r>
                        <a:rPr lang="en-US" sz="4400" b="1" i="1" smtClean="0">
                          <a:latin typeface="Cambria Math"/>
                          <a:ea typeface="Tahoma" pitchFamily="34" charset="0"/>
                          <a:cs typeface="Tahoma" pitchFamily="34" charset="0"/>
                          <a:sym typeface="Wingdings 3"/>
                        </a:rPr>
                        <m:t>)</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2737098" y="7525849"/>
                  <a:ext cx="12192000" cy="769441"/>
                </a:xfrm>
                <a:prstGeom prst="rect">
                  <a:avLst/>
                </a:prstGeom>
                <a:blipFill rotWithShape="1">
                  <a:blip r:embed="rId5"/>
                  <a:stretch>
                    <a:fillRect l="-2050" t="-16667" b="-36508"/>
                  </a:stretch>
                </a:blipFill>
              </p:spPr>
              <p:txBody>
                <a:bodyPr/>
                <a:lstStyle/>
                <a:p>
                  <a:r>
                    <a:rPr lang="en-US">
                      <a:noFill/>
                    </a:rPr>
                    <a:t> </a:t>
                  </a:r>
                </a:p>
              </p:txBody>
            </p:sp>
          </mc:Fallback>
        </mc:AlternateContent>
        <p:sp>
          <p:nvSpPr>
            <p:cNvPr id="96" name="Oval 95"/>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2" name="Group 101"/>
          <p:cNvGrpSpPr/>
          <p:nvPr/>
        </p:nvGrpSpPr>
        <p:grpSpPr>
          <a:xfrm>
            <a:off x="815530" y="8842086"/>
            <a:ext cx="11287534" cy="891401"/>
            <a:chOff x="1732315" y="8675091"/>
            <a:chExt cx="11287534" cy="891401"/>
          </a:xfrm>
        </p:grpSpPr>
        <mc:AlternateContent xmlns:mc="http://schemas.openxmlformats.org/markup-compatibility/2006" xmlns:a14="http://schemas.microsoft.com/office/drawing/2010/main">
          <mc:Choice Requires="a14">
            <p:sp>
              <p:nvSpPr>
                <p:cNvPr id="51" name="Rectangle 50"/>
                <p:cNvSpPr/>
                <p:nvPr/>
              </p:nvSpPr>
              <p:spPr>
                <a:xfrm>
                  <a:off x="2737098" y="8725982"/>
                  <a:ext cx="10282751"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Thay </a:t>
                  </a:r>
                  <a14:m>
                    <m:oMath xmlns:m="http://schemas.openxmlformats.org/officeDocument/2006/math">
                      <m:r>
                        <a:rPr lang="en-US" sz="4400" b="1" i="1">
                          <a:latin typeface="Cambria Math" panose="02040503050406030204" pitchFamily="18" charset="0"/>
                          <a:ea typeface="Tahoma" pitchFamily="34" charset="0"/>
                          <a:cs typeface="Times New Roman" panose="02020603050405020304" pitchFamily="18" charset="0"/>
                        </a:rPr>
                        <m:t>𝑶</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m:t>
                      </m:r>
                      <m:r>
                        <a:rPr lang="en-US" sz="4400" b="1" i="1">
                          <a:latin typeface="Cambria Math" panose="02040503050406030204" pitchFamily="18" charset="0"/>
                          <a:ea typeface="Tahoma" pitchFamily="34" charset="0"/>
                          <a:cs typeface="Times New Roman" panose="02020603050405020304" pitchFamily="18" charset="0"/>
                        </a:rPr>
                        <m:t>𝟎</m:t>
                      </m:r>
                      <m:r>
                        <a:rPr lang="en-US" sz="4400" b="1" i="1">
                          <a:latin typeface="Cambria Math" panose="02040503050406030204" pitchFamily="18" charset="0"/>
                          <a:ea typeface="Tahoma" pitchFamily="34" charset="0"/>
                          <a:cs typeface="Times New Roman" panose="02020603050405020304" pitchFamily="18" charset="0"/>
                        </a:rPr>
                        <m:t>) </m:t>
                      </m:r>
                    </m:oMath>
                  </a14:m>
                  <a:r>
                    <a:rPr lang="en-US" sz="4400" b="1">
                      <a:latin typeface="Times New Roman" panose="02020603050405020304" pitchFamily="18" charset="0"/>
                      <a:ea typeface="Tahoma" pitchFamily="34" charset="0"/>
                      <a:cs typeface="Times New Roman" panose="02020603050405020304" pitchFamily="18" charset="0"/>
                    </a:rPr>
                    <a:t>vào VT bpt ta được </a:t>
                  </a:r>
                  <a14:m>
                    <m:oMath xmlns:m="http://schemas.openxmlformats.org/officeDocument/2006/math">
                      <m:r>
                        <a:rPr lang="en-US" sz="4400" b="1" i="0" smtClean="0">
                          <a:latin typeface="Cambria Math"/>
                          <a:ea typeface="Tahoma" pitchFamily="34" charset="0"/>
                          <a:cs typeface="Tahoma" pitchFamily="34" charset="0"/>
                        </a:rPr>
                        <m:t>−</m:t>
                      </m:r>
                      <m:r>
                        <a:rPr lang="en-US" sz="4400" b="1" i="0" smtClean="0">
                          <a:latin typeface="Cambria Math"/>
                          <a:ea typeface="Tahoma" pitchFamily="34" charset="0"/>
                          <a:cs typeface="Tahoma" pitchFamily="34" charset="0"/>
                        </a:rPr>
                        <m:t>𝟑</m:t>
                      </m:r>
                      <m:r>
                        <a:rPr lang="en-US" sz="4400" b="1" i="1" smtClean="0">
                          <a:latin typeface="Cambria Math"/>
                          <a:ea typeface="Tahoma" pitchFamily="34" charset="0"/>
                          <a:cs typeface="Tahoma" pitchFamily="34" charset="0"/>
                        </a:rPr>
                        <m:t>&lt;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8725982"/>
                  <a:ext cx="10282751" cy="769441"/>
                </a:xfrm>
                <a:prstGeom prst="rect">
                  <a:avLst/>
                </a:prstGeom>
                <a:blipFill>
                  <a:blip r:embed="rId6"/>
                  <a:stretch>
                    <a:fillRect l="-2432" t="-15873" b="-38095"/>
                  </a:stretch>
                </a:blipFill>
              </p:spPr>
              <p:txBody>
                <a:bodyPr/>
                <a:lstStyle/>
                <a:p>
                  <a:r>
                    <a:rPr lang="en-US">
                      <a:noFill/>
                    </a:rPr>
                    <a:t> </a:t>
                  </a:r>
                </a:p>
              </p:txBody>
            </p:sp>
          </mc:Fallback>
        </mc:AlternateContent>
        <p:sp>
          <p:nvSpPr>
            <p:cNvPr id="97" name="Oval 9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3" name="Group 102"/>
          <p:cNvGrpSpPr/>
          <p:nvPr/>
        </p:nvGrpSpPr>
        <p:grpSpPr>
          <a:xfrm>
            <a:off x="815530" y="10039548"/>
            <a:ext cx="12022705" cy="3876834"/>
            <a:chOff x="1732315" y="9872553"/>
            <a:chExt cx="12022705" cy="3876834"/>
          </a:xfrm>
        </p:grpSpPr>
        <p:sp>
          <p:nvSpPr>
            <p:cNvPr id="52" name="Rectangle 51"/>
            <p:cNvSpPr/>
            <p:nvPr/>
          </p:nvSpPr>
          <p:spPr>
            <a:xfrm>
              <a:off x="2737098" y="9926116"/>
              <a:ext cx="2598788" cy="769441"/>
            </a:xfrm>
            <a:prstGeom prst="rect">
              <a:avLst/>
            </a:prstGeom>
          </p:spPr>
          <p:txBody>
            <a:bodyPr wrap="none">
              <a:spAutoFit/>
            </a:bodyPr>
            <a:lstStyle/>
            <a:p>
              <a:r>
                <a:rPr lang="en-US" sz="4400" b="1">
                  <a:latin typeface="Times New Roman" panose="02020603050405020304" pitchFamily="18" charset="0"/>
                  <a:ea typeface="Tahoma" pitchFamily="34" charset="0"/>
                  <a:cs typeface="Times New Roman" panose="02020603050405020304" pitchFamily="18" charset="0"/>
                </a:rPr>
                <a:t>Kết </a:t>
              </a:r>
              <a:r>
                <a:rPr lang="en-US" sz="4400" b="1" dirty="0" err="1">
                  <a:latin typeface="Times New Roman" panose="02020603050405020304" pitchFamily="18" charset="0"/>
                  <a:ea typeface="Tahoma" pitchFamily="34" charset="0"/>
                  <a:cs typeface="Times New Roman" panose="02020603050405020304" pitchFamily="18" charset="0"/>
                </a:rPr>
                <a:t>luận</a:t>
              </a:r>
              <a:r>
                <a:rPr lang="en-US" sz="4400" b="1">
                  <a:latin typeface="Times New Roman" panose="02020603050405020304" pitchFamily="18" charset="0"/>
                  <a:ea typeface="Tahoma" pitchFamily="34" charset="0"/>
                  <a:cs typeface="Times New Roman" panose="02020603050405020304" pitchFamily="18" charset="0"/>
                </a:rPr>
                <a:t>: </a:t>
              </a:r>
            </a:p>
          </p:txBody>
        </p:sp>
        <p:sp>
          <p:nvSpPr>
            <p:cNvPr id="98" name="Oval 97"/>
            <p:cNvSpPr/>
            <p:nvPr/>
          </p:nvSpPr>
          <p:spPr>
            <a:xfrm>
              <a:off x="1732315" y="9872553"/>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4</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Rectangle 52"/>
                <p:cNvSpPr/>
                <p:nvPr/>
              </p:nvSpPr>
              <p:spPr>
                <a:xfrm>
                  <a:off x="2834141" y="10763954"/>
                  <a:ext cx="10920879" cy="2985433"/>
                </a:xfrm>
                <a:prstGeom prst="rect">
                  <a:avLst/>
                </a:prstGeom>
              </p:spPr>
              <p:txBody>
                <a:bodyPr wrap="square">
                  <a:spAutoFit/>
                </a:bodyPr>
                <a:lstStyle/>
                <a:p>
                  <a:pPr>
                    <a:lnSpc>
                      <a:spcPts val="6000"/>
                    </a:lnSpc>
                  </a:pP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p>
                <a:p>
                  <a:r>
                    <a:rPr lang="en-US" sz="4400" b="1" dirty="0" smtClean="0">
                      <a:latin typeface="Times New Roman" panose="02020603050405020304" pitchFamily="18" charset="0"/>
                      <a:ea typeface="Tahoma" pitchFamily="34" charset="0"/>
                      <a:cs typeface="Times New Roman" panose="02020603050405020304" pitchFamily="18" charset="0"/>
                    </a:rPr>
                    <a:t>là</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không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bị</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tô</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đậm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trong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hình</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smtClean="0">
                      <a:latin typeface="Times New Roman" panose="02020603050405020304" pitchFamily="18" charset="0"/>
                      <a:ea typeface="Tahoma" pitchFamily="34" charset="0"/>
                      <a:cs typeface="Times New Roman" panose="02020603050405020304" pitchFamily="18" charset="0"/>
                    </a:rPr>
                    <a:t>vẽ</a:t>
                  </a:r>
                  <a:r>
                    <a:rPr lang="en-US" sz="4400" b="1" dirty="0" smtClean="0">
                      <a:latin typeface="Times New Roman" panose="02020603050405020304" pitchFamily="18" charset="0"/>
                      <a:ea typeface="Tahoma" pitchFamily="34" charset="0"/>
                      <a:cs typeface="Times New Roman" panose="02020603050405020304" pitchFamily="18" charset="0"/>
                    </a:rPr>
                    <a:t> </a:t>
                  </a:r>
                  <a:r>
                    <a:rPr lang="en-US" sz="4400" b="1" dirty="0">
                      <a:latin typeface="Times New Roman" panose="02020603050405020304" pitchFamily="18" charset="0"/>
                      <a:ea typeface="Tahoma" pitchFamily="34" charset="0"/>
                      <a:cs typeface="Times New Roman" panose="02020603050405020304" pitchFamily="18" charset="0"/>
                    </a:rPr>
                    <a:t>và </a:t>
                  </a:r>
                  <a:r>
                    <a:rPr lang="en-US" sz="4400" b="1" dirty="0" err="1">
                      <a:latin typeface="Times New Roman" panose="02020603050405020304" pitchFamily="18" charset="0"/>
                      <a:ea typeface="Tahoma" pitchFamily="34" charset="0"/>
                      <a:cs typeface="Times New Roman" panose="02020603050405020304" pitchFamily="18" charset="0"/>
                    </a:rPr>
                    <a:t>kể</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cả</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đường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thẳng</a:t>
                  </a:r>
                  <a:r>
                    <a:rPr lang="en-US" sz="4400" b="1" dirty="0" smtClean="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d>
                        <m:dPr>
                          <m:ctrlPr>
                            <a:rPr lang="en-US" sz="4400" b="1" i="1" dirty="0">
                              <a:latin typeface="Cambria Math"/>
                              <a:ea typeface="Tahoma" pitchFamily="34" charset="0"/>
                              <a:cs typeface="Tahoma" pitchFamily="34" charset="0"/>
                              <a:sym typeface="Wingdings 3"/>
                            </a:rPr>
                          </m:ctrlPr>
                        </m:dPr>
                        <m:e>
                          <m:r>
                            <a:rPr lang="en-US" sz="4400" b="1" i="1" dirty="0">
                              <a:latin typeface="Cambria Math"/>
                              <a:ea typeface="Tahoma" pitchFamily="34" charset="0"/>
                              <a:cs typeface="Tahoma" pitchFamily="34" charset="0"/>
                              <a:sym typeface="Wingdings 3"/>
                            </a:rPr>
                            <m:t>𝒅</m:t>
                          </m:r>
                        </m:e>
                      </m:d>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𝟐</m:t>
                      </m:r>
                      <m:r>
                        <a:rPr lang="en-US" sz="4400" b="1" i="1">
                          <a:latin typeface="Cambria Math"/>
                          <a:ea typeface="Tahoma" pitchFamily="34" charset="0"/>
                          <a:cs typeface="Tahoma" pitchFamily="34" charset="0"/>
                          <a:sym typeface="Wingdings 3"/>
                        </a:rPr>
                        <m:t>𝒙</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𝒚</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𝟑</m:t>
                      </m:r>
                      <m:r>
                        <a:rPr lang="en-US" sz="4400" b="1" i="1">
                          <a:latin typeface="Cambria Math"/>
                          <a:ea typeface="Tahoma" pitchFamily="34" charset="0"/>
                          <a:cs typeface="Tahoma" pitchFamily="34" charset="0"/>
                          <a:sym typeface="Wingdings 3"/>
                        </a:rPr>
                        <m:t>=</m:t>
                      </m:r>
                      <m:r>
                        <a:rPr lang="en-US" sz="4400" b="1" i="1">
                          <a:latin typeface="Cambria Math"/>
                          <a:ea typeface="Tahoma" pitchFamily="34" charset="0"/>
                          <a:cs typeface="Tahoma" pitchFamily="34" charset="0"/>
                          <a:sym typeface="Wingdings 3"/>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a:p>
                  <a:pPr>
                    <a:lnSpc>
                      <a:spcPts val="6000"/>
                    </a:lnSpc>
                  </a:pP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2834141" y="10763954"/>
                  <a:ext cx="10920879" cy="2985433"/>
                </a:xfrm>
                <a:prstGeom prst="rect">
                  <a:avLst/>
                </a:prstGeom>
                <a:blipFill rotWithShape="1">
                  <a:blip r:embed="rId7"/>
                  <a:stretch>
                    <a:fillRect l="-2289" t="-2857" r="-279"/>
                  </a:stretch>
                </a:blipFill>
              </p:spPr>
              <p:txBody>
                <a:bodyPr/>
                <a:lstStyle/>
                <a:p>
                  <a:r>
                    <a:rPr lang="vi-VN">
                      <a:noFill/>
                    </a:rPr>
                    <a:t> </a:t>
                  </a:r>
                </a:p>
              </p:txBody>
            </p:sp>
          </mc:Fallback>
        </mc:AlternateContent>
      </p:grpSp>
      <p:sp>
        <p:nvSpPr>
          <p:cNvPr id="40" name="Rectangle 2"/>
          <p:cNvSpPr>
            <a:spLocks noChangeArrowheads="1"/>
          </p:cNvSpPr>
          <p:nvPr/>
        </p:nvSpPr>
        <p:spPr bwMode="auto">
          <a:xfrm>
            <a:off x="0" y="-3847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32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99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72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pic>
        <p:nvPicPr>
          <p:cNvPr id="69" name="Picture 68"/>
          <p:cNvPicPr>
            <a:picLocks noChangeAspect="1"/>
          </p:cNvPicPr>
          <p:nvPr/>
        </p:nvPicPr>
        <p:blipFill>
          <a:blip r:embed="rId8"/>
          <a:stretch>
            <a:fillRect/>
          </a:stretch>
        </p:blipFill>
        <p:spPr>
          <a:xfrm>
            <a:off x="14394431" y="4731429"/>
            <a:ext cx="8170844" cy="8922392"/>
          </a:xfrm>
          <a:prstGeom prst="rect">
            <a:avLst/>
          </a:prstGeom>
        </p:spPr>
      </p:pic>
      <p:grpSp>
        <p:nvGrpSpPr>
          <p:cNvPr id="66" name="Group 54">
            <a:extLst>
              <a:ext uri="{FF2B5EF4-FFF2-40B4-BE49-F238E27FC236}">
                <a16:creationId xmlns="" xmlns:a16="http://schemas.microsoft.com/office/drawing/2014/main" id="{192D8133-FA66-43CD-BA63-468AF4705BB9}"/>
              </a:ext>
            </a:extLst>
          </p:cNvPr>
          <p:cNvGrpSpPr/>
          <p:nvPr/>
        </p:nvGrpSpPr>
        <p:grpSpPr>
          <a:xfrm>
            <a:off x="710038" y="3307628"/>
            <a:ext cx="21841827" cy="1390088"/>
            <a:chOff x="1268078" y="3405486"/>
            <a:chExt cx="21841827" cy="1390088"/>
          </a:xfrm>
        </p:grpSpPr>
        <p:sp>
          <p:nvSpPr>
            <p:cNvPr id="67" name="Rounded Rectangle 61">
              <a:extLst>
                <a:ext uri="{FF2B5EF4-FFF2-40B4-BE49-F238E27FC236}">
                  <a16:creationId xmlns="" xmlns:a16="http://schemas.microsoft.com/office/drawing/2014/main" id="{0724C519-1E00-4E2E-A35F-88550C6DC4A0}"/>
                </a:ext>
              </a:extLst>
            </p:cNvPr>
            <p:cNvSpPr/>
            <p:nvPr/>
          </p:nvSpPr>
          <p:spPr>
            <a:xfrm>
              <a:off x="1268078" y="3790952"/>
              <a:ext cx="21841827" cy="100462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 xmlns:a16="http://schemas.microsoft.com/office/drawing/2014/main" id="{368C0F84-0777-4AA8-ACE9-25103E32A468}"/>
                </a:ext>
              </a:extLst>
            </p:cNvPr>
            <p:cNvGrpSpPr/>
            <p:nvPr/>
          </p:nvGrpSpPr>
          <p:grpSpPr>
            <a:xfrm>
              <a:off x="1268078" y="3405486"/>
              <a:ext cx="3300222" cy="940513"/>
              <a:chOff x="1311958" y="3405486"/>
              <a:chExt cx="3300222" cy="940513"/>
            </a:xfrm>
          </p:grpSpPr>
          <p:sp>
            <p:nvSpPr>
              <p:cNvPr id="70" name="Freeform 20">
                <a:extLst>
                  <a:ext uri="{FF2B5EF4-FFF2-40B4-BE49-F238E27FC236}">
                    <a16:creationId xmlns="" xmlns:a16="http://schemas.microsoft.com/office/drawing/2014/main" id="{B2AE0430-AD42-43CD-948C-AA6C92A7EC71}"/>
                  </a:ext>
                </a:extLst>
              </p:cNvPr>
              <p:cNvSpPr>
                <a:spLocks/>
              </p:cNvSpPr>
              <p:nvPr/>
            </p:nvSpPr>
            <p:spPr bwMode="auto">
              <a:xfrm rot="5400000">
                <a:off x="2972101" y="2673107"/>
                <a:ext cx="740656" cy="253950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 xmlns:a16="http://schemas.microsoft.com/office/drawing/2014/main" id="{E3AA3A30-3FA7-4A5D-AF74-DB566F53ECF3}"/>
                  </a:ext>
                </a:extLst>
              </p:cNvPr>
              <p:cNvSpPr txBox="1"/>
              <p:nvPr/>
            </p:nvSpPr>
            <p:spPr>
              <a:xfrm>
                <a:off x="2249248" y="3481686"/>
                <a:ext cx="1941557" cy="769441"/>
              </a:xfrm>
              <a:prstGeom prst="rect">
                <a:avLst/>
              </a:prstGeom>
              <a:noFill/>
            </p:spPr>
            <p:txBody>
              <a:bodyPr wrap="none" rtlCol="0">
                <a:spAutoFit/>
              </a:bodyPr>
              <a:lstStyle/>
              <a:p>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dụ 3</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2" name="Group 70">
                <a:extLst>
                  <a:ext uri="{FF2B5EF4-FFF2-40B4-BE49-F238E27FC236}">
                    <a16:creationId xmlns="" xmlns:a16="http://schemas.microsoft.com/office/drawing/2014/main" id="{7E0B6B50-9029-400F-9441-BD006028801C}"/>
                  </a:ext>
                </a:extLst>
              </p:cNvPr>
              <p:cNvGrpSpPr/>
              <p:nvPr/>
            </p:nvGrpSpPr>
            <p:grpSpPr>
              <a:xfrm>
                <a:off x="1311958" y="3405486"/>
                <a:ext cx="950173" cy="940513"/>
                <a:chOff x="1311958" y="3405486"/>
                <a:chExt cx="950173" cy="940513"/>
              </a:xfrm>
            </p:grpSpPr>
            <p:sp>
              <p:nvSpPr>
                <p:cNvPr id="73" name="Rectangle 72">
                  <a:extLst>
                    <a:ext uri="{FF2B5EF4-FFF2-40B4-BE49-F238E27FC236}">
                      <a16:creationId xmlns="" xmlns:a16="http://schemas.microsoft.com/office/drawing/2014/main" id="{000C0BA0-B21E-4517-9B83-E0D9A3767CF0}"/>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4" name="Freeform 13">
                  <a:extLst>
                    <a:ext uri="{FF2B5EF4-FFF2-40B4-BE49-F238E27FC236}">
                      <a16:creationId xmlns="" xmlns:a16="http://schemas.microsoft.com/office/drawing/2014/main" id="{717B498C-CE49-4BAA-92C0-00D8A9D54F14}"/>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14">
                  <a:extLst>
                    <a:ext uri="{FF2B5EF4-FFF2-40B4-BE49-F238E27FC236}">
                      <a16:creationId xmlns="" xmlns:a16="http://schemas.microsoft.com/office/drawing/2014/main" id="{AB5EF177-FAB6-46E1-915D-4F2FA71DA36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15">
                  <a:extLst>
                    <a:ext uri="{FF2B5EF4-FFF2-40B4-BE49-F238E27FC236}">
                      <a16:creationId xmlns="" xmlns:a16="http://schemas.microsoft.com/office/drawing/2014/main" id="{B8B6C0EE-61CB-4554-B5DD-8F2A9E03AE80}"/>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16">
                  <a:extLst>
                    <a:ext uri="{FF2B5EF4-FFF2-40B4-BE49-F238E27FC236}">
                      <a16:creationId xmlns="" xmlns:a16="http://schemas.microsoft.com/office/drawing/2014/main" id="{9B1E0036-59E5-402A-AA1C-A28504763D0F}"/>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17">
                  <a:extLst>
                    <a:ext uri="{FF2B5EF4-FFF2-40B4-BE49-F238E27FC236}">
                      <a16:creationId xmlns="" xmlns:a16="http://schemas.microsoft.com/office/drawing/2014/main" id="{4BF6C8F5-240D-40D9-92C2-F6BCB0D2CD00}"/>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18">
                  <a:extLst>
                    <a:ext uri="{FF2B5EF4-FFF2-40B4-BE49-F238E27FC236}">
                      <a16:creationId xmlns="" xmlns:a16="http://schemas.microsoft.com/office/drawing/2014/main" id="{FFA80994-6A8D-4C6A-BB03-8CF1A01790CF}"/>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19">
                  <a:extLst>
                    <a:ext uri="{FF2B5EF4-FFF2-40B4-BE49-F238E27FC236}">
                      <a16:creationId xmlns="" xmlns:a16="http://schemas.microsoft.com/office/drawing/2014/main" id="{9F463184-776C-4E42-B1F8-67F9D541EA43}"/>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20">
                  <a:extLst>
                    <a:ext uri="{FF2B5EF4-FFF2-40B4-BE49-F238E27FC236}">
                      <a16:creationId xmlns="" xmlns:a16="http://schemas.microsoft.com/office/drawing/2014/main" id="{31DA55FF-C709-4C02-BF7B-AC47CC46841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21">
                  <a:extLst>
                    <a:ext uri="{FF2B5EF4-FFF2-40B4-BE49-F238E27FC236}">
                      <a16:creationId xmlns="" xmlns:a16="http://schemas.microsoft.com/office/drawing/2014/main" id="{5982DAAF-DDA5-4E61-87D9-EA008091360C}"/>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22">
                  <a:extLst>
                    <a:ext uri="{FF2B5EF4-FFF2-40B4-BE49-F238E27FC236}">
                      <a16:creationId xmlns="" xmlns:a16="http://schemas.microsoft.com/office/drawing/2014/main" id="{C8225CD9-C88D-4CB2-81B0-741400F72E3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23">
                  <a:extLst>
                    <a:ext uri="{FF2B5EF4-FFF2-40B4-BE49-F238E27FC236}">
                      <a16:creationId xmlns="" xmlns:a16="http://schemas.microsoft.com/office/drawing/2014/main" id="{0BE656E9-AD95-4F2B-B9F0-9637DE7755F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24">
                  <a:extLst>
                    <a:ext uri="{FF2B5EF4-FFF2-40B4-BE49-F238E27FC236}">
                      <a16:creationId xmlns="" xmlns:a16="http://schemas.microsoft.com/office/drawing/2014/main" id="{0761FB38-E588-4E23-852A-668112B130FA}"/>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25">
                  <a:extLst>
                    <a:ext uri="{FF2B5EF4-FFF2-40B4-BE49-F238E27FC236}">
                      <a16:creationId xmlns="" xmlns:a16="http://schemas.microsoft.com/office/drawing/2014/main" id="{3BBFC940-214C-4A68-A2B3-94891169425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26">
                  <a:extLst>
                    <a:ext uri="{FF2B5EF4-FFF2-40B4-BE49-F238E27FC236}">
                      <a16:creationId xmlns="" xmlns:a16="http://schemas.microsoft.com/office/drawing/2014/main" id="{9A4CE45D-794F-4518-A2C6-D55229C054A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27">
                  <a:extLst>
                    <a:ext uri="{FF2B5EF4-FFF2-40B4-BE49-F238E27FC236}">
                      <a16:creationId xmlns="" xmlns:a16="http://schemas.microsoft.com/office/drawing/2014/main" id="{C6AF324A-0ED0-4E50-BF9B-9AEA0B2D274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28">
                  <a:extLst>
                    <a:ext uri="{FF2B5EF4-FFF2-40B4-BE49-F238E27FC236}">
                      <a16:creationId xmlns="" xmlns:a16="http://schemas.microsoft.com/office/drawing/2014/main" id="{D8AE288D-60B4-4767-BCEA-6CC48BAE0F12}"/>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29">
                  <a:extLst>
                    <a:ext uri="{FF2B5EF4-FFF2-40B4-BE49-F238E27FC236}">
                      <a16:creationId xmlns="" xmlns:a16="http://schemas.microsoft.com/office/drawing/2014/main" id="{2F09669A-2048-4201-87C1-4A162B8D8B7F}"/>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30">
                  <a:extLst>
                    <a:ext uri="{FF2B5EF4-FFF2-40B4-BE49-F238E27FC236}">
                      <a16:creationId xmlns="" xmlns:a16="http://schemas.microsoft.com/office/drawing/2014/main" id="{E8853729-4A53-4B27-82BB-2E801C7ABC9D}"/>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2" name="Freeform 31">
                  <a:extLst>
                    <a:ext uri="{FF2B5EF4-FFF2-40B4-BE49-F238E27FC236}">
                      <a16:creationId xmlns="" xmlns:a16="http://schemas.microsoft.com/office/drawing/2014/main" id="{0683867D-4C3D-4055-B02E-6CDB6FBCC049}"/>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3" name="Freeform 32">
                  <a:extLst>
                    <a:ext uri="{FF2B5EF4-FFF2-40B4-BE49-F238E27FC236}">
                      <a16:creationId xmlns="" xmlns:a16="http://schemas.microsoft.com/office/drawing/2014/main" id="{E3218024-BD46-4F48-9C5D-78B86E46F8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4" name="Freeform 33">
                  <a:extLst>
                    <a:ext uri="{FF2B5EF4-FFF2-40B4-BE49-F238E27FC236}">
                      <a16:creationId xmlns="" xmlns:a16="http://schemas.microsoft.com/office/drawing/2014/main" id="{BCB49B18-26D4-4152-98B5-6541750192B3}"/>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4" name="Freeform 34">
                  <a:extLst>
                    <a:ext uri="{FF2B5EF4-FFF2-40B4-BE49-F238E27FC236}">
                      <a16:creationId xmlns="" xmlns:a16="http://schemas.microsoft.com/office/drawing/2014/main" id="{C6108606-1B54-4B51-926E-9096C4E0000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5" name="Freeform 35">
                  <a:extLst>
                    <a:ext uri="{FF2B5EF4-FFF2-40B4-BE49-F238E27FC236}">
                      <a16:creationId xmlns="" xmlns:a16="http://schemas.microsoft.com/office/drawing/2014/main" id="{612F29CD-6BFE-4697-8235-7E435A85315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6" name="Freeform 36">
                  <a:extLst>
                    <a:ext uri="{FF2B5EF4-FFF2-40B4-BE49-F238E27FC236}">
                      <a16:creationId xmlns="" xmlns:a16="http://schemas.microsoft.com/office/drawing/2014/main" id="{FBF304F8-7200-4DC5-831A-C840AB3FCA6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107" name="Rectangle 106">
                <a:extLst>
                  <a:ext uri="{FF2B5EF4-FFF2-40B4-BE49-F238E27FC236}">
                    <a16:creationId xmlns="" xmlns:a16="http://schemas.microsoft.com/office/drawing/2014/main" id="{49C84140-56D2-4546-B1E9-C3D57043F06D}"/>
                  </a:ext>
                </a:extLst>
              </p:cNvPr>
              <p:cNvSpPr/>
              <p:nvPr/>
            </p:nvSpPr>
            <p:spPr>
              <a:xfrm>
                <a:off x="3882874" y="3622870"/>
                <a:ext cx="16302808" cy="849784"/>
              </a:xfrm>
              <a:prstGeom prst="rect">
                <a:avLst/>
              </a:prstGeom>
            </p:spPr>
            <p:txBody>
              <a:bodyPr wrap="square">
                <a:spAutoFit/>
              </a:bodyPr>
              <a:lstStyle/>
              <a:p>
                <a:pPr algn="ctr">
                  <a:lnSpc>
                    <a:spcPts val="6500"/>
                  </a:lnSpc>
                </a:pPr>
                <a:r>
                  <a:rPr lang="en-US" sz="4400" b="1" dirty="0">
                    <a:latin typeface="Times New Roman" panose="02020603050405020304" pitchFamily="18" charset="0"/>
                    <a:ea typeface="Tahoma" pitchFamily="34" charset="0"/>
                    <a:cs typeface="Times New Roman" panose="02020603050405020304" pitchFamily="18" charset="0"/>
                  </a:rPr>
                  <a:t>Biểu </a:t>
                </a:r>
                <a:r>
                  <a:rPr lang="en-US" sz="4400" b="1" dirty="0" err="1">
                    <a:latin typeface="Times New Roman" panose="02020603050405020304" pitchFamily="18" charset="0"/>
                    <a:ea typeface="Tahoma" pitchFamily="34" charset="0"/>
                    <a:cs typeface="Times New Roman" panose="02020603050405020304" pitchFamily="18" charset="0"/>
                  </a:rPr>
                  <a:t>diễn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miền</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nghiệm</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của</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bất</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phương</a:t>
                </a:r>
                <a:r>
                  <a:rPr lang="en-US" sz="4400" b="1" dirty="0">
                    <a:latin typeface="Times New Roman" panose="02020603050405020304" pitchFamily="18" charset="0"/>
                    <a:ea typeface="Tahoma" pitchFamily="34" charset="0"/>
                    <a:cs typeface="Times New Roman" panose="02020603050405020304" pitchFamily="18" charset="0"/>
                  </a:rPr>
                  <a:t> </a:t>
                </a:r>
                <a:r>
                  <a:rPr lang="en-US" sz="4400" b="1" dirty="0" err="1">
                    <a:latin typeface="Times New Roman" panose="02020603050405020304" pitchFamily="18" charset="0"/>
                    <a:ea typeface="Tahoma" pitchFamily="34" charset="0"/>
                    <a:cs typeface="Times New Roman" panose="02020603050405020304" pitchFamily="18" charset="0"/>
                  </a:rPr>
                  <a:t>trình</a:t>
                </a:r>
                <a:r>
                  <a:rPr lang="en-US" sz="4400" b="1" dirty="0">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i="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𝟑</m:t>
                    </m:r>
                    <m:r>
                      <a:rPr lang="en-US" sz="4400" b="1" i="1">
                        <a:latin typeface="Cambria Math"/>
                        <a:ea typeface="Cambria Math"/>
                        <a:cs typeface="Tahoma" pitchFamily="34" charset="0"/>
                      </a:rPr>
                      <m:t>≤</m:t>
                    </m:r>
                    <m:r>
                      <a:rPr lang="en-US" sz="4400" b="1" i="1" smtClean="0">
                        <a:latin typeface="Cambria Math"/>
                        <a:ea typeface="Tahoma" pitchFamily="34" charset="0"/>
                        <a:cs typeface="Tahoma" pitchFamily="34" charset="0"/>
                      </a:rPr>
                      <m:t>𝟎</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07" name="Rectangle 106">
                <a:extLst>
                  <a:ext uri="{FF2B5EF4-FFF2-40B4-BE49-F238E27FC236}">
                    <a16:creationId xmlns:a16="http://schemas.microsoft.com/office/drawing/2014/main" id="{49C84140-56D2-4546-B1E9-C3D57043F06D}"/>
                  </a:ext>
                </a:extLst>
              </p:cNvPr>
              <p:cNvSpPr>
                <a:spLocks noRot="1" noChangeAspect="1" noMove="1" noResize="1" noEditPoints="1" noAdjustHandles="1" noChangeArrowheads="1" noChangeShapeType="1" noTextEdit="1"/>
              </p:cNvSpPr>
              <p:nvPr/>
            </p:nvSpPr>
            <p:spPr>
              <a:xfrm>
                <a:off x="3882874" y="3622870"/>
                <a:ext cx="16302808" cy="849784"/>
              </a:xfrm>
              <a:prstGeom prst="rect">
                <a:avLst/>
              </a:prstGeom>
              <a:blipFill>
                <a:blip r:embed="rId9"/>
                <a:stretch>
                  <a:fillRect t="-4286" b="-33571"/>
                </a:stretch>
              </a:blipFill>
            </p:spPr>
            <p:txBody>
              <a:bodyPr/>
              <a:lstStyle/>
              <a:p>
                <a:r>
                  <a:rPr lang="en-US">
                    <a:noFill/>
                  </a:rPr>
                  <a:t> </a:t>
                </a:r>
              </a:p>
            </p:txBody>
          </p:sp>
        </mc:Fallback>
      </mc:AlternateContent>
    </p:spTree>
    <p:extLst>
      <p:ext uri="{BB962C8B-B14F-4D97-AF65-F5344CB8AC3E}">
        <p14:creationId xmlns:p14="http://schemas.microsoft.com/office/powerpoint/2010/main" val="32052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left)">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wipe(left)">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left)">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283750" y="5058594"/>
            <a:ext cx="22358317" cy="7776864"/>
            <a:chOff x="1270512" y="5867400"/>
            <a:chExt cx="15193173" cy="8259140"/>
          </a:xfrm>
        </p:grpSpPr>
        <p:sp>
          <p:nvSpPr>
            <p:cNvPr id="43" name="Rounded Rectangle 42"/>
            <p:cNvSpPr/>
            <p:nvPr/>
          </p:nvSpPr>
          <p:spPr>
            <a:xfrm>
              <a:off x="1272211" y="6257993"/>
              <a:ext cx="15191474" cy="7868547"/>
            </a:xfrm>
            <a:prstGeom prst="roundRect">
              <a:avLst>
                <a:gd name="adj" fmla="val 2376"/>
              </a:avLst>
            </a:prstGeom>
            <a:solidFill>
              <a:schemeClr val="accent5">
                <a:lumMod val="20000"/>
                <a:lumOff val="80000"/>
              </a:schemeClr>
            </a:solidFill>
            <a:ln w="28575">
              <a:solidFill>
                <a:srgbClr val="0999C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44" name="Group 60"/>
            <p:cNvGrpSpPr/>
            <p:nvPr/>
          </p:nvGrpSpPr>
          <p:grpSpPr>
            <a:xfrm>
              <a:off x="1270512" y="5867400"/>
              <a:ext cx="3156487" cy="817157"/>
              <a:chOff x="1224542" y="6305967"/>
              <a:chExt cx="3156487" cy="817157"/>
            </a:xfrm>
          </p:grpSpPr>
          <p:sp>
            <p:nvSpPr>
              <p:cNvPr id="45" name="Freeform 20"/>
              <p:cNvSpPr>
                <a:spLocks/>
              </p:cNvSpPr>
              <p:nvPr/>
            </p:nvSpPr>
            <p:spPr bwMode="auto">
              <a:xfrm rot="16200000" flipV="1">
                <a:off x="2663443" y="5455605"/>
                <a:ext cx="776885" cy="2511266"/>
              </a:xfrm>
              <a:prstGeom prst="round1Rect">
                <a:avLst/>
              </a:prstGeom>
              <a:solidFill>
                <a:schemeClr val="bg1"/>
              </a:solidFill>
              <a:ln w="3810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46" name="TextBox 45"/>
              <p:cNvSpPr txBox="1"/>
              <p:nvPr/>
            </p:nvSpPr>
            <p:spPr>
              <a:xfrm>
                <a:off x="2032301" y="6305967"/>
                <a:ext cx="2348728" cy="817157"/>
              </a:xfrm>
              <a:prstGeom prst="rect">
                <a:avLst/>
              </a:prstGeom>
              <a:noFill/>
            </p:spPr>
            <p:txBody>
              <a:bodyPr wrap="none" rtlCol="0">
                <a:spAutoFit/>
              </a:bodyPr>
              <a:lstStyle/>
              <a:p>
                <a:r>
                  <a:rPr lang="en-US" sz="4400" b="1">
                    <a:solidFill>
                      <a:srgbClr val="0999C8"/>
                    </a:solidFill>
                    <a:latin typeface="Times New Roman" panose="02020603050405020304" pitchFamily="18" charset="0"/>
                    <a:ea typeface="Tahoma" pitchFamily="34" charset="0"/>
                    <a:cs typeface="Times New Roman" panose="02020603050405020304" pitchFamily="18" charset="0"/>
                  </a:rPr>
                  <a:t>Phương pháp</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47" name="Round Diagonal Corner Rectangle 46"/>
              <p:cNvSpPr/>
              <p:nvPr/>
            </p:nvSpPr>
            <p:spPr>
              <a:xfrm flipV="1">
                <a:off x="1224542" y="6322795"/>
                <a:ext cx="605735" cy="776885"/>
              </a:xfrm>
              <a:prstGeom prst="round2DiagRect">
                <a:avLst/>
              </a:prstGeom>
              <a:solidFill>
                <a:srgbClr val="0999C8"/>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8" name="Freeform 15"/>
              <p:cNvSpPr>
                <a:spLocks noEditPoints="1"/>
              </p:cNvSpPr>
              <p:nvPr/>
            </p:nvSpPr>
            <p:spPr bwMode="auto">
              <a:xfrm>
                <a:off x="1406250" y="6418758"/>
                <a:ext cx="382392" cy="55560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2" name="Group 4"/>
          <p:cNvGrpSpPr/>
          <p:nvPr/>
        </p:nvGrpSpPr>
        <p:grpSpPr>
          <a:xfrm>
            <a:off x="-455583" y="1563300"/>
            <a:ext cx="22873513" cy="817469"/>
            <a:chOff x="-288924" y="1892299"/>
            <a:chExt cx="22875002"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79622" y="1913523"/>
              <a:ext cx="623930" cy="769350"/>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5" name="TextBox 4"/>
            <p:cNvSpPr txBox="1"/>
            <p:nvPr/>
          </p:nvSpPr>
          <p:spPr>
            <a:xfrm>
              <a:off x="2087561" y="1892299"/>
              <a:ext cx="20498517" cy="769350"/>
            </a:xfrm>
            <a:prstGeom prst="rect">
              <a:avLst/>
            </a:prstGeom>
            <a:noFill/>
          </p:spPr>
          <p:txBody>
            <a:bodyPr wrap="square" rtlCol="0">
              <a:spAutoFit/>
            </a:bodyPr>
            <a:lstStyle/>
            <a:p>
              <a:r>
                <a:rPr lang="en-US" sz="4400" b="1">
                  <a:solidFill>
                    <a:srgbClr val="135F82"/>
                  </a:solidFill>
                  <a:latin typeface="Times New Roman" panose="02020603050405020304" pitchFamily="18" charset="0"/>
                  <a:ea typeface="Tahoma" pitchFamily="34" charset="0"/>
                  <a:cs typeface="Times New Roman" panose="02020603050405020304" pitchFamily="18" charset="0"/>
                </a:rPr>
                <a:t>BIỂU DIỄN NGHIỆM CỦA BẤT PHƯƠNG TRÌNH BẬC NHẤT HAI ẨN</a:t>
              </a:r>
              <a:endParaRPr lang="en-US" sz="4400" b="1" dirty="0">
                <a:solidFill>
                  <a:srgbClr val="135F82"/>
                </a:solidFill>
                <a:latin typeface="Times New Roman" panose="02020603050405020304" pitchFamily="18" charset="0"/>
                <a:ea typeface="Tahoma" pitchFamily="34" charset="0"/>
                <a:cs typeface="Times New Roman" panose="02020603050405020304" pitchFamily="18" charset="0"/>
              </a:endParaRPr>
            </a:p>
          </p:txBody>
        </p:sp>
      </p:grpSp>
      <p:grpSp>
        <p:nvGrpSpPr>
          <p:cNvPr id="6" name="Group 5"/>
          <p:cNvGrpSpPr/>
          <p:nvPr/>
        </p:nvGrpSpPr>
        <p:grpSpPr>
          <a:xfrm>
            <a:off x="644526" y="2533888"/>
            <a:ext cx="22997541" cy="835878"/>
            <a:chOff x="644526" y="2795826"/>
            <a:chExt cx="22997541" cy="835878"/>
          </a:xfrm>
        </p:grpSpPr>
        <p:sp>
          <p:nvSpPr>
            <p:cNvPr id="7" name="TextBox 6"/>
            <p:cNvSpPr txBox="1"/>
            <p:nvPr/>
          </p:nvSpPr>
          <p:spPr>
            <a:xfrm>
              <a:off x="1906587" y="2862263"/>
              <a:ext cx="21735480" cy="769441"/>
            </a:xfrm>
            <a:prstGeom prst="rect">
              <a:avLst/>
            </a:prstGeom>
            <a:noFill/>
          </p:spPr>
          <p:txBody>
            <a:bodyPr wrap="square" rtlCol="0">
              <a:spAutoFit/>
            </a:bodyPr>
            <a:lstStyle/>
            <a:p>
              <a:r>
                <a:rPr lang="en-US" sz="4400" b="1" i="1">
                  <a:solidFill>
                    <a:srgbClr val="145F82"/>
                  </a:solidFill>
                  <a:latin typeface="Times New Roman" panose="02020603050405020304" pitchFamily="18" charset="0"/>
                  <a:ea typeface="Tahoma" pitchFamily="34" charset="0"/>
                  <a:cs typeface="Times New Roman" panose="02020603050405020304" pitchFamily="18" charset="0"/>
                </a:rPr>
                <a:t>Các bài toán liên quan đến bất phương trình bậc nhất hai ẩn:</a:t>
              </a:r>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1030660" y="2795826"/>
              <a:ext cx="466794" cy="769441"/>
            </a:xfrm>
            <a:prstGeom prst="rect">
              <a:avLst/>
            </a:prstGeom>
            <a:noFill/>
          </p:spPr>
          <p:txBody>
            <a:bodyPr wrap="none" rtlCol="0">
              <a:spAutoFit/>
            </a:bodyPr>
            <a:lstStyle/>
            <a:p>
              <a:pPr algn="ctr"/>
              <a:r>
                <a:rPr lang="en-US" sz="4400" b="1">
                  <a:solidFill>
                    <a:schemeClr val="bg1"/>
                  </a:solidFill>
                  <a:latin typeface="Times New Roman" panose="02020603050405020304" pitchFamily="18" charset="0"/>
                  <a:ea typeface="Tahoma" pitchFamily="34" charset="0"/>
                  <a:cs typeface="Times New Roman" panose="02020603050405020304" pitchFamily="18" charset="0"/>
                </a:rPr>
                <a:t>3</a:t>
              </a:r>
            </a:p>
          </p:txBody>
        </p:sp>
      </p:grpSp>
      <p:grpSp>
        <p:nvGrpSpPr>
          <p:cNvPr id="100" name="Group 99"/>
          <p:cNvGrpSpPr/>
          <p:nvPr/>
        </p:nvGrpSpPr>
        <p:grpSpPr>
          <a:xfrm>
            <a:off x="1832517" y="6278158"/>
            <a:ext cx="20834951" cy="2123658"/>
            <a:chOff x="1722442" y="6325716"/>
            <a:chExt cx="20695487" cy="2123658"/>
          </a:xfrm>
        </p:grpSpPr>
        <p:sp>
          <p:nvSpPr>
            <p:cNvPr id="49" name="Rectangle 48"/>
            <p:cNvSpPr/>
            <p:nvPr/>
          </p:nvSpPr>
          <p:spPr>
            <a:xfrm>
              <a:off x="2737097" y="6325716"/>
              <a:ext cx="19680832" cy="2123658"/>
            </a:xfrm>
            <a:prstGeom prst="rect">
              <a:avLst/>
            </a:prstGeom>
          </p:spPr>
          <p:txBody>
            <a:bodyPr wrap="square">
              <a:spAutoFit/>
            </a:bodyPr>
            <a:lstStyle/>
            <a:p>
              <a:r>
                <a:rPr lang="en-US" sz="4400" b="1">
                  <a:latin typeface="Times New Roman" panose="02020603050405020304" pitchFamily="18" charset="0"/>
                  <a:ea typeface="Tahoma" pitchFamily="34" charset="0"/>
                  <a:cs typeface="Times New Roman" panose="02020603050405020304" pitchFamily="18" charset="0"/>
                </a:rPr>
                <a:t>Thế trực tiếp tọa độ điểm vào bất phương trình, nếu tọa độ thỏa mãn bất phương trình kết luận điểm đó thuộc miền nghiệm của bất phương trình và không thuộc miền nghiệm nếu ngược lại.</a:t>
              </a:r>
              <a:endParaRPr lang="en-US" sz="4400" b="1" dirty="0">
                <a:latin typeface="Times New Roman" panose="02020603050405020304" pitchFamily="18" charset="0"/>
                <a:ea typeface="Tahoma" pitchFamily="34" charset="0"/>
                <a:cs typeface="Times New Roman" panose="02020603050405020304" pitchFamily="18" charset="0"/>
              </a:endParaRPr>
            </a:p>
          </p:txBody>
        </p:sp>
        <p:sp>
          <p:nvSpPr>
            <p:cNvPr id="95" name="Oval 94"/>
            <p:cNvSpPr/>
            <p:nvPr/>
          </p:nvSpPr>
          <p:spPr>
            <a:xfrm>
              <a:off x="1722442" y="6927128"/>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1</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1" name="Group 100"/>
          <p:cNvGrpSpPr/>
          <p:nvPr/>
        </p:nvGrpSpPr>
        <p:grpSpPr>
          <a:xfrm>
            <a:off x="1832516" y="8508743"/>
            <a:ext cx="21045654" cy="1494770"/>
            <a:chOff x="1732315" y="7477629"/>
            <a:chExt cx="20904780" cy="1494770"/>
          </a:xfrm>
        </p:grpSpPr>
        <p:sp>
          <p:nvSpPr>
            <p:cNvPr id="50" name="Rectangle 49"/>
            <p:cNvSpPr/>
            <p:nvPr/>
          </p:nvSpPr>
          <p:spPr>
            <a:xfrm>
              <a:off x="2737097" y="7525849"/>
              <a:ext cx="19899998" cy="1446550"/>
            </a:xfrm>
            <a:prstGeom prst="rect">
              <a:avLst/>
            </a:prstGeom>
          </p:spPr>
          <p:txBody>
            <a:bodyPr wrap="square">
              <a:spAutoFit/>
            </a:bodyPr>
            <a:lstStyle/>
            <a:p>
              <a:r>
                <a:rPr lang="en-US" sz="4400" b="1">
                  <a:latin typeface="Times New Roman" panose="02020603050405020304" pitchFamily="18" charset="0"/>
                  <a:ea typeface="Tahoma" pitchFamily="34" charset="0"/>
                  <a:cs typeface="Times New Roman" panose="02020603050405020304" pitchFamily="18" charset="0"/>
                </a:rPr>
                <a:t>Dùng máy tính kiểm tra tọa độ của điểm xem có thỏa mãn bất phương trình không và đưa ra kết luận.</a:t>
              </a:r>
              <a:endParaRPr lang="en-US" sz="4400" b="1" dirty="0">
                <a:latin typeface="Times New Roman" panose="02020603050405020304" pitchFamily="18" charset="0"/>
                <a:ea typeface="Tahoma" pitchFamily="34" charset="0"/>
                <a:cs typeface="Times New Roman" panose="02020603050405020304" pitchFamily="18" charset="0"/>
              </a:endParaRPr>
            </a:p>
          </p:txBody>
        </p:sp>
        <p:sp>
          <p:nvSpPr>
            <p:cNvPr id="96" name="Oval 95"/>
            <p:cNvSpPr/>
            <p:nvPr/>
          </p:nvSpPr>
          <p:spPr>
            <a:xfrm>
              <a:off x="1732315" y="7477629"/>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2</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grpSp>
        <p:nvGrpSpPr>
          <p:cNvPr id="102" name="Group 101"/>
          <p:cNvGrpSpPr/>
          <p:nvPr/>
        </p:nvGrpSpPr>
        <p:grpSpPr>
          <a:xfrm>
            <a:off x="1789836" y="10406929"/>
            <a:ext cx="21045655" cy="1497441"/>
            <a:chOff x="1732315" y="8675091"/>
            <a:chExt cx="20904781" cy="1497441"/>
          </a:xfrm>
        </p:grpSpPr>
        <mc:AlternateContent xmlns:mc="http://schemas.openxmlformats.org/markup-compatibility/2006" xmlns:a14="http://schemas.microsoft.com/office/drawing/2010/main">
          <mc:Choice Requires="a14">
            <p:sp>
              <p:nvSpPr>
                <p:cNvPr id="51" name="Rectangle 50"/>
                <p:cNvSpPr/>
                <p:nvPr/>
              </p:nvSpPr>
              <p:spPr>
                <a:xfrm>
                  <a:off x="2737098" y="8725982"/>
                  <a:ext cx="19899998" cy="1446550"/>
                </a:xfrm>
                <a:prstGeom prst="rect">
                  <a:avLst/>
                </a:prstGeom>
              </p:spPr>
              <p:txBody>
                <a:bodyPr wrap="square">
                  <a:spAutoFit/>
                </a:bodyPr>
                <a:lstStyle/>
                <a:p>
                  <a:r>
                    <a:rPr lang="en-US" sz="4400" b="1">
                      <a:latin typeface="Times New Roman" panose="02020603050405020304" pitchFamily="18" charset="0"/>
                      <a:ea typeface="Tahoma" pitchFamily="34" charset="0"/>
                      <a:cs typeface="Times New Roman" panose="02020603050405020304" pitchFamily="18" charset="0"/>
                    </a:rPr>
                    <a:t>Biểu diễn hình học tập nghiệm của bất phương trình dựa vào hình vẽ đưa ra kết luận.</a:t>
                  </a:r>
                  <a14:m>
                    <m:oMath xmlns:m="http://schemas.openxmlformats.org/officeDocument/2006/math">
                      <m:r>
                        <a:rPr lang="en-US" sz="4400" b="1" i="1" smtClean="0">
                          <a:latin typeface="Cambria Math"/>
                          <a:ea typeface="Tahoma" pitchFamily="34" charset="0"/>
                          <a:cs typeface="Tahoma" pitchFamily="34" charset="0"/>
                        </a:rPr>
                        <m:t> </m:t>
                      </m:r>
                    </m:oMath>
                  </a14:m>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2737098" y="8725982"/>
                  <a:ext cx="19899998" cy="1446550"/>
                </a:xfrm>
                <a:prstGeom prst="rect">
                  <a:avLst/>
                </a:prstGeom>
                <a:blipFill>
                  <a:blip r:embed="rId2"/>
                  <a:stretch>
                    <a:fillRect l="-1248" t="-8439" b="-19831"/>
                  </a:stretch>
                </a:blipFill>
              </p:spPr>
              <p:txBody>
                <a:bodyPr/>
                <a:lstStyle/>
                <a:p>
                  <a:r>
                    <a:rPr lang="en-US">
                      <a:noFill/>
                    </a:rPr>
                    <a:t> </a:t>
                  </a:r>
                </a:p>
              </p:txBody>
            </p:sp>
          </mc:Fallback>
        </mc:AlternateContent>
        <p:sp>
          <p:nvSpPr>
            <p:cNvPr id="97" name="Oval 96"/>
            <p:cNvSpPr/>
            <p:nvPr/>
          </p:nvSpPr>
          <p:spPr>
            <a:xfrm>
              <a:off x="1732315" y="8675091"/>
              <a:ext cx="891401" cy="891401"/>
            </a:xfrm>
            <a:prstGeom prst="ellips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vi-VN"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rPr>
                <a:t>3</a:t>
              </a:r>
              <a:endParaRPr lang="en-US" sz="4400" b="1">
                <a:solidFill>
                  <a:schemeClr val="bg1">
                    <a:lumMod val="50000"/>
                  </a:schemeClr>
                </a:solidFill>
                <a:latin typeface="Times New Roman" panose="02020603050405020304" pitchFamily="18" charset="0"/>
                <a:ea typeface="Tahoma" pitchFamily="34" charset="0"/>
                <a:cs typeface="Times New Roman" panose="02020603050405020304" pitchFamily="18" charset="0"/>
              </a:endParaRPr>
            </a:p>
          </p:txBody>
        </p:sp>
      </p:grpSp>
      <p:sp>
        <p:nvSpPr>
          <p:cNvPr id="40" name="Rectangle 2"/>
          <p:cNvSpPr>
            <a:spLocks noChangeArrowheads="1"/>
          </p:cNvSpPr>
          <p:nvPr/>
        </p:nvSpPr>
        <p:spPr bwMode="auto">
          <a:xfrm>
            <a:off x="0" y="-3847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6" name="Rectangle 4"/>
          <p:cNvSpPr>
            <a:spLocks noChangeArrowheads="1"/>
          </p:cNvSpPr>
          <p:nvPr/>
        </p:nvSpPr>
        <p:spPr bwMode="auto">
          <a:xfrm>
            <a:off x="152400" y="-232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58" name="Rectangle 6"/>
          <p:cNvSpPr>
            <a:spLocks noChangeArrowheads="1"/>
          </p:cNvSpPr>
          <p:nvPr/>
        </p:nvSpPr>
        <p:spPr bwMode="auto">
          <a:xfrm>
            <a:off x="304800" y="-799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sp>
        <p:nvSpPr>
          <p:cNvPr id="60" name="Rectangle 8"/>
          <p:cNvSpPr>
            <a:spLocks noChangeArrowheads="1"/>
          </p:cNvSpPr>
          <p:nvPr/>
        </p:nvSpPr>
        <p:spPr bwMode="auto">
          <a:xfrm>
            <a:off x="457200" y="72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imes New Roman" panose="02020603050405020304" pitchFamily="18" charset="0"/>
              <a:cs typeface="Times New Roman" panose="02020603050405020304" pitchFamily="18" charset="0"/>
            </a:endParaRPr>
          </a:p>
        </p:txBody>
      </p:sp>
      <p:grpSp>
        <p:nvGrpSpPr>
          <p:cNvPr id="69" name="Group 68"/>
          <p:cNvGrpSpPr/>
          <p:nvPr/>
        </p:nvGrpSpPr>
        <p:grpSpPr>
          <a:xfrm>
            <a:off x="671514" y="3546426"/>
            <a:ext cx="22997540" cy="1446550"/>
            <a:chOff x="644526" y="2766774"/>
            <a:chExt cx="22997540" cy="1446550"/>
          </a:xfrm>
        </p:grpSpPr>
        <p:sp>
          <p:nvSpPr>
            <p:cNvPr id="70" name="TextBox 69"/>
            <p:cNvSpPr txBox="1"/>
            <p:nvPr/>
          </p:nvSpPr>
          <p:spPr>
            <a:xfrm>
              <a:off x="1906586" y="2766774"/>
              <a:ext cx="21735480" cy="1446550"/>
            </a:xfrm>
            <a:prstGeom prst="rect">
              <a:avLst/>
            </a:prstGeom>
            <a:noFill/>
          </p:spPr>
          <p:txBody>
            <a:bodyPr wrap="square" rtlCol="0">
              <a:spAutoFit/>
            </a:bodyPr>
            <a:lstStyle/>
            <a:p>
              <a:r>
                <a:rPr lang="en-US" sz="4400" b="1">
                  <a:latin typeface="Times New Roman" panose="02020603050405020304" pitchFamily="18" charset="0"/>
                  <a:ea typeface="Tahoma" pitchFamily="34" charset="0"/>
                  <a:cs typeface="Times New Roman" panose="02020603050405020304" pitchFamily="18" charset="0"/>
                </a:rPr>
                <a:t>DẠNG 1: Xét một điểm bất kì khi biết tọa độ thuộc (không thuộc) miền nghiệm của bất phương trình bậc nhất hai ẩn.</a:t>
              </a:r>
              <a:endParaRPr lang="en-US" sz="4400" b="1" dirty="0">
                <a:latin typeface="Times New Roman" panose="02020603050405020304" pitchFamily="18" charset="0"/>
                <a:ea typeface="Tahoma" pitchFamily="34" charset="0"/>
                <a:cs typeface="Times New Roman" panose="02020603050405020304" pitchFamily="18" charset="0"/>
              </a:endParaRPr>
            </a:p>
          </p:txBody>
        </p:sp>
        <p:sp>
          <p:nvSpPr>
            <p:cNvPr id="71" name="Rounded Rectangle 70"/>
            <p:cNvSpPr/>
            <p:nvPr/>
          </p:nvSpPr>
          <p:spPr>
            <a:xfrm>
              <a:off x="644526" y="2823876"/>
              <a:ext cx="1269206" cy="804672"/>
            </a:xfrm>
            <a:prstGeom prst="roundRect">
              <a:avLst/>
            </a:prstGeom>
            <a:solidFill>
              <a:srgbClr val="FF1D1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a</a:t>
              </a:r>
            </a:p>
          </p:txBody>
        </p:sp>
      </p:grpSp>
    </p:spTree>
    <p:extLst>
      <p:ext uri="{BB962C8B-B14F-4D97-AF65-F5344CB8AC3E}">
        <p14:creationId xmlns:p14="http://schemas.microsoft.com/office/powerpoint/2010/main" val="359405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left)">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wipe(left)">
                                      <p:cBhvr>
                                        <p:cTn id="2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10656</TotalTime>
  <Words>2006</Words>
  <Application>Microsoft Office PowerPoint</Application>
  <PresentationFormat>Custom</PresentationFormat>
  <Paragraphs>227</Paragraphs>
  <Slides>18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Office Theme</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Windows User</cp:lastModifiedBy>
  <cp:revision>818</cp:revision>
  <dcterms:created xsi:type="dcterms:W3CDTF">2013-08-07T06:38:09Z</dcterms:created>
  <dcterms:modified xsi:type="dcterms:W3CDTF">2020-03-10T12:28:34Z</dcterms:modified>
</cp:coreProperties>
</file>