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32" r:id="rId2"/>
    <p:sldId id="326" r:id="rId3"/>
    <p:sldId id="327" r:id="rId4"/>
    <p:sldId id="304" r:id="rId5"/>
    <p:sldId id="309" r:id="rId6"/>
    <p:sldId id="328" r:id="rId7"/>
    <p:sldId id="329" r:id="rId8"/>
    <p:sldId id="330" r:id="rId9"/>
    <p:sldId id="331" r:id="rId10"/>
    <p:sldId id="333" r:id="rId11"/>
    <p:sldId id="338" r:id="rId12"/>
    <p:sldId id="335" r:id="rId13"/>
    <p:sldId id="337" r:id="rId14"/>
    <p:sldId id="339" r:id="rId15"/>
    <p:sldId id="340" r:id="rId16"/>
    <p:sldId id="341" r:id="rId17"/>
    <p:sldId id="342" r:id="rId18"/>
    <p:sldId id="343" r:id="rId19"/>
    <p:sldId id="344" r:id="rId20"/>
  </p:sldIdLst>
  <p:sldSz cx="24387175" cy="13716000"/>
  <p:notesSz cx="6858000" cy="9144000"/>
  <p:custDataLst>
    <p:tags r:id="rId22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84364" autoAdjust="0"/>
  </p:normalViewPr>
  <p:slideViewPr>
    <p:cSldViewPr>
      <p:cViewPr>
        <p:scale>
          <a:sx n="40" d="100"/>
          <a:sy n="40" d="100"/>
        </p:scale>
        <p:origin x="-72" y="660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32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24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hiệu</a:t>
            </a:r>
            <a:r>
              <a:rPr lang="en-US" baseline="0" dirty="0" smtClean="0"/>
              <a:t> ứng xuất hiện…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63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hiệu</a:t>
            </a:r>
            <a:r>
              <a:rPr lang="en-US" baseline="0" dirty="0" smtClean="0"/>
              <a:t> ứng xuất hiện…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794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hiệu</a:t>
            </a:r>
            <a:r>
              <a:rPr lang="en-US" baseline="0" dirty="0" smtClean="0"/>
              <a:t> ứng xuất hiện…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173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hiệu</a:t>
            </a:r>
            <a:r>
              <a:rPr lang="en-US" baseline="0" dirty="0" smtClean="0"/>
              <a:t> ứng xuất hiện…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48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240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240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hiệu</a:t>
            </a:r>
            <a:r>
              <a:rPr lang="en-US" baseline="0" dirty="0" smtClean="0"/>
              <a:t> ứng xuất hiện…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131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hiệu</a:t>
            </a:r>
            <a:r>
              <a:rPr lang="en-US" baseline="0" dirty="0" smtClean="0"/>
              <a:t> ứng xuất hiện…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13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69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02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Note: hiệu</a:t>
            </a:r>
            <a:r>
              <a:rPr lang="en-US" baseline="0" smtClean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hiệu</a:t>
            </a:r>
            <a:r>
              <a:rPr lang="en-US" baseline="0" dirty="0" smtClean="0"/>
              <a:t> ứng xuất hiện…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hiệu</a:t>
            </a:r>
            <a:r>
              <a:rPr lang="en-US" baseline="0" dirty="0" smtClean="0"/>
              <a:t> ứng xuất hiện…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hiệu</a:t>
            </a:r>
            <a:r>
              <a:rPr lang="en-US" baseline="0" dirty="0" smtClean="0"/>
              <a:t> ứng xuất hiện…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hiệu</a:t>
            </a:r>
            <a:r>
              <a:rPr lang="en-US" baseline="0" dirty="0" smtClean="0"/>
              <a:t> ứng xuất hiện…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hiệu</a:t>
            </a:r>
            <a:r>
              <a:rPr lang="en-US" baseline="0" dirty="0" smtClean="0"/>
              <a:t> ứng xuất hiện…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316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88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88387" y="533400"/>
            <a:ext cx="10379766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QUY</a:t>
            </a:r>
            <a:r>
              <a:rPr lang="en-US" sz="510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TẮC TÍNH ĐẠO HÀM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2742" y="455250"/>
            <a:ext cx="1738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11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28374" y="276523"/>
            <a:ext cx="18774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2</a:t>
            </a:r>
          </a:p>
          <a:p>
            <a:pPr algn="ctr"/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7" y="3657600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95.png"/><Relationship Id="rId20" Type="http://schemas.openxmlformats.org/officeDocument/2006/relationships/image" Target="../media/image9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7.png"/><Relationship Id="rId3" Type="http://schemas.openxmlformats.org/officeDocument/2006/relationships/image" Target="../media/image990.png"/><Relationship Id="rId7" Type="http://schemas.openxmlformats.org/officeDocument/2006/relationships/image" Target="../media/image102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png"/><Relationship Id="rId11" Type="http://schemas.openxmlformats.org/officeDocument/2006/relationships/image" Target="../media/image105.png"/><Relationship Id="rId5" Type="http://schemas.openxmlformats.org/officeDocument/2006/relationships/image" Target="../media/image101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4" Type="http://schemas.openxmlformats.org/officeDocument/2006/relationships/image" Target="../media/image100.png"/><Relationship Id="rId9" Type="http://schemas.openxmlformats.org/officeDocument/2006/relationships/image" Target="../media/image88.png"/><Relationship Id="rId14" Type="http://schemas.openxmlformats.org/officeDocument/2006/relationships/image" Target="../media/image10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15.png"/><Relationship Id="rId3" Type="http://schemas.openxmlformats.org/officeDocument/2006/relationships/image" Target="../media/image990.png"/><Relationship Id="rId7" Type="http://schemas.openxmlformats.org/officeDocument/2006/relationships/image" Target="../media/image102.png"/><Relationship Id="rId12" Type="http://schemas.openxmlformats.org/officeDocument/2006/relationships/image" Target="../media/image1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png"/><Relationship Id="rId11" Type="http://schemas.openxmlformats.org/officeDocument/2006/relationships/image" Target="../media/image113.png"/><Relationship Id="rId5" Type="http://schemas.openxmlformats.org/officeDocument/2006/relationships/image" Target="../media/image101.png"/><Relationship Id="rId10" Type="http://schemas.openxmlformats.org/officeDocument/2006/relationships/image" Target="../media/image112.png"/><Relationship Id="rId4" Type="http://schemas.openxmlformats.org/officeDocument/2006/relationships/image" Target="../media/image100.png"/><Relationship Id="rId9" Type="http://schemas.openxmlformats.org/officeDocument/2006/relationships/image" Target="../media/image88.png"/><Relationship Id="rId14" Type="http://schemas.openxmlformats.org/officeDocument/2006/relationships/image" Target="../media/image1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../media/image510.png"/><Relationship Id="rId3" Type="http://schemas.openxmlformats.org/officeDocument/2006/relationships/image" Target="../media/image320.png"/><Relationship Id="rId7" Type="http://schemas.openxmlformats.org/officeDocument/2006/relationships/image" Target="../media/image360.png"/><Relationship Id="rId12" Type="http://schemas.openxmlformats.org/officeDocument/2006/relationships/image" Target="../media/image5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0.png"/><Relationship Id="rId11" Type="http://schemas.openxmlformats.org/officeDocument/2006/relationships/image" Target="../media/image490.png"/><Relationship Id="rId5" Type="http://schemas.openxmlformats.org/officeDocument/2006/relationships/image" Target="../media/image340.png"/><Relationship Id="rId10" Type="http://schemas.openxmlformats.org/officeDocument/2006/relationships/image" Target="../media/image480.png"/><Relationship Id="rId4" Type="http://schemas.openxmlformats.org/officeDocument/2006/relationships/image" Target="../media/image330.png"/><Relationship Id="rId9" Type="http://schemas.openxmlformats.org/officeDocument/2006/relationships/image" Target="../media/image380.png"/><Relationship Id="rId14" Type="http://schemas.openxmlformats.org/officeDocument/2006/relationships/image" Target="../media/image5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13" Type="http://schemas.openxmlformats.org/officeDocument/2006/relationships/image" Target="../media/image560.png"/><Relationship Id="rId18" Type="http://schemas.openxmlformats.org/officeDocument/2006/relationships/image" Target="../media/image61.png"/><Relationship Id="rId3" Type="http://schemas.openxmlformats.org/officeDocument/2006/relationships/image" Target="../media/image320.png"/><Relationship Id="rId7" Type="http://schemas.openxmlformats.org/officeDocument/2006/relationships/image" Target="../media/image360.png"/><Relationship Id="rId12" Type="http://schemas.openxmlformats.org/officeDocument/2006/relationships/image" Target="../media/image550.png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0.png"/><Relationship Id="rId11" Type="http://schemas.openxmlformats.org/officeDocument/2006/relationships/image" Target="../media/image540.png"/><Relationship Id="rId5" Type="http://schemas.openxmlformats.org/officeDocument/2006/relationships/image" Target="../media/image340.png"/><Relationship Id="rId15" Type="http://schemas.openxmlformats.org/officeDocument/2006/relationships/image" Target="../media/image58.png"/><Relationship Id="rId10" Type="http://schemas.openxmlformats.org/officeDocument/2006/relationships/image" Target="../media/image530.png"/><Relationship Id="rId4" Type="http://schemas.openxmlformats.org/officeDocument/2006/relationships/image" Target="../media/image330.png"/><Relationship Id="rId9" Type="http://schemas.openxmlformats.org/officeDocument/2006/relationships/image" Target="../media/image380.png"/><Relationship Id="rId14" Type="http://schemas.openxmlformats.org/officeDocument/2006/relationships/image" Target="../media/image57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0.png"/><Relationship Id="rId3" Type="http://schemas.openxmlformats.org/officeDocument/2006/relationships/image" Target="../media/image320.png"/><Relationship Id="rId7" Type="http://schemas.openxmlformats.org/officeDocument/2006/relationships/image" Target="../media/image360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0.png"/><Relationship Id="rId11" Type="http://schemas.openxmlformats.org/officeDocument/2006/relationships/image" Target="../media/image63.png"/><Relationship Id="rId5" Type="http://schemas.openxmlformats.org/officeDocument/2006/relationships/image" Target="../media/image340.png"/><Relationship Id="rId10" Type="http://schemas.openxmlformats.org/officeDocument/2006/relationships/image" Target="../media/image62.png"/><Relationship Id="rId4" Type="http://schemas.openxmlformats.org/officeDocument/2006/relationships/image" Target="../media/image330.png"/><Relationship Id="rId9" Type="http://schemas.openxmlformats.org/officeDocument/2006/relationships/image" Target="../media/image3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5560" y="0"/>
            <a:ext cx="24402970" cy="13824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rtlCol="0" anchor="ctr"/>
          <a:lstStyle/>
          <a:p>
            <a:pPr algn="ctr"/>
            <a:endParaRPr lang="en-US" sz="8000"/>
          </a:p>
        </p:txBody>
      </p:sp>
      <p:sp>
        <p:nvSpPr>
          <p:cNvPr id="16" name="Rounded Rectangle 15"/>
          <p:cNvSpPr/>
          <p:nvPr/>
        </p:nvSpPr>
        <p:spPr>
          <a:xfrm>
            <a:off x="4895566" y="7622413"/>
            <a:ext cx="15136830" cy="3740134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8" tIns="45688" rIns="91378" bIns="45688" rtlCol="0" anchor="ctr"/>
          <a:lstStyle/>
          <a:p>
            <a:pPr algn="ctr"/>
            <a:endParaRPr lang="en-US" sz="8000"/>
          </a:p>
        </p:txBody>
      </p:sp>
      <p:sp>
        <p:nvSpPr>
          <p:cNvPr id="21" name="TextBox 20"/>
          <p:cNvSpPr txBox="1"/>
          <p:nvPr/>
        </p:nvSpPr>
        <p:spPr>
          <a:xfrm>
            <a:off x="7844642" y="3807870"/>
            <a:ext cx="8864802" cy="83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78" tIns="45688" rIns="91378" bIns="45688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 ĐÀN GIÁO VIÊN TOÁN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57866" y="4503554"/>
            <a:ext cx="3001394" cy="104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8" tIns="45688" rIns="91378" bIns="4568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PPT TIVI</a:t>
            </a:r>
            <a:endParaRPr lang="en-US" sz="48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588105" y="6853530"/>
            <a:ext cx="11500784" cy="3170038"/>
            <a:chOff x="7702182" y="4371559"/>
            <a:chExt cx="9712874" cy="1545297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20" tIns="91410" rIns="182820" bIns="91410" rtlCol="0" anchor="ctr"/>
            <a:lstStyle/>
            <a:p>
              <a:pPr algn="ctr"/>
              <a:endParaRPr lang="en-US" sz="80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02182" y="4371559"/>
              <a:ext cx="9712874" cy="1545297"/>
            </a:xfrm>
            <a:prstGeom prst="rect">
              <a:avLst/>
            </a:prstGeom>
            <a:noFill/>
          </p:spPr>
          <p:txBody>
            <a:bodyPr wrap="none" lIns="182820" tIns="91410" rIns="182820" bIns="91410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00206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ÔN THI THPTQG</a:t>
              </a:r>
            </a:p>
            <a:p>
              <a:pPr algn="ctr"/>
              <a:r>
                <a:rPr lang="en-US" sz="5600" b="1" dirty="0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CHUYÊN ĐỀ:</a:t>
              </a:r>
            </a:p>
            <a:p>
              <a:pPr algn="ctr"/>
              <a:r>
                <a:rPr lang="en-US" sz="7200" b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7200" b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ĐẠO HÀM CỦA</a:t>
              </a:r>
              <a:r>
                <a:rPr lang="vi-VN" sz="7200" b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72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 </a:t>
              </a:r>
              <a:r>
                <a:rPr lang="vi-VN" sz="7200" b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</a:t>
              </a:r>
              <a:endParaRPr lang="vi-VN" sz="7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07" y="1743253"/>
            <a:ext cx="1813892" cy="2646819"/>
            <a:chOff x="12784885" y="1066801"/>
            <a:chExt cx="1814128" cy="2646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2646817"/>
            </a:xfrm>
            <a:prstGeom prst="rect">
              <a:avLst/>
            </a:prstGeom>
            <a:noFill/>
          </p:spPr>
          <p:txBody>
            <a:bodyPr wrap="square" lIns="182820" tIns="91410" rIns="182820" bIns="91410" rtlCol="0">
              <a:spAutoFit/>
            </a:bodyPr>
            <a:lstStyle/>
            <a:p>
              <a:pPr algn="ctr"/>
              <a:r>
                <a:rPr lang="en-US" sz="8000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7"/>
              <a:ext cx="1395315" cy="1415711"/>
            </a:xfrm>
            <a:prstGeom prst="rect">
              <a:avLst/>
            </a:prstGeom>
            <a:noFill/>
          </p:spPr>
          <p:txBody>
            <a:bodyPr wrap="none" lIns="182820" tIns="91410" rIns="182820" bIns="91410" rtlCol="0">
              <a:spAutoFit/>
            </a:bodyPr>
            <a:lstStyle/>
            <a:p>
              <a:r>
                <a:rPr lang="en-US" sz="80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521" y="1865008"/>
            <a:ext cx="2238084" cy="1707028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658BE9B9-7CAC-4CCF-A43C-B25D3831F0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44" y="275936"/>
            <a:ext cx="3952686" cy="39474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ADFB5A56-FD21-44DC-98D7-4F8D003985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071" y="275936"/>
            <a:ext cx="3950840" cy="395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780577" y="4262357"/>
            <a:ext cx="22147810" cy="1452643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1373187" y="2839572"/>
            <a:ext cx="22783799" cy="1275228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1525587" y="3070592"/>
            <a:ext cx="4224233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7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 pháp</a:t>
            </a:r>
            <a:endParaRPr lang="en-US" sz="47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-455613" y="1649165"/>
            <a:ext cx="15575505" cy="865435"/>
            <a:chOff x="-288924" y="1844239"/>
            <a:chExt cx="10262930" cy="865433"/>
          </a:xfrm>
        </p:grpSpPr>
        <p:sp>
          <p:nvSpPr>
            <p:cNvPr id="158" name="Rounded Rectangle 157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082675" y="1913523"/>
              <a:ext cx="472352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/>
                <p:cNvSpPr txBox="1"/>
                <p:nvPr/>
              </p:nvSpPr>
              <p:spPr>
                <a:xfrm>
                  <a:off x="2057585" y="1844239"/>
                  <a:ext cx="7916421" cy="830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800" b="1" dirty="0" smtClean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DẠNG 2: GIẢI PHƯƠNG TRÌNH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4800" b="1" dirty="0" smtClean="0">
                      <a:solidFill>
                        <a:srgbClr val="0070C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endParaRPr lang="en-US" sz="4700" b="1" dirty="0">
                    <a:solidFill>
                      <a:srgbClr val="0070C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60" name="TextBox 1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585" y="1844239"/>
                  <a:ext cx="7916421" cy="83099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283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43393" y="4536499"/>
                <a:ext cx="14036394" cy="8737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dirty="0" smtClean="0">
                    <a:solidFill>
                      <a:srgbClr val="145F82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solidFill>
                      <a:srgbClr val="145F82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rgbClr val="145F82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145F8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800" i="1">
                            <a:solidFill>
                              <a:srgbClr val="145F8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rgbClr val="145F8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145F8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solidFill>
                      <a:srgbClr val="145F8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145F8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>
                    <a:solidFill>
                      <a:srgbClr val="145F8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145F8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4800" dirty="0">
                    <a:solidFill>
                      <a:srgbClr val="145F8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145F8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>
                    <a:solidFill>
                      <a:srgbClr val="145F8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rgbClr val="145F8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>
                    <a:solidFill>
                      <a:srgbClr val="145F8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rgbClr val="145F82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solidFill>
                              <a:srgbClr val="145F8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800" i="1">
                            <a:solidFill>
                              <a:srgbClr val="145F82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solidFill>
                          <a:srgbClr val="145F82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4800" b="0" i="1" smtClean="0">
                        <a:solidFill>
                          <a:srgbClr val="145F82"/>
                        </a:solidFill>
                        <a:effectLst/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800" dirty="0">
                    <a:solidFill>
                      <a:srgbClr val="145F82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393" y="4536499"/>
                <a:ext cx="14036394" cy="873701"/>
              </a:xfrm>
              <a:prstGeom prst="rect">
                <a:avLst/>
              </a:prstGeom>
              <a:blipFill rotWithShape="1">
                <a:blip r:embed="rId4"/>
                <a:stretch>
                  <a:fillRect t="-10417" b="-36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75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47" grpId="0" animBg="1"/>
      <p:bldP spid="149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10"/>
          <p:cNvGrpSpPr/>
          <p:nvPr/>
        </p:nvGrpSpPr>
        <p:grpSpPr>
          <a:xfrm>
            <a:off x="611187" y="6878207"/>
            <a:ext cx="23275497" cy="6456793"/>
            <a:chOff x="1270511" y="5867401"/>
            <a:chExt cx="21842177" cy="7024157"/>
          </a:xfrm>
        </p:grpSpPr>
        <p:sp>
          <p:nvSpPr>
            <p:cNvPr id="53" name="Rounded Rectangle 52"/>
            <p:cNvSpPr/>
            <p:nvPr/>
          </p:nvSpPr>
          <p:spPr>
            <a:xfrm>
              <a:off x="1294711" y="6298546"/>
              <a:ext cx="21817977" cy="659301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60"/>
            <p:cNvGrpSpPr/>
            <p:nvPr/>
          </p:nvGrpSpPr>
          <p:grpSpPr>
            <a:xfrm>
              <a:off x="1270511" y="5867401"/>
              <a:ext cx="3568118" cy="845461"/>
              <a:chOff x="1224541" y="6305968"/>
              <a:chExt cx="3568118" cy="84546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8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5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54"/>
          <p:cNvGrpSpPr/>
          <p:nvPr/>
        </p:nvGrpSpPr>
        <p:grpSpPr>
          <a:xfrm>
            <a:off x="576690" y="2382405"/>
            <a:ext cx="23275497" cy="4250850"/>
            <a:chOff x="1206401" y="3405486"/>
            <a:chExt cx="21903504" cy="2830454"/>
          </a:xfrm>
        </p:grpSpPr>
        <p:sp>
          <p:nvSpPr>
            <p:cNvPr id="62" name="Rounded Rectangle 61"/>
            <p:cNvSpPr/>
            <p:nvPr/>
          </p:nvSpPr>
          <p:spPr>
            <a:xfrm>
              <a:off x="1206401" y="3712123"/>
              <a:ext cx="21903504" cy="252381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786381" cy="5328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6" name="Group 65"/>
          <p:cNvGrpSpPr/>
          <p:nvPr/>
        </p:nvGrpSpPr>
        <p:grpSpPr>
          <a:xfrm>
            <a:off x="576690" y="1524000"/>
            <a:ext cx="13445696" cy="858404"/>
            <a:chOff x="391275" y="1892299"/>
            <a:chExt cx="8859568" cy="858402"/>
          </a:xfrm>
        </p:grpSpPr>
        <p:sp>
          <p:nvSpPr>
            <p:cNvPr id="92" name="Rounded Rectangle 91"/>
            <p:cNvSpPr/>
            <p:nvPr/>
          </p:nvSpPr>
          <p:spPr>
            <a:xfrm>
              <a:off x="391275" y="1905000"/>
              <a:ext cx="1001804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65471" y="1996650"/>
              <a:ext cx="35299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087562" y="1892299"/>
              <a:ext cx="7163281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ÁP DỤNG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13826" y="2819400"/>
                <a:ext cx="7751161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,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biết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3826" y="2819400"/>
                <a:ext cx="7751161" cy="754053"/>
              </a:xfrm>
              <a:prstGeom prst="rect">
                <a:avLst/>
              </a:prstGeom>
              <a:blipFill rotWithShape="0">
                <a:blip r:embed="rId3"/>
                <a:stretch>
                  <a:fillRect l="-3066" t="-17073" r="-2280" b="-3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09975" y="3681513"/>
                <a:ext cx="4079963" cy="1997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𝑎</m:t>
                      </m:r>
                      <m:r>
                        <a:rPr lang="en-US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</m:oMath>
                  </m:oMathPara>
                </a14:m>
                <a:endParaRPr lang="en-US" dirty="0"/>
              </a:p>
              <a:p>
                <a:pPr lvl="0"/>
                <a:endParaRPr lang="vi-VN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975" y="3681513"/>
                <a:ext cx="4079963" cy="19972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996671" y="3919095"/>
                <a:ext cx="5748305" cy="1415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)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 lvl="0"/>
                <a:endParaRPr lang="vi-VN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671" y="3919095"/>
                <a:ext cx="5748305" cy="14157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635787" y="3518084"/>
                <a:ext cx="3281026" cy="2008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𝑐</m:t>
                      </m:r>
                      <m:r>
                        <a:rPr lang="en-US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0"/>
                <a:endParaRPr lang="vi-VN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5787" y="3518084"/>
                <a:ext cx="3281026" cy="20082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713011" y="5254583"/>
                <a:ext cx="483427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011" y="5254583"/>
                <a:ext cx="4834272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996671" y="4958392"/>
                <a:ext cx="4518865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𝑒</m:t>
                      </m:r>
                      <m:r>
                        <a:rPr lang="en-US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671" y="4958392"/>
                <a:ext cx="4518865" cy="143116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4542618" y="4983424"/>
                <a:ext cx="8242769" cy="1417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)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2618" y="4983424"/>
                <a:ext cx="8242769" cy="141737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373187" y="8001000"/>
                <a:ext cx="4097083" cy="1335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𝑎</m:t>
                      </m:r>
                      <m:r>
                        <a:rPr lang="en-US" i="1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187" y="8001000"/>
                <a:ext cx="4097083" cy="133549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954587" y="8345894"/>
                <a:ext cx="4267200" cy="805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4587" y="8345894"/>
                <a:ext cx="4267200" cy="80579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183187" y="9412694"/>
                <a:ext cx="590571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187" y="9412694"/>
                <a:ext cx="5905719" cy="75405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015334" y="9412694"/>
                <a:ext cx="277845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=±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5334" y="9412694"/>
                <a:ext cx="2778453" cy="75405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360335" y="10599747"/>
                <a:ext cx="5748305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𝑏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)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0335" y="10599747"/>
                <a:ext cx="5748305" cy="75405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083333" y="10599746"/>
                <a:ext cx="527740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333" y="10599746"/>
                <a:ext cx="5277407" cy="75405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045920" y="11860238"/>
                <a:ext cx="7481920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920" y="11860238"/>
                <a:ext cx="7481920" cy="75405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4355924" y="11139527"/>
                <a:ext cx="3095463" cy="2195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5924" y="11139527"/>
                <a:ext cx="3095463" cy="219547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90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" grpId="0"/>
      <p:bldP spid="20" grpId="0"/>
      <p:bldP spid="21" grpId="0"/>
      <p:bldP spid="22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10"/>
          <p:cNvGrpSpPr/>
          <p:nvPr/>
        </p:nvGrpSpPr>
        <p:grpSpPr>
          <a:xfrm>
            <a:off x="733501" y="6858002"/>
            <a:ext cx="23653674" cy="6857998"/>
            <a:chOff x="1227091" y="5867403"/>
            <a:chExt cx="21817977" cy="6456153"/>
          </a:xfrm>
        </p:grpSpPr>
        <p:sp>
          <p:nvSpPr>
            <p:cNvPr id="53" name="Rounded Rectangle 52"/>
            <p:cNvSpPr/>
            <p:nvPr/>
          </p:nvSpPr>
          <p:spPr>
            <a:xfrm>
              <a:off x="1227091" y="6298547"/>
              <a:ext cx="21817977" cy="602500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60"/>
            <p:cNvGrpSpPr/>
            <p:nvPr/>
          </p:nvGrpSpPr>
          <p:grpSpPr>
            <a:xfrm>
              <a:off x="1270511" y="5867403"/>
              <a:ext cx="3568118" cy="845459"/>
              <a:chOff x="1224541" y="6305970"/>
              <a:chExt cx="3568118" cy="845459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22082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33463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5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54"/>
          <p:cNvGrpSpPr/>
          <p:nvPr/>
        </p:nvGrpSpPr>
        <p:grpSpPr>
          <a:xfrm>
            <a:off x="763587" y="2438400"/>
            <a:ext cx="23623588" cy="4078366"/>
            <a:chOff x="1206401" y="3405486"/>
            <a:chExt cx="21903504" cy="2830453"/>
          </a:xfrm>
        </p:grpSpPr>
        <p:sp>
          <p:nvSpPr>
            <p:cNvPr id="62" name="Rounded Rectangle 61"/>
            <p:cNvSpPr/>
            <p:nvPr/>
          </p:nvSpPr>
          <p:spPr>
            <a:xfrm>
              <a:off x="1206401" y="3790951"/>
              <a:ext cx="21903504" cy="244498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06805" cy="555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6" name="Group 65"/>
          <p:cNvGrpSpPr/>
          <p:nvPr/>
        </p:nvGrpSpPr>
        <p:grpSpPr>
          <a:xfrm>
            <a:off x="576690" y="1572061"/>
            <a:ext cx="13445696" cy="858404"/>
            <a:chOff x="391275" y="1892299"/>
            <a:chExt cx="8859568" cy="858402"/>
          </a:xfrm>
        </p:grpSpPr>
        <p:sp>
          <p:nvSpPr>
            <p:cNvPr id="92" name="Rounded Rectangle 91"/>
            <p:cNvSpPr/>
            <p:nvPr/>
          </p:nvSpPr>
          <p:spPr>
            <a:xfrm>
              <a:off x="391275" y="1905000"/>
              <a:ext cx="1001804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65471" y="1996650"/>
              <a:ext cx="35299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087562" y="1892299"/>
              <a:ext cx="7163281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ÁP DỤNG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68787" y="2971800"/>
                <a:ext cx="7751161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,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biết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87" y="2971800"/>
                <a:ext cx="7751161" cy="754053"/>
              </a:xfrm>
              <a:prstGeom prst="rect">
                <a:avLst/>
              </a:prstGeom>
              <a:blipFill rotWithShape="0">
                <a:blip r:embed="rId3"/>
                <a:stretch>
                  <a:fillRect l="-3066" t="-17073" r="-2280" b="-3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30004" y="3717787"/>
                <a:ext cx="4079963" cy="1997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𝑎</m:t>
                      </m:r>
                      <m:r>
                        <a:rPr lang="en-US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</m:oMath>
                  </m:oMathPara>
                </a14:m>
                <a:endParaRPr lang="en-US" dirty="0"/>
              </a:p>
              <a:p>
                <a:pPr lvl="0"/>
                <a:endParaRPr lang="vi-VN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004" y="3717787"/>
                <a:ext cx="4079963" cy="19972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511900" y="3955369"/>
                <a:ext cx="5748305" cy="1415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)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lvl="0"/>
                <a:endParaRPr lang="vi-VN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900" y="3955369"/>
                <a:ext cx="5748305" cy="14157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151016" y="3554358"/>
                <a:ext cx="3281026" cy="2008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𝑐</m:t>
                      </m:r>
                      <m:r>
                        <a:rPr lang="en-US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0"/>
                <a:endParaRPr lang="vi-VN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1016" y="3554358"/>
                <a:ext cx="3281026" cy="20082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533040" y="5290857"/>
                <a:ext cx="483427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040" y="5290857"/>
                <a:ext cx="4834272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511900" y="4994666"/>
                <a:ext cx="4518865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𝑒</m:t>
                      </m:r>
                      <m:r>
                        <a:rPr lang="en-US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1900" y="4994666"/>
                <a:ext cx="4518865" cy="143116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5152218" y="5019698"/>
                <a:ext cx="8242769" cy="1417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)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2218" y="5019698"/>
                <a:ext cx="8242769" cy="141737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Rectangle 94"/>
              <p:cNvSpPr/>
              <p:nvPr/>
            </p:nvSpPr>
            <p:spPr>
              <a:xfrm>
                <a:off x="763587" y="8228367"/>
                <a:ext cx="3667351" cy="19319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5400" i="1" smtClean="0">
                        <a:latin typeface="Cambria Math"/>
                      </a:rPr>
                      <m:t>𝑐</m:t>
                    </m:r>
                    <m:r>
                      <a:rPr lang="en-US" sz="5400" i="1" smtClean="0">
                        <a:latin typeface="Cambria Math"/>
                      </a:rPr>
                      <m:t>)  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5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5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lvl="0"/>
                <a:endParaRPr lang="vi-VN" dirty="0"/>
              </a:p>
            </p:txBody>
          </p:sp>
        </mc:Choice>
        <mc:Fallback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87" y="8228367"/>
                <a:ext cx="3667351" cy="193193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4111758" y="8156760"/>
                <a:ext cx="10069423" cy="14701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1758" y="8156760"/>
                <a:ext cx="10069423" cy="147014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13796960" y="8179106"/>
                <a:ext cx="7235827" cy="14701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+1−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6960" y="8179106"/>
                <a:ext cx="7235827" cy="147014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/>
              <p:cNvSpPr/>
              <p:nvPr/>
            </p:nvSpPr>
            <p:spPr>
              <a:xfrm>
                <a:off x="20727987" y="8560106"/>
                <a:ext cx="2846485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dirty="0" smtClean="0"/>
                  <a:t>-1</a:t>
                </a:r>
                <a:endParaRPr lang="en-US" dirty="0"/>
              </a:p>
            </p:txBody>
          </p:sp>
        </mc:Choice>
        <mc:Fallback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7987" y="8560106"/>
                <a:ext cx="2846485" cy="754053"/>
              </a:xfrm>
              <a:prstGeom prst="rect">
                <a:avLst/>
              </a:prstGeom>
              <a:blipFill rotWithShape="1">
                <a:blip r:embed="rId13"/>
                <a:stretch>
                  <a:fillRect t="-16129" r="-7923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Rectangle 95"/>
              <p:cNvSpPr/>
              <p:nvPr/>
            </p:nvSpPr>
            <p:spPr>
              <a:xfrm>
                <a:off x="918672" y="11430000"/>
                <a:ext cx="483427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72" y="11430000"/>
                <a:ext cx="4834272" cy="75405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5847078" y="11430000"/>
                <a:ext cx="512999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078" y="11430000"/>
                <a:ext cx="5129994" cy="75405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Rectangle 96"/>
              <p:cNvSpPr/>
              <p:nvPr/>
            </p:nvSpPr>
            <p:spPr>
              <a:xfrm>
                <a:off x="5852365" y="12573000"/>
                <a:ext cx="733450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=0⇔2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−2=0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365" y="12573000"/>
                <a:ext cx="7334507" cy="75405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Rectangle 97"/>
              <p:cNvSpPr/>
              <p:nvPr/>
            </p:nvSpPr>
            <p:spPr>
              <a:xfrm>
                <a:off x="13107987" y="12565053"/>
                <a:ext cx="366760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7987" y="12565053"/>
                <a:ext cx="3667606" cy="75405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9" name="Rectangle 98"/>
              <p:cNvSpPr/>
              <p:nvPr/>
            </p:nvSpPr>
            <p:spPr>
              <a:xfrm>
                <a:off x="16585296" y="12573000"/>
                <a:ext cx="331449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5296" y="12573000"/>
                <a:ext cx="3314497" cy="754053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" name="Rectangle 99"/>
              <p:cNvSpPr/>
              <p:nvPr/>
            </p:nvSpPr>
            <p:spPr>
              <a:xfrm>
                <a:off x="19632837" y="12573000"/>
                <a:ext cx="270535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2837" y="12573000"/>
                <a:ext cx="2705356" cy="754053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412480" y="9685347"/>
                <a:ext cx="8937887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vô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2480" y="9685347"/>
                <a:ext cx="8937887" cy="754053"/>
              </a:xfrm>
              <a:prstGeom prst="rect">
                <a:avLst/>
              </a:prstGeom>
              <a:blipFill rotWithShape="1">
                <a:blip r:embed="rId20"/>
                <a:stretch>
                  <a:fillRect l="-2729" t="-16935" r="-4366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18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26" grpId="0"/>
      <p:bldP spid="27" grpId="0"/>
      <p:bldP spid="28" grpId="0"/>
      <p:bldP spid="96" grpId="0"/>
      <p:bldP spid="30" grpId="0"/>
      <p:bldP spid="97" grpId="0"/>
      <p:bldP spid="98" grpId="0"/>
      <p:bldP spid="99" grpId="0"/>
      <p:bldP spid="100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10"/>
          <p:cNvGrpSpPr/>
          <p:nvPr/>
        </p:nvGrpSpPr>
        <p:grpSpPr>
          <a:xfrm>
            <a:off x="539799" y="6781801"/>
            <a:ext cx="23478056" cy="6629399"/>
            <a:chOff x="1236228" y="5867401"/>
            <a:chExt cx="21817977" cy="6866158"/>
          </a:xfrm>
        </p:grpSpPr>
        <p:sp>
          <p:nvSpPr>
            <p:cNvPr id="53" name="Rounded Rectangle 52"/>
            <p:cNvSpPr/>
            <p:nvPr/>
          </p:nvSpPr>
          <p:spPr>
            <a:xfrm>
              <a:off x="1236228" y="6358436"/>
              <a:ext cx="21817977" cy="637512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60"/>
            <p:cNvGrpSpPr/>
            <p:nvPr/>
          </p:nvGrpSpPr>
          <p:grpSpPr>
            <a:xfrm>
              <a:off x="1270511" y="5867401"/>
              <a:ext cx="3568118" cy="845461"/>
              <a:chOff x="1224541" y="6305968"/>
              <a:chExt cx="3568118" cy="84546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8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5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54"/>
          <p:cNvGrpSpPr/>
          <p:nvPr/>
        </p:nvGrpSpPr>
        <p:grpSpPr>
          <a:xfrm>
            <a:off x="603072" y="2133600"/>
            <a:ext cx="23477715" cy="4327047"/>
            <a:chOff x="1268078" y="3405486"/>
            <a:chExt cx="21561898" cy="283045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561898" cy="244498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743375" cy="523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6" name="Group 65"/>
          <p:cNvGrpSpPr/>
          <p:nvPr/>
        </p:nvGrpSpPr>
        <p:grpSpPr>
          <a:xfrm>
            <a:off x="576690" y="1572061"/>
            <a:ext cx="13445696" cy="858404"/>
            <a:chOff x="391275" y="1892299"/>
            <a:chExt cx="8859568" cy="858402"/>
          </a:xfrm>
        </p:grpSpPr>
        <p:sp>
          <p:nvSpPr>
            <p:cNvPr id="92" name="Rounded Rectangle 91"/>
            <p:cNvSpPr/>
            <p:nvPr/>
          </p:nvSpPr>
          <p:spPr>
            <a:xfrm>
              <a:off x="391275" y="1905000"/>
              <a:ext cx="1001804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65471" y="1996650"/>
              <a:ext cx="35299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087562" y="1892299"/>
              <a:ext cx="7163281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ÁP DỤNG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68787" y="2758788"/>
                <a:ext cx="7751161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,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biết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87" y="2758788"/>
                <a:ext cx="7751161" cy="754053"/>
              </a:xfrm>
              <a:prstGeom prst="rect">
                <a:avLst/>
              </a:prstGeom>
              <a:blipFill rotWithShape="0">
                <a:blip r:embed="rId3"/>
                <a:stretch>
                  <a:fillRect l="-3066" t="-17073" r="-2280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69879" y="3717787"/>
                <a:ext cx="4079963" cy="1997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𝑎</m:t>
                      </m:r>
                      <m:r>
                        <a:rPr lang="en-US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</m:oMath>
                  </m:oMathPara>
                </a14:m>
                <a:endParaRPr lang="en-US" dirty="0"/>
              </a:p>
              <a:p>
                <a:pPr lvl="0"/>
                <a:endParaRPr lang="vi-VN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879" y="3717787"/>
                <a:ext cx="4079963" cy="19972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612187" y="3955369"/>
                <a:ext cx="5748305" cy="1415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)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lvl="0"/>
                <a:endParaRPr lang="vi-VN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187" y="3955369"/>
                <a:ext cx="5748305" cy="14157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608216" y="3554358"/>
                <a:ext cx="3281026" cy="2008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𝑐</m:t>
                      </m:r>
                      <m:r>
                        <a:rPr lang="en-US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0"/>
                <a:endParaRPr lang="vi-VN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8216" y="3554358"/>
                <a:ext cx="3281026" cy="20082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872915" y="5290857"/>
                <a:ext cx="483427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915" y="5290857"/>
                <a:ext cx="4834272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612187" y="4994666"/>
                <a:ext cx="4518865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𝑒</m:t>
                      </m:r>
                      <m:r>
                        <a:rPr lang="en-US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187" y="4994666"/>
                <a:ext cx="4518865" cy="143116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5609418" y="5019698"/>
                <a:ext cx="8242769" cy="1417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)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9418" y="5019698"/>
                <a:ext cx="8242769" cy="141737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568815" y="8027955"/>
                <a:ext cx="4518865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𝑒</m:t>
                      </m:r>
                      <m:r>
                        <a:rPr lang="en-US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15" y="8027955"/>
                <a:ext cx="4518865" cy="143116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706680" y="8087516"/>
                <a:ext cx="12820907" cy="1513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680" y="8087516"/>
                <a:ext cx="12820907" cy="151368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669910" y="9763916"/>
                <a:ext cx="8260275" cy="1513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910" y="9763916"/>
                <a:ext cx="8260275" cy="151368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72" name="Rectangle 28671"/>
              <p:cNvSpPr/>
              <p:nvPr/>
            </p:nvSpPr>
            <p:spPr>
              <a:xfrm>
                <a:off x="11590603" y="9763916"/>
                <a:ext cx="8580746" cy="1513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−3−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672" name="Rectangle 286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0603" y="9763916"/>
                <a:ext cx="8580746" cy="151368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73" name="Rectangle 28672"/>
              <p:cNvSpPr/>
              <p:nvPr/>
            </p:nvSpPr>
            <p:spPr>
              <a:xfrm>
                <a:off x="20165280" y="9763916"/>
                <a:ext cx="3686907" cy="15136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+6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673" name="Rectangle 286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5280" y="9763916"/>
                <a:ext cx="3686907" cy="151368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96987" y="11963391"/>
                <a:ext cx="2465355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987" y="11963391"/>
                <a:ext cx="2465355" cy="75405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617019" y="11583616"/>
                <a:ext cx="5143138" cy="15683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+6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−4=0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+3≠0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019" y="11583616"/>
                <a:ext cx="5143138" cy="156837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700346" y="11450228"/>
                <a:ext cx="4626779" cy="1808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=−3+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=−3−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e>
                              </m:rad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0346" y="11450228"/>
                <a:ext cx="4626779" cy="180857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582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30" grpId="0"/>
      <p:bldP spid="31" grpId="0"/>
      <p:bldP spid="28672" grpId="0"/>
      <p:bldP spid="28673" grpId="0"/>
      <p:bldP spid="3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10"/>
          <p:cNvGrpSpPr/>
          <p:nvPr/>
        </p:nvGrpSpPr>
        <p:grpSpPr>
          <a:xfrm>
            <a:off x="367697" y="6781801"/>
            <a:ext cx="23478056" cy="5410199"/>
            <a:chOff x="1076295" y="5867401"/>
            <a:chExt cx="21817977" cy="5603417"/>
          </a:xfrm>
        </p:grpSpPr>
        <p:sp>
          <p:nvSpPr>
            <p:cNvPr id="53" name="Rounded Rectangle 52"/>
            <p:cNvSpPr/>
            <p:nvPr/>
          </p:nvSpPr>
          <p:spPr>
            <a:xfrm>
              <a:off x="1076295" y="6298547"/>
              <a:ext cx="21817977" cy="517227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60"/>
            <p:cNvGrpSpPr/>
            <p:nvPr/>
          </p:nvGrpSpPr>
          <p:grpSpPr>
            <a:xfrm>
              <a:off x="1270511" y="5867401"/>
              <a:ext cx="3568118" cy="845461"/>
              <a:chOff x="1224541" y="6305968"/>
              <a:chExt cx="3568118" cy="84546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8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5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54"/>
          <p:cNvGrpSpPr/>
          <p:nvPr/>
        </p:nvGrpSpPr>
        <p:grpSpPr>
          <a:xfrm>
            <a:off x="603072" y="2133600"/>
            <a:ext cx="23477715" cy="4327047"/>
            <a:chOff x="1268078" y="3405486"/>
            <a:chExt cx="21561898" cy="283045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561898" cy="244498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743375" cy="5234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6" name="Group 65"/>
          <p:cNvGrpSpPr/>
          <p:nvPr/>
        </p:nvGrpSpPr>
        <p:grpSpPr>
          <a:xfrm>
            <a:off x="576690" y="1572061"/>
            <a:ext cx="13445696" cy="858404"/>
            <a:chOff x="391275" y="1892299"/>
            <a:chExt cx="8859568" cy="858402"/>
          </a:xfrm>
        </p:grpSpPr>
        <p:sp>
          <p:nvSpPr>
            <p:cNvPr id="92" name="Rounded Rectangle 91"/>
            <p:cNvSpPr/>
            <p:nvPr/>
          </p:nvSpPr>
          <p:spPr>
            <a:xfrm>
              <a:off x="391275" y="1905000"/>
              <a:ext cx="1001804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65471" y="1996650"/>
              <a:ext cx="35299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087562" y="1892299"/>
              <a:ext cx="7163281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ÁP DỤNG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68787" y="2758788"/>
                <a:ext cx="7751161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, </a:t>
                </a:r>
                <a:r>
                  <a:rPr lang="en-US" dirty="0" err="1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biết</a:t>
                </a:r>
                <a:r>
                  <a:rPr lang="en-US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vi-VN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87" y="2758788"/>
                <a:ext cx="7751161" cy="754053"/>
              </a:xfrm>
              <a:prstGeom prst="rect">
                <a:avLst/>
              </a:prstGeom>
              <a:blipFill rotWithShape="0">
                <a:blip r:embed="rId3"/>
                <a:stretch>
                  <a:fillRect l="-3066" t="-17073" r="-2280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69879" y="3717787"/>
                <a:ext cx="4079963" cy="19972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𝑎</m:t>
                      </m:r>
                      <m:r>
                        <a:rPr lang="en-US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</m:oMath>
                  </m:oMathPara>
                </a14:m>
                <a:endParaRPr lang="en-US" dirty="0"/>
              </a:p>
              <a:p>
                <a:pPr lvl="0"/>
                <a:endParaRPr lang="vi-VN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9879" y="3717787"/>
                <a:ext cx="4079963" cy="19972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612187" y="3955369"/>
                <a:ext cx="5748305" cy="1415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)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pPr lvl="0"/>
                <a:endParaRPr lang="vi-VN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187" y="3955369"/>
                <a:ext cx="5748305" cy="141577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608216" y="3554358"/>
                <a:ext cx="3281026" cy="20082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𝑐</m:t>
                      </m:r>
                      <m:r>
                        <a:rPr lang="en-US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lvl="0"/>
                <a:endParaRPr lang="vi-VN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8216" y="3554358"/>
                <a:ext cx="3281026" cy="200824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872915" y="5290857"/>
                <a:ext cx="483427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915" y="5290857"/>
                <a:ext cx="4834272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612187" y="4994666"/>
                <a:ext cx="4518865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𝑒</m:t>
                      </m:r>
                      <m:r>
                        <a:rPr lang="en-US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187" y="4994666"/>
                <a:ext cx="4518865" cy="143116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5609418" y="5019698"/>
                <a:ext cx="8242769" cy="1417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)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9418" y="5019698"/>
                <a:ext cx="8242769" cy="141737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750418" y="8107624"/>
                <a:ext cx="8242769" cy="1417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)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18" y="8107624"/>
                <a:ext cx="8242769" cy="141737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840787" y="8542347"/>
                <a:ext cx="620868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787" y="8542347"/>
                <a:ext cx="6208687" cy="75405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15987" y="10218747"/>
                <a:ext cx="2465355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10218747"/>
                <a:ext cx="2465355" cy="75405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381342" y="10218747"/>
                <a:ext cx="61043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0">
                          <a:latin typeface="Cambria Math" panose="02040503050406030204" pitchFamily="18" charset="0"/>
                        </a:rPr>
                        <m:t>−2=0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342" y="10218747"/>
                <a:ext cx="6104363" cy="75405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297987" y="9539327"/>
                <a:ext cx="3331105" cy="21954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=−1</m:t>
                              </m:r>
                            </m:e>
                            <m:e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=−2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7987" y="9539327"/>
                <a:ext cx="3331105" cy="219547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874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15" grpId="0"/>
      <p:bldP spid="18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780577" y="4338557"/>
            <a:ext cx="22147810" cy="1452643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1373187" y="2915772"/>
            <a:ext cx="22783799" cy="1275228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1525587" y="3146792"/>
            <a:ext cx="4224233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7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 pháp</a:t>
            </a:r>
            <a:endParaRPr lang="en-US" sz="47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-455613" y="1725365"/>
            <a:ext cx="18973800" cy="865435"/>
            <a:chOff x="-288924" y="1844239"/>
            <a:chExt cx="12502117" cy="865433"/>
          </a:xfrm>
        </p:grpSpPr>
        <p:sp>
          <p:nvSpPr>
            <p:cNvPr id="158" name="Rounded Rectangle 157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082675" y="1913523"/>
              <a:ext cx="647688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057585" y="1844239"/>
              <a:ext cx="10155608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smtClean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 3: CHỨNG MINH ĐẲNG THỨC VỀ ĐẠO HÀM</a:t>
              </a:r>
              <a:endParaRPr lang="en-US" sz="47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043393" y="4544604"/>
            <a:ext cx="1837979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ính </a:t>
            </a:r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đạo hàm và sử dụng các phép biến đổi để kết </a:t>
            </a:r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luận.</a:t>
            </a:r>
            <a:endParaRPr lang="en-US" sz="4800" dirty="0">
              <a:solidFill>
                <a:srgbClr val="145F82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29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47" grpId="0" animBg="1"/>
      <p:bldP spid="149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10"/>
          <p:cNvGrpSpPr/>
          <p:nvPr/>
        </p:nvGrpSpPr>
        <p:grpSpPr>
          <a:xfrm>
            <a:off x="891674" y="7192271"/>
            <a:ext cx="22808113" cy="5837929"/>
            <a:chOff x="1270511" y="5808133"/>
            <a:chExt cx="21819674" cy="7404301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0"/>
              <a:ext cx="21817975" cy="707342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60"/>
            <p:cNvGrpSpPr/>
            <p:nvPr/>
          </p:nvGrpSpPr>
          <p:grpSpPr>
            <a:xfrm>
              <a:off x="1270511" y="5808133"/>
              <a:ext cx="3568119" cy="1133424"/>
              <a:chOff x="1224541" y="6246700"/>
              <a:chExt cx="3568119" cy="1133424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43004" y="5330467"/>
                <a:ext cx="1102908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7"/>
                <a:ext cx="2372765" cy="800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246700"/>
                <a:ext cx="903517" cy="110290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43234"/>
                <a:ext cx="501902" cy="90564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54"/>
          <p:cNvGrpSpPr/>
          <p:nvPr/>
        </p:nvGrpSpPr>
        <p:grpSpPr>
          <a:xfrm>
            <a:off x="1272674" y="2819400"/>
            <a:ext cx="22579513" cy="4060189"/>
            <a:chOff x="1268078" y="3405486"/>
            <a:chExt cx="21841827" cy="4060189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49"/>
              <a:ext cx="21841827" cy="367472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1836259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7" name="Group 56"/>
          <p:cNvGrpSpPr/>
          <p:nvPr/>
        </p:nvGrpSpPr>
        <p:grpSpPr>
          <a:xfrm>
            <a:off x="645798" y="1572061"/>
            <a:ext cx="13376588" cy="858404"/>
            <a:chOff x="436811" y="1892299"/>
            <a:chExt cx="8814032" cy="858402"/>
          </a:xfrm>
        </p:grpSpPr>
        <p:sp>
          <p:nvSpPr>
            <p:cNvPr id="61" name="Rounded Rectangle 60"/>
            <p:cNvSpPr/>
            <p:nvPr/>
          </p:nvSpPr>
          <p:spPr>
            <a:xfrm>
              <a:off x="436811" y="1905000"/>
              <a:ext cx="91073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15261" y="1996650"/>
              <a:ext cx="35299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087562" y="1892299"/>
              <a:ext cx="7163281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ÁP DỤNG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5353311" y="3263889"/>
            <a:ext cx="88761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smtClean="0">
                <a:latin typeface="Tahoma" pitchFamily="34" charset="0"/>
                <a:ea typeface="Tahoma" pitchFamily="34" charset="0"/>
                <a:cs typeface="Tahoma" pitchFamily="34" charset="0"/>
              </a:rPr>
              <a:t>Chứng minh các đẳng thức sau:</a:t>
            </a:r>
            <a:endParaRPr lang="vi-VN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83391" y="4076753"/>
                <a:ext cx="10377501" cy="4187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sz="4800" b="0" i="1" smtClean="0">
                              <a:latin typeface="Cambria Math"/>
                            </a:rPr>
                            <m:t>)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′2</m:t>
                          </m:r>
                        </m:sup>
                      </m:sSup>
                      <m:r>
                        <a:rPr lang="fr-FR" sz="4800" i="1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800" i="1">
                          <a:latin typeface="Cambria Math" panose="02040503050406030204" pitchFamily="18" charset="0"/>
                        </a:rPr>
                        <m:t>−4=0</m:t>
                      </m:r>
                      <m:r>
                        <m:rPr>
                          <m:nor/>
                        </m:rPr>
                        <a:rPr lang="fr-FR" sz="4800"/>
                        <m:t> </m:t>
                      </m:r>
                      <m:r>
                        <m:rPr>
                          <m:nor/>
                        </m:rPr>
                        <a:rPr lang="fr-FR" sz="4800"/>
                        <m:t>v</m:t>
                      </m:r>
                      <m:r>
                        <m:rPr>
                          <m:nor/>
                        </m:rPr>
                        <a:rPr lang="fr-FR" sz="4800"/>
                        <m:t>ớ</m:t>
                      </m:r>
                      <m:r>
                        <m:rPr>
                          <m:nor/>
                        </m:rPr>
                        <a:rPr lang="fr-FR" sz="4800"/>
                        <m:t>i</m:t>
                      </m:r>
                      <m:r>
                        <m:rPr>
                          <m:nor/>
                        </m:rPr>
                        <a:rPr lang="fr-FR" sz="4800"/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sz="4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4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</m:oMath>
                  </m:oMathPara>
                </a14:m>
                <a:endParaRPr lang="en-US" sz="4800"/>
              </a:p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sz="4800" b="0" i="1" smtClean="0">
                              <a:latin typeface="Cambria Math"/>
                            </a:rPr>
                            <m:t>)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′2</m:t>
                          </m:r>
                        </m:sup>
                      </m:sSup>
                      <m:r>
                        <a:rPr lang="en-US" sz="4800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−4=0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  <m:r>
                        <m:rPr>
                          <m:nor/>
                        </m:rPr>
                        <a:rPr lang="en-US" sz="4800"/>
                        <m:t>v</m:t>
                      </m:r>
                      <m:r>
                        <m:rPr>
                          <m:nor/>
                        </m:rPr>
                        <a:rPr lang="en-US" sz="4800"/>
                        <m:t>ớ</m:t>
                      </m:r>
                      <m:r>
                        <m:rPr>
                          <m:nor/>
                        </m:rPr>
                        <a:rPr lang="en-US" sz="4800"/>
                        <m:t>i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4800" b="0" i="1" smtClean="0">
                          <a:latin typeface="Cambria Math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/>
                        <m:t> </m:t>
                      </m:r>
                    </m:oMath>
                  </m:oMathPara>
                </a14:m>
                <a:endParaRPr lang="en-US" sz="4800"/>
              </a:p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𝑐</m:t>
                          </m:r>
                          <m:r>
                            <a:rPr lang="en-US" sz="4800" b="0" i="1" smtClean="0">
                              <a:latin typeface="Cambria Math"/>
                            </a:rPr>
                            <m:t>)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fr-FR" sz="48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800" i="1">
                          <a:latin typeface="Cambria Math" panose="02040503050406030204" pitchFamily="18" charset="0"/>
                        </a:rPr>
                        <m:t>−1=0</m:t>
                      </m:r>
                      <m:r>
                        <m:rPr>
                          <m:nor/>
                        </m:rPr>
                        <a:rPr lang="fr-FR" sz="4800"/>
                        <m:t>  </m:t>
                      </m:r>
                      <m:r>
                        <m:rPr>
                          <m:nor/>
                        </m:rPr>
                        <a:rPr lang="fr-FR" sz="4800"/>
                        <m:t>v</m:t>
                      </m:r>
                      <m:r>
                        <m:rPr>
                          <m:nor/>
                        </m:rPr>
                        <a:rPr lang="fr-FR" sz="4800"/>
                        <m:t>ớ</m:t>
                      </m:r>
                      <m:r>
                        <m:rPr>
                          <m:nor/>
                        </m:rPr>
                        <a:rPr lang="fr-FR" sz="4800"/>
                        <m:t>i</m:t>
                      </m:r>
                      <m:r>
                        <m:rPr>
                          <m:nor/>
                        </m:rPr>
                        <a:rPr lang="fr-FR" sz="4800"/>
                        <m:t>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fr-FR" sz="4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𝑡𝑎𝑛</m:t>
                          </m:r>
                        </m:fName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b="0" i="1" smtClean="0">
                              <a:latin typeface="Cambria Math"/>
                            </a:rPr>
                            <m:t>.</m:t>
                          </m:r>
                        </m:e>
                      </m:func>
                      <m:r>
                        <m:rPr>
                          <m:nor/>
                        </m:rPr>
                        <a:rPr lang="en-US" sz="4800"/>
                        <m:t> </m:t>
                      </m:r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391" y="4076753"/>
                <a:ext cx="10377501" cy="418749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70067" y="8534400"/>
                <a:ext cx="402180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/>
                        </a:rPr>
                        <m:t>𝑎</m:t>
                      </m:r>
                      <m:r>
                        <a:rPr lang="en-US" sz="4800" i="1" smtClean="0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US" sz="4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067" y="8534400"/>
                <a:ext cx="4021807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110580" y="8534548"/>
                <a:ext cx="502560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=−2</m:t>
                      </m:r>
                      <m:func>
                        <m:funcPr>
                          <m:ctrlPr>
                            <a:rPr lang="en-US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580" y="8534548"/>
                <a:ext cx="5025607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768500" y="8558462"/>
                <a:ext cx="532068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′2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+4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−4=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8500" y="8558462"/>
                <a:ext cx="5320687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73187" y="9670407"/>
                <a:ext cx="397083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𝑏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187" y="9670407"/>
                <a:ext cx="3970831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549087" y="10597543"/>
                <a:ext cx="4063100" cy="1480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087" y="10597543"/>
                <a:ext cx="4063100" cy="148034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272935" y="10496262"/>
                <a:ext cx="10016652" cy="15748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−1=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US" sz="48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US" sz="48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935" y="10496262"/>
                <a:ext cx="10016652" cy="157485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7839259" y="10515600"/>
                <a:ext cx="6012928" cy="15742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9259" y="10515600"/>
                <a:ext cx="6012928" cy="157427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02327" y="10904547"/>
                <a:ext cx="346973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𝑐</m:t>
                      </m:r>
                      <m:r>
                        <a:rPr lang="en-US" sz="4800" i="1">
                          <a:latin typeface="Cambria Math"/>
                        </a:rPr>
                        <m:t>)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𝑡𝑎𝑛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327" y="10904547"/>
                <a:ext cx="3469732" cy="83099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14883034" y="8617803"/>
                <a:ext cx="714035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4</m:t>
                      </m:r>
                      <m:func>
                        <m:funcPr>
                          <m:ctrlPr>
                            <a:rPr lang="en-US" sz="4800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+4</m:t>
                      </m:r>
                      <m:func>
                        <m:funcPr>
                          <m:ctrlPr>
                            <a:rPr lang="en-US" sz="4800" i="1">
                              <a:latin typeface="Cambria Math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−4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3034" y="8617803"/>
                <a:ext cx="7140353" cy="83099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ectangle 92"/>
              <p:cNvSpPr/>
              <p:nvPr/>
            </p:nvSpPr>
            <p:spPr>
              <a:xfrm>
                <a:off x="21768095" y="8694747"/>
                <a:ext cx="132209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93" name="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8095" y="8694747"/>
                <a:ext cx="1322092" cy="75405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17908587" y="12199947"/>
                <a:ext cx="132209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8587" y="12199947"/>
                <a:ext cx="1322092" cy="75405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4969666" y="9677400"/>
                <a:ext cx="310912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=2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666" y="9677400"/>
                <a:ext cx="3109121" cy="83099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7787262" y="9709802"/>
                <a:ext cx="501592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′2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−4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−4=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262" y="9709802"/>
                <a:ext cx="5015925" cy="83099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12465483" y="9742596"/>
                <a:ext cx="521450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4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−4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+4−4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5483" y="9742596"/>
                <a:ext cx="5214504" cy="83099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17424695" y="9761547"/>
                <a:ext cx="132209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4695" y="9761547"/>
                <a:ext cx="1322092" cy="754053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05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" name="Rounded Rectangle 52"/>
          <p:cNvSpPr/>
          <p:nvPr/>
        </p:nvSpPr>
        <p:spPr>
          <a:xfrm>
            <a:off x="1780577" y="4186157"/>
            <a:ext cx="22147810" cy="1452643"/>
          </a:xfrm>
          <a:prstGeom prst="roundRect">
            <a:avLst>
              <a:gd name="adj" fmla="val 3132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999C8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1373187" y="2763372"/>
            <a:ext cx="22783799" cy="1275228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1525587" y="2994392"/>
            <a:ext cx="4224233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7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 pháp</a:t>
            </a:r>
            <a:endParaRPr lang="en-US" sz="47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-455613" y="1649165"/>
            <a:ext cx="18973800" cy="865435"/>
            <a:chOff x="-288924" y="1844239"/>
            <a:chExt cx="12502117" cy="865433"/>
          </a:xfrm>
        </p:grpSpPr>
        <p:sp>
          <p:nvSpPr>
            <p:cNvPr id="158" name="Rounded Rectangle 157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082675" y="1913523"/>
              <a:ext cx="5420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057585" y="1844239"/>
              <a:ext cx="10155608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4800" b="1" smtClean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 </a:t>
              </a:r>
              <a:r>
                <a:rPr lang="en-US" sz="4800" b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r>
                <a:rPr lang="en-US" sz="4800" b="1" smtClean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</a:t>
              </a:r>
              <a:r>
                <a:rPr lang="en-US" sz="4800" b="1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TOÁN QUÃNG ĐƯỜNG - VẬN TỐC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49358" y="4344245"/>
                <a:ext cx="18379794" cy="8843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48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Sử dụng: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4800" dirty="0" smtClean="0"/>
                  <a:t> và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48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4800" dirty="0" smtClean="0"/>
                  <a:t>.</a:t>
                </a:r>
                <a:endParaRPr lang="en-US" sz="4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358" y="4344245"/>
                <a:ext cx="18379794" cy="884345"/>
              </a:xfrm>
              <a:prstGeom prst="rect">
                <a:avLst/>
              </a:prstGeom>
              <a:blipFill>
                <a:blip r:embed="rId3"/>
                <a:stretch>
                  <a:fillRect t="-12414" b="-3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89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47" grpId="0" animBg="1"/>
      <p:bldP spid="149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" name="Group 54"/>
          <p:cNvGrpSpPr/>
          <p:nvPr/>
        </p:nvGrpSpPr>
        <p:grpSpPr>
          <a:xfrm>
            <a:off x="761732" y="2133600"/>
            <a:ext cx="23625443" cy="2728168"/>
            <a:chOff x="1268078" y="3405486"/>
            <a:chExt cx="22128489" cy="1487045"/>
          </a:xfrm>
        </p:grpSpPr>
        <p:sp>
          <p:nvSpPr>
            <p:cNvPr id="62" name="Rounded Rectangle 61"/>
            <p:cNvSpPr/>
            <p:nvPr/>
          </p:nvSpPr>
          <p:spPr>
            <a:xfrm>
              <a:off x="1554740" y="3497570"/>
              <a:ext cx="21841827" cy="139496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88639" indent="-1088639" algn="just"/>
              <a:endPara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1088639" indent="-1088639" algn="just"/>
              <a:endPara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1088639" indent="-1088639" algn="just"/>
              <a:endPara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1088639" indent="-1088639" algn="just"/>
              <a:endPara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1088639" indent="-1088639" algn="just"/>
              <a:endPara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1088639" indent="-1088639" algn="just"/>
              <a:endPara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1088639" indent="-1088639" algn="just"/>
              <a:endPara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35578" y="2656890"/>
                <a:ext cx="765011" cy="2490811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194492" y="3675395"/>
                <a:ext cx="2368998" cy="436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en-US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 1: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7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7" name="Group 10"/>
          <p:cNvGrpSpPr/>
          <p:nvPr/>
        </p:nvGrpSpPr>
        <p:grpSpPr>
          <a:xfrm>
            <a:off x="153987" y="6743160"/>
            <a:ext cx="23590483" cy="5982241"/>
            <a:chOff x="1270511" y="5735357"/>
            <a:chExt cx="22113931" cy="7280837"/>
          </a:xfrm>
        </p:grpSpPr>
        <p:sp>
          <p:nvSpPr>
            <p:cNvPr id="98" name="Rounded Rectangle 97"/>
            <p:cNvSpPr/>
            <p:nvPr/>
          </p:nvSpPr>
          <p:spPr>
            <a:xfrm>
              <a:off x="1566465" y="6338832"/>
              <a:ext cx="21817977" cy="667736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9" name="Group 60"/>
            <p:cNvGrpSpPr/>
            <p:nvPr/>
          </p:nvGrpSpPr>
          <p:grpSpPr>
            <a:xfrm>
              <a:off x="1270511" y="5735357"/>
              <a:ext cx="3431918" cy="980310"/>
              <a:chOff x="1224541" y="6173924"/>
              <a:chExt cx="3431918" cy="980310"/>
            </a:xfrm>
          </p:grpSpPr>
          <p:sp>
            <p:nvSpPr>
              <p:cNvPr id="100" name="Freeform 20"/>
              <p:cNvSpPr>
                <a:spLocks/>
              </p:cNvSpPr>
              <p:nvPr/>
            </p:nvSpPr>
            <p:spPr bwMode="auto">
              <a:xfrm rot="16200000" flipV="1">
                <a:off x="2839235" y="5337009"/>
                <a:ext cx="910444" cy="27240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2156877" y="6173924"/>
                <a:ext cx="2210609" cy="942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2" name="Round Diagonal Corner Rectangle 101"/>
              <p:cNvSpPr/>
              <p:nvPr/>
            </p:nvSpPr>
            <p:spPr>
              <a:xfrm flipV="1">
                <a:off x="1224541" y="6243791"/>
                <a:ext cx="903517" cy="91044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 15"/>
              <p:cNvSpPr>
                <a:spLocks noEditPoints="1"/>
              </p:cNvSpPr>
              <p:nvPr/>
            </p:nvSpPr>
            <p:spPr bwMode="auto">
              <a:xfrm>
                <a:off x="1423146" y="6323363"/>
                <a:ext cx="501902" cy="823310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4192587" y="8008203"/>
            <a:ext cx="2442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có: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4233224" y="2553442"/>
                <a:ext cx="19847563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8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 chuyển động thẳng xác định bởi phương trình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48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trong đó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48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tính bằng giây và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48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tính bằng mét. Gia tốc của chuyển động khi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48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là:</a:t>
                </a:r>
                <a:endParaRPr lang="en-US" sz="4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224" y="2553442"/>
                <a:ext cx="19847563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1382" t="-6332" r="-1443" b="-12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7" name="Group 106"/>
          <p:cNvGrpSpPr/>
          <p:nvPr/>
        </p:nvGrpSpPr>
        <p:grpSpPr>
          <a:xfrm>
            <a:off x="432275" y="1444134"/>
            <a:ext cx="13376588" cy="858404"/>
            <a:chOff x="436811" y="1892299"/>
            <a:chExt cx="8814032" cy="858402"/>
          </a:xfrm>
        </p:grpSpPr>
        <p:sp>
          <p:nvSpPr>
            <p:cNvPr id="108" name="Rounded Rectangle 107"/>
            <p:cNvSpPr/>
            <p:nvPr/>
          </p:nvSpPr>
          <p:spPr>
            <a:xfrm>
              <a:off x="436811" y="1905000"/>
              <a:ext cx="91073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15261" y="1996650"/>
              <a:ext cx="35299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087562" y="1892299"/>
              <a:ext cx="7163281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ÁP DỤNG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48409" y="516626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115" name="Rectangle 114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129" name="Oval 128"/>
          <p:cNvSpPr/>
          <p:nvPr/>
        </p:nvSpPr>
        <p:spPr>
          <a:xfrm>
            <a:off x="6437218" y="5284774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smtClean="0"/>
              <a:t>B</a:t>
            </a:r>
            <a:endParaRPr lang="en-US" sz="6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81269" y="5432514"/>
                <a:ext cx="226202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m:rPr>
                          <m:nor/>
                        </m:rPr>
                        <a:rPr lang="en-US" sz="4800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>
                          <a:solidFill>
                            <a:schemeClr val="bg1"/>
                          </a:solidFill>
                        </a:rPr>
                        <m:t>/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800">
                              <a:solidFill>
                                <a:schemeClr val="bg1"/>
                              </a:solidFill>
                            </a:rPr>
                            <m:t>s</m:t>
                          </m:r>
                        </m:e>
                        <m:sup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269" y="5432514"/>
                <a:ext cx="2262029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926387" y="5424530"/>
                <a:ext cx="226202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m:rPr>
                          <m:nor/>
                        </m:rPr>
                        <a:rPr lang="en-US" sz="4800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>
                          <a:solidFill>
                            <a:schemeClr val="bg1"/>
                          </a:solidFill>
                        </a:rPr>
                        <m:t>/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800">
                              <a:solidFill>
                                <a:schemeClr val="bg1"/>
                              </a:solidFill>
                            </a:rPr>
                            <m:t>s</m:t>
                          </m:r>
                        </m:e>
                        <m:sup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6387" y="5424530"/>
                <a:ext cx="2262029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903185" y="5406505"/>
                <a:ext cx="226202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  <m:r>
                        <m:rPr>
                          <m:nor/>
                        </m:rPr>
                        <a:rPr lang="en-US" sz="4800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>
                          <a:solidFill>
                            <a:schemeClr val="bg1"/>
                          </a:solidFill>
                        </a:rPr>
                        <m:t>/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800">
                              <a:solidFill>
                                <a:schemeClr val="bg1"/>
                              </a:solidFill>
                            </a:rPr>
                            <m:t>s</m:t>
                          </m:r>
                        </m:e>
                        <m:sup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3185" y="5406505"/>
                <a:ext cx="2262029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/>
              <p:cNvSpPr/>
              <p:nvPr/>
            </p:nvSpPr>
            <p:spPr>
              <a:xfrm>
                <a:off x="19965987" y="5362108"/>
                <a:ext cx="2262029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48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4</m:t>
                      </m:r>
                      <m:r>
                        <m:rPr>
                          <m:nor/>
                        </m:rPr>
                        <a:rPr lang="en-US" sz="4800">
                          <a:solidFill>
                            <a:schemeClr val="bg1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sz="4800">
                          <a:solidFill>
                            <a:schemeClr val="bg1"/>
                          </a:solidFill>
                        </a:rPr>
                        <m:t>/</m:t>
                      </m:r>
                      <m:sSup>
                        <m:sSupPr>
                          <m:ctrlPr>
                            <a:rPr lang="en-US" sz="48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4800">
                              <a:solidFill>
                                <a:schemeClr val="bg1"/>
                              </a:solidFill>
                            </a:rPr>
                            <m:t>s</m:t>
                          </m:r>
                        </m:e>
                        <m:sup>
                          <m:r>
                            <a:rPr lang="en-US" sz="4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5987" y="5362108"/>
                <a:ext cx="2262029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/>
              <p:cNvSpPr txBox="1"/>
              <p:nvPr/>
            </p:nvSpPr>
            <p:spPr>
              <a:xfrm>
                <a:off x="5712949" y="8008203"/>
                <a:ext cx="594723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4800" i="1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fr-FR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FR" sz="4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48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sz="4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4800" i="1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1" name="TextBox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2949" y="8008203"/>
                <a:ext cx="5947238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3503149" y="8971103"/>
                <a:ext cx="754743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80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4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800" i="1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fr-FR" sz="4800" dirty="0"/>
                  <a:t>.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149" y="8971103"/>
                <a:ext cx="7547438" cy="830997"/>
              </a:xfrm>
              <a:prstGeom prst="rect">
                <a:avLst/>
              </a:prstGeom>
              <a:blipFill>
                <a:blip r:embed="rId9"/>
                <a:stretch>
                  <a:fillRect t="-19853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3506787" y="9837003"/>
                <a:ext cx="1065021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Gia tốc của chuyển động khi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𝑡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>
                      <a:rPr lang="en-US" sz="4800" i="1">
                        <a:latin typeface="Cambria Math"/>
                      </a:rPr>
                      <m:t>3</m:t>
                    </m:r>
                  </m:oMath>
                </a14:m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787" y="9837003"/>
                <a:ext cx="10650218" cy="830997"/>
              </a:xfrm>
              <a:prstGeom prst="rect">
                <a:avLst/>
              </a:prstGeom>
              <a:blipFill rotWithShape="1">
                <a:blip r:embed="rId10"/>
                <a:stretch>
                  <a:fillRect l="-2576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3430587" y="10723703"/>
                <a:ext cx="485042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80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587" y="10723703"/>
                <a:ext cx="4850428" cy="830997"/>
              </a:xfrm>
              <a:prstGeom prst="rect">
                <a:avLst/>
              </a:prstGeom>
              <a:blipFill>
                <a:blip r:embed="rId11"/>
                <a:stretch>
                  <a:fillRect t="-17647" r="-5031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Rectangle 135"/>
              <p:cNvSpPr/>
              <p:nvPr/>
            </p:nvSpPr>
            <p:spPr>
              <a:xfrm>
                <a:off x="7974281" y="10734667"/>
                <a:ext cx="2250809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m:rPr>
                        <m:nor/>
                      </m:rPr>
                      <a:rPr lang="en-US" sz="4800">
                        <a:solidFill>
                          <a:schemeClr val="tx1"/>
                        </a:solidFill>
                      </a:rPr>
                      <m:t>m</m:t>
                    </m:r>
                    <m:r>
                      <m:rPr>
                        <m:nor/>
                      </m:rPr>
                      <a:rPr lang="en-US" sz="4800">
                        <a:solidFill>
                          <a:schemeClr val="tx1"/>
                        </a:solidFill>
                      </a:rPr>
                      <m:t>/</m:t>
                    </m:r>
                    <m:sSup>
                      <m:sSup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4800">
                            <a:solidFill>
                              <a:schemeClr val="tx1"/>
                            </a:solidFill>
                          </a:rPr>
                          <m:t>s</m:t>
                        </m:r>
                      </m:e>
                      <m:sup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smtClean="0">
                    <a:solidFill>
                      <a:schemeClr val="tx1"/>
                    </a:solidFill>
                  </a:rPr>
                  <a:t>.</a:t>
                </a:r>
                <a:endParaRPr lang="en-US" sz="48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6" name="Rectangle 1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281" y="10734667"/>
                <a:ext cx="2250809" cy="847733"/>
              </a:xfrm>
              <a:prstGeom prst="rect">
                <a:avLst/>
              </a:prstGeom>
              <a:blipFill rotWithShape="1">
                <a:blip r:embed="rId12"/>
                <a:stretch>
                  <a:fillRect t="-13669" r="-12195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50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6" grpId="0"/>
      <p:bldP spid="129" grpId="0" animBg="1"/>
      <p:bldP spid="131" grpId="0"/>
      <p:bldP spid="133" grpId="0"/>
      <p:bldP spid="134" grpId="0"/>
      <p:bldP spid="135" grpId="0"/>
      <p:bldP spid="1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" name="Group 54"/>
          <p:cNvGrpSpPr/>
          <p:nvPr/>
        </p:nvGrpSpPr>
        <p:grpSpPr>
          <a:xfrm>
            <a:off x="761732" y="2133600"/>
            <a:ext cx="23625443" cy="3771144"/>
            <a:chOff x="1268078" y="3405486"/>
            <a:chExt cx="22128489" cy="2055541"/>
          </a:xfrm>
        </p:grpSpPr>
        <p:sp>
          <p:nvSpPr>
            <p:cNvPr id="62" name="Rounded Rectangle 61"/>
            <p:cNvSpPr/>
            <p:nvPr/>
          </p:nvSpPr>
          <p:spPr>
            <a:xfrm>
              <a:off x="1554740" y="3497570"/>
              <a:ext cx="21841827" cy="196345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088639" indent="-1088639" algn="just"/>
              <a:endPara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1088639" indent="-1088639" algn="just"/>
              <a:endPara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1088639" indent="-1088639" algn="just"/>
              <a:endPara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1088639" indent="-1088639" algn="just"/>
              <a:endPara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1088639" indent="-1088639" algn="just"/>
              <a:endPara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1088639" indent="-1088639" algn="just"/>
              <a:endPara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marL="1088639" indent="-1088639" algn="just"/>
              <a:endPara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35578" y="2656890"/>
                <a:ext cx="765011" cy="2490811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194492" y="3675395"/>
                <a:ext cx="2368998" cy="436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</a:t>
                </a:r>
                <a:r>
                  <a:rPr lang="en-US" sz="4600" b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 2: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7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7" name="Group 10"/>
          <p:cNvGrpSpPr/>
          <p:nvPr/>
        </p:nvGrpSpPr>
        <p:grpSpPr>
          <a:xfrm>
            <a:off x="153987" y="7620000"/>
            <a:ext cx="23590483" cy="5525041"/>
            <a:chOff x="1270511" y="5735357"/>
            <a:chExt cx="22113931" cy="6724390"/>
          </a:xfrm>
        </p:grpSpPr>
        <p:sp>
          <p:nvSpPr>
            <p:cNvPr id="98" name="Rounded Rectangle 97"/>
            <p:cNvSpPr/>
            <p:nvPr/>
          </p:nvSpPr>
          <p:spPr>
            <a:xfrm>
              <a:off x="1566465" y="6246090"/>
              <a:ext cx="21817977" cy="621365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9" name="Group 60"/>
            <p:cNvGrpSpPr/>
            <p:nvPr/>
          </p:nvGrpSpPr>
          <p:grpSpPr>
            <a:xfrm>
              <a:off x="1270511" y="5735357"/>
              <a:ext cx="3568119" cy="1025831"/>
              <a:chOff x="1224541" y="6173924"/>
              <a:chExt cx="3568119" cy="1025831"/>
            </a:xfrm>
          </p:grpSpPr>
          <p:sp>
            <p:nvSpPr>
              <p:cNvPr id="100" name="Freeform 20"/>
              <p:cNvSpPr>
                <a:spLocks/>
              </p:cNvSpPr>
              <p:nvPr/>
            </p:nvSpPr>
            <p:spPr bwMode="auto">
              <a:xfrm rot="16200000" flipV="1">
                <a:off x="2793713" y="5200808"/>
                <a:ext cx="1001489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2156877" y="6173924"/>
                <a:ext cx="2210609" cy="9429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2" name="Round Diagonal Corner Rectangle 101"/>
              <p:cNvSpPr/>
              <p:nvPr/>
            </p:nvSpPr>
            <p:spPr>
              <a:xfrm flipV="1">
                <a:off x="1224541" y="6243791"/>
                <a:ext cx="903517" cy="910441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Freeform 15"/>
              <p:cNvSpPr>
                <a:spLocks noEditPoints="1"/>
              </p:cNvSpPr>
              <p:nvPr/>
            </p:nvSpPr>
            <p:spPr bwMode="auto">
              <a:xfrm>
                <a:off x="1423146" y="6323363"/>
                <a:ext cx="501902" cy="823310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4233224" y="2481253"/>
                <a:ext cx="19847563" cy="33513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fr-FR" sz="48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 vật chuyển động theo quy luật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fr-FR" sz="4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4800" i="1">
                        <a:latin typeface="Cambria Math" panose="02040503050406030204" pitchFamily="18" charset="0"/>
                      </a:rPr>
                      <m:t>)=−</m:t>
                    </m:r>
                    <m:f>
                      <m:fPr>
                        <m:ctrlPr>
                          <a:rPr lang="en-US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sz="4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fr-FR" sz="4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fr-FR" sz="4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FR" sz="4800" i="1">
                        <a:latin typeface="Cambria Math" panose="02040503050406030204" pitchFamily="18" charset="0"/>
                      </a:rPr>
                      <m:t>+12</m:t>
                    </m:r>
                    <m:sSup>
                      <m:sSupPr>
                        <m:ctrlPr>
                          <a:rPr lang="en-US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fr-FR" sz="4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48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fr-FR" sz="48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(giây) là khoảng thời gian tính từ lúc vật bắt đầu chuyển động,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fr-FR" sz="48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(mét) là quãng đường vật chuyển động trong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fr-FR" sz="48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giây. Vận tốc tức thời của vật tại thời điểm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48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fr-FR" sz="480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(giây) là:</a:t>
                </a:r>
                <a:endParaRPr lang="en-US" sz="48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224" y="2481253"/>
                <a:ext cx="19847563" cy="3351302"/>
              </a:xfrm>
              <a:prstGeom prst="rect">
                <a:avLst/>
              </a:prstGeom>
              <a:blipFill rotWithShape="1">
                <a:blip r:embed="rId3"/>
                <a:stretch>
                  <a:fillRect l="-1382" r="-21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7" name="Group 106"/>
          <p:cNvGrpSpPr/>
          <p:nvPr/>
        </p:nvGrpSpPr>
        <p:grpSpPr>
          <a:xfrm>
            <a:off x="432275" y="1444134"/>
            <a:ext cx="13376588" cy="858404"/>
            <a:chOff x="436811" y="1892299"/>
            <a:chExt cx="8814032" cy="858402"/>
          </a:xfrm>
        </p:grpSpPr>
        <p:sp>
          <p:nvSpPr>
            <p:cNvPr id="108" name="Rounded Rectangle 107"/>
            <p:cNvSpPr/>
            <p:nvPr/>
          </p:nvSpPr>
          <p:spPr>
            <a:xfrm>
              <a:off x="436811" y="1905000"/>
              <a:ext cx="91073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15261" y="1996650"/>
              <a:ext cx="35299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087562" y="1892299"/>
              <a:ext cx="7163281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ÁP DỤNG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48409" y="6233064"/>
            <a:ext cx="23556178" cy="1234536"/>
            <a:chOff x="241306" y="2243792"/>
            <a:chExt cx="11778089" cy="617268"/>
          </a:xfrm>
          <a:solidFill>
            <a:srgbClr val="327E3B"/>
          </a:solidFill>
        </p:grpSpPr>
        <p:sp>
          <p:nvSpPr>
            <p:cNvPr id="115" name="Rectangle 114"/>
            <p:cNvSpPr/>
            <p:nvPr/>
          </p:nvSpPr>
          <p:spPr>
            <a:xfrm>
              <a:off x="3538287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6" name="Oval 115"/>
            <p:cNvSpPr/>
            <p:nvPr/>
          </p:nvSpPr>
          <p:spPr>
            <a:xfrm>
              <a:off x="3247742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6400" dirty="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31851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8" name="Oval 117"/>
            <p:cNvSpPr/>
            <p:nvPr/>
          </p:nvSpPr>
          <p:spPr>
            <a:xfrm>
              <a:off x="241306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6400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6544723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6254178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6400" dirty="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9551160" y="2243792"/>
              <a:ext cx="2468235" cy="617268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9260615" y="2303047"/>
              <a:ext cx="544265" cy="500266"/>
            </a:xfrm>
            <a:prstGeom prst="ellipse">
              <a:avLst/>
            </a:prstGeom>
            <a:grpFill/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6400" dirty="0"/>
            </a:p>
          </p:txBody>
        </p:sp>
      </p:grpSp>
      <p:sp>
        <p:nvSpPr>
          <p:cNvPr id="129" name="Oval 128"/>
          <p:cNvSpPr/>
          <p:nvPr/>
        </p:nvSpPr>
        <p:spPr>
          <a:xfrm>
            <a:off x="6478587" y="6390868"/>
            <a:ext cx="1088530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smtClean="0"/>
              <a:t>B</a:t>
            </a:r>
            <a:endParaRPr lang="en-US" sz="6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71196" y="6436341"/>
                <a:ext cx="275383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𝟖𝟎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fr-FR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</m:oMath>
                  </m:oMathPara>
                </a14:m>
                <a:endParaRPr lang="en-US" sz="4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196" y="6436341"/>
                <a:ext cx="2753831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208594" y="6475635"/>
                <a:ext cx="275383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𝟗𝟎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fr-FR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</m:oMath>
                  </m:oMathPara>
                </a14:m>
                <a:endParaRPr lang="en-US" sz="4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8594" y="6475635"/>
                <a:ext cx="2753831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936856" y="6437895"/>
                <a:ext cx="312252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</m:oMath>
                  </m:oMathPara>
                </a14:m>
                <a:endParaRPr lang="en-US" sz="4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6856" y="6437895"/>
                <a:ext cx="3122521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Rectangle 129"/>
              <p:cNvSpPr/>
              <p:nvPr/>
            </p:nvSpPr>
            <p:spPr>
              <a:xfrm>
                <a:off x="19967574" y="6447868"/>
                <a:ext cx="275383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𝟕𝟎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4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</m:d>
                    </m:oMath>
                  </m:oMathPara>
                </a14:m>
                <a:endParaRPr lang="en-US" sz="4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0" name="Rectangle 1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7574" y="6447868"/>
                <a:ext cx="2753831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/>
              <p:cNvSpPr txBox="1"/>
              <p:nvPr/>
            </p:nvSpPr>
            <p:spPr>
              <a:xfrm>
                <a:off x="4421187" y="8382000"/>
                <a:ext cx="1143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/>
                  <a:t>Vận tốc tức thời của vật tại thời điểm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4800"/>
                  <a:t> là </a:t>
                </a:r>
                <a:r>
                  <a:rPr lang="en-US" sz="480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4" name="TextBox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187" y="8382000"/>
                <a:ext cx="11430000" cy="830997"/>
              </a:xfrm>
              <a:prstGeom prst="rect">
                <a:avLst/>
              </a:prstGeom>
              <a:blipFill rotWithShape="1">
                <a:blip r:embed="rId8"/>
                <a:stretch>
                  <a:fillRect l="-2400" t="-19853" b="-39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3430587" y="9067800"/>
                <a:ext cx="11430000" cy="1475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)=−</m:t>
                      </m:r>
                      <m:f>
                        <m:fPr>
                          <m:ctrlPr>
                            <a:rPr lang="en-US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 panose="02040503050406030204" pitchFamily="18" charset="0"/>
                        </a:rPr>
                        <m:t>+24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0587" y="9067800"/>
                <a:ext cx="11430000" cy="147521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4421187" y="10294203"/>
                <a:ext cx="131826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800"/>
                  <a:t>Vận tốc tức thời của vật tại thời điểm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𝑡</m:t>
                    </m:r>
                    <m:r>
                      <a:rPr lang="fr-FR" sz="4800" i="1">
                        <a:latin typeface="Cambria Math"/>
                      </a:rPr>
                      <m:t>=10</m:t>
                    </m:r>
                  </m:oMath>
                </a14:m>
                <a:r>
                  <a:rPr lang="fr-FR" sz="4800"/>
                  <a:t> (giây) là:</a:t>
                </a:r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187" y="10294203"/>
                <a:ext cx="13182600" cy="1569660"/>
              </a:xfrm>
              <a:prstGeom prst="rect">
                <a:avLst/>
              </a:prstGeom>
              <a:blipFill rotWithShape="1">
                <a:blip r:embed="rId10"/>
                <a:stretch>
                  <a:fillRect l="-2080" t="-8560" b="-20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659187" y="11437203"/>
                <a:ext cx="1143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10</m:t>
                          </m:r>
                        </m:e>
                      </m:d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′(10)=</m:t>
                      </m:r>
                      <m:r>
                        <a:rPr lang="en-US" sz="48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𝟗𝟎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𝒎</m:t>
                          </m:r>
                          <m:r>
                            <a:rPr lang="fr-FR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sz="48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𝒔</m:t>
                          </m:r>
                        </m:e>
                      </m:d>
                    </m:oMath>
                  </m:oMathPara>
                </a14:m>
                <a:endParaRPr lang="en-US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187" y="11437203"/>
                <a:ext cx="11430000" cy="83099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714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129" grpId="0" animBg="1"/>
      <p:bldP spid="134" grpId="0"/>
      <p:bldP spid="135" grpId="0"/>
      <p:bldP spid="92" grpId="0"/>
      <p:bldP spid="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2" name="Group 10"/>
          <p:cNvGrpSpPr/>
          <p:nvPr/>
        </p:nvGrpSpPr>
        <p:grpSpPr>
          <a:xfrm>
            <a:off x="327137" y="3635783"/>
            <a:ext cx="23446663" cy="4822417"/>
            <a:chOff x="697086" y="6871340"/>
            <a:chExt cx="22393102" cy="3151653"/>
          </a:xfrm>
        </p:grpSpPr>
        <p:sp>
          <p:nvSpPr>
            <p:cNvPr id="53" name="Rounded Rectangle 52"/>
            <p:cNvSpPr/>
            <p:nvPr/>
          </p:nvSpPr>
          <p:spPr>
            <a:xfrm>
              <a:off x="697086" y="7551762"/>
              <a:ext cx="22393102" cy="247123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Freeform 15"/>
            <p:cNvSpPr>
              <a:spLocks noEditPoints="1"/>
            </p:cNvSpPr>
            <p:nvPr/>
          </p:nvSpPr>
          <p:spPr bwMode="auto">
            <a:xfrm>
              <a:off x="1923077" y="6871340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7" name="Rounded Rectangle 146"/>
          <p:cNvSpPr/>
          <p:nvPr/>
        </p:nvSpPr>
        <p:spPr>
          <a:xfrm>
            <a:off x="710323" y="2603768"/>
            <a:ext cx="23446663" cy="1891112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745806" y="2820174"/>
            <a:ext cx="43107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 pháp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577581" y="1593285"/>
            <a:ext cx="66819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-455613" y="1572061"/>
            <a:ext cx="15620998" cy="830997"/>
            <a:chOff x="-288924" y="1892299"/>
            <a:chExt cx="10292906" cy="830995"/>
          </a:xfrm>
        </p:grpSpPr>
        <p:sp>
          <p:nvSpPr>
            <p:cNvPr id="158" name="Rounded Rectangle 157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087561" y="1892299"/>
              <a:ext cx="7916421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800" b="1" dirty="0" smtClean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DẠNG 1: TÍNH ĐẠO HÀM CỦA HÀM SỐ</a:t>
              </a:r>
              <a:endParaRPr lang="en-US" sz="47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45806" y="5488395"/>
                <a:ext cx="2302799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 smtClean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Vận dụng các quy tắc và cách tính đạo hàm đặc biệt là đạo hàm của hàm hợp, nếu bài toán yêu cầu tính đạo hàm tại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thì ta tính đạo hàm của hàm số đó rồi thay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4800" dirty="0">
                    <a:solidFill>
                      <a:srgbClr val="00206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vào để được kết quả.</a:t>
                </a:r>
                <a:endParaRPr lang="vi-VN" sz="4800" dirty="0">
                  <a:solidFill>
                    <a:srgbClr val="00206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06" y="5488395"/>
                <a:ext cx="23027994" cy="2308324"/>
              </a:xfrm>
              <a:prstGeom prst="rect">
                <a:avLst/>
              </a:prstGeom>
              <a:blipFill rotWithShape="1">
                <a:blip r:embed="rId3"/>
                <a:stretch>
                  <a:fillRect l="-1191" t="-6069" r="-159" b="-126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06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5798" y="1572061"/>
            <a:ext cx="13376588" cy="866339"/>
            <a:chOff x="436811" y="1892299"/>
            <a:chExt cx="8814032" cy="866337"/>
          </a:xfrm>
        </p:grpSpPr>
        <p:sp>
          <p:nvSpPr>
            <p:cNvPr id="3" name="Rounded Rectangle 2"/>
            <p:cNvSpPr/>
            <p:nvPr/>
          </p:nvSpPr>
          <p:spPr>
            <a:xfrm>
              <a:off x="436811" y="1905000"/>
              <a:ext cx="91073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15261" y="2004585"/>
              <a:ext cx="35299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2" y="1892299"/>
              <a:ext cx="7163281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ÁP DỤNG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54"/>
          <p:cNvGrpSpPr/>
          <p:nvPr/>
        </p:nvGrpSpPr>
        <p:grpSpPr>
          <a:xfrm>
            <a:off x="1285448" y="2286000"/>
            <a:ext cx="21841827" cy="3484293"/>
            <a:chOff x="1268078" y="3405486"/>
            <a:chExt cx="21841827" cy="1998826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42249"/>
              <a:ext cx="21841827" cy="166206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3" name="Group 67"/>
            <p:cNvGrpSpPr/>
            <p:nvPr/>
          </p:nvGrpSpPr>
          <p:grpSpPr>
            <a:xfrm>
              <a:off x="1268078" y="3405486"/>
              <a:ext cx="3310615" cy="940513"/>
              <a:chOff x="1311958" y="3405486"/>
              <a:chExt cx="3310615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677561"/>
                <a:ext cx="2371902" cy="4590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66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7" name="Rectangle 6"/>
          <p:cNvSpPr/>
          <p:nvPr/>
        </p:nvSpPr>
        <p:spPr>
          <a:xfrm>
            <a:off x="4619080" y="2895600"/>
            <a:ext cx="97081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Tính đạo hàm của các hàm số sau:</a:t>
            </a:r>
            <a:endParaRPr lang="vi-VN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16187" y="3893403"/>
                <a:ext cx="434580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𝑎</m:t>
                    </m:r>
                    <m:r>
                      <a:rPr lang="en-US" sz="4800" i="1">
                        <a:latin typeface="Cambria Math"/>
                      </a:rPr>
                      <m:t>) 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vi-VN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vi-VN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187" y="3893403"/>
                <a:ext cx="434580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859587" y="3813136"/>
                <a:ext cx="9196107" cy="11398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𝑏</m:t>
                    </m:r>
                    <m:r>
                      <a:rPr lang="en-US" sz="4800" i="1">
                        <a:latin typeface="Cambria Math"/>
                      </a:rPr>
                      <m:t>) 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5</m:t>
                        </m:r>
                      </m:den>
                    </m:f>
                    <m:sSup>
                      <m:sSupPr>
                        <m:ctrlPr>
                          <a:rPr lang="vi-VN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vi-VN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−3</m:t>
                    </m:r>
                    <m:sSup>
                      <m:sSupPr>
                        <m:ctrlPr>
                          <a:rPr lang="vi-VN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+4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vi-VN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587" y="3813136"/>
                <a:ext cx="9196107" cy="11398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6308387" y="3885260"/>
                <a:ext cx="4699556" cy="839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𝑐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−3</m:t>
                      </m:r>
                      <m:rad>
                        <m:radPr>
                          <m:degHide m:val="on"/>
                          <m:ctrlPr>
                            <a:rPr lang="vi-VN" sz="48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vi-VN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8387" y="3885260"/>
                <a:ext cx="4699556" cy="83914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135187" y="4841081"/>
                <a:ext cx="866273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𝑑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=−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𝑡𝑎𝑛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vi-VN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187" y="4841081"/>
                <a:ext cx="8662737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193587" y="4884747"/>
                <a:ext cx="6818470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𝑒</m:t>
                    </m:r>
                    <m:r>
                      <a:rPr lang="en-US" i="1">
                        <a:latin typeface="Cambria Math"/>
                      </a:rPr>
                      <m:t>) 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vi-VN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+3</m:t>
                    </m:r>
                    <m:sSup>
                      <m:sSupPr>
                        <m:ctrlPr>
                          <a:rPr lang="vi-VN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−2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−1</m:t>
                    </m:r>
                  </m:oMath>
                </a14:m>
                <a:r>
                  <a:rPr lang="en-US" dirty="0"/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3587" y="4884747"/>
                <a:ext cx="6818470" cy="75405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10"/>
          <p:cNvGrpSpPr/>
          <p:nvPr/>
        </p:nvGrpSpPr>
        <p:grpSpPr>
          <a:xfrm>
            <a:off x="1358570" y="6019802"/>
            <a:ext cx="3189581" cy="1045147"/>
            <a:chOff x="1272210" y="5867400"/>
            <a:chExt cx="3189581" cy="1325569"/>
          </a:xfrm>
        </p:grpSpPr>
        <p:sp>
          <p:nvSpPr>
            <p:cNvPr id="57" name="Rounded Rectangle 56"/>
            <p:cNvSpPr/>
            <p:nvPr/>
          </p:nvSpPr>
          <p:spPr>
            <a:xfrm>
              <a:off x="1272210" y="6139008"/>
              <a:ext cx="186517" cy="1053961"/>
            </a:xfrm>
            <a:prstGeom prst="roundRect">
              <a:avLst>
                <a:gd name="adj" fmla="val 3132"/>
              </a:avLst>
            </a:prstGeom>
          </p:spPr>
          <p:txBody>
            <a:bodyPr wrap="none">
              <a:spAutoFit/>
            </a:bodyPr>
            <a:lstStyle/>
            <a:p>
              <a:endParaRPr lang="en-US" sz="4800" i="1" dirty="0">
                <a:solidFill>
                  <a:schemeClr val="tx1"/>
                </a:solidFill>
                <a:latin typeface="Cambria Math"/>
              </a:endParaRPr>
            </a:p>
          </p:txBody>
        </p:sp>
        <p:grpSp>
          <p:nvGrpSpPr>
            <p:cNvPr id="92" name="Group 60"/>
            <p:cNvGrpSpPr/>
            <p:nvPr/>
          </p:nvGrpSpPr>
          <p:grpSpPr>
            <a:xfrm>
              <a:off x="1469116" y="5867400"/>
              <a:ext cx="2992675" cy="1142800"/>
              <a:chOff x="1423146" y="6305967"/>
              <a:chExt cx="2992675" cy="1142800"/>
            </a:xfrm>
          </p:grpSpPr>
          <p:sp>
            <p:nvSpPr>
              <p:cNvPr id="93" name="Freeform 20"/>
              <p:cNvSpPr>
                <a:spLocks/>
              </p:cNvSpPr>
              <p:nvPr/>
            </p:nvSpPr>
            <p:spPr bwMode="auto">
              <a:xfrm rot="16200000" flipV="1">
                <a:off x="3171645" y="6321614"/>
                <a:ext cx="245624" cy="830997"/>
              </a:xfrm>
              <a:prstGeom prst="round1Rect">
                <a:avLst/>
              </a:prstGeom>
              <a:extLst/>
            </p:spPr>
            <p:txBody>
              <a:bodyPr wrap="none">
                <a:spAutoFit/>
              </a:bodyPr>
              <a:lstStyle/>
              <a:p>
                <a:endParaRPr lang="en-US" sz="4800" i="1">
                  <a:latin typeface="Cambria Math"/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2296330" y="6305967"/>
                <a:ext cx="2119491" cy="10539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defRPr sz="4800" i="1">
                    <a:latin typeface="Cambria Math"/>
                  </a:defRPr>
                </a:lvl1pPr>
              </a:lstStyle>
              <a:p>
                <a:r>
                  <a:rPr lang="vi-VN" dirty="0"/>
                  <a:t>Bài giải</a:t>
                </a:r>
                <a:endParaRPr lang="en-US" dirty="0"/>
              </a:p>
            </p:txBody>
          </p:sp>
          <p:sp>
            <p:nvSpPr>
              <p:cNvPr id="95" name="Round Diagonal Corner Rectangle 94"/>
              <p:cNvSpPr/>
              <p:nvPr/>
            </p:nvSpPr>
            <p:spPr>
              <a:xfrm flipV="1">
                <a:off x="1574108" y="6322799"/>
                <a:ext cx="204383" cy="1074347"/>
              </a:xfrm>
              <a:prstGeom prst="round2Diag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sz="4800" i="1">
                  <a:solidFill>
                    <a:schemeClr val="tx1"/>
                  </a:solidFill>
                  <a:latin typeface="Cambria Math"/>
                </a:endParaRPr>
              </a:p>
            </p:txBody>
          </p:sp>
          <p:sp>
            <p:nvSpPr>
              <p:cNvPr id="9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184731" cy="1053960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</p:spPr>
            <p:txBody>
              <a:bodyPr wrap="none">
                <a:spAutoFit/>
              </a:bodyPr>
              <a:lstStyle/>
              <a:p>
                <a:endParaRPr lang="en-US" sz="4800" i="1">
                  <a:latin typeface="Cambria Math"/>
                </a:endParaRPr>
              </a:p>
            </p:txBody>
          </p:sp>
        </p:grpSp>
      </p:grpSp>
      <p:grpSp>
        <p:nvGrpSpPr>
          <p:cNvPr id="104" name="Group 10"/>
          <p:cNvGrpSpPr/>
          <p:nvPr/>
        </p:nvGrpSpPr>
        <p:grpSpPr>
          <a:xfrm>
            <a:off x="1272673" y="5947611"/>
            <a:ext cx="22808113" cy="6622761"/>
            <a:chOff x="1270511" y="5775842"/>
            <a:chExt cx="21819676" cy="8399708"/>
          </a:xfrm>
        </p:grpSpPr>
        <p:sp>
          <p:nvSpPr>
            <p:cNvPr id="105" name="Rounded Rectangle 104"/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6" name="Group 60"/>
            <p:cNvGrpSpPr/>
            <p:nvPr/>
          </p:nvGrpSpPr>
          <p:grpSpPr>
            <a:xfrm>
              <a:off x="1270511" y="5775842"/>
              <a:ext cx="3568119" cy="1024026"/>
              <a:chOff x="1224541" y="6214409"/>
              <a:chExt cx="3568119" cy="1024026"/>
            </a:xfrm>
          </p:grpSpPr>
          <p:sp>
            <p:nvSpPr>
              <p:cNvPr id="107" name="Freeform 20"/>
              <p:cNvSpPr>
                <a:spLocks/>
              </p:cNvSpPr>
              <p:nvPr/>
            </p:nvSpPr>
            <p:spPr bwMode="auto">
              <a:xfrm rot="16200000" flipV="1">
                <a:off x="2793135" y="5238910"/>
                <a:ext cx="1002645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2296330" y="6214409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9" name="Round Diagonal Corner Rectangle 108"/>
              <p:cNvSpPr/>
              <p:nvPr/>
            </p:nvSpPr>
            <p:spPr>
              <a:xfrm flipV="1">
                <a:off x="1224541" y="6235791"/>
                <a:ext cx="903517" cy="1002644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 15"/>
              <p:cNvSpPr>
                <a:spLocks noEditPoints="1"/>
              </p:cNvSpPr>
              <p:nvPr/>
            </p:nvSpPr>
            <p:spPr bwMode="auto">
              <a:xfrm>
                <a:off x="1423146" y="6323363"/>
                <a:ext cx="501902" cy="82331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47033" y="6886825"/>
                <a:ext cx="434580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𝑎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vi-VN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033" y="6886825"/>
                <a:ext cx="4345805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193790" y="6941403"/>
                <a:ext cx="3256597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 smtClean="0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vi-VN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=4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sz="4800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vi-VN" sz="48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3790" y="6941403"/>
                <a:ext cx="3256597" cy="8309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935269" y="7640878"/>
                <a:ext cx="9303509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𝑏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5</m:t>
                          </m:r>
                        </m:den>
                      </m:f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−3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269" y="7640878"/>
                <a:ext cx="9303509" cy="148002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914015" y="7932003"/>
                <a:ext cx="768037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−6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4015" y="7932003"/>
                <a:ext cx="7680372" cy="83099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893029" y="8981162"/>
                <a:ext cx="4678717" cy="839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𝑐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−3</m:t>
                      </m:r>
                      <m:rad>
                        <m:radPr>
                          <m:degHide m:val="on"/>
                          <m:ctrlPr>
                            <a:rPr lang="vi-VN" sz="48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029" y="8981162"/>
                <a:ext cx="4678717" cy="83914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292156" y="8672570"/>
                <a:ext cx="5234317" cy="1618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=3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156" y="8672570"/>
                <a:ext cx="5234317" cy="161813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920254" y="10131752"/>
                <a:ext cx="835728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𝑑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=−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𝑡𝑎𝑛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254" y="10131752"/>
                <a:ext cx="8357288" cy="83099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0067040" y="9840903"/>
                <a:ext cx="8679747" cy="1480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=−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vi-VN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𝑐𝑜𝑠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040" y="9840903"/>
                <a:ext cx="8679747" cy="148034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855463" y="11207315"/>
                <a:ext cx="773166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𝑒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−2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5463" y="11207315"/>
                <a:ext cx="7731668" cy="83099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9276247" y="11170510"/>
                <a:ext cx="657494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+9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6247" y="11170510"/>
                <a:ext cx="6574940" cy="83099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7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10"/>
          <p:cNvGrpSpPr/>
          <p:nvPr/>
        </p:nvGrpSpPr>
        <p:grpSpPr>
          <a:xfrm>
            <a:off x="153987" y="6102638"/>
            <a:ext cx="24003000" cy="6622762"/>
            <a:chOff x="1270511" y="5775842"/>
            <a:chExt cx="22962780" cy="8399710"/>
          </a:xfrm>
        </p:grpSpPr>
        <p:sp>
          <p:nvSpPr>
            <p:cNvPr id="53" name="Rounded Rectangle 52"/>
            <p:cNvSpPr/>
            <p:nvPr/>
          </p:nvSpPr>
          <p:spPr>
            <a:xfrm>
              <a:off x="1272210" y="6139011"/>
              <a:ext cx="22961081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60"/>
            <p:cNvGrpSpPr/>
            <p:nvPr/>
          </p:nvGrpSpPr>
          <p:grpSpPr>
            <a:xfrm>
              <a:off x="1270511" y="5775842"/>
              <a:ext cx="3568119" cy="1024027"/>
              <a:chOff x="1224541" y="6214409"/>
              <a:chExt cx="3568119" cy="1024027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793135" y="5238910"/>
                <a:ext cx="1002646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214409"/>
                <a:ext cx="2372765" cy="800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235791"/>
                <a:ext cx="903517" cy="1002645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23363"/>
                <a:ext cx="501902" cy="823311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54"/>
          <p:cNvGrpSpPr/>
          <p:nvPr/>
        </p:nvGrpSpPr>
        <p:grpSpPr>
          <a:xfrm>
            <a:off x="949550" y="2743200"/>
            <a:ext cx="22579513" cy="3251172"/>
            <a:chOff x="1268078" y="3405486"/>
            <a:chExt cx="21841827" cy="3251172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0"/>
              <a:ext cx="21841827" cy="286570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7" name="Group 56"/>
          <p:cNvGrpSpPr/>
          <p:nvPr/>
        </p:nvGrpSpPr>
        <p:grpSpPr>
          <a:xfrm>
            <a:off x="645798" y="1732396"/>
            <a:ext cx="13376588" cy="858404"/>
            <a:chOff x="436811" y="1892299"/>
            <a:chExt cx="8814032" cy="858402"/>
          </a:xfrm>
        </p:grpSpPr>
        <p:sp>
          <p:nvSpPr>
            <p:cNvPr id="61" name="Rounded Rectangle 60"/>
            <p:cNvSpPr/>
            <p:nvPr/>
          </p:nvSpPr>
          <p:spPr>
            <a:xfrm>
              <a:off x="436811" y="1905000"/>
              <a:ext cx="91073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15261" y="1996650"/>
              <a:ext cx="35299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087562" y="1892299"/>
              <a:ext cx="7163281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ÁP DỤNG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4724198" y="3263889"/>
            <a:ext cx="140041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Tính đạo hàm các hàm số sau tại điểm tương ứng:</a:t>
            </a:r>
            <a:endParaRPr lang="vi-VN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16495" y="3940873"/>
                <a:ext cx="12192000" cy="18777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𝑎</m:t>
                    </m:r>
                    <m:r>
                      <a:rPr lang="en-US" sz="4800" i="1">
                        <a:latin typeface="Cambria Math"/>
                      </a:rPr>
                      <m:t>) 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=2</m:t>
                    </m:r>
                    <m:sSup>
                      <m:sSupPr>
                        <m:ctrlPr>
                          <a:rPr lang="vi-VN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+4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sz="4800" dirty="0"/>
                  <a:t>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=−1</m:t>
                    </m:r>
                  </m:oMath>
                </a14:m>
                <a:r>
                  <a:rPr lang="en-US" sz="4800" dirty="0"/>
                  <a:t> </a:t>
                </a:r>
                <a:endParaRPr lang="vi-VN" sz="4800" dirty="0"/>
              </a:p>
              <a:p>
                <a:pPr lvl="0"/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𝑏</m:t>
                    </m:r>
                    <m:r>
                      <a:rPr lang="en-US" sz="4800" i="1">
                        <a:latin typeface="Cambria Math"/>
                      </a:rPr>
                      <m:t>) 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vi-VN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vi-VN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−3</m:t>
                    </m:r>
                    <m:sSup>
                      <m:sSupPr>
                        <m:ctrlPr>
                          <a:rPr lang="vi-VN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+5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+4</m:t>
                    </m:r>
                  </m:oMath>
                </a14:m>
                <a:r>
                  <a:rPr lang="en-US" sz="4800" dirty="0"/>
                  <a:t>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=1</m:t>
                    </m:r>
                  </m:oMath>
                </a14:m>
                <a:r>
                  <a:rPr lang="en-US" sz="4800" dirty="0"/>
                  <a:t> </a:t>
                </a:r>
                <a:endParaRPr lang="vi-VN" sz="4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495" y="3940873"/>
                <a:ext cx="12192000" cy="1877758"/>
              </a:xfrm>
              <a:prstGeom prst="rect">
                <a:avLst/>
              </a:prstGeom>
              <a:blipFill rotWithShape="1">
                <a:blip r:embed="rId3"/>
                <a:stretch>
                  <a:fillRect t="-7143" b="-8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400630" y="3759913"/>
                <a:ext cx="10527757" cy="1797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𝑐</m:t>
                    </m:r>
                    <m:r>
                      <a:rPr lang="en-US" sz="4800" i="1">
                        <a:latin typeface="Cambria Math"/>
                      </a:rPr>
                      <m:t>) 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=2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</a:rPr>
                          <m:t>𝑠𝑖𝑛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4800" i="1">
                        <a:latin typeface="Cambria Math"/>
                      </a:rPr>
                      <m:t>−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z="4800" i="1" dirty="0">
                    <a:latin typeface="Cambria Math"/>
                  </a:rPr>
                  <a:t> tại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800" i="1" dirty="0">
                    <a:latin typeface="Cambria Math"/>
                  </a:rPr>
                  <a:t> </a:t>
                </a:r>
                <a:endParaRPr lang="vi-VN" sz="48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𝑑</m:t>
                    </m:r>
                    <m:r>
                      <a:rPr lang="en-US" sz="4800" i="1">
                        <a:latin typeface="Cambria Math"/>
                      </a:rPr>
                      <m:t>) 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</a:rPr>
                          <m:t>𝑐𝑜𝑠</m:t>
                        </m:r>
                      </m:fName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4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+2</m:t>
                    </m:r>
                    <m:r>
                      <a:rPr lang="en-US" sz="4800" i="1">
                        <a:latin typeface="Cambria Math"/>
                      </a:rPr>
                      <m:t>𝑥</m:t>
                    </m:r>
                    <m:r>
                      <a:rPr lang="en-US" sz="4800" i="1">
                        <a:latin typeface="Cambria Math"/>
                      </a:rPr>
                      <m:t>−1</m:t>
                    </m:r>
                  </m:oMath>
                </a14:m>
                <a:r>
                  <a:rPr lang="en-US" sz="4800" i="1" dirty="0">
                    <a:latin typeface="Cambria Math"/>
                  </a:rPr>
                  <a:t>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48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48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4800" i="1" dirty="0">
                    <a:latin typeface="Cambria Math"/>
                  </a:rPr>
                  <a:t> </a:t>
                </a:r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0630" y="3759913"/>
                <a:ext cx="10527757" cy="1797608"/>
              </a:xfrm>
              <a:prstGeom prst="rect">
                <a:avLst/>
              </a:prstGeom>
              <a:blipFill rotWithShape="1">
                <a:blip r:embed="rId4"/>
                <a:stretch>
                  <a:fillRect t="-3729" b="-17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06387" y="6879589"/>
                <a:ext cx="5745675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𝑎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+4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87" y="6879589"/>
                <a:ext cx="5745675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792787" y="6850053"/>
                <a:ext cx="4184159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=4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787" y="6850053"/>
                <a:ext cx="4184159" cy="830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831387" y="6829926"/>
                <a:ext cx="7606826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4800" i="1">
                          <a:latin typeface="Cambria Math"/>
                        </a:rPr>
                        <m:t>=4</m:t>
                      </m:r>
                      <m:d>
                        <m:dPr>
                          <m:ctrlPr>
                            <a:rPr lang="vi-VN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US" sz="4800" i="1">
                          <a:latin typeface="Cambria Math"/>
                        </a:rPr>
                        <m:t>+4=0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1387" y="6829926"/>
                <a:ext cx="7606826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98983" y="7633642"/>
                <a:ext cx="9380004" cy="148002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𝑏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−3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+5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+4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83" y="7633642"/>
                <a:ext cx="9380004" cy="148002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481029" y="8008203"/>
                <a:ext cx="7284558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−6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+5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029" y="8008203"/>
                <a:ext cx="7284558" cy="83099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504486" y="8987752"/>
                <a:ext cx="9547101" cy="82881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vi-VN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sz="4800" i="1">
                        <a:latin typeface="Cambria Math"/>
                      </a:rPr>
                      <m:t>=2.</m:t>
                    </m:r>
                    <m:sSup>
                      <m:sSupPr>
                        <m:ctrlPr>
                          <a:rPr lang="vi-VN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vi-VN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4800" i="1">
                        <a:latin typeface="Cambria Math"/>
                      </a:rPr>
                      <m:t>−6.1+5=2</m:t>
                    </m:r>
                  </m:oMath>
                </a14:m>
                <a:r>
                  <a:rPr lang="en-US" sz="4800" i="1" dirty="0">
                    <a:latin typeface="Cambria Math"/>
                  </a:rPr>
                  <a:t> </a:t>
                </a:r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486" y="8987752"/>
                <a:ext cx="9547101" cy="82881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66545" y="10252354"/>
                <a:ext cx="6033190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𝑐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=2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45" y="10252354"/>
                <a:ext cx="6033190" cy="83099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101158" y="10225206"/>
                <a:ext cx="6247351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=2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158" y="10225206"/>
                <a:ext cx="6247351" cy="83099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2140274" y="9987888"/>
                <a:ext cx="11940513" cy="128971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⇒</m:t>
                    </m:r>
                    <m:sSup>
                      <m:sSupPr>
                        <m:ctrlPr>
                          <a:rPr lang="vi-VN" sz="4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4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sz="4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8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sz="4800" i="1">
                        <a:latin typeface="Cambria Math"/>
                      </a:rPr>
                      <m:t>=2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</a:rPr>
                          <m:t>𝑐𝑜𝑠</m:t>
                        </m:r>
                      </m:fName>
                      <m:e>
                        <m:f>
                          <m:fPr>
                            <m:ctrlPr>
                              <a:rPr lang="vi-VN" sz="4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8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func>
                    <m:r>
                      <a:rPr lang="en-US" sz="4800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vi-VN" sz="48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800" i="1">
                            <a:latin typeface="Cambria Math"/>
                          </a:rPr>
                          <m:t>𝑠𝑖𝑛</m:t>
                        </m:r>
                      </m:fName>
                      <m:e>
                        <m:f>
                          <m:fPr>
                            <m:ctrlPr>
                              <a:rPr lang="vi-VN" sz="4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800" i="1"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8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func>
                    <m:r>
                      <a:rPr lang="en-US" sz="4800" i="1">
                        <a:latin typeface="Cambria Math"/>
                      </a:rPr>
                      <m:t>=2.</m:t>
                    </m:r>
                    <m:f>
                      <m:fPr>
                        <m:ctrlPr>
                          <a:rPr lang="vi-VN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48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4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4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4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/>
                          </a:rPr>
                          <m:t>2+</m:t>
                        </m:r>
                        <m:rad>
                          <m:radPr>
                            <m:degHide m:val="on"/>
                            <m:ctrlPr>
                              <a:rPr lang="vi-VN" sz="4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4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i="1" dirty="0">
                    <a:latin typeface="Cambria Math"/>
                  </a:rPr>
                  <a:t> </a:t>
                </a:r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0274" y="9987888"/>
                <a:ext cx="11940513" cy="128971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06387" y="11056203"/>
                <a:ext cx="7513788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𝑑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+2</m:t>
                      </m:r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87" y="11056203"/>
                <a:ext cx="7513788" cy="83099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850187" y="11056203"/>
                <a:ext cx="7071359" cy="8309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=−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+2</m:t>
                      </m:r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187" y="11056203"/>
                <a:ext cx="7071359" cy="83099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4784387" y="11056203"/>
                <a:ext cx="871033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 i="1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US" sz="48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0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+3.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0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+2=2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4387" y="11056203"/>
                <a:ext cx="8710333" cy="83099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10"/>
          <p:cNvGrpSpPr/>
          <p:nvPr/>
        </p:nvGrpSpPr>
        <p:grpSpPr>
          <a:xfrm>
            <a:off x="1360336" y="7493085"/>
            <a:ext cx="21714619" cy="5431986"/>
            <a:chOff x="1270511" y="5867401"/>
            <a:chExt cx="21842179" cy="6229714"/>
          </a:xfrm>
        </p:grpSpPr>
        <p:sp>
          <p:nvSpPr>
            <p:cNvPr id="53" name="Rounded Rectangle 52"/>
            <p:cNvSpPr/>
            <p:nvPr/>
          </p:nvSpPr>
          <p:spPr>
            <a:xfrm>
              <a:off x="1294711" y="6362517"/>
              <a:ext cx="21817979" cy="573459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60"/>
            <p:cNvGrpSpPr/>
            <p:nvPr/>
          </p:nvGrpSpPr>
          <p:grpSpPr>
            <a:xfrm>
              <a:off x="1270511" y="5867401"/>
              <a:ext cx="3568117" cy="845461"/>
              <a:chOff x="1224541" y="6305968"/>
              <a:chExt cx="3568117" cy="84546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1" y="5238911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8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5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54"/>
          <p:cNvGrpSpPr/>
          <p:nvPr/>
        </p:nvGrpSpPr>
        <p:grpSpPr>
          <a:xfrm>
            <a:off x="839787" y="2191141"/>
            <a:ext cx="23127118" cy="4327047"/>
            <a:chOff x="1268078" y="3405486"/>
            <a:chExt cx="22403065" cy="283045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2403065" cy="244498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6" name="Group 65"/>
          <p:cNvGrpSpPr/>
          <p:nvPr/>
        </p:nvGrpSpPr>
        <p:grpSpPr>
          <a:xfrm>
            <a:off x="576690" y="1572061"/>
            <a:ext cx="13445696" cy="830997"/>
            <a:chOff x="391275" y="1892299"/>
            <a:chExt cx="8859568" cy="830995"/>
          </a:xfrm>
        </p:grpSpPr>
        <p:sp>
          <p:nvSpPr>
            <p:cNvPr id="92" name="Rounded Rectangle 91"/>
            <p:cNvSpPr/>
            <p:nvPr/>
          </p:nvSpPr>
          <p:spPr>
            <a:xfrm>
              <a:off x="391275" y="1905000"/>
              <a:ext cx="1001804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15261" y="1968941"/>
              <a:ext cx="35299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087562" y="1892299"/>
              <a:ext cx="7163281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ÁP DỤNG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750672" y="2758788"/>
            <a:ext cx="97081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Tính đạo hàm của các hàm số sau:</a:t>
            </a:r>
            <a:endParaRPr lang="vi-VN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295680" y="3493748"/>
                <a:ext cx="5373907" cy="1574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𝑏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−2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680" y="3493748"/>
                <a:ext cx="5373907" cy="157402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465070" y="3383745"/>
                <a:ext cx="5690917" cy="15868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𝑐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−2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+3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5070" y="3383745"/>
                <a:ext cx="5690917" cy="15868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927999" y="3740693"/>
                <a:ext cx="803431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𝑑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−3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7999" y="3740693"/>
                <a:ext cx="8034315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25990" y="4994666"/>
                <a:ext cx="4002762" cy="8942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/>
                      </a:rPr>
                      <m:t>𝑒</m:t>
                    </m:r>
                    <m:r>
                      <a:rPr lang="en-US" sz="4800" i="1">
                        <a:latin typeface="Cambria Math"/>
                      </a:rPr>
                      <m:t>) </m:t>
                    </m:r>
                    <m:r>
                      <a:rPr lang="en-US" sz="4800" i="1">
                        <a:latin typeface="Cambria Math"/>
                      </a:rPr>
                      <m:t>𝑦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+1</m:t>
                        </m:r>
                      </m:e>
                    </m:rad>
                  </m:oMath>
                </a14:m>
                <a:r>
                  <a:rPr lang="en-US" sz="4800" i="1" dirty="0">
                    <a:latin typeface="Cambria Math"/>
                  </a:rPr>
                  <a:t> </a:t>
                </a:r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990" y="4994666"/>
                <a:ext cx="4002762" cy="8942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536295" y="4917500"/>
                <a:ext cx="6201057" cy="1007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𝑓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48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−2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295" y="4917500"/>
                <a:ext cx="6201057" cy="10071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5915731" y="4917500"/>
                <a:ext cx="5376985" cy="8288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𝑔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𝑐𝑜𝑡</m:t>
                          </m:r>
                        </m:fName>
                        <m:e>
                          <m:d>
                            <m:d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5731" y="4917500"/>
                <a:ext cx="5376985" cy="82881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648359" y="8610600"/>
                <a:ext cx="4007123" cy="14795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𝑎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359" y="8610600"/>
                <a:ext cx="4007123" cy="147950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260687" y="8567248"/>
                <a:ext cx="12601848" cy="1630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0687" y="8567248"/>
                <a:ext cx="12601848" cy="163031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802372" y="10116513"/>
                <a:ext cx="7143815" cy="1630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  <m:d>
                            <m:d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+2</m:t>
                              </m:r>
                            </m:e>
                          </m:d>
                          <m:r>
                            <a:rPr lang="en-US" sz="4800" i="1">
                              <a:latin typeface="Cambria Math"/>
                            </a:rPr>
                            <m:t>.2</m:t>
                          </m:r>
                        </m:num>
                        <m:den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372" y="10116513"/>
                <a:ext cx="7143815" cy="163031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3636331" y="10210800"/>
                <a:ext cx="3510256" cy="1579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−7</m:t>
                          </m:r>
                        </m:num>
                        <m:den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6331" y="10210800"/>
                <a:ext cx="3510256" cy="157966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01787" y="3582059"/>
                <a:ext cx="3992696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𝑎</m:t>
                      </m:r>
                      <m:r>
                        <a:rPr lang="en-US" sz="4800" b="0" i="1" smtClean="0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+2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787" y="3582059"/>
                <a:ext cx="3992696" cy="148002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10"/>
          <p:cNvGrpSpPr/>
          <p:nvPr/>
        </p:nvGrpSpPr>
        <p:grpSpPr>
          <a:xfrm>
            <a:off x="1360335" y="6781800"/>
            <a:ext cx="22491381" cy="6705599"/>
            <a:chOff x="1270511" y="5867401"/>
            <a:chExt cx="21842177" cy="7690369"/>
          </a:xfrm>
        </p:grpSpPr>
        <p:sp>
          <p:nvSpPr>
            <p:cNvPr id="53" name="Rounded Rectangle 52"/>
            <p:cNvSpPr/>
            <p:nvPr/>
          </p:nvSpPr>
          <p:spPr>
            <a:xfrm>
              <a:off x="1294711" y="6362518"/>
              <a:ext cx="21817977" cy="719525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60"/>
            <p:cNvGrpSpPr/>
            <p:nvPr/>
          </p:nvGrpSpPr>
          <p:grpSpPr>
            <a:xfrm>
              <a:off x="1270511" y="5867401"/>
              <a:ext cx="3568118" cy="845461"/>
              <a:chOff x="1224541" y="6305968"/>
              <a:chExt cx="3568118" cy="84546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8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5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54"/>
          <p:cNvGrpSpPr/>
          <p:nvPr/>
        </p:nvGrpSpPr>
        <p:grpSpPr>
          <a:xfrm>
            <a:off x="1411174" y="2094889"/>
            <a:ext cx="22440543" cy="4686911"/>
            <a:chOff x="1268078" y="3405486"/>
            <a:chExt cx="21841827" cy="3065851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268038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6" name="Group 65"/>
          <p:cNvGrpSpPr/>
          <p:nvPr/>
        </p:nvGrpSpPr>
        <p:grpSpPr>
          <a:xfrm>
            <a:off x="645798" y="1572061"/>
            <a:ext cx="13376588" cy="858404"/>
            <a:chOff x="436811" y="1892299"/>
            <a:chExt cx="8814032" cy="858402"/>
          </a:xfrm>
        </p:grpSpPr>
        <p:sp>
          <p:nvSpPr>
            <p:cNvPr id="92" name="Rounded Rectangle 91"/>
            <p:cNvSpPr/>
            <p:nvPr/>
          </p:nvSpPr>
          <p:spPr>
            <a:xfrm>
              <a:off x="436811" y="1905000"/>
              <a:ext cx="91073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15261" y="1996650"/>
              <a:ext cx="35299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087562" y="1892299"/>
              <a:ext cx="7163281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ÁP DỤNG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750672" y="2758788"/>
            <a:ext cx="97081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latin typeface="Tahoma" pitchFamily="34" charset="0"/>
                <a:ea typeface="Tahoma" pitchFamily="34" charset="0"/>
                <a:cs typeface="Tahoma" pitchFamily="34" charset="0"/>
              </a:rPr>
              <a:t>Tính đạo hàm của các hàm số sau:</a:t>
            </a:r>
            <a:endParaRPr lang="vi-VN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54246" y="3607066"/>
                <a:ext cx="5391541" cy="1574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𝑏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246" y="3607066"/>
                <a:ext cx="5391541" cy="15745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465070" y="3518555"/>
                <a:ext cx="5690917" cy="15868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𝑐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5070" y="3518555"/>
                <a:ext cx="5690917" cy="15868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970272" y="3893403"/>
                <a:ext cx="803431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𝑑</m:t>
                      </m:r>
                      <m:r>
                        <a:rPr lang="en-US" sz="4800" b="0" i="1" smtClean="0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US" sz="4800" i="1">
                          <a:latin typeface="Cambria Math"/>
                        </a:rPr>
                        <m:t>𝑥</m:t>
                      </m:r>
                      <m:r>
                        <a:rPr lang="en-US" sz="4800" i="1">
                          <a:latin typeface="Cambria Math"/>
                        </a:rPr>
                        <m:t>−</m:t>
                      </m:r>
                      <m:r>
                        <a:rPr lang="en-US" sz="4800" i="1">
                          <a:latin typeface="Cambria Math"/>
                        </a:rPr>
                        <m:t>3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0272" y="3893403"/>
                <a:ext cx="8034315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25990" y="5430316"/>
                <a:ext cx="4017190" cy="8942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sz="4800" i="1" smtClean="0">
                        <a:latin typeface="Cambria Math"/>
                      </a:rPr>
                      <m:t>𝑒</m:t>
                    </m:r>
                    <m:r>
                      <a:rPr lang="en-US" sz="4800" i="1" smtClean="0">
                        <a:latin typeface="Cambria Math"/>
                      </a:rPr>
                      <m:t>) </m:t>
                    </m:r>
                    <m:r>
                      <a:rPr lang="en-US" sz="4800" i="1" smtClean="0">
                        <a:latin typeface="Cambria Math"/>
                      </a:rPr>
                      <m:t>𝑦</m:t>
                    </m:r>
                    <m:r>
                      <a:rPr lang="en-US" sz="480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latin typeface="Cambria Math"/>
                          </a:rPr>
                          <m:t>𝑥</m:t>
                        </m:r>
                        <m:r>
                          <a:rPr lang="en-US" sz="4800" i="1">
                            <a:latin typeface="Cambria Math"/>
                          </a:rPr>
                          <m:t>+</m:t>
                        </m:r>
                        <m:r>
                          <a:rPr lang="en-US" sz="4800" i="1">
                            <a:latin typeface="Cambria Math"/>
                          </a:rPr>
                          <m:t>1</m:t>
                        </m:r>
                      </m:e>
                    </m:rad>
                  </m:oMath>
                </a14:m>
                <a:r>
                  <a:rPr lang="en-US" sz="4800" dirty="0"/>
                  <a:t> </a:t>
                </a:r>
                <a:endParaRPr lang="vi-VN" sz="4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990" y="5430316"/>
                <a:ext cx="4017190" cy="8942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536295" y="5317401"/>
                <a:ext cx="6201057" cy="1007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𝑓</m:t>
                      </m:r>
                      <m:r>
                        <a:rPr lang="en-US" sz="4800" b="0" i="1" smtClean="0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48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e>
                      </m:rad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295" y="5317401"/>
                <a:ext cx="6201057" cy="10071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5915731" y="5417403"/>
                <a:ext cx="539461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𝑔</m:t>
                      </m:r>
                      <m:r>
                        <a:rPr lang="en-US" sz="4800" i="1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800" i="1">
                              <a:latin typeface="Cambria Math"/>
                            </a:rPr>
                            <m:t>𝑐𝑜𝑡</m:t>
                          </m:r>
                        </m:fName>
                        <m:e>
                          <m:d>
                            <m:d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5731" y="5417403"/>
                <a:ext cx="5394618" cy="83099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567348" y="7924800"/>
                <a:ext cx="5527795" cy="15745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0" smtClean="0">
                          <a:latin typeface="Cambria Math"/>
                        </a:rPr>
                        <m:t> </m:t>
                      </m:r>
                      <m:r>
                        <a:rPr lang="en-US" sz="4800" b="0" i="1" smtClean="0">
                          <a:latin typeface="Cambria Math"/>
                        </a:rPr>
                        <m:t>𝑏</m:t>
                      </m:r>
                      <m:r>
                        <a:rPr lang="en-US" sz="4800" b="0" i="1" smtClean="0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7348" y="7924800"/>
                <a:ext cx="5527795" cy="157453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707187" y="7924800"/>
                <a:ext cx="14859000" cy="1678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vi-VN" sz="4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4800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vi-VN" sz="4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48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4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187" y="7924800"/>
                <a:ext cx="14859000" cy="16789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231187" y="9598614"/>
                <a:ext cx="9714326" cy="16789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 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d>
                            <m:d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187" y="9598614"/>
                <a:ext cx="9714326" cy="167898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317215" y="11353800"/>
                <a:ext cx="10277172" cy="16789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4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215" y="11353800"/>
                <a:ext cx="10277172" cy="167898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8063045" y="11353800"/>
                <a:ext cx="4265142" cy="16789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 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vi-VN" sz="4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48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3045" y="11353800"/>
                <a:ext cx="4265142" cy="167898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625990" y="3630254"/>
                <a:ext cx="3992696" cy="1480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𝑎</m:t>
                      </m:r>
                      <m:r>
                        <a:rPr lang="en-US" sz="4800" b="0" i="1" smtClean="0">
                          <a:latin typeface="Cambria Math"/>
                        </a:rPr>
                        <m:t>) </m:t>
                      </m:r>
                      <m:r>
                        <a:rPr lang="en-US" sz="4800" i="1">
                          <a:latin typeface="Cambria Math"/>
                        </a:rPr>
                        <m:t>𝑦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/>
                            </a:rPr>
                            <m:t>3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+</m:t>
                          </m:r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4800" i="1">
                              <a:latin typeface="Cambria Math"/>
                            </a:rPr>
                            <m:t>2</m:t>
                          </m:r>
                          <m:r>
                            <a:rPr lang="en-US" sz="4800" i="1">
                              <a:latin typeface="Cambria Math"/>
                            </a:rPr>
                            <m:t>𝑥</m:t>
                          </m:r>
                          <m:r>
                            <a:rPr lang="en-US" sz="4800" i="1">
                              <a:latin typeface="Cambria Math"/>
                            </a:rPr>
                            <m:t>−</m:t>
                          </m:r>
                          <m:r>
                            <a:rPr lang="en-US" sz="4800" i="1">
                              <a:latin typeface="Cambria Math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990" y="3630254"/>
                <a:ext cx="3992696" cy="148002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6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10"/>
          <p:cNvGrpSpPr/>
          <p:nvPr/>
        </p:nvGrpSpPr>
        <p:grpSpPr>
          <a:xfrm>
            <a:off x="1360335" y="6781801"/>
            <a:ext cx="23026840" cy="6629400"/>
            <a:chOff x="1270511" y="5867401"/>
            <a:chExt cx="21842177" cy="6787239"/>
          </a:xfrm>
        </p:grpSpPr>
        <p:sp>
          <p:nvSpPr>
            <p:cNvPr id="53" name="Rounded Rectangle 52"/>
            <p:cNvSpPr/>
            <p:nvPr/>
          </p:nvSpPr>
          <p:spPr>
            <a:xfrm>
              <a:off x="1294711" y="6920039"/>
              <a:ext cx="21817977" cy="57346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60"/>
            <p:cNvGrpSpPr/>
            <p:nvPr/>
          </p:nvGrpSpPr>
          <p:grpSpPr>
            <a:xfrm>
              <a:off x="1270511" y="5867401"/>
              <a:ext cx="3568118" cy="845461"/>
              <a:chOff x="1224541" y="6305968"/>
              <a:chExt cx="3568118" cy="84546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8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5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54"/>
          <p:cNvGrpSpPr/>
          <p:nvPr/>
        </p:nvGrpSpPr>
        <p:grpSpPr>
          <a:xfrm>
            <a:off x="1411174" y="2094889"/>
            <a:ext cx="22976001" cy="4327047"/>
            <a:chOff x="1268078" y="3405486"/>
            <a:chExt cx="21841827" cy="283045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244498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6" name="Group 65"/>
          <p:cNvGrpSpPr/>
          <p:nvPr/>
        </p:nvGrpSpPr>
        <p:grpSpPr>
          <a:xfrm>
            <a:off x="576690" y="1572061"/>
            <a:ext cx="13445696" cy="858404"/>
            <a:chOff x="391275" y="1892299"/>
            <a:chExt cx="8859568" cy="858402"/>
          </a:xfrm>
        </p:grpSpPr>
        <p:sp>
          <p:nvSpPr>
            <p:cNvPr id="92" name="Rounded Rectangle 91"/>
            <p:cNvSpPr/>
            <p:nvPr/>
          </p:nvSpPr>
          <p:spPr>
            <a:xfrm>
              <a:off x="391275" y="1905000"/>
              <a:ext cx="1001804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65471" y="1996650"/>
              <a:ext cx="35299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087562" y="1892299"/>
              <a:ext cx="7163281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ÁP DỤNG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750672" y="2758788"/>
            <a:ext cx="8728672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Tính đạo hàm của các hàm số sau:</a:t>
            </a:r>
            <a:endParaRPr lang="vi-VN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63993" y="3738187"/>
                <a:ext cx="2990114" cy="1031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) 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993" y="3738187"/>
                <a:ext cx="2990114" cy="1031629"/>
              </a:xfrm>
              <a:prstGeom prst="rect">
                <a:avLst/>
              </a:prstGeom>
              <a:blipFill rotWithShape="1">
                <a:blip r:embed="rId3"/>
                <a:stretch>
                  <a:fillRect r="-11020" b="-159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037401" y="3493748"/>
                <a:ext cx="4777525" cy="1420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401" y="3493748"/>
                <a:ext cx="4777525" cy="1420132"/>
              </a:xfrm>
              <a:prstGeom prst="rect">
                <a:avLst/>
              </a:prstGeom>
              <a:blipFill rotWithShape="1">
                <a:blip r:embed="rId4"/>
                <a:stretch>
                  <a:fillRect r="-6122" b="-3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288587" y="3383745"/>
                <a:ext cx="5038815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𝑐</m:t>
                      </m:r>
                      <m:r>
                        <a:rPr lang="en-US" i="1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+3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587" y="3383745"/>
                <a:ext cx="5038815" cy="1431161"/>
              </a:xfrm>
              <a:prstGeom prst="rect">
                <a:avLst/>
              </a:prstGeom>
              <a:blipFill rotWithShape="1">
                <a:blip r:embed="rId5"/>
                <a:stretch>
                  <a:fillRect r="-5690" b="-25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927999" y="3740693"/>
                <a:ext cx="714695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−3</m:t>
                      </m:r>
                      <m:func>
                        <m:funcPr>
                          <m:ctrlPr>
                            <a:rPr lang="vi-VN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7999" y="3740693"/>
                <a:ext cx="7146957" cy="754053"/>
              </a:xfrm>
              <a:prstGeom prst="rect">
                <a:avLst/>
              </a:prstGeom>
              <a:blipFill rotWithShape="1">
                <a:blip r:embed="rId6"/>
                <a:stretch>
                  <a:fillRect t="-16260" r="-3925" b="-38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25990" y="4994666"/>
                <a:ext cx="3578095" cy="810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𝑒</m:t>
                    </m:r>
                    <m:r>
                      <a:rPr lang="en-US" i="1" smtClean="0">
                        <a:latin typeface="Cambria Math"/>
                      </a:rPr>
                      <m:t>) </m:t>
                    </m:r>
                    <m:r>
                      <a:rPr lang="en-US" i="1" smtClean="0">
                        <a:latin typeface="Cambria Math"/>
                      </a:rPr>
                      <m:t>𝑦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990" y="4994666"/>
                <a:ext cx="3578095" cy="810799"/>
              </a:xfrm>
              <a:prstGeom prst="rect">
                <a:avLst/>
              </a:prstGeom>
              <a:blipFill rotWithShape="1">
                <a:blip r:embed="rId7"/>
                <a:stretch>
                  <a:fillRect t="-9774" r="-9881" b="-353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536295" y="4917500"/>
                <a:ext cx="5504584" cy="920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295" y="4917500"/>
                <a:ext cx="5504584" cy="920445"/>
              </a:xfrm>
              <a:prstGeom prst="rect">
                <a:avLst/>
              </a:prstGeom>
              <a:blipFill rotWithShape="1">
                <a:blip r:embed="rId8"/>
                <a:stretch>
                  <a:fillRect r="-5316" b="-304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5915731" y="4917500"/>
                <a:ext cx="4813049" cy="839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𝑔</m:t>
                      </m:r>
                      <m:r>
                        <a:rPr lang="en-US" i="1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𝑐𝑜𝑡</m:t>
                          </m:r>
                        </m:fName>
                        <m:e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5731" y="4917500"/>
                <a:ext cx="4813049" cy="839269"/>
              </a:xfrm>
              <a:prstGeom prst="rect">
                <a:avLst/>
              </a:prstGeom>
              <a:blipFill rotWithShape="1">
                <a:blip r:embed="rId9"/>
                <a:stretch>
                  <a:fillRect t="-10219" r="-6084" b="-284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64843" y="7955432"/>
                <a:ext cx="5029197" cy="1448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𝑐</m:t>
                      </m:r>
                      <m:r>
                        <a:rPr lang="en-US" i="1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+3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843" y="7955432"/>
                <a:ext cx="5029197" cy="1448025"/>
              </a:xfrm>
              <a:prstGeom prst="rect">
                <a:avLst/>
              </a:prstGeom>
              <a:blipFill rotWithShape="1">
                <a:blip r:embed="rId10"/>
                <a:stretch>
                  <a:fillRect r="-5697" b="-12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792787" y="7811547"/>
                <a:ext cx="17907000" cy="1513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vi-V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vi-VN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+3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+3</m:t>
                              </m:r>
                            </m:e>
                          </m:d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vi-VN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+3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vi-VN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+3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787" y="7811547"/>
                <a:ext cx="17907000" cy="151368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278447" y="9482169"/>
                <a:ext cx="12767277" cy="1551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−2</m:t>
                              </m:r>
                            </m:e>
                          </m:d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+3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+3</m:t>
                              </m:r>
                            </m:e>
                          </m:d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+3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vi-VN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+3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447" y="9482169"/>
                <a:ext cx="12767277" cy="1551450"/>
              </a:xfrm>
              <a:prstGeom prst="rect">
                <a:avLst/>
              </a:prstGeom>
              <a:blipFill rotWithShape="1">
                <a:blip r:embed="rId12"/>
                <a:stretch>
                  <a:fillRect r="-22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393484" y="11019635"/>
                <a:ext cx="17481004" cy="1551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+6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−4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−6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+2−</m:t>
                          </m:r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−8</m:t>
                              </m:r>
                              <m:sSup>
                                <m:sSup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+12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+3</m:t>
                              </m:r>
                              <m:sSup>
                                <m:sSup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−6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+9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vi-VN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+3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484" y="11019635"/>
                <a:ext cx="17481004" cy="1551450"/>
              </a:xfrm>
              <a:prstGeom prst="rect">
                <a:avLst/>
              </a:prstGeom>
              <a:blipFill rotWithShape="1">
                <a:blip r:embed="rId13"/>
                <a:stretch>
                  <a:fillRect r="-31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278447" y="11805811"/>
                <a:ext cx="5343791" cy="1530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7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−14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−7</m:t>
                          </m:r>
                        </m:num>
                        <m:den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vi-VN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+3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8447" y="11805811"/>
                <a:ext cx="5343791" cy="153054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467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10"/>
          <p:cNvGrpSpPr/>
          <p:nvPr/>
        </p:nvGrpSpPr>
        <p:grpSpPr>
          <a:xfrm>
            <a:off x="1360335" y="7493083"/>
            <a:ext cx="22491381" cy="5918117"/>
            <a:chOff x="1270511" y="5867401"/>
            <a:chExt cx="21842177" cy="6787239"/>
          </a:xfrm>
        </p:grpSpPr>
        <p:sp>
          <p:nvSpPr>
            <p:cNvPr id="53" name="Rounded Rectangle 52"/>
            <p:cNvSpPr/>
            <p:nvPr/>
          </p:nvSpPr>
          <p:spPr>
            <a:xfrm>
              <a:off x="1294711" y="6920039"/>
              <a:ext cx="21817977" cy="57346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60"/>
            <p:cNvGrpSpPr/>
            <p:nvPr/>
          </p:nvGrpSpPr>
          <p:grpSpPr>
            <a:xfrm>
              <a:off x="1270511" y="5867401"/>
              <a:ext cx="3568118" cy="845461"/>
              <a:chOff x="1224541" y="6305968"/>
              <a:chExt cx="3568118" cy="84546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8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5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54"/>
          <p:cNvGrpSpPr/>
          <p:nvPr/>
        </p:nvGrpSpPr>
        <p:grpSpPr>
          <a:xfrm>
            <a:off x="1336248" y="1989136"/>
            <a:ext cx="22440543" cy="4327047"/>
            <a:chOff x="1268078" y="3405486"/>
            <a:chExt cx="21841827" cy="283045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244498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6" name="Group 65"/>
          <p:cNvGrpSpPr/>
          <p:nvPr/>
        </p:nvGrpSpPr>
        <p:grpSpPr>
          <a:xfrm>
            <a:off x="645798" y="1572061"/>
            <a:ext cx="13376588" cy="858404"/>
            <a:chOff x="436811" y="1892299"/>
            <a:chExt cx="8814032" cy="858402"/>
          </a:xfrm>
        </p:grpSpPr>
        <p:sp>
          <p:nvSpPr>
            <p:cNvPr id="92" name="Rounded Rectangle 91"/>
            <p:cNvSpPr/>
            <p:nvPr/>
          </p:nvSpPr>
          <p:spPr>
            <a:xfrm>
              <a:off x="436811" y="1905000"/>
              <a:ext cx="91073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15261" y="1996650"/>
              <a:ext cx="35299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087562" y="1892299"/>
              <a:ext cx="7163281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ÁP DỤNG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750672" y="2758788"/>
            <a:ext cx="8728672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Tính đạo hàm của các hàm số sau:</a:t>
            </a:r>
            <a:endParaRPr lang="vi-VN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63993" y="3738187"/>
                <a:ext cx="2990114" cy="1031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) 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993" y="3738187"/>
                <a:ext cx="2990114" cy="1031629"/>
              </a:xfrm>
              <a:prstGeom prst="rect">
                <a:avLst/>
              </a:prstGeom>
              <a:blipFill rotWithShape="1">
                <a:blip r:embed="rId3"/>
                <a:stretch>
                  <a:fillRect r="-11020" b="-159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037401" y="3493748"/>
                <a:ext cx="4777525" cy="1420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401" y="3493748"/>
                <a:ext cx="4777525" cy="1420132"/>
              </a:xfrm>
              <a:prstGeom prst="rect">
                <a:avLst/>
              </a:prstGeom>
              <a:blipFill rotWithShape="1">
                <a:blip r:embed="rId4"/>
                <a:stretch>
                  <a:fillRect r="-6122" b="-3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288587" y="3383745"/>
                <a:ext cx="5038815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𝑐</m:t>
                      </m:r>
                      <m:r>
                        <a:rPr lang="en-US" i="1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+3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587" y="3383745"/>
                <a:ext cx="5038815" cy="1431161"/>
              </a:xfrm>
              <a:prstGeom prst="rect">
                <a:avLst/>
              </a:prstGeom>
              <a:blipFill rotWithShape="1">
                <a:blip r:embed="rId5"/>
                <a:stretch>
                  <a:fillRect r="-5690" b="-25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927999" y="3740693"/>
                <a:ext cx="714695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−3</m:t>
                      </m:r>
                      <m:func>
                        <m:funcPr>
                          <m:ctrlPr>
                            <a:rPr lang="vi-VN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7999" y="3740693"/>
                <a:ext cx="7146957" cy="754053"/>
              </a:xfrm>
              <a:prstGeom prst="rect">
                <a:avLst/>
              </a:prstGeom>
              <a:blipFill rotWithShape="1">
                <a:blip r:embed="rId6"/>
                <a:stretch>
                  <a:fillRect t="-16260" r="-3925" b="-38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25990" y="4994666"/>
                <a:ext cx="3578095" cy="810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𝑒</m:t>
                    </m:r>
                    <m:r>
                      <a:rPr lang="en-US" i="1" smtClean="0">
                        <a:latin typeface="Cambria Math"/>
                      </a:rPr>
                      <m:t>) </m:t>
                    </m:r>
                    <m:r>
                      <a:rPr lang="en-US" i="1" smtClean="0">
                        <a:latin typeface="Cambria Math"/>
                      </a:rPr>
                      <m:t>𝑦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990" y="4994666"/>
                <a:ext cx="3578095" cy="810799"/>
              </a:xfrm>
              <a:prstGeom prst="rect">
                <a:avLst/>
              </a:prstGeom>
              <a:blipFill rotWithShape="1">
                <a:blip r:embed="rId7"/>
                <a:stretch>
                  <a:fillRect t="-9774" r="-9881" b="-353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536295" y="4917500"/>
                <a:ext cx="5504584" cy="920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295" y="4917500"/>
                <a:ext cx="5504584" cy="920445"/>
              </a:xfrm>
              <a:prstGeom prst="rect">
                <a:avLst/>
              </a:prstGeom>
              <a:blipFill rotWithShape="1">
                <a:blip r:embed="rId8"/>
                <a:stretch>
                  <a:fillRect r="-5316" b="-304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5915731" y="4917500"/>
                <a:ext cx="4813049" cy="839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𝑔</m:t>
                      </m:r>
                      <m:r>
                        <a:rPr lang="en-US" i="1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𝑐𝑜𝑡</m:t>
                          </m:r>
                        </m:fName>
                        <m:e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5731" y="4917500"/>
                <a:ext cx="4813049" cy="839269"/>
              </a:xfrm>
              <a:prstGeom prst="rect">
                <a:avLst/>
              </a:prstGeom>
              <a:blipFill rotWithShape="1">
                <a:blip r:embed="rId9"/>
                <a:stretch>
                  <a:fillRect t="-10219" r="-6084" b="-284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08796" y="8610600"/>
                <a:ext cx="714695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−3</m:t>
                      </m:r>
                      <m:func>
                        <m:funcPr>
                          <m:ctrlPr>
                            <a:rPr lang="vi-VN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96" y="8610600"/>
                <a:ext cx="7146957" cy="754053"/>
              </a:xfrm>
              <a:prstGeom prst="rect">
                <a:avLst/>
              </a:prstGeom>
              <a:blipFill rotWithShape="1">
                <a:blip r:embed="rId10"/>
                <a:stretch>
                  <a:fillRect t="-16260" r="-3925" b="-373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400590" y="8558855"/>
                <a:ext cx="11243591" cy="8057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vi-V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vi-VN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−3</m:t>
                      </m:r>
                      <m:d>
                        <m:dPr>
                          <m:begChr m:val="["/>
                          <m:endChr m:val="]"/>
                          <m:ctrlPr>
                            <a:rPr lang="vi-V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/>
                                </a:rPr>
                                <m:t>𝑠𝑖𝑛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1−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sSup>
                        <m:sSupPr>
                          <m:ctrlPr>
                            <a:rPr lang="vi-VN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590" y="8558855"/>
                <a:ext cx="11243591" cy="805798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2386" b="-356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433999" y="9364653"/>
                <a:ext cx="663854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=2</m:t>
                      </m:r>
                      <m:func>
                        <m:funcPr>
                          <m:ctrlPr>
                            <a:rPr lang="vi-VN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−3</m:t>
                      </m:r>
                      <m:func>
                        <m:funcPr>
                          <m:ctrlPr>
                            <a:rPr lang="vi-VN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3999" y="9364653"/>
                <a:ext cx="6638549" cy="754053"/>
              </a:xfrm>
              <a:prstGeom prst="rect">
                <a:avLst/>
              </a:prstGeom>
              <a:blipFill rotWithShape="1">
                <a:blip r:embed="rId12"/>
                <a:stretch>
                  <a:fillRect t="-16129" r="-3398" b="-370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632891" y="10118706"/>
                <a:ext cx="3606948" cy="8319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𝑒</m:t>
                      </m:r>
                      <m:r>
                        <a:rPr lang="en-US" i="1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891" y="10118706"/>
                <a:ext cx="3606948" cy="831959"/>
              </a:xfrm>
              <a:prstGeom prst="rect">
                <a:avLst/>
              </a:prstGeom>
              <a:blipFill rotWithShape="1">
                <a:blip r:embed="rId13"/>
                <a:stretch>
                  <a:fillRect t="-5147" r="-8108" b="-345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193982" y="9778424"/>
                <a:ext cx="4044312" cy="1597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vi-V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982" y="9778424"/>
                <a:ext cx="4044312" cy="1597489"/>
              </a:xfrm>
              <a:prstGeom prst="rect">
                <a:avLst/>
              </a:prstGeom>
              <a:blipFill rotWithShape="1">
                <a:blip r:embed="rId14"/>
                <a:stretch>
                  <a:fillRect r="-75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9238294" y="9916731"/>
                <a:ext cx="2825389" cy="1459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8294" y="9916731"/>
                <a:ext cx="2825389" cy="1459182"/>
              </a:xfrm>
              <a:prstGeom prst="rect">
                <a:avLst/>
              </a:prstGeom>
              <a:blipFill rotWithShape="1">
                <a:blip r:embed="rId15"/>
                <a:stretch>
                  <a:fillRect r="-107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558820" y="11582400"/>
                <a:ext cx="5488426" cy="920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r>
                        <a:rPr lang="en-US" i="1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820" y="11582400"/>
                <a:ext cx="5488426" cy="920445"/>
              </a:xfrm>
              <a:prstGeom prst="rect">
                <a:avLst/>
              </a:prstGeom>
              <a:blipFill rotWithShape="1">
                <a:blip r:embed="rId16"/>
                <a:stretch>
                  <a:fillRect r="-5333" b="-304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340119" y="11082647"/>
                <a:ext cx="5896935" cy="19199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vi-V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vi-VN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−2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0119" y="11082647"/>
                <a:ext cx="5896935" cy="1919949"/>
              </a:xfrm>
              <a:prstGeom prst="rect">
                <a:avLst/>
              </a:prstGeom>
              <a:blipFill rotWithShape="1">
                <a:blip r:embed="rId17"/>
                <a:stretch>
                  <a:fillRect r="-49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3237054" y="11368116"/>
                <a:ext cx="4678011" cy="1613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6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−2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7054" y="11368116"/>
                <a:ext cx="4678011" cy="1613199"/>
              </a:xfrm>
              <a:prstGeom prst="rect">
                <a:avLst/>
              </a:prstGeom>
              <a:blipFill rotWithShape="1">
                <a:blip r:embed="rId18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93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4387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" name="Group 10"/>
          <p:cNvGrpSpPr/>
          <p:nvPr/>
        </p:nvGrpSpPr>
        <p:grpSpPr>
          <a:xfrm>
            <a:off x="1360336" y="7493083"/>
            <a:ext cx="21714620" cy="5918117"/>
            <a:chOff x="1270511" y="5867401"/>
            <a:chExt cx="21842177" cy="6787239"/>
          </a:xfrm>
        </p:grpSpPr>
        <p:sp>
          <p:nvSpPr>
            <p:cNvPr id="53" name="Rounded Rectangle 52"/>
            <p:cNvSpPr/>
            <p:nvPr/>
          </p:nvSpPr>
          <p:spPr>
            <a:xfrm>
              <a:off x="1294711" y="6920039"/>
              <a:ext cx="21817977" cy="573460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60"/>
            <p:cNvGrpSpPr/>
            <p:nvPr/>
          </p:nvGrpSpPr>
          <p:grpSpPr>
            <a:xfrm>
              <a:off x="1270511" y="5867401"/>
              <a:ext cx="3568118" cy="845461"/>
              <a:chOff x="1224541" y="6305968"/>
              <a:chExt cx="3568118" cy="845461"/>
            </a:xfrm>
          </p:grpSpPr>
          <p:sp>
            <p:nvSpPr>
              <p:cNvPr id="5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0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2296330" y="6305968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9" name="Round Diagonal Corner Rectangle 58"/>
              <p:cNvSpPr/>
              <p:nvPr/>
            </p:nvSpPr>
            <p:spPr>
              <a:xfrm flipV="1">
                <a:off x="1224541" y="6322799"/>
                <a:ext cx="903515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" name="Group 54"/>
          <p:cNvGrpSpPr/>
          <p:nvPr/>
        </p:nvGrpSpPr>
        <p:grpSpPr>
          <a:xfrm>
            <a:off x="1411174" y="2094889"/>
            <a:ext cx="21841827" cy="4327047"/>
            <a:chOff x="1268078" y="3405486"/>
            <a:chExt cx="21841827" cy="2830453"/>
          </a:xfrm>
        </p:grpSpPr>
        <p:sp>
          <p:nvSpPr>
            <p:cNvPr id="62" name="Rounded Rectangle 61"/>
            <p:cNvSpPr/>
            <p:nvPr/>
          </p:nvSpPr>
          <p:spPr>
            <a:xfrm>
              <a:off x="1268078" y="3790951"/>
              <a:ext cx="21841827" cy="2444988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	</a:t>
              </a:r>
              <a:endPara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67"/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64" name="Freeform 20"/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0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6" name="Group 65"/>
          <p:cNvGrpSpPr/>
          <p:nvPr/>
        </p:nvGrpSpPr>
        <p:grpSpPr>
          <a:xfrm>
            <a:off x="576690" y="1572061"/>
            <a:ext cx="13445696" cy="858404"/>
            <a:chOff x="391275" y="1892299"/>
            <a:chExt cx="8859568" cy="858402"/>
          </a:xfrm>
        </p:grpSpPr>
        <p:sp>
          <p:nvSpPr>
            <p:cNvPr id="92" name="Rounded Rectangle 91"/>
            <p:cNvSpPr/>
            <p:nvPr/>
          </p:nvSpPr>
          <p:spPr>
            <a:xfrm>
              <a:off x="391275" y="1905000"/>
              <a:ext cx="1001804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765471" y="1996650"/>
              <a:ext cx="352996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*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087562" y="1892299"/>
              <a:ext cx="7163281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ÁP DỤNG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750672" y="2758788"/>
            <a:ext cx="8728672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Tính đạo hàm của các hàm số sau:</a:t>
            </a:r>
            <a:endParaRPr lang="vi-VN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63993" y="3738187"/>
                <a:ext cx="2990114" cy="1031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) </m:t>
                    </m:r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+2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993" y="3738187"/>
                <a:ext cx="2990114" cy="1031629"/>
              </a:xfrm>
              <a:prstGeom prst="rect">
                <a:avLst/>
              </a:prstGeom>
              <a:blipFill rotWithShape="1">
                <a:blip r:embed="rId3"/>
                <a:stretch>
                  <a:fillRect r="-11020" b="-159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037401" y="3493748"/>
                <a:ext cx="4777525" cy="14201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401" y="3493748"/>
                <a:ext cx="4777525" cy="1420132"/>
              </a:xfrm>
              <a:prstGeom prst="rect">
                <a:avLst/>
              </a:prstGeom>
              <a:blipFill rotWithShape="1">
                <a:blip r:embed="rId4"/>
                <a:stretch>
                  <a:fillRect r="-6122" b="-3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288587" y="3383745"/>
                <a:ext cx="5038815" cy="14311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𝑐</m:t>
                      </m:r>
                      <m:r>
                        <a:rPr lang="en-US" i="1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+3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+3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587" y="3383745"/>
                <a:ext cx="5038815" cy="1431161"/>
              </a:xfrm>
              <a:prstGeom prst="rect">
                <a:avLst/>
              </a:prstGeom>
              <a:blipFill rotWithShape="1">
                <a:blip r:embed="rId5"/>
                <a:stretch>
                  <a:fillRect r="-5690" b="-25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927999" y="3740693"/>
                <a:ext cx="714695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𝑠𝑖𝑛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en-US" i="1">
                          <a:latin typeface="Cambria Math"/>
                        </a:rPr>
                        <m:t>𝑥</m:t>
                      </m:r>
                      <m:r>
                        <a:rPr lang="en-US" i="1">
                          <a:latin typeface="Cambria Math"/>
                        </a:rPr>
                        <m:t>−3</m:t>
                      </m:r>
                      <m:func>
                        <m:funcPr>
                          <m:ctrlPr>
                            <a:rPr lang="vi-VN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𝑐𝑜𝑠</m:t>
                          </m:r>
                        </m:fName>
                        <m:e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7999" y="3740693"/>
                <a:ext cx="7146957" cy="754053"/>
              </a:xfrm>
              <a:prstGeom prst="rect">
                <a:avLst/>
              </a:prstGeom>
              <a:blipFill rotWithShape="1">
                <a:blip r:embed="rId6"/>
                <a:stretch>
                  <a:fillRect t="-16260" r="-3925" b="-382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625990" y="4994666"/>
                <a:ext cx="3578095" cy="810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𝑒</m:t>
                    </m:r>
                    <m:r>
                      <a:rPr lang="en-US" i="1" smtClean="0">
                        <a:latin typeface="Cambria Math"/>
                      </a:rPr>
                      <m:t>) </m:t>
                    </m:r>
                    <m:r>
                      <a:rPr lang="en-US" i="1" smtClean="0">
                        <a:latin typeface="Cambria Math"/>
                      </a:rPr>
                      <m:t>𝑦</m:t>
                    </m:r>
                    <m:r>
                      <a:rPr lang="en-US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990" y="4994666"/>
                <a:ext cx="3578095" cy="810799"/>
              </a:xfrm>
              <a:prstGeom prst="rect">
                <a:avLst/>
              </a:prstGeom>
              <a:blipFill rotWithShape="1">
                <a:blip r:embed="rId7"/>
                <a:stretch>
                  <a:fillRect t="-9774" r="-9881" b="-353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536295" y="4917500"/>
                <a:ext cx="5504584" cy="9204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−2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+1</m:t>
                          </m:r>
                        </m:e>
                      </m:rad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295" y="4917500"/>
                <a:ext cx="5504584" cy="920445"/>
              </a:xfrm>
              <a:prstGeom prst="rect">
                <a:avLst/>
              </a:prstGeom>
              <a:blipFill rotWithShape="1">
                <a:blip r:embed="rId8"/>
                <a:stretch>
                  <a:fillRect r="-5316" b="-304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5915731" y="4917500"/>
                <a:ext cx="4813049" cy="839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𝑔</m:t>
                      </m:r>
                      <m:r>
                        <a:rPr lang="en-US" i="1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𝑐𝑜𝑡</m:t>
                          </m:r>
                        </m:fName>
                        <m:e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5731" y="4917500"/>
                <a:ext cx="4813049" cy="839269"/>
              </a:xfrm>
              <a:prstGeom prst="rect">
                <a:avLst/>
              </a:prstGeom>
              <a:blipFill rotWithShape="1">
                <a:blip r:embed="rId9"/>
                <a:stretch>
                  <a:fillRect t="-10219" r="-6084" b="-284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63993" y="8895194"/>
                <a:ext cx="4813049" cy="8392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𝑔</m:t>
                      </m:r>
                      <m:r>
                        <a:rPr lang="en-US" i="1">
                          <a:latin typeface="Cambria Math"/>
                        </a:rPr>
                        <m:t>) </m:t>
                      </m:r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vi-VN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/>
                            </a:rPr>
                            <m:t>𝑐𝑜𝑡</m:t>
                          </m:r>
                        </m:fName>
                        <m:e>
                          <m:d>
                            <m:d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993" y="8895194"/>
                <a:ext cx="4813049" cy="839269"/>
              </a:xfrm>
              <a:prstGeom prst="rect">
                <a:avLst/>
              </a:prstGeom>
              <a:blipFill rotWithShape="1">
                <a:blip r:embed="rId10"/>
                <a:stretch>
                  <a:fillRect t="-10145" r="-5949" b="-275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293983" y="8410928"/>
                <a:ext cx="5575949" cy="1807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⇒</m:t>
                      </m:r>
                      <m:sSup>
                        <m:sSupPr>
                          <m:ctrlPr>
                            <a:rPr lang="vi-V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vi-VN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vi-VN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func>
                            <m:func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vi-VN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983" y="8410928"/>
                <a:ext cx="5575949" cy="1807803"/>
              </a:xfrm>
              <a:prstGeom prst="rect">
                <a:avLst/>
              </a:prstGeom>
              <a:blipFill rotWithShape="1">
                <a:blip r:embed="rId11"/>
                <a:stretch>
                  <a:fillRect r="-52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1843872" y="8564303"/>
                <a:ext cx="4357027" cy="1501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vi-VN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num>
                        <m:den>
                          <m:func>
                            <m:funcPr>
                              <m:ctrlPr>
                                <a:rPr lang="vi-VN" i="1">
                                  <a:latin typeface="Cambria Math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𝑠𝑖𝑛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d>
                                <m:dPr>
                                  <m:ctrlPr>
                                    <a:rPr lang="vi-VN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vi-VN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3872" y="8564303"/>
                <a:ext cx="4357027" cy="1501052"/>
              </a:xfrm>
              <a:prstGeom prst="rect">
                <a:avLst/>
              </a:prstGeom>
              <a:blipFill rotWithShape="1">
                <a:blip r:embed="rId12"/>
                <a:stretch>
                  <a:fillRect r="-67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9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10181</TotalTime>
  <Words>4074</Words>
  <PresentationFormat>Custom</PresentationFormat>
  <Paragraphs>356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2020-04-20T15:37:10Z</dcterms:modified>
</cp:coreProperties>
</file>