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3.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handoutMasterIdLst>
    <p:handoutMasterId r:id="rId40"/>
  </p:handoutMasterIdLst>
  <p:sldIdLst>
    <p:sldId id="256" r:id="rId2"/>
    <p:sldId id="263" r:id="rId3"/>
    <p:sldId id="265" r:id="rId4"/>
    <p:sldId id="291" r:id="rId5"/>
    <p:sldId id="266"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286" r:id="rId22"/>
    <p:sldId id="298" r:id="rId23"/>
    <p:sldId id="320" r:id="rId24"/>
    <p:sldId id="321" r:id="rId25"/>
    <p:sldId id="297" r:id="rId26"/>
    <p:sldId id="322" r:id="rId27"/>
    <p:sldId id="325" r:id="rId28"/>
    <p:sldId id="323" r:id="rId29"/>
    <p:sldId id="327" r:id="rId30"/>
    <p:sldId id="324" r:id="rId31"/>
    <p:sldId id="328" r:id="rId32"/>
    <p:sldId id="329" r:id="rId33"/>
    <p:sldId id="330" r:id="rId34"/>
    <p:sldId id="326" r:id="rId35"/>
    <p:sldId id="331" r:id="rId36"/>
    <p:sldId id="332" r:id="rId37"/>
    <p:sldId id="264"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9469"/>
    <a:srgbClr val="5F5F5F"/>
    <a:srgbClr val="45748E"/>
    <a:srgbClr val="64B1B9"/>
    <a:srgbClr val="45856B"/>
    <a:srgbClr val="5DA2B1"/>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11" autoAdjust="0"/>
    <p:restoredTop sz="94660"/>
  </p:normalViewPr>
  <p:slideViewPr>
    <p:cSldViewPr snapToGrid="0">
      <p:cViewPr varScale="1">
        <p:scale>
          <a:sx n="89" d="100"/>
          <a:sy n="89" d="100"/>
        </p:scale>
        <p:origin x="184" y="92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2022/8/2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2022/8/2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405066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4061443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796679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13</a:t>
            </a:fld>
            <a:endParaRPr lang="zh-CN" altLang="en-US"/>
          </a:p>
        </p:txBody>
      </p:sp>
    </p:spTree>
    <p:extLst>
      <p:ext uri="{BB962C8B-B14F-4D97-AF65-F5344CB8AC3E}">
        <p14:creationId xmlns:p14="http://schemas.microsoft.com/office/powerpoint/2010/main" val="700010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14</a:t>
            </a:fld>
            <a:endParaRPr lang="zh-CN" altLang="en-US"/>
          </a:p>
        </p:txBody>
      </p:sp>
    </p:spTree>
    <p:extLst>
      <p:ext uri="{BB962C8B-B14F-4D97-AF65-F5344CB8AC3E}">
        <p14:creationId xmlns:p14="http://schemas.microsoft.com/office/powerpoint/2010/main" val="1284088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15</a:t>
            </a:fld>
            <a:endParaRPr lang="zh-CN" altLang="en-US"/>
          </a:p>
        </p:txBody>
      </p:sp>
    </p:spTree>
    <p:extLst>
      <p:ext uri="{BB962C8B-B14F-4D97-AF65-F5344CB8AC3E}">
        <p14:creationId xmlns:p14="http://schemas.microsoft.com/office/powerpoint/2010/main" val="1183366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16</a:t>
            </a:fld>
            <a:endParaRPr lang="zh-CN" altLang="en-US"/>
          </a:p>
        </p:txBody>
      </p:sp>
    </p:spTree>
    <p:extLst>
      <p:ext uri="{BB962C8B-B14F-4D97-AF65-F5344CB8AC3E}">
        <p14:creationId xmlns:p14="http://schemas.microsoft.com/office/powerpoint/2010/main" val="2199010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17</a:t>
            </a:fld>
            <a:endParaRPr lang="zh-CN" altLang="en-US"/>
          </a:p>
        </p:txBody>
      </p:sp>
    </p:spTree>
    <p:extLst>
      <p:ext uri="{BB962C8B-B14F-4D97-AF65-F5344CB8AC3E}">
        <p14:creationId xmlns:p14="http://schemas.microsoft.com/office/powerpoint/2010/main" val="1955220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18</a:t>
            </a:fld>
            <a:endParaRPr lang="zh-CN" altLang="en-US"/>
          </a:p>
        </p:txBody>
      </p:sp>
    </p:spTree>
    <p:extLst>
      <p:ext uri="{BB962C8B-B14F-4D97-AF65-F5344CB8AC3E}">
        <p14:creationId xmlns:p14="http://schemas.microsoft.com/office/powerpoint/2010/main" val="599265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19</a:t>
            </a:fld>
            <a:endParaRPr lang="zh-CN" altLang="en-US"/>
          </a:p>
        </p:txBody>
      </p:sp>
    </p:spTree>
    <p:extLst>
      <p:ext uri="{BB962C8B-B14F-4D97-AF65-F5344CB8AC3E}">
        <p14:creationId xmlns:p14="http://schemas.microsoft.com/office/powerpoint/2010/main" val="3815257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20</a:t>
            </a:fld>
            <a:endParaRPr lang="zh-CN" altLang="en-US"/>
          </a:p>
        </p:txBody>
      </p:sp>
    </p:spTree>
    <p:extLst>
      <p:ext uri="{BB962C8B-B14F-4D97-AF65-F5344CB8AC3E}">
        <p14:creationId xmlns:p14="http://schemas.microsoft.com/office/powerpoint/2010/main" val="750203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23</a:t>
            </a:fld>
            <a:endParaRPr lang="zh-CN" altLang="en-US"/>
          </a:p>
        </p:txBody>
      </p:sp>
    </p:spTree>
    <p:extLst>
      <p:ext uri="{BB962C8B-B14F-4D97-AF65-F5344CB8AC3E}">
        <p14:creationId xmlns:p14="http://schemas.microsoft.com/office/powerpoint/2010/main" val="1870991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24</a:t>
            </a:fld>
            <a:endParaRPr lang="zh-CN" altLang="en-US"/>
          </a:p>
        </p:txBody>
      </p:sp>
    </p:spTree>
    <p:extLst>
      <p:ext uri="{BB962C8B-B14F-4D97-AF65-F5344CB8AC3E}">
        <p14:creationId xmlns:p14="http://schemas.microsoft.com/office/powerpoint/2010/main" val="2181209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26</a:t>
            </a:fld>
            <a:endParaRPr lang="zh-CN" altLang="en-US"/>
          </a:p>
        </p:txBody>
      </p:sp>
    </p:spTree>
    <p:extLst>
      <p:ext uri="{BB962C8B-B14F-4D97-AF65-F5344CB8AC3E}">
        <p14:creationId xmlns:p14="http://schemas.microsoft.com/office/powerpoint/2010/main" val="1589584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27</a:t>
            </a:fld>
            <a:endParaRPr lang="zh-CN" altLang="en-US"/>
          </a:p>
        </p:txBody>
      </p:sp>
    </p:spTree>
    <p:extLst>
      <p:ext uri="{BB962C8B-B14F-4D97-AF65-F5344CB8AC3E}">
        <p14:creationId xmlns:p14="http://schemas.microsoft.com/office/powerpoint/2010/main" val="1427614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28</a:t>
            </a:fld>
            <a:endParaRPr lang="zh-CN" altLang="en-US"/>
          </a:p>
        </p:txBody>
      </p:sp>
    </p:spTree>
    <p:extLst>
      <p:ext uri="{BB962C8B-B14F-4D97-AF65-F5344CB8AC3E}">
        <p14:creationId xmlns:p14="http://schemas.microsoft.com/office/powerpoint/2010/main" val="3819404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29</a:t>
            </a:fld>
            <a:endParaRPr lang="zh-CN" altLang="en-US"/>
          </a:p>
        </p:txBody>
      </p:sp>
    </p:spTree>
    <p:extLst>
      <p:ext uri="{BB962C8B-B14F-4D97-AF65-F5344CB8AC3E}">
        <p14:creationId xmlns:p14="http://schemas.microsoft.com/office/powerpoint/2010/main" val="758460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30</a:t>
            </a:fld>
            <a:endParaRPr lang="zh-CN" altLang="en-US"/>
          </a:p>
        </p:txBody>
      </p:sp>
    </p:spTree>
    <p:extLst>
      <p:ext uri="{BB962C8B-B14F-4D97-AF65-F5344CB8AC3E}">
        <p14:creationId xmlns:p14="http://schemas.microsoft.com/office/powerpoint/2010/main" val="3162745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31</a:t>
            </a:fld>
            <a:endParaRPr lang="zh-CN" altLang="en-US"/>
          </a:p>
        </p:txBody>
      </p:sp>
    </p:spTree>
    <p:extLst>
      <p:ext uri="{BB962C8B-B14F-4D97-AF65-F5344CB8AC3E}">
        <p14:creationId xmlns:p14="http://schemas.microsoft.com/office/powerpoint/2010/main" val="33199652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32</a:t>
            </a:fld>
            <a:endParaRPr lang="zh-CN" altLang="en-US"/>
          </a:p>
        </p:txBody>
      </p:sp>
    </p:spTree>
    <p:extLst>
      <p:ext uri="{BB962C8B-B14F-4D97-AF65-F5344CB8AC3E}">
        <p14:creationId xmlns:p14="http://schemas.microsoft.com/office/powerpoint/2010/main" val="25161880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33</a:t>
            </a:fld>
            <a:endParaRPr lang="zh-CN" altLang="en-US"/>
          </a:p>
        </p:txBody>
      </p:sp>
    </p:spTree>
    <p:extLst>
      <p:ext uri="{BB962C8B-B14F-4D97-AF65-F5344CB8AC3E}">
        <p14:creationId xmlns:p14="http://schemas.microsoft.com/office/powerpoint/2010/main" val="35750467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34</a:t>
            </a:fld>
            <a:endParaRPr lang="zh-CN" altLang="en-US"/>
          </a:p>
        </p:txBody>
      </p:sp>
    </p:spTree>
    <p:extLst>
      <p:ext uri="{BB962C8B-B14F-4D97-AF65-F5344CB8AC3E}">
        <p14:creationId xmlns:p14="http://schemas.microsoft.com/office/powerpoint/2010/main" val="496623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35</a:t>
            </a:fld>
            <a:endParaRPr lang="zh-CN" altLang="en-US"/>
          </a:p>
        </p:txBody>
      </p:sp>
    </p:spTree>
    <p:extLst>
      <p:ext uri="{BB962C8B-B14F-4D97-AF65-F5344CB8AC3E}">
        <p14:creationId xmlns:p14="http://schemas.microsoft.com/office/powerpoint/2010/main" val="3656759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36</a:t>
            </a:fld>
            <a:endParaRPr lang="zh-CN" altLang="en-US"/>
          </a:p>
        </p:txBody>
      </p:sp>
    </p:spTree>
    <p:extLst>
      <p:ext uri="{BB962C8B-B14F-4D97-AF65-F5344CB8AC3E}">
        <p14:creationId xmlns:p14="http://schemas.microsoft.com/office/powerpoint/2010/main" val="24123152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80909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3035543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3624686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9</a:t>
            </a:fld>
            <a:endParaRPr lang="zh-CN" altLang="en-US"/>
          </a:p>
        </p:txBody>
      </p:sp>
    </p:spTree>
    <p:extLst>
      <p:ext uri="{BB962C8B-B14F-4D97-AF65-F5344CB8AC3E}">
        <p14:creationId xmlns:p14="http://schemas.microsoft.com/office/powerpoint/2010/main" val="3858914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2022/8/2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2022/8/2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2022/8/2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2022/8/2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2022/8/2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2022/8/2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2022/8/2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2022/8/2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2022/8/2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2022/8/2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2022/8/2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2022/8/2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1.mp3"/><Relationship Id="rId7" Type="http://schemas.openxmlformats.org/officeDocument/2006/relationships/image" Target="../media/image1.jpe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18"/>
          <p:cNvSpPr>
            <a:spLocks noChangeArrowheads="1"/>
          </p:cNvSpPr>
          <p:nvPr>
            <p:custDataLst>
              <p:tags r:id="rId1"/>
            </p:custDataLst>
          </p:nvPr>
        </p:nvSpPr>
        <p:spPr bwMode="auto">
          <a:xfrm>
            <a:off x="1136015" y="1105535"/>
            <a:ext cx="9920605" cy="123110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vi-VN" altLang="zh-CN" sz="8000" b="1" dirty="0">
                <a:solidFill>
                  <a:srgbClr val="539469"/>
                </a:solidFill>
                <a:latin typeface="Elsie" panose="02000000000000000000" charset="0"/>
                <a:ea typeface="Elsie" panose="02000000000000000000" charset="0"/>
                <a:cs typeface="宋体" panose="02010600030101010101" pitchFamily="2" charset="-122"/>
              </a:rPr>
              <a:t>ÔN TẬP CHƯƠNG 3</a:t>
            </a:r>
            <a:endParaRPr lang="en-US" altLang="zh-CN" sz="8000" b="1" dirty="0">
              <a:solidFill>
                <a:srgbClr val="539469"/>
              </a:solidFill>
              <a:latin typeface="Elsie" panose="02000000000000000000" charset="0"/>
              <a:ea typeface="Elsie" panose="02000000000000000000" charset="0"/>
              <a:cs typeface="宋体" panose="02010600030101010101" pitchFamily="2" charset="-122"/>
            </a:endParaRPr>
          </a:p>
        </p:txBody>
      </p:sp>
      <p:pic>
        <p:nvPicPr>
          <p:cNvPr id="18" name="6-轻音乐-钢琴弦乐铃-欢快可爱配乐-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92075" y="-1241425"/>
            <a:ext cx="609600" cy="609600"/>
          </a:xfrm>
          <a:prstGeom prst="rect">
            <a:avLst/>
          </a:prstGeom>
        </p:spPr>
      </p:pic>
      <p:sp>
        <p:nvSpPr>
          <p:cNvPr id="4" name="18">
            <a:extLst>
              <a:ext uri="{FF2B5EF4-FFF2-40B4-BE49-F238E27FC236}">
                <a16:creationId xmlns:a16="http://schemas.microsoft.com/office/drawing/2014/main" id="{5C99C7AE-2598-CC92-EB14-ADC9D1C46ED8}"/>
              </a:ext>
            </a:extLst>
          </p:cNvPr>
          <p:cNvSpPr>
            <a:spLocks noChangeArrowheads="1"/>
          </p:cNvSpPr>
          <p:nvPr>
            <p:custDataLst>
              <p:tags r:id="rId4"/>
            </p:custDataLst>
          </p:nvPr>
        </p:nvSpPr>
        <p:spPr bwMode="auto">
          <a:xfrm>
            <a:off x="6375563" y="2537579"/>
            <a:ext cx="6830075" cy="43088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vi-VN" altLang="zh-CN" sz="2800" b="1" dirty="0">
                <a:solidFill>
                  <a:srgbClr val="539469"/>
                </a:solidFill>
                <a:latin typeface="+mj-lt"/>
                <a:ea typeface="Elsie" panose="02000000000000000000" charset="0"/>
                <a:cs typeface="宋体" panose="02010600030101010101" pitchFamily="2" charset="-122"/>
              </a:rPr>
              <a:t>SINH HỌC 10</a:t>
            </a:r>
            <a:endParaRPr lang="en-US" altLang="zh-CN" sz="2800" b="1" dirty="0">
              <a:solidFill>
                <a:srgbClr val="539469"/>
              </a:solidFill>
              <a:latin typeface="+mj-lt"/>
              <a:ea typeface="Elsie" panose="02000000000000000000" charset="0"/>
              <a:cs typeface="宋体" panose="02010600030101010101" pitchFamily="2" charset="-122"/>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par>
                                <p:cTn id="7" presetID="16" presetClass="entr" presetSubtype="21"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arn(inVertical)">
                                      <p:cBhvr>
                                        <p:cTn id="9" dur="500"/>
                                        <p:tgtEl>
                                          <p:spTgt spid="3"/>
                                        </p:tgtEl>
                                      </p:cBhvr>
                                    </p:animEffect>
                                  </p:childTnLst>
                                </p:cTn>
                              </p:par>
                              <p:par>
                                <p:cTn id="10" presetID="41" presetClass="entr" presetSubtype="0" fill="hold" grpId="0" nodeType="withEffect">
                                  <p:stCondLst>
                                    <p:cond delay="50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7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750" fill="hold"/>
                                        <p:tgtEl>
                                          <p:spTgt spid="13"/>
                                        </p:tgtEl>
                                        <p:attrNameLst>
                                          <p:attrName>ppt_y</p:attrName>
                                        </p:attrNameLst>
                                      </p:cBhvr>
                                      <p:tavLst>
                                        <p:tav tm="0">
                                          <p:val>
                                            <p:strVal val="#ppt_y"/>
                                          </p:val>
                                        </p:tav>
                                        <p:tav tm="100000">
                                          <p:val>
                                            <p:strVal val="#ppt_y"/>
                                          </p:val>
                                        </p:tav>
                                      </p:tavLst>
                                    </p:anim>
                                    <p:anim calcmode="lin" valueType="num">
                                      <p:cBhvr>
                                        <p:cTn id="14" dur="7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7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750" tmFilter="0,0; .5, 1; 1, 1"/>
                                        <p:tgtEl>
                                          <p:spTgt spid="13"/>
                                        </p:tgtEl>
                                      </p:cBhvr>
                                    </p:animEffect>
                                  </p:childTnLst>
                                </p:cTn>
                              </p:par>
                              <p:par>
                                <p:cTn id="17" presetID="41" presetClass="entr" presetSubtype="0" fill="hold" grpId="0" nodeType="withEffect">
                                  <p:stCondLst>
                                    <p:cond delay="500"/>
                                  </p:stCondLst>
                                  <p:iterate type="lt">
                                    <p:tmPct val="10000"/>
                                  </p:iterate>
                                  <p:childTnLst>
                                    <p:set>
                                      <p:cBhvr>
                                        <p:cTn id="18" dur="1" fill="hold">
                                          <p:stCondLst>
                                            <p:cond delay="0"/>
                                          </p:stCondLst>
                                        </p:cTn>
                                        <p:tgtEl>
                                          <p:spTgt spid="4"/>
                                        </p:tgtEl>
                                        <p:attrNameLst>
                                          <p:attrName>style.visibility</p:attrName>
                                        </p:attrNameLst>
                                      </p:cBhvr>
                                      <p:to>
                                        <p:strVal val="visible"/>
                                      </p:to>
                                    </p:set>
                                    <p:anim calcmode="lin" valueType="num">
                                      <p:cBhvr>
                                        <p:cTn id="19"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0" dur="750" fill="hold"/>
                                        <p:tgtEl>
                                          <p:spTgt spid="4"/>
                                        </p:tgtEl>
                                        <p:attrNameLst>
                                          <p:attrName>ppt_y</p:attrName>
                                        </p:attrNameLst>
                                      </p:cBhvr>
                                      <p:tavLst>
                                        <p:tav tm="0">
                                          <p:val>
                                            <p:strVal val="#ppt_y"/>
                                          </p:val>
                                        </p:tav>
                                        <p:tav tm="100000">
                                          <p:val>
                                            <p:strVal val="#ppt_y"/>
                                          </p:val>
                                        </p:tav>
                                      </p:tavLst>
                                    </p:anim>
                                    <p:anim calcmode="lin" valueType="num">
                                      <p:cBhvr>
                                        <p:cTn id="21"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2"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75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4" repeatCount="indefinite" fill="remove" display="0">
                  <p:stCondLst>
                    <p:cond delay="indefinite"/>
                  </p:stCondLst>
                  <p:endCondLst>
                    <p:cond evt="onStopAudio" delay="0">
                      <p:tgtEl>
                        <p:sldTgt/>
                      </p:tgtEl>
                    </p:cond>
                  </p:endCondLst>
                </p:cTn>
                <p:tgtEl>
                  <p:spTgt spid="18"/>
                </p:tgtEl>
              </p:cMediaNode>
            </p:audio>
          </p:childTnLst>
        </p:cTn>
      </p:par>
    </p:tnLst>
    <p:bldLst>
      <p:bldP spid="1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1174" y="0"/>
            <a:ext cx="12192000" cy="6858000"/>
            <a:chOff x="-191386" y="-390597"/>
            <a:chExt cx="12192000" cy="685800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86" y="-390597"/>
              <a:ext cx="12192000" cy="6858000"/>
            </a:xfrm>
            <a:prstGeom prst="rect">
              <a:avLst/>
            </a:prstGeom>
          </p:spPr>
        </p:pic>
        <p:grpSp>
          <p:nvGrpSpPr>
            <p:cNvPr id="15" name="组合 14"/>
            <p:cNvGrpSpPr/>
            <p:nvPr/>
          </p:nvGrpSpPr>
          <p:grpSpPr>
            <a:xfrm>
              <a:off x="27751" y="-213610"/>
              <a:ext cx="11796074" cy="6504026"/>
              <a:chOff x="27751" y="-213610"/>
              <a:chExt cx="11796074" cy="6504026"/>
            </a:xfrm>
          </p:grpSpPr>
          <p:grpSp>
            <p:nvGrpSpPr>
              <p:cNvPr id="16" name="组合 15"/>
              <p:cNvGrpSpPr/>
              <p:nvPr/>
            </p:nvGrpSpPr>
            <p:grpSpPr>
              <a:xfrm>
                <a:off x="27751" y="-213610"/>
                <a:ext cx="11796074" cy="6504026"/>
                <a:chOff x="27751" y="-213610"/>
                <a:chExt cx="11796074" cy="6504026"/>
              </a:xfrm>
            </p:grpSpPr>
            <p:sp>
              <p:nvSpPr>
                <p:cNvPr id="19" name="矩形 18"/>
                <p:cNvSpPr/>
                <p:nvPr/>
              </p:nvSpPr>
              <p:spPr>
                <a:xfrm flipV="1">
                  <a:off x="27751" y="-213610"/>
                  <a:ext cx="11796074" cy="6504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TextBox 2"/>
                <p:cNvSpPr txBox="1"/>
                <p:nvPr/>
              </p:nvSpPr>
              <p:spPr>
                <a:xfrm>
                  <a:off x="3073282" y="-34278"/>
                  <a:ext cx="5922335" cy="584775"/>
                </a:xfrm>
                <a:prstGeom prst="rect">
                  <a:avLst/>
                </a:prstGeom>
                <a:noFill/>
              </p:spPr>
              <p:txBody>
                <a:bodyPr wrap="square" rtlCol="0">
                  <a:spAutoFit/>
                </a:bodyPr>
                <a:lstStyle/>
                <a:p>
                  <a:pPr algn="dist"/>
                  <a:r>
                    <a:rPr lang="vi-VN" altLang="zh-CN" sz="3200" b="1" spc="600" dirty="0">
                      <a:solidFill>
                        <a:srgbClr val="539469"/>
                      </a:solidFill>
                      <a:latin typeface="+mj-lt"/>
                      <a:ea typeface="Elsie" panose="02000000000000000000" charset="0"/>
                    </a:rPr>
                    <a:t>THỬ TÀI TRÍ NHỚ</a:t>
                  </a:r>
                  <a:endParaRPr lang="zh-CN" altLang="en-US" sz="3200" b="1" spc="600" dirty="0">
                    <a:solidFill>
                      <a:srgbClr val="539469"/>
                    </a:solidFill>
                    <a:latin typeface="+mj-lt"/>
                    <a:ea typeface="Elsie" panose="02000000000000000000" charset="0"/>
                  </a:endParaRPr>
                </a:p>
              </p:txBody>
            </p:sp>
          </p:grpSp>
          <p:cxnSp>
            <p:nvCxnSpPr>
              <p:cNvPr id="17" name="直接连接符 16"/>
              <p:cNvCxnSpPr/>
              <p:nvPr/>
            </p:nvCxnSpPr>
            <p:spPr>
              <a:xfrm>
                <a:off x="2802507" y="550497"/>
                <a:ext cx="6463884" cy="0"/>
              </a:xfrm>
              <a:prstGeom prst="line">
                <a:avLst/>
              </a:prstGeom>
              <a:ln w="25400">
                <a:solidFill>
                  <a:srgbClr val="539469">
                    <a:alpha val="63000"/>
                  </a:srgb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p:cNvGrpSpPr/>
          <p:nvPr/>
        </p:nvGrpSpPr>
        <p:grpSpPr>
          <a:xfrm>
            <a:off x="649964" y="1186971"/>
            <a:ext cx="6850044" cy="5265223"/>
            <a:chOff x="539285" y="1416750"/>
            <a:chExt cx="5667136" cy="4111877"/>
          </a:xfrm>
          <a:solidFill>
            <a:srgbClr val="539469"/>
          </a:solidFill>
        </p:grpSpPr>
        <p:sp>
          <p:nvSpPr>
            <p:cNvPr id="9" name="ïṧḷïḓê-Rectangle 4"/>
            <p:cNvSpPr/>
            <p:nvPr/>
          </p:nvSpPr>
          <p:spPr>
            <a:xfrm>
              <a:off x="539285" y="1416750"/>
              <a:ext cx="5667136" cy="15713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0" name="ïṧḷïḓê-文本框 10"/>
            <p:cNvSpPr txBox="1"/>
            <p:nvPr/>
          </p:nvSpPr>
          <p:spPr>
            <a:xfrm>
              <a:off x="674491" y="1487622"/>
              <a:ext cx="2915099" cy="688620"/>
            </a:xfrm>
            <a:prstGeom prst="rect">
              <a:avLst/>
            </a:prstGeom>
            <a:grpFill/>
          </p:spPr>
          <p:txBody>
            <a:bodyPr wrap="none" lIns="0" tIns="0" rIns="0" bIns="0">
              <a:normAutofit fontScale="97500"/>
            </a:bodyPr>
            <a:lstStyle/>
            <a:p>
              <a:pPr algn="l" defTabSz="457200"/>
              <a:r>
                <a:rPr kumimoji="1" lang="vi-VN" altLang="zh-CN" sz="3200" b="1" dirty="0">
                  <a:solidFill>
                    <a:schemeClr val="bg1"/>
                  </a:solidFill>
                  <a:latin typeface="+mj-lt"/>
                  <a:ea typeface="Elsie" panose="02000000000000000000" charset="0"/>
                  <a:cs typeface="Impact" panose="020B0806030902050204"/>
                  <a:sym typeface="+mn-ea"/>
                </a:rPr>
                <a:t>CÂU 6</a:t>
              </a:r>
              <a:endParaRPr kumimoji="1" lang="zh-CN" altLang="en-US" sz="3200" b="1" spc="600" dirty="0">
                <a:solidFill>
                  <a:schemeClr val="bg1"/>
                </a:solidFill>
                <a:latin typeface="+mj-lt"/>
                <a:ea typeface="Elsie" panose="02000000000000000000" charset="0"/>
                <a:cs typeface="Impact" panose="020B0806030902050204"/>
                <a:sym typeface="+mn-ea"/>
              </a:endParaRPr>
            </a:p>
          </p:txBody>
        </p:sp>
        <p:sp>
          <p:nvSpPr>
            <p:cNvPr id="11" name="ïṧḷïḓê-Rectangle 8"/>
            <p:cNvSpPr/>
            <p:nvPr/>
          </p:nvSpPr>
          <p:spPr>
            <a:xfrm>
              <a:off x="539285" y="3088746"/>
              <a:ext cx="5667136" cy="24398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2" name="矩形 11"/>
            <p:cNvSpPr/>
            <p:nvPr/>
          </p:nvSpPr>
          <p:spPr>
            <a:xfrm>
              <a:off x="539285" y="1920441"/>
              <a:ext cx="5531930" cy="447818"/>
            </a:xfrm>
            <a:prstGeom prst="rect">
              <a:avLst/>
            </a:prstGeom>
            <a:grpFill/>
          </p:spPr>
          <p:txBody>
            <a:bodyPr wrap="square">
              <a:spAutoFit/>
              <a:scene3d>
                <a:camera prst="orthographicFront"/>
                <a:lightRig rig="threePt" dir="t"/>
              </a:scene3d>
              <a:sp3d contourW="12700"/>
            </a:bodyPr>
            <a:lstStyle/>
            <a:p>
              <a:pPr algn="ctr">
                <a:lnSpc>
                  <a:spcPct val="120000"/>
                </a:lnSpc>
              </a:pP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VN" sz="2800" dirty="0">
                  <a:latin typeface="Times New Roman" panose="02020603050405020304" pitchFamily="18" charset="0"/>
                  <a:cs typeface="Times New Roman" panose="02020603050405020304" pitchFamily="18" charset="0"/>
                </a:rPr>
                <a:t> </a:t>
              </a:r>
              <a:endParaRPr lang="zh-CN" altLang="en-US" sz="2800"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sp>
          <p:nvSpPr>
            <p:cNvPr id="13" name="矩形 12"/>
            <p:cNvSpPr/>
            <p:nvPr/>
          </p:nvSpPr>
          <p:spPr>
            <a:xfrm>
              <a:off x="563416" y="3167663"/>
              <a:ext cx="5607820" cy="1418113"/>
            </a:xfrm>
            <a:prstGeom prst="rect">
              <a:avLst/>
            </a:prstGeom>
            <a:grpFill/>
          </p:spPr>
          <p:txBody>
            <a:bodyPr wrap="square">
              <a:spAutoFit/>
              <a:scene3d>
                <a:camera prst="orthographicFront"/>
                <a:lightRig rig="threePt" dir="t"/>
              </a:scene3d>
              <a:sp3d contourW="12700"/>
            </a:bodyPr>
            <a:lstStyle/>
            <a:p>
              <a:r>
                <a:rPr lang="en-VN" sz="2800" dirty="0">
                  <a:latin typeface="Times New Roman" panose="02020603050405020304" pitchFamily="18" charset="0"/>
                  <a:cs typeface="Times New Roman" panose="02020603050405020304" pitchFamily="18" charset="0"/>
                </a:rPr>
                <a:t>A. ở dạng tiềm ẩn trong các liên kết hóa học</a:t>
              </a:r>
            </a:p>
            <a:p>
              <a:r>
                <a:rPr lang="en-VN" sz="2800" dirty="0">
                  <a:latin typeface="Times New Roman" panose="02020603050405020304" pitchFamily="18" charset="0"/>
                  <a:cs typeface="Times New Roman" panose="02020603050405020304" pitchFamily="18" charset="0"/>
                </a:rPr>
                <a:t>B. dưới dạng nhiệt</a:t>
              </a:r>
            </a:p>
            <a:p>
              <a:r>
                <a:rPr lang="en-VN" sz="2800" dirty="0">
                  <a:latin typeface="Times New Roman" panose="02020603050405020304" pitchFamily="18" charset="0"/>
                  <a:cs typeface="Times New Roman" panose="02020603050405020304" pitchFamily="18" charset="0"/>
                </a:rPr>
                <a:t>C. dưới dạng điện năng</a:t>
              </a:r>
            </a:p>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VN" sz="2800" dirty="0">
                  <a:latin typeface="Times New Roman" panose="02020603050405020304" pitchFamily="18" charset="0"/>
                  <a:cs typeface="Times New Roman" panose="02020603050405020304" pitchFamily="18" charset="0"/>
                </a:rPr>
                <a:t> </a:t>
              </a:r>
              <a:endParaRPr lang="zh-CN" altLang="en-US" sz="2800"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grpSp>
      <p:sp>
        <p:nvSpPr>
          <p:cNvPr id="3" name="矩形 2"/>
          <p:cNvSpPr/>
          <p:nvPr/>
        </p:nvSpPr>
        <p:spPr>
          <a:xfrm>
            <a:off x="7634268" y="1187001"/>
            <a:ext cx="4193521" cy="5265193"/>
          </a:xfrm>
          <a:prstGeom prst="rect">
            <a:avLst/>
          </a:prstGeom>
          <a:blipFill dpi="0" rotWithShape="1">
            <a:blip r:embed="rId3"/>
            <a:srcRect/>
            <a:tile tx="0" ty="0" sx="55000" sy="55000" flip="none" algn="b"/>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11D5AD5F-FF95-761D-B052-39229DF692E0}"/>
              </a:ext>
            </a:extLst>
          </p:cNvPr>
          <p:cNvSpPr txBox="1"/>
          <p:nvPr/>
        </p:nvSpPr>
        <p:spPr>
          <a:xfrm>
            <a:off x="9202505" y="3621504"/>
            <a:ext cx="1998921" cy="523220"/>
          </a:xfrm>
          <a:prstGeom prst="rect">
            <a:avLst/>
          </a:prstGeom>
          <a:noFill/>
        </p:spPr>
        <p:txBody>
          <a:bodyPr wrap="square" rtlCol="0">
            <a:spAutoFit/>
          </a:bodyPr>
          <a:lstStyle/>
          <a:p>
            <a:r>
              <a:rPr lang="en-VN" sz="2800" b="1" dirty="0">
                <a:solidFill>
                  <a:srgbClr val="FF0000"/>
                </a:solidFill>
                <a:latin typeface="Times New Roman" panose="02020603050405020304" pitchFamily="18" charset="0"/>
                <a:cs typeface="Times New Roman" panose="02020603050405020304" pitchFamily="18" charset="0"/>
              </a:rPr>
              <a:t>ĐÁP ÁN: C</a:t>
            </a:r>
          </a:p>
        </p:txBody>
      </p:sp>
    </p:spTree>
    <p:extLst>
      <p:ext uri="{BB962C8B-B14F-4D97-AF65-F5344CB8AC3E}">
        <p14:creationId xmlns:p14="http://schemas.microsoft.com/office/powerpoint/2010/main" val="3559588523"/>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1174" y="0"/>
            <a:ext cx="12192000" cy="6858000"/>
            <a:chOff x="-191386" y="-390597"/>
            <a:chExt cx="12192000" cy="685800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86" y="-390597"/>
              <a:ext cx="12192000" cy="6858000"/>
            </a:xfrm>
            <a:prstGeom prst="rect">
              <a:avLst/>
            </a:prstGeom>
          </p:spPr>
        </p:pic>
        <p:grpSp>
          <p:nvGrpSpPr>
            <p:cNvPr id="15" name="组合 14"/>
            <p:cNvGrpSpPr/>
            <p:nvPr/>
          </p:nvGrpSpPr>
          <p:grpSpPr>
            <a:xfrm>
              <a:off x="27751" y="-213610"/>
              <a:ext cx="11796074" cy="6504026"/>
              <a:chOff x="27751" y="-213610"/>
              <a:chExt cx="11796074" cy="6504026"/>
            </a:xfrm>
          </p:grpSpPr>
          <p:grpSp>
            <p:nvGrpSpPr>
              <p:cNvPr id="16" name="组合 15"/>
              <p:cNvGrpSpPr/>
              <p:nvPr/>
            </p:nvGrpSpPr>
            <p:grpSpPr>
              <a:xfrm>
                <a:off x="27751" y="-213610"/>
                <a:ext cx="11796074" cy="6504026"/>
                <a:chOff x="27751" y="-213610"/>
                <a:chExt cx="11796074" cy="6504026"/>
              </a:xfrm>
            </p:grpSpPr>
            <p:sp>
              <p:nvSpPr>
                <p:cNvPr id="19" name="矩形 18"/>
                <p:cNvSpPr/>
                <p:nvPr/>
              </p:nvSpPr>
              <p:spPr>
                <a:xfrm flipV="1">
                  <a:off x="27751" y="-213610"/>
                  <a:ext cx="11796074" cy="6504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TextBox 2"/>
                <p:cNvSpPr txBox="1"/>
                <p:nvPr/>
              </p:nvSpPr>
              <p:spPr>
                <a:xfrm>
                  <a:off x="3073282" y="-34278"/>
                  <a:ext cx="5922335" cy="584775"/>
                </a:xfrm>
                <a:prstGeom prst="rect">
                  <a:avLst/>
                </a:prstGeom>
                <a:noFill/>
              </p:spPr>
              <p:txBody>
                <a:bodyPr wrap="square" rtlCol="0">
                  <a:spAutoFit/>
                </a:bodyPr>
                <a:lstStyle/>
                <a:p>
                  <a:pPr algn="dist"/>
                  <a:r>
                    <a:rPr lang="vi-VN" altLang="zh-CN" sz="3200" b="1" spc="600" dirty="0">
                      <a:solidFill>
                        <a:srgbClr val="539469"/>
                      </a:solidFill>
                      <a:latin typeface="+mj-lt"/>
                      <a:ea typeface="Elsie" panose="02000000000000000000" charset="0"/>
                    </a:rPr>
                    <a:t>THỬ TÀI TRÍ NHỚ</a:t>
                  </a:r>
                  <a:endParaRPr lang="zh-CN" altLang="en-US" sz="3200" b="1" spc="600" dirty="0">
                    <a:solidFill>
                      <a:srgbClr val="539469"/>
                    </a:solidFill>
                    <a:latin typeface="+mj-lt"/>
                    <a:ea typeface="Elsie" panose="02000000000000000000" charset="0"/>
                  </a:endParaRPr>
                </a:p>
              </p:txBody>
            </p:sp>
          </p:grpSp>
          <p:cxnSp>
            <p:nvCxnSpPr>
              <p:cNvPr id="17" name="直接连接符 16"/>
              <p:cNvCxnSpPr/>
              <p:nvPr/>
            </p:nvCxnSpPr>
            <p:spPr>
              <a:xfrm>
                <a:off x="2802507" y="550497"/>
                <a:ext cx="6463884" cy="0"/>
              </a:xfrm>
              <a:prstGeom prst="line">
                <a:avLst/>
              </a:prstGeom>
              <a:ln w="25400">
                <a:solidFill>
                  <a:srgbClr val="539469">
                    <a:alpha val="63000"/>
                  </a:srgb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p:cNvGrpSpPr/>
          <p:nvPr/>
        </p:nvGrpSpPr>
        <p:grpSpPr>
          <a:xfrm>
            <a:off x="649964" y="1186971"/>
            <a:ext cx="6850044" cy="5350572"/>
            <a:chOff x="539285" y="1416750"/>
            <a:chExt cx="5667136" cy="4178530"/>
          </a:xfrm>
          <a:solidFill>
            <a:srgbClr val="539469"/>
          </a:solidFill>
        </p:grpSpPr>
        <p:sp>
          <p:nvSpPr>
            <p:cNvPr id="9" name="ïṧḷïḓê-Rectangle 4"/>
            <p:cNvSpPr/>
            <p:nvPr/>
          </p:nvSpPr>
          <p:spPr>
            <a:xfrm>
              <a:off x="539285" y="1416750"/>
              <a:ext cx="5667136" cy="15713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0" name="ïṧḷïḓê-文本框 10"/>
            <p:cNvSpPr txBox="1"/>
            <p:nvPr/>
          </p:nvSpPr>
          <p:spPr>
            <a:xfrm>
              <a:off x="674491" y="1487622"/>
              <a:ext cx="2915099" cy="688620"/>
            </a:xfrm>
            <a:prstGeom prst="rect">
              <a:avLst/>
            </a:prstGeom>
            <a:grpFill/>
          </p:spPr>
          <p:txBody>
            <a:bodyPr wrap="none" lIns="0" tIns="0" rIns="0" bIns="0">
              <a:normAutofit fontScale="97500"/>
            </a:bodyPr>
            <a:lstStyle/>
            <a:p>
              <a:pPr algn="l" defTabSz="457200"/>
              <a:r>
                <a:rPr kumimoji="1" lang="vi-VN" altLang="zh-CN" sz="3200" b="1" dirty="0">
                  <a:solidFill>
                    <a:schemeClr val="bg1"/>
                  </a:solidFill>
                  <a:latin typeface="+mj-lt"/>
                  <a:ea typeface="Elsie" panose="02000000000000000000" charset="0"/>
                  <a:cs typeface="Impact" panose="020B0806030902050204"/>
                  <a:sym typeface="+mn-ea"/>
                </a:rPr>
                <a:t>CÂU 7</a:t>
              </a:r>
              <a:endParaRPr kumimoji="1" lang="zh-CN" altLang="en-US" sz="3200" b="1" spc="600" dirty="0">
                <a:solidFill>
                  <a:schemeClr val="bg1"/>
                </a:solidFill>
                <a:latin typeface="+mj-lt"/>
                <a:ea typeface="Elsie" panose="02000000000000000000" charset="0"/>
                <a:cs typeface="Impact" panose="020B0806030902050204"/>
                <a:sym typeface="+mn-ea"/>
              </a:endParaRPr>
            </a:p>
          </p:txBody>
        </p:sp>
        <p:sp>
          <p:nvSpPr>
            <p:cNvPr id="11" name="ïṧḷïḓê-Rectangle 8"/>
            <p:cNvSpPr/>
            <p:nvPr/>
          </p:nvSpPr>
          <p:spPr>
            <a:xfrm>
              <a:off x="539285" y="3088746"/>
              <a:ext cx="5667136" cy="24398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2" name="矩形 11"/>
            <p:cNvSpPr/>
            <p:nvPr/>
          </p:nvSpPr>
          <p:spPr>
            <a:xfrm>
              <a:off x="563416" y="1906813"/>
              <a:ext cx="5531930" cy="844459"/>
            </a:xfrm>
            <a:prstGeom prst="rect">
              <a:avLst/>
            </a:prstGeom>
            <a:grpFill/>
          </p:spPr>
          <p:txBody>
            <a:bodyPr wrap="square">
              <a:spAutoFit/>
              <a:scene3d>
                <a:camera prst="orthographicFront"/>
                <a:lightRig rig="threePt" dir="t"/>
              </a:scene3d>
              <a:sp3d contourW="12700"/>
            </a:bodyPr>
            <a:lstStyle/>
            <a:p>
              <a:pPr algn="ctr">
                <a:lnSpc>
                  <a:spcPct val="120000"/>
                </a:lnSpc>
              </a:pP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ATP,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a:t>
              </a:r>
              <a:r>
                <a:rPr lang="en-VN" sz="2800" dirty="0">
                  <a:latin typeface="Times New Roman" panose="02020603050405020304" pitchFamily="18" charset="0"/>
                  <a:cs typeface="Times New Roman" panose="02020603050405020304" pitchFamily="18" charset="0"/>
                </a:rPr>
                <a:t> </a:t>
              </a:r>
              <a:endParaRPr lang="zh-CN" altLang="en-US" sz="2800"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sp>
          <p:nvSpPr>
            <p:cNvPr id="13" name="矩形 12"/>
            <p:cNvSpPr/>
            <p:nvPr/>
          </p:nvSpPr>
          <p:spPr>
            <a:xfrm>
              <a:off x="563416" y="3167663"/>
              <a:ext cx="5607820" cy="2427617"/>
            </a:xfrm>
            <a:prstGeom prst="rect">
              <a:avLst/>
            </a:prstGeom>
            <a:grpFill/>
          </p:spPr>
          <p:txBody>
            <a:bodyPr wrap="square">
              <a:spAutoFit/>
              <a:scene3d>
                <a:camera prst="orthographicFront"/>
                <a:lightRig rig="threePt" dir="t"/>
              </a:scene3d>
              <a:sp3d contourW="12700"/>
            </a:bodyPr>
            <a:lstStyle/>
            <a:p>
              <a:r>
                <a:rPr lang="en-VN" sz="2800" dirty="0">
                  <a:latin typeface="Times New Roman" panose="02020603050405020304" pitchFamily="18" charset="0"/>
                  <a:cs typeface="Times New Roman" panose="02020603050405020304" pitchFamily="18" charset="0"/>
                </a:rPr>
                <a:t>A. Là một hợp chất cao năng</a:t>
              </a:r>
            </a:p>
            <a:p>
              <a:r>
                <a:rPr lang="en-VN" sz="2800" dirty="0">
                  <a:latin typeface="Times New Roman" panose="02020603050405020304" pitchFamily="18" charset="0"/>
                  <a:cs typeface="Times New Roman" panose="02020603050405020304" pitchFamily="18" charset="0"/>
                </a:rPr>
                <a:t>B. Là đồng tiền năng lượng của tế bào </a:t>
              </a:r>
            </a:p>
            <a:p>
              <a:r>
                <a:rPr lang="en-VN" sz="2800" dirty="0">
                  <a:latin typeface="Times New Roman" panose="02020603050405020304" pitchFamily="18" charset="0"/>
                  <a:cs typeface="Times New Roman" panose="02020603050405020304" pitchFamily="18" charset="0"/>
                </a:rPr>
                <a:t>C. Là hợp chất chứa nhiều năng lượng nhất trong tế bào </a:t>
              </a:r>
            </a:p>
            <a:p>
              <a:r>
                <a:rPr lang="en-VN" sz="2800" dirty="0">
                  <a:latin typeface="Times New Roman" panose="02020603050405020304" pitchFamily="18" charset="0"/>
                  <a:cs typeface="Times New Roman" panose="02020603050405020304" pitchFamily="18" charset="0"/>
                </a:rPr>
                <a:t>D. Được sinh ra trong quá trình chuyển hóa vật chất và sử dụng trong các hoạt động sống của tb</a:t>
              </a:r>
            </a:p>
          </p:txBody>
        </p:sp>
      </p:grpSp>
      <p:sp>
        <p:nvSpPr>
          <p:cNvPr id="3" name="矩形 2"/>
          <p:cNvSpPr/>
          <p:nvPr/>
        </p:nvSpPr>
        <p:spPr>
          <a:xfrm>
            <a:off x="7634268" y="1187001"/>
            <a:ext cx="4193521" cy="5265193"/>
          </a:xfrm>
          <a:prstGeom prst="rect">
            <a:avLst/>
          </a:prstGeom>
          <a:blipFill dpi="0" rotWithShape="1">
            <a:blip r:embed="rId3"/>
            <a:srcRect/>
            <a:tile tx="0" ty="0" sx="55000" sy="55000" flip="none" algn="b"/>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11D5AD5F-FF95-761D-B052-39229DF692E0}"/>
              </a:ext>
            </a:extLst>
          </p:cNvPr>
          <p:cNvSpPr txBox="1"/>
          <p:nvPr/>
        </p:nvSpPr>
        <p:spPr>
          <a:xfrm>
            <a:off x="9202505" y="3621504"/>
            <a:ext cx="1998921" cy="523220"/>
          </a:xfrm>
          <a:prstGeom prst="rect">
            <a:avLst/>
          </a:prstGeom>
          <a:noFill/>
        </p:spPr>
        <p:txBody>
          <a:bodyPr wrap="square" rtlCol="0">
            <a:spAutoFit/>
          </a:bodyPr>
          <a:lstStyle/>
          <a:p>
            <a:r>
              <a:rPr lang="en-VN" sz="2800" b="1" dirty="0">
                <a:solidFill>
                  <a:srgbClr val="FF0000"/>
                </a:solidFill>
                <a:latin typeface="Times New Roman" panose="02020603050405020304" pitchFamily="18" charset="0"/>
                <a:cs typeface="Times New Roman" panose="02020603050405020304" pitchFamily="18" charset="0"/>
              </a:rPr>
              <a:t>ĐÁP ÁN: C</a:t>
            </a:r>
          </a:p>
        </p:txBody>
      </p:sp>
    </p:spTree>
    <p:extLst>
      <p:ext uri="{BB962C8B-B14F-4D97-AF65-F5344CB8AC3E}">
        <p14:creationId xmlns:p14="http://schemas.microsoft.com/office/powerpoint/2010/main" val="3899924754"/>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1174" y="0"/>
            <a:ext cx="12192000" cy="6858000"/>
            <a:chOff x="-191386" y="-390597"/>
            <a:chExt cx="12192000" cy="685800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86" y="-390597"/>
              <a:ext cx="12192000" cy="6858000"/>
            </a:xfrm>
            <a:prstGeom prst="rect">
              <a:avLst/>
            </a:prstGeom>
          </p:spPr>
        </p:pic>
        <p:grpSp>
          <p:nvGrpSpPr>
            <p:cNvPr id="15" name="组合 14"/>
            <p:cNvGrpSpPr/>
            <p:nvPr/>
          </p:nvGrpSpPr>
          <p:grpSpPr>
            <a:xfrm>
              <a:off x="27751" y="-213610"/>
              <a:ext cx="11796074" cy="6504026"/>
              <a:chOff x="27751" y="-213610"/>
              <a:chExt cx="11796074" cy="6504026"/>
            </a:xfrm>
          </p:grpSpPr>
          <p:grpSp>
            <p:nvGrpSpPr>
              <p:cNvPr id="16" name="组合 15"/>
              <p:cNvGrpSpPr/>
              <p:nvPr/>
            </p:nvGrpSpPr>
            <p:grpSpPr>
              <a:xfrm>
                <a:off x="27751" y="-213610"/>
                <a:ext cx="11796074" cy="6504026"/>
                <a:chOff x="27751" y="-213610"/>
                <a:chExt cx="11796074" cy="6504026"/>
              </a:xfrm>
            </p:grpSpPr>
            <p:sp>
              <p:nvSpPr>
                <p:cNvPr id="19" name="矩形 18"/>
                <p:cNvSpPr/>
                <p:nvPr/>
              </p:nvSpPr>
              <p:spPr>
                <a:xfrm flipV="1">
                  <a:off x="27751" y="-213610"/>
                  <a:ext cx="11796074" cy="6504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TextBox 2"/>
                <p:cNvSpPr txBox="1"/>
                <p:nvPr/>
              </p:nvSpPr>
              <p:spPr>
                <a:xfrm>
                  <a:off x="3073282" y="-34278"/>
                  <a:ext cx="5922335" cy="584775"/>
                </a:xfrm>
                <a:prstGeom prst="rect">
                  <a:avLst/>
                </a:prstGeom>
                <a:noFill/>
              </p:spPr>
              <p:txBody>
                <a:bodyPr wrap="square" rtlCol="0">
                  <a:spAutoFit/>
                </a:bodyPr>
                <a:lstStyle/>
                <a:p>
                  <a:pPr algn="dist"/>
                  <a:r>
                    <a:rPr lang="vi-VN" altLang="zh-CN" sz="3200" b="1" spc="600" dirty="0">
                      <a:solidFill>
                        <a:srgbClr val="539469"/>
                      </a:solidFill>
                      <a:latin typeface="+mj-lt"/>
                      <a:ea typeface="Elsie" panose="02000000000000000000" charset="0"/>
                    </a:rPr>
                    <a:t>THỬ TÀI TRÍ NHỚ</a:t>
                  </a:r>
                  <a:endParaRPr lang="zh-CN" altLang="en-US" sz="3200" b="1" spc="600" dirty="0">
                    <a:solidFill>
                      <a:srgbClr val="539469"/>
                    </a:solidFill>
                    <a:latin typeface="+mj-lt"/>
                    <a:ea typeface="Elsie" panose="02000000000000000000" charset="0"/>
                  </a:endParaRPr>
                </a:p>
              </p:txBody>
            </p:sp>
          </p:grpSp>
          <p:cxnSp>
            <p:nvCxnSpPr>
              <p:cNvPr id="17" name="直接连接符 16"/>
              <p:cNvCxnSpPr/>
              <p:nvPr/>
            </p:nvCxnSpPr>
            <p:spPr>
              <a:xfrm>
                <a:off x="2802507" y="550497"/>
                <a:ext cx="6463884" cy="0"/>
              </a:xfrm>
              <a:prstGeom prst="line">
                <a:avLst/>
              </a:prstGeom>
              <a:ln w="25400">
                <a:solidFill>
                  <a:srgbClr val="539469">
                    <a:alpha val="63000"/>
                  </a:srgb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p:cNvGrpSpPr/>
          <p:nvPr/>
        </p:nvGrpSpPr>
        <p:grpSpPr>
          <a:xfrm>
            <a:off x="649964" y="1186971"/>
            <a:ext cx="6850044" cy="5265223"/>
            <a:chOff x="539285" y="1416750"/>
            <a:chExt cx="5667136" cy="4111877"/>
          </a:xfrm>
          <a:solidFill>
            <a:srgbClr val="539469"/>
          </a:solidFill>
        </p:grpSpPr>
        <p:sp>
          <p:nvSpPr>
            <p:cNvPr id="9" name="ïṧḷïḓê-Rectangle 4"/>
            <p:cNvSpPr/>
            <p:nvPr/>
          </p:nvSpPr>
          <p:spPr>
            <a:xfrm>
              <a:off x="539285" y="1416750"/>
              <a:ext cx="5667136" cy="15713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0" name="ïṧḷïḓê-文本框 10"/>
            <p:cNvSpPr txBox="1"/>
            <p:nvPr/>
          </p:nvSpPr>
          <p:spPr>
            <a:xfrm>
              <a:off x="674491" y="1487622"/>
              <a:ext cx="2915099" cy="688620"/>
            </a:xfrm>
            <a:prstGeom prst="rect">
              <a:avLst/>
            </a:prstGeom>
            <a:grpFill/>
          </p:spPr>
          <p:txBody>
            <a:bodyPr wrap="none" lIns="0" tIns="0" rIns="0" bIns="0">
              <a:normAutofit fontScale="97500"/>
            </a:bodyPr>
            <a:lstStyle/>
            <a:p>
              <a:pPr algn="l" defTabSz="457200"/>
              <a:r>
                <a:rPr kumimoji="1" lang="vi-VN" altLang="zh-CN" sz="3200" b="1" dirty="0">
                  <a:solidFill>
                    <a:schemeClr val="bg1"/>
                  </a:solidFill>
                  <a:latin typeface="+mj-lt"/>
                  <a:ea typeface="Elsie" panose="02000000000000000000" charset="0"/>
                  <a:cs typeface="Impact" panose="020B0806030902050204"/>
                  <a:sym typeface="+mn-ea"/>
                </a:rPr>
                <a:t>CÂU 8</a:t>
              </a:r>
              <a:endParaRPr kumimoji="1" lang="zh-CN" altLang="en-US" sz="3200" b="1" spc="600" dirty="0">
                <a:solidFill>
                  <a:schemeClr val="bg1"/>
                </a:solidFill>
                <a:latin typeface="+mj-lt"/>
                <a:ea typeface="Elsie" panose="02000000000000000000" charset="0"/>
                <a:cs typeface="Impact" panose="020B0806030902050204"/>
                <a:sym typeface="+mn-ea"/>
              </a:endParaRPr>
            </a:p>
          </p:txBody>
        </p:sp>
        <p:sp>
          <p:nvSpPr>
            <p:cNvPr id="11" name="ïṧḷïḓê-Rectangle 8"/>
            <p:cNvSpPr/>
            <p:nvPr/>
          </p:nvSpPr>
          <p:spPr>
            <a:xfrm>
              <a:off x="539285" y="3088746"/>
              <a:ext cx="5667136" cy="24398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2" name="矩形 11"/>
            <p:cNvSpPr/>
            <p:nvPr/>
          </p:nvSpPr>
          <p:spPr>
            <a:xfrm>
              <a:off x="563416" y="1906813"/>
              <a:ext cx="5531930" cy="844459"/>
            </a:xfrm>
            <a:prstGeom prst="rect">
              <a:avLst/>
            </a:prstGeom>
            <a:grpFill/>
          </p:spPr>
          <p:txBody>
            <a:bodyPr wrap="square">
              <a:spAutoFit/>
              <a:scene3d>
                <a:camera prst="orthographicFront"/>
                <a:lightRig rig="threePt" dir="t"/>
              </a:scene3d>
              <a:sp3d contourW="12700"/>
            </a:bodyPr>
            <a:lstStyle/>
            <a:p>
              <a:pPr algn="ctr">
                <a:lnSpc>
                  <a:spcPct val="120000"/>
                </a:lnSpc>
              </a:pP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ATP </a:t>
              </a:r>
              <a:r>
                <a:rPr lang="en-US" sz="2800" dirty="0" err="1">
                  <a:latin typeface="Times New Roman" panose="02020603050405020304" pitchFamily="18" charset="0"/>
                  <a:cs typeface="Times New Roman" panose="02020603050405020304" pitchFamily="18" charset="0"/>
                </a:rPr>
                <a:t>là</a:t>
              </a:r>
              <a:r>
                <a:rPr lang="en-VN" sz="2800" dirty="0">
                  <a:latin typeface="Times New Roman" panose="02020603050405020304" pitchFamily="18" charset="0"/>
                  <a:cs typeface="Times New Roman" panose="02020603050405020304" pitchFamily="18" charset="0"/>
                </a:rPr>
                <a:t> </a:t>
              </a:r>
              <a:endParaRPr lang="zh-CN" altLang="en-US" sz="2800"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sp>
          <p:nvSpPr>
            <p:cNvPr id="13" name="矩形 12"/>
            <p:cNvSpPr/>
            <p:nvPr/>
          </p:nvSpPr>
          <p:spPr>
            <a:xfrm>
              <a:off x="563416" y="3167663"/>
              <a:ext cx="5228234" cy="1418113"/>
            </a:xfrm>
            <a:prstGeom prst="rect">
              <a:avLst/>
            </a:prstGeom>
            <a:grpFill/>
          </p:spPr>
          <p:txBody>
            <a:bodyPr wrap="square">
              <a:spAutoFit/>
              <a:scene3d>
                <a:camera prst="orthographicFront"/>
                <a:lightRig rig="threePt" dir="t"/>
              </a:scene3d>
              <a:sp3d contourW="12700"/>
            </a:bodyPr>
            <a:lstStyle/>
            <a:p>
              <a:pPr marL="342900" indent="-342900">
                <a:buAutoNum type="alphaUcPeriod"/>
              </a:pPr>
              <a:r>
                <a:rPr lang="en-VN" sz="2800" dirty="0">
                  <a:latin typeface="Times New Roman" panose="02020603050405020304" pitchFamily="18" charset="0"/>
                  <a:cs typeface="Times New Roman" panose="02020603050405020304" pitchFamily="18" charset="0"/>
                </a:rPr>
                <a:t>3 liên kết    </a:t>
              </a:r>
            </a:p>
            <a:p>
              <a:pPr marL="342900" indent="-342900">
                <a:buAutoNum type="alphaUcPeriod"/>
              </a:pPr>
              <a:r>
                <a:rPr lang="en-VN" sz="2800" dirty="0">
                  <a:latin typeface="Times New Roman" panose="02020603050405020304" pitchFamily="18" charset="0"/>
                  <a:cs typeface="Times New Roman" panose="02020603050405020304" pitchFamily="18" charset="0"/>
                </a:rPr>
                <a:t>2 liên kết    </a:t>
              </a:r>
            </a:p>
            <a:p>
              <a:pPr marL="342900" indent="-342900">
                <a:buAutoNum type="alphaUcPeriod"/>
              </a:pPr>
              <a:r>
                <a:rPr lang="en-VN" sz="2800" dirty="0">
                  <a:latin typeface="Times New Roman" panose="02020603050405020304" pitchFamily="18" charset="0"/>
                  <a:cs typeface="Times New Roman" panose="02020603050405020304" pitchFamily="18" charset="0"/>
                </a:rPr>
                <a:t>4 liên kết    </a:t>
              </a:r>
            </a:p>
            <a:p>
              <a:pPr marL="342900" indent="-342900">
                <a:buAutoNum type="alphaUcPeriod"/>
              </a:pPr>
              <a:r>
                <a:rPr lang="en-VN" sz="2800" dirty="0">
                  <a:latin typeface="Times New Roman" panose="02020603050405020304" pitchFamily="18" charset="0"/>
                  <a:cs typeface="Times New Roman" panose="02020603050405020304" pitchFamily="18" charset="0"/>
                </a:rPr>
                <a:t>1 liên kết</a:t>
              </a:r>
            </a:p>
          </p:txBody>
        </p:sp>
      </p:grpSp>
      <p:sp>
        <p:nvSpPr>
          <p:cNvPr id="3" name="矩形 2"/>
          <p:cNvSpPr/>
          <p:nvPr/>
        </p:nvSpPr>
        <p:spPr>
          <a:xfrm>
            <a:off x="7634268" y="1187001"/>
            <a:ext cx="4193521" cy="5265193"/>
          </a:xfrm>
          <a:prstGeom prst="rect">
            <a:avLst/>
          </a:prstGeom>
          <a:blipFill dpi="0" rotWithShape="1">
            <a:blip r:embed="rId3"/>
            <a:srcRect/>
            <a:tile tx="0" ty="0" sx="55000" sy="55000" flip="none" algn="b"/>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11D5AD5F-FF95-761D-B052-39229DF692E0}"/>
              </a:ext>
            </a:extLst>
          </p:cNvPr>
          <p:cNvSpPr txBox="1"/>
          <p:nvPr/>
        </p:nvSpPr>
        <p:spPr>
          <a:xfrm>
            <a:off x="9202505" y="3621504"/>
            <a:ext cx="1998921" cy="523220"/>
          </a:xfrm>
          <a:prstGeom prst="rect">
            <a:avLst/>
          </a:prstGeom>
          <a:noFill/>
        </p:spPr>
        <p:txBody>
          <a:bodyPr wrap="square" rtlCol="0">
            <a:spAutoFit/>
          </a:bodyPr>
          <a:lstStyle/>
          <a:p>
            <a:r>
              <a:rPr lang="en-VN" sz="2800" b="1" dirty="0">
                <a:solidFill>
                  <a:srgbClr val="FF0000"/>
                </a:solidFill>
                <a:latin typeface="Times New Roman" panose="02020603050405020304" pitchFamily="18" charset="0"/>
                <a:cs typeface="Times New Roman" panose="02020603050405020304" pitchFamily="18" charset="0"/>
              </a:rPr>
              <a:t>ĐÁP ÁN: B</a:t>
            </a:r>
          </a:p>
        </p:txBody>
      </p:sp>
    </p:spTree>
    <p:extLst>
      <p:ext uri="{BB962C8B-B14F-4D97-AF65-F5344CB8AC3E}">
        <p14:creationId xmlns:p14="http://schemas.microsoft.com/office/powerpoint/2010/main" val="2173810528"/>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1174" y="0"/>
            <a:ext cx="12192000" cy="6858000"/>
            <a:chOff x="-191386" y="-390597"/>
            <a:chExt cx="12192000" cy="685800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86" y="-390597"/>
              <a:ext cx="12192000" cy="6858000"/>
            </a:xfrm>
            <a:prstGeom prst="rect">
              <a:avLst/>
            </a:prstGeom>
          </p:spPr>
        </p:pic>
        <p:grpSp>
          <p:nvGrpSpPr>
            <p:cNvPr id="15" name="组合 14"/>
            <p:cNvGrpSpPr/>
            <p:nvPr/>
          </p:nvGrpSpPr>
          <p:grpSpPr>
            <a:xfrm>
              <a:off x="27751" y="-213610"/>
              <a:ext cx="11796074" cy="6504026"/>
              <a:chOff x="27751" y="-213610"/>
              <a:chExt cx="11796074" cy="6504026"/>
            </a:xfrm>
          </p:grpSpPr>
          <p:grpSp>
            <p:nvGrpSpPr>
              <p:cNvPr id="16" name="组合 15"/>
              <p:cNvGrpSpPr/>
              <p:nvPr/>
            </p:nvGrpSpPr>
            <p:grpSpPr>
              <a:xfrm>
                <a:off x="27751" y="-213610"/>
                <a:ext cx="11796074" cy="6504026"/>
                <a:chOff x="27751" y="-213610"/>
                <a:chExt cx="11796074" cy="6504026"/>
              </a:xfrm>
            </p:grpSpPr>
            <p:sp>
              <p:nvSpPr>
                <p:cNvPr id="19" name="矩形 18"/>
                <p:cNvSpPr/>
                <p:nvPr/>
              </p:nvSpPr>
              <p:spPr>
                <a:xfrm flipV="1">
                  <a:off x="27751" y="-213610"/>
                  <a:ext cx="11796074" cy="6504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TextBox 2"/>
                <p:cNvSpPr txBox="1"/>
                <p:nvPr/>
              </p:nvSpPr>
              <p:spPr>
                <a:xfrm>
                  <a:off x="3073282" y="-34278"/>
                  <a:ext cx="5922335" cy="584775"/>
                </a:xfrm>
                <a:prstGeom prst="rect">
                  <a:avLst/>
                </a:prstGeom>
                <a:noFill/>
              </p:spPr>
              <p:txBody>
                <a:bodyPr wrap="square" rtlCol="0">
                  <a:spAutoFit/>
                </a:bodyPr>
                <a:lstStyle/>
                <a:p>
                  <a:pPr algn="dist"/>
                  <a:r>
                    <a:rPr lang="vi-VN" altLang="zh-CN" sz="3200" b="1" spc="600" dirty="0">
                      <a:solidFill>
                        <a:srgbClr val="539469"/>
                      </a:solidFill>
                      <a:latin typeface="+mj-lt"/>
                      <a:ea typeface="Elsie" panose="02000000000000000000" charset="0"/>
                    </a:rPr>
                    <a:t>THỬ TÀI TRÍ NHỚ</a:t>
                  </a:r>
                  <a:endParaRPr lang="zh-CN" altLang="en-US" sz="3200" b="1" spc="600" dirty="0">
                    <a:solidFill>
                      <a:srgbClr val="539469"/>
                    </a:solidFill>
                    <a:latin typeface="+mj-lt"/>
                    <a:ea typeface="Elsie" panose="02000000000000000000" charset="0"/>
                  </a:endParaRPr>
                </a:p>
              </p:txBody>
            </p:sp>
          </p:grpSp>
          <p:cxnSp>
            <p:nvCxnSpPr>
              <p:cNvPr id="17" name="直接连接符 16"/>
              <p:cNvCxnSpPr/>
              <p:nvPr/>
            </p:nvCxnSpPr>
            <p:spPr>
              <a:xfrm>
                <a:off x="2802507" y="550497"/>
                <a:ext cx="6463884" cy="0"/>
              </a:xfrm>
              <a:prstGeom prst="line">
                <a:avLst/>
              </a:prstGeom>
              <a:ln w="25400">
                <a:solidFill>
                  <a:srgbClr val="539469">
                    <a:alpha val="63000"/>
                  </a:srgb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p:cNvGrpSpPr/>
          <p:nvPr/>
        </p:nvGrpSpPr>
        <p:grpSpPr>
          <a:xfrm>
            <a:off x="364211" y="1186971"/>
            <a:ext cx="7135797" cy="5333833"/>
            <a:chOff x="302878" y="1416750"/>
            <a:chExt cx="5903543" cy="4165457"/>
          </a:xfrm>
          <a:solidFill>
            <a:srgbClr val="539469"/>
          </a:solidFill>
        </p:grpSpPr>
        <p:sp>
          <p:nvSpPr>
            <p:cNvPr id="9" name="ïṧḷïḓê-Rectangle 4"/>
            <p:cNvSpPr/>
            <p:nvPr/>
          </p:nvSpPr>
          <p:spPr>
            <a:xfrm>
              <a:off x="302878" y="1416750"/>
              <a:ext cx="5903543" cy="31791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0" name="ïṧḷïḓê-文本框 10"/>
            <p:cNvSpPr txBox="1"/>
            <p:nvPr/>
          </p:nvSpPr>
          <p:spPr>
            <a:xfrm>
              <a:off x="403806" y="1518748"/>
              <a:ext cx="2915099" cy="688620"/>
            </a:xfrm>
            <a:prstGeom prst="rect">
              <a:avLst/>
            </a:prstGeom>
            <a:grpFill/>
          </p:spPr>
          <p:txBody>
            <a:bodyPr wrap="none" lIns="0" tIns="0" rIns="0" bIns="0">
              <a:normAutofit fontScale="97500"/>
            </a:bodyPr>
            <a:lstStyle/>
            <a:p>
              <a:pPr algn="l" defTabSz="457200"/>
              <a:r>
                <a:rPr kumimoji="1" lang="vi-VN" altLang="zh-CN" sz="3200" b="1" dirty="0">
                  <a:solidFill>
                    <a:schemeClr val="bg1"/>
                  </a:solidFill>
                  <a:latin typeface="+mj-lt"/>
                  <a:ea typeface="Elsie" panose="02000000000000000000" charset="0"/>
                  <a:cs typeface="Impact" panose="020B0806030902050204"/>
                  <a:sym typeface="+mn-ea"/>
                </a:rPr>
                <a:t>CÂU 9</a:t>
              </a:r>
              <a:endParaRPr kumimoji="1" lang="zh-CN" altLang="en-US" sz="3200" b="1" spc="600" dirty="0">
                <a:solidFill>
                  <a:schemeClr val="bg1"/>
                </a:solidFill>
                <a:latin typeface="+mj-lt"/>
                <a:ea typeface="Elsie" panose="02000000000000000000" charset="0"/>
                <a:cs typeface="Impact" panose="020B0806030902050204"/>
                <a:sym typeface="+mn-ea"/>
              </a:endParaRPr>
            </a:p>
          </p:txBody>
        </p:sp>
        <p:sp>
          <p:nvSpPr>
            <p:cNvPr id="11" name="ïṧḷïḓê-Rectangle 8"/>
            <p:cNvSpPr/>
            <p:nvPr/>
          </p:nvSpPr>
          <p:spPr>
            <a:xfrm>
              <a:off x="539285" y="5110593"/>
              <a:ext cx="5667136" cy="4180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2" name="矩形 11"/>
            <p:cNvSpPr/>
            <p:nvPr/>
          </p:nvSpPr>
          <p:spPr>
            <a:xfrm>
              <a:off x="302878" y="1838210"/>
              <a:ext cx="5903543" cy="2898719"/>
            </a:xfrm>
            <a:prstGeom prst="rect">
              <a:avLst/>
            </a:prstGeom>
            <a:grpFill/>
          </p:spPr>
          <p:txBody>
            <a:bodyPr wrap="square">
              <a:spAutoFit/>
              <a:scene3d>
                <a:camera prst="orthographicFront"/>
                <a:lightRig rig="threePt" dir="t"/>
              </a:scene3d>
              <a:sp3d contourW="12700"/>
            </a:bodyPr>
            <a:lstStyle/>
            <a:p>
              <a:pPr algn="ctr">
                <a:lnSpc>
                  <a:spcPct val="120000"/>
                </a:lnSpc>
              </a:pP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ATP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a:t>
              </a:r>
              <a:r>
                <a:rPr lang="en-VN" sz="2800" dirty="0">
                  <a:latin typeface="Times New Roman" panose="02020603050405020304" pitchFamily="18" charset="0"/>
                  <a:cs typeface="Times New Roman" panose="02020603050405020304" pitchFamily="18" charset="0"/>
                </a:rPr>
                <a:t> </a:t>
              </a:r>
            </a:p>
            <a:p>
              <a:r>
                <a:rPr lang="en-VN" sz="2800" dirty="0">
                  <a:latin typeface="Times New Roman" panose="02020603050405020304" pitchFamily="18" charset="0"/>
                  <a:cs typeface="Times New Roman" panose="02020603050405020304" pitchFamily="18" charset="0"/>
                </a:rPr>
                <a:t>1) Phân hủy các chất hóa học cần thiết cho cơ thể;(2) Tổng hợp nên các chất hóa học cần thiết  cho tế bào; (3) Vận chuyển các chất qua màng; (4) Sinh công cơ học</a:t>
              </a:r>
            </a:p>
            <a:p>
              <a:r>
                <a:rPr lang="en-VN" sz="2800" dirty="0">
                  <a:latin typeface="Times New Roman" panose="02020603050405020304" pitchFamily="18" charset="0"/>
                  <a:cs typeface="Times New Roman" panose="02020603050405020304" pitchFamily="18" charset="0"/>
                </a:rPr>
                <a:t>Những khẳng định đúng trong các khẳng định trên là:</a:t>
              </a:r>
            </a:p>
          </p:txBody>
        </p:sp>
        <p:sp>
          <p:nvSpPr>
            <p:cNvPr id="13" name="矩形 12"/>
            <p:cNvSpPr/>
            <p:nvPr/>
          </p:nvSpPr>
          <p:spPr>
            <a:xfrm>
              <a:off x="302878" y="4837097"/>
              <a:ext cx="5903542" cy="745110"/>
            </a:xfrm>
            <a:prstGeom prst="rect">
              <a:avLst/>
            </a:prstGeom>
            <a:grpFill/>
          </p:spPr>
          <p:txBody>
            <a:bodyPr wrap="square">
              <a:spAutoFit/>
              <a:scene3d>
                <a:camera prst="orthographicFront"/>
                <a:lightRig rig="threePt" dir="t"/>
              </a:scene3d>
              <a:sp3d contourW="12700"/>
            </a:bodyPr>
            <a:lstStyle/>
            <a:p>
              <a:pPr marL="514350" indent="-514350">
                <a:buAutoNum type="alphaUcPeriod"/>
              </a:pPr>
              <a:r>
                <a:rPr lang="en-VN" sz="2800" dirty="0">
                  <a:latin typeface="Times New Roman" panose="02020603050405020304" pitchFamily="18" charset="0"/>
                  <a:cs typeface="Times New Roman" panose="02020603050405020304" pitchFamily="18" charset="0"/>
                </a:rPr>
                <a:t>(1), (2)                                     B. (1), (3)</a:t>
              </a:r>
            </a:p>
            <a:p>
              <a:r>
                <a:rPr lang="en-VN" sz="2800" dirty="0">
                  <a:latin typeface="Times New Roman" panose="02020603050405020304" pitchFamily="18" charset="0"/>
                  <a:cs typeface="Times New Roman" panose="02020603050405020304" pitchFamily="18" charset="0"/>
                </a:rPr>
                <a:t>C. (1), (2), (3)                                D. (2), (3), (4)</a:t>
              </a:r>
            </a:p>
          </p:txBody>
        </p:sp>
      </p:grpSp>
      <p:sp>
        <p:nvSpPr>
          <p:cNvPr id="3" name="矩形 2"/>
          <p:cNvSpPr/>
          <p:nvPr/>
        </p:nvSpPr>
        <p:spPr>
          <a:xfrm>
            <a:off x="7634268" y="1187001"/>
            <a:ext cx="4193521" cy="5265193"/>
          </a:xfrm>
          <a:prstGeom prst="rect">
            <a:avLst/>
          </a:prstGeom>
          <a:blipFill dpi="0" rotWithShape="1">
            <a:blip r:embed="rId3"/>
            <a:srcRect/>
            <a:tile tx="0" ty="0" sx="55000" sy="55000" flip="none" algn="b"/>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11D5AD5F-FF95-761D-B052-39229DF692E0}"/>
              </a:ext>
            </a:extLst>
          </p:cNvPr>
          <p:cNvSpPr txBox="1"/>
          <p:nvPr/>
        </p:nvSpPr>
        <p:spPr>
          <a:xfrm>
            <a:off x="9202505" y="3621504"/>
            <a:ext cx="1998921" cy="523220"/>
          </a:xfrm>
          <a:prstGeom prst="rect">
            <a:avLst/>
          </a:prstGeom>
          <a:noFill/>
        </p:spPr>
        <p:txBody>
          <a:bodyPr wrap="square" rtlCol="0">
            <a:spAutoFit/>
          </a:bodyPr>
          <a:lstStyle/>
          <a:p>
            <a:r>
              <a:rPr lang="en-VN" sz="2800" b="1" dirty="0">
                <a:solidFill>
                  <a:srgbClr val="FF0000"/>
                </a:solidFill>
                <a:latin typeface="Times New Roman" panose="02020603050405020304" pitchFamily="18" charset="0"/>
                <a:cs typeface="Times New Roman" panose="02020603050405020304" pitchFamily="18" charset="0"/>
              </a:rPr>
              <a:t>ĐÁP ÁN: D</a:t>
            </a:r>
          </a:p>
        </p:txBody>
      </p:sp>
    </p:spTree>
    <p:extLst>
      <p:ext uri="{BB962C8B-B14F-4D97-AF65-F5344CB8AC3E}">
        <p14:creationId xmlns:p14="http://schemas.microsoft.com/office/powerpoint/2010/main" val="588273679"/>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1174" y="0"/>
            <a:ext cx="12192000" cy="6858000"/>
            <a:chOff x="-191386" y="-390597"/>
            <a:chExt cx="12192000" cy="685800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86" y="-390597"/>
              <a:ext cx="12192000" cy="6858000"/>
            </a:xfrm>
            <a:prstGeom prst="rect">
              <a:avLst/>
            </a:prstGeom>
          </p:spPr>
        </p:pic>
        <p:grpSp>
          <p:nvGrpSpPr>
            <p:cNvPr id="15" name="组合 14"/>
            <p:cNvGrpSpPr/>
            <p:nvPr/>
          </p:nvGrpSpPr>
          <p:grpSpPr>
            <a:xfrm>
              <a:off x="27751" y="-213610"/>
              <a:ext cx="11796074" cy="6504026"/>
              <a:chOff x="27751" y="-213610"/>
              <a:chExt cx="11796074" cy="6504026"/>
            </a:xfrm>
          </p:grpSpPr>
          <p:grpSp>
            <p:nvGrpSpPr>
              <p:cNvPr id="16" name="组合 15"/>
              <p:cNvGrpSpPr/>
              <p:nvPr/>
            </p:nvGrpSpPr>
            <p:grpSpPr>
              <a:xfrm>
                <a:off x="27751" y="-213610"/>
                <a:ext cx="11796074" cy="6504026"/>
                <a:chOff x="27751" y="-213610"/>
                <a:chExt cx="11796074" cy="6504026"/>
              </a:xfrm>
            </p:grpSpPr>
            <p:sp>
              <p:nvSpPr>
                <p:cNvPr id="19" name="矩形 18"/>
                <p:cNvSpPr/>
                <p:nvPr/>
              </p:nvSpPr>
              <p:spPr>
                <a:xfrm flipV="1">
                  <a:off x="27751" y="-213610"/>
                  <a:ext cx="11796074" cy="6504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TextBox 2"/>
                <p:cNvSpPr txBox="1"/>
                <p:nvPr/>
              </p:nvSpPr>
              <p:spPr>
                <a:xfrm>
                  <a:off x="3073282" y="-34278"/>
                  <a:ext cx="5922335" cy="584775"/>
                </a:xfrm>
                <a:prstGeom prst="rect">
                  <a:avLst/>
                </a:prstGeom>
                <a:noFill/>
              </p:spPr>
              <p:txBody>
                <a:bodyPr wrap="square" rtlCol="0">
                  <a:spAutoFit/>
                </a:bodyPr>
                <a:lstStyle/>
                <a:p>
                  <a:pPr algn="dist"/>
                  <a:r>
                    <a:rPr lang="vi-VN" altLang="zh-CN" sz="3200" b="1" spc="600" dirty="0">
                      <a:solidFill>
                        <a:srgbClr val="539469"/>
                      </a:solidFill>
                      <a:latin typeface="+mj-lt"/>
                      <a:ea typeface="Elsie" panose="02000000000000000000" charset="0"/>
                    </a:rPr>
                    <a:t>THỬ TÀI TRÍ NHỚ</a:t>
                  </a:r>
                  <a:endParaRPr lang="zh-CN" altLang="en-US" sz="3200" b="1" spc="600" dirty="0">
                    <a:solidFill>
                      <a:srgbClr val="539469"/>
                    </a:solidFill>
                    <a:latin typeface="+mj-lt"/>
                    <a:ea typeface="Elsie" panose="02000000000000000000" charset="0"/>
                  </a:endParaRPr>
                </a:p>
              </p:txBody>
            </p:sp>
          </p:grpSp>
          <p:cxnSp>
            <p:nvCxnSpPr>
              <p:cNvPr id="17" name="直接连接符 16"/>
              <p:cNvCxnSpPr/>
              <p:nvPr/>
            </p:nvCxnSpPr>
            <p:spPr>
              <a:xfrm>
                <a:off x="2802507" y="550497"/>
                <a:ext cx="6463884" cy="0"/>
              </a:xfrm>
              <a:prstGeom prst="line">
                <a:avLst/>
              </a:prstGeom>
              <a:ln w="25400">
                <a:solidFill>
                  <a:srgbClr val="539469">
                    <a:alpha val="63000"/>
                  </a:srgb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p:cNvGrpSpPr/>
          <p:nvPr/>
        </p:nvGrpSpPr>
        <p:grpSpPr>
          <a:xfrm>
            <a:off x="649964" y="1186970"/>
            <a:ext cx="6874735" cy="5265224"/>
            <a:chOff x="539285" y="1416749"/>
            <a:chExt cx="5687563" cy="4111878"/>
          </a:xfrm>
          <a:solidFill>
            <a:srgbClr val="539469"/>
          </a:solidFill>
        </p:grpSpPr>
        <p:sp>
          <p:nvSpPr>
            <p:cNvPr id="9" name="ïṧḷïḓê-Rectangle 4"/>
            <p:cNvSpPr/>
            <p:nvPr/>
          </p:nvSpPr>
          <p:spPr>
            <a:xfrm>
              <a:off x="539285" y="1416749"/>
              <a:ext cx="5667136" cy="2131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0" name="ïṧḷïḓê-文本框 10"/>
            <p:cNvSpPr txBox="1"/>
            <p:nvPr/>
          </p:nvSpPr>
          <p:spPr>
            <a:xfrm>
              <a:off x="539285" y="1424285"/>
              <a:ext cx="2915099" cy="688620"/>
            </a:xfrm>
            <a:prstGeom prst="rect">
              <a:avLst/>
            </a:prstGeom>
            <a:grpFill/>
          </p:spPr>
          <p:txBody>
            <a:bodyPr wrap="none" lIns="0" tIns="0" rIns="0" bIns="0">
              <a:normAutofit fontScale="97500"/>
            </a:bodyPr>
            <a:lstStyle/>
            <a:p>
              <a:pPr algn="l" defTabSz="457200"/>
              <a:r>
                <a:rPr kumimoji="1" lang="vi-VN" altLang="zh-CN" sz="3200" b="1" dirty="0">
                  <a:solidFill>
                    <a:schemeClr val="bg1"/>
                  </a:solidFill>
                  <a:latin typeface="+mj-lt"/>
                  <a:ea typeface="Elsie" panose="02000000000000000000" charset="0"/>
                  <a:cs typeface="Impact" panose="020B0806030902050204"/>
                  <a:sym typeface="+mn-ea"/>
                </a:rPr>
                <a:t>CÂU 10</a:t>
              </a:r>
              <a:endParaRPr kumimoji="1" lang="zh-CN" altLang="en-US" sz="3200" b="1" spc="600" dirty="0">
                <a:solidFill>
                  <a:schemeClr val="bg1"/>
                </a:solidFill>
                <a:latin typeface="+mj-lt"/>
                <a:ea typeface="Elsie" panose="02000000000000000000" charset="0"/>
                <a:cs typeface="Impact" panose="020B0806030902050204"/>
                <a:sym typeface="+mn-ea"/>
              </a:endParaRPr>
            </a:p>
          </p:txBody>
        </p:sp>
        <p:sp>
          <p:nvSpPr>
            <p:cNvPr id="11" name="ïṧḷïḓê-Rectangle 8"/>
            <p:cNvSpPr/>
            <p:nvPr/>
          </p:nvSpPr>
          <p:spPr>
            <a:xfrm>
              <a:off x="539285" y="3686079"/>
              <a:ext cx="5667136" cy="18425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2" name="矩形 11"/>
            <p:cNvSpPr/>
            <p:nvPr/>
          </p:nvSpPr>
          <p:spPr>
            <a:xfrm>
              <a:off x="539285" y="1757586"/>
              <a:ext cx="5531930" cy="1652062"/>
            </a:xfrm>
            <a:prstGeom prst="rect">
              <a:avLst/>
            </a:prstGeom>
            <a:grpFill/>
          </p:spPr>
          <p:txBody>
            <a:bodyPr wrap="square">
              <a:spAutoFit/>
              <a:scene3d>
                <a:camera prst="orthographicFront"/>
                <a:lightRig rig="threePt" dir="t"/>
              </a:scene3d>
              <a:sp3d contourW="12700"/>
            </a:bodyPr>
            <a:lstStyle/>
            <a:p>
              <a:pPr algn="ctr">
                <a:lnSpc>
                  <a:spcPct val="120000"/>
                </a:lnSpc>
              </a:pP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CO</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kèm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r>
                <a:rPr lang="en-VN" sz="2800" dirty="0">
                  <a:latin typeface="Times New Roman" panose="02020603050405020304" pitchFamily="18" charset="0"/>
                  <a:cs typeface="Times New Roman" panose="02020603050405020304" pitchFamily="18" charset="0"/>
                </a:rPr>
                <a:t> </a:t>
              </a:r>
              <a:endParaRPr lang="zh-CN" altLang="en-US" sz="2800"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sp>
          <p:nvSpPr>
            <p:cNvPr id="13" name="矩形 12"/>
            <p:cNvSpPr/>
            <p:nvPr/>
          </p:nvSpPr>
          <p:spPr>
            <a:xfrm>
              <a:off x="594897" y="3898296"/>
              <a:ext cx="5631951" cy="1418113"/>
            </a:xfrm>
            <a:prstGeom prst="rect">
              <a:avLst/>
            </a:prstGeom>
            <a:grpFill/>
          </p:spPr>
          <p:txBody>
            <a:bodyPr wrap="square">
              <a:spAutoFit/>
              <a:scene3d>
                <a:camera prst="orthographicFront"/>
                <a:lightRig rig="threePt" dir="t"/>
              </a:scene3d>
              <a:sp3d contourW="12700"/>
            </a:bodyPr>
            <a:lstStyle/>
            <a:p>
              <a:r>
                <a:rPr lang="en-VN" sz="2800" dirty="0">
                  <a:latin typeface="Times New Roman" panose="02020603050405020304" pitchFamily="18" charset="0"/>
                  <a:cs typeface="Times New Roman" panose="02020603050405020304" pitchFamily="18" charset="0"/>
                </a:rPr>
                <a:t>A. Chuyển hóa từ hóa năng sang quang năng</a:t>
              </a:r>
            </a:p>
            <a:p>
              <a:r>
                <a:rPr lang="en-VN" sz="2800" dirty="0">
                  <a:latin typeface="Times New Roman" panose="02020603050405020304" pitchFamily="18" charset="0"/>
                  <a:cs typeface="Times New Roman" panose="02020603050405020304" pitchFamily="18" charset="0"/>
                </a:rPr>
                <a:t>B. Chuyển hóa từ quang năng sang hóa năng</a:t>
              </a:r>
            </a:p>
            <a:p>
              <a:r>
                <a:rPr lang="en-VN" sz="2800" dirty="0">
                  <a:latin typeface="Times New Roman" panose="02020603050405020304" pitchFamily="18" charset="0"/>
                  <a:cs typeface="Times New Roman" panose="02020603050405020304" pitchFamily="18" charset="0"/>
                </a:rPr>
                <a:t>C. Chuyển hóa từ nhiệt năng sang quang năng</a:t>
              </a:r>
            </a:p>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sang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endParaRPr lang="zh-CN" altLang="en-US" sz="2800"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grpSp>
      <p:sp>
        <p:nvSpPr>
          <p:cNvPr id="3" name="矩形 2"/>
          <p:cNvSpPr/>
          <p:nvPr/>
        </p:nvSpPr>
        <p:spPr>
          <a:xfrm>
            <a:off x="7634268" y="1187001"/>
            <a:ext cx="4193521" cy="5265193"/>
          </a:xfrm>
          <a:prstGeom prst="rect">
            <a:avLst/>
          </a:prstGeom>
          <a:blipFill dpi="0" rotWithShape="1">
            <a:blip r:embed="rId3"/>
            <a:srcRect/>
            <a:tile tx="0" ty="0" sx="55000" sy="55000" flip="none" algn="b"/>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11D5AD5F-FF95-761D-B052-39229DF692E0}"/>
              </a:ext>
            </a:extLst>
          </p:cNvPr>
          <p:cNvSpPr txBox="1"/>
          <p:nvPr/>
        </p:nvSpPr>
        <p:spPr>
          <a:xfrm>
            <a:off x="9202505" y="3621504"/>
            <a:ext cx="1998921" cy="523220"/>
          </a:xfrm>
          <a:prstGeom prst="rect">
            <a:avLst/>
          </a:prstGeom>
          <a:noFill/>
        </p:spPr>
        <p:txBody>
          <a:bodyPr wrap="square" rtlCol="0">
            <a:spAutoFit/>
          </a:bodyPr>
          <a:lstStyle/>
          <a:p>
            <a:r>
              <a:rPr lang="en-VN" sz="2800" b="1" dirty="0">
                <a:solidFill>
                  <a:srgbClr val="FF0000"/>
                </a:solidFill>
                <a:latin typeface="Times New Roman" panose="02020603050405020304" pitchFamily="18" charset="0"/>
                <a:cs typeface="Times New Roman" panose="02020603050405020304" pitchFamily="18" charset="0"/>
              </a:rPr>
              <a:t>ĐÁP ÁN: B</a:t>
            </a:r>
          </a:p>
        </p:txBody>
      </p:sp>
    </p:spTree>
    <p:extLst>
      <p:ext uri="{BB962C8B-B14F-4D97-AF65-F5344CB8AC3E}">
        <p14:creationId xmlns:p14="http://schemas.microsoft.com/office/powerpoint/2010/main" val="3282487626"/>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1174" y="0"/>
            <a:ext cx="12192000" cy="6858000"/>
            <a:chOff x="-191386" y="-390597"/>
            <a:chExt cx="12192000" cy="685800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86" y="-390597"/>
              <a:ext cx="12192000" cy="6858000"/>
            </a:xfrm>
            <a:prstGeom prst="rect">
              <a:avLst/>
            </a:prstGeom>
          </p:spPr>
        </p:pic>
        <p:grpSp>
          <p:nvGrpSpPr>
            <p:cNvPr id="15" name="组合 14"/>
            <p:cNvGrpSpPr/>
            <p:nvPr/>
          </p:nvGrpSpPr>
          <p:grpSpPr>
            <a:xfrm>
              <a:off x="27751" y="-213610"/>
              <a:ext cx="11796074" cy="6504026"/>
              <a:chOff x="27751" y="-213610"/>
              <a:chExt cx="11796074" cy="6504026"/>
            </a:xfrm>
          </p:grpSpPr>
          <p:grpSp>
            <p:nvGrpSpPr>
              <p:cNvPr id="16" name="组合 15"/>
              <p:cNvGrpSpPr/>
              <p:nvPr/>
            </p:nvGrpSpPr>
            <p:grpSpPr>
              <a:xfrm>
                <a:off x="27751" y="-213610"/>
                <a:ext cx="11796074" cy="6504026"/>
                <a:chOff x="27751" y="-213610"/>
                <a:chExt cx="11796074" cy="6504026"/>
              </a:xfrm>
            </p:grpSpPr>
            <p:sp>
              <p:nvSpPr>
                <p:cNvPr id="19" name="矩形 18"/>
                <p:cNvSpPr/>
                <p:nvPr/>
              </p:nvSpPr>
              <p:spPr>
                <a:xfrm flipV="1">
                  <a:off x="27751" y="-213610"/>
                  <a:ext cx="11796074" cy="6504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TextBox 2"/>
                <p:cNvSpPr txBox="1"/>
                <p:nvPr/>
              </p:nvSpPr>
              <p:spPr>
                <a:xfrm>
                  <a:off x="3073282" y="-34278"/>
                  <a:ext cx="5922335" cy="584775"/>
                </a:xfrm>
                <a:prstGeom prst="rect">
                  <a:avLst/>
                </a:prstGeom>
                <a:noFill/>
              </p:spPr>
              <p:txBody>
                <a:bodyPr wrap="square" rtlCol="0">
                  <a:spAutoFit/>
                </a:bodyPr>
                <a:lstStyle/>
                <a:p>
                  <a:pPr algn="dist"/>
                  <a:r>
                    <a:rPr lang="vi-VN" altLang="zh-CN" sz="3200" b="1" spc="600" dirty="0">
                      <a:solidFill>
                        <a:srgbClr val="539469"/>
                      </a:solidFill>
                      <a:latin typeface="+mj-lt"/>
                      <a:ea typeface="Elsie" panose="02000000000000000000" charset="0"/>
                    </a:rPr>
                    <a:t>THỬ TÀI TRÍ NHỚ</a:t>
                  </a:r>
                  <a:endParaRPr lang="zh-CN" altLang="en-US" sz="3200" b="1" spc="600" dirty="0">
                    <a:solidFill>
                      <a:srgbClr val="539469"/>
                    </a:solidFill>
                    <a:latin typeface="+mj-lt"/>
                    <a:ea typeface="Elsie" panose="02000000000000000000" charset="0"/>
                  </a:endParaRPr>
                </a:p>
              </p:txBody>
            </p:sp>
          </p:grpSp>
          <p:cxnSp>
            <p:nvCxnSpPr>
              <p:cNvPr id="17" name="直接连接符 16"/>
              <p:cNvCxnSpPr/>
              <p:nvPr/>
            </p:nvCxnSpPr>
            <p:spPr>
              <a:xfrm>
                <a:off x="2802507" y="550497"/>
                <a:ext cx="6463884" cy="0"/>
              </a:xfrm>
              <a:prstGeom prst="line">
                <a:avLst/>
              </a:prstGeom>
              <a:ln w="25400">
                <a:solidFill>
                  <a:srgbClr val="539469">
                    <a:alpha val="63000"/>
                  </a:srgb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p:cNvGrpSpPr/>
          <p:nvPr/>
        </p:nvGrpSpPr>
        <p:grpSpPr>
          <a:xfrm>
            <a:off x="649964" y="1186971"/>
            <a:ext cx="6850044" cy="5265223"/>
            <a:chOff x="539285" y="1416750"/>
            <a:chExt cx="5667136" cy="4111877"/>
          </a:xfrm>
          <a:solidFill>
            <a:srgbClr val="539469"/>
          </a:solidFill>
        </p:grpSpPr>
        <p:sp>
          <p:nvSpPr>
            <p:cNvPr id="9" name="ïṧḷïḓê-Rectangle 4"/>
            <p:cNvSpPr/>
            <p:nvPr/>
          </p:nvSpPr>
          <p:spPr>
            <a:xfrm>
              <a:off x="539285" y="1416750"/>
              <a:ext cx="5667136" cy="15713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0" name="ïṧḷïḓê-文本框 10"/>
            <p:cNvSpPr txBox="1"/>
            <p:nvPr/>
          </p:nvSpPr>
          <p:spPr>
            <a:xfrm>
              <a:off x="674491" y="1487622"/>
              <a:ext cx="2915099" cy="688620"/>
            </a:xfrm>
            <a:prstGeom prst="rect">
              <a:avLst/>
            </a:prstGeom>
            <a:grpFill/>
          </p:spPr>
          <p:txBody>
            <a:bodyPr wrap="none" lIns="0" tIns="0" rIns="0" bIns="0">
              <a:normAutofit fontScale="97500"/>
            </a:bodyPr>
            <a:lstStyle/>
            <a:p>
              <a:pPr algn="l" defTabSz="457200"/>
              <a:r>
                <a:rPr kumimoji="1" lang="vi-VN" altLang="zh-CN" sz="3200" b="1" dirty="0">
                  <a:solidFill>
                    <a:schemeClr val="bg1"/>
                  </a:solidFill>
                  <a:latin typeface="+mj-lt"/>
                  <a:ea typeface="Elsie" panose="02000000000000000000" charset="0"/>
                  <a:cs typeface="Impact" panose="020B0806030902050204"/>
                  <a:sym typeface="+mn-ea"/>
                </a:rPr>
                <a:t>CÂU 11</a:t>
              </a:r>
              <a:endParaRPr kumimoji="1" lang="zh-CN" altLang="en-US" sz="3200" b="1" spc="600" dirty="0">
                <a:solidFill>
                  <a:schemeClr val="bg1"/>
                </a:solidFill>
                <a:latin typeface="+mj-lt"/>
                <a:ea typeface="Elsie" panose="02000000000000000000" charset="0"/>
                <a:cs typeface="Impact" panose="020B0806030902050204"/>
                <a:sym typeface="+mn-ea"/>
              </a:endParaRPr>
            </a:p>
          </p:txBody>
        </p:sp>
        <p:sp>
          <p:nvSpPr>
            <p:cNvPr id="11" name="ïṧḷïḓê-Rectangle 8"/>
            <p:cNvSpPr/>
            <p:nvPr/>
          </p:nvSpPr>
          <p:spPr>
            <a:xfrm>
              <a:off x="539285" y="3088746"/>
              <a:ext cx="5667136" cy="24398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2" name="矩形 11"/>
            <p:cNvSpPr/>
            <p:nvPr/>
          </p:nvSpPr>
          <p:spPr>
            <a:xfrm>
              <a:off x="563416" y="1906813"/>
              <a:ext cx="5531930" cy="844459"/>
            </a:xfrm>
            <a:prstGeom prst="rect">
              <a:avLst/>
            </a:prstGeom>
            <a:grpFill/>
          </p:spPr>
          <p:txBody>
            <a:bodyPr wrap="square">
              <a:spAutoFit/>
              <a:scene3d>
                <a:camera prst="orthographicFront"/>
                <a:lightRig rig="threePt" dir="t"/>
              </a:scene3d>
              <a:sp3d contourW="12700"/>
            </a:bodyPr>
            <a:lstStyle/>
            <a:p>
              <a:pPr algn="ctr">
                <a:lnSpc>
                  <a:spcPct val="120000"/>
                </a:lnSpc>
              </a:pP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enzim</a:t>
              </a:r>
              <a:r>
                <a:rPr lang="en-US" sz="2800" dirty="0">
                  <a:latin typeface="Times New Roman" panose="02020603050405020304" pitchFamily="18" charset="0"/>
                  <a:cs typeface="Times New Roman" panose="02020603050405020304" pitchFamily="18" charset="0"/>
                </a:rPr>
                <a:t>? </a:t>
              </a:r>
              <a:r>
                <a:rPr lang="en-VN" sz="2800" dirty="0">
                  <a:latin typeface="Times New Roman" panose="02020603050405020304" pitchFamily="18" charset="0"/>
                  <a:cs typeface="Times New Roman" panose="02020603050405020304" pitchFamily="18" charset="0"/>
                </a:rPr>
                <a:t> </a:t>
              </a:r>
              <a:endParaRPr lang="zh-CN" altLang="en-US" sz="2800"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sp>
          <p:nvSpPr>
            <p:cNvPr id="13" name="矩形 12"/>
            <p:cNvSpPr/>
            <p:nvPr/>
          </p:nvSpPr>
          <p:spPr>
            <a:xfrm>
              <a:off x="563416" y="3167663"/>
              <a:ext cx="5228234" cy="1754615"/>
            </a:xfrm>
            <a:prstGeom prst="rect">
              <a:avLst/>
            </a:prstGeom>
            <a:grpFill/>
          </p:spPr>
          <p:txBody>
            <a:bodyPr wrap="square">
              <a:spAutoFit/>
              <a:scene3d>
                <a:camera prst="orthographicFront"/>
                <a:lightRig rig="threePt" dir="t"/>
              </a:scene3d>
              <a:sp3d contourW="12700"/>
            </a:bodyPr>
            <a:lstStyle/>
            <a:p>
              <a:r>
                <a:rPr lang="en-VN" sz="2800" dirty="0">
                  <a:latin typeface="Times New Roman" panose="02020603050405020304" pitchFamily="18" charset="0"/>
                  <a:cs typeface="Times New Roman" panose="02020603050405020304" pitchFamily="18" charset="0"/>
                </a:rPr>
                <a:t>A. Là hợp chất cao năng</a:t>
              </a:r>
            </a:p>
            <a:p>
              <a:r>
                <a:rPr lang="en-VN" sz="2800" dirty="0">
                  <a:latin typeface="Times New Roman" panose="02020603050405020304" pitchFamily="18" charset="0"/>
                  <a:cs typeface="Times New Roman" panose="02020603050405020304" pitchFamily="18" charset="0"/>
                </a:rPr>
                <a:t>B. Là chất xúc tác sinh học</a:t>
              </a:r>
            </a:p>
            <a:p>
              <a:r>
                <a:rPr lang="en-VN" sz="2800" dirty="0">
                  <a:latin typeface="Times New Roman" panose="02020603050405020304" pitchFamily="18" charset="0"/>
                  <a:cs typeface="Times New Roman" panose="02020603050405020304" pitchFamily="18" charset="0"/>
                </a:rPr>
                <a:t>C. Được tổng hợp trong các tế bào sống</a:t>
              </a:r>
            </a:p>
            <a:p>
              <a:r>
                <a:rPr lang="en-VN" sz="2800" dirty="0">
                  <a:latin typeface="Times New Roman" panose="02020603050405020304" pitchFamily="18" charset="0"/>
                  <a:cs typeface="Times New Roman" panose="02020603050405020304" pitchFamily="18" charset="0"/>
                </a:rPr>
                <a:t>D. Chỉ làm tăng tốc độ phản ứng mà không bị biến đổi sau phản ứng</a:t>
              </a:r>
            </a:p>
          </p:txBody>
        </p:sp>
      </p:grpSp>
      <p:sp>
        <p:nvSpPr>
          <p:cNvPr id="3" name="矩形 2"/>
          <p:cNvSpPr/>
          <p:nvPr/>
        </p:nvSpPr>
        <p:spPr>
          <a:xfrm>
            <a:off x="7634268" y="1187001"/>
            <a:ext cx="4193521" cy="5265193"/>
          </a:xfrm>
          <a:prstGeom prst="rect">
            <a:avLst/>
          </a:prstGeom>
          <a:blipFill dpi="0" rotWithShape="1">
            <a:blip r:embed="rId3"/>
            <a:srcRect/>
            <a:tile tx="0" ty="0" sx="55000" sy="55000" flip="none" algn="b"/>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11D5AD5F-FF95-761D-B052-39229DF692E0}"/>
              </a:ext>
            </a:extLst>
          </p:cNvPr>
          <p:cNvSpPr txBox="1"/>
          <p:nvPr/>
        </p:nvSpPr>
        <p:spPr>
          <a:xfrm>
            <a:off x="9202505" y="3621504"/>
            <a:ext cx="1998921" cy="523220"/>
          </a:xfrm>
          <a:prstGeom prst="rect">
            <a:avLst/>
          </a:prstGeom>
          <a:noFill/>
        </p:spPr>
        <p:txBody>
          <a:bodyPr wrap="square" rtlCol="0">
            <a:spAutoFit/>
          </a:bodyPr>
          <a:lstStyle/>
          <a:p>
            <a:r>
              <a:rPr lang="en-VN" sz="2800" b="1" dirty="0">
                <a:solidFill>
                  <a:srgbClr val="FF0000"/>
                </a:solidFill>
                <a:latin typeface="Times New Roman" panose="02020603050405020304" pitchFamily="18" charset="0"/>
                <a:cs typeface="Times New Roman" panose="02020603050405020304" pitchFamily="18" charset="0"/>
              </a:rPr>
              <a:t>ĐÁP ÁN: A</a:t>
            </a:r>
          </a:p>
        </p:txBody>
      </p:sp>
    </p:spTree>
    <p:extLst>
      <p:ext uri="{BB962C8B-B14F-4D97-AF65-F5344CB8AC3E}">
        <p14:creationId xmlns:p14="http://schemas.microsoft.com/office/powerpoint/2010/main" val="4280806759"/>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1174" y="0"/>
            <a:ext cx="12192000" cy="6858000"/>
            <a:chOff x="-191386" y="-390597"/>
            <a:chExt cx="12192000" cy="685800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86" y="-390597"/>
              <a:ext cx="12192000" cy="6858000"/>
            </a:xfrm>
            <a:prstGeom prst="rect">
              <a:avLst/>
            </a:prstGeom>
          </p:spPr>
        </p:pic>
        <p:grpSp>
          <p:nvGrpSpPr>
            <p:cNvPr id="15" name="组合 14"/>
            <p:cNvGrpSpPr/>
            <p:nvPr/>
          </p:nvGrpSpPr>
          <p:grpSpPr>
            <a:xfrm>
              <a:off x="27751" y="-213610"/>
              <a:ext cx="11796074" cy="6504026"/>
              <a:chOff x="27751" y="-213610"/>
              <a:chExt cx="11796074" cy="6504026"/>
            </a:xfrm>
          </p:grpSpPr>
          <p:grpSp>
            <p:nvGrpSpPr>
              <p:cNvPr id="16" name="组合 15"/>
              <p:cNvGrpSpPr/>
              <p:nvPr/>
            </p:nvGrpSpPr>
            <p:grpSpPr>
              <a:xfrm>
                <a:off x="27751" y="-213610"/>
                <a:ext cx="11796074" cy="6504026"/>
                <a:chOff x="27751" y="-213610"/>
                <a:chExt cx="11796074" cy="6504026"/>
              </a:xfrm>
            </p:grpSpPr>
            <p:sp>
              <p:nvSpPr>
                <p:cNvPr id="19" name="矩形 18"/>
                <p:cNvSpPr/>
                <p:nvPr/>
              </p:nvSpPr>
              <p:spPr>
                <a:xfrm flipV="1">
                  <a:off x="27751" y="-213610"/>
                  <a:ext cx="11796074" cy="6504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TextBox 2"/>
                <p:cNvSpPr txBox="1"/>
                <p:nvPr/>
              </p:nvSpPr>
              <p:spPr>
                <a:xfrm>
                  <a:off x="3073282" y="-34278"/>
                  <a:ext cx="5922335" cy="584775"/>
                </a:xfrm>
                <a:prstGeom prst="rect">
                  <a:avLst/>
                </a:prstGeom>
                <a:noFill/>
              </p:spPr>
              <p:txBody>
                <a:bodyPr wrap="square" rtlCol="0">
                  <a:spAutoFit/>
                </a:bodyPr>
                <a:lstStyle/>
                <a:p>
                  <a:pPr algn="dist"/>
                  <a:r>
                    <a:rPr lang="vi-VN" altLang="zh-CN" sz="3200" b="1" spc="600" dirty="0">
                      <a:solidFill>
                        <a:srgbClr val="539469"/>
                      </a:solidFill>
                      <a:latin typeface="+mj-lt"/>
                      <a:ea typeface="Elsie" panose="02000000000000000000" charset="0"/>
                    </a:rPr>
                    <a:t>THỬ TÀI TRÍ NHỚ</a:t>
                  </a:r>
                  <a:endParaRPr lang="zh-CN" altLang="en-US" sz="3200" b="1" spc="600" dirty="0">
                    <a:solidFill>
                      <a:srgbClr val="539469"/>
                    </a:solidFill>
                    <a:latin typeface="+mj-lt"/>
                    <a:ea typeface="Elsie" panose="02000000000000000000" charset="0"/>
                  </a:endParaRPr>
                </a:p>
              </p:txBody>
            </p:sp>
          </p:grpSp>
          <p:cxnSp>
            <p:nvCxnSpPr>
              <p:cNvPr id="17" name="直接连接符 16"/>
              <p:cNvCxnSpPr/>
              <p:nvPr/>
            </p:nvCxnSpPr>
            <p:spPr>
              <a:xfrm>
                <a:off x="2802507" y="550497"/>
                <a:ext cx="6463884" cy="0"/>
              </a:xfrm>
              <a:prstGeom prst="line">
                <a:avLst/>
              </a:prstGeom>
              <a:ln w="25400">
                <a:solidFill>
                  <a:srgbClr val="539469">
                    <a:alpha val="63000"/>
                  </a:srgb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p:cNvGrpSpPr/>
          <p:nvPr/>
        </p:nvGrpSpPr>
        <p:grpSpPr>
          <a:xfrm>
            <a:off x="649964" y="1186971"/>
            <a:ext cx="6850044" cy="5265223"/>
            <a:chOff x="539285" y="1416750"/>
            <a:chExt cx="5667136" cy="4111877"/>
          </a:xfrm>
          <a:solidFill>
            <a:srgbClr val="539469"/>
          </a:solidFill>
        </p:grpSpPr>
        <p:sp>
          <p:nvSpPr>
            <p:cNvPr id="9" name="ïṧḷïḓê-Rectangle 4"/>
            <p:cNvSpPr/>
            <p:nvPr/>
          </p:nvSpPr>
          <p:spPr>
            <a:xfrm>
              <a:off x="539285" y="1416750"/>
              <a:ext cx="5667136" cy="15713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0" name="ïṧḷïḓê-文本框 10"/>
            <p:cNvSpPr txBox="1"/>
            <p:nvPr/>
          </p:nvSpPr>
          <p:spPr>
            <a:xfrm>
              <a:off x="674491" y="1487622"/>
              <a:ext cx="2915099" cy="688620"/>
            </a:xfrm>
            <a:prstGeom prst="rect">
              <a:avLst/>
            </a:prstGeom>
            <a:grpFill/>
          </p:spPr>
          <p:txBody>
            <a:bodyPr wrap="none" lIns="0" tIns="0" rIns="0" bIns="0">
              <a:normAutofit fontScale="97500"/>
            </a:bodyPr>
            <a:lstStyle/>
            <a:p>
              <a:pPr algn="l" defTabSz="457200"/>
              <a:r>
                <a:rPr kumimoji="1" lang="vi-VN" altLang="zh-CN" sz="3200" b="1" dirty="0">
                  <a:solidFill>
                    <a:schemeClr val="bg1"/>
                  </a:solidFill>
                  <a:latin typeface="+mj-lt"/>
                  <a:ea typeface="Elsie" panose="02000000000000000000" charset="0"/>
                  <a:cs typeface="Impact" panose="020B0806030902050204"/>
                  <a:sym typeface="+mn-ea"/>
                </a:rPr>
                <a:t>CÂU 12</a:t>
              </a:r>
              <a:endParaRPr kumimoji="1" lang="zh-CN" altLang="en-US" sz="3200" b="1" spc="600" dirty="0">
                <a:solidFill>
                  <a:schemeClr val="bg1"/>
                </a:solidFill>
                <a:latin typeface="+mj-lt"/>
                <a:ea typeface="Elsie" panose="02000000000000000000" charset="0"/>
                <a:cs typeface="Impact" panose="020B0806030902050204"/>
                <a:sym typeface="+mn-ea"/>
              </a:endParaRPr>
            </a:p>
          </p:txBody>
        </p:sp>
        <p:sp>
          <p:nvSpPr>
            <p:cNvPr id="11" name="ïṧḷïḓê-Rectangle 8"/>
            <p:cNvSpPr/>
            <p:nvPr/>
          </p:nvSpPr>
          <p:spPr>
            <a:xfrm>
              <a:off x="539285" y="3088746"/>
              <a:ext cx="5667136" cy="24398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2" name="矩形 11"/>
            <p:cNvSpPr/>
            <p:nvPr/>
          </p:nvSpPr>
          <p:spPr>
            <a:xfrm>
              <a:off x="563416" y="1906813"/>
              <a:ext cx="5531930" cy="447818"/>
            </a:xfrm>
            <a:prstGeom prst="rect">
              <a:avLst/>
            </a:prstGeom>
            <a:grpFill/>
          </p:spPr>
          <p:txBody>
            <a:bodyPr wrap="square">
              <a:spAutoFit/>
              <a:scene3d>
                <a:camera prst="orthographicFront"/>
                <a:lightRig rig="threePt" dir="t"/>
              </a:scene3d>
              <a:sp3d contourW="12700"/>
            </a:bodyPr>
            <a:lstStyle/>
            <a:p>
              <a:pPr algn="ctr">
                <a:lnSpc>
                  <a:spcPct val="120000"/>
                </a:lnSpc>
              </a:pP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a:t>
              </a:r>
              <a:r>
                <a:rPr lang="en-VN" sz="2800" dirty="0">
                  <a:latin typeface="Times New Roman" panose="02020603050405020304" pitchFamily="18" charset="0"/>
                  <a:cs typeface="Times New Roman" panose="02020603050405020304" pitchFamily="18" charset="0"/>
                </a:rPr>
                <a:t> </a:t>
              </a:r>
              <a:endParaRPr lang="zh-CN" altLang="en-US" sz="2800"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sp>
          <p:nvSpPr>
            <p:cNvPr id="13" name="矩形 12"/>
            <p:cNvSpPr/>
            <p:nvPr/>
          </p:nvSpPr>
          <p:spPr>
            <a:xfrm>
              <a:off x="563416" y="3167663"/>
              <a:ext cx="5531930" cy="2091116"/>
            </a:xfrm>
            <a:prstGeom prst="rect">
              <a:avLst/>
            </a:prstGeom>
            <a:grpFill/>
          </p:spPr>
          <p:txBody>
            <a:bodyPr wrap="square">
              <a:spAutoFit/>
              <a:scene3d>
                <a:camera prst="orthographicFront"/>
                <a:lightRig rig="threePt" dir="t"/>
              </a:scene3d>
              <a:sp3d contourW="12700"/>
            </a:bodyPr>
            <a:lstStyle/>
            <a:p>
              <a:r>
                <a:rPr lang="en-VN" sz="2800" dirty="0">
                  <a:latin typeface="Times New Roman" panose="02020603050405020304" pitchFamily="18" charset="0"/>
                  <a:cs typeface="Times New Roman" panose="02020603050405020304" pitchFamily="18" charset="0"/>
                </a:rPr>
                <a:t>A. Đường được tạo ra trong pha sáng</a:t>
              </a:r>
            </a:p>
            <a:p>
              <a:r>
                <a:rPr lang="en-VN" sz="2800" dirty="0">
                  <a:latin typeface="Times New Roman" panose="02020603050405020304" pitchFamily="18" charset="0"/>
                  <a:cs typeface="Times New Roman" panose="02020603050405020304" pitchFamily="18" charset="0"/>
                </a:rPr>
                <a:t>B. Khí oxi được giải phóng trong pha tối</a:t>
              </a:r>
            </a:p>
            <a:p>
              <a:r>
                <a:rPr lang="en-VN" sz="2800" dirty="0">
                  <a:latin typeface="Times New Roman" panose="02020603050405020304" pitchFamily="18" charset="0"/>
                  <a:cs typeface="Times New Roman" panose="02020603050405020304" pitchFamily="18" charset="0"/>
                </a:rPr>
                <a:t>C. ATP sinh ra trong quang hợp là nguồn năng lượng lớn cung cấp cho tế bào</a:t>
              </a:r>
            </a:p>
            <a:p>
              <a:r>
                <a:rPr lang="en-US" sz="2800" dirty="0">
                  <a:latin typeface="Times New Roman" panose="02020603050405020304" pitchFamily="18" charset="0"/>
                  <a:cs typeface="Times New Roman" panose="02020603050405020304" pitchFamily="18" charset="0"/>
                </a:rPr>
                <a:t>D. Oxi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VN" sz="2800" dirty="0">
                  <a:latin typeface="Times New Roman" panose="02020603050405020304" pitchFamily="18" charset="0"/>
                  <a:cs typeface="Times New Roman" panose="02020603050405020304" pitchFamily="18" charset="0"/>
                </a:rPr>
                <a:t> </a:t>
              </a:r>
              <a:endParaRPr lang="zh-CN" altLang="en-US" sz="2800"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grpSp>
      <p:sp>
        <p:nvSpPr>
          <p:cNvPr id="3" name="矩形 2"/>
          <p:cNvSpPr/>
          <p:nvPr/>
        </p:nvSpPr>
        <p:spPr>
          <a:xfrm>
            <a:off x="7634268" y="1187001"/>
            <a:ext cx="4193521" cy="5265193"/>
          </a:xfrm>
          <a:prstGeom prst="rect">
            <a:avLst/>
          </a:prstGeom>
          <a:blipFill dpi="0" rotWithShape="1">
            <a:blip r:embed="rId3"/>
            <a:srcRect/>
            <a:tile tx="0" ty="0" sx="55000" sy="55000" flip="none" algn="b"/>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11D5AD5F-FF95-761D-B052-39229DF692E0}"/>
              </a:ext>
            </a:extLst>
          </p:cNvPr>
          <p:cNvSpPr txBox="1"/>
          <p:nvPr/>
        </p:nvSpPr>
        <p:spPr>
          <a:xfrm>
            <a:off x="9202505" y="3621504"/>
            <a:ext cx="1998921" cy="523220"/>
          </a:xfrm>
          <a:prstGeom prst="rect">
            <a:avLst/>
          </a:prstGeom>
          <a:noFill/>
        </p:spPr>
        <p:txBody>
          <a:bodyPr wrap="square" rtlCol="0">
            <a:spAutoFit/>
          </a:bodyPr>
          <a:lstStyle/>
          <a:p>
            <a:r>
              <a:rPr lang="en-VN" sz="2800" b="1" dirty="0">
                <a:solidFill>
                  <a:srgbClr val="FF0000"/>
                </a:solidFill>
                <a:latin typeface="Times New Roman" panose="02020603050405020304" pitchFamily="18" charset="0"/>
                <a:cs typeface="Times New Roman" panose="02020603050405020304" pitchFamily="18" charset="0"/>
              </a:rPr>
              <a:t>ĐÁP ÁN: D</a:t>
            </a:r>
          </a:p>
        </p:txBody>
      </p:sp>
    </p:spTree>
    <p:extLst>
      <p:ext uri="{BB962C8B-B14F-4D97-AF65-F5344CB8AC3E}">
        <p14:creationId xmlns:p14="http://schemas.microsoft.com/office/powerpoint/2010/main" val="2880054064"/>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1174" y="0"/>
            <a:ext cx="12192000" cy="6858000"/>
            <a:chOff x="-191386" y="-390597"/>
            <a:chExt cx="12192000" cy="685800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86" y="-390597"/>
              <a:ext cx="12192000" cy="6858000"/>
            </a:xfrm>
            <a:prstGeom prst="rect">
              <a:avLst/>
            </a:prstGeom>
          </p:spPr>
        </p:pic>
        <p:grpSp>
          <p:nvGrpSpPr>
            <p:cNvPr id="15" name="组合 14"/>
            <p:cNvGrpSpPr/>
            <p:nvPr/>
          </p:nvGrpSpPr>
          <p:grpSpPr>
            <a:xfrm>
              <a:off x="27751" y="-213610"/>
              <a:ext cx="11796074" cy="6504026"/>
              <a:chOff x="27751" y="-213610"/>
              <a:chExt cx="11796074" cy="6504026"/>
            </a:xfrm>
          </p:grpSpPr>
          <p:grpSp>
            <p:nvGrpSpPr>
              <p:cNvPr id="16" name="组合 15"/>
              <p:cNvGrpSpPr/>
              <p:nvPr/>
            </p:nvGrpSpPr>
            <p:grpSpPr>
              <a:xfrm>
                <a:off x="27751" y="-213610"/>
                <a:ext cx="11796074" cy="6504026"/>
                <a:chOff x="27751" y="-213610"/>
                <a:chExt cx="11796074" cy="6504026"/>
              </a:xfrm>
            </p:grpSpPr>
            <p:sp>
              <p:nvSpPr>
                <p:cNvPr id="19" name="矩形 18"/>
                <p:cNvSpPr/>
                <p:nvPr/>
              </p:nvSpPr>
              <p:spPr>
                <a:xfrm flipV="1">
                  <a:off x="27751" y="-213610"/>
                  <a:ext cx="11796074" cy="6504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TextBox 2"/>
                <p:cNvSpPr txBox="1"/>
                <p:nvPr/>
              </p:nvSpPr>
              <p:spPr>
                <a:xfrm>
                  <a:off x="3073282" y="-34278"/>
                  <a:ext cx="5922335" cy="584775"/>
                </a:xfrm>
                <a:prstGeom prst="rect">
                  <a:avLst/>
                </a:prstGeom>
                <a:noFill/>
              </p:spPr>
              <p:txBody>
                <a:bodyPr wrap="square" rtlCol="0">
                  <a:spAutoFit/>
                </a:bodyPr>
                <a:lstStyle/>
                <a:p>
                  <a:pPr algn="dist"/>
                  <a:r>
                    <a:rPr lang="vi-VN" altLang="zh-CN" sz="3200" b="1" spc="600" dirty="0">
                      <a:solidFill>
                        <a:srgbClr val="539469"/>
                      </a:solidFill>
                      <a:latin typeface="+mj-lt"/>
                      <a:ea typeface="Elsie" panose="02000000000000000000" charset="0"/>
                    </a:rPr>
                    <a:t>THỬ TÀI TRÍ NHỚ</a:t>
                  </a:r>
                  <a:endParaRPr lang="zh-CN" altLang="en-US" sz="3200" b="1" spc="600" dirty="0">
                    <a:solidFill>
                      <a:srgbClr val="539469"/>
                    </a:solidFill>
                    <a:latin typeface="+mj-lt"/>
                    <a:ea typeface="Elsie" panose="02000000000000000000" charset="0"/>
                  </a:endParaRPr>
                </a:p>
              </p:txBody>
            </p:sp>
          </p:grpSp>
          <p:cxnSp>
            <p:nvCxnSpPr>
              <p:cNvPr id="17" name="直接连接符 16"/>
              <p:cNvCxnSpPr/>
              <p:nvPr/>
            </p:nvCxnSpPr>
            <p:spPr>
              <a:xfrm>
                <a:off x="2802507" y="550497"/>
                <a:ext cx="6463884" cy="0"/>
              </a:xfrm>
              <a:prstGeom prst="line">
                <a:avLst/>
              </a:prstGeom>
              <a:ln w="25400">
                <a:solidFill>
                  <a:srgbClr val="539469">
                    <a:alpha val="63000"/>
                  </a:srgb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p:cNvGrpSpPr/>
          <p:nvPr/>
        </p:nvGrpSpPr>
        <p:grpSpPr>
          <a:xfrm>
            <a:off x="649964" y="1186971"/>
            <a:ext cx="6850044" cy="5265223"/>
            <a:chOff x="539285" y="1416750"/>
            <a:chExt cx="5667136" cy="4111877"/>
          </a:xfrm>
          <a:solidFill>
            <a:srgbClr val="539469"/>
          </a:solidFill>
        </p:grpSpPr>
        <p:sp>
          <p:nvSpPr>
            <p:cNvPr id="9" name="ïṧḷïḓê-Rectangle 4"/>
            <p:cNvSpPr/>
            <p:nvPr/>
          </p:nvSpPr>
          <p:spPr>
            <a:xfrm>
              <a:off x="539285" y="1416750"/>
              <a:ext cx="5667136" cy="15713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0" name="ïṧḷïḓê-文本框 10"/>
            <p:cNvSpPr txBox="1"/>
            <p:nvPr/>
          </p:nvSpPr>
          <p:spPr>
            <a:xfrm>
              <a:off x="674491" y="1487622"/>
              <a:ext cx="2915099" cy="688620"/>
            </a:xfrm>
            <a:prstGeom prst="rect">
              <a:avLst/>
            </a:prstGeom>
            <a:grpFill/>
          </p:spPr>
          <p:txBody>
            <a:bodyPr wrap="none" lIns="0" tIns="0" rIns="0" bIns="0">
              <a:normAutofit fontScale="97500"/>
            </a:bodyPr>
            <a:lstStyle/>
            <a:p>
              <a:pPr algn="l" defTabSz="457200"/>
              <a:r>
                <a:rPr kumimoji="1" lang="vi-VN" altLang="zh-CN" sz="3200" b="1" dirty="0">
                  <a:solidFill>
                    <a:schemeClr val="bg1"/>
                  </a:solidFill>
                  <a:latin typeface="+mj-lt"/>
                  <a:ea typeface="Elsie" panose="02000000000000000000" charset="0"/>
                  <a:cs typeface="Impact" panose="020B0806030902050204"/>
                  <a:sym typeface="+mn-ea"/>
                </a:rPr>
                <a:t>CÂU 13</a:t>
              </a:r>
              <a:endParaRPr kumimoji="1" lang="zh-CN" altLang="en-US" sz="3200" b="1" spc="600" dirty="0">
                <a:solidFill>
                  <a:schemeClr val="bg1"/>
                </a:solidFill>
                <a:latin typeface="+mj-lt"/>
                <a:ea typeface="Elsie" panose="02000000000000000000" charset="0"/>
                <a:cs typeface="Impact" panose="020B0806030902050204"/>
                <a:sym typeface="+mn-ea"/>
              </a:endParaRPr>
            </a:p>
          </p:txBody>
        </p:sp>
        <p:sp>
          <p:nvSpPr>
            <p:cNvPr id="11" name="ïṧḷïḓê-Rectangle 8"/>
            <p:cNvSpPr/>
            <p:nvPr/>
          </p:nvSpPr>
          <p:spPr>
            <a:xfrm>
              <a:off x="539285" y="3088746"/>
              <a:ext cx="5667136" cy="24398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2" name="矩形 11"/>
            <p:cNvSpPr/>
            <p:nvPr/>
          </p:nvSpPr>
          <p:spPr>
            <a:xfrm>
              <a:off x="563416" y="1906813"/>
              <a:ext cx="5531930" cy="844459"/>
            </a:xfrm>
            <a:prstGeom prst="rect">
              <a:avLst/>
            </a:prstGeom>
            <a:grpFill/>
          </p:spPr>
          <p:txBody>
            <a:bodyPr wrap="square">
              <a:spAutoFit/>
              <a:scene3d>
                <a:camera prst="orthographicFront"/>
                <a:lightRig rig="threePt" dir="t"/>
              </a:scene3d>
              <a:sp3d contourW="12700"/>
            </a:bodyPr>
            <a:lstStyle/>
            <a:p>
              <a:pPr algn="ctr">
                <a:lnSpc>
                  <a:spcPct val="120000"/>
                </a:lnSpc>
              </a:pP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enzim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VN" sz="2800" dirty="0">
                  <a:latin typeface="Times New Roman" panose="02020603050405020304" pitchFamily="18" charset="0"/>
                  <a:cs typeface="Times New Roman" panose="02020603050405020304" pitchFamily="18" charset="0"/>
                </a:rPr>
                <a:t>:</a:t>
              </a:r>
              <a:endParaRPr lang="zh-CN" altLang="en-US" sz="2800"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sp>
          <p:nvSpPr>
            <p:cNvPr id="13" name="矩形 12"/>
            <p:cNvSpPr/>
            <p:nvPr/>
          </p:nvSpPr>
          <p:spPr>
            <a:xfrm>
              <a:off x="563416" y="3167663"/>
              <a:ext cx="5228234" cy="1418113"/>
            </a:xfrm>
            <a:prstGeom prst="rect">
              <a:avLst/>
            </a:prstGeom>
            <a:grpFill/>
          </p:spPr>
          <p:txBody>
            <a:bodyPr wrap="square">
              <a:spAutoFit/>
              <a:scene3d>
                <a:camera prst="orthographicFront"/>
                <a:lightRig rig="threePt" dir="t"/>
              </a:scene3d>
              <a:sp3d contourW="12700"/>
            </a:bodyPr>
            <a:lstStyle/>
            <a:p>
              <a:pPr marL="342900" indent="-342900">
                <a:buAutoNum type="alphaUcPeriod"/>
              </a:pPr>
              <a:r>
                <a:rPr lang="en-VN" sz="2800" dirty="0">
                  <a:latin typeface="Times New Roman" panose="02020603050405020304" pitchFamily="18" charset="0"/>
                  <a:cs typeface="Times New Roman" panose="02020603050405020304" pitchFamily="18" charset="0"/>
                </a:rPr>
                <a:t>trung tâm điều khiển  </a:t>
              </a:r>
            </a:p>
            <a:p>
              <a:pPr marL="342900" indent="-342900">
                <a:buAutoNum type="alphaUcPeriod"/>
              </a:pPr>
              <a:r>
                <a:rPr lang="en-VN" sz="2800" dirty="0">
                  <a:latin typeface="Times New Roman" panose="02020603050405020304" pitchFamily="18" charset="0"/>
                  <a:cs typeface="Times New Roman" panose="02020603050405020304" pitchFamily="18" charset="0"/>
                </a:rPr>
                <a:t>trung tâm vận động</a:t>
              </a:r>
            </a:p>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VN" sz="2800" dirty="0">
                  <a:latin typeface="Times New Roman" panose="02020603050405020304" pitchFamily="18" charset="0"/>
                  <a:cs typeface="Times New Roman" panose="02020603050405020304" pitchFamily="18" charset="0"/>
                </a:rPr>
                <a:t> </a:t>
              </a:r>
              <a:endParaRPr lang="zh-CN" altLang="en-US" sz="2800"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grpSp>
      <p:sp>
        <p:nvSpPr>
          <p:cNvPr id="3" name="矩形 2"/>
          <p:cNvSpPr/>
          <p:nvPr/>
        </p:nvSpPr>
        <p:spPr>
          <a:xfrm>
            <a:off x="7634268" y="1187001"/>
            <a:ext cx="4193521" cy="5265193"/>
          </a:xfrm>
          <a:prstGeom prst="rect">
            <a:avLst/>
          </a:prstGeom>
          <a:blipFill dpi="0" rotWithShape="1">
            <a:blip r:embed="rId3"/>
            <a:srcRect/>
            <a:tile tx="0" ty="0" sx="55000" sy="55000" flip="none" algn="b"/>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11D5AD5F-FF95-761D-B052-39229DF692E0}"/>
              </a:ext>
            </a:extLst>
          </p:cNvPr>
          <p:cNvSpPr txBox="1"/>
          <p:nvPr/>
        </p:nvSpPr>
        <p:spPr>
          <a:xfrm>
            <a:off x="9202505" y="3621504"/>
            <a:ext cx="1998921" cy="523220"/>
          </a:xfrm>
          <a:prstGeom prst="rect">
            <a:avLst/>
          </a:prstGeom>
          <a:noFill/>
        </p:spPr>
        <p:txBody>
          <a:bodyPr wrap="square" rtlCol="0">
            <a:spAutoFit/>
          </a:bodyPr>
          <a:lstStyle/>
          <a:p>
            <a:r>
              <a:rPr lang="en-VN" sz="2800" b="1" dirty="0">
                <a:solidFill>
                  <a:srgbClr val="FF0000"/>
                </a:solidFill>
                <a:latin typeface="Times New Roman" panose="02020603050405020304" pitchFamily="18" charset="0"/>
                <a:cs typeface="Times New Roman" panose="02020603050405020304" pitchFamily="18" charset="0"/>
              </a:rPr>
              <a:t>ĐÁP ÁN: D</a:t>
            </a:r>
          </a:p>
        </p:txBody>
      </p:sp>
    </p:spTree>
    <p:extLst>
      <p:ext uri="{BB962C8B-B14F-4D97-AF65-F5344CB8AC3E}">
        <p14:creationId xmlns:p14="http://schemas.microsoft.com/office/powerpoint/2010/main" val="776804071"/>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288" y="-22991"/>
            <a:ext cx="12192000" cy="6858000"/>
            <a:chOff x="-191386" y="-376309"/>
            <a:chExt cx="12192000" cy="685800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86" y="-376309"/>
              <a:ext cx="12192000" cy="6858000"/>
            </a:xfrm>
            <a:prstGeom prst="rect">
              <a:avLst/>
            </a:prstGeom>
          </p:spPr>
        </p:pic>
        <p:grpSp>
          <p:nvGrpSpPr>
            <p:cNvPr id="15" name="组合 14"/>
            <p:cNvGrpSpPr/>
            <p:nvPr/>
          </p:nvGrpSpPr>
          <p:grpSpPr>
            <a:xfrm>
              <a:off x="27751" y="-213610"/>
              <a:ext cx="11796074" cy="6504026"/>
              <a:chOff x="27751" y="-213610"/>
              <a:chExt cx="11796074" cy="6504026"/>
            </a:xfrm>
          </p:grpSpPr>
          <p:grpSp>
            <p:nvGrpSpPr>
              <p:cNvPr id="16" name="组合 15"/>
              <p:cNvGrpSpPr/>
              <p:nvPr/>
            </p:nvGrpSpPr>
            <p:grpSpPr>
              <a:xfrm>
                <a:off x="27751" y="-213610"/>
                <a:ext cx="11796074" cy="6504026"/>
                <a:chOff x="27751" y="-213610"/>
                <a:chExt cx="11796074" cy="6504026"/>
              </a:xfrm>
            </p:grpSpPr>
            <p:sp>
              <p:nvSpPr>
                <p:cNvPr id="19" name="矩形 18"/>
                <p:cNvSpPr/>
                <p:nvPr/>
              </p:nvSpPr>
              <p:spPr>
                <a:xfrm flipV="1">
                  <a:off x="27751" y="-213610"/>
                  <a:ext cx="11796074" cy="6504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TextBox 2"/>
                <p:cNvSpPr txBox="1"/>
                <p:nvPr/>
              </p:nvSpPr>
              <p:spPr>
                <a:xfrm>
                  <a:off x="3073282" y="-34278"/>
                  <a:ext cx="5922335" cy="584775"/>
                </a:xfrm>
                <a:prstGeom prst="rect">
                  <a:avLst/>
                </a:prstGeom>
                <a:noFill/>
              </p:spPr>
              <p:txBody>
                <a:bodyPr wrap="square" rtlCol="0">
                  <a:spAutoFit/>
                </a:bodyPr>
                <a:lstStyle/>
                <a:p>
                  <a:pPr algn="dist"/>
                  <a:r>
                    <a:rPr lang="vi-VN" altLang="zh-CN" sz="3200" b="1" spc="600" dirty="0">
                      <a:solidFill>
                        <a:srgbClr val="539469"/>
                      </a:solidFill>
                      <a:latin typeface="+mj-lt"/>
                      <a:ea typeface="Elsie" panose="02000000000000000000" charset="0"/>
                    </a:rPr>
                    <a:t>THỬ TÀI TRÍ NHỚ</a:t>
                  </a:r>
                  <a:endParaRPr lang="zh-CN" altLang="en-US" sz="3200" b="1" spc="600" dirty="0">
                    <a:solidFill>
                      <a:srgbClr val="539469"/>
                    </a:solidFill>
                    <a:latin typeface="+mj-lt"/>
                    <a:ea typeface="Elsie" panose="02000000000000000000" charset="0"/>
                  </a:endParaRPr>
                </a:p>
              </p:txBody>
            </p:sp>
          </p:grpSp>
          <p:cxnSp>
            <p:nvCxnSpPr>
              <p:cNvPr id="17" name="直接连接符 16"/>
              <p:cNvCxnSpPr/>
              <p:nvPr/>
            </p:nvCxnSpPr>
            <p:spPr>
              <a:xfrm>
                <a:off x="2802507" y="550497"/>
                <a:ext cx="6463884" cy="0"/>
              </a:xfrm>
              <a:prstGeom prst="line">
                <a:avLst/>
              </a:prstGeom>
              <a:ln w="25400">
                <a:solidFill>
                  <a:srgbClr val="539469">
                    <a:alpha val="63000"/>
                  </a:srgb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p:cNvGrpSpPr/>
          <p:nvPr/>
        </p:nvGrpSpPr>
        <p:grpSpPr>
          <a:xfrm>
            <a:off x="459995" y="1186971"/>
            <a:ext cx="6997484" cy="5293134"/>
            <a:chOff x="382121" y="1416750"/>
            <a:chExt cx="5895918" cy="4133674"/>
          </a:xfrm>
          <a:solidFill>
            <a:srgbClr val="539469"/>
          </a:solidFill>
        </p:grpSpPr>
        <p:sp>
          <p:nvSpPr>
            <p:cNvPr id="9" name="ïṧḷïḓê-Rectangle 4"/>
            <p:cNvSpPr/>
            <p:nvPr/>
          </p:nvSpPr>
          <p:spPr>
            <a:xfrm>
              <a:off x="382121" y="1416750"/>
              <a:ext cx="5895918" cy="12248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0" name="ïṧḷïḓê-文本框 10"/>
            <p:cNvSpPr txBox="1"/>
            <p:nvPr/>
          </p:nvSpPr>
          <p:spPr>
            <a:xfrm>
              <a:off x="674491" y="1487622"/>
              <a:ext cx="2915099" cy="688620"/>
            </a:xfrm>
            <a:prstGeom prst="rect">
              <a:avLst/>
            </a:prstGeom>
            <a:grpFill/>
          </p:spPr>
          <p:txBody>
            <a:bodyPr wrap="none" lIns="0" tIns="0" rIns="0" bIns="0">
              <a:normAutofit fontScale="97500"/>
            </a:bodyPr>
            <a:lstStyle/>
            <a:p>
              <a:pPr algn="l" defTabSz="457200"/>
              <a:r>
                <a:rPr kumimoji="1" lang="vi-VN" altLang="zh-CN" sz="3200" b="1" dirty="0">
                  <a:solidFill>
                    <a:schemeClr val="bg1"/>
                  </a:solidFill>
                  <a:latin typeface="+mj-lt"/>
                  <a:ea typeface="Elsie" panose="02000000000000000000" charset="0"/>
                  <a:cs typeface="Impact" panose="020B0806030902050204"/>
                  <a:sym typeface="+mn-ea"/>
                </a:rPr>
                <a:t>CÂU 14</a:t>
              </a:r>
              <a:endParaRPr kumimoji="1" lang="zh-CN" altLang="en-US" sz="3200" b="1" spc="600" dirty="0">
                <a:solidFill>
                  <a:schemeClr val="bg1"/>
                </a:solidFill>
                <a:latin typeface="+mj-lt"/>
                <a:ea typeface="Elsie" panose="02000000000000000000" charset="0"/>
                <a:cs typeface="Impact" panose="020B0806030902050204"/>
                <a:sym typeface="+mn-ea"/>
              </a:endParaRPr>
            </a:p>
          </p:txBody>
        </p:sp>
        <p:sp>
          <p:nvSpPr>
            <p:cNvPr id="11" name="ïṧḷïḓê-Rectangle 8"/>
            <p:cNvSpPr/>
            <p:nvPr/>
          </p:nvSpPr>
          <p:spPr>
            <a:xfrm>
              <a:off x="382121" y="2764508"/>
              <a:ext cx="5824300" cy="27641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2" name="矩形 11"/>
            <p:cNvSpPr/>
            <p:nvPr/>
          </p:nvSpPr>
          <p:spPr>
            <a:xfrm>
              <a:off x="428209" y="1797133"/>
              <a:ext cx="5643005" cy="844459"/>
            </a:xfrm>
            <a:prstGeom prst="rect">
              <a:avLst/>
            </a:prstGeom>
            <a:grpFill/>
          </p:spPr>
          <p:txBody>
            <a:bodyPr wrap="square">
              <a:spAutoFit/>
              <a:scene3d>
                <a:camera prst="orthographicFront"/>
                <a:lightRig rig="threePt" dir="t"/>
              </a:scene3d>
              <a:sp3d contourW="12700"/>
            </a:bodyPr>
            <a:lstStyle/>
            <a:p>
              <a:pPr algn="ctr">
                <a:lnSpc>
                  <a:spcPct val="120000"/>
                </a:lnSpc>
              </a:pP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r>
                <a:rPr lang="en-VN" sz="2800" dirty="0">
                  <a:latin typeface="Times New Roman" panose="02020603050405020304" pitchFamily="18" charset="0"/>
                  <a:cs typeface="Times New Roman" panose="02020603050405020304" pitchFamily="18" charset="0"/>
                </a:rPr>
                <a:t> </a:t>
              </a:r>
              <a:endParaRPr lang="zh-CN" altLang="en-US" sz="2800"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sp>
          <p:nvSpPr>
            <p:cNvPr id="13" name="矩形 12"/>
            <p:cNvSpPr/>
            <p:nvPr/>
          </p:nvSpPr>
          <p:spPr>
            <a:xfrm>
              <a:off x="453739" y="2786305"/>
              <a:ext cx="5824300" cy="2764119"/>
            </a:xfrm>
            <a:prstGeom prst="rect">
              <a:avLst/>
            </a:prstGeom>
            <a:grpFill/>
          </p:spPr>
          <p:txBody>
            <a:bodyPr wrap="square">
              <a:spAutoFit/>
              <a:scene3d>
                <a:camera prst="orthographicFront"/>
                <a:lightRig rig="threePt" dir="t"/>
              </a:scene3d>
              <a:sp3d contourW="12700"/>
            </a:bodyPr>
            <a:lstStyle/>
            <a:p>
              <a:r>
                <a:rPr lang="en-VN" sz="2800" dirty="0">
                  <a:latin typeface="Times New Roman" panose="02020603050405020304" pitchFamily="18" charset="0"/>
                  <a:cs typeface="Times New Roman" panose="02020603050405020304" pitchFamily="18" charset="0"/>
                </a:rPr>
                <a:t>A. Điều khiển hoạt tính của enzim bằng cách tăng nhiệt độ.</a:t>
              </a:r>
            </a:p>
            <a:p>
              <a:r>
                <a:rPr lang="en-VN" sz="2800" dirty="0">
                  <a:latin typeface="Times New Roman" panose="02020603050405020304" pitchFamily="18" charset="0"/>
                  <a:cs typeface="Times New Roman" panose="02020603050405020304" pitchFamily="18" charset="0"/>
                </a:rPr>
                <a:t>B. Điều khiển hoạt tính của enzim bằng các chất hoạt hóa hay ức chế.</a:t>
              </a:r>
            </a:p>
            <a:p>
              <a:r>
                <a:rPr lang="en-VN" sz="2800" dirty="0">
                  <a:latin typeface="Times New Roman" panose="02020603050405020304" pitchFamily="18" charset="0"/>
                  <a:cs typeface="Times New Roman" panose="02020603050405020304" pitchFamily="18" charset="0"/>
                </a:rPr>
                <a:t>C. Điều khiển hoạt tính của enzim bằng cách giảm nhiệt độ.</a:t>
              </a:r>
            </a:p>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enzim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a:t>
              </a:r>
              <a:r>
                <a:rPr lang="en-VN" sz="2800" dirty="0">
                  <a:latin typeface="Times New Roman" panose="02020603050405020304" pitchFamily="18" charset="0"/>
                  <a:cs typeface="Times New Roman" panose="02020603050405020304" pitchFamily="18" charset="0"/>
                </a:rPr>
                <a:t> </a:t>
              </a:r>
              <a:endParaRPr lang="zh-CN" altLang="en-US" sz="2800"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grpSp>
      <p:sp>
        <p:nvSpPr>
          <p:cNvPr id="3" name="矩形 2"/>
          <p:cNvSpPr/>
          <p:nvPr/>
        </p:nvSpPr>
        <p:spPr>
          <a:xfrm>
            <a:off x="7634268" y="1187001"/>
            <a:ext cx="4193521" cy="5265193"/>
          </a:xfrm>
          <a:prstGeom prst="rect">
            <a:avLst/>
          </a:prstGeom>
          <a:blipFill dpi="0" rotWithShape="1">
            <a:blip r:embed="rId3"/>
            <a:srcRect/>
            <a:tile tx="0" ty="0" sx="55000" sy="55000" flip="none" algn="b"/>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11D5AD5F-FF95-761D-B052-39229DF692E0}"/>
              </a:ext>
            </a:extLst>
          </p:cNvPr>
          <p:cNvSpPr txBox="1"/>
          <p:nvPr/>
        </p:nvSpPr>
        <p:spPr>
          <a:xfrm>
            <a:off x="9202505" y="3621504"/>
            <a:ext cx="1998921" cy="523220"/>
          </a:xfrm>
          <a:prstGeom prst="rect">
            <a:avLst/>
          </a:prstGeom>
          <a:noFill/>
        </p:spPr>
        <p:txBody>
          <a:bodyPr wrap="square" rtlCol="0">
            <a:spAutoFit/>
          </a:bodyPr>
          <a:lstStyle/>
          <a:p>
            <a:r>
              <a:rPr lang="en-VN" sz="2800" b="1" dirty="0">
                <a:solidFill>
                  <a:srgbClr val="FF0000"/>
                </a:solidFill>
                <a:latin typeface="Times New Roman" panose="02020603050405020304" pitchFamily="18" charset="0"/>
                <a:cs typeface="Times New Roman" panose="02020603050405020304" pitchFamily="18" charset="0"/>
              </a:rPr>
              <a:t>ĐÁP ÁN: B</a:t>
            </a:r>
          </a:p>
        </p:txBody>
      </p:sp>
    </p:spTree>
    <p:extLst>
      <p:ext uri="{BB962C8B-B14F-4D97-AF65-F5344CB8AC3E}">
        <p14:creationId xmlns:p14="http://schemas.microsoft.com/office/powerpoint/2010/main" val="2496248639"/>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288" y="-22991"/>
            <a:ext cx="12192000" cy="6858000"/>
            <a:chOff x="-191386" y="-376309"/>
            <a:chExt cx="12192000" cy="685800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86" y="-376309"/>
              <a:ext cx="12192000" cy="6858000"/>
            </a:xfrm>
            <a:prstGeom prst="rect">
              <a:avLst/>
            </a:prstGeom>
          </p:spPr>
        </p:pic>
        <p:grpSp>
          <p:nvGrpSpPr>
            <p:cNvPr id="15" name="组合 14"/>
            <p:cNvGrpSpPr/>
            <p:nvPr/>
          </p:nvGrpSpPr>
          <p:grpSpPr>
            <a:xfrm>
              <a:off x="27751" y="-213610"/>
              <a:ext cx="11796074" cy="6504026"/>
              <a:chOff x="27751" y="-213610"/>
              <a:chExt cx="11796074" cy="6504026"/>
            </a:xfrm>
          </p:grpSpPr>
          <p:grpSp>
            <p:nvGrpSpPr>
              <p:cNvPr id="16" name="组合 15"/>
              <p:cNvGrpSpPr/>
              <p:nvPr/>
            </p:nvGrpSpPr>
            <p:grpSpPr>
              <a:xfrm>
                <a:off x="27751" y="-213610"/>
                <a:ext cx="11796074" cy="6504026"/>
                <a:chOff x="27751" y="-213610"/>
                <a:chExt cx="11796074" cy="6504026"/>
              </a:xfrm>
            </p:grpSpPr>
            <p:sp>
              <p:nvSpPr>
                <p:cNvPr id="19" name="矩形 18"/>
                <p:cNvSpPr/>
                <p:nvPr/>
              </p:nvSpPr>
              <p:spPr>
                <a:xfrm flipV="1">
                  <a:off x="27751" y="-213610"/>
                  <a:ext cx="11796074" cy="6504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TextBox 2"/>
                <p:cNvSpPr txBox="1"/>
                <p:nvPr/>
              </p:nvSpPr>
              <p:spPr>
                <a:xfrm>
                  <a:off x="3073282" y="-34278"/>
                  <a:ext cx="5922335" cy="584775"/>
                </a:xfrm>
                <a:prstGeom prst="rect">
                  <a:avLst/>
                </a:prstGeom>
                <a:noFill/>
              </p:spPr>
              <p:txBody>
                <a:bodyPr wrap="square" rtlCol="0">
                  <a:spAutoFit/>
                </a:bodyPr>
                <a:lstStyle/>
                <a:p>
                  <a:pPr algn="dist"/>
                  <a:r>
                    <a:rPr lang="vi-VN" altLang="zh-CN" sz="3200" b="1" spc="600" dirty="0">
                      <a:solidFill>
                        <a:srgbClr val="539469"/>
                      </a:solidFill>
                      <a:latin typeface="+mj-lt"/>
                      <a:ea typeface="Elsie" panose="02000000000000000000" charset="0"/>
                    </a:rPr>
                    <a:t>THỬ TÀI TRÍ NHỚ</a:t>
                  </a:r>
                  <a:endParaRPr lang="zh-CN" altLang="en-US" sz="3200" b="1" spc="600" dirty="0">
                    <a:solidFill>
                      <a:srgbClr val="539469"/>
                    </a:solidFill>
                    <a:latin typeface="+mj-lt"/>
                    <a:ea typeface="Elsie" panose="02000000000000000000" charset="0"/>
                  </a:endParaRPr>
                </a:p>
              </p:txBody>
            </p:sp>
          </p:grpSp>
          <p:cxnSp>
            <p:nvCxnSpPr>
              <p:cNvPr id="17" name="直接连接符 16"/>
              <p:cNvCxnSpPr/>
              <p:nvPr/>
            </p:nvCxnSpPr>
            <p:spPr>
              <a:xfrm>
                <a:off x="2802507" y="550497"/>
                <a:ext cx="6463884" cy="0"/>
              </a:xfrm>
              <a:prstGeom prst="line">
                <a:avLst/>
              </a:prstGeom>
              <a:ln w="25400">
                <a:solidFill>
                  <a:srgbClr val="539469">
                    <a:alpha val="63000"/>
                  </a:srgb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p:cNvGrpSpPr/>
          <p:nvPr/>
        </p:nvGrpSpPr>
        <p:grpSpPr>
          <a:xfrm>
            <a:off x="459995" y="1186971"/>
            <a:ext cx="6997484" cy="5265223"/>
            <a:chOff x="382121" y="1416750"/>
            <a:chExt cx="5895918" cy="4111877"/>
          </a:xfrm>
          <a:solidFill>
            <a:srgbClr val="539469"/>
          </a:solidFill>
        </p:grpSpPr>
        <p:sp>
          <p:nvSpPr>
            <p:cNvPr id="9" name="ïṧḷïḓê-Rectangle 4"/>
            <p:cNvSpPr/>
            <p:nvPr/>
          </p:nvSpPr>
          <p:spPr>
            <a:xfrm>
              <a:off x="382121" y="1416750"/>
              <a:ext cx="5895918" cy="12248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0" name="ïṧḷïḓê-文本框 10"/>
            <p:cNvSpPr txBox="1"/>
            <p:nvPr/>
          </p:nvSpPr>
          <p:spPr>
            <a:xfrm>
              <a:off x="674491" y="1487622"/>
              <a:ext cx="2915099" cy="688620"/>
            </a:xfrm>
            <a:prstGeom prst="rect">
              <a:avLst/>
            </a:prstGeom>
            <a:grpFill/>
          </p:spPr>
          <p:txBody>
            <a:bodyPr wrap="none" lIns="0" tIns="0" rIns="0" bIns="0">
              <a:normAutofit fontScale="97500"/>
            </a:bodyPr>
            <a:lstStyle/>
            <a:p>
              <a:pPr algn="l" defTabSz="457200"/>
              <a:r>
                <a:rPr kumimoji="1" lang="vi-VN" altLang="zh-CN" sz="3200" b="1" dirty="0">
                  <a:solidFill>
                    <a:schemeClr val="bg1"/>
                  </a:solidFill>
                  <a:latin typeface="+mj-lt"/>
                  <a:ea typeface="Elsie" panose="02000000000000000000" charset="0"/>
                  <a:cs typeface="Impact" panose="020B0806030902050204"/>
                  <a:sym typeface="+mn-ea"/>
                </a:rPr>
                <a:t>CÂU 15</a:t>
              </a:r>
              <a:endParaRPr kumimoji="1" lang="zh-CN" altLang="en-US" sz="3200" b="1" spc="600" dirty="0">
                <a:solidFill>
                  <a:schemeClr val="bg1"/>
                </a:solidFill>
                <a:latin typeface="+mj-lt"/>
                <a:ea typeface="Elsie" panose="02000000000000000000" charset="0"/>
                <a:cs typeface="Impact" panose="020B0806030902050204"/>
                <a:sym typeface="+mn-ea"/>
              </a:endParaRPr>
            </a:p>
          </p:txBody>
        </p:sp>
        <p:sp>
          <p:nvSpPr>
            <p:cNvPr id="11" name="ïṧḷïḓê-Rectangle 8"/>
            <p:cNvSpPr/>
            <p:nvPr/>
          </p:nvSpPr>
          <p:spPr>
            <a:xfrm>
              <a:off x="382121" y="2764508"/>
              <a:ext cx="5895918" cy="27641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2" name="矩形 11"/>
            <p:cNvSpPr/>
            <p:nvPr/>
          </p:nvSpPr>
          <p:spPr>
            <a:xfrm>
              <a:off x="428209" y="1797133"/>
              <a:ext cx="5643005" cy="844459"/>
            </a:xfrm>
            <a:prstGeom prst="rect">
              <a:avLst/>
            </a:prstGeom>
            <a:grpFill/>
          </p:spPr>
          <p:txBody>
            <a:bodyPr wrap="square">
              <a:spAutoFit/>
              <a:scene3d>
                <a:camera prst="orthographicFront"/>
                <a:lightRig rig="threePt" dir="t"/>
              </a:scene3d>
              <a:sp3d contourW="12700"/>
            </a:bodyPr>
            <a:lstStyle/>
            <a:p>
              <a:pPr algn="ctr">
                <a:lnSpc>
                  <a:spcPct val="120000"/>
                </a:lnSpc>
              </a:pP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glucozo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endParaRPr lang="zh-CN" altLang="en-US" sz="2800"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sp>
          <p:nvSpPr>
            <p:cNvPr id="13" name="矩形 12"/>
            <p:cNvSpPr/>
            <p:nvPr/>
          </p:nvSpPr>
          <p:spPr>
            <a:xfrm>
              <a:off x="453740" y="2786305"/>
              <a:ext cx="5752682" cy="1418113"/>
            </a:xfrm>
            <a:prstGeom prst="rect">
              <a:avLst/>
            </a:prstGeom>
            <a:grpFill/>
          </p:spPr>
          <p:txBody>
            <a:bodyPr wrap="square">
              <a:spAutoFit/>
              <a:scene3d>
                <a:camera prst="orthographicFront"/>
                <a:lightRig rig="threePt" dir="t"/>
              </a:scene3d>
              <a:sp3d contourW="12700"/>
            </a:bodyPr>
            <a:lstStyle/>
            <a:p>
              <a:pPr marL="342900" indent="-342900">
                <a:buAutoNum type="alphaUcPeriod"/>
              </a:pPr>
              <a:r>
                <a:rPr lang="en-US" sz="2800" dirty="0">
                  <a:latin typeface="Times New Roman" panose="02020603050405020304" pitchFamily="18" charset="0"/>
                  <a:cs typeface="Times New Roman" panose="02020603050405020304" pitchFamily="18" charset="0"/>
                </a:rPr>
                <a:t>2ADP   </a:t>
              </a:r>
            </a:p>
            <a:p>
              <a:pPr marL="342900" indent="-342900">
                <a:buAutoNum type="alphaUcPeriod"/>
              </a:pPr>
              <a:r>
                <a:rPr lang="en-US" sz="2800" dirty="0">
                  <a:latin typeface="Times New Roman" panose="02020603050405020304" pitchFamily="18" charset="0"/>
                  <a:cs typeface="Times New Roman" panose="02020603050405020304" pitchFamily="18" charset="0"/>
                </a:rPr>
                <a:t>1ADP   </a:t>
              </a:r>
            </a:p>
            <a:p>
              <a:pPr marL="342900" indent="-342900">
                <a:buAutoNum type="alphaUcPeriod"/>
              </a:pPr>
              <a:r>
                <a:rPr lang="en-US" sz="2800" dirty="0">
                  <a:latin typeface="Times New Roman" panose="02020603050405020304" pitchFamily="18" charset="0"/>
                  <a:cs typeface="Times New Roman" panose="02020603050405020304" pitchFamily="18" charset="0"/>
                </a:rPr>
                <a:t>2ATP   </a:t>
              </a:r>
            </a:p>
            <a:p>
              <a:r>
                <a:rPr lang="en-US" sz="2800" dirty="0">
                  <a:latin typeface="Times New Roman" panose="02020603050405020304" pitchFamily="18" charset="0"/>
                  <a:cs typeface="Times New Roman" panose="02020603050405020304" pitchFamily="18" charset="0"/>
                </a:rPr>
                <a:t>D.1ATP</a:t>
              </a:r>
              <a:r>
                <a:rPr lang="en-VN" sz="2800" dirty="0">
                  <a:latin typeface="Times New Roman" panose="02020603050405020304" pitchFamily="18" charset="0"/>
                  <a:cs typeface="Times New Roman" panose="02020603050405020304" pitchFamily="18" charset="0"/>
                </a:rPr>
                <a:t> </a:t>
              </a:r>
              <a:endParaRPr lang="zh-CN" altLang="en-US" sz="2800"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grpSp>
      <p:sp>
        <p:nvSpPr>
          <p:cNvPr id="3" name="矩形 2"/>
          <p:cNvSpPr/>
          <p:nvPr/>
        </p:nvSpPr>
        <p:spPr>
          <a:xfrm>
            <a:off x="7634268" y="1187001"/>
            <a:ext cx="4193521" cy="5265193"/>
          </a:xfrm>
          <a:prstGeom prst="rect">
            <a:avLst/>
          </a:prstGeom>
          <a:blipFill dpi="0" rotWithShape="1">
            <a:blip r:embed="rId3"/>
            <a:srcRect/>
            <a:tile tx="0" ty="0" sx="55000" sy="55000" flip="none" algn="b"/>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11D5AD5F-FF95-761D-B052-39229DF692E0}"/>
              </a:ext>
            </a:extLst>
          </p:cNvPr>
          <p:cNvSpPr txBox="1"/>
          <p:nvPr/>
        </p:nvSpPr>
        <p:spPr>
          <a:xfrm>
            <a:off x="9202505" y="3621504"/>
            <a:ext cx="1998921" cy="523220"/>
          </a:xfrm>
          <a:prstGeom prst="rect">
            <a:avLst/>
          </a:prstGeom>
          <a:noFill/>
        </p:spPr>
        <p:txBody>
          <a:bodyPr wrap="square" rtlCol="0">
            <a:spAutoFit/>
          </a:bodyPr>
          <a:lstStyle/>
          <a:p>
            <a:r>
              <a:rPr lang="en-VN" sz="2800" b="1" dirty="0">
                <a:solidFill>
                  <a:srgbClr val="FF0000"/>
                </a:solidFill>
                <a:latin typeface="Times New Roman" panose="02020603050405020304" pitchFamily="18" charset="0"/>
                <a:cs typeface="Times New Roman" panose="02020603050405020304" pitchFamily="18" charset="0"/>
              </a:rPr>
              <a:t>ĐÁP ÁN:C</a:t>
            </a:r>
          </a:p>
        </p:txBody>
      </p:sp>
    </p:spTree>
    <p:extLst>
      <p:ext uri="{BB962C8B-B14F-4D97-AF65-F5344CB8AC3E}">
        <p14:creationId xmlns:p14="http://schemas.microsoft.com/office/powerpoint/2010/main" val="2904235374"/>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753"/>
            <a:ext cx="12192000" cy="6858000"/>
          </a:xfrm>
          <a:prstGeom prst="rect">
            <a:avLst/>
          </a:prstGeom>
        </p:spPr>
      </p:pic>
      <p:sp>
        <p:nvSpPr>
          <p:cNvPr id="24" name="矩形: 圆角 23"/>
          <p:cNvSpPr/>
          <p:nvPr/>
        </p:nvSpPr>
        <p:spPr>
          <a:xfrm>
            <a:off x="3372558" y="1144712"/>
            <a:ext cx="1890884" cy="2600048"/>
          </a:xfrm>
          <a:prstGeom prst="roundRect">
            <a:avLst>
              <a:gd name="adj" fmla="val 0"/>
            </a:avLst>
          </a:prstGeom>
          <a:solidFill>
            <a:srgbClr val="539469"/>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2800" b="1" spc="600" dirty="0">
                <a:solidFill>
                  <a:schemeClr val="bg1"/>
                </a:solidFill>
                <a:latin typeface="Times New Roman" panose="02020603050405020304" pitchFamily="18" charset="0"/>
                <a:ea typeface="Elsie" panose="02000000000000000000" charset="0"/>
                <a:cs typeface="Times New Roman" panose="02020603050405020304" pitchFamily="18" charset="0"/>
              </a:rPr>
              <a:t>NỘI DUNG</a:t>
            </a:r>
            <a:endParaRPr lang="en-US" altLang="zh-CN" sz="3200" b="1" spc="600"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grpSp>
        <p:nvGrpSpPr>
          <p:cNvPr id="25" name="组合 24"/>
          <p:cNvGrpSpPr/>
          <p:nvPr/>
        </p:nvGrpSpPr>
        <p:grpSpPr>
          <a:xfrm>
            <a:off x="5681797" y="1144711"/>
            <a:ext cx="5609980" cy="2600049"/>
            <a:chOff x="6950678" y="1606725"/>
            <a:chExt cx="3611565" cy="3399563"/>
          </a:xfrm>
          <a:solidFill>
            <a:srgbClr val="539469"/>
          </a:solidFill>
        </p:grpSpPr>
        <p:grpSp>
          <p:nvGrpSpPr>
            <p:cNvPr id="26" name="组合 25"/>
            <p:cNvGrpSpPr/>
            <p:nvPr/>
          </p:nvGrpSpPr>
          <p:grpSpPr>
            <a:xfrm>
              <a:off x="7848779" y="1635499"/>
              <a:ext cx="2713464" cy="463420"/>
              <a:chOff x="3382715" y="1469531"/>
              <a:chExt cx="2713464" cy="463420"/>
            </a:xfrm>
            <a:grpFill/>
          </p:grpSpPr>
          <p:sp>
            <p:nvSpPr>
              <p:cNvPr id="40" name="燕尾形 80"/>
              <p:cNvSpPr/>
              <p:nvPr/>
            </p:nvSpPr>
            <p:spPr>
              <a:xfrm>
                <a:off x="3382715" y="1469531"/>
                <a:ext cx="2713464" cy="463420"/>
              </a:xfrm>
              <a:prstGeom prst="chevron">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dirty="0">
                  <a:solidFill>
                    <a:schemeClr val="bg1"/>
                  </a:solidFill>
                  <a:latin typeface="Elsie" panose="02000000000000000000" charset="0"/>
                  <a:ea typeface="Elsie" panose="02000000000000000000" charset="0"/>
                </a:endParaRPr>
              </a:p>
            </p:txBody>
          </p:sp>
          <p:sp>
            <p:nvSpPr>
              <p:cNvPr id="41" name="矩形 40"/>
              <p:cNvSpPr/>
              <p:nvPr/>
            </p:nvSpPr>
            <p:spPr>
              <a:xfrm>
                <a:off x="3510381" y="1502657"/>
                <a:ext cx="2471519" cy="402419"/>
              </a:xfrm>
              <a:prstGeom prst="rect">
                <a:avLst/>
              </a:prstGeom>
              <a:grpFill/>
              <a:ln>
                <a:noFill/>
              </a:ln>
            </p:spPr>
            <p:txBody>
              <a:bodyPr wrap="none">
                <a:spAutoFit/>
              </a:bodyPr>
              <a:lstStyle/>
              <a:p>
                <a:pPr algn="ctr" fontAlgn="base">
                  <a:spcBef>
                    <a:spcPct val="0"/>
                  </a:spcBef>
                  <a:spcAft>
                    <a:spcPct val="0"/>
                  </a:spcAft>
                </a:pPr>
                <a:r>
                  <a:rPr lang="vi-VN" altLang="zh-CN" sz="1400" spc="600" dirty="0">
                    <a:solidFill>
                      <a:schemeClr val="bg1"/>
                    </a:solidFill>
                    <a:latin typeface="+mj-lt"/>
                    <a:ea typeface="Elsie" panose="02000000000000000000" charset="0"/>
                  </a:rPr>
                  <a:t>KHỞI ĐỘNG</a:t>
                </a:r>
                <a:endParaRPr lang="zh-CN" altLang="en-US" sz="1400" spc="600" dirty="0">
                  <a:solidFill>
                    <a:schemeClr val="bg1"/>
                  </a:solidFill>
                  <a:latin typeface="+mj-lt"/>
                  <a:ea typeface="Elsie" panose="02000000000000000000" charset="0"/>
                </a:endParaRPr>
              </a:p>
            </p:txBody>
          </p:sp>
        </p:grpSp>
        <p:sp>
          <p:nvSpPr>
            <p:cNvPr id="38" name="燕尾形 78"/>
            <p:cNvSpPr/>
            <p:nvPr/>
          </p:nvSpPr>
          <p:spPr>
            <a:xfrm>
              <a:off x="7848779" y="2563850"/>
              <a:ext cx="2713464" cy="463420"/>
            </a:xfrm>
            <a:prstGeom prst="chevron">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vi-VN" altLang="zh-CN" sz="1600" dirty="0">
                  <a:solidFill>
                    <a:schemeClr val="bg1"/>
                  </a:solidFill>
                  <a:latin typeface="+mj-lt"/>
                  <a:ea typeface="Elsie" panose="02000000000000000000" charset="0"/>
                </a:rPr>
                <a:t>HỆ THỐNG KIẾN THỨC</a:t>
              </a:r>
              <a:endParaRPr lang="zh-CN" altLang="en-US" sz="1600" dirty="0">
                <a:solidFill>
                  <a:schemeClr val="bg1"/>
                </a:solidFill>
                <a:latin typeface="+mj-lt"/>
                <a:ea typeface="Elsie" panose="02000000000000000000" charset="0"/>
              </a:endParaRPr>
            </a:p>
          </p:txBody>
        </p:sp>
        <p:grpSp>
          <p:nvGrpSpPr>
            <p:cNvPr id="28" name="组合 27"/>
            <p:cNvGrpSpPr/>
            <p:nvPr/>
          </p:nvGrpSpPr>
          <p:grpSpPr>
            <a:xfrm>
              <a:off x="7848779" y="3551920"/>
              <a:ext cx="2713464" cy="463420"/>
              <a:chOff x="5477851" y="3083498"/>
              <a:chExt cx="2713464" cy="463420"/>
            </a:xfrm>
            <a:grpFill/>
          </p:grpSpPr>
          <p:sp>
            <p:nvSpPr>
              <p:cNvPr id="36" name="燕尾形 76"/>
              <p:cNvSpPr/>
              <p:nvPr/>
            </p:nvSpPr>
            <p:spPr>
              <a:xfrm>
                <a:off x="5477851" y="3083498"/>
                <a:ext cx="2713464" cy="463420"/>
              </a:xfrm>
              <a:prstGeom prst="chevron">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a:solidFill>
                    <a:schemeClr val="bg1"/>
                  </a:solidFill>
                  <a:latin typeface="Elsie" panose="02000000000000000000" charset="0"/>
                  <a:ea typeface="Elsie" panose="02000000000000000000" charset="0"/>
                </a:endParaRPr>
              </a:p>
            </p:txBody>
          </p:sp>
          <p:sp>
            <p:nvSpPr>
              <p:cNvPr id="37" name="矩形 36"/>
              <p:cNvSpPr/>
              <p:nvPr/>
            </p:nvSpPr>
            <p:spPr>
              <a:xfrm>
                <a:off x="6241224" y="3127501"/>
                <a:ext cx="1200350" cy="402419"/>
              </a:xfrm>
              <a:prstGeom prst="rect">
                <a:avLst/>
              </a:prstGeom>
              <a:grpFill/>
              <a:ln>
                <a:noFill/>
              </a:ln>
            </p:spPr>
            <p:txBody>
              <a:bodyPr wrap="none">
                <a:spAutoFit/>
              </a:bodyPr>
              <a:lstStyle/>
              <a:p>
                <a:pPr algn="ctr" fontAlgn="base">
                  <a:spcBef>
                    <a:spcPct val="0"/>
                  </a:spcBef>
                  <a:spcAft>
                    <a:spcPct val="0"/>
                  </a:spcAft>
                </a:pPr>
                <a:r>
                  <a:rPr lang="vi-VN" altLang="zh-CN" sz="1400" spc="600" dirty="0">
                    <a:solidFill>
                      <a:schemeClr val="bg1"/>
                    </a:solidFill>
                    <a:latin typeface="+mj-lt"/>
                    <a:ea typeface="Elsie" panose="02000000000000000000" charset="0"/>
                  </a:rPr>
                  <a:t>LUYỆN TẬP</a:t>
                </a:r>
                <a:endParaRPr lang="en-US" altLang="zh-CN" sz="1400" spc="600" dirty="0">
                  <a:solidFill>
                    <a:schemeClr val="bg1"/>
                  </a:solidFill>
                  <a:latin typeface="Elsie" panose="02000000000000000000" charset="0"/>
                  <a:ea typeface="Elsie" panose="02000000000000000000" charset="0"/>
                </a:endParaRPr>
              </a:p>
            </p:txBody>
          </p:sp>
        </p:grpSp>
        <p:grpSp>
          <p:nvGrpSpPr>
            <p:cNvPr id="29" name="组合 28"/>
            <p:cNvGrpSpPr/>
            <p:nvPr/>
          </p:nvGrpSpPr>
          <p:grpSpPr>
            <a:xfrm>
              <a:off x="7848779" y="4511932"/>
              <a:ext cx="2713464" cy="463420"/>
              <a:chOff x="4469387" y="3943082"/>
              <a:chExt cx="2713464" cy="463420"/>
            </a:xfrm>
            <a:grpFill/>
          </p:grpSpPr>
          <p:sp>
            <p:nvSpPr>
              <p:cNvPr id="34" name="燕尾形 74"/>
              <p:cNvSpPr/>
              <p:nvPr/>
            </p:nvSpPr>
            <p:spPr>
              <a:xfrm>
                <a:off x="4469387" y="3943082"/>
                <a:ext cx="2713464" cy="463420"/>
              </a:xfrm>
              <a:prstGeom prst="chevron">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a:solidFill>
                    <a:schemeClr val="bg1"/>
                  </a:solidFill>
                  <a:latin typeface="Elsie" panose="02000000000000000000" charset="0"/>
                  <a:ea typeface="Elsie" panose="02000000000000000000" charset="0"/>
                </a:endParaRPr>
              </a:p>
            </p:txBody>
          </p:sp>
          <p:sp>
            <p:nvSpPr>
              <p:cNvPr id="35" name="矩形 34"/>
              <p:cNvSpPr/>
              <p:nvPr/>
            </p:nvSpPr>
            <p:spPr>
              <a:xfrm>
                <a:off x="5293947" y="3975335"/>
                <a:ext cx="1129185" cy="402419"/>
              </a:xfrm>
              <a:prstGeom prst="rect">
                <a:avLst/>
              </a:prstGeom>
              <a:grpFill/>
              <a:ln>
                <a:noFill/>
              </a:ln>
            </p:spPr>
            <p:txBody>
              <a:bodyPr wrap="none">
                <a:spAutoFit/>
              </a:bodyPr>
              <a:lstStyle/>
              <a:p>
                <a:pPr algn="ctr" fontAlgn="base">
                  <a:spcBef>
                    <a:spcPct val="0"/>
                  </a:spcBef>
                  <a:spcAft>
                    <a:spcPct val="0"/>
                  </a:spcAft>
                </a:pPr>
                <a:r>
                  <a:rPr lang="vi-VN" altLang="zh-CN" sz="1400" spc="600" dirty="0">
                    <a:solidFill>
                      <a:schemeClr val="bg1"/>
                    </a:solidFill>
                    <a:latin typeface="+mj-lt"/>
                    <a:ea typeface="Elsie" panose="02000000000000000000" charset="0"/>
                  </a:rPr>
                  <a:t>VẬN DỤNG</a:t>
                </a:r>
                <a:endParaRPr lang="en-US" altLang="zh-CN" sz="1400" spc="600" dirty="0">
                  <a:solidFill>
                    <a:schemeClr val="bg1"/>
                  </a:solidFill>
                  <a:latin typeface="+mj-lt"/>
                  <a:ea typeface="Elsie" panose="02000000000000000000" charset="0"/>
                </a:endParaRPr>
              </a:p>
            </p:txBody>
          </p:sp>
        </p:grpSp>
        <p:sp>
          <p:nvSpPr>
            <p:cNvPr id="30" name="TextBox 33"/>
            <p:cNvSpPr txBox="1"/>
            <p:nvPr/>
          </p:nvSpPr>
          <p:spPr>
            <a:xfrm>
              <a:off x="6950678" y="1606725"/>
              <a:ext cx="718518" cy="523132"/>
            </a:xfrm>
            <a:prstGeom prst="rect">
              <a:avLst/>
            </a:prstGeom>
            <a:grpFill/>
            <a:ln w="76200">
              <a:noFill/>
            </a:ln>
          </p:spPr>
          <p:txBody>
            <a:bodyPr wrap="square" lIns="91433" tIns="45716" rIns="91433" bIns="45716" rtlCol="0">
              <a:spAutoFit/>
            </a:bodyPr>
            <a:lstStyle/>
            <a:p>
              <a:pPr algn="ctr"/>
              <a:r>
                <a:rPr lang="en-US" altLang="zh-CN" sz="2000" dirty="0">
                  <a:solidFill>
                    <a:schemeClr val="bg1"/>
                  </a:solidFill>
                  <a:latin typeface="Elsie" panose="02000000000000000000" charset="0"/>
                  <a:ea typeface="Elsie" panose="02000000000000000000" charset="0"/>
                </a:rPr>
                <a:t>1</a:t>
              </a:r>
              <a:endParaRPr lang="zh-CN" altLang="en-US" sz="2000" dirty="0">
                <a:solidFill>
                  <a:schemeClr val="bg1"/>
                </a:solidFill>
                <a:latin typeface="Elsie" panose="02000000000000000000" charset="0"/>
                <a:ea typeface="Elsie" panose="02000000000000000000" charset="0"/>
              </a:endParaRPr>
            </a:p>
          </p:txBody>
        </p:sp>
        <p:sp>
          <p:nvSpPr>
            <p:cNvPr id="31" name="TextBox 34"/>
            <p:cNvSpPr txBox="1"/>
            <p:nvPr/>
          </p:nvSpPr>
          <p:spPr>
            <a:xfrm>
              <a:off x="6950678" y="2535075"/>
              <a:ext cx="718518" cy="523132"/>
            </a:xfrm>
            <a:prstGeom prst="rect">
              <a:avLst/>
            </a:prstGeom>
            <a:grpFill/>
            <a:ln w="76200">
              <a:noFill/>
            </a:ln>
          </p:spPr>
          <p:txBody>
            <a:bodyPr wrap="square" lIns="91433" tIns="45716" rIns="91433" bIns="45716" rtlCol="0">
              <a:spAutoFit/>
            </a:bodyPr>
            <a:lstStyle/>
            <a:p>
              <a:pPr algn="ctr"/>
              <a:r>
                <a:rPr lang="en-US" altLang="zh-CN" sz="2000" dirty="0">
                  <a:solidFill>
                    <a:schemeClr val="bg1"/>
                  </a:solidFill>
                  <a:latin typeface="Elsie" panose="02000000000000000000" charset="0"/>
                  <a:ea typeface="Elsie" panose="02000000000000000000" charset="0"/>
                </a:rPr>
                <a:t>2</a:t>
              </a:r>
              <a:endParaRPr lang="zh-CN" altLang="en-US" sz="2000" dirty="0">
                <a:solidFill>
                  <a:schemeClr val="bg1"/>
                </a:solidFill>
                <a:latin typeface="Elsie" panose="02000000000000000000" charset="0"/>
                <a:ea typeface="Elsie" panose="02000000000000000000" charset="0"/>
              </a:endParaRPr>
            </a:p>
          </p:txBody>
        </p:sp>
        <p:sp>
          <p:nvSpPr>
            <p:cNvPr id="32" name="TextBox 35"/>
            <p:cNvSpPr txBox="1"/>
            <p:nvPr/>
          </p:nvSpPr>
          <p:spPr>
            <a:xfrm>
              <a:off x="6950678" y="3523145"/>
              <a:ext cx="718518" cy="523132"/>
            </a:xfrm>
            <a:prstGeom prst="rect">
              <a:avLst/>
            </a:prstGeom>
            <a:grpFill/>
            <a:ln w="76200">
              <a:noFill/>
            </a:ln>
          </p:spPr>
          <p:txBody>
            <a:bodyPr wrap="square" lIns="91433" tIns="45716" rIns="91433" bIns="45716" rtlCol="0">
              <a:spAutoFit/>
            </a:bodyPr>
            <a:lstStyle/>
            <a:p>
              <a:pPr algn="ctr"/>
              <a:r>
                <a:rPr lang="en-US" altLang="zh-CN" sz="2000" dirty="0">
                  <a:solidFill>
                    <a:schemeClr val="bg1"/>
                  </a:solidFill>
                  <a:latin typeface="Elsie" panose="02000000000000000000" charset="0"/>
                  <a:ea typeface="Elsie" panose="02000000000000000000" charset="0"/>
                </a:rPr>
                <a:t>3</a:t>
              </a:r>
              <a:endParaRPr lang="zh-CN" altLang="en-US" sz="2000" dirty="0">
                <a:solidFill>
                  <a:schemeClr val="bg1"/>
                </a:solidFill>
                <a:latin typeface="Elsie" panose="02000000000000000000" charset="0"/>
                <a:ea typeface="Elsie" panose="02000000000000000000" charset="0"/>
              </a:endParaRPr>
            </a:p>
          </p:txBody>
        </p:sp>
        <p:sp>
          <p:nvSpPr>
            <p:cNvPr id="33" name="TextBox 36"/>
            <p:cNvSpPr txBox="1"/>
            <p:nvPr/>
          </p:nvSpPr>
          <p:spPr>
            <a:xfrm>
              <a:off x="6950678" y="4483156"/>
              <a:ext cx="718518" cy="523132"/>
            </a:xfrm>
            <a:prstGeom prst="rect">
              <a:avLst/>
            </a:prstGeom>
            <a:grpFill/>
            <a:ln w="76200">
              <a:noFill/>
            </a:ln>
          </p:spPr>
          <p:txBody>
            <a:bodyPr wrap="square" lIns="91433" tIns="45716" rIns="91433" bIns="45716" rtlCol="0">
              <a:spAutoFit/>
            </a:bodyPr>
            <a:lstStyle/>
            <a:p>
              <a:pPr algn="ctr"/>
              <a:r>
                <a:rPr lang="en-US" altLang="zh-CN" sz="2000" dirty="0">
                  <a:solidFill>
                    <a:schemeClr val="bg1"/>
                  </a:solidFill>
                  <a:latin typeface="Elsie" panose="02000000000000000000" charset="0"/>
                  <a:ea typeface="Elsie" panose="02000000000000000000" charset="0"/>
                </a:rPr>
                <a:t>4</a:t>
              </a:r>
              <a:endParaRPr lang="zh-CN" altLang="en-US" sz="2000" dirty="0">
                <a:solidFill>
                  <a:schemeClr val="bg1"/>
                </a:solidFill>
                <a:latin typeface="Elsie" panose="02000000000000000000" charset="0"/>
                <a:ea typeface="Elsie" panose="02000000000000000000" charset="0"/>
              </a:endParaRPr>
            </a:p>
          </p:txBody>
        </p:sp>
      </p:gr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ppt_x"/>
                                          </p:val>
                                        </p:tav>
                                        <p:tav tm="100000">
                                          <p:val>
                                            <p:strVal val="#ppt_x"/>
                                          </p:val>
                                        </p:tav>
                                      </p:tavLst>
                                    </p:anim>
                                    <p:anim calcmode="lin" valueType="num">
                                      <p:cBhvr additive="base">
                                        <p:cTn id="12" dur="75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00032" y="0"/>
            <a:ext cx="12192000" cy="6858000"/>
            <a:chOff x="0" y="0"/>
            <a:chExt cx="12192000" cy="685800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4" name="组合 13"/>
            <p:cNvGrpSpPr/>
            <p:nvPr/>
          </p:nvGrpSpPr>
          <p:grpSpPr>
            <a:xfrm>
              <a:off x="197963" y="151858"/>
              <a:ext cx="11796074" cy="6504026"/>
              <a:chOff x="197963" y="151858"/>
              <a:chExt cx="11796074" cy="6504026"/>
            </a:xfrm>
          </p:grpSpPr>
          <p:grpSp>
            <p:nvGrpSpPr>
              <p:cNvPr id="15" name="组合 14"/>
              <p:cNvGrpSpPr/>
              <p:nvPr/>
            </p:nvGrpSpPr>
            <p:grpSpPr>
              <a:xfrm>
                <a:off x="197963" y="151858"/>
                <a:ext cx="11796074" cy="6504026"/>
                <a:chOff x="197963" y="151858"/>
                <a:chExt cx="11796074" cy="6504026"/>
              </a:xfrm>
            </p:grpSpPr>
            <p:sp>
              <p:nvSpPr>
                <p:cNvPr id="24" name="矩形 23"/>
                <p:cNvSpPr/>
                <p:nvPr/>
              </p:nvSpPr>
              <p:spPr>
                <a:xfrm flipV="1">
                  <a:off x="197963" y="151858"/>
                  <a:ext cx="11796074" cy="6504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TextBox 2"/>
                <p:cNvSpPr txBox="1"/>
                <p:nvPr/>
              </p:nvSpPr>
              <p:spPr>
                <a:xfrm>
                  <a:off x="3548519" y="399410"/>
                  <a:ext cx="5094962" cy="584775"/>
                </a:xfrm>
                <a:prstGeom prst="rect">
                  <a:avLst/>
                </a:prstGeom>
                <a:noFill/>
              </p:spPr>
              <p:txBody>
                <a:bodyPr wrap="square" rtlCol="0">
                  <a:spAutoFit/>
                </a:bodyPr>
                <a:lstStyle/>
                <a:p>
                  <a:pPr algn="dist"/>
                  <a:r>
                    <a:rPr lang="vi-VN" altLang="zh-CN" sz="3200" spc="600" dirty="0">
                      <a:solidFill>
                        <a:srgbClr val="539469"/>
                      </a:solidFill>
                      <a:latin typeface="+mj-lt"/>
                      <a:ea typeface="Elsie" panose="02000000000000000000" charset="0"/>
                    </a:rPr>
                    <a:t>THỬ TÀI TRÍ NHỚ</a:t>
                  </a:r>
                  <a:endParaRPr lang="zh-CN" altLang="en-US" sz="3200" spc="600" dirty="0">
                    <a:solidFill>
                      <a:srgbClr val="539469"/>
                    </a:solidFill>
                    <a:latin typeface="+mj-lt"/>
                    <a:ea typeface="Elsie" panose="02000000000000000000" charset="0"/>
                  </a:endParaRPr>
                </a:p>
              </p:txBody>
            </p:sp>
          </p:grpSp>
          <p:cxnSp>
            <p:nvCxnSpPr>
              <p:cNvPr id="23" name="直接连接符 22"/>
              <p:cNvCxnSpPr/>
              <p:nvPr/>
            </p:nvCxnSpPr>
            <p:spPr>
              <a:xfrm>
                <a:off x="2738621" y="1110344"/>
                <a:ext cx="6463884" cy="0"/>
              </a:xfrm>
              <a:prstGeom prst="line">
                <a:avLst/>
              </a:prstGeom>
              <a:ln>
                <a:solidFill>
                  <a:srgbClr val="539469"/>
                </a:solidFill>
              </a:ln>
            </p:spPr>
            <p:style>
              <a:lnRef idx="1">
                <a:schemeClr val="accent1"/>
              </a:lnRef>
              <a:fillRef idx="0">
                <a:schemeClr val="accent1"/>
              </a:fillRef>
              <a:effectRef idx="0">
                <a:schemeClr val="accent1"/>
              </a:effectRef>
              <a:fontRef idx="minor">
                <a:schemeClr val="tx1"/>
              </a:fontRef>
            </p:style>
          </p:cxnSp>
        </p:grpSp>
      </p:grpSp>
      <p:graphicFrame>
        <p:nvGraphicFramePr>
          <p:cNvPr id="4" name="表格 3"/>
          <p:cNvGraphicFramePr>
            <a:graphicFrameLocks noGrp="1"/>
          </p:cNvGraphicFramePr>
          <p:nvPr>
            <p:extLst>
              <p:ext uri="{D42A27DB-BD31-4B8C-83A1-F6EECF244321}">
                <p14:modId xmlns:p14="http://schemas.microsoft.com/office/powerpoint/2010/main" val="2817192781"/>
              </p:ext>
            </p:extLst>
          </p:nvPr>
        </p:nvGraphicFramePr>
        <p:xfrm>
          <a:off x="1084221" y="1837508"/>
          <a:ext cx="2482174" cy="3234554"/>
        </p:xfrm>
        <a:graphic>
          <a:graphicData uri="http://schemas.openxmlformats.org/drawingml/2006/table">
            <a:tbl>
              <a:tblPr firstRow="1" bandRow="1">
                <a:tableStyleId>{073A0DAA-6AF3-43AB-8588-CEC1D06C72B9}</a:tableStyleId>
              </a:tblPr>
              <a:tblGrid>
                <a:gridCol w="2482174">
                  <a:extLst>
                    <a:ext uri="{9D8B030D-6E8A-4147-A177-3AD203B41FA5}">
                      <a16:colId xmlns:a16="http://schemas.microsoft.com/office/drawing/2014/main" val="20000"/>
                    </a:ext>
                  </a:extLst>
                </a:gridCol>
              </a:tblGrid>
              <a:tr h="852978">
                <a:tc>
                  <a:txBody>
                    <a:bodyPr/>
                    <a:lstStyle/>
                    <a:p>
                      <a:pPr algn="ctr"/>
                      <a:r>
                        <a:rPr lang="vi-VN" altLang="zh-CN" sz="3300" dirty="0">
                          <a:solidFill>
                            <a:schemeClr val="bg1"/>
                          </a:solidFill>
                          <a:latin typeface="Elsie" panose="02000000000000000000" charset="0"/>
                          <a:ea typeface="Elsie" panose="02000000000000000000" charset="0"/>
                        </a:rPr>
                        <a:t>NHÓM 1</a:t>
                      </a:r>
                      <a:endParaRPr lang="zh-CN" altLang="en-US" sz="3300" dirty="0">
                        <a:solidFill>
                          <a:schemeClr val="bg1"/>
                        </a:solidFill>
                        <a:latin typeface="Elsie" panose="02000000000000000000" charset="0"/>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0"/>
                  </a:ext>
                </a:extLst>
              </a:tr>
              <a:tr h="852978">
                <a:tc>
                  <a:txBody>
                    <a:bodyPr/>
                    <a:lstStyle/>
                    <a:p>
                      <a:pPr algn="ctr"/>
                      <a:r>
                        <a:rPr lang="vi-VN" altLang="zh-CN" sz="2800" dirty="0">
                          <a:solidFill>
                            <a:schemeClr val="bg1"/>
                          </a:solidFill>
                          <a:latin typeface="+mj-lt"/>
                          <a:ea typeface="Elsie" panose="02000000000000000000" charset="0"/>
                        </a:rPr>
                        <a:t>SỐ TỪ KHOÁ TÌM ĐƯỢ</a:t>
                      </a:r>
                      <a:r>
                        <a:rPr lang="vi-VN" altLang="zh-CN" sz="2800" kern="1200" dirty="0">
                          <a:solidFill>
                            <a:schemeClr val="bg1"/>
                          </a:solidFill>
                          <a:latin typeface="+mj-lt"/>
                          <a:ea typeface="Elsie" panose="02000000000000000000" charset="0"/>
                          <a:cs typeface="+mn-cs"/>
                        </a:rPr>
                        <a:t>C</a:t>
                      </a:r>
                      <a:r>
                        <a:rPr lang="vi-VN" altLang="zh-CN" sz="2800" dirty="0">
                          <a:solidFill>
                            <a:schemeClr val="bg1"/>
                          </a:solidFill>
                          <a:latin typeface="+mj-lt"/>
                          <a:ea typeface="Elsie" panose="02000000000000000000" charset="0"/>
                        </a:rPr>
                        <a:t>:</a:t>
                      </a:r>
                      <a:endParaRPr lang="zh-CN" altLang="en-US" sz="2800" dirty="0">
                        <a:solidFill>
                          <a:schemeClr val="bg1"/>
                        </a:solidFill>
                        <a:latin typeface="+mj-lt"/>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1"/>
                  </a:ext>
                </a:extLst>
              </a:tr>
              <a:tr h="852978">
                <a:tc>
                  <a:txBody>
                    <a:bodyPr/>
                    <a:lstStyle/>
                    <a:p>
                      <a:pPr algn="ctr"/>
                      <a:r>
                        <a:rPr lang="vi-VN" altLang="zh-CN" sz="2800" dirty="0">
                          <a:solidFill>
                            <a:schemeClr val="bg1"/>
                          </a:solidFill>
                          <a:latin typeface="+mj-lt"/>
                          <a:ea typeface="Elsie" panose="02000000000000000000" charset="0"/>
                        </a:rPr>
                        <a:t>………………………………………………</a:t>
                      </a:r>
                      <a:endParaRPr lang="zh-CN" altLang="en-US" sz="2800" dirty="0">
                        <a:solidFill>
                          <a:schemeClr val="bg1"/>
                        </a:solidFill>
                        <a:latin typeface="+mj-lt"/>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2"/>
                  </a:ext>
                </a:extLst>
              </a:tr>
            </a:tbl>
          </a:graphicData>
        </a:graphic>
      </p:graphicFrame>
      <p:graphicFrame>
        <p:nvGraphicFramePr>
          <p:cNvPr id="2" name="表格 3">
            <a:extLst>
              <a:ext uri="{FF2B5EF4-FFF2-40B4-BE49-F238E27FC236}">
                <a16:creationId xmlns:a16="http://schemas.microsoft.com/office/drawing/2014/main" id="{C30E9D62-A384-94CD-EC00-F44F6223BAF7}"/>
              </a:ext>
            </a:extLst>
          </p:cNvPr>
          <p:cNvGraphicFramePr>
            <a:graphicFrameLocks noGrp="1"/>
          </p:cNvGraphicFramePr>
          <p:nvPr>
            <p:extLst>
              <p:ext uri="{D42A27DB-BD31-4B8C-83A1-F6EECF244321}">
                <p14:modId xmlns:p14="http://schemas.microsoft.com/office/powerpoint/2010/main" val="3144838684"/>
              </p:ext>
            </p:extLst>
          </p:nvPr>
        </p:nvGraphicFramePr>
        <p:xfrm>
          <a:off x="3859412" y="1834718"/>
          <a:ext cx="2482174" cy="3234554"/>
        </p:xfrm>
        <a:graphic>
          <a:graphicData uri="http://schemas.openxmlformats.org/drawingml/2006/table">
            <a:tbl>
              <a:tblPr firstRow="1" bandRow="1">
                <a:tableStyleId>{073A0DAA-6AF3-43AB-8588-CEC1D06C72B9}</a:tableStyleId>
              </a:tblPr>
              <a:tblGrid>
                <a:gridCol w="2482174">
                  <a:extLst>
                    <a:ext uri="{9D8B030D-6E8A-4147-A177-3AD203B41FA5}">
                      <a16:colId xmlns:a16="http://schemas.microsoft.com/office/drawing/2014/main" val="20000"/>
                    </a:ext>
                  </a:extLst>
                </a:gridCol>
              </a:tblGrid>
              <a:tr h="852978">
                <a:tc>
                  <a:txBody>
                    <a:bodyPr/>
                    <a:lstStyle/>
                    <a:p>
                      <a:pPr algn="ctr"/>
                      <a:r>
                        <a:rPr lang="vi-VN" altLang="zh-CN" sz="3300" dirty="0">
                          <a:solidFill>
                            <a:schemeClr val="bg1"/>
                          </a:solidFill>
                          <a:latin typeface="Elsie" panose="02000000000000000000" charset="0"/>
                          <a:ea typeface="Elsie" panose="02000000000000000000" charset="0"/>
                        </a:rPr>
                        <a:t>NHÓM 2</a:t>
                      </a:r>
                      <a:endParaRPr lang="zh-CN" altLang="en-US" sz="3300" dirty="0">
                        <a:solidFill>
                          <a:schemeClr val="bg1"/>
                        </a:solidFill>
                        <a:latin typeface="Elsie" panose="02000000000000000000" charset="0"/>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0"/>
                  </a:ext>
                </a:extLst>
              </a:tr>
              <a:tr h="852978">
                <a:tc>
                  <a:txBody>
                    <a:bodyPr/>
                    <a:lstStyle/>
                    <a:p>
                      <a:pPr algn="ctr"/>
                      <a:r>
                        <a:rPr lang="vi-VN" altLang="zh-CN" sz="2800" dirty="0">
                          <a:solidFill>
                            <a:schemeClr val="bg1"/>
                          </a:solidFill>
                          <a:latin typeface="+mj-lt"/>
                          <a:ea typeface="Elsie" panose="02000000000000000000" charset="0"/>
                        </a:rPr>
                        <a:t>SỐ TỪ KHOÁ TÌM ĐƯỢ</a:t>
                      </a:r>
                      <a:r>
                        <a:rPr lang="vi-VN" altLang="zh-CN" sz="2800" kern="1200" dirty="0">
                          <a:solidFill>
                            <a:schemeClr val="bg1"/>
                          </a:solidFill>
                          <a:latin typeface="+mj-lt"/>
                          <a:ea typeface="Elsie" panose="02000000000000000000" charset="0"/>
                          <a:cs typeface="+mn-cs"/>
                        </a:rPr>
                        <a:t>C</a:t>
                      </a:r>
                      <a:r>
                        <a:rPr lang="vi-VN" altLang="zh-CN" sz="2800" dirty="0">
                          <a:solidFill>
                            <a:schemeClr val="bg1"/>
                          </a:solidFill>
                          <a:latin typeface="+mj-lt"/>
                          <a:ea typeface="Elsie" panose="02000000000000000000" charset="0"/>
                        </a:rPr>
                        <a:t>:</a:t>
                      </a:r>
                      <a:endParaRPr lang="zh-CN" altLang="en-US" sz="2800" dirty="0">
                        <a:solidFill>
                          <a:schemeClr val="bg1"/>
                        </a:solidFill>
                        <a:latin typeface="+mj-lt"/>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1"/>
                  </a:ext>
                </a:extLst>
              </a:tr>
              <a:tr h="852978">
                <a:tc>
                  <a:txBody>
                    <a:bodyPr/>
                    <a:lstStyle/>
                    <a:p>
                      <a:pPr algn="ctr"/>
                      <a:r>
                        <a:rPr lang="vi-VN" altLang="zh-CN" sz="2800" dirty="0">
                          <a:solidFill>
                            <a:schemeClr val="bg1"/>
                          </a:solidFill>
                          <a:latin typeface="+mj-lt"/>
                          <a:ea typeface="Elsie" panose="02000000000000000000" charset="0"/>
                        </a:rPr>
                        <a:t>………………………………………………</a:t>
                      </a:r>
                      <a:endParaRPr lang="zh-CN" altLang="en-US" sz="2800" dirty="0">
                        <a:solidFill>
                          <a:schemeClr val="bg1"/>
                        </a:solidFill>
                        <a:latin typeface="+mj-lt"/>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2"/>
                  </a:ext>
                </a:extLst>
              </a:tr>
            </a:tbl>
          </a:graphicData>
        </a:graphic>
      </p:graphicFrame>
      <p:graphicFrame>
        <p:nvGraphicFramePr>
          <p:cNvPr id="5" name="表格 3">
            <a:extLst>
              <a:ext uri="{FF2B5EF4-FFF2-40B4-BE49-F238E27FC236}">
                <a16:creationId xmlns:a16="http://schemas.microsoft.com/office/drawing/2014/main" id="{A0E6F7CC-D3B6-00C2-9F66-339F5825ECEA}"/>
              </a:ext>
            </a:extLst>
          </p:cNvPr>
          <p:cNvGraphicFramePr>
            <a:graphicFrameLocks noGrp="1"/>
          </p:cNvGraphicFramePr>
          <p:nvPr>
            <p:extLst>
              <p:ext uri="{D42A27DB-BD31-4B8C-83A1-F6EECF244321}">
                <p14:modId xmlns:p14="http://schemas.microsoft.com/office/powerpoint/2010/main" val="1578536330"/>
              </p:ext>
            </p:extLst>
          </p:nvPr>
        </p:nvGraphicFramePr>
        <p:xfrm>
          <a:off x="6634603" y="1837508"/>
          <a:ext cx="2482174" cy="3234554"/>
        </p:xfrm>
        <a:graphic>
          <a:graphicData uri="http://schemas.openxmlformats.org/drawingml/2006/table">
            <a:tbl>
              <a:tblPr firstRow="1" bandRow="1">
                <a:tableStyleId>{073A0DAA-6AF3-43AB-8588-CEC1D06C72B9}</a:tableStyleId>
              </a:tblPr>
              <a:tblGrid>
                <a:gridCol w="2482174">
                  <a:extLst>
                    <a:ext uri="{9D8B030D-6E8A-4147-A177-3AD203B41FA5}">
                      <a16:colId xmlns:a16="http://schemas.microsoft.com/office/drawing/2014/main" val="20000"/>
                    </a:ext>
                  </a:extLst>
                </a:gridCol>
              </a:tblGrid>
              <a:tr h="852978">
                <a:tc>
                  <a:txBody>
                    <a:bodyPr/>
                    <a:lstStyle/>
                    <a:p>
                      <a:pPr algn="ctr"/>
                      <a:r>
                        <a:rPr lang="vi-VN" altLang="zh-CN" sz="3300" dirty="0">
                          <a:solidFill>
                            <a:schemeClr val="bg1"/>
                          </a:solidFill>
                          <a:latin typeface="Elsie" panose="02000000000000000000" charset="0"/>
                          <a:ea typeface="Elsie" panose="02000000000000000000" charset="0"/>
                        </a:rPr>
                        <a:t>NHÓM 3</a:t>
                      </a:r>
                      <a:endParaRPr lang="zh-CN" altLang="en-US" sz="3300" dirty="0">
                        <a:solidFill>
                          <a:schemeClr val="bg1"/>
                        </a:solidFill>
                        <a:latin typeface="Elsie" panose="02000000000000000000" charset="0"/>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0"/>
                  </a:ext>
                </a:extLst>
              </a:tr>
              <a:tr h="852978">
                <a:tc>
                  <a:txBody>
                    <a:bodyPr/>
                    <a:lstStyle/>
                    <a:p>
                      <a:pPr algn="ctr"/>
                      <a:r>
                        <a:rPr lang="vi-VN" altLang="zh-CN" sz="2800" dirty="0">
                          <a:solidFill>
                            <a:schemeClr val="bg1"/>
                          </a:solidFill>
                          <a:latin typeface="+mj-lt"/>
                          <a:ea typeface="Elsie" panose="02000000000000000000" charset="0"/>
                        </a:rPr>
                        <a:t>SỐ TỪ KHOÁ TÌM ĐƯỢ</a:t>
                      </a:r>
                      <a:r>
                        <a:rPr lang="vi-VN" altLang="zh-CN" sz="2800" kern="1200" dirty="0">
                          <a:solidFill>
                            <a:schemeClr val="bg1"/>
                          </a:solidFill>
                          <a:latin typeface="+mj-lt"/>
                          <a:ea typeface="Elsie" panose="02000000000000000000" charset="0"/>
                          <a:cs typeface="+mn-cs"/>
                        </a:rPr>
                        <a:t>C</a:t>
                      </a:r>
                      <a:r>
                        <a:rPr lang="vi-VN" altLang="zh-CN" sz="2800" dirty="0">
                          <a:solidFill>
                            <a:schemeClr val="bg1"/>
                          </a:solidFill>
                          <a:latin typeface="+mj-lt"/>
                          <a:ea typeface="Elsie" panose="02000000000000000000" charset="0"/>
                        </a:rPr>
                        <a:t>:</a:t>
                      </a:r>
                      <a:endParaRPr lang="zh-CN" altLang="en-US" sz="2800" dirty="0">
                        <a:solidFill>
                          <a:schemeClr val="bg1"/>
                        </a:solidFill>
                        <a:latin typeface="+mj-lt"/>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1"/>
                  </a:ext>
                </a:extLst>
              </a:tr>
              <a:tr h="852978">
                <a:tc>
                  <a:txBody>
                    <a:bodyPr/>
                    <a:lstStyle/>
                    <a:p>
                      <a:pPr algn="ctr"/>
                      <a:r>
                        <a:rPr lang="vi-VN" altLang="zh-CN" sz="2800" dirty="0">
                          <a:solidFill>
                            <a:schemeClr val="bg1"/>
                          </a:solidFill>
                          <a:latin typeface="+mj-lt"/>
                          <a:ea typeface="Elsie" panose="02000000000000000000" charset="0"/>
                        </a:rPr>
                        <a:t>………………………………………………</a:t>
                      </a:r>
                      <a:endParaRPr lang="zh-CN" altLang="en-US" sz="2800" dirty="0">
                        <a:solidFill>
                          <a:schemeClr val="bg1"/>
                        </a:solidFill>
                        <a:latin typeface="+mj-lt"/>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2"/>
                  </a:ext>
                </a:extLst>
              </a:tr>
            </a:tbl>
          </a:graphicData>
        </a:graphic>
      </p:graphicFrame>
      <p:graphicFrame>
        <p:nvGraphicFramePr>
          <p:cNvPr id="6" name="表格 3">
            <a:extLst>
              <a:ext uri="{FF2B5EF4-FFF2-40B4-BE49-F238E27FC236}">
                <a16:creationId xmlns:a16="http://schemas.microsoft.com/office/drawing/2014/main" id="{9F1CD937-EF3C-8611-C92A-D9B415F9BB0E}"/>
              </a:ext>
            </a:extLst>
          </p:cNvPr>
          <p:cNvGraphicFramePr>
            <a:graphicFrameLocks noGrp="1"/>
          </p:cNvGraphicFramePr>
          <p:nvPr>
            <p:extLst>
              <p:ext uri="{D42A27DB-BD31-4B8C-83A1-F6EECF244321}">
                <p14:modId xmlns:p14="http://schemas.microsoft.com/office/powerpoint/2010/main" val="86469436"/>
              </p:ext>
            </p:extLst>
          </p:nvPr>
        </p:nvGraphicFramePr>
        <p:xfrm>
          <a:off x="9409794" y="1811723"/>
          <a:ext cx="2482174" cy="3234554"/>
        </p:xfrm>
        <a:graphic>
          <a:graphicData uri="http://schemas.openxmlformats.org/drawingml/2006/table">
            <a:tbl>
              <a:tblPr firstRow="1" bandRow="1">
                <a:tableStyleId>{073A0DAA-6AF3-43AB-8588-CEC1D06C72B9}</a:tableStyleId>
              </a:tblPr>
              <a:tblGrid>
                <a:gridCol w="2482174">
                  <a:extLst>
                    <a:ext uri="{9D8B030D-6E8A-4147-A177-3AD203B41FA5}">
                      <a16:colId xmlns:a16="http://schemas.microsoft.com/office/drawing/2014/main" val="20000"/>
                    </a:ext>
                  </a:extLst>
                </a:gridCol>
              </a:tblGrid>
              <a:tr h="852978">
                <a:tc>
                  <a:txBody>
                    <a:bodyPr/>
                    <a:lstStyle/>
                    <a:p>
                      <a:pPr algn="ctr"/>
                      <a:r>
                        <a:rPr lang="vi-VN" altLang="zh-CN" sz="3300" dirty="0">
                          <a:solidFill>
                            <a:schemeClr val="bg1"/>
                          </a:solidFill>
                          <a:latin typeface="Elsie" panose="02000000000000000000" charset="0"/>
                          <a:ea typeface="Elsie" panose="02000000000000000000" charset="0"/>
                        </a:rPr>
                        <a:t>NHÓM 4</a:t>
                      </a:r>
                      <a:endParaRPr lang="zh-CN" altLang="en-US" sz="3300" dirty="0">
                        <a:solidFill>
                          <a:schemeClr val="bg1"/>
                        </a:solidFill>
                        <a:latin typeface="Elsie" panose="02000000000000000000" charset="0"/>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0"/>
                  </a:ext>
                </a:extLst>
              </a:tr>
              <a:tr h="852978">
                <a:tc>
                  <a:txBody>
                    <a:bodyPr/>
                    <a:lstStyle/>
                    <a:p>
                      <a:pPr algn="ctr"/>
                      <a:r>
                        <a:rPr lang="vi-VN" altLang="zh-CN" sz="2800" dirty="0">
                          <a:solidFill>
                            <a:schemeClr val="bg1"/>
                          </a:solidFill>
                          <a:latin typeface="+mj-lt"/>
                          <a:ea typeface="Elsie" panose="02000000000000000000" charset="0"/>
                        </a:rPr>
                        <a:t>SỐ TỪ KHOÁ TÌM ĐƯỢ</a:t>
                      </a:r>
                      <a:r>
                        <a:rPr lang="vi-VN" altLang="zh-CN" sz="2800" kern="1200" dirty="0">
                          <a:solidFill>
                            <a:schemeClr val="bg1"/>
                          </a:solidFill>
                          <a:latin typeface="+mj-lt"/>
                          <a:ea typeface="Elsie" panose="02000000000000000000" charset="0"/>
                          <a:cs typeface="+mn-cs"/>
                        </a:rPr>
                        <a:t>C</a:t>
                      </a:r>
                      <a:r>
                        <a:rPr lang="vi-VN" altLang="zh-CN" sz="2800" dirty="0">
                          <a:solidFill>
                            <a:schemeClr val="bg1"/>
                          </a:solidFill>
                          <a:latin typeface="+mj-lt"/>
                          <a:ea typeface="Elsie" panose="02000000000000000000" charset="0"/>
                        </a:rPr>
                        <a:t>:</a:t>
                      </a:r>
                      <a:endParaRPr lang="zh-CN" altLang="en-US" sz="2800" dirty="0">
                        <a:solidFill>
                          <a:schemeClr val="bg1"/>
                        </a:solidFill>
                        <a:latin typeface="+mj-lt"/>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1"/>
                  </a:ext>
                </a:extLst>
              </a:tr>
              <a:tr h="852978">
                <a:tc>
                  <a:txBody>
                    <a:bodyPr/>
                    <a:lstStyle/>
                    <a:p>
                      <a:pPr algn="ctr"/>
                      <a:r>
                        <a:rPr lang="vi-VN" altLang="zh-CN" sz="2800" dirty="0">
                          <a:solidFill>
                            <a:schemeClr val="bg1"/>
                          </a:solidFill>
                          <a:latin typeface="+mj-lt"/>
                          <a:ea typeface="Elsie" panose="02000000000000000000" charset="0"/>
                        </a:rPr>
                        <a:t>………………………………………………</a:t>
                      </a:r>
                      <a:endParaRPr lang="zh-CN" altLang="en-US" sz="2800" dirty="0">
                        <a:solidFill>
                          <a:schemeClr val="bg1"/>
                        </a:solidFill>
                        <a:latin typeface="+mj-lt"/>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69261402"/>
      </p:ext>
    </p:extLst>
  </p:cSld>
  <p:clrMapOvr>
    <a:masterClrMapping/>
  </p:clrMapOvr>
  <p:transition spd="slow" advClick="0" advTm="1000">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p:cNvSpPr/>
          <p:nvPr/>
        </p:nvSpPr>
        <p:spPr>
          <a:xfrm>
            <a:off x="4326540" y="1329646"/>
            <a:ext cx="4044348" cy="844606"/>
          </a:xfrm>
          <a:prstGeom prst="roundRect">
            <a:avLst>
              <a:gd name="adj" fmla="val 0"/>
            </a:avLst>
          </a:prstGeom>
          <a:solidFill>
            <a:srgbClr val="539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spc="600" dirty="0">
                <a:solidFill>
                  <a:schemeClr val="bg1"/>
                </a:solidFill>
                <a:latin typeface="Times New Roman" panose="02020603050405020304" pitchFamily="18" charset="0"/>
                <a:ea typeface="Elsie" panose="02000000000000000000" charset="0"/>
                <a:cs typeface="Times New Roman" panose="02020603050405020304" pitchFamily="18" charset="0"/>
                <a:sym typeface="+mn-ea"/>
              </a:rPr>
              <a:t>PHẦN 2</a:t>
            </a:r>
            <a:endParaRPr lang="zh-CN" altLang="en-US" sz="3600" b="1" spc="600"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sp>
        <p:nvSpPr>
          <p:cNvPr id="12" name="矩形 11"/>
          <p:cNvSpPr/>
          <p:nvPr/>
        </p:nvSpPr>
        <p:spPr>
          <a:xfrm>
            <a:off x="2728914" y="2438703"/>
            <a:ext cx="7615236" cy="707886"/>
          </a:xfrm>
          <a:prstGeom prst="rect">
            <a:avLst/>
          </a:prstGeom>
        </p:spPr>
        <p:txBody>
          <a:bodyPr wrap="square">
            <a:spAutoFit/>
          </a:bodyPr>
          <a:lstStyle/>
          <a:p>
            <a:pPr algn="dist"/>
            <a:r>
              <a:rPr kumimoji="1" lang="vi-VN" altLang="zh-CN" sz="4000" b="1" spc="600" dirty="0">
                <a:solidFill>
                  <a:srgbClr val="539469"/>
                </a:solidFill>
                <a:latin typeface="+mj-lt"/>
                <a:ea typeface="Elsie" panose="02000000000000000000" charset="0"/>
              </a:rPr>
              <a:t>HỆ THỐNG KIẾN THỨC</a:t>
            </a:r>
            <a:endParaRPr kumimoji="1" lang="en-US" altLang="zh-CN" sz="4000" b="1" spc="600" dirty="0">
              <a:solidFill>
                <a:srgbClr val="539469"/>
              </a:solidFill>
              <a:latin typeface="+mj-lt"/>
              <a:ea typeface="Elsie" panose="02000000000000000000" charset="0"/>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750"/>
                                        <p:tgtEl>
                                          <p:spTgt spid="12">
                                            <p:txEl>
                                              <p:pRg st="0" end="0"/>
                                            </p:txEl>
                                          </p:spTgt>
                                        </p:tgtEl>
                                      </p:cBhvr>
                                    </p:animEffect>
                                    <p:anim calcmode="lin" valueType="num">
                                      <p:cBhvr>
                                        <p:cTn id="17"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8" dur="75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00038" y="-40898"/>
            <a:ext cx="12192000" cy="6858000"/>
            <a:chOff x="0" y="0"/>
            <a:chExt cx="12192000" cy="6858000"/>
          </a:xfrm>
        </p:grpSpPr>
        <p:pic>
          <p:nvPicPr>
            <p:cNvPr id="50" name="图片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1" name="组合 50"/>
            <p:cNvGrpSpPr/>
            <p:nvPr/>
          </p:nvGrpSpPr>
          <p:grpSpPr>
            <a:xfrm>
              <a:off x="197963" y="151858"/>
              <a:ext cx="11796074" cy="6504026"/>
              <a:chOff x="197963" y="151858"/>
              <a:chExt cx="11796074" cy="6504026"/>
            </a:xfrm>
          </p:grpSpPr>
          <p:grpSp>
            <p:nvGrpSpPr>
              <p:cNvPr id="52" name="组合 51"/>
              <p:cNvGrpSpPr/>
              <p:nvPr/>
            </p:nvGrpSpPr>
            <p:grpSpPr>
              <a:xfrm>
                <a:off x="197963" y="151858"/>
                <a:ext cx="11796074" cy="6504026"/>
                <a:chOff x="197963" y="151858"/>
                <a:chExt cx="11796074" cy="6504026"/>
              </a:xfrm>
            </p:grpSpPr>
            <p:sp>
              <p:nvSpPr>
                <p:cNvPr id="61" name="矩形 60"/>
                <p:cNvSpPr/>
                <p:nvPr/>
              </p:nvSpPr>
              <p:spPr>
                <a:xfrm flipV="1">
                  <a:off x="197963" y="151858"/>
                  <a:ext cx="11796074" cy="6504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2" name="TextBox 2"/>
                <p:cNvSpPr txBox="1"/>
                <p:nvPr/>
              </p:nvSpPr>
              <p:spPr>
                <a:xfrm>
                  <a:off x="197963" y="2249865"/>
                  <a:ext cx="2271711" cy="2062103"/>
                </a:xfrm>
                <a:prstGeom prst="rect">
                  <a:avLst/>
                </a:prstGeom>
                <a:noFill/>
              </p:spPr>
              <p:txBody>
                <a:bodyPr wrap="square" rtlCol="0">
                  <a:spAutoFit/>
                </a:bodyPr>
                <a:lstStyle/>
                <a:p>
                  <a:pPr algn="ctr"/>
                  <a:r>
                    <a:rPr lang="vi-VN" altLang="zh-CN" sz="3200" b="1" spc="600" dirty="0">
                      <a:solidFill>
                        <a:srgbClr val="539469"/>
                      </a:solidFill>
                      <a:latin typeface="Times New Roman" panose="02020603050405020304" pitchFamily="18" charset="0"/>
                      <a:ea typeface="Elsie" panose="02000000000000000000" charset="0"/>
                      <a:cs typeface="Times New Roman" panose="02020603050405020304" pitchFamily="18" charset="0"/>
                    </a:rPr>
                    <a:t>HỆ THỐNG KIẾN THỨC</a:t>
                  </a:r>
                  <a:endParaRPr lang="en-US" altLang="zh-CN" sz="3200" b="1" spc="600" dirty="0">
                    <a:solidFill>
                      <a:srgbClr val="539469"/>
                    </a:solidFill>
                    <a:latin typeface="Times New Roman" panose="02020603050405020304" pitchFamily="18" charset="0"/>
                    <a:ea typeface="Elsie" panose="02000000000000000000" charset="0"/>
                    <a:cs typeface="Times New Roman" panose="02020603050405020304" pitchFamily="18" charset="0"/>
                  </a:endParaRPr>
                </a:p>
              </p:txBody>
            </p:sp>
          </p:grpSp>
          <p:cxnSp>
            <p:nvCxnSpPr>
              <p:cNvPr id="60" name="直接连接符 59"/>
              <p:cNvCxnSpPr>
                <a:cxnSpLocks/>
              </p:cNvCxnSpPr>
              <p:nvPr/>
            </p:nvCxnSpPr>
            <p:spPr>
              <a:xfrm>
                <a:off x="2314575" y="151858"/>
                <a:ext cx="0" cy="6504026"/>
              </a:xfrm>
              <a:prstGeom prst="line">
                <a:avLst/>
              </a:prstGeom>
              <a:ln w="28575">
                <a:solidFill>
                  <a:srgbClr val="539469"/>
                </a:solidFill>
              </a:ln>
            </p:spPr>
            <p:style>
              <a:lnRef idx="1">
                <a:schemeClr val="accent1"/>
              </a:lnRef>
              <a:fillRef idx="0">
                <a:schemeClr val="accent1"/>
              </a:fillRef>
              <a:effectRef idx="0">
                <a:schemeClr val="accent1"/>
              </a:effectRef>
              <a:fontRef idx="minor">
                <a:schemeClr val="tx1"/>
              </a:fontRef>
            </p:style>
          </p:cxnSp>
        </p:grpSp>
      </p:grpSp>
      <p:pic>
        <p:nvPicPr>
          <p:cNvPr id="45" name="Picture 44" descr="Diagram&#10;&#10;Description automatically generated with medium confidence">
            <a:extLst>
              <a:ext uri="{FF2B5EF4-FFF2-40B4-BE49-F238E27FC236}">
                <a16:creationId xmlns:a16="http://schemas.microsoft.com/office/drawing/2014/main" id="{84E00EC9-4728-638E-AD51-12B3CA88D4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4610" y="-40898"/>
            <a:ext cx="6543669" cy="6858000"/>
          </a:xfrm>
          <a:prstGeom prst="rect">
            <a:avLst/>
          </a:prstGeom>
        </p:spPr>
      </p:pic>
      <p:sp>
        <p:nvSpPr>
          <p:cNvPr id="54" name="TextBox 53">
            <a:extLst>
              <a:ext uri="{FF2B5EF4-FFF2-40B4-BE49-F238E27FC236}">
                <a16:creationId xmlns:a16="http://schemas.microsoft.com/office/drawing/2014/main" id="{2DFE5152-7FBD-83C9-1EBA-95A74A139D43}"/>
              </a:ext>
            </a:extLst>
          </p:cNvPr>
          <p:cNvSpPr txBox="1"/>
          <p:nvPr/>
        </p:nvSpPr>
        <p:spPr>
          <a:xfrm>
            <a:off x="9277180" y="1228397"/>
            <a:ext cx="2897994" cy="4401205"/>
          </a:xfrm>
          <a:prstGeom prst="rect">
            <a:avLst/>
          </a:prstGeom>
          <a:noFill/>
        </p:spPr>
        <p:txBody>
          <a:bodyPr wrap="square" rtlCol="0">
            <a:spAutoFit/>
          </a:bodyPr>
          <a:lstStyle/>
          <a:p>
            <a:pPr algn="ctr"/>
            <a:r>
              <a:rPr lang="en-VN" sz="2800" dirty="0">
                <a:latin typeface="Times New Roman" panose="02020603050405020304" pitchFamily="18" charset="0"/>
                <a:cs typeface="Times New Roman" panose="02020603050405020304" pitchFamily="18" charset="0"/>
              </a:rPr>
              <a:t>THẢO LUẬN NHÓM:</a:t>
            </a:r>
          </a:p>
          <a:p>
            <a:pPr marL="457200" indent="-457200">
              <a:buFontTx/>
              <a:buChar char="-"/>
            </a:pPr>
            <a:r>
              <a:rPr lang="en-VN" sz="2800" dirty="0">
                <a:latin typeface="Times New Roman" panose="02020603050405020304" pitchFamily="18" charset="0"/>
                <a:cs typeface="Times New Roman" panose="02020603050405020304" pitchFamily="18" charset="0"/>
              </a:rPr>
              <a:t>Dùng từ khoá thu được ở hoạt động 1 để hoàn thành bảng hệ thống kiến thức.</a:t>
            </a:r>
          </a:p>
          <a:p>
            <a:pPr marL="457200" indent="-457200">
              <a:buFontTx/>
              <a:buChar char="-"/>
            </a:pPr>
            <a:r>
              <a:rPr lang="en-VN" sz="2800" dirty="0">
                <a:latin typeface="Times New Roman" panose="02020603050405020304" pitchFamily="18" charset="0"/>
                <a:cs typeface="Times New Roman" panose="02020603050405020304" pitchFamily="18" charset="0"/>
              </a:rPr>
              <a:t>Lưu ý: không sử dụng SGK.</a:t>
            </a:r>
          </a:p>
        </p:txBody>
      </p:sp>
    </p:spTree>
  </p:cSld>
  <p:clrMapOvr>
    <a:masterClrMapping/>
  </p:clrMapOvr>
  <p:transition spd="slow" advClick="0" advTm="1000">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00038" y="-40898"/>
            <a:ext cx="12192000" cy="6858000"/>
            <a:chOff x="0" y="0"/>
            <a:chExt cx="12192000" cy="6858000"/>
          </a:xfrm>
        </p:grpSpPr>
        <p:pic>
          <p:nvPicPr>
            <p:cNvPr id="50" name="图片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1" name="组合 50"/>
            <p:cNvGrpSpPr/>
            <p:nvPr/>
          </p:nvGrpSpPr>
          <p:grpSpPr>
            <a:xfrm>
              <a:off x="197963" y="151858"/>
              <a:ext cx="11796074" cy="6504026"/>
              <a:chOff x="197963" y="151858"/>
              <a:chExt cx="11796074" cy="6504026"/>
            </a:xfrm>
          </p:grpSpPr>
          <p:grpSp>
            <p:nvGrpSpPr>
              <p:cNvPr id="52" name="组合 51"/>
              <p:cNvGrpSpPr/>
              <p:nvPr/>
            </p:nvGrpSpPr>
            <p:grpSpPr>
              <a:xfrm>
                <a:off x="197963" y="151858"/>
                <a:ext cx="11796074" cy="6504026"/>
                <a:chOff x="197963" y="151858"/>
                <a:chExt cx="11796074" cy="6504026"/>
              </a:xfrm>
            </p:grpSpPr>
            <p:sp>
              <p:nvSpPr>
                <p:cNvPr id="61" name="矩形 60"/>
                <p:cNvSpPr/>
                <p:nvPr/>
              </p:nvSpPr>
              <p:spPr>
                <a:xfrm flipV="1">
                  <a:off x="197963" y="151858"/>
                  <a:ext cx="11796074" cy="6504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2" name="TextBox 2"/>
                <p:cNvSpPr txBox="1"/>
                <p:nvPr/>
              </p:nvSpPr>
              <p:spPr>
                <a:xfrm>
                  <a:off x="197963" y="2249865"/>
                  <a:ext cx="2271711" cy="2062103"/>
                </a:xfrm>
                <a:prstGeom prst="rect">
                  <a:avLst/>
                </a:prstGeom>
                <a:noFill/>
              </p:spPr>
              <p:txBody>
                <a:bodyPr wrap="square" rtlCol="0">
                  <a:spAutoFit/>
                </a:bodyPr>
                <a:lstStyle/>
                <a:p>
                  <a:pPr algn="ctr"/>
                  <a:r>
                    <a:rPr lang="vi-VN" altLang="zh-CN" sz="3200" b="1" spc="600" dirty="0">
                      <a:solidFill>
                        <a:srgbClr val="539469"/>
                      </a:solidFill>
                      <a:latin typeface="Times New Roman" panose="02020603050405020304" pitchFamily="18" charset="0"/>
                      <a:ea typeface="Elsie" panose="02000000000000000000" charset="0"/>
                      <a:cs typeface="Times New Roman" panose="02020603050405020304" pitchFamily="18" charset="0"/>
                    </a:rPr>
                    <a:t>HỆ THỐNG KIẾN THỨC</a:t>
                  </a:r>
                  <a:endParaRPr lang="en-US" altLang="zh-CN" sz="3200" b="1" spc="600" dirty="0">
                    <a:solidFill>
                      <a:srgbClr val="539469"/>
                    </a:solidFill>
                    <a:latin typeface="Times New Roman" panose="02020603050405020304" pitchFamily="18" charset="0"/>
                    <a:ea typeface="Elsie" panose="02000000000000000000" charset="0"/>
                    <a:cs typeface="Times New Roman" panose="02020603050405020304" pitchFamily="18" charset="0"/>
                  </a:endParaRPr>
                </a:p>
              </p:txBody>
            </p:sp>
          </p:grpSp>
          <p:cxnSp>
            <p:nvCxnSpPr>
              <p:cNvPr id="60" name="直接连接符 59"/>
              <p:cNvCxnSpPr>
                <a:cxnSpLocks/>
              </p:cNvCxnSpPr>
              <p:nvPr/>
            </p:nvCxnSpPr>
            <p:spPr>
              <a:xfrm>
                <a:off x="2314575" y="151858"/>
                <a:ext cx="0" cy="6504026"/>
              </a:xfrm>
              <a:prstGeom prst="line">
                <a:avLst/>
              </a:prstGeom>
              <a:ln w="28575">
                <a:solidFill>
                  <a:srgbClr val="539469"/>
                </a:solidFill>
              </a:ln>
            </p:spPr>
            <p:style>
              <a:lnRef idx="1">
                <a:schemeClr val="accent1"/>
              </a:lnRef>
              <a:fillRef idx="0">
                <a:schemeClr val="accent1"/>
              </a:fillRef>
              <a:effectRef idx="0">
                <a:schemeClr val="accent1"/>
              </a:effectRef>
              <a:fontRef idx="minor">
                <a:schemeClr val="tx1"/>
              </a:fontRef>
            </p:style>
          </p:cxnSp>
        </p:grpSp>
      </p:grpSp>
      <p:pic>
        <p:nvPicPr>
          <p:cNvPr id="3" name="Picture 2" descr="Diagram&#10;&#10;Description automatically generated">
            <a:extLst>
              <a:ext uri="{FF2B5EF4-FFF2-40B4-BE49-F238E27FC236}">
                <a16:creationId xmlns:a16="http://schemas.microsoft.com/office/drawing/2014/main" id="{974F662F-B22E-7138-9BC7-7E199BA82E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4613" y="-40898"/>
            <a:ext cx="9679461" cy="6898898"/>
          </a:xfrm>
          <a:prstGeom prst="rect">
            <a:avLst/>
          </a:prstGeom>
        </p:spPr>
      </p:pic>
    </p:spTree>
    <p:extLst>
      <p:ext uri="{BB962C8B-B14F-4D97-AF65-F5344CB8AC3E}">
        <p14:creationId xmlns:p14="http://schemas.microsoft.com/office/powerpoint/2010/main" val="3970354405"/>
      </p:ext>
    </p:extLst>
  </p:cSld>
  <p:clrMapOvr>
    <a:masterClrMapping/>
  </p:clrMapOvr>
  <p:transition spd="slow" advClick="0" advTm="1000">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p:cNvSpPr/>
          <p:nvPr/>
        </p:nvSpPr>
        <p:spPr>
          <a:xfrm>
            <a:off x="4326540" y="1329646"/>
            <a:ext cx="4044348" cy="844606"/>
          </a:xfrm>
          <a:prstGeom prst="roundRect">
            <a:avLst>
              <a:gd name="adj" fmla="val 0"/>
            </a:avLst>
          </a:prstGeom>
          <a:solidFill>
            <a:srgbClr val="539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spc="600" dirty="0">
                <a:solidFill>
                  <a:schemeClr val="bg1"/>
                </a:solidFill>
                <a:latin typeface="Times New Roman" panose="02020603050405020304" pitchFamily="18" charset="0"/>
                <a:ea typeface="Elsie" panose="02000000000000000000" charset="0"/>
                <a:cs typeface="Times New Roman" panose="02020603050405020304" pitchFamily="18" charset="0"/>
                <a:sym typeface="+mn-ea"/>
              </a:rPr>
              <a:t>PHẦN 3</a:t>
            </a:r>
            <a:endParaRPr lang="zh-CN" altLang="en-US" sz="3600" b="1" spc="600"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sp>
        <p:nvSpPr>
          <p:cNvPr id="12" name="矩形 11"/>
          <p:cNvSpPr/>
          <p:nvPr/>
        </p:nvSpPr>
        <p:spPr>
          <a:xfrm>
            <a:off x="2728914" y="2438703"/>
            <a:ext cx="7615236" cy="707886"/>
          </a:xfrm>
          <a:prstGeom prst="rect">
            <a:avLst/>
          </a:prstGeom>
        </p:spPr>
        <p:txBody>
          <a:bodyPr wrap="square">
            <a:spAutoFit/>
          </a:bodyPr>
          <a:lstStyle/>
          <a:p>
            <a:pPr algn="dist"/>
            <a:r>
              <a:rPr kumimoji="1" lang="vi-VN" altLang="zh-CN" sz="4000" b="1" spc="600" dirty="0">
                <a:solidFill>
                  <a:srgbClr val="539469"/>
                </a:solidFill>
                <a:latin typeface="+mj-lt"/>
                <a:ea typeface="Elsie" panose="02000000000000000000" charset="0"/>
              </a:rPr>
              <a:t>LUYỆN TẬP</a:t>
            </a:r>
            <a:endParaRPr kumimoji="1" lang="en-US" altLang="zh-CN" sz="4000" b="1" spc="600" dirty="0">
              <a:solidFill>
                <a:srgbClr val="539469"/>
              </a:solidFill>
              <a:latin typeface="+mj-lt"/>
              <a:ea typeface="Elsie" panose="02000000000000000000" charset="0"/>
            </a:endParaRPr>
          </a:p>
        </p:txBody>
      </p:sp>
    </p:spTree>
    <p:extLst>
      <p:ext uri="{BB962C8B-B14F-4D97-AF65-F5344CB8AC3E}">
        <p14:creationId xmlns:p14="http://schemas.microsoft.com/office/powerpoint/2010/main" val="969962363"/>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750"/>
                                        <p:tgtEl>
                                          <p:spTgt spid="12">
                                            <p:txEl>
                                              <p:pRg st="0" end="0"/>
                                            </p:txEl>
                                          </p:spTgt>
                                        </p:tgtEl>
                                      </p:cBhvr>
                                    </p:animEffect>
                                    <p:anim calcmode="lin" valueType="num">
                                      <p:cBhvr>
                                        <p:cTn id="17"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8" dur="75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0" y="0"/>
            <a:ext cx="12192000" cy="6858000"/>
            <a:chOff x="0" y="0"/>
            <a:chExt cx="12192000" cy="685800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组合 18"/>
            <p:cNvGrpSpPr/>
            <p:nvPr/>
          </p:nvGrpSpPr>
          <p:grpSpPr>
            <a:xfrm>
              <a:off x="197963" y="151858"/>
              <a:ext cx="11796074" cy="6504026"/>
              <a:chOff x="197963" y="151858"/>
              <a:chExt cx="11796074" cy="6504026"/>
            </a:xfrm>
          </p:grpSpPr>
          <p:grpSp>
            <p:nvGrpSpPr>
              <p:cNvPr id="20" name="组合 19"/>
              <p:cNvGrpSpPr/>
              <p:nvPr/>
            </p:nvGrpSpPr>
            <p:grpSpPr>
              <a:xfrm>
                <a:off x="197963" y="151858"/>
                <a:ext cx="11796074" cy="6504026"/>
                <a:chOff x="197963" y="151858"/>
                <a:chExt cx="11796074" cy="6504026"/>
              </a:xfrm>
            </p:grpSpPr>
            <p:sp>
              <p:nvSpPr>
                <p:cNvPr id="29" name="矩形 28"/>
                <p:cNvSpPr/>
                <p:nvPr/>
              </p:nvSpPr>
              <p:spPr>
                <a:xfrm flipV="1">
                  <a:off x="197963" y="151858"/>
                  <a:ext cx="11796074" cy="6504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TextBox 2"/>
                <p:cNvSpPr txBox="1"/>
                <p:nvPr/>
              </p:nvSpPr>
              <p:spPr>
                <a:xfrm>
                  <a:off x="4107543" y="248553"/>
                  <a:ext cx="3976914" cy="583565"/>
                </a:xfrm>
                <a:prstGeom prst="rect">
                  <a:avLst/>
                </a:prstGeom>
                <a:noFill/>
              </p:spPr>
              <p:txBody>
                <a:bodyPr wrap="square" rtlCol="0">
                  <a:spAutoFit/>
                </a:bodyPr>
                <a:lstStyle/>
                <a:p>
                  <a:pPr algn="dist"/>
                  <a:r>
                    <a:rPr lang="vi-VN" altLang="zh-CN" sz="3200" b="1" spc="600" dirty="0">
                      <a:solidFill>
                        <a:srgbClr val="539469"/>
                      </a:solidFill>
                      <a:latin typeface="+mj-lt"/>
                      <a:ea typeface="Elsie" panose="02000000000000000000" charset="0"/>
                    </a:rPr>
                    <a:t>LUYỆN TẬP</a:t>
                  </a:r>
                  <a:endParaRPr lang="en-US" altLang="zh-CN" sz="3200" b="1" spc="600" dirty="0">
                    <a:solidFill>
                      <a:srgbClr val="539469"/>
                    </a:solidFill>
                    <a:latin typeface="+mj-lt"/>
                    <a:ea typeface="Elsie" panose="02000000000000000000" charset="0"/>
                  </a:endParaRPr>
                </a:p>
              </p:txBody>
            </p:sp>
          </p:grpSp>
          <p:cxnSp>
            <p:nvCxnSpPr>
              <p:cNvPr id="21" name="直接连接符 20"/>
              <p:cNvCxnSpPr/>
              <p:nvPr/>
            </p:nvCxnSpPr>
            <p:spPr>
              <a:xfrm>
                <a:off x="2738621" y="864226"/>
                <a:ext cx="6463884" cy="0"/>
              </a:xfrm>
              <a:prstGeom prst="line">
                <a:avLst/>
              </a:prstGeom>
              <a:ln w="15875">
                <a:solidFill>
                  <a:srgbClr val="539469"/>
                </a:solidFill>
              </a:ln>
            </p:spPr>
            <p:style>
              <a:lnRef idx="1">
                <a:schemeClr val="accent1"/>
              </a:lnRef>
              <a:fillRef idx="0">
                <a:schemeClr val="accent1"/>
              </a:fillRef>
              <a:effectRef idx="0">
                <a:schemeClr val="accent1"/>
              </a:effectRef>
              <a:fontRef idx="minor">
                <a:schemeClr val="tx1"/>
              </a:fontRef>
            </p:style>
          </p:cxnSp>
        </p:grpSp>
      </p:grpSp>
      <p:sp>
        <p:nvSpPr>
          <p:cNvPr id="4" name="3"/>
          <p:cNvSpPr/>
          <p:nvPr/>
        </p:nvSpPr>
        <p:spPr>
          <a:xfrm>
            <a:off x="317493" y="983975"/>
            <a:ext cx="11541132" cy="5502547"/>
          </a:xfrm>
          <a:prstGeom prst="rect">
            <a:avLst/>
          </a:prstGeom>
          <a:solidFill>
            <a:srgbClr val="539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Elsie" panose="02000000000000000000" charset="0"/>
              <a:ea typeface="Elsie" panose="02000000000000000000" charset="0"/>
            </a:endParaRPr>
          </a:p>
        </p:txBody>
      </p:sp>
      <p:sp>
        <p:nvSpPr>
          <p:cNvPr id="5" name="TextBox 19"/>
          <p:cNvSpPr txBox="1"/>
          <p:nvPr/>
        </p:nvSpPr>
        <p:spPr>
          <a:xfrm>
            <a:off x="4438553" y="1130206"/>
            <a:ext cx="3645904" cy="368935"/>
          </a:xfrm>
          <a:prstGeom prst="rect">
            <a:avLst/>
          </a:prstGeom>
          <a:noFill/>
        </p:spPr>
        <p:txBody>
          <a:bodyPr wrap="square" lIns="0" tIns="0" rIns="0" bIns="0" rtlCol="0">
            <a:spAutoFit/>
          </a:bodyPr>
          <a:lstStyle/>
          <a:p>
            <a:pPr algn="ctr"/>
            <a:r>
              <a:rPr lang="vi-VN" altLang="zh-CN" sz="2400" b="1" dirty="0">
                <a:solidFill>
                  <a:schemeClr val="bg1"/>
                </a:solidFill>
                <a:latin typeface="Times New Roman" panose="02020603050405020304" pitchFamily="18" charset="0"/>
                <a:ea typeface="Elsie" panose="02000000000000000000" charset="0"/>
                <a:cs typeface="Times New Roman" panose="02020603050405020304" pitchFamily="18" charset="0"/>
              </a:rPr>
              <a:t>PHIẾU HỌC TẬP 1</a:t>
            </a:r>
            <a:endParaRPr lang="zh-CN" altLang="en-US" sz="2400" b="1"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sp>
        <p:nvSpPr>
          <p:cNvPr id="9" name="TextBox 106"/>
          <p:cNvSpPr txBox="1"/>
          <p:nvPr/>
        </p:nvSpPr>
        <p:spPr>
          <a:xfrm>
            <a:off x="333375" y="1664236"/>
            <a:ext cx="11525250" cy="1049518"/>
          </a:xfrm>
          <a:prstGeom prst="rect">
            <a:avLst/>
          </a:prstGeom>
          <a:noFill/>
        </p:spPr>
        <p:txBody>
          <a:bodyPr wrap="square" lIns="0" tIns="0" rIns="0" bIns="0" rtlCol="0">
            <a:spAutoFit/>
          </a:bodyPr>
          <a:lstStyle/>
          <a:p>
            <a:pPr algn="just">
              <a:lnSpc>
                <a:spcPct val="150000"/>
              </a:lnSpc>
            </a:pPr>
            <a:r>
              <a:rPr lang="vi-VN" sz="2400" dirty="0">
                <a:solidFill>
                  <a:schemeClr val="bg1"/>
                </a:solidFill>
                <a:latin typeface="+mj-lt"/>
              </a:rPr>
              <a:t>BT1: Hình 1 mô tả quá trình vận chuyển qua màng sinh chất. hãy cho biết (1), (2), (3) là hình thức vận chuyển gì? Phân biệt các hình thức vận chuyển đó.</a:t>
            </a:r>
            <a:r>
              <a:rPr lang="en-VN" sz="2400" dirty="0">
                <a:solidFill>
                  <a:schemeClr val="bg1"/>
                </a:solidFill>
                <a:latin typeface="+mj-lt"/>
              </a:rPr>
              <a:t> </a:t>
            </a:r>
            <a:endParaRPr lang="en-US" altLang="zh-CN" sz="2400" dirty="0">
              <a:solidFill>
                <a:schemeClr val="bg1"/>
              </a:solidFill>
              <a:latin typeface="+mj-lt"/>
              <a:ea typeface="Elsie" panose="02000000000000000000" charset="0"/>
            </a:endParaRPr>
          </a:p>
        </p:txBody>
      </p:sp>
      <p:pic>
        <p:nvPicPr>
          <p:cNvPr id="2" name="Picture 1">
            <a:extLst>
              <a:ext uri="{FF2B5EF4-FFF2-40B4-BE49-F238E27FC236}">
                <a16:creationId xmlns:a16="http://schemas.microsoft.com/office/drawing/2014/main" id="{611BD7AB-E7CB-C685-A7C7-C55DC4A44E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7619" y="2777937"/>
            <a:ext cx="5943600" cy="2640330"/>
          </a:xfrm>
          <a:prstGeom prst="rect">
            <a:avLst/>
          </a:prstGeom>
        </p:spPr>
      </p:pic>
      <p:sp>
        <p:nvSpPr>
          <p:cNvPr id="3" name="TextBox 106">
            <a:extLst>
              <a:ext uri="{FF2B5EF4-FFF2-40B4-BE49-F238E27FC236}">
                <a16:creationId xmlns:a16="http://schemas.microsoft.com/office/drawing/2014/main" id="{9D86AB99-D0D1-AB21-1E84-124FA1B1533C}"/>
              </a:ext>
            </a:extLst>
          </p:cNvPr>
          <p:cNvSpPr txBox="1"/>
          <p:nvPr/>
        </p:nvSpPr>
        <p:spPr>
          <a:xfrm>
            <a:off x="401081" y="5475224"/>
            <a:ext cx="11525250" cy="1051698"/>
          </a:xfrm>
          <a:prstGeom prst="rect">
            <a:avLst/>
          </a:prstGeom>
          <a:noFill/>
        </p:spPr>
        <p:txBody>
          <a:bodyPr wrap="square" lIns="0" tIns="0" rIns="0" bIns="0" rtlCol="0">
            <a:spAutoFit/>
          </a:bodyPr>
          <a:lstStyle/>
          <a:p>
            <a:pPr algn="just">
              <a:lnSpc>
                <a:spcPct val="150000"/>
              </a:lnSpc>
            </a:pPr>
            <a:r>
              <a:rPr lang="vi-VN" sz="2400" dirty="0">
                <a:solidFill>
                  <a:schemeClr val="bg1"/>
                </a:solidFill>
                <a:latin typeface="+mj-lt"/>
              </a:rPr>
              <a:t>BT2: Tại sao khi rửa rau, củ, quả, chúng ta không nên ngâm trong nước muối quá lâu?</a:t>
            </a:r>
            <a:endParaRPr lang="en-VN" sz="2400" dirty="0">
              <a:solidFill>
                <a:schemeClr val="bg1"/>
              </a:solidFill>
              <a:latin typeface="+mj-lt"/>
            </a:endParaRPr>
          </a:p>
          <a:p>
            <a:pPr algn="just">
              <a:lnSpc>
                <a:spcPct val="150000"/>
              </a:lnSpc>
            </a:pPr>
            <a:endParaRPr lang="en-US" altLang="zh-CN" sz="2400" dirty="0">
              <a:solidFill>
                <a:schemeClr val="bg1"/>
              </a:solidFill>
              <a:latin typeface="+mj-lt"/>
              <a:ea typeface="Elsie" panose="02000000000000000000" charset="0"/>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cNvSpPr/>
          <p:nvPr/>
        </p:nvSpPr>
        <p:spPr>
          <a:xfrm>
            <a:off x="199996" y="149326"/>
            <a:ext cx="11801503" cy="6481934"/>
          </a:xfrm>
          <a:prstGeom prst="rect">
            <a:avLst/>
          </a:prstGeom>
          <a:solidFill>
            <a:srgbClr val="539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Elsie" panose="02000000000000000000" charset="0"/>
              <a:ea typeface="Elsie" panose="02000000000000000000" charset="0"/>
            </a:endParaRPr>
          </a:p>
        </p:txBody>
      </p:sp>
      <p:sp>
        <p:nvSpPr>
          <p:cNvPr id="5" name="TextBox 19"/>
          <p:cNvSpPr txBox="1"/>
          <p:nvPr/>
        </p:nvSpPr>
        <p:spPr>
          <a:xfrm>
            <a:off x="4065466" y="226740"/>
            <a:ext cx="4876897" cy="369332"/>
          </a:xfrm>
          <a:prstGeom prst="rect">
            <a:avLst/>
          </a:prstGeom>
          <a:noFill/>
        </p:spPr>
        <p:txBody>
          <a:bodyPr wrap="square" lIns="0" tIns="0" rIns="0" bIns="0" rtlCol="0">
            <a:spAutoFit/>
          </a:bodyPr>
          <a:lstStyle/>
          <a:p>
            <a:pPr algn="ctr"/>
            <a:r>
              <a:rPr lang="vi-VN" altLang="zh-CN" sz="2400" b="1" dirty="0">
                <a:solidFill>
                  <a:schemeClr val="bg1"/>
                </a:solidFill>
                <a:latin typeface="Times New Roman" panose="02020603050405020304" pitchFamily="18" charset="0"/>
                <a:ea typeface="Elsie" panose="02000000000000000000" charset="0"/>
                <a:cs typeface="Times New Roman" panose="02020603050405020304" pitchFamily="18" charset="0"/>
              </a:rPr>
              <a:t>ĐÁP ÁN PHIẾU HỌC TẬP 1</a:t>
            </a:r>
            <a:endParaRPr lang="zh-CN" altLang="en-US" sz="2400" b="1"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sp>
        <p:nvSpPr>
          <p:cNvPr id="9" name="TextBox 106"/>
          <p:cNvSpPr txBox="1"/>
          <p:nvPr/>
        </p:nvSpPr>
        <p:spPr>
          <a:xfrm>
            <a:off x="333375" y="943435"/>
            <a:ext cx="11525250" cy="1975028"/>
          </a:xfrm>
          <a:prstGeom prst="rect">
            <a:avLst/>
          </a:prstGeom>
          <a:noFill/>
        </p:spPr>
        <p:txBody>
          <a:bodyPr wrap="square" lIns="0" tIns="0" rIns="0" bIns="0" rtlCol="0">
            <a:spAutoFit/>
          </a:bodyPr>
          <a:lstStyle/>
          <a:p>
            <a:pPr lvl="0"/>
            <a:r>
              <a:rPr lang="vi-VN" sz="2400" dirty="0">
                <a:solidFill>
                  <a:schemeClr val="bg1"/>
                </a:solidFill>
                <a:latin typeface="+mj-lt"/>
              </a:rPr>
              <a:t>BT1: </a:t>
            </a:r>
          </a:p>
          <a:p>
            <a:pPr lvl="0"/>
            <a:r>
              <a:rPr lang="vi-VN" sz="2400" dirty="0">
                <a:solidFill>
                  <a:schemeClr val="bg1"/>
                </a:solidFill>
                <a:latin typeface="Times New Roman" panose="02020603050405020304" pitchFamily="18" charset="0"/>
                <a:cs typeface="Times New Roman" panose="02020603050405020304" pitchFamily="18" charset="0"/>
              </a:rPr>
              <a:t>(1) Khuyếch tán qua lớp phospholipid kép;</a:t>
            </a:r>
            <a:r>
              <a:rPr lang="en-VN" sz="2400" dirty="0">
                <a:solidFill>
                  <a:schemeClr val="bg1"/>
                </a:solidFill>
                <a:latin typeface="Times New Roman" panose="02020603050405020304" pitchFamily="18" charset="0"/>
                <a:cs typeface="Times New Roman" panose="02020603050405020304" pitchFamily="18" charset="0"/>
              </a:rPr>
              <a:t> </a:t>
            </a:r>
          </a:p>
          <a:p>
            <a:pPr lvl="0"/>
            <a:r>
              <a:rPr lang="en-VN" sz="2400" dirty="0">
                <a:solidFill>
                  <a:schemeClr val="bg1"/>
                </a:solidFill>
                <a:latin typeface="Times New Roman" panose="02020603050405020304" pitchFamily="18" charset="0"/>
                <a:cs typeface="Times New Roman" panose="02020603050405020304" pitchFamily="18" charset="0"/>
              </a:rPr>
              <a:t>(2) </a:t>
            </a:r>
            <a:r>
              <a:rPr lang="vi-VN" sz="2400" dirty="0">
                <a:solidFill>
                  <a:schemeClr val="bg1"/>
                </a:solidFill>
                <a:latin typeface="Times New Roman" panose="02020603050405020304" pitchFamily="18" charset="0"/>
                <a:cs typeface="Times New Roman" panose="02020603050405020304" pitchFamily="18" charset="0"/>
              </a:rPr>
              <a:t>Khuyếch tán qua kênh protein</a:t>
            </a:r>
            <a:r>
              <a:rPr lang="en-VN" sz="2400" dirty="0">
                <a:solidFill>
                  <a:schemeClr val="bg1"/>
                </a:solidFill>
                <a:latin typeface="Times New Roman" panose="02020603050405020304" pitchFamily="18" charset="0"/>
                <a:cs typeface="Times New Roman" panose="02020603050405020304" pitchFamily="18" charset="0"/>
              </a:rPr>
              <a:t>; </a:t>
            </a:r>
          </a:p>
          <a:p>
            <a:pPr lvl="0"/>
            <a:r>
              <a:rPr lang="en-VN" sz="2400" dirty="0">
                <a:solidFill>
                  <a:schemeClr val="bg1"/>
                </a:solidFill>
                <a:latin typeface="Times New Roman" panose="02020603050405020304" pitchFamily="18" charset="0"/>
                <a:cs typeface="Times New Roman" panose="02020603050405020304" pitchFamily="18" charset="0"/>
              </a:rPr>
              <a:t>(3) </a:t>
            </a:r>
            <a:r>
              <a:rPr lang="vi-VN" sz="2400" dirty="0">
                <a:solidFill>
                  <a:schemeClr val="bg1"/>
                </a:solidFill>
                <a:latin typeface="Times New Roman" panose="02020603050405020304" pitchFamily="18" charset="0"/>
                <a:cs typeface="Times New Roman" panose="02020603050405020304" pitchFamily="18" charset="0"/>
              </a:rPr>
              <a:t>Vận chuyển chủ động.</a:t>
            </a:r>
            <a:endParaRPr lang="en-VN" sz="2400" dirty="0">
              <a:solidFill>
                <a:schemeClr val="bg1"/>
              </a:solidFill>
              <a:latin typeface="Times New Roman" panose="02020603050405020304" pitchFamily="18" charset="0"/>
              <a:cs typeface="Times New Roman" panose="02020603050405020304" pitchFamily="18" charset="0"/>
            </a:endParaRPr>
          </a:p>
          <a:p>
            <a:pPr algn="just">
              <a:lnSpc>
                <a:spcPct val="150000"/>
              </a:lnSpc>
            </a:pPr>
            <a:endParaRPr lang="en-US" altLang="zh-CN" sz="2400" dirty="0">
              <a:solidFill>
                <a:schemeClr val="bg1"/>
              </a:solidFill>
              <a:latin typeface="+mj-lt"/>
              <a:ea typeface="Elsie" panose="02000000000000000000" charset="0"/>
            </a:endParaRPr>
          </a:p>
        </p:txBody>
      </p:sp>
      <p:pic>
        <p:nvPicPr>
          <p:cNvPr id="2" name="Picture 1">
            <a:extLst>
              <a:ext uri="{FF2B5EF4-FFF2-40B4-BE49-F238E27FC236}">
                <a16:creationId xmlns:a16="http://schemas.microsoft.com/office/drawing/2014/main" id="{611BD7AB-E7CB-C685-A7C7-C55DC4A44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4351" y="2684653"/>
            <a:ext cx="7785391" cy="3458511"/>
          </a:xfrm>
          <a:prstGeom prst="rect">
            <a:avLst/>
          </a:prstGeom>
        </p:spPr>
      </p:pic>
    </p:spTree>
    <p:extLst>
      <p:ext uri="{BB962C8B-B14F-4D97-AF65-F5344CB8AC3E}">
        <p14:creationId xmlns:p14="http://schemas.microsoft.com/office/powerpoint/2010/main" val="2787564706"/>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cNvSpPr/>
          <p:nvPr/>
        </p:nvSpPr>
        <p:spPr>
          <a:xfrm>
            <a:off x="199996" y="149326"/>
            <a:ext cx="11801503" cy="6481934"/>
          </a:xfrm>
          <a:prstGeom prst="rect">
            <a:avLst/>
          </a:prstGeom>
          <a:solidFill>
            <a:srgbClr val="539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Elsie" panose="02000000000000000000" charset="0"/>
              <a:ea typeface="Elsie" panose="02000000000000000000" charset="0"/>
            </a:endParaRPr>
          </a:p>
        </p:txBody>
      </p:sp>
      <p:sp>
        <p:nvSpPr>
          <p:cNvPr id="5" name="TextBox 19"/>
          <p:cNvSpPr txBox="1"/>
          <p:nvPr/>
        </p:nvSpPr>
        <p:spPr>
          <a:xfrm>
            <a:off x="4065466" y="226740"/>
            <a:ext cx="4876897" cy="369332"/>
          </a:xfrm>
          <a:prstGeom prst="rect">
            <a:avLst/>
          </a:prstGeom>
          <a:noFill/>
        </p:spPr>
        <p:txBody>
          <a:bodyPr wrap="square" lIns="0" tIns="0" rIns="0" bIns="0" rtlCol="0">
            <a:spAutoFit/>
          </a:bodyPr>
          <a:lstStyle/>
          <a:p>
            <a:pPr algn="ctr"/>
            <a:r>
              <a:rPr lang="vi-VN" altLang="zh-CN" sz="2400" b="1" dirty="0">
                <a:solidFill>
                  <a:schemeClr val="bg1"/>
                </a:solidFill>
                <a:latin typeface="Times New Roman" panose="02020603050405020304" pitchFamily="18" charset="0"/>
                <a:ea typeface="Elsie" panose="02000000000000000000" charset="0"/>
                <a:cs typeface="Times New Roman" panose="02020603050405020304" pitchFamily="18" charset="0"/>
              </a:rPr>
              <a:t>ĐÁP ÁN PHIẾU HỌC TẬP 1</a:t>
            </a:r>
            <a:endParaRPr lang="zh-CN" altLang="en-US" sz="2400" b="1"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B2065F25-2F99-6626-934E-57B893675859}"/>
              </a:ext>
            </a:extLst>
          </p:cNvPr>
          <p:cNvGraphicFramePr>
            <a:graphicFrameLocks noGrp="1"/>
          </p:cNvGraphicFramePr>
          <p:nvPr>
            <p:extLst>
              <p:ext uri="{D42A27DB-BD31-4B8C-83A1-F6EECF244321}">
                <p14:modId xmlns:p14="http://schemas.microsoft.com/office/powerpoint/2010/main" val="467753154"/>
              </p:ext>
            </p:extLst>
          </p:nvPr>
        </p:nvGraphicFramePr>
        <p:xfrm>
          <a:off x="333375" y="790106"/>
          <a:ext cx="11525250" cy="3428996"/>
        </p:xfrm>
        <a:graphic>
          <a:graphicData uri="http://schemas.openxmlformats.org/drawingml/2006/table">
            <a:tbl>
              <a:tblPr firstRow="1" firstCol="1" bandRow="1">
                <a:tableStyleId>{16D9F66E-5EB9-4882-86FB-DCBF35E3C3E4}</a:tableStyleId>
              </a:tblPr>
              <a:tblGrid>
                <a:gridCol w="3840928">
                  <a:extLst>
                    <a:ext uri="{9D8B030D-6E8A-4147-A177-3AD203B41FA5}">
                      <a16:colId xmlns:a16="http://schemas.microsoft.com/office/drawing/2014/main" val="1139430185"/>
                    </a:ext>
                  </a:extLst>
                </a:gridCol>
                <a:gridCol w="3842161">
                  <a:extLst>
                    <a:ext uri="{9D8B030D-6E8A-4147-A177-3AD203B41FA5}">
                      <a16:colId xmlns:a16="http://schemas.microsoft.com/office/drawing/2014/main" val="1769766588"/>
                    </a:ext>
                  </a:extLst>
                </a:gridCol>
                <a:gridCol w="3842161">
                  <a:extLst>
                    <a:ext uri="{9D8B030D-6E8A-4147-A177-3AD203B41FA5}">
                      <a16:colId xmlns:a16="http://schemas.microsoft.com/office/drawing/2014/main" val="951489499"/>
                    </a:ext>
                  </a:extLst>
                </a:gridCol>
              </a:tblGrid>
              <a:tr h="773904">
                <a:tc>
                  <a:txBody>
                    <a:bodyPr/>
                    <a:lstStyle/>
                    <a:p>
                      <a:pPr marL="228600" algn="ctr">
                        <a:lnSpc>
                          <a:spcPct val="107000"/>
                        </a:lnSpc>
                        <a:spcAft>
                          <a:spcPts val="800"/>
                        </a:spcAft>
                      </a:pPr>
                      <a:r>
                        <a:rPr lang="vi-VN" sz="1800" dirty="0">
                          <a:effectLst/>
                          <a:latin typeface="Times New Roman" panose="02020603050405020304" pitchFamily="18" charset="0"/>
                          <a:cs typeface="Times New Roman" panose="02020603050405020304" pitchFamily="18" charset="0"/>
                        </a:rPr>
                        <a:t>Khuyếch tán </a:t>
                      </a:r>
                    </a:p>
                    <a:p>
                      <a:pPr marL="228600" algn="ctr">
                        <a:lnSpc>
                          <a:spcPct val="107000"/>
                        </a:lnSpc>
                        <a:spcAft>
                          <a:spcPts val="800"/>
                        </a:spcAft>
                      </a:pPr>
                      <a:r>
                        <a:rPr lang="vi-VN" sz="1800" dirty="0">
                          <a:effectLst/>
                          <a:latin typeface="Times New Roman" panose="02020603050405020304" pitchFamily="18" charset="0"/>
                          <a:cs typeface="Times New Roman" panose="02020603050405020304" pitchFamily="18" charset="0"/>
                        </a:rPr>
                        <a:t>qua lớp phospholipid kép</a:t>
                      </a:r>
                      <a:endParaRPr lang="en-VN" sz="18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vi-VN" sz="1800" dirty="0">
                          <a:effectLst/>
                          <a:latin typeface="Times New Roman" panose="02020603050405020304" pitchFamily="18" charset="0"/>
                          <a:cs typeface="Times New Roman" panose="02020603050405020304" pitchFamily="18" charset="0"/>
                        </a:rPr>
                        <a:t> </a:t>
                      </a:r>
                      <a:endParaRPr lang="en-V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lnSpc>
                          <a:spcPct val="107000"/>
                        </a:lnSpc>
                        <a:spcAft>
                          <a:spcPts val="800"/>
                        </a:spcAft>
                      </a:pPr>
                      <a:r>
                        <a:rPr lang="vi-VN" sz="1800" dirty="0">
                          <a:effectLst/>
                          <a:latin typeface="Times New Roman" panose="02020603050405020304" pitchFamily="18" charset="0"/>
                          <a:cs typeface="Times New Roman" panose="02020603050405020304" pitchFamily="18" charset="0"/>
                        </a:rPr>
                        <a:t>Khuyếch tán </a:t>
                      </a:r>
                    </a:p>
                    <a:p>
                      <a:pPr algn="ctr">
                        <a:lnSpc>
                          <a:spcPct val="107000"/>
                        </a:lnSpc>
                        <a:spcAft>
                          <a:spcPts val="800"/>
                        </a:spcAft>
                      </a:pPr>
                      <a:r>
                        <a:rPr lang="vi-VN" sz="1800" dirty="0">
                          <a:effectLst/>
                          <a:latin typeface="Times New Roman" panose="02020603050405020304" pitchFamily="18" charset="0"/>
                          <a:cs typeface="Times New Roman" panose="02020603050405020304" pitchFamily="18" charset="0"/>
                        </a:rPr>
                        <a:t>qua kênh protein</a:t>
                      </a:r>
                      <a:endParaRPr lang="en-VN" sz="18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vi-VN" sz="1800" dirty="0">
                          <a:effectLst/>
                          <a:latin typeface="Times New Roman" panose="02020603050405020304" pitchFamily="18" charset="0"/>
                          <a:cs typeface="Times New Roman" panose="02020603050405020304" pitchFamily="18" charset="0"/>
                        </a:rPr>
                        <a:t> </a:t>
                      </a:r>
                      <a:endParaRPr lang="en-V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lnSpc>
                          <a:spcPct val="107000"/>
                        </a:lnSpc>
                        <a:spcAft>
                          <a:spcPts val="800"/>
                        </a:spcAft>
                      </a:pPr>
                      <a:r>
                        <a:rPr lang="vi-VN" sz="1800" dirty="0">
                          <a:effectLst/>
                          <a:latin typeface="Times New Roman" panose="02020603050405020304" pitchFamily="18" charset="0"/>
                          <a:cs typeface="Times New Roman" panose="02020603050405020304" pitchFamily="18" charset="0"/>
                        </a:rPr>
                        <a:t>Vận chuyển </a:t>
                      </a:r>
                    </a:p>
                    <a:p>
                      <a:pPr algn="ctr">
                        <a:lnSpc>
                          <a:spcPct val="107000"/>
                        </a:lnSpc>
                        <a:spcAft>
                          <a:spcPts val="800"/>
                        </a:spcAft>
                      </a:pPr>
                      <a:r>
                        <a:rPr lang="vi-VN" sz="1800" dirty="0">
                          <a:effectLst/>
                          <a:latin typeface="Times New Roman" panose="02020603050405020304" pitchFamily="18" charset="0"/>
                          <a:cs typeface="Times New Roman" panose="02020603050405020304" pitchFamily="18" charset="0"/>
                        </a:rPr>
                        <a:t>chủ động</a:t>
                      </a:r>
                      <a:endParaRPr lang="en-VN" sz="18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vi-VN" sz="1800" dirty="0">
                          <a:effectLst/>
                          <a:latin typeface="Times New Roman" panose="02020603050405020304" pitchFamily="18" charset="0"/>
                          <a:cs typeface="Times New Roman" panose="02020603050405020304" pitchFamily="18" charset="0"/>
                        </a:rPr>
                        <a:t> </a:t>
                      </a:r>
                      <a:endParaRPr lang="en-V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35524738"/>
                  </a:ext>
                </a:extLst>
              </a:tr>
              <a:tr h="2365053">
                <a:tc>
                  <a:txBody>
                    <a:bodyPr/>
                    <a:lstStyle/>
                    <a:p>
                      <a:pPr>
                        <a:lnSpc>
                          <a:spcPct val="107000"/>
                        </a:lnSpc>
                        <a:spcAft>
                          <a:spcPts val="800"/>
                        </a:spcAft>
                      </a:pPr>
                      <a:r>
                        <a:rPr lang="vi-VN" sz="1600" b="0" dirty="0">
                          <a:effectLst/>
                          <a:latin typeface="Times New Roman" panose="02020603050405020304" pitchFamily="18" charset="0"/>
                          <a:cs typeface="Times New Roman" panose="02020603050405020304" pitchFamily="18" charset="0"/>
                        </a:rPr>
                        <a:t>- Vận chuyển các chất từ nơi có nồng độ cao đến nơi có nồng độ thấp.</a:t>
                      </a:r>
                      <a:endParaRPr lang="en-VN" sz="1600" b="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vi-VN" sz="1600" b="0" dirty="0">
                          <a:effectLst/>
                          <a:latin typeface="Times New Roman" panose="02020603050405020304" pitchFamily="18" charset="0"/>
                          <a:cs typeface="Times New Roman" panose="02020603050405020304" pitchFamily="18" charset="0"/>
                        </a:rPr>
                        <a:t>- Không cần tiêu tốn năng lượng.</a:t>
                      </a:r>
                      <a:endParaRPr lang="en-VN" sz="1600" b="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vi-VN" sz="1600" b="0" dirty="0">
                          <a:effectLst/>
                          <a:latin typeface="Times New Roman" panose="02020603050405020304" pitchFamily="18" charset="0"/>
                          <a:cs typeface="Times New Roman" panose="02020603050405020304" pitchFamily="18" charset="0"/>
                        </a:rPr>
                        <a:t>- Khuyếch tán trực tiếp qua lớp phospholipid.</a:t>
                      </a:r>
                      <a:endParaRPr lang="en-VN" sz="1600" b="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vi-VN" sz="1600" b="0" dirty="0">
                          <a:effectLst/>
                          <a:latin typeface="Times New Roman" panose="02020603050405020304" pitchFamily="18" charset="0"/>
                          <a:cs typeface="Times New Roman" panose="02020603050405020304" pitchFamily="18" charset="0"/>
                        </a:rPr>
                        <a:t>- Các chất có khích thước nhỏ, không phân cực, tan trong lipid.</a:t>
                      </a:r>
                      <a:endParaRPr lang="en-VN"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07000"/>
                        </a:lnSpc>
                        <a:spcAft>
                          <a:spcPts val="800"/>
                        </a:spcAft>
                      </a:pPr>
                      <a:r>
                        <a:rPr lang="vi-VN" sz="1600" b="0" dirty="0">
                          <a:effectLst/>
                          <a:latin typeface="Times New Roman" panose="02020603050405020304" pitchFamily="18" charset="0"/>
                          <a:cs typeface="Times New Roman" panose="02020603050405020304" pitchFamily="18" charset="0"/>
                        </a:rPr>
                        <a:t>- Vận chuyển các chất từ nơi có nồng độ cao đến nơi có nồng độ thấp.</a:t>
                      </a:r>
                      <a:endParaRPr lang="en-VN" sz="1600" b="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vi-VN" sz="1600" b="0" dirty="0">
                          <a:effectLst/>
                          <a:latin typeface="Times New Roman" panose="02020603050405020304" pitchFamily="18" charset="0"/>
                          <a:cs typeface="Times New Roman" panose="02020603050405020304" pitchFamily="18" charset="0"/>
                        </a:rPr>
                        <a:t>- Không cần tiêu tốn năng lượng.</a:t>
                      </a:r>
                      <a:endParaRPr lang="en-VN" sz="1600" b="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vi-VN" sz="1600" b="0" dirty="0">
                          <a:effectLst/>
                          <a:latin typeface="Times New Roman" panose="02020603050405020304" pitchFamily="18" charset="0"/>
                          <a:cs typeface="Times New Roman" panose="02020603050405020304" pitchFamily="18" charset="0"/>
                        </a:rPr>
                        <a:t>- Khuyếch tán qua kênh protein màng.</a:t>
                      </a:r>
                      <a:endParaRPr lang="en-VN" sz="1600" b="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vi-VN" sz="1600" b="0" dirty="0">
                          <a:effectLst/>
                          <a:latin typeface="Times New Roman" panose="02020603050405020304" pitchFamily="18" charset="0"/>
                          <a:cs typeface="Times New Roman" panose="02020603050405020304" pitchFamily="18" charset="0"/>
                        </a:rPr>
                        <a:t>- Các chất có kích thước lớn, các chất phân cực, không tan trong lipid.</a:t>
                      </a:r>
                      <a:endParaRPr lang="en-VN"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07000"/>
                        </a:lnSpc>
                        <a:spcAft>
                          <a:spcPts val="800"/>
                        </a:spcAft>
                      </a:pPr>
                      <a:r>
                        <a:rPr lang="vi-VN" sz="1600" b="0" dirty="0">
                          <a:effectLst/>
                          <a:latin typeface="Times New Roman" panose="02020603050405020304" pitchFamily="18" charset="0"/>
                          <a:cs typeface="Times New Roman" panose="02020603050405020304" pitchFamily="18" charset="0"/>
                        </a:rPr>
                        <a:t>- Vận chuyển các chất từ nơi có nồng độ thấp đến nơi có nồng độ cao.</a:t>
                      </a:r>
                      <a:endParaRPr lang="en-VN" sz="1600" b="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vi-VN" sz="1600" b="0" dirty="0">
                          <a:effectLst/>
                          <a:latin typeface="Times New Roman" panose="02020603050405020304" pitchFamily="18" charset="0"/>
                          <a:cs typeface="Times New Roman" panose="02020603050405020304" pitchFamily="18" charset="0"/>
                        </a:rPr>
                        <a:t>- Cần tiêu tốn năng lượng ATP.</a:t>
                      </a:r>
                      <a:endParaRPr lang="en-VN" sz="1600" b="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vi-VN" sz="1600" b="0" dirty="0">
                          <a:effectLst/>
                          <a:latin typeface="Times New Roman" panose="02020603050405020304" pitchFamily="18" charset="0"/>
                          <a:cs typeface="Times New Roman" panose="02020603050405020304" pitchFamily="18" charset="0"/>
                        </a:rPr>
                        <a:t>- Khuyếch tán qua bơm protein đặc hiệu.</a:t>
                      </a:r>
                      <a:endParaRPr lang="en-VN" sz="1600" b="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vi-VN" sz="1600" b="0" dirty="0">
                          <a:effectLst/>
                          <a:latin typeface="Times New Roman" panose="02020603050405020304" pitchFamily="18" charset="0"/>
                          <a:cs typeface="Times New Roman" panose="02020603050405020304" pitchFamily="18" charset="0"/>
                        </a:rPr>
                        <a:t>- Các chất cần thiết đối với tế bào.</a:t>
                      </a:r>
                      <a:endParaRPr lang="en-VN"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4126639834"/>
                  </a:ext>
                </a:extLst>
              </a:tr>
            </a:tbl>
          </a:graphicData>
        </a:graphic>
      </p:graphicFrame>
      <p:sp>
        <p:nvSpPr>
          <p:cNvPr id="7" name="TextBox 106">
            <a:extLst>
              <a:ext uri="{FF2B5EF4-FFF2-40B4-BE49-F238E27FC236}">
                <a16:creationId xmlns:a16="http://schemas.microsoft.com/office/drawing/2014/main" id="{47DA9825-C99B-AA8D-F4B3-9E4D1D44648F}"/>
              </a:ext>
            </a:extLst>
          </p:cNvPr>
          <p:cNvSpPr txBox="1"/>
          <p:nvPr/>
        </p:nvSpPr>
        <p:spPr>
          <a:xfrm>
            <a:off x="466754" y="4413136"/>
            <a:ext cx="11525250" cy="2344360"/>
          </a:xfrm>
          <a:prstGeom prst="rect">
            <a:avLst/>
          </a:prstGeom>
          <a:noFill/>
        </p:spPr>
        <p:txBody>
          <a:bodyPr wrap="square" lIns="0" tIns="0" rIns="0" bIns="0" rtlCol="0">
            <a:spAutoFit/>
          </a:bodyPr>
          <a:lstStyle/>
          <a:p>
            <a:pPr lvl="0"/>
            <a:r>
              <a:rPr lang="vi-VN" sz="2400" dirty="0">
                <a:solidFill>
                  <a:schemeClr val="bg1"/>
                </a:solidFill>
                <a:latin typeface="+mj-lt"/>
              </a:rPr>
              <a:t>BT2: </a:t>
            </a:r>
          </a:p>
          <a:p>
            <a:r>
              <a:rPr lang="vi-VN" sz="2400" dirty="0">
                <a:solidFill>
                  <a:schemeClr val="bg1"/>
                </a:solidFill>
                <a:latin typeface="+mj-lt"/>
              </a:rPr>
              <a:t>N</a:t>
            </a:r>
            <a:r>
              <a:rPr lang="vi-VN" sz="2400" dirty="0">
                <a:solidFill>
                  <a:schemeClr val="bg1"/>
                </a:solidFill>
                <a:latin typeface="+mj-lt"/>
                <a:cs typeface="Times New Roman" panose="02020603050405020304" pitchFamily="18" charset="0"/>
              </a:rPr>
              <a:t>ếu ngâm rau, quả trong nước muối qúa lâu sẽ làm mất nước trong rau, quả; làm giảm chất lượng.</a:t>
            </a:r>
            <a:endParaRPr lang="en-VN" sz="2400" dirty="0">
              <a:solidFill>
                <a:schemeClr val="bg1"/>
              </a:solidFill>
              <a:latin typeface="+mj-lt"/>
              <a:cs typeface="Times New Roman" panose="02020603050405020304" pitchFamily="18" charset="0"/>
            </a:endParaRPr>
          </a:p>
          <a:p>
            <a:r>
              <a:rPr lang="vi-VN" sz="2400" dirty="0">
                <a:solidFill>
                  <a:schemeClr val="bg1"/>
                </a:solidFill>
                <a:latin typeface="+mj-lt"/>
                <a:cs typeface="Times New Roman" panose="02020603050405020304" pitchFamily="18" charset="0"/>
              </a:rPr>
              <a:t>Vì nước muối là môi trường ưu trương nên nước từ rau, quả sẽ vận chuyển ra ngoài tế bào; làm tế bào co nguyên sinh khiến rau, quả bị héo.</a:t>
            </a:r>
            <a:endParaRPr lang="en-VN" sz="2400" dirty="0">
              <a:solidFill>
                <a:schemeClr val="bg1"/>
              </a:solidFill>
              <a:latin typeface="+mj-lt"/>
              <a:cs typeface="Times New Roman" panose="02020603050405020304" pitchFamily="18" charset="0"/>
            </a:endParaRPr>
          </a:p>
          <a:p>
            <a:pPr algn="just">
              <a:lnSpc>
                <a:spcPct val="150000"/>
              </a:lnSpc>
            </a:pPr>
            <a:endParaRPr lang="en-US" altLang="zh-CN" sz="2400" dirty="0">
              <a:solidFill>
                <a:schemeClr val="bg1"/>
              </a:solidFill>
              <a:latin typeface="+mj-lt"/>
              <a:ea typeface="Elsie" panose="02000000000000000000" charset="0"/>
            </a:endParaRPr>
          </a:p>
        </p:txBody>
      </p:sp>
    </p:spTree>
    <p:extLst>
      <p:ext uri="{BB962C8B-B14F-4D97-AF65-F5344CB8AC3E}">
        <p14:creationId xmlns:p14="http://schemas.microsoft.com/office/powerpoint/2010/main" val="3033704746"/>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0" y="0"/>
            <a:ext cx="12192000" cy="6858000"/>
            <a:chOff x="0" y="0"/>
            <a:chExt cx="12192000" cy="685800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组合 18"/>
            <p:cNvGrpSpPr/>
            <p:nvPr/>
          </p:nvGrpSpPr>
          <p:grpSpPr>
            <a:xfrm>
              <a:off x="197963" y="151858"/>
              <a:ext cx="11796074" cy="6504026"/>
              <a:chOff x="197963" y="151858"/>
              <a:chExt cx="11796074" cy="6504026"/>
            </a:xfrm>
          </p:grpSpPr>
          <p:grpSp>
            <p:nvGrpSpPr>
              <p:cNvPr id="20" name="组合 19"/>
              <p:cNvGrpSpPr/>
              <p:nvPr/>
            </p:nvGrpSpPr>
            <p:grpSpPr>
              <a:xfrm>
                <a:off x="197963" y="151858"/>
                <a:ext cx="11796074" cy="6504026"/>
                <a:chOff x="197963" y="151858"/>
                <a:chExt cx="11796074" cy="6504026"/>
              </a:xfrm>
            </p:grpSpPr>
            <p:sp>
              <p:nvSpPr>
                <p:cNvPr id="29" name="矩形 28"/>
                <p:cNvSpPr/>
                <p:nvPr/>
              </p:nvSpPr>
              <p:spPr>
                <a:xfrm flipV="1">
                  <a:off x="197963" y="151858"/>
                  <a:ext cx="11796074" cy="6504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TextBox 2"/>
                <p:cNvSpPr txBox="1"/>
                <p:nvPr/>
              </p:nvSpPr>
              <p:spPr>
                <a:xfrm>
                  <a:off x="4107543" y="248553"/>
                  <a:ext cx="3976914" cy="583565"/>
                </a:xfrm>
                <a:prstGeom prst="rect">
                  <a:avLst/>
                </a:prstGeom>
                <a:noFill/>
              </p:spPr>
              <p:txBody>
                <a:bodyPr wrap="square" rtlCol="0">
                  <a:spAutoFit/>
                </a:bodyPr>
                <a:lstStyle/>
                <a:p>
                  <a:pPr algn="dist"/>
                  <a:r>
                    <a:rPr lang="vi-VN" altLang="zh-CN" sz="3200" b="1" spc="600" dirty="0">
                      <a:solidFill>
                        <a:srgbClr val="539469"/>
                      </a:solidFill>
                      <a:latin typeface="+mj-lt"/>
                      <a:ea typeface="Elsie" panose="02000000000000000000" charset="0"/>
                    </a:rPr>
                    <a:t>LUYỆN TẬP</a:t>
                  </a:r>
                  <a:endParaRPr lang="en-US" altLang="zh-CN" sz="3200" b="1" spc="600" dirty="0">
                    <a:solidFill>
                      <a:srgbClr val="539469"/>
                    </a:solidFill>
                    <a:latin typeface="+mj-lt"/>
                    <a:ea typeface="Elsie" panose="02000000000000000000" charset="0"/>
                  </a:endParaRPr>
                </a:p>
              </p:txBody>
            </p:sp>
          </p:grpSp>
          <p:cxnSp>
            <p:nvCxnSpPr>
              <p:cNvPr id="21" name="直接连接符 20"/>
              <p:cNvCxnSpPr/>
              <p:nvPr/>
            </p:nvCxnSpPr>
            <p:spPr>
              <a:xfrm>
                <a:off x="2738621" y="864226"/>
                <a:ext cx="6463884" cy="0"/>
              </a:xfrm>
              <a:prstGeom prst="line">
                <a:avLst/>
              </a:prstGeom>
              <a:ln w="15875">
                <a:solidFill>
                  <a:srgbClr val="539469"/>
                </a:solidFill>
              </a:ln>
            </p:spPr>
            <p:style>
              <a:lnRef idx="1">
                <a:schemeClr val="accent1"/>
              </a:lnRef>
              <a:fillRef idx="0">
                <a:schemeClr val="accent1"/>
              </a:fillRef>
              <a:effectRef idx="0">
                <a:schemeClr val="accent1"/>
              </a:effectRef>
              <a:fontRef idx="minor">
                <a:schemeClr val="tx1"/>
              </a:fontRef>
            </p:style>
          </p:cxnSp>
        </p:grpSp>
      </p:grpSp>
      <p:sp>
        <p:nvSpPr>
          <p:cNvPr id="4" name="3"/>
          <p:cNvSpPr/>
          <p:nvPr/>
        </p:nvSpPr>
        <p:spPr>
          <a:xfrm>
            <a:off x="317493" y="983975"/>
            <a:ext cx="11541132" cy="5502547"/>
          </a:xfrm>
          <a:prstGeom prst="rect">
            <a:avLst/>
          </a:prstGeom>
          <a:solidFill>
            <a:srgbClr val="539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Elsie" panose="02000000000000000000" charset="0"/>
              <a:ea typeface="Elsie" panose="02000000000000000000" charset="0"/>
            </a:endParaRPr>
          </a:p>
        </p:txBody>
      </p:sp>
      <p:sp>
        <p:nvSpPr>
          <p:cNvPr id="5" name="TextBox 19"/>
          <p:cNvSpPr txBox="1"/>
          <p:nvPr/>
        </p:nvSpPr>
        <p:spPr>
          <a:xfrm>
            <a:off x="4438553" y="1130206"/>
            <a:ext cx="3645904" cy="368935"/>
          </a:xfrm>
          <a:prstGeom prst="rect">
            <a:avLst/>
          </a:prstGeom>
          <a:noFill/>
        </p:spPr>
        <p:txBody>
          <a:bodyPr wrap="square" lIns="0" tIns="0" rIns="0" bIns="0" rtlCol="0">
            <a:spAutoFit/>
          </a:bodyPr>
          <a:lstStyle/>
          <a:p>
            <a:pPr algn="ctr"/>
            <a:r>
              <a:rPr lang="vi-VN" altLang="zh-CN" sz="2400" b="1" dirty="0">
                <a:solidFill>
                  <a:schemeClr val="bg1"/>
                </a:solidFill>
                <a:latin typeface="Times New Roman" panose="02020603050405020304" pitchFamily="18" charset="0"/>
                <a:ea typeface="Elsie" panose="02000000000000000000" charset="0"/>
                <a:cs typeface="Times New Roman" panose="02020603050405020304" pitchFamily="18" charset="0"/>
              </a:rPr>
              <a:t>PHIẾU HỌC TẬP 2</a:t>
            </a:r>
            <a:endParaRPr lang="zh-CN" altLang="en-US" sz="2400" b="1"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sp>
        <p:nvSpPr>
          <p:cNvPr id="9" name="TextBox 106"/>
          <p:cNvSpPr txBox="1"/>
          <p:nvPr/>
        </p:nvSpPr>
        <p:spPr>
          <a:xfrm>
            <a:off x="567769" y="1499141"/>
            <a:ext cx="11525250" cy="1051698"/>
          </a:xfrm>
          <a:prstGeom prst="rect">
            <a:avLst/>
          </a:prstGeom>
          <a:noFill/>
        </p:spPr>
        <p:txBody>
          <a:bodyPr wrap="square" lIns="0" tIns="0" rIns="0" bIns="0" rtlCol="0">
            <a:spAutoFit/>
          </a:bodyPr>
          <a:lstStyle/>
          <a:p>
            <a:pPr algn="just">
              <a:lnSpc>
                <a:spcPct val="150000"/>
              </a:lnSpc>
            </a:pPr>
            <a:r>
              <a:rPr lang="vi-VN" sz="2400" dirty="0">
                <a:solidFill>
                  <a:schemeClr val="bg1"/>
                </a:solidFill>
                <a:latin typeface="+mj-lt"/>
              </a:rPr>
              <a:t>BT: So sánh tốc độ hô hấp tế bào trong các trường hợp sau và giải thích.</a:t>
            </a:r>
            <a:endParaRPr lang="en-VN" sz="2400" dirty="0">
              <a:solidFill>
                <a:schemeClr val="bg1"/>
              </a:solidFill>
              <a:latin typeface="+mj-lt"/>
            </a:endParaRPr>
          </a:p>
          <a:p>
            <a:pPr algn="just">
              <a:lnSpc>
                <a:spcPct val="150000"/>
              </a:lnSpc>
            </a:pPr>
            <a:endParaRPr lang="en-US" altLang="zh-CN" sz="2400" dirty="0">
              <a:solidFill>
                <a:schemeClr val="bg1"/>
              </a:solidFill>
              <a:latin typeface="+mj-lt"/>
              <a:ea typeface="Elsie" panose="02000000000000000000" charset="0"/>
            </a:endParaRPr>
          </a:p>
        </p:txBody>
      </p:sp>
      <p:pic>
        <p:nvPicPr>
          <p:cNvPr id="8" name="Picture 7" descr="A picture containing text, person&#10;&#10;Description automatically generated">
            <a:extLst>
              <a:ext uri="{FF2B5EF4-FFF2-40B4-BE49-F238E27FC236}">
                <a16:creationId xmlns:a16="http://schemas.microsoft.com/office/drawing/2014/main" id="{36D5816B-32F8-2CB0-2B2D-C136DD560A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787" y="2331258"/>
            <a:ext cx="11155443" cy="2768718"/>
          </a:xfrm>
          <a:prstGeom prst="rect">
            <a:avLst/>
          </a:prstGeom>
        </p:spPr>
      </p:pic>
    </p:spTree>
    <p:extLst>
      <p:ext uri="{BB962C8B-B14F-4D97-AF65-F5344CB8AC3E}">
        <p14:creationId xmlns:p14="http://schemas.microsoft.com/office/powerpoint/2010/main" val="610746435"/>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cNvSpPr/>
          <p:nvPr/>
        </p:nvSpPr>
        <p:spPr>
          <a:xfrm>
            <a:off x="199996" y="149326"/>
            <a:ext cx="11801503" cy="6481934"/>
          </a:xfrm>
          <a:prstGeom prst="rect">
            <a:avLst/>
          </a:prstGeom>
          <a:solidFill>
            <a:srgbClr val="539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Elsie" panose="02000000000000000000" charset="0"/>
              <a:ea typeface="Elsie" panose="02000000000000000000" charset="0"/>
            </a:endParaRPr>
          </a:p>
        </p:txBody>
      </p:sp>
      <p:sp>
        <p:nvSpPr>
          <p:cNvPr id="5" name="TextBox 19"/>
          <p:cNvSpPr txBox="1"/>
          <p:nvPr/>
        </p:nvSpPr>
        <p:spPr>
          <a:xfrm>
            <a:off x="4065466" y="226740"/>
            <a:ext cx="4876897" cy="369332"/>
          </a:xfrm>
          <a:prstGeom prst="rect">
            <a:avLst/>
          </a:prstGeom>
          <a:noFill/>
        </p:spPr>
        <p:txBody>
          <a:bodyPr wrap="square" lIns="0" tIns="0" rIns="0" bIns="0" rtlCol="0">
            <a:spAutoFit/>
          </a:bodyPr>
          <a:lstStyle/>
          <a:p>
            <a:pPr algn="ctr"/>
            <a:r>
              <a:rPr lang="vi-VN" altLang="zh-CN" sz="2400" b="1" dirty="0">
                <a:solidFill>
                  <a:schemeClr val="bg1"/>
                </a:solidFill>
                <a:latin typeface="Times New Roman" panose="02020603050405020304" pitchFamily="18" charset="0"/>
                <a:ea typeface="Elsie" panose="02000000000000000000" charset="0"/>
                <a:cs typeface="Times New Roman" panose="02020603050405020304" pitchFamily="18" charset="0"/>
              </a:rPr>
              <a:t>ĐÁP ÁN PHIẾU HỌC TẬP 2</a:t>
            </a:r>
            <a:endParaRPr lang="zh-CN" altLang="en-US" sz="2400" b="1"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sp>
        <p:nvSpPr>
          <p:cNvPr id="9" name="TextBox 106"/>
          <p:cNvSpPr txBox="1"/>
          <p:nvPr/>
        </p:nvSpPr>
        <p:spPr>
          <a:xfrm>
            <a:off x="333375" y="943435"/>
            <a:ext cx="11525250" cy="2713692"/>
          </a:xfrm>
          <a:prstGeom prst="rect">
            <a:avLst/>
          </a:prstGeom>
          <a:noFill/>
        </p:spPr>
        <p:txBody>
          <a:bodyPr wrap="square" lIns="0" tIns="0" rIns="0" bIns="0" rtlCol="0">
            <a:spAutoFit/>
          </a:bodyPr>
          <a:lstStyle/>
          <a:p>
            <a:pPr lvl="0"/>
            <a:r>
              <a:rPr lang="vi-VN" sz="2400" dirty="0">
                <a:solidFill>
                  <a:schemeClr val="bg1"/>
                </a:solidFill>
                <a:latin typeface="+mj-lt"/>
              </a:rPr>
              <a:t>BT: </a:t>
            </a:r>
          </a:p>
          <a:p>
            <a:r>
              <a:rPr lang="vi-VN" sz="2400" dirty="0">
                <a:solidFill>
                  <a:schemeClr val="bg1"/>
                </a:solidFill>
                <a:latin typeface="Times New Roman" panose="02020603050405020304" pitchFamily="18" charset="0"/>
                <a:cs typeface="Times New Roman" panose="02020603050405020304" pitchFamily="18" charset="0"/>
              </a:rPr>
              <a:t>(b) &lt; (c) &lt; (a)</a:t>
            </a:r>
            <a:endParaRPr lang="en-VN" sz="2400" dirty="0">
              <a:solidFill>
                <a:schemeClr val="bg1"/>
              </a:solidFill>
              <a:latin typeface="Times New Roman" panose="02020603050405020304" pitchFamily="18" charset="0"/>
              <a:cs typeface="Times New Roman" panose="02020603050405020304" pitchFamily="18" charset="0"/>
            </a:endParaRPr>
          </a:p>
          <a:p>
            <a:r>
              <a:rPr lang="vi-VN" sz="2400" dirty="0">
                <a:solidFill>
                  <a:schemeClr val="bg1"/>
                </a:solidFill>
                <a:latin typeface="Times New Roman" panose="02020603050405020304" pitchFamily="18" charset="0"/>
                <a:cs typeface="Times New Roman" panose="02020603050405020304" pitchFamily="18" charset="0"/>
              </a:rPr>
              <a:t>Giải thích: Tốc độ của quá trình hô hấp tỉ lệ thuận với nhu cầu năng lượng của cơ thể. Khi cơ thể hoạt động mạnh, tế bào cần nhiều năng lượng của cơ thể. Khi cơ thể hoạt động mạnh, tế bào cần nhiều năng lượng nên tốc độ hô hấp tế bào tạo ra năng lượng. Ngược lại, khi đang nghỉ ngơi khi ngủ, cơ thể cần ít năng lượng nên tốc độ hô hấp tế bào giảm.</a:t>
            </a:r>
            <a:endParaRPr lang="en-VN" sz="2400" dirty="0">
              <a:solidFill>
                <a:schemeClr val="bg1"/>
              </a:solidFill>
              <a:latin typeface="Times New Roman" panose="02020603050405020304" pitchFamily="18" charset="0"/>
              <a:cs typeface="Times New Roman" panose="02020603050405020304" pitchFamily="18" charset="0"/>
            </a:endParaRPr>
          </a:p>
          <a:p>
            <a:pPr algn="just">
              <a:lnSpc>
                <a:spcPct val="150000"/>
              </a:lnSpc>
            </a:pPr>
            <a:endParaRPr lang="en-US" altLang="zh-CN" sz="2400" dirty="0">
              <a:solidFill>
                <a:schemeClr val="bg1"/>
              </a:solidFill>
              <a:latin typeface="+mj-lt"/>
              <a:ea typeface="Elsie" panose="02000000000000000000" charset="0"/>
            </a:endParaRPr>
          </a:p>
        </p:txBody>
      </p:sp>
      <p:pic>
        <p:nvPicPr>
          <p:cNvPr id="3" name="Picture 2" descr="A picture containing text, person&#10;&#10;Description automatically generated">
            <a:extLst>
              <a:ext uri="{FF2B5EF4-FFF2-40B4-BE49-F238E27FC236}">
                <a16:creationId xmlns:a16="http://schemas.microsoft.com/office/drawing/2014/main" id="{88EA6497-B7AB-80D8-3E5A-C5F1CC75E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278" y="3429000"/>
            <a:ext cx="11155443" cy="2768718"/>
          </a:xfrm>
          <a:prstGeom prst="rect">
            <a:avLst/>
          </a:prstGeom>
        </p:spPr>
      </p:pic>
    </p:spTree>
    <p:extLst>
      <p:ext uri="{BB962C8B-B14F-4D97-AF65-F5344CB8AC3E}">
        <p14:creationId xmlns:p14="http://schemas.microsoft.com/office/powerpoint/2010/main" val="3227767246"/>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p:cNvSpPr/>
          <p:nvPr/>
        </p:nvSpPr>
        <p:spPr>
          <a:xfrm>
            <a:off x="4083652" y="1429658"/>
            <a:ext cx="4044348" cy="844606"/>
          </a:xfrm>
          <a:prstGeom prst="roundRect">
            <a:avLst>
              <a:gd name="adj" fmla="val 0"/>
            </a:avLst>
          </a:prstGeom>
          <a:solidFill>
            <a:srgbClr val="539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pc="600" dirty="0">
                <a:solidFill>
                  <a:schemeClr val="bg1"/>
                </a:solidFill>
                <a:latin typeface="Times New Roman" panose="02020603050405020304" pitchFamily="18" charset="0"/>
                <a:ea typeface="Elsie" panose="02000000000000000000" charset="0"/>
                <a:cs typeface="Times New Roman" panose="02020603050405020304" pitchFamily="18" charset="0"/>
              </a:rPr>
              <a:t>PHẦN 1</a:t>
            </a:r>
          </a:p>
        </p:txBody>
      </p:sp>
      <p:sp>
        <p:nvSpPr>
          <p:cNvPr id="4" name="矩形 3"/>
          <p:cNvSpPr/>
          <p:nvPr/>
        </p:nvSpPr>
        <p:spPr>
          <a:xfrm>
            <a:off x="4007221" y="2438703"/>
            <a:ext cx="4207572" cy="706755"/>
          </a:xfrm>
          <a:prstGeom prst="rect">
            <a:avLst/>
          </a:prstGeom>
        </p:spPr>
        <p:txBody>
          <a:bodyPr wrap="square">
            <a:spAutoFit/>
          </a:bodyPr>
          <a:lstStyle/>
          <a:p>
            <a:pPr algn="dist"/>
            <a:r>
              <a:rPr kumimoji="1" lang="vi-VN" altLang="zh-CN" sz="4000" b="1" spc="600" dirty="0">
                <a:solidFill>
                  <a:srgbClr val="539469"/>
                </a:solidFill>
                <a:latin typeface="+mj-lt"/>
                <a:ea typeface="Elsie" panose="02000000000000000000" charset="0"/>
              </a:rPr>
              <a:t>KHỞI ĐỘNG</a:t>
            </a:r>
            <a:endParaRPr kumimoji="1" lang="zh-CN" altLang="en-US" sz="4000" b="1" spc="600" dirty="0">
              <a:solidFill>
                <a:srgbClr val="539469"/>
              </a:solidFill>
              <a:latin typeface="+mj-lt"/>
              <a:ea typeface="Elsie" panose="02000000000000000000" charset="0"/>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750"/>
                                        <p:tgtEl>
                                          <p:spTgt spid="4">
                                            <p:txEl>
                                              <p:pRg st="0" end="0"/>
                                            </p:txEl>
                                          </p:spTgt>
                                        </p:tgtEl>
                                      </p:cBhvr>
                                    </p:animEffect>
                                    <p:anim calcmode="lin" valueType="num">
                                      <p:cBhvr>
                                        <p:cTn id="17"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0" y="0"/>
            <a:ext cx="12192000" cy="6858000"/>
            <a:chOff x="0" y="0"/>
            <a:chExt cx="12192000" cy="685800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组合 18"/>
            <p:cNvGrpSpPr/>
            <p:nvPr/>
          </p:nvGrpSpPr>
          <p:grpSpPr>
            <a:xfrm>
              <a:off x="197963" y="151858"/>
              <a:ext cx="11796074" cy="6504026"/>
              <a:chOff x="197963" y="151858"/>
              <a:chExt cx="11796074" cy="6504026"/>
            </a:xfrm>
          </p:grpSpPr>
          <p:grpSp>
            <p:nvGrpSpPr>
              <p:cNvPr id="20" name="组合 19"/>
              <p:cNvGrpSpPr/>
              <p:nvPr/>
            </p:nvGrpSpPr>
            <p:grpSpPr>
              <a:xfrm>
                <a:off x="197963" y="151858"/>
                <a:ext cx="11796074" cy="6504026"/>
                <a:chOff x="197963" y="151858"/>
                <a:chExt cx="11796074" cy="6504026"/>
              </a:xfrm>
            </p:grpSpPr>
            <p:sp>
              <p:nvSpPr>
                <p:cNvPr id="29" name="矩形 28"/>
                <p:cNvSpPr/>
                <p:nvPr/>
              </p:nvSpPr>
              <p:spPr>
                <a:xfrm flipV="1">
                  <a:off x="197963" y="151858"/>
                  <a:ext cx="11796074" cy="6504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TextBox 2"/>
                <p:cNvSpPr txBox="1"/>
                <p:nvPr/>
              </p:nvSpPr>
              <p:spPr>
                <a:xfrm>
                  <a:off x="4107543" y="248553"/>
                  <a:ext cx="3976914" cy="583565"/>
                </a:xfrm>
                <a:prstGeom prst="rect">
                  <a:avLst/>
                </a:prstGeom>
                <a:noFill/>
              </p:spPr>
              <p:txBody>
                <a:bodyPr wrap="square" rtlCol="0">
                  <a:spAutoFit/>
                </a:bodyPr>
                <a:lstStyle/>
                <a:p>
                  <a:pPr algn="dist"/>
                  <a:r>
                    <a:rPr lang="vi-VN" altLang="zh-CN" sz="3200" b="1" spc="600" dirty="0">
                      <a:solidFill>
                        <a:srgbClr val="539469"/>
                      </a:solidFill>
                      <a:latin typeface="+mj-lt"/>
                      <a:ea typeface="Elsie" panose="02000000000000000000" charset="0"/>
                    </a:rPr>
                    <a:t>LUYỆN TẬP</a:t>
                  </a:r>
                  <a:endParaRPr lang="en-US" altLang="zh-CN" sz="3200" b="1" spc="600" dirty="0">
                    <a:solidFill>
                      <a:srgbClr val="539469"/>
                    </a:solidFill>
                    <a:latin typeface="+mj-lt"/>
                    <a:ea typeface="Elsie" panose="02000000000000000000" charset="0"/>
                  </a:endParaRPr>
                </a:p>
              </p:txBody>
            </p:sp>
          </p:grpSp>
          <p:cxnSp>
            <p:nvCxnSpPr>
              <p:cNvPr id="21" name="直接连接符 20"/>
              <p:cNvCxnSpPr/>
              <p:nvPr/>
            </p:nvCxnSpPr>
            <p:spPr>
              <a:xfrm>
                <a:off x="2738621" y="864226"/>
                <a:ext cx="6463884" cy="0"/>
              </a:xfrm>
              <a:prstGeom prst="line">
                <a:avLst/>
              </a:prstGeom>
              <a:ln w="15875">
                <a:solidFill>
                  <a:srgbClr val="539469"/>
                </a:solidFill>
              </a:ln>
            </p:spPr>
            <p:style>
              <a:lnRef idx="1">
                <a:schemeClr val="accent1"/>
              </a:lnRef>
              <a:fillRef idx="0">
                <a:schemeClr val="accent1"/>
              </a:fillRef>
              <a:effectRef idx="0">
                <a:schemeClr val="accent1"/>
              </a:effectRef>
              <a:fontRef idx="minor">
                <a:schemeClr val="tx1"/>
              </a:fontRef>
            </p:style>
          </p:cxnSp>
        </p:grpSp>
      </p:grpSp>
      <p:sp>
        <p:nvSpPr>
          <p:cNvPr id="4" name="3"/>
          <p:cNvSpPr/>
          <p:nvPr/>
        </p:nvSpPr>
        <p:spPr>
          <a:xfrm>
            <a:off x="317493" y="983975"/>
            <a:ext cx="11541132" cy="5502547"/>
          </a:xfrm>
          <a:prstGeom prst="rect">
            <a:avLst/>
          </a:prstGeom>
          <a:solidFill>
            <a:srgbClr val="539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Elsie" panose="02000000000000000000" charset="0"/>
              <a:ea typeface="Elsie" panose="02000000000000000000" charset="0"/>
            </a:endParaRPr>
          </a:p>
        </p:txBody>
      </p:sp>
      <p:sp>
        <p:nvSpPr>
          <p:cNvPr id="5" name="TextBox 19"/>
          <p:cNvSpPr txBox="1"/>
          <p:nvPr/>
        </p:nvSpPr>
        <p:spPr>
          <a:xfrm>
            <a:off x="4438553" y="1130206"/>
            <a:ext cx="3645904" cy="368935"/>
          </a:xfrm>
          <a:prstGeom prst="rect">
            <a:avLst/>
          </a:prstGeom>
          <a:noFill/>
        </p:spPr>
        <p:txBody>
          <a:bodyPr wrap="square" lIns="0" tIns="0" rIns="0" bIns="0" rtlCol="0">
            <a:spAutoFit/>
          </a:bodyPr>
          <a:lstStyle/>
          <a:p>
            <a:pPr algn="ctr"/>
            <a:r>
              <a:rPr lang="vi-VN" altLang="zh-CN" sz="2400" b="1" dirty="0">
                <a:solidFill>
                  <a:schemeClr val="bg1"/>
                </a:solidFill>
                <a:latin typeface="Times New Roman" panose="02020603050405020304" pitchFamily="18" charset="0"/>
                <a:ea typeface="Elsie" panose="02000000000000000000" charset="0"/>
                <a:cs typeface="Times New Roman" panose="02020603050405020304" pitchFamily="18" charset="0"/>
              </a:rPr>
              <a:t>PHIẾU HỌC TẬP 3</a:t>
            </a:r>
            <a:endParaRPr lang="zh-CN" altLang="en-US" sz="2400" b="1"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sp>
        <p:nvSpPr>
          <p:cNvPr id="9" name="TextBox 106"/>
          <p:cNvSpPr txBox="1"/>
          <p:nvPr/>
        </p:nvSpPr>
        <p:spPr>
          <a:xfrm>
            <a:off x="333375" y="1664236"/>
            <a:ext cx="11396663" cy="1049518"/>
          </a:xfrm>
          <a:prstGeom prst="rect">
            <a:avLst/>
          </a:prstGeom>
          <a:noFill/>
        </p:spPr>
        <p:txBody>
          <a:bodyPr wrap="square" lIns="0" tIns="0" rIns="0" bIns="0" rtlCol="0">
            <a:spAutoFit/>
          </a:bodyPr>
          <a:lstStyle/>
          <a:p>
            <a:pPr algn="just">
              <a:lnSpc>
                <a:spcPct val="150000"/>
              </a:lnSpc>
            </a:pPr>
            <a:r>
              <a:rPr lang="vi-VN" sz="2400" dirty="0">
                <a:solidFill>
                  <a:schemeClr val="bg1"/>
                </a:solidFill>
                <a:latin typeface="+mj-lt"/>
              </a:rPr>
              <a:t>BT: Bổ sung thông tin vào hình 2 để hoàn thành sơ đồ về mối quan hệ giữa pha sáng và pha tối của quá trình quang hợp.</a:t>
            </a:r>
            <a:r>
              <a:rPr lang="en-VN" sz="2400" dirty="0">
                <a:solidFill>
                  <a:schemeClr val="bg1"/>
                </a:solidFill>
                <a:latin typeface="+mj-lt"/>
              </a:rPr>
              <a:t> </a:t>
            </a:r>
            <a:endParaRPr lang="en-US" altLang="zh-CN" sz="2400" dirty="0">
              <a:solidFill>
                <a:schemeClr val="bg1"/>
              </a:solidFill>
              <a:latin typeface="+mj-lt"/>
              <a:ea typeface="Elsie" panose="02000000000000000000" charset="0"/>
            </a:endParaRPr>
          </a:p>
        </p:txBody>
      </p:sp>
      <p:pic>
        <p:nvPicPr>
          <p:cNvPr id="6" name="Picture 5" descr="Diagram&#10;&#10;Description automatically generated">
            <a:extLst>
              <a:ext uri="{FF2B5EF4-FFF2-40B4-BE49-F238E27FC236}">
                <a16:creationId xmlns:a16="http://schemas.microsoft.com/office/drawing/2014/main" id="{D6AB0CDF-9EC2-6B30-803B-D2FFD44563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8621" y="2887121"/>
            <a:ext cx="7192594" cy="3285079"/>
          </a:xfrm>
          <a:prstGeom prst="rect">
            <a:avLst/>
          </a:prstGeom>
        </p:spPr>
      </p:pic>
    </p:spTree>
    <p:extLst>
      <p:ext uri="{BB962C8B-B14F-4D97-AF65-F5344CB8AC3E}">
        <p14:creationId xmlns:p14="http://schemas.microsoft.com/office/powerpoint/2010/main" val="3057706720"/>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cNvSpPr/>
          <p:nvPr/>
        </p:nvSpPr>
        <p:spPr>
          <a:xfrm>
            <a:off x="199996" y="149326"/>
            <a:ext cx="11801503" cy="6481934"/>
          </a:xfrm>
          <a:prstGeom prst="rect">
            <a:avLst/>
          </a:prstGeom>
          <a:solidFill>
            <a:srgbClr val="539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Elsie" panose="02000000000000000000" charset="0"/>
              <a:ea typeface="Elsie" panose="02000000000000000000" charset="0"/>
            </a:endParaRPr>
          </a:p>
        </p:txBody>
      </p:sp>
      <p:sp>
        <p:nvSpPr>
          <p:cNvPr id="5" name="TextBox 19"/>
          <p:cNvSpPr txBox="1"/>
          <p:nvPr/>
        </p:nvSpPr>
        <p:spPr>
          <a:xfrm>
            <a:off x="4065466" y="226740"/>
            <a:ext cx="4876897" cy="369332"/>
          </a:xfrm>
          <a:prstGeom prst="rect">
            <a:avLst/>
          </a:prstGeom>
          <a:noFill/>
        </p:spPr>
        <p:txBody>
          <a:bodyPr wrap="square" lIns="0" tIns="0" rIns="0" bIns="0" rtlCol="0">
            <a:spAutoFit/>
          </a:bodyPr>
          <a:lstStyle/>
          <a:p>
            <a:pPr algn="ctr"/>
            <a:r>
              <a:rPr lang="vi-VN" altLang="zh-CN" sz="2400" b="1" dirty="0">
                <a:solidFill>
                  <a:schemeClr val="bg1"/>
                </a:solidFill>
                <a:latin typeface="Times New Roman" panose="02020603050405020304" pitchFamily="18" charset="0"/>
                <a:ea typeface="Elsie" panose="02000000000000000000" charset="0"/>
                <a:cs typeface="Times New Roman" panose="02020603050405020304" pitchFamily="18" charset="0"/>
              </a:rPr>
              <a:t>ĐÁP ÁN PHIẾU HỌC TẬP 3</a:t>
            </a:r>
            <a:endParaRPr lang="zh-CN" altLang="en-US" sz="2400" b="1"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pic>
        <p:nvPicPr>
          <p:cNvPr id="2" name="Picture 1" descr="Diagram&#10;&#10;Description automatically generated">
            <a:extLst>
              <a:ext uri="{FF2B5EF4-FFF2-40B4-BE49-F238E27FC236}">
                <a16:creationId xmlns:a16="http://schemas.microsoft.com/office/drawing/2014/main" id="{DB2EC462-0E1B-253D-ED0A-D338F79DB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9137" y="1390180"/>
            <a:ext cx="8544027" cy="3767607"/>
          </a:xfrm>
          <a:prstGeom prst="rect">
            <a:avLst/>
          </a:prstGeom>
        </p:spPr>
      </p:pic>
    </p:spTree>
    <p:extLst>
      <p:ext uri="{BB962C8B-B14F-4D97-AF65-F5344CB8AC3E}">
        <p14:creationId xmlns:p14="http://schemas.microsoft.com/office/powerpoint/2010/main" val="3338236736"/>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0" y="0"/>
            <a:ext cx="12192000" cy="6858000"/>
            <a:chOff x="0" y="0"/>
            <a:chExt cx="12192000" cy="685800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组合 18"/>
            <p:cNvGrpSpPr/>
            <p:nvPr/>
          </p:nvGrpSpPr>
          <p:grpSpPr>
            <a:xfrm>
              <a:off x="197963" y="151858"/>
              <a:ext cx="11796074" cy="6504026"/>
              <a:chOff x="197963" y="151858"/>
              <a:chExt cx="11796074" cy="6504026"/>
            </a:xfrm>
          </p:grpSpPr>
          <p:grpSp>
            <p:nvGrpSpPr>
              <p:cNvPr id="20" name="组合 19"/>
              <p:cNvGrpSpPr/>
              <p:nvPr/>
            </p:nvGrpSpPr>
            <p:grpSpPr>
              <a:xfrm>
                <a:off x="197963" y="151858"/>
                <a:ext cx="11796074" cy="6504026"/>
                <a:chOff x="197963" y="151858"/>
                <a:chExt cx="11796074" cy="6504026"/>
              </a:xfrm>
            </p:grpSpPr>
            <p:sp>
              <p:nvSpPr>
                <p:cNvPr id="29" name="矩形 28"/>
                <p:cNvSpPr/>
                <p:nvPr/>
              </p:nvSpPr>
              <p:spPr>
                <a:xfrm flipV="1">
                  <a:off x="197963" y="151858"/>
                  <a:ext cx="11796074" cy="6504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TextBox 2"/>
                <p:cNvSpPr txBox="1"/>
                <p:nvPr/>
              </p:nvSpPr>
              <p:spPr>
                <a:xfrm>
                  <a:off x="4107543" y="248553"/>
                  <a:ext cx="3976914" cy="583565"/>
                </a:xfrm>
                <a:prstGeom prst="rect">
                  <a:avLst/>
                </a:prstGeom>
                <a:noFill/>
              </p:spPr>
              <p:txBody>
                <a:bodyPr wrap="square" rtlCol="0">
                  <a:spAutoFit/>
                </a:bodyPr>
                <a:lstStyle/>
                <a:p>
                  <a:pPr algn="dist"/>
                  <a:r>
                    <a:rPr lang="vi-VN" altLang="zh-CN" sz="3200" b="1" spc="600" dirty="0">
                      <a:solidFill>
                        <a:srgbClr val="539469"/>
                      </a:solidFill>
                      <a:latin typeface="+mj-lt"/>
                      <a:ea typeface="Elsie" panose="02000000000000000000" charset="0"/>
                    </a:rPr>
                    <a:t>LUYỆN TẬP</a:t>
                  </a:r>
                  <a:endParaRPr lang="en-US" altLang="zh-CN" sz="3200" b="1" spc="600" dirty="0">
                    <a:solidFill>
                      <a:srgbClr val="539469"/>
                    </a:solidFill>
                    <a:latin typeface="+mj-lt"/>
                    <a:ea typeface="Elsie" panose="02000000000000000000" charset="0"/>
                  </a:endParaRPr>
                </a:p>
              </p:txBody>
            </p:sp>
          </p:grpSp>
          <p:cxnSp>
            <p:nvCxnSpPr>
              <p:cNvPr id="21" name="直接连接符 20"/>
              <p:cNvCxnSpPr/>
              <p:nvPr/>
            </p:nvCxnSpPr>
            <p:spPr>
              <a:xfrm>
                <a:off x="2738621" y="864226"/>
                <a:ext cx="6463884" cy="0"/>
              </a:xfrm>
              <a:prstGeom prst="line">
                <a:avLst/>
              </a:prstGeom>
              <a:ln w="15875">
                <a:solidFill>
                  <a:srgbClr val="539469"/>
                </a:solidFill>
              </a:ln>
            </p:spPr>
            <p:style>
              <a:lnRef idx="1">
                <a:schemeClr val="accent1"/>
              </a:lnRef>
              <a:fillRef idx="0">
                <a:schemeClr val="accent1"/>
              </a:fillRef>
              <a:effectRef idx="0">
                <a:schemeClr val="accent1"/>
              </a:effectRef>
              <a:fontRef idx="minor">
                <a:schemeClr val="tx1"/>
              </a:fontRef>
            </p:style>
          </p:cxnSp>
        </p:grpSp>
      </p:grpSp>
      <p:sp>
        <p:nvSpPr>
          <p:cNvPr id="4" name="3"/>
          <p:cNvSpPr/>
          <p:nvPr/>
        </p:nvSpPr>
        <p:spPr>
          <a:xfrm>
            <a:off x="317493" y="983975"/>
            <a:ext cx="11541132" cy="5502547"/>
          </a:xfrm>
          <a:prstGeom prst="rect">
            <a:avLst/>
          </a:prstGeom>
          <a:solidFill>
            <a:srgbClr val="539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Elsie" panose="02000000000000000000" charset="0"/>
              <a:ea typeface="Elsie" panose="02000000000000000000" charset="0"/>
            </a:endParaRPr>
          </a:p>
        </p:txBody>
      </p:sp>
      <p:sp>
        <p:nvSpPr>
          <p:cNvPr id="5" name="TextBox 19"/>
          <p:cNvSpPr txBox="1"/>
          <p:nvPr/>
        </p:nvSpPr>
        <p:spPr>
          <a:xfrm>
            <a:off x="4438553" y="1130206"/>
            <a:ext cx="3645904" cy="368935"/>
          </a:xfrm>
          <a:prstGeom prst="rect">
            <a:avLst/>
          </a:prstGeom>
          <a:noFill/>
        </p:spPr>
        <p:txBody>
          <a:bodyPr wrap="square" lIns="0" tIns="0" rIns="0" bIns="0" rtlCol="0">
            <a:spAutoFit/>
          </a:bodyPr>
          <a:lstStyle/>
          <a:p>
            <a:pPr algn="ctr"/>
            <a:r>
              <a:rPr lang="vi-VN" altLang="zh-CN" sz="2400" b="1" dirty="0">
                <a:solidFill>
                  <a:schemeClr val="bg1"/>
                </a:solidFill>
                <a:latin typeface="Times New Roman" panose="02020603050405020304" pitchFamily="18" charset="0"/>
                <a:ea typeface="Elsie" panose="02000000000000000000" charset="0"/>
                <a:cs typeface="Times New Roman" panose="02020603050405020304" pitchFamily="18" charset="0"/>
              </a:rPr>
              <a:t>PHIẾU HỌC TẬP 4</a:t>
            </a:r>
            <a:endParaRPr lang="zh-CN" altLang="en-US" sz="2400" b="1"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sp>
        <p:nvSpPr>
          <p:cNvPr id="9" name="TextBox 106"/>
          <p:cNvSpPr txBox="1"/>
          <p:nvPr/>
        </p:nvSpPr>
        <p:spPr>
          <a:xfrm>
            <a:off x="333375" y="1664236"/>
            <a:ext cx="11396663" cy="1049518"/>
          </a:xfrm>
          <a:prstGeom prst="rect">
            <a:avLst/>
          </a:prstGeom>
          <a:noFill/>
        </p:spPr>
        <p:txBody>
          <a:bodyPr wrap="square" lIns="0" tIns="0" rIns="0" bIns="0" rtlCol="0">
            <a:spAutoFit/>
          </a:bodyPr>
          <a:lstStyle/>
          <a:p>
            <a:pPr algn="just">
              <a:lnSpc>
                <a:spcPct val="150000"/>
              </a:lnSpc>
            </a:pPr>
            <a:r>
              <a:rPr lang="vi-VN" sz="2400" dirty="0">
                <a:solidFill>
                  <a:schemeClr val="bg1"/>
                </a:solidFill>
                <a:latin typeface="+mj-lt"/>
              </a:rPr>
              <a:t>BT: </a:t>
            </a:r>
            <a:r>
              <a:rPr lang="vi-VN" sz="2400" dirty="0">
                <a:solidFill>
                  <a:schemeClr val="bg1"/>
                </a:solidFill>
                <a:latin typeface="+mj-lt"/>
                <a:cs typeface="Times New Roman" panose="02020603050405020304" pitchFamily="18" charset="0"/>
              </a:rPr>
              <a:t>Bằng cách nào tế bào có thể lựa chọn được những chất cần thiết để thực bào trong hàng loạt các chất xung quanh?</a:t>
            </a:r>
            <a:r>
              <a:rPr lang="en-VN" sz="2400" dirty="0">
                <a:solidFill>
                  <a:schemeClr val="bg1"/>
                </a:solidFill>
                <a:latin typeface="+mj-lt"/>
                <a:cs typeface="Times New Roman" panose="02020603050405020304" pitchFamily="18" charset="0"/>
              </a:rPr>
              <a:t> </a:t>
            </a:r>
            <a:endParaRPr lang="en-US" altLang="zh-CN" sz="2400" dirty="0">
              <a:solidFill>
                <a:schemeClr val="bg1"/>
              </a:solidFill>
              <a:latin typeface="+mj-lt"/>
              <a:ea typeface="Elsie" panose="02000000000000000000" charset="0"/>
              <a:cs typeface="Times New Roman" panose="02020603050405020304" pitchFamily="18" charset="0"/>
            </a:endParaRPr>
          </a:p>
        </p:txBody>
      </p:sp>
    </p:spTree>
    <p:extLst>
      <p:ext uri="{BB962C8B-B14F-4D97-AF65-F5344CB8AC3E}">
        <p14:creationId xmlns:p14="http://schemas.microsoft.com/office/powerpoint/2010/main" val="119225530"/>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cNvSpPr/>
          <p:nvPr/>
        </p:nvSpPr>
        <p:spPr>
          <a:xfrm>
            <a:off x="195248" y="149326"/>
            <a:ext cx="11801503" cy="6481934"/>
          </a:xfrm>
          <a:prstGeom prst="rect">
            <a:avLst/>
          </a:prstGeom>
          <a:solidFill>
            <a:srgbClr val="539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latin typeface="Times New Roman" panose="02020603050405020304" pitchFamily="18" charset="0"/>
                <a:cs typeface="Times New Roman" panose="02020603050405020304" pitchFamily="18" charset="0"/>
              </a:rPr>
              <a:t>BT: Do trên màng có các thụ thể đặc hiệu với những chất nhất định nên tế bào có thể “lựa chọn” những chất cần thiết để đưa vào trong tế bào nhờ thực bào.</a:t>
            </a:r>
            <a:endParaRPr lang="en-VN" sz="2400" dirty="0">
              <a:latin typeface="Times New Roman" panose="02020603050405020304" pitchFamily="18" charset="0"/>
              <a:cs typeface="Times New Roman" panose="02020603050405020304" pitchFamily="18" charset="0"/>
            </a:endParaRPr>
          </a:p>
        </p:txBody>
      </p:sp>
      <p:sp>
        <p:nvSpPr>
          <p:cNvPr id="5" name="TextBox 19"/>
          <p:cNvSpPr txBox="1"/>
          <p:nvPr/>
        </p:nvSpPr>
        <p:spPr>
          <a:xfrm>
            <a:off x="4065466" y="226740"/>
            <a:ext cx="4876897" cy="369332"/>
          </a:xfrm>
          <a:prstGeom prst="rect">
            <a:avLst/>
          </a:prstGeom>
          <a:noFill/>
        </p:spPr>
        <p:txBody>
          <a:bodyPr wrap="square" lIns="0" tIns="0" rIns="0" bIns="0" rtlCol="0">
            <a:spAutoFit/>
          </a:bodyPr>
          <a:lstStyle/>
          <a:p>
            <a:pPr algn="ctr"/>
            <a:r>
              <a:rPr lang="vi-VN" altLang="zh-CN" sz="2400" b="1" dirty="0">
                <a:solidFill>
                  <a:schemeClr val="bg1"/>
                </a:solidFill>
                <a:latin typeface="Times New Roman" panose="02020603050405020304" pitchFamily="18" charset="0"/>
                <a:ea typeface="Elsie" panose="02000000000000000000" charset="0"/>
                <a:cs typeface="Times New Roman" panose="02020603050405020304" pitchFamily="18" charset="0"/>
              </a:rPr>
              <a:t>ĐÁP ÁN PHIẾU HỌC TẬP 4</a:t>
            </a:r>
            <a:endParaRPr lang="zh-CN" altLang="en-US" sz="2400" b="1"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spTree>
    <p:extLst>
      <p:ext uri="{BB962C8B-B14F-4D97-AF65-F5344CB8AC3E}">
        <p14:creationId xmlns:p14="http://schemas.microsoft.com/office/powerpoint/2010/main" val="1711199186"/>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00032" y="0"/>
            <a:ext cx="12192000" cy="6858000"/>
            <a:chOff x="0" y="0"/>
            <a:chExt cx="12192000" cy="685800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4" name="组合 13"/>
            <p:cNvGrpSpPr/>
            <p:nvPr/>
          </p:nvGrpSpPr>
          <p:grpSpPr>
            <a:xfrm>
              <a:off x="197963" y="151858"/>
              <a:ext cx="11796074" cy="6504026"/>
              <a:chOff x="197963" y="151858"/>
              <a:chExt cx="11796074" cy="6504026"/>
            </a:xfrm>
          </p:grpSpPr>
          <p:grpSp>
            <p:nvGrpSpPr>
              <p:cNvPr id="15" name="组合 14"/>
              <p:cNvGrpSpPr/>
              <p:nvPr/>
            </p:nvGrpSpPr>
            <p:grpSpPr>
              <a:xfrm>
                <a:off x="197963" y="151858"/>
                <a:ext cx="11796074" cy="6504026"/>
                <a:chOff x="197963" y="151858"/>
                <a:chExt cx="11796074" cy="6504026"/>
              </a:xfrm>
            </p:grpSpPr>
            <p:sp>
              <p:nvSpPr>
                <p:cNvPr id="24" name="矩形 23"/>
                <p:cNvSpPr/>
                <p:nvPr/>
              </p:nvSpPr>
              <p:spPr>
                <a:xfrm flipV="1">
                  <a:off x="197963" y="151858"/>
                  <a:ext cx="11796074" cy="6504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TextBox 2"/>
                <p:cNvSpPr txBox="1"/>
                <p:nvPr/>
              </p:nvSpPr>
              <p:spPr>
                <a:xfrm>
                  <a:off x="3548519" y="399410"/>
                  <a:ext cx="5094962" cy="584775"/>
                </a:xfrm>
                <a:prstGeom prst="rect">
                  <a:avLst/>
                </a:prstGeom>
                <a:noFill/>
              </p:spPr>
              <p:txBody>
                <a:bodyPr wrap="square" rtlCol="0">
                  <a:spAutoFit/>
                </a:bodyPr>
                <a:lstStyle/>
                <a:p>
                  <a:pPr algn="dist"/>
                  <a:r>
                    <a:rPr lang="vi-VN" altLang="zh-CN" sz="3200" spc="600" dirty="0">
                      <a:solidFill>
                        <a:srgbClr val="539469"/>
                      </a:solidFill>
                      <a:latin typeface="+mj-lt"/>
                      <a:ea typeface="Elsie" panose="02000000000000000000" charset="0"/>
                    </a:rPr>
                    <a:t>TỔNG KẾT ĐIỂM</a:t>
                  </a:r>
                  <a:endParaRPr lang="zh-CN" altLang="en-US" sz="3200" spc="600" dirty="0">
                    <a:solidFill>
                      <a:srgbClr val="539469"/>
                    </a:solidFill>
                    <a:latin typeface="+mj-lt"/>
                    <a:ea typeface="Elsie" panose="02000000000000000000" charset="0"/>
                  </a:endParaRPr>
                </a:p>
              </p:txBody>
            </p:sp>
          </p:grpSp>
          <p:cxnSp>
            <p:nvCxnSpPr>
              <p:cNvPr id="23" name="直接连接符 22"/>
              <p:cNvCxnSpPr/>
              <p:nvPr/>
            </p:nvCxnSpPr>
            <p:spPr>
              <a:xfrm>
                <a:off x="2738621" y="1110344"/>
                <a:ext cx="6463884" cy="0"/>
              </a:xfrm>
              <a:prstGeom prst="line">
                <a:avLst/>
              </a:prstGeom>
              <a:ln>
                <a:solidFill>
                  <a:srgbClr val="539469"/>
                </a:solidFill>
              </a:ln>
            </p:spPr>
            <p:style>
              <a:lnRef idx="1">
                <a:schemeClr val="accent1"/>
              </a:lnRef>
              <a:fillRef idx="0">
                <a:schemeClr val="accent1"/>
              </a:fillRef>
              <a:effectRef idx="0">
                <a:schemeClr val="accent1"/>
              </a:effectRef>
              <a:fontRef idx="minor">
                <a:schemeClr val="tx1"/>
              </a:fontRef>
            </p:style>
          </p:cxnSp>
        </p:grpSp>
      </p:grpSp>
      <p:graphicFrame>
        <p:nvGraphicFramePr>
          <p:cNvPr id="4" name="表格 3"/>
          <p:cNvGraphicFramePr>
            <a:graphicFrameLocks noGrp="1"/>
          </p:cNvGraphicFramePr>
          <p:nvPr>
            <p:extLst>
              <p:ext uri="{D42A27DB-BD31-4B8C-83A1-F6EECF244321}">
                <p14:modId xmlns:p14="http://schemas.microsoft.com/office/powerpoint/2010/main" val="4045552327"/>
              </p:ext>
            </p:extLst>
          </p:nvPr>
        </p:nvGraphicFramePr>
        <p:xfrm>
          <a:off x="937617" y="1234330"/>
          <a:ext cx="2482174" cy="5367230"/>
        </p:xfrm>
        <a:graphic>
          <a:graphicData uri="http://schemas.openxmlformats.org/drawingml/2006/table">
            <a:tbl>
              <a:tblPr firstRow="1" bandRow="1">
                <a:tableStyleId>{073A0DAA-6AF3-43AB-8588-CEC1D06C72B9}</a:tableStyleId>
              </a:tblPr>
              <a:tblGrid>
                <a:gridCol w="2482174">
                  <a:extLst>
                    <a:ext uri="{9D8B030D-6E8A-4147-A177-3AD203B41FA5}">
                      <a16:colId xmlns:a16="http://schemas.microsoft.com/office/drawing/2014/main" val="20000"/>
                    </a:ext>
                  </a:extLst>
                </a:gridCol>
              </a:tblGrid>
              <a:tr h="852978">
                <a:tc>
                  <a:txBody>
                    <a:bodyPr/>
                    <a:lstStyle/>
                    <a:p>
                      <a:pPr algn="ctr"/>
                      <a:r>
                        <a:rPr lang="vi-VN" altLang="zh-CN" sz="3300" dirty="0">
                          <a:solidFill>
                            <a:schemeClr val="bg1"/>
                          </a:solidFill>
                          <a:latin typeface="Elsie" panose="02000000000000000000" charset="0"/>
                          <a:ea typeface="Elsie" panose="02000000000000000000" charset="0"/>
                        </a:rPr>
                        <a:t>NHÓM 1</a:t>
                      </a:r>
                      <a:endParaRPr lang="zh-CN" altLang="en-US" sz="3300" dirty="0">
                        <a:solidFill>
                          <a:schemeClr val="bg1"/>
                        </a:solidFill>
                        <a:latin typeface="Elsie" panose="02000000000000000000" charset="0"/>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0"/>
                  </a:ext>
                </a:extLst>
              </a:tr>
              <a:tr h="852978">
                <a:tc>
                  <a:txBody>
                    <a:bodyPr/>
                    <a:lstStyle/>
                    <a:p>
                      <a:pPr algn="ctr"/>
                      <a:r>
                        <a:rPr lang="vi-VN" altLang="zh-CN" sz="2800" dirty="0">
                          <a:solidFill>
                            <a:schemeClr val="bg1"/>
                          </a:solidFill>
                          <a:latin typeface="+mj-lt"/>
                          <a:ea typeface="Elsie" panose="02000000000000000000" charset="0"/>
                        </a:rPr>
                        <a:t>ĐIỂM SỐ</a:t>
                      </a:r>
                      <a:endParaRPr lang="zh-CN" altLang="en-US" sz="2800" dirty="0">
                        <a:solidFill>
                          <a:schemeClr val="bg1"/>
                        </a:solidFill>
                        <a:latin typeface="+mj-lt"/>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1"/>
                  </a:ext>
                </a:extLst>
              </a:tr>
              <a:tr h="852978">
                <a:tc>
                  <a:txBody>
                    <a:bodyPr/>
                    <a:lstStyle/>
                    <a:p>
                      <a:pPr algn="l"/>
                      <a:r>
                        <a:rPr lang="vi-VN" altLang="zh-CN" sz="2800" dirty="0">
                          <a:solidFill>
                            <a:schemeClr val="bg1"/>
                          </a:solidFill>
                          <a:latin typeface="+mj-lt"/>
                          <a:ea typeface="Elsie" panose="02000000000000000000" charset="0"/>
                        </a:rPr>
                        <a:t>PHẦN 1:…….</a:t>
                      </a:r>
                      <a:endParaRPr lang="zh-CN" altLang="en-US" sz="2800" dirty="0">
                        <a:solidFill>
                          <a:schemeClr val="bg1"/>
                        </a:solidFill>
                        <a:latin typeface="+mj-lt"/>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2"/>
                  </a:ext>
                </a:extLst>
              </a:tr>
              <a:tr h="8529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mj-lt"/>
                          <a:ea typeface="Elsie" panose="02000000000000000000" charset="0"/>
                          <a:cs typeface="+mn-cs"/>
                        </a:rPr>
                        <a:t>PHẦN 2:…….</a:t>
                      </a:r>
                      <a:endParaRPr lang="zh-CN" altLang="en-US" sz="2800" kern="1200" dirty="0">
                        <a:solidFill>
                          <a:schemeClr val="bg1"/>
                        </a:solidFill>
                        <a:latin typeface="+mj-lt"/>
                        <a:ea typeface="Elsie" panose="02000000000000000000" charset="0"/>
                        <a:cs typeface="+mn-cs"/>
                      </a:endParaRPr>
                    </a:p>
                    <a:p>
                      <a:pPr algn="l"/>
                      <a:endParaRPr lang="zh-CN" altLang="en-US" sz="2800" dirty="0">
                        <a:solidFill>
                          <a:schemeClr val="bg1"/>
                        </a:solidFill>
                        <a:latin typeface="+mj-lt"/>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4254538901"/>
                  </a:ext>
                </a:extLst>
              </a:tr>
              <a:tr h="852978">
                <a:tc>
                  <a:txBody>
                    <a:bodyPr/>
                    <a:lstStyle/>
                    <a:p>
                      <a:pPr algn="l"/>
                      <a:r>
                        <a:rPr lang="vi-VN" altLang="zh-CN" sz="2800" dirty="0">
                          <a:solidFill>
                            <a:schemeClr val="bg1"/>
                          </a:solidFill>
                          <a:latin typeface="+mj-lt"/>
                          <a:ea typeface="Elsie" panose="02000000000000000000" charset="0"/>
                        </a:rPr>
                        <a:t>PHẦN 3:</a:t>
                      </a:r>
                    </a:p>
                    <a:p>
                      <a:pPr algn="l"/>
                      <a:r>
                        <a:rPr lang="vi-VN" altLang="zh-CN" sz="2800" dirty="0">
                          <a:solidFill>
                            <a:schemeClr val="bg1"/>
                          </a:solidFill>
                          <a:latin typeface="+mj-lt"/>
                          <a:ea typeface="Elsie" panose="02000000000000000000" charset="0"/>
                        </a:rPr>
                        <a:t>PHT 1: ……</a:t>
                      </a:r>
                    </a:p>
                    <a:p>
                      <a:pPr algn="l"/>
                      <a:r>
                        <a:rPr lang="vi-VN" altLang="zh-CN" sz="2800" dirty="0">
                          <a:solidFill>
                            <a:schemeClr val="bg1"/>
                          </a:solidFill>
                          <a:latin typeface="+mj-lt"/>
                          <a:ea typeface="Elsie" panose="02000000000000000000" charset="0"/>
                        </a:rPr>
                        <a:t>PHT 2:…….</a:t>
                      </a:r>
                    </a:p>
                    <a:p>
                      <a:pPr algn="l"/>
                      <a:r>
                        <a:rPr lang="vi-VN" altLang="zh-CN" sz="2800" dirty="0">
                          <a:solidFill>
                            <a:schemeClr val="bg1"/>
                          </a:solidFill>
                          <a:latin typeface="+mj-lt"/>
                          <a:ea typeface="Elsie" panose="02000000000000000000" charset="0"/>
                        </a:rPr>
                        <a:t>PHT 3:……</a:t>
                      </a:r>
                      <a:endParaRPr lang="zh-CN" altLang="en-US" sz="2800" dirty="0">
                        <a:solidFill>
                          <a:schemeClr val="bg1"/>
                        </a:solidFill>
                        <a:latin typeface="+mj-lt"/>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2856887714"/>
                  </a:ext>
                </a:extLst>
              </a:tr>
            </a:tbl>
          </a:graphicData>
        </a:graphic>
      </p:graphicFrame>
      <p:graphicFrame>
        <p:nvGraphicFramePr>
          <p:cNvPr id="3" name="表格 3">
            <a:extLst>
              <a:ext uri="{FF2B5EF4-FFF2-40B4-BE49-F238E27FC236}">
                <a16:creationId xmlns:a16="http://schemas.microsoft.com/office/drawing/2014/main" id="{92EE611F-7E03-96FA-0115-623D5C1BE774}"/>
              </a:ext>
            </a:extLst>
          </p:cNvPr>
          <p:cNvGraphicFramePr>
            <a:graphicFrameLocks noGrp="1"/>
          </p:cNvGraphicFramePr>
          <p:nvPr>
            <p:extLst>
              <p:ext uri="{D42A27DB-BD31-4B8C-83A1-F6EECF244321}">
                <p14:modId xmlns:p14="http://schemas.microsoft.com/office/powerpoint/2010/main" val="4053761018"/>
              </p:ext>
            </p:extLst>
          </p:nvPr>
        </p:nvGraphicFramePr>
        <p:xfrm>
          <a:off x="3613826" y="1262203"/>
          <a:ext cx="2482174" cy="5367230"/>
        </p:xfrm>
        <a:graphic>
          <a:graphicData uri="http://schemas.openxmlformats.org/drawingml/2006/table">
            <a:tbl>
              <a:tblPr firstRow="1" bandRow="1">
                <a:tableStyleId>{073A0DAA-6AF3-43AB-8588-CEC1D06C72B9}</a:tableStyleId>
              </a:tblPr>
              <a:tblGrid>
                <a:gridCol w="2482174">
                  <a:extLst>
                    <a:ext uri="{9D8B030D-6E8A-4147-A177-3AD203B41FA5}">
                      <a16:colId xmlns:a16="http://schemas.microsoft.com/office/drawing/2014/main" val="20000"/>
                    </a:ext>
                  </a:extLst>
                </a:gridCol>
              </a:tblGrid>
              <a:tr h="852978">
                <a:tc>
                  <a:txBody>
                    <a:bodyPr/>
                    <a:lstStyle/>
                    <a:p>
                      <a:pPr algn="ctr"/>
                      <a:r>
                        <a:rPr lang="vi-VN" altLang="zh-CN" sz="3300" dirty="0">
                          <a:solidFill>
                            <a:schemeClr val="bg1"/>
                          </a:solidFill>
                          <a:latin typeface="Elsie" panose="02000000000000000000" charset="0"/>
                          <a:ea typeface="Elsie" panose="02000000000000000000" charset="0"/>
                        </a:rPr>
                        <a:t>NHÓM 2</a:t>
                      </a:r>
                      <a:endParaRPr lang="zh-CN" altLang="en-US" sz="3300" dirty="0">
                        <a:solidFill>
                          <a:schemeClr val="bg1"/>
                        </a:solidFill>
                        <a:latin typeface="Elsie" panose="02000000000000000000" charset="0"/>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0"/>
                  </a:ext>
                </a:extLst>
              </a:tr>
              <a:tr h="852978">
                <a:tc>
                  <a:txBody>
                    <a:bodyPr/>
                    <a:lstStyle/>
                    <a:p>
                      <a:pPr algn="ctr"/>
                      <a:r>
                        <a:rPr lang="vi-VN" altLang="zh-CN" sz="2800" dirty="0">
                          <a:solidFill>
                            <a:schemeClr val="bg1"/>
                          </a:solidFill>
                          <a:latin typeface="+mj-lt"/>
                          <a:ea typeface="Elsie" panose="02000000000000000000" charset="0"/>
                        </a:rPr>
                        <a:t>ĐIỂM SỐ</a:t>
                      </a:r>
                      <a:endParaRPr lang="zh-CN" altLang="en-US" sz="2800" dirty="0">
                        <a:solidFill>
                          <a:schemeClr val="bg1"/>
                        </a:solidFill>
                        <a:latin typeface="+mj-lt"/>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1"/>
                  </a:ext>
                </a:extLst>
              </a:tr>
              <a:tr h="852978">
                <a:tc>
                  <a:txBody>
                    <a:bodyPr/>
                    <a:lstStyle/>
                    <a:p>
                      <a:pPr algn="l"/>
                      <a:r>
                        <a:rPr lang="vi-VN" altLang="zh-CN" sz="2800" dirty="0">
                          <a:solidFill>
                            <a:schemeClr val="bg1"/>
                          </a:solidFill>
                          <a:latin typeface="+mj-lt"/>
                          <a:ea typeface="Elsie" panose="02000000000000000000" charset="0"/>
                        </a:rPr>
                        <a:t>PHẦN 1:…….</a:t>
                      </a:r>
                      <a:endParaRPr lang="zh-CN" altLang="en-US" sz="2800" dirty="0">
                        <a:solidFill>
                          <a:schemeClr val="bg1"/>
                        </a:solidFill>
                        <a:latin typeface="+mj-lt"/>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2"/>
                  </a:ext>
                </a:extLst>
              </a:tr>
              <a:tr h="8529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mj-lt"/>
                          <a:ea typeface="Elsie" panose="02000000000000000000" charset="0"/>
                          <a:cs typeface="+mn-cs"/>
                        </a:rPr>
                        <a:t>PHẦN 2:…….</a:t>
                      </a:r>
                      <a:endParaRPr lang="zh-CN" altLang="en-US" sz="2800" kern="1200" dirty="0">
                        <a:solidFill>
                          <a:schemeClr val="bg1"/>
                        </a:solidFill>
                        <a:latin typeface="+mj-lt"/>
                        <a:ea typeface="Elsie" panose="02000000000000000000" charset="0"/>
                        <a:cs typeface="+mn-cs"/>
                      </a:endParaRPr>
                    </a:p>
                    <a:p>
                      <a:pPr algn="l"/>
                      <a:endParaRPr lang="zh-CN" altLang="en-US" sz="2800" dirty="0">
                        <a:solidFill>
                          <a:schemeClr val="bg1"/>
                        </a:solidFill>
                        <a:latin typeface="+mj-lt"/>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4254538901"/>
                  </a:ext>
                </a:extLst>
              </a:tr>
              <a:tr h="852978">
                <a:tc>
                  <a:txBody>
                    <a:bodyPr/>
                    <a:lstStyle/>
                    <a:p>
                      <a:pPr algn="l"/>
                      <a:r>
                        <a:rPr lang="vi-VN" altLang="zh-CN" sz="2800" dirty="0">
                          <a:solidFill>
                            <a:schemeClr val="bg1"/>
                          </a:solidFill>
                          <a:latin typeface="+mj-lt"/>
                          <a:ea typeface="Elsie" panose="02000000000000000000" charset="0"/>
                        </a:rPr>
                        <a:t>PHẦN 3:</a:t>
                      </a:r>
                    </a:p>
                    <a:p>
                      <a:pPr algn="l"/>
                      <a:r>
                        <a:rPr lang="vi-VN" altLang="zh-CN" sz="2800" dirty="0">
                          <a:solidFill>
                            <a:schemeClr val="bg1"/>
                          </a:solidFill>
                          <a:latin typeface="+mj-lt"/>
                          <a:ea typeface="Elsie" panose="02000000000000000000" charset="0"/>
                        </a:rPr>
                        <a:t>PHT 1: ……</a:t>
                      </a:r>
                    </a:p>
                    <a:p>
                      <a:pPr algn="l"/>
                      <a:r>
                        <a:rPr lang="vi-VN" altLang="zh-CN" sz="2800" dirty="0">
                          <a:solidFill>
                            <a:schemeClr val="bg1"/>
                          </a:solidFill>
                          <a:latin typeface="+mj-lt"/>
                          <a:ea typeface="Elsie" panose="02000000000000000000" charset="0"/>
                        </a:rPr>
                        <a:t>PHT 2:…….</a:t>
                      </a:r>
                    </a:p>
                    <a:p>
                      <a:pPr algn="l"/>
                      <a:r>
                        <a:rPr lang="vi-VN" altLang="zh-CN" sz="2800" dirty="0">
                          <a:solidFill>
                            <a:schemeClr val="bg1"/>
                          </a:solidFill>
                          <a:latin typeface="+mj-lt"/>
                          <a:ea typeface="Elsie" panose="02000000000000000000" charset="0"/>
                        </a:rPr>
                        <a:t>PHT 3:……</a:t>
                      </a:r>
                      <a:endParaRPr lang="zh-CN" altLang="en-US" sz="2800" dirty="0">
                        <a:solidFill>
                          <a:schemeClr val="bg1"/>
                        </a:solidFill>
                        <a:latin typeface="+mj-lt"/>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2856887714"/>
                  </a:ext>
                </a:extLst>
              </a:tr>
            </a:tbl>
          </a:graphicData>
        </a:graphic>
      </p:graphicFrame>
      <p:graphicFrame>
        <p:nvGraphicFramePr>
          <p:cNvPr id="7" name="表格 3">
            <a:extLst>
              <a:ext uri="{FF2B5EF4-FFF2-40B4-BE49-F238E27FC236}">
                <a16:creationId xmlns:a16="http://schemas.microsoft.com/office/drawing/2014/main" id="{50C4E1EA-04E5-C125-737A-1CDE802C0B7B}"/>
              </a:ext>
            </a:extLst>
          </p:cNvPr>
          <p:cNvGraphicFramePr>
            <a:graphicFrameLocks noGrp="1"/>
          </p:cNvGraphicFramePr>
          <p:nvPr>
            <p:extLst>
              <p:ext uri="{D42A27DB-BD31-4B8C-83A1-F6EECF244321}">
                <p14:modId xmlns:p14="http://schemas.microsoft.com/office/powerpoint/2010/main" val="3956006502"/>
              </p:ext>
            </p:extLst>
          </p:nvPr>
        </p:nvGraphicFramePr>
        <p:xfrm>
          <a:off x="6270595" y="1267106"/>
          <a:ext cx="2482174" cy="5367230"/>
        </p:xfrm>
        <a:graphic>
          <a:graphicData uri="http://schemas.openxmlformats.org/drawingml/2006/table">
            <a:tbl>
              <a:tblPr firstRow="1" bandRow="1">
                <a:tableStyleId>{073A0DAA-6AF3-43AB-8588-CEC1D06C72B9}</a:tableStyleId>
              </a:tblPr>
              <a:tblGrid>
                <a:gridCol w="2482174">
                  <a:extLst>
                    <a:ext uri="{9D8B030D-6E8A-4147-A177-3AD203B41FA5}">
                      <a16:colId xmlns:a16="http://schemas.microsoft.com/office/drawing/2014/main" val="20000"/>
                    </a:ext>
                  </a:extLst>
                </a:gridCol>
              </a:tblGrid>
              <a:tr h="852978">
                <a:tc>
                  <a:txBody>
                    <a:bodyPr/>
                    <a:lstStyle/>
                    <a:p>
                      <a:pPr algn="ctr"/>
                      <a:r>
                        <a:rPr lang="vi-VN" altLang="zh-CN" sz="3300" dirty="0">
                          <a:solidFill>
                            <a:schemeClr val="bg1"/>
                          </a:solidFill>
                          <a:latin typeface="Elsie" panose="02000000000000000000" charset="0"/>
                          <a:ea typeface="Elsie" panose="02000000000000000000" charset="0"/>
                        </a:rPr>
                        <a:t>NHÓM 3</a:t>
                      </a:r>
                      <a:endParaRPr lang="zh-CN" altLang="en-US" sz="3300" dirty="0">
                        <a:solidFill>
                          <a:schemeClr val="bg1"/>
                        </a:solidFill>
                        <a:latin typeface="Elsie" panose="02000000000000000000" charset="0"/>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0"/>
                  </a:ext>
                </a:extLst>
              </a:tr>
              <a:tr h="852978">
                <a:tc>
                  <a:txBody>
                    <a:bodyPr/>
                    <a:lstStyle/>
                    <a:p>
                      <a:pPr algn="ctr"/>
                      <a:r>
                        <a:rPr lang="vi-VN" altLang="zh-CN" sz="2800" dirty="0">
                          <a:solidFill>
                            <a:schemeClr val="bg1"/>
                          </a:solidFill>
                          <a:latin typeface="+mj-lt"/>
                          <a:ea typeface="Elsie" panose="02000000000000000000" charset="0"/>
                        </a:rPr>
                        <a:t>ĐIỂM SỐ</a:t>
                      </a:r>
                      <a:endParaRPr lang="zh-CN" altLang="en-US" sz="2800" dirty="0">
                        <a:solidFill>
                          <a:schemeClr val="bg1"/>
                        </a:solidFill>
                        <a:latin typeface="+mj-lt"/>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1"/>
                  </a:ext>
                </a:extLst>
              </a:tr>
              <a:tr h="852978">
                <a:tc>
                  <a:txBody>
                    <a:bodyPr/>
                    <a:lstStyle/>
                    <a:p>
                      <a:pPr algn="l"/>
                      <a:r>
                        <a:rPr lang="vi-VN" altLang="zh-CN" sz="2800" dirty="0">
                          <a:solidFill>
                            <a:schemeClr val="bg1"/>
                          </a:solidFill>
                          <a:latin typeface="+mj-lt"/>
                          <a:ea typeface="Elsie" panose="02000000000000000000" charset="0"/>
                        </a:rPr>
                        <a:t>PHẦN 1:…….</a:t>
                      </a:r>
                      <a:endParaRPr lang="zh-CN" altLang="en-US" sz="2800" dirty="0">
                        <a:solidFill>
                          <a:schemeClr val="bg1"/>
                        </a:solidFill>
                        <a:latin typeface="+mj-lt"/>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2"/>
                  </a:ext>
                </a:extLst>
              </a:tr>
              <a:tr h="8529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mj-lt"/>
                          <a:ea typeface="Elsie" panose="02000000000000000000" charset="0"/>
                          <a:cs typeface="+mn-cs"/>
                        </a:rPr>
                        <a:t>PHẦN 2:…….</a:t>
                      </a:r>
                      <a:endParaRPr lang="zh-CN" altLang="en-US" sz="2800" kern="1200" dirty="0">
                        <a:solidFill>
                          <a:schemeClr val="bg1"/>
                        </a:solidFill>
                        <a:latin typeface="+mj-lt"/>
                        <a:ea typeface="Elsie" panose="02000000000000000000" charset="0"/>
                        <a:cs typeface="+mn-cs"/>
                      </a:endParaRPr>
                    </a:p>
                    <a:p>
                      <a:pPr algn="l"/>
                      <a:endParaRPr lang="zh-CN" altLang="en-US" sz="2800" dirty="0">
                        <a:solidFill>
                          <a:schemeClr val="bg1"/>
                        </a:solidFill>
                        <a:latin typeface="+mj-lt"/>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4254538901"/>
                  </a:ext>
                </a:extLst>
              </a:tr>
              <a:tr h="852978">
                <a:tc>
                  <a:txBody>
                    <a:bodyPr/>
                    <a:lstStyle/>
                    <a:p>
                      <a:pPr algn="l"/>
                      <a:r>
                        <a:rPr lang="vi-VN" altLang="zh-CN" sz="2800" dirty="0">
                          <a:solidFill>
                            <a:schemeClr val="bg1"/>
                          </a:solidFill>
                          <a:latin typeface="+mj-lt"/>
                          <a:ea typeface="Elsie" panose="02000000000000000000" charset="0"/>
                        </a:rPr>
                        <a:t>PHẦN 3:</a:t>
                      </a:r>
                    </a:p>
                    <a:p>
                      <a:pPr algn="l"/>
                      <a:r>
                        <a:rPr lang="vi-VN" altLang="zh-CN" sz="2800" dirty="0">
                          <a:solidFill>
                            <a:schemeClr val="bg1"/>
                          </a:solidFill>
                          <a:latin typeface="+mj-lt"/>
                          <a:ea typeface="Elsie" panose="02000000000000000000" charset="0"/>
                        </a:rPr>
                        <a:t>PHT 1: ……</a:t>
                      </a:r>
                    </a:p>
                    <a:p>
                      <a:pPr algn="l"/>
                      <a:r>
                        <a:rPr lang="vi-VN" altLang="zh-CN" sz="2800" dirty="0">
                          <a:solidFill>
                            <a:schemeClr val="bg1"/>
                          </a:solidFill>
                          <a:latin typeface="+mj-lt"/>
                          <a:ea typeface="Elsie" panose="02000000000000000000" charset="0"/>
                        </a:rPr>
                        <a:t>PHT 2:…….</a:t>
                      </a:r>
                    </a:p>
                    <a:p>
                      <a:pPr algn="l"/>
                      <a:r>
                        <a:rPr lang="vi-VN" altLang="zh-CN" sz="2800" dirty="0">
                          <a:solidFill>
                            <a:schemeClr val="bg1"/>
                          </a:solidFill>
                          <a:latin typeface="+mj-lt"/>
                          <a:ea typeface="Elsie" panose="02000000000000000000" charset="0"/>
                        </a:rPr>
                        <a:t>PHT 3:……</a:t>
                      </a:r>
                      <a:endParaRPr lang="zh-CN" altLang="en-US" sz="2800" dirty="0">
                        <a:solidFill>
                          <a:schemeClr val="bg1"/>
                        </a:solidFill>
                        <a:latin typeface="+mj-lt"/>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2856887714"/>
                  </a:ext>
                </a:extLst>
              </a:tr>
            </a:tbl>
          </a:graphicData>
        </a:graphic>
      </p:graphicFrame>
      <p:graphicFrame>
        <p:nvGraphicFramePr>
          <p:cNvPr id="8" name="表格 3">
            <a:extLst>
              <a:ext uri="{FF2B5EF4-FFF2-40B4-BE49-F238E27FC236}">
                <a16:creationId xmlns:a16="http://schemas.microsoft.com/office/drawing/2014/main" id="{6CE60742-8D15-34D3-6E6D-C8926BA1D55E}"/>
              </a:ext>
            </a:extLst>
          </p:cNvPr>
          <p:cNvGraphicFramePr>
            <a:graphicFrameLocks noGrp="1"/>
          </p:cNvGraphicFramePr>
          <p:nvPr>
            <p:extLst>
              <p:ext uri="{D42A27DB-BD31-4B8C-83A1-F6EECF244321}">
                <p14:modId xmlns:p14="http://schemas.microsoft.com/office/powerpoint/2010/main" val="3730359968"/>
              </p:ext>
            </p:extLst>
          </p:nvPr>
        </p:nvGraphicFramePr>
        <p:xfrm>
          <a:off x="8950732" y="1253520"/>
          <a:ext cx="2482174" cy="5367230"/>
        </p:xfrm>
        <a:graphic>
          <a:graphicData uri="http://schemas.openxmlformats.org/drawingml/2006/table">
            <a:tbl>
              <a:tblPr firstRow="1" bandRow="1">
                <a:tableStyleId>{073A0DAA-6AF3-43AB-8588-CEC1D06C72B9}</a:tableStyleId>
              </a:tblPr>
              <a:tblGrid>
                <a:gridCol w="2482174">
                  <a:extLst>
                    <a:ext uri="{9D8B030D-6E8A-4147-A177-3AD203B41FA5}">
                      <a16:colId xmlns:a16="http://schemas.microsoft.com/office/drawing/2014/main" val="20000"/>
                    </a:ext>
                  </a:extLst>
                </a:gridCol>
              </a:tblGrid>
              <a:tr h="852978">
                <a:tc>
                  <a:txBody>
                    <a:bodyPr/>
                    <a:lstStyle/>
                    <a:p>
                      <a:pPr algn="ctr"/>
                      <a:r>
                        <a:rPr lang="vi-VN" altLang="zh-CN" sz="3300" dirty="0">
                          <a:solidFill>
                            <a:schemeClr val="bg1"/>
                          </a:solidFill>
                          <a:latin typeface="Elsie" panose="02000000000000000000" charset="0"/>
                          <a:ea typeface="Elsie" panose="02000000000000000000" charset="0"/>
                        </a:rPr>
                        <a:t>NHÓM 4</a:t>
                      </a:r>
                      <a:endParaRPr lang="zh-CN" altLang="en-US" sz="3300" dirty="0">
                        <a:solidFill>
                          <a:schemeClr val="bg1"/>
                        </a:solidFill>
                        <a:latin typeface="Elsie" panose="02000000000000000000" charset="0"/>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0"/>
                  </a:ext>
                </a:extLst>
              </a:tr>
              <a:tr h="852978">
                <a:tc>
                  <a:txBody>
                    <a:bodyPr/>
                    <a:lstStyle/>
                    <a:p>
                      <a:pPr algn="ctr"/>
                      <a:r>
                        <a:rPr lang="vi-VN" altLang="zh-CN" sz="2800" dirty="0">
                          <a:solidFill>
                            <a:schemeClr val="bg1"/>
                          </a:solidFill>
                          <a:latin typeface="+mj-lt"/>
                          <a:ea typeface="Elsie" panose="02000000000000000000" charset="0"/>
                        </a:rPr>
                        <a:t>ĐIỂM SỐ</a:t>
                      </a:r>
                      <a:endParaRPr lang="zh-CN" altLang="en-US" sz="2800" dirty="0">
                        <a:solidFill>
                          <a:schemeClr val="bg1"/>
                        </a:solidFill>
                        <a:latin typeface="+mj-lt"/>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1"/>
                  </a:ext>
                </a:extLst>
              </a:tr>
              <a:tr h="852978">
                <a:tc>
                  <a:txBody>
                    <a:bodyPr/>
                    <a:lstStyle/>
                    <a:p>
                      <a:pPr algn="l"/>
                      <a:r>
                        <a:rPr lang="vi-VN" altLang="zh-CN" sz="2800" dirty="0">
                          <a:solidFill>
                            <a:schemeClr val="bg1"/>
                          </a:solidFill>
                          <a:latin typeface="+mj-lt"/>
                          <a:ea typeface="Elsie" panose="02000000000000000000" charset="0"/>
                        </a:rPr>
                        <a:t>PHẦN 1:…….</a:t>
                      </a:r>
                      <a:endParaRPr lang="zh-CN" altLang="en-US" sz="2800" dirty="0">
                        <a:solidFill>
                          <a:schemeClr val="bg1"/>
                        </a:solidFill>
                        <a:latin typeface="+mj-lt"/>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2"/>
                  </a:ext>
                </a:extLst>
              </a:tr>
              <a:tr h="8529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mj-lt"/>
                          <a:ea typeface="Elsie" panose="02000000000000000000" charset="0"/>
                          <a:cs typeface="+mn-cs"/>
                        </a:rPr>
                        <a:t>PHẦN 2:…….</a:t>
                      </a:r>
                      <a:endParaRPr lang="zh-CN" altLang="en-US" sz="2800" kern="1200" dirty="0">
                        <a:solidFill>
                          <a:schemeClr val="bg1"/>
                        </a:solidFill>
                        <a:latin typeface="+mj-lt"/>
                        <a:ea typeface="Elsie" panose="02000000000000000000" charset="0"/>
                        <a:cs typeface="+mn-cs"/>
                      </a:endParaRPr>
                    </a:p>
                    <a:p>
                      <a:pPr algn="l"/>
                      <a:endParaRPr lang="zh-CN" altLang="en-US" sz="2800" dirty="0">
                        <a:solidFill>
                          <a:schemeClr val="bg1"/>
                        </a:solidFill>
                        <a:latin typeface="+mj-lt"/>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4254538901"/>
                  </a:ext>
                </a:extLst>
              </a:tr>
              <a:tr h="852978">
                <a:tc>
                  <a:txBody>
                    <a:bodyPr/>
                    <a:lstStyle/>
                    <a:p>
                      <a:pPr algn="l"/>
                      <a:r>
                        <a:rPr lang="vi-VN" altLang="zh-CN" sz="2800" dirty="0">
                          <a:solidFill>
                            <a:schemeClr val="bg1"/>
                          </a:solidFill>
                          <a:latin typeface="+mj-lt"/>
                          <a:ea typeface="Elsie" panose="02000000000000000000" charset="0"/>
                        </a:rPr>
                        <a:t>PHẦN 3:</a:t>
                      </a:r>
                    </a:p>
                    <a:p>
                      <a:pPr algn="l"/>
                      <a:r>
                        <a:rPr lang="vi-VN" altLang="zh-CN" sz="2800" dirty="0">
                          <a:solidFill>
                            <a:schemeClr val="bg1"/>
                          </a:solidFill>
                          <a:latin typeface="+mj-lt"/>
                          <a:ea typeface="Elsie" panose="02000000000000000000" charset="0"/>
                        </a:rPr>
                        <a:t>PHT 1: ……</a:t>
                      </a:r>
                    </a:p>
                    <a:p>
                      <a:pPr algn="l"/>
                      <a:r>
                        <a:rPr lang="vi-VN" altLang="zh-CN" sz="2800" dirty="0">
                          <a:solidFill>
                            <a:schemeClr val="bg1"/>
                          </a:solidFill>
                          <a:latin typeface="+mj-lt"/>
                          <a:ea typeface="Elsie" panose="02000000000000000000" charset="0"/>
                        </a:rPr>
                        <a:t>PHT 2:…….</a:t>
                      </a:r>
                    </a:p>
                    <a:p>
                      <a:pPr algn="l"/>
                      <a:r>
                        <a:rPr lang="vi-VN" altLang="zh-CN" sz="2800" dirty="0">
                          <a:solidFill>
                            <a:schemeClr val="bg1"/>
                          </a:solidFill>
                          <a:latin typeface="+mj-lt"/>
                          <a:ea typeface="Elsie" panose="02000000000000000000" charset="0"/>
                        </a:rPr>
                        <a:t>PHT 3:……</a:t>
                      </a:r>
                      <a:endParaRPr lang="zh-CN" altLang="en-US" sz="2800" dirty="0">
                        <a:solidFill>
                          <a:schemeClr val="bg1"/>
                        </a:solidFill>
                        <a:latin typeface="+mj-lt"/>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2856887714"/>
                  </a:ext>
                </a:extLst>
              </a:tr>
            </a:tbl>
          </a:graphicData>
        </a:graphic>
      </p:graphicFrame>
    </p:spTree>
    <p:extLst>
      <p:ext uri="{BB962C8B-B14F-4D97-AF65-F5344CB8AC3E}">
        <p14:creationId xmlns:p14="http://schemas.microsoft.com/office/powerpoint/2010/main" val="68777102"/>
      </p:ext>
    </p:extLst>
  </p:cSld>
  <p:clrMapOvr>
    <a:masterClrMapping/>
  </p:clrMapOvr>
  <p:transition spd="slow" advClick="0" advTm="1000">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p:cNvSpPr/>
          <p:nvPr/>
        </p:nvSpPr>
        <p:spPr>
          <a:xfrm>
            <a:off x="4326540" y="1329646"/>
            <a:ext cx="4044348" cy="844606"/>
          </a:xfrm>
          <a:prstGeom prst="roundRect">
            <a:avLst>
              <a:gd name="adj" fmla="val 0"/>
            </a:avLst>
          </a:prstGeom>
          <a:solidFill>
            <a:srgbClr val="539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spc="600" dirty="0">
                <a:solidFill>
                  <a:schemeClr val="bg1"/>
                </a:solidFill>
                <a:latin typeface="Times New Roman" panose="02020603050405020304" pitchFamily="18" charset="0"/>
                <a:ea typeface="Elsie" panose="02000000000000000000" charset="0"/>
                <a:cs typeface="Times New Roman" panose="02020603050405020304" pitchFamily="18" charset="0"/>
                <a:sym typeface="+mn-ea"/>
              </a:rPr>
              <a:t>PHẦN 4</a:t>
            </a:r>
            <a:endParaRPr lang="zh-CN" altLang="en-US" sz="3600" b="1" spc="600"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sp>
        <p:nvSpPr>
          <p:cNvPr id="12" name="矩形 11"/>
          <p:cNvSpPr/>
          <p:nvPr/>
        </p:nvSpPr>
        <p:spPr>
          <a:xfrm>
            <a:off x="2728914" y="2438703"/>
            <a:ext cx="7615236" cy="707886"/>
          </a:xfrm>
          <a:prstGeom prst="rect">
            <a:avLst/>
          </a:prstGeom>
        </p:spPr>
        <p:txBody>
          <a:bodyPr wrap="square">
            <a:spAutoFit/>
          </a:bodyPr>
          <a:lstStyle/>
          <a:p>
            <a:pPr algn="dist"/>
            <a:r>
              <a:rPr kumimoji="1" lang="vi-VN" altLang="zh-CN" sz="4000" b="1" spc="600" dirty="0">
                <a:solidFill>
                  <a:srgbClr val="539469"/>
                </a:solidFill>
                <a:latin typeface="+mj-lt"/>
                <a:ea typeface="Elsie" panose="02000000000000000000" charset="0"/>
              </a:rPr>
              <a:t>VẬN DỤNG</a:t>
            </a:r>
            <a:endParaRPr kumimoji="1" lang="en-US" altLang="zh-CN" sz="4000" b="1" spc="600" dirty="0">
              <a:solidFill>
                <a:srgbClr val="539469"/>
              </a:solidFill>
              <a:latin typeface="+mj-lt"/>
              <a:ea typeface="Elsie" panose="02000000000000000000" charset="0"/>
            </a:endParaRPr>
          </a:p>
        </p:txBody>
      </p:sp>
    </p:spTree>
    <p:extLst>
      <p:ext uri="{BB962C8B-B14F-4D97-AF65-F5344CB8AC3E}">
        <p14:creationId xmlns:p14="http://schemas.microsoft.com/office/powerpoint/2010/main" val="3596918937"/>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750"/>
                                        <p:tgtEl>
                                          <p:spTgt spid="12">
                                            <p:txEl>
                                              <p:pRg st="0" end="0"/>
                                            </p:txEl>
                                          </p:spTgt>
                                        </p:tgtEl>
                                      </p:cBhvr>
                                    </p:animEffect>
                                    <p:anim calcmode="lin" valueType="num">
                                      <p:cBhvr>
                                        <p:cTn id="17"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8" dur="75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288" y="-22991"/>
            <a:ext cx="12192000" cy="6858000"/>
            <a:chOff x="-191386" y="-376309"/>
            <a:chExt cx="12192000" cy="685800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86" y="-376309"/>
              <a:ext cx="12192000" cy="6858000"/>
            </a:xfrm>
            <a:prstGeom prst="rect">
              <a:avLst/>
            </a:prstGeom>
          </p:spPr>
        </p:pic>
        <p:grpSp>
          <p:nvGrpSpPr>
            <p:cNvPr id="15" name="组合 14"/>
            <p:cNvGrpSpPr/>
            <p:nvPr/>
          </p:nvGrpSpPr>
          <p:grpSpPr>
            <a:xfrm>
              <a:off x="27751" y="-213610"/>
              <a:ext cx="11796074" cy="6504026"/>
              <a:chOff x="27751" y="-213610"/>
              <a:chExt cx="11796074" cy="6504026"/>
            </a:xfrm>
          </p:grpSpPr>
          <p:grpSp>
            <p:nvGrpSpPr>
              <p:cNvPr id="16" name="组合 15"/>
              <p:cNvGrpSpPr/>
              <p:nvPr/>
            </p:nvGrpSpPr>
            <p:grpSpPr>
              <a:xfrm>
                <a:off x="27751" y="-213610"/>
                <a:ext cx="11796074" cy="6504026"/>
                <a:chOff x="27751" y="-213610"/>
                <a:chExt cx="11796074" cy="6504026"/>
              </a:xfrm>
            </p:grpSpPr>
            <p:sp>
              <p:nvSpPr>
                <p:cNvPr id="19" name="矩形 18"/>
                <p:cNvSpPr/>
                <p:nvPr/>
              </p:nvSpPr>
              <p:spPr>
                <a:xfrm flipV="1">
                  <a:off x="27751" y="-213610"/>
                  <a:ext cx="11796074" cy="6504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TextBox 2"/>
                <p:cNvSpPr txBox="1"/>
                <p:nvPr/>
              </p:nvSpPr>
              <p:spPr>
                <a:xfrm>
                  <a:off x="3073282" y="-34278"/>
                  <a:ext cx="5922335" cy="584775"/>
                </a:xfrm>
                <a:prstGeom prst="rect">
                  <a:avLst/>
                </a:prstGeom>
                <a:noFill/>
              </p:spPr>
              <p:txBody>
                <a:bodyPr wrap="square" rtlCol="0">
                  <a:spAutoFit/>
                </a:bodyPr>
                <a:lstStyle/>
                <a:p>
                  <a:pPr algn="dist"/>
                  <a:r>
                    <a:rPr lang="vi-VN" altLang="zh-CN" sz="3200" b="1" spc="600" dirty="0">
                      <a:solidFill>
                        <a:srgbClr val="539469"/>
                      </a:solidFill>
                      <a:latin typeface="+mj-lt"/>
                      <a:ea typeface="Elsie" panose="02000000000000000000" charset="0"/>
                    </a:rPr>
                    <a:t>VẬN DỤNG</a:t>
                  </a:r>
                  <a:endParaRPr lang="zh-CN" altLang="en-US" sz="3200" b="1" spc="600" dirty="0">
                    <a:solidFill>
                      <a:srgbClr val="539469"/>
                    </a:solidFill>
                    <a:latin typeface="+mj-lt"/>
                    <a:ea typeface="Elsie" panose="02000000000000000000" charset="0"/>
                  </a:endParaRPr>
                </a:p>
              </p:txBody>
            </p:sp>
          </p:grpSp>
          <p:cxnSp>
            <p:nvCxnSpPr>
              <p:cNvPr id="17" name="直接连接符 16"/>
              <p:cNvCxnSpPr/>
              <p:nvPr/>
            </p:nvCxnSpPr>
            <p:spPr>
              <a:xfrm>
                <a:off x="2802507" y="550497"/>
                <a:ext cx="6463884" cy="0"/>
              </a:xfrm>
              <a:prstGeom prst="line">
                <a:avLst/>
              </a:prstGeom>
              <a:ln w="25400">
                <a:solidFill>
                  <a:srgbClr val="539469">
                    <a:alpha val="63000"/>
                  </a:srgb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p:cNvGrpSpPr/>
          <p:nvPr/>
        </p:nvGrpSpPr>
        <p:grpSpPr>
          <a:xfrm>
            <a:off x="420816" y="1162829"/>
            <a:ext cx="11294933" cy="5303668"/>
            <a:chOff x="349111" y="1397896"/>
            <a:chExt cx="5908067" cy="4141901"/>
          </a:xfrm>
          <a:solidFill>
            <a:srgbClr val="539469"/>
          </a:solidFill>
        </p:grpSpPr>
        <p:sp>
          <p:nvSpPr>
            <p:cNvPr id="9" name="ïṧḷïḓê-Rectangle 4"/>
            <p:cNvSpPr/>
            <p:nvPr/>
          </p:nvSpPr>
          <p:spPr>
            <a:xfrm>
              <a:off x="349111" y="1397896"/>
              <a:ext cx="5895918" cy="12248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0" name="ïṧḷïḓê-文本框 10"/>
            <p:cNvSpPr txBox="1"/>
            <p:nvPr/>
          </p:nvSpPr>
          <p:spPr>
            <a:xfrm>
              <a:off x="882878" y="1742477"/>
              <a:ext cx="4966020" cy="688620"/>
            </a:xfrm>
            <a:prstGeom prst="rect">
              <a:avLst/>
            </a:prstGeom>
            <a:grpFill/>
          </p:spPr>
          <p:txBody>
            <a:bodyPr wrap="none" lIns="0" tIns="0" rIns="0" bIns="0">
              <a:normAutofit fontScale="97500"/>
            </a:bodyPr>
            <a:lstStyle/>
            <a:p>
              <a:pPr algn="ctr" defTabSz="457200"/>
              <a:r>
                <a:rPr kumimoji="1" lang="vi-VN" altLang="zh-CN" sz="3200" b="1" spc="600" dirty="0">
                  <a:solidFill>
                    <a:schemeClr val="bg1"/>
                  </a:solidFill>
                  <a:latin typeface="+mj-lt"/>
                  <a:ea typeface="Elsie" panose="02000000000000000000" charset="0"/>
                  <a:cs typeface="Impact" panose="020B0806030902050204"/>
                  <a:sym typeface="+mn-ea"/>
                </a:rPr>
                <a:t>BÀI TẬP VỀ NHÀ</a:t>
              </a:r>
              <a:endParaRPr kumimoji="1" lang="zh-CN" altLang="en-US" sz="3200" b="1" spc="600" dirty="0">
                <a:solidFill>
                  <a:schemeClr val="bg1"/>
                </a:solidFill>
                <a:latin typeface="+mj-lt"/>
                <a:ea typeface="Elsie" panose="02000000000000000000" charset="0"/>
                <a:cs typeface="Impact" panose="020B0806030902050204"/>
                <a:sym typeface="+mn-ea"/>
              </a:endParaRPr>
            </a:p>
          </p:txBody>
        </p:sp>
        <p:sp>
          <p:nvSpPr>
            <p:cNvPr id="11" name="ïṧḷïḓê-Rectangle 8"/>
            <p:cNvSpPr/>
            <p:nvPr/>
          </p:nvSpPr>
          <p:spPr>
            <a:xfrm>
              <a:off x="361261" y="2775678"/>
              <a:ext cx="5895917" cy="27641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vi-VN" sz="2800" dirty="0">
                  <a:latin typeface="Times New Roman" panose="02020603050405020304" pitchFamily="18" charset="0"/>
                  <a:cs typeface="Times New Roman" panose="02020603050405020304" pitchFamily="18" charset="0"/>
                </a:rPr>
                <a:t>HOÀN THÀNH BÀI TẬP 4,7 SGK TRANG 84</a:t>
              </a:r>
              <a:endParaRPr sz="2800" dirty="0">
                <a:latin typeface="Times New Roman" panose="02020603050405020304" pitchFamily="18" charset="0"/>
                <a:cs typeface="Times New Roman" panose="02020603050405020304" pitchFamily="18" charset="0"/>
              </a:endParaRPr>
            </a:p>
          </p:txBody>
        </p:sp>
        <p:sp>
          <p:nvSpPr>
            <p:cNvPr id="13" name="矩形 12"/>
            <p:cNvSpPr/>
            <p:nvPr/>
          </p:nvSpPr>
          <p:spPr>
            <a:xfrm>
              <a:off x="382121" y="2775678"/>
              <a:ext cx="5824300" cy="408609"/>
            </a:xfrm>
            <a:prstGeom prst="rect">
              <a:avLst/>
            </a:prstGeom>
            <a:grpFill/>
          </p:spPr>
          <p:txBody>
            <a:bodyPr wrap="square">
              <a:spAutoFit/>
              <a:scene3d>
                <a:camera prst="orthographicFront"/>
                <a:lightRig rig="threePt" dir="t"/>
              </a:scene3d>
              <a:sp3d contourW="12700"/>
            </a:bodyPr>
            <a:lstStyle/>
            <a:p>
              <a:endParaRPr lang="zh-CN" altLang="en-US" sz="2800"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grpSp>
    </p:spTree>
    <p:extLst>
      <p:ext uri="{BB962C8B-B14F-4D97-AF65-F5344CB8AC3E}">
        <p14:creationId xmlns:p14="http://schemas.microsoft.com/office/powerpoint/2010/main" val="634802321"/>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18"/>
          <p:cNvSpPr>
            <a:spLocks noChangeArrowheads="1"/>
          </p:cNvSpPr>
          <p:nvPr>
            <p:custDataLst>
              <p:tags r:id="rId1"/>
            </p:custDataLst>
          </p:nvPr>
        </p:nvSpPr>
        <p:spPr bwMode="auto">
          <a:xfrm>
            <a:off x="2232724" y="1773830"/>
            <a:ext cx="7800276" cy="123063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sz="8000" dirty="0">
                <a:solidFill>
                  <a:srgbClr val="539469"/>
                </a:solidFill>
                <a:latin typeface="Elsie" panose="02000000000000000000" charset="0"/>
                <a:ea typeface="Elsie" panose="02000000000000000000" charset="0"/>
                <a:cs typeface="宋体" panose="02010600030101010101" pitchFamily="2" charset="-122"/>
              </a:rPr>
              <a:t>THANK   YOU</a:t>
            </a: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41" presetClass="entr" presetSubtype="0" fill="hold" grpId="0" nodeType="withEffect">
                                  <p:stCondLst>
                                    <p:cond delay="500"/>
                                  </p:stCondLst>
                                  <p:iterate type="lt">
                                    <p:tmPct val="10000"/>
                                  </p:iterate>
                                  <p:childTnLst>
                                    <p:set>
                                      <p:cBhvr>
                                        <p:cTn id="9" dur="1" fill="hold">
                                          <p:stCondLst>
                                            <p:cond delay="0"/>
                                          </p:stCondLst>
                                        </p:cTn>
                                        <p:tgtEl>
                                          <p:spTgt spid="16"/>
                                        </p:tgtEl>
                                        <p:attrNameLst>
                                          <p:attrName>style.visibility</p:attrName>
                                        </p:attrNameLst>
                                      </p:cBhvr>
                                      <p:to>
                                        <p:strVal val="visible"/>
                                      </p:to>
                                    </p:set>
                                    <p:anim calcmode="lin" valueType="num">
                                      <p:cBhvr>
                                        <p:cTn id="10" dur="7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1" dur="750" fill="hold"/>
                                        <p:tgtEl>
                                          <p:spTgt spid="16"/>
                                        </p:tgtEl>
                                        <p:attrNameLst>
                                          <p:attrName>ppt_y</p:attrName>
                                        </p:attrNameLst>
                                      </p:cBhvr>
                                      <p:tavLst>
                                        <p:tav tm="0">
                                          <p:val>
                                            <p:strVal val="#ppt_y"/>
                                          </p:val>
                                        </p:tav>
                                        <p:tav tm="100000">
                                          <p:val>
                                            <p:strVal val="#ppt_y"/>
                                          </p:val>
                                        </p:tav>
                                      </p:tavLst>
                                    </p:anim>
                                    <p:anim calcmode="lin" valueType="num">
                                      <p:cBhvr>
                                        <p:cTn id="12" dur="7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3" dur="7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4" dur="75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0" y="0"/>
            <a:ext cx="12192000" cy="6858000"/>
            <a:chOff x="0" y="0"/>
            <a:chExt cx="12192000" cy="685800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4" name="组合 13"/>
            <p:cNvGrpSpPr/>
            <p:nvPr/>
          </p:nvGrpSpPr>
          <p:grpSpPr>
            <a:xfrm>
              <a:off x="197963" y="151858"/>
              <a:ext cx="11796074" cy="6504026"/>
              <a:chOff x="197963" y="151858"/>
              <a:chExt cx="11796074" cy="6504026"/>
            </a:xfrm>
          </p:grpSpPr>
          <p:grpSp>
            <p:nvGrpSpPr>
              <p:cNvPr id="15" name="组合 14"/>
              <p:cNvGrpSpPr/>
              <p:nvPr/>
            </p:nvGrpSpPr>
            <p:grpSpPr>
              <a:xfrm>
                <a:off x="197963" y="151858"/>
                <a:ext cx="11796074" cy="6504026"/>
                <a:chOff x="197963" y="151858"/>
                <a:chExt cx="11796074" cy="6504026"/>
              </a:xfrm>
            </p:grpSpPr>
            <p:sp>
              <p:nvSpPr>
                <p:cNvPr id="24" name="矩形 23"/>
                <p:cNvSpPr/>
                <p:nvPr/>
              </p:nvSpPr>
              <p:spPr>
                <a:xfrm flipV="1">
                  <a:off x="197963" y="151858"/>
                  <a:ext cx="11796074" cy="6504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TextBox 2"/>
                <p:cNvSpPr txBox="1"/>
                <p:nvPr/>
              </p:nvSpPr>
              <p:spPr>
                <a:xfrm>
                  <a:off x="3548519" y="399410"/>
                  <a:ext cx="5094962" cy="584775"/>
                </a:xfrm>
                <a:prstGeom prst="rect">
                  <a:avLst/>
                </a:prstGeom>
                <a:noFill/>
              </p:spPr>
              <p:txBody>
                <a:bodyPr wrap="square" rtlCol="0">
                  <a:spAutoFit/>
                </a:bodyPr>
                <a:lstStyle/>
                <a:p>
                  <a:pPr algn="dist"/>
                  <a:r>
                    <a:rPr lang="vi-VN" altLang="zh-CN" sz="3200" spc="600" dirty="0">
                      <a:solidFill>
                        <a:srgbClr val="539469"/>
                      </a:solidFill>
                      <a:latin typeface="+mj-lt"/>
                      <a:ea typeface="Elsie" panose="02000000000000000000" charset="0"/>
                    </a:rPr>
                    <a:t>THỬ TÀI TRÍ NHỚ</a:t>
                  </a:r>
                  <a:endParaRPr lang="zh-CN" altLang="en-US" sz="3200" spc="600" dirty="0">
                    <a:solidFill>
                      <a:srgbClr val="539469"/>
                    </a:solidFill>
                    <a:latin typeface="+mj-lt"/>
                    <a:ea typeface="Elsie" panose="02000000000000000000" charset="0"/>
                  </a:endParaRPr>
                </a:p>
              </p:txBody>
            </p:sp>
          </p:grpSp>
          <p:cxnSp>
            <p:nvCxnSpPr>
              <p:cNvPr id="23" name="直接连接符 22"/>
              <p:cNvCxnSpPr/>
              <p:nvPr/>
            </p:nvCxnSpPr>
            <p:spPr>
              <a:xfrm>
                <a:off x="2738621" y="1110344"/>
                <a:ext cx="6463884" cy="0"/>
              </a:xfrm>
              <a:prstGeom prst="line">
                <a:avLst/>
              </a:prstGeom>
              <a:ln>
                <a:solidFill>
                  <a:srgbClr val="539469"/>
                </a:solidFill>
              </a:ln>
            </p:spPr>
            <p:style>
              <a:lnRef idx="1">
                <a:schemeClr val="accent1"/>
              </a:lnRef>
              <a:fillRef idx="0">
                <a:schemeClr val="accent1"/>
              </a:fillRef>
              <a:effectRef idx="0">
                <a:schemeClr val="accent1"/>
              </a:effectRef>
              <a:fontRef idx="minor">
                <a:schemeClr val="tx1"/>
              </a:fontRef>
            </p:style>
          </p:cxnSp>
        </p:grpSp>
      </p:grpSp>
      <p:graphicFrame>
        <p:nvGraphicFramePr>
          <p:cNvPr id="3" name="表格 2"/>
          <p:cNvGraphicFramePr>
            <a:graphicFrameLocks noGrp="1"/>
          </p:cNvGraphicFramePr>
          <p:nvPr>
            <p:extLst>
              <p:ext uri="{D42A27DB-BD31-4B8C-83A1-F6EECF244321}">
                <p14:modId xmlns:p14="http://schemas.microsoft.com/office/powerpoint/2010/main" val="4121706255"/>
              </p:ext>
            </p:extLst>
          </p:nvPr>
        </p:nvGraphicFramePr>
        <p:xfrm>
          <a:off x="1616170" y="1829192"/>
          <a:ext cx="5486379" cy="4264890"/>
        </p:xfrm>
        <a:graphic>
          <a:graphicData uri="http://schemas.openxmlformats.org/drawingml/2006/table">
            <a:tbl>
              <a:tblPr firstRow="1" bandRow="1">
                <a:tableStyleId>{073A0DAA-6AF3-43AB-8588-CEC1D06C72B9}</a:tableStyleId>
              </a:tblPr>
              <a:tblGrid>
                <a:gridCol w="5486379">
                  <a:extLst>
                    <a:ext uri="{9D8B030D-6E8A-4147-A177-3AD203B41FA5}">
                      <a16:colId xmlns:a16="http://schemas.microsoft.com/office/drawing/2014/main" val="20000"/>
                    </a:ext>
                  </a:extLst>
                </a:gridCol>
              </a:tblGrid>
              <a:tr h="852978">
                <a:tc>
                  <a:txBody>
                    <a:bodyPr/>
                    <a:lstStyle/>
                    <a:p>
                      <a:pPr algn="ctr"/>
                      <a:r>
                        <a:rPr lang="vi-VN" altLang="zh-CN" sz="3300" dirty="0">
                          <a:solidFill>
                            <a:schemeClr val="bg1"/>
                          </a:solidFill>
                          <a:latin typeface="Elsie" panose="02000000000000000000" charset="0"/>
                          <a:ea typeface="Elsie" panose="02000000000000000000" charset="0"/>
                        </a:rPr>
                        <a:t>LUẬT CHƠI</a:t>
                      </a:r>
                      <a:endParaRPr lang="zh-CN" altLang="en-US" sz="3300" dirty="0">
                        <a:solidFill>
                          <a:schemeClr val="bg1"/>
                        </a:solidFill>
                        <a:latin typeface="Elsie" panose="02000000000000000000" charset="0"/>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0"/>
                  </a:ext>
                </a:extLst>
              </a:tr>
              <a:tr h="852978">
                <a:tc>
                  <a:txBody>
                    <a:bodyPr/>
                    <a:lstStyle/>
                    <a:p>
                      <a:pPr algn="l"/>
                      <a:r>
                        <a:rPr lang="vi-VN" altLang="zh-CN" sz="1400" dirty="0">
                          <a:solidFill>
                            <a:schemeClr val="bg1"/>
                          </a:solidFill>
                          <a:latin typeface="Elsie" panose="02000000000000000000" charset="0"/>
                          <a:ea typeface="Elsie" panose="02000000000000000000" charset="0"/>
                        </a:rPr>
                        <a:t>- Lớp chia thành 4 nhóm, bầu nhóm trưởng và thư kí.</a:t>
                      </a:r>
                      <a:endParaRPr lang="zh-CN" altLang="en-US" sz="1400" dirty="0">
                        <a:solidFill>
                          <a:schemeClr val="bg1"/>
                        </a:solidFill>
                        <a:latin typeface="Elsie" panose="02000000000000000000" charset="0"/>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1"/>
                  </a:ext>
                </a:extLst>
              </a:tr>
              <a:tr h="852978">
                <a:tc>
                  <a:txBody>
                    <a:bodyPr/>
                    <a:lstStyle/>
                    <a:p>
                      <a:pPr algn="l"/>
                      <a:r>
                        <a:rPr lang="vi-VN" altLang="zh-CN" sz="1400" dirty="0">
                          <a:solidFill>
                            <a:schemeClr val="bg1"/>
                          </a:solidFill>
                          <a:latin typeface="Elsie" panose="02000000000000000000" charset="0"/>
                          <a:ea typeface="Elsie" panose="02000000000000000000" charset="0"/>
                        </a:rPr>
                        <a:t>- Phần chơi có 15 câu hỏi. Mỗi câu hỏi sẽ chỉ có 1 phương án đúng duy nhất.</a:t>
                      </a:r>
                      <a:endParaRPr lang="zh-CN" altLang="en-US" sz="1400" dirty="0">
                        <a:solidFill>
                          <a:schemeClr val="bg1"/>
                        </a:solidFill>
                        <a:latin typeface="Elsie" panose="02000000000000000000" charset="0"/>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2"/>
                  </a:ext>
                </a:extLst>
              </a:tr>
              <a:tr h="852978">
                <a:tc>
                  <a:txBody>
                    <a:bodyPr/>
                    <a:lstStyle/>
                    <a:p>
                      <a:pPr algn="l"/>
                      <a:r>
                        <a:rPr lang="vi-VN" altLang="zh-CN" sz="1400" dirty="0">
                          <a:solidFill>
                            <a:schemeClr val="bg1"/>
                          </a:solidFill>
                          <a:latin typeface="Elsie" panose="02000000000000000000" charset="0"/>
                          <a:ea typeface="Elsie" panose="02000000000000000000" charset="0"/>
                        </a:rPr>
                        <a:t>- Với mỗi câu hỏi, các nhóm thảo luận và giơ bảng theo hiệu lệnh của giáo viên.</a:t>
                      </a:r>
                      <a:endParaRPr lang="zh-CN" altLang="en-US" sz="1400" dirty="0">
                        <a:solidFill>
                          <a:schemeClr val="bg1"/>
                        </a:solidFill>
                        <a:latin typeface="Elsie" panose="02000000000000000000" charset="0"/>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3"/>
                  </a:ext>
                </a:extLst>
              </a:tr>
              <a:tr h="852978">
                <a:tc>
                  <a:txBody>
                    <a:bodyPr/>
                    <a:lstStyle/>
                    <a:p>
                      <a:pPr algn="l"/>
                      <a:r>
                        <a:rPr lang="vi-VN" altLang="zh-CN" sz="1400" dirty="0">
                          <a:solidFill>
                            <a:schemeClr val="bg1"/>
                          </a:solidFill>
                          <a:latin typeface="Elsie" panose="02000000000000000000" charset="0"/>
                          <a:ea typeface="Elsie" panose="02000000000000000000" charset="0"/>
                        </a:rPr>
                        <a:t>- Nhóm nào trả lời đúng sẽ dành được 1 từ khoá. Nhóm nào sai sẽ không dành được từ khoá nào.</a:t>
                      </a:r>
                      <a:endParaRPr lang="zh-CN" altLang="en-US" sz="1400" dirty="0">
                        <a:solidFill>
                          <a:schemeClr val="bg1"/>
                        </a:solidFill>
                        <a:latin typeface="Elsie" panose="02000000000000000000" charset="0"/>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4"/>
                  </a:ext>
                </a:extLst>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897136830"/>
              </p:ext>
            </p:extLst>
          </p:nvPr>
        </p:nvGraphicFramePr>
        <p:xfrm>
          <a:off x="7546810" y="1829584"/>
          <a:ext cx="2601693" cy="4264890"/>
        </p:xfrm>
        <a:graphic>
          <a:graphicData uri="http://schemas.openxmlformats.org/drawingml/2006/table">
            <a:tbl>
              <a:tblPr firstRow="1" bandRow="1">
                <a:tableStyleId>{073A0DAA-6AF3-43AB-8588-CEC1D06C72B9}</a:tableStyleId>
              </a:tblPr>
              <a:tblGrid>
                <a:gridCol w="2601693">
                  <a:extLst>
                    <a:ext uri="{9D8B030D-6E8A-4147-A177-3AD203B41FA5}">
                      <a16:colId xmlns:a16="http://schemas.microsoft.com/office/drawing/2014/main" val="20000"/>
                    </a:ext>
                  </a:extLst>
                </a:gridCol>
              </a:tblGrid>
              <a:tr h="852978">
                <a:tc>
                  <a:txBody>
                    <a:bodyPr/>
                    <a:lstStyle/>
                    <a:p>
                      <a:pPr algn="ctr"/>
                      <a:r>
                        <a:rPr lang="vi-VN" altLang="zh-CN" sz="3300" dirty="0">
                          <a:solidFill>
                            <a:schemeClr val="bg1"/>
                          </a:solidFill>
                          <a:latin typeface="Elsie" panose="02000000000000000000" charset="0"/>
                          <a:ea typeface="Elsie" panose="02000000000000000000" charset="0"/>
                        </a:rPr>
                        <a:t>LƯU Ý</a:t>
                      </a:r>
                      <a:endParaRPr lang="zh-CN" altLang="en-US" sz="3300" dirty="0">
                        <a:solidFill>
                          <a:schemeClr val="bg1"/>
                        </a:solidFill>
                        <a:latin typeface="Elsie" panose="02000000000000000000" charset="0"/>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0"/>
                  </a:ext>
                </a:extLst>
              </a:tr>
              <a:tr h="852978">
                <a:tc>
                  <a:txBody>
                    <a:bodyPr/>
                    <a:lstStyle/>
                    <a:p>
                      <a:pPr algn="l"/>
                      <a:r>
                        <a:rPr lang="vi-VN" altLang="zh-CN" sz="1400" dirty="0">
                          <a:solidFill>
                            <a:schemeClr val="bg1"/>
                          </a:solidFill>
                          <a:latin typeface="Elsie" panose="02000000000000000000" charset="0"/>
                          <a:ea typeface="Elsie" panose="02000000000000000000" charset="0"/>
                        </a:rPr>
                        <a:t>1. Có 15 từ khoá quan trọng.</a:t>
                      </a:r>
                      <a:endParaRPr lang="zh-CN" altLang="en-US" sz="1400" dirty="0">
                        <a:solidFill>
                          <a:schemeClr val="bg1"/>
                        </a:solidFill>
                        <a:latin typeface="Elsie" panose="02000000000000000000" charset="0"/>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1"/>
                  </a:ext>
                </a:extLst>
              </a:tr>
              <a:tr h="852978">
                <a:tc>
                  <a:txBody>
                    <a:bodyPr/>
                    <a:lstStyle/>
                    <a:p>
                      <a:pPr algn="l"/>
                      <a:r>
                        <a:rPr lang="vi-VN" altLang="zh-CN" sz="1400" dirty="0">
                          <a:solidFill>
                            <a:schemeClr val="bg1"/>
                          </a:solidFill>
                          <a:latin typeface="Elsie" panose="02000000000000000000" charset="0"/>
                          <a:ea typeface="Elsie" panose="02000000000000000000" charset="0"/>
                        </a:rPr>
                        <a:t>2. Các từ khoá sẽ được dùng cho phần 2.</a:t>
                      </a:r>
                      <a:endParaRPr lang="zh-CN" altLang="en-US" sz="1400" dirty="0">
                        <a:solidFill>
                          <a:schemeClr val="bg1"/>
                        </a:solidFill>
                        <a:latin typeface="Elsie" panose="02000000000000000000" charset="0"/>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2"/>
                  </a:ext>
                </a:extLst>
              </a:tr>
              <a:tr h="852978">
                <a:tc>
                  <a:txBody>
                    <a:bodyPr/>
                    <a:lstStyle/>
                    <a:p>
                      <a:pPr algn="l"/>
                      <a:r>
                        <a:rPr lang="vi-VN" altLang="zh-CN" sz="1400" dirty="0">
                          <a:solidFill>
                            <a:schemeClr val="bg1"/>
                          </a:solidFill>
                          <a:latin typeface="Elsie" panose="02000000000000000000" charset="0"/>
                          <a:ea typeface="Elsie" panose="02000000000000000000" charset="0"/>
                        </a:rPr>
                        <a:t>3. Với 1 câu hỏi, các nhóm trả lời đúng đều dành được từ khoá.</a:t>
                      </a:r>
                      <a:endParaRPr lang="zh-CN" altLang="en-US" sz="1400" dirty="0">
                        <a:solidFill>
                          <a:schemeClr val="bg1"/>
                        </a:solidFill>
                        <a:latin typeface="Elsie" panose="02000000000000000000" charset="0"/>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3"/>
                  </a:ext>
                </a:extLst>
              </a:tr>
              <a:tr h="852978">
                <a:tc>
                  <a:txBody>
                    <a:bodyPr/>
                    <a:lstStyle/>
                    <a:p>
                      <a:pPr algn="l"/>
                      <a:r>
                        <a:rPr lang="vi-VN" altLang="zh-CN" sz="1400" dirty="0">
                          <a:solidFill>
                            <a:schemeClr val="bg1"/>
                          </a:solidFill>
                          <a:latin typeface="Elsie" panose="02000000000000000000" charset="0"/>
                          <a:ea typeface="Elsie" panose="02000000000000000000" charset="0"/>
                        </a:rPr>
                        <a:t>4. Trả lời sau hiệu lệnh của GV sẽ không nhận được từ khoá.</a:t>
                      </a:r>
                      <a:endParaRPr lang="zh-CN" altLang="en-US" sz="1400" dirty="0">
                        <a:solidFill>
                          <a:schemeClr val="bg1"/>
                        </a:solidFill>
                        <a:latin typeface="Elsie" panose="02000000000000000000" charset="0"/>
                        <a:ea typeface="Elsie" panose="02000000000000000000" charset="0"/>
                      </a:endParaRPr>
                    </a:p>
                  </a:txBody>
                  <a:tcPr marL="123988" marR="123988" marT="61994" marB="61994" anchor="ctr">
                    <a:solidFill>
                      <a:srgbClr val="539469"/>
                    </a:solidFill>
                  </a:tcPr>
                </a:tc>
                <a:extLst>
                  <a:ext uri="{0D108BD9-81ED-4DB2-BD59-A6C34878D82A}">
                    <a16:rowId xmlns:a16="http://schemas.microsoft.com/office/drawing/2014/main" val="10004"/>
                  </a:ext>
                </a:extLst>
              </a:tr>
            </a:tbl>
          </a:graphicData>
        </a:graphic>
      </p:graphicFrame>
    </p:spTree>
  </p:cSld>
  <p:clrMapOvr>
    <a:masterClrMapping/>
  </p:clrMapOvr>
  <p:transition spd="slow" advClick="0" advTm="1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1174" y="0"/>
            <a:ext cx="12192000" cy="6858000"/>
            <a:chOff x="-191386" y="-390597"/>
            <a:chExt cx="12192000" cy="685800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86" y="-390597"/>
              <a:ext cx="12192000" cy="6858000"/>
            </a:xfrm>
            <a:prstGeom prst="rect">
              <a:avLst/>
            </a:prstGeom>
          </p:spPr>
        </p:pic>
        <p:grpSp>
          <p:nvGrpSpPr>
            <p:cNvPr id="15" name="组合 14"/>
            <p:cNvGrpSpPr/>
            <p:nvPr/>
          </p:nvGrpSpPr>
          <p:grpSpPr>
            <a:xfrm>
              <a:off x="27751" y="-213610"/>
              <a:ext cx="11796074" cy="6504026"/>
              <a:chOff x="27751" y="-213610"/>
              <a:chExt cx="11796074" cy="6504026"/>
            </a:xfrm>
          </p:grpSpPr>
          <p:grpSp>
            <p:nvGrpSpPr>
              <p:cNvPr id="16" name="组合 15"/>
              <p:cNvGrpSpPr/>
              <p:nvPr/>
            </p:nvGrpSpPr>
            <p:grpSpPr>
              <a:xfrm>
                <a:off x="27751" y="-213610"/>
                <a:ext cx="11796074" cy="6504026"/>
                <a:chOff x="27751" y="-213610"/>
                <a:chExt cx="11796074" cy="6504026"/>
              </a:xfrm>
            </p:grpSpPr>
            <p:sp>
              <p:nvSpPr>
                <p:cNvPr id="19" name="矩形 18"/>
                <p:cNvSpPr/>
                <p:nvPr/>
              </p:nvSpPr>
              <p:spPr>
                <a:xfrm flipV="1">
                  <a:off x="27751" y="-213610"/>
                  <a:ext cx="11796074" cy="6504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TextBox 2"/>
                <p:cNvSpPr txBox="1"/>
                <p:nvPr/>
              </p:nvSpPr>
              <p:spPr>
                <a:xfrm>
                  <a:off x="3073282" y="-34278"/>
                  <a:ext cx="5922335" cy="584775"/>
                </a:xfrm>
                <a:prstGeom prst="rect">
                  <a:avLst/>
                </a:prstGeom>
                <a:noFill/>
              </p:spPr>
              <p:txBody>
                <a:bodyPr wrap="square" rtlCol="0">
                  <a:spAutoFit/>
                </a:bodyPr>
                <a:lstStyle/>
                <a:p>
                  <a:pPr algn="dist"/>
                  <a:r>
                    <a:rPr lang="vi-VN" altLang="zh-CN" sz="3200" b="1" spc="600" dirty="0">
                      <a:solidFill>
                        <a:srgbClr val="539469"/>
                      </a:solidFill>
                      <a:latin typeface="+mj-lt"/>
                      <a:ea typeface="Elsie" panose="02000000000000000000" charset="0"/>
                    </a:rPr>
                    <a:t>THỬ TÀI TRÍ NHỚ</a:t>
                  </a:r>
                  <a:endParaRPr lang="zh-CN" altLang="en-US" sz="3200" b="1" spc="600" dirty="0">
                    <a:solidFill>
                      <a:srgbClr val="539469"/>
                    </a:solidFill>
                    <a:latin typeface="+mj-lt"/>
                    <a:ea typeface="Elsie" panose="02000000000000000000" charset="0"/>
                  </a:endParaRPr>
                </a:p>
              </p:txBody>
            </p:sp>
          </p:grpSp>
          <p:cxnSp>
            <p:nvCxnSpPr>
              <p:cNvPr id="17" name="直接连接符 16"/>
              <p:cNvCxnSpPr/>
              <p:nvPr/>
            </p:nvCxnSpPr>
            <p:spPr>
              <a:xfrm>
                <a:off x="2802507" y="550497"/>
                <a:ext cx="6463884" cy="0"/>
              </a:xfrm>
              <a:prstGeom prst="line">
                <a:avLst/>
              </a:prstGeom>
              <a:ln w="25400">
                <a:solidFill>
                  <a:srgbClr val="539469">
                    <a:alpha val="63000"/>
                  </a:srgb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p:cNvGrpSpPr/>
          <p:nvPr/>
        </p:nvGrpSpPr>
        <p:grpSpPr>
          <a:xfrm>
            <a:off x="649964" y="1186971"/>
            <a:ext cx="6850044" cy="5265223"/>
            <a:chOff x="539285" y="1416750"/>
            <a:chExt cx="5667136" cy="4111877"/>
          </a:xfrm>
          <a:solidFill>
            <a:srgbClr val="539469"/>
          </a:solidFill>
        </p:grpSpPr>
        <p:sp>
          <p:nvSpPr>
            <p:cNvPr id="9" name="ïṧḷïḓê-Rectangle 4"/>
            <p:cNvSpPr/>
            <p:nvPr/>
          </p:nvSpPr>
          <p:spPr>
            <a:xfrm>
              <a:off x="539285" y="1416750"/>
              <a:ext cx="5667136" cy="15713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0" name="ïṧḷïḓê-文本框 10"/>
            <p:cNvSpPr txBox="1"/>
            <p:nvPr/>
          </p:nvSpPr>
          <p:spPr>
            <a:xfrm>
              <a:off x="674491" y="1487622"/>
              <a:ext cx="2915099" cy="688620"/>
            </a:xfrm>
            <a:prstGeom prst="rect">
              <a:avLst/>
            </a:prstGeom>
            <a:grpFill/>
          </p:spPr>
          <p:txBody>
            <a:bodyPr wrap="none" lIns="0" tIns="0" rIns="0" bIns="0">
              <a:normAutofit fontScale="97500"/>
            </a:bodyPr>
            <a:lstStyle/>
            <a:p>
              <a:pPr algn="l" defTabSz="457200"/>
              <a:r>
                <a:rPr kumimoji="1" lang="vi-VN" altLang="zh-CN" sz="3200" b="1" dirty="0">
                  <a:solidFill>
                    <a:schemeClr val="bg1"/>
                  </a:solidFill>
                  <a:latin typeface="+mj-lt"/>
                  <a:ea typeface="Elsie" panose="02000000000000000000" charset="0"/>
                  <a:cs typeface="Impact" panose="020B0806030902050204"/>
                  <a:sym typeface="+mn-ea"/>
                </a:rPr>
                <a:t>CÂU 1</a:t>
              </a:r>
              <a:endParaRPr kumimoji="1" lang="zh-CN" altLang="en-US" sz="3200" b="1" spc="600" dirty="0">
                <a:solidFill>
                  <a:schemeClr val="bg1"/>
                </a:solidFill>
                <a:latin typeface="+mj-lt"/>
                <a:ea typeface="Elsie" panose="02000000000000000000" charset="0"/>
                <a:cs typeface="Impact" panose="020B0806030902050204"/>
                <a:sym typeface="+mn-ea"/>
              </a:endParaRPr>
            </a:p>
          </p:txBody>
        </p:sp>
        <p:sp>
          <p:nvSpPr>
            <p:cNvPr id="11" name="ïṧḷïḓê-Rectangle 8"/>
            <p:cNvSpPr/>
            <p:nvPr/>
          </p:nvSpPr>
          <p:spPr>
            <a:xfrm>
              <a:off x="539285" y="3088746"/>
              <a:ext cx="5667136" cy="24398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2" name="矩形 11"/>
            <p:cNvSpPr/>
            <p:nvPr/>
          </p:nvSpPr>
          <p:spPr>
            <a:xfrm>
              <a:off x="563416" y="1906813"/>
              <a:ext cx="5531930" cy="440657"/>
            </a:xfrm>
            <a:prstGeom prst="rect">
              <a:avLst/>
            </a:prstGeom>
            <a:grpFill/>
          </p:spPr>
          <p:txBody>
            <a:bodyPr wrap="square">
              <a:spAutoFit/>
              <a:scene3d>
                <a:camera prst="orthographicFront"/>
                <a:lightRig rig="threePt" dir="t"/>
              </a:scene3d>
              <a:sp3d contourW="12700"/>
            </a:bodyPr>
            <a:lstStyle/>
            <a:p>
              <a:pPr algn="ctr">
                <a:lnSpc>
                  <a:spcPct val="120000"/>
                </a:lnSpc>
              </a:pP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màng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nhờ</a:t>
              </a:r>
              <a:r>
                <a:rPr lang="en-VN" sz="2800" dirty="0">
                  <a:latin typeface="Times New Roman" panose="02020603050405020304" pitchFamily="18" charset="0"/>
                  <a:cs typeface="Times New Roman" panose="02020603050405020304" pitchFamily="18" charset="0"/>
                </a:rPr>
                <a:t>:</a:t>
              </a:r>
              <a:endParaRPr lang="zh-CN" altLang="en-US" sz="2800"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sp>
          <p:nvSpPr>
            <p:cNvPr id="13" name="矩形 12"/>
            <p:cNvSpPr/>
            <p:nvPr/>
          </p:nvSpPr>
          <p:spPr>
            <a:xfrm>
              <a:off x="563416" y="3167663"/>
              <a:ext cx="5228234" cy="2091116"/>
            </a:xfrm>
            <a:prstGeom prst="rect">
              <a:avLst/>
            </a:prstGeom>
            <a:grpFill/>
          </p:spPr>
          <p:txBody>
            <a:bodyPr wrap="square">
              <a:spAutoFit/>
              <a:scene3d>
                <a:camera prst="orthographicFront"/>
                <a:lightRig rig="threePt" dir="t"/>
              </a:scene3d>
              <a:sp3d contourW="12700"/>
            </a:bodyPr>
            <a:lstStyle/>
            <a:p>
              <a:r>
                <a:rPr lang="en-VN" sz="2800" dirty="0">
                  <a:latin typeface="Times New Roman" panose="02020603050405020304" pitchFamily="18" charset="0"/>
                  <a:cs typeface="Times New Roman" panose="02020603050405020304" pitchFamily="18" charset="0"/>
                </a:rPr>
                <a:t>A. Sự biến dạng của màng tế bào</a:t>
              </a:r>
            </a:p>
            <a:p>
              <a:r>
                <a:rPr lang="en-VN" sz="2800" dirty="0">
                  <a:latin typeface="Times New Roman" panose="02020603050405020304" pitchFamily="18" charset="0"/>
                  <a:cs typeface="Times New Roman" panose="02020603050405020304" pitchFamily="18" charset="0"/>
                </a:rPr>
                <a:t>B. Bơm protein và tiêu tốn ATP</a:t>
              </a:r>
            </a:p>
            <a:p>
              <a:r>
                <a:rPr lang="en-VN" sz="2800" dirty="0">
                  <a:latin typeface="Times New Roman" panose="02020603050405020304" pitchFamily="18" charset="0"/>
                  <a:cs typeface="Times New Roman" panose="02020603050405020304" pitchFamily="18" charset="0"/>
                </a:rPr>
                <a:t>C. Sự khuếch tán của các ion qua màng</a:t>
              </a:r>
            </a:p>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Kênh</a:t>
              </a:r>
              <a:r>
                <a:rPr lang="en-US" sz="2800" dirty="0">
                  <a:latin typeface="Times New Roman" panose="02020603050405020304" pitchFamily="18" charset="0"/>
                  <a:cs typeface="Times New Roman" panose="02020603050405020304" pitchFamily="18" charset="0"/>
                </a:rPr>
                <a:t> protein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“aquaporin”</a:t>
              </a:r>
              <a:r>
                <a:rPr lang="en-VN" sz="2800" dirty="0">
                  <a:latin typeface="Times New Roman" panose="02020603050405020304" pitchFamily="18" charset="0"/>
                  <a:cs typeface="Times New Roman" panose="02020603050405020304" pitchFamily="18" charset="0"/>
                </a:rPr>
                <a:t> </a:t>
              </a:r>
              <a:endParaRPr lang="zh-CN" altLang="en-US" sz="2800"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grpSp>
      <p:sp>
        <p:nvSpPr>
          <p:cNvPr id="3" name="矩形 2"/>
          <p:cNvSpPr/>
          <p:nvPr/>
        </p:nvSpPr>
        <p:spPr>
          <a:xfrm>
            <a:off x="7634268" y="1187001"/>
            <a:ext cx="4193521" cy="5265193"/>
          </a:xfrm>
          <a:prstGeom prst="rect">
            <a:avLst/>
          </a:prstGeom>
          <a:blipFill dpi="0" rotWithShape="1">
            <a:blip r:embed="rId3"/>
            <a:srcRect/>
            <a:tile tx="0" ty="0" sx="55000" sy="55000" flip="none" algn="b"/>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11D5AD5F-FF95-761D-B052-39229DF692E0}"/>
              </a:ext>
            </a:extLst>
          </p:cNvPr>
          <p:cNvSpPr txBox="1"/>
          <p:nvPr/>
        </p:nvSpPr>
        <p:spPr>
          <a:xfrm>
            <a:off x="9202505" y="3621504"/>
            <a:ext cx="1998921" cy="523220"/>
          </a:xfrm>
          <a:prstGeom prst="rect">
            <a:avLst/>
          </a:prstGeom>
          <a:noFill/>
        </p:spPr>
        <p:txBody>
          <a:bodyPr wrap="square" rtlCol="0">
            <a:spAutoFit/>
          </a:bodyPr>
          <a:lstStyle/>
          <a:p>
            <a:r>
              <a:rPr lang="en-VN" sz="2800" b="1" dirty="0">
                <a:solidFill>
                  <a:srgbClr val="FF0000"/>
                </a:solidFill>
                <a:latin typeface="Times New Roman" panose="02020603050405020304" pitchFamily="18" charset="0"/>
                <a:cs typeface="Times New Roman" panose="02020603050405020304" pitchFamily="18" charset="0"/>
              </a:rPr>
              <a:t>ĐÁP ÁN: D</a:t>
            </a: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1174" y="0"/>
            <a:ext cx="12192000" cy="6858000"/>
            <a:chOff x="-191386" y="-390597"/>
            <a:chExt cx="12192000" cy="685800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86" y="-390597"/>
              <a:ext cx="12192000" cy="6858000"/>
            </a:xfrm>
            <a:prstGeom prst="rect">
              <a:avLst/>
            </a:prstGeom>
          </p:spPr>
        </p:pic>
        <p:grpSp>
          <p:nvGrpSpPr>
            <p:cNvPr id="15" name="组合 14"/>
            <p:cNvGrpSpPr/>
            <p:nvPr/>
          </p:nvGrpSpPr>
          <p:grpSpPr>
            <a:xfrm>
              <a:off x="27751" y="-213610"/>
              <a:ext cx="11796074" cy="6504026"/>
              <a:chOff x="27751" y="-213610"/>
              <a:chExt cx="11796074" cy="6504026"/>
            </a:xfrm>
          </p:grpSpPr>
          <p:grpSp>
            <p:nvGrpSpPr>
              <p:cNvPr id="16" name="组合 15"/>
              <p:cNvGrpSpPr/>
              <p:nvPr/>
            </p:nvGrpSpPr>
            <p:grpSpPr>
              <a:xfrm>
                <a:off x="27751" y="-213610"/>
                <a:ext cx="11796074" cy="6504026"/>
                <a:chOff x="27751" y="-213610"/>
                <a:chExt cx="11796074" cy="6504026"/>
              </a:xfrm>
            </p:grpSpPr>
            <p:sp>
              <p:nvSpPr>
                <p:cNvPr id="19" name="矩形 18"/>
                <p:cNvSpPr/>
                <p:nvPr/>
              </p:nvSpPr>
              <p:spPr>
                <a:xfrm flipV="1">
                  <a:off x="27751" y="-213610"/>
                  <a:ext cx="11796074" cy="6504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TextBox 2"/>
                <p:cNvSpPr txBox="1"/>
                <p:nvPr/>
              </p:nvSpPr>
              <p:spPr>
                <a:xfrm>
                  <a:off x="3073282" y="-34278"/>
                  <a:ext cx="5922335" cy="584775"/>
                </a:xfrm>
                <a:prstGeom prst="rect">
                  <a:avLst/>
                </a:prstGeom>
                <a:noFill/>
              </p:spPr>
              <p:txBody>
                <a:bodyPr wrap="square" rtlCol="0">
                  <a:spAutoFit/>
                </a:bodyPr>
                <a:lstStyle/>
                <a:p>
                  <a:pPr algn="dist"/>
                  <a:r>
                    <a:rPr lang="vi-VN" altLang="zh-CN" sz="3200" b="1" spc="600" dirty="0">
                      <a:solidFill>
                        <a:srgbClr val="539469"/>
                      </a:solidFill>
                      <a:latin typeface="+mj-lt"/>
                      <a:ea typeface="Elsie" panose="02000000000000000000" charset="0"/>
                    </a:rPr>
                    <a:t>THỬ TÀI TRÍ NHỚ</a:t>
                  </a:r>
                  <a:endParaRPr lang="zh-CN" altLang="en-US" sz="3200" b="1" spc="600" dirty="0">
                    <a:solidFill>
                      <a:srgbClr val="539469"/>
                    </a:solidFill>
                    <a:latin typeface="+mj-lt"/>
                    <a:ea typeface="Elsie" panose="02000000000000000000" charset="0"/>
                  </a:endParaRPr>
                </a:p>
              </p:txBody>
            </p:sp>
          </p:grpSp>
          <p:cxnSp>
            <p:nvCxnSpPr>
              <p:cNvPr id="17" name="直接连接符 16"/>
              <p:cNvCxnSpPr/>
              <p:nvPr/>
            </p:nvCxnSpPr>
            <p:spPr>
              <a:xfrm>
                <a:off x="2802507" y="550497"/>
                <a:ext cx="6463884" cy="0"/>
              </a:xfrm>
              <a:prstGeom prst="line">
                <a:avLst/>
              </a:prstGeom>
              <a:ln w="25400">
                <a:solidFill>
                  <a:srgbClr val="539469">
                    <a:alpha val="63000"/>
                  </a:srgb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p:cNvGrpSpPr/>
          <p:nvPr/>
        </p:nvGrpSpPr>
        <p:grpSpPr>
          <a:xfrm>
            <a:off x="410612" y="1012369"/>
            <a:ext cx="7261952" cy="5439824"/>
            <a:chOff x="341266" y="1280395"/>
            <a:chExt cx="6007913" cy="4248232"/>
          </a:xfrm>
          <a:solidFill>
            <a:srgbClr val="539469"/>
          </a:solidFill>
        </p:grpSpPr>
        <p:sp>
          <p:nvSpPr>
            <p:cNvPr id="9" name="ïṧḷïḓê-Rectangle 4"/>
            <p:cNvSpPr/>
            <p:nvPr/>
          </p:nvSpPr>
          <p:spPr>
            <a:xfrm>
              <a:off x="341266" y="1280395"/>
              <a:ext cx="5976230" cy="15713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0" name="ïṧḷïḓê-文本框 10"/>
            <p:cNvSpPr txBox="1"/>
            <p:nvPr/>
          </p:nvSpPr>
          <p:spPr>
            <a:xfrm>
              <a:off x="425877" y="1362951"/>
              <a:ext cx="2915099" cy="688620"/>
            </a:xfrm>
            <a:prstGeom prst="rect">
              <a:avLst/>
            </a:prstGeom>
            <a:grpFill/>
          </p:spPr>
          <p:txBody>
            <a:bodyPr wrap="none" lIns="0" tIns="0" rIns="0" bIns="0">
              <a:normAutofit fontScale="97500"/>
            </a:bodyPr>
            <a:lstStyle/>
            <a:p>
              <a:pPr algn="l" defTabSz="457200"/>
              <a:r>
                <a:rPr kumimoji="1" lang="vi-VN" altLang="zh-CN" sz="3200" b="1" dirty="0">
                  <a:solidFill>
                    <a:schemeClr val="bg1"/>
                  </a:solidFill>
                  <a:latin typeface="+mj-lt"/>
                  <a:ea typeface="Elsie" panose="02000000000000000000" charset="0"/>
                  <a:cs typeface="Impact" panose="020B0806030902050204"/>
                  <a:sym typeface="+mn-ea"/>
                </a:rPr>
                <a:t>CÂU 2</a:t>
              </a:r>
              <a:endParaRPr kumimoji="1" lang="zh-CN" altLang="en-US" sz="3200" b="1" spc="600" dirty="0">
                <a:solidFill>
                  <a:schemeClr val="bg1"/>
                </a:solidFill>
                <a:latin typeface="+mj-lt"/>
                <a:ea typeface="Elsie" panose="02000000000000000000" charset="0"/>
                <a:cs typeface="Impact" panose="020B0806030902050204"/>
                <a:sym typeface="+mn-ea"/>
              </a:endParaRPr>
            </a:p>
          </p:txBody>
        </p:sp>
        <p:sp>
          <p:nvSpPr>
            <p:cNvPr id="11" name="ïṧḷïḓê-Rectangle 8"/>
            <p:cNvSpPr/>
            <p:nvPr/>
          </p:nvSpPr>
          <p:spPr>
            <a:xfrm>
              <a:off x="341266" y="2934334"/>
              <a:ext cx="6007913" cy="2594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2" name="矩形 11"/>
            <p:cNvSpPr/>
            <p:nvPr/>
          </p:nvSpPr>
          <p:spPr>
            <a:xfrm>
              <a:off x="341266" y="1719229"/>
              <a:ext cx="5531930" cy="745110"/>
            </a:xfrm>
            <a:prstGeom prst="rect">
              <a:avLst/>
            </a:prstGeom>
            <a:grpFill/>
          </p:spPr>
          <p:txBody>
            <a:bodyPr wrap="square">
              <a:spAutoFit/>
              <a:scene3d>
                <a:camera prst="orthographicFront"/>
                <a:lightRig rig="threePt" dir="t"/>
              </a:scene3d>
              <a:sp3d contourW="12700"/>
            </a:bodyPr>
            <a:lstStyle/>
            <a:p>
              <a:r>
                <a:rPr lang="en-VN" sz="2800" dirty="0">
                  <a:latin typeface="Times New Roman" panose="02020603050405020304" pitchFamily="18" charset="0"/>
                  <a:cs typeface="Times New Roman" panose="02020603050405020304" pitchFamily="18" charset="0"/>
                </a:rPr>
                <a:t>Trong các nhóm chất sau, nhóm chất nào dễ dàng đi qua màng tế bào nhất?</a:t>
              </a:r>
            </a:p>
          </p:txBody>
        </p:sp>
        <p:sp>
          <p:nvSpPr>
            <p:cNvPr id="13" name="矩形 12"/>
            <p:cNvSpPr/>
            <p:nvPr/>
          </p:nvSpPr>
          <p:spPr>
            <a:xfrm>
              <a:off x="341266" y="2920077"/>
              <a:ext cx="6007913" cy="2427617"/>
            </a:xfrm>
            <a:prstGeom prst="rect">
              <a:avLst/>
            </a:prstGeom>
            <a:grpFill/>
          </p:spPr>
          <p:txBody>
            <a:bodyPr wrap="square">
              <a:spAutoFit/>
              <a:scene3d>
                <a:camera prst="orthographicFront"/>
                <a:lightRig rig="threePt" dir="t"/>
              </a:scene3d>
              <a:sp3d contourW="12700"/>
            </a:bodyPr>
            <a:lstStyle/>
            <a:p>
              <a:r>
                <a:rPr lang="en-VN" sz="2800" dirty="0">
                  <a:latin typeface="Times New Roman" panose="02020603050405020304" pitchFamily="18" charset="0"/>
                  <a:cs typeface="Times New Roman" panose="02020603050405020304" pitchFamily="18" charset="0"/>
                </a:rPr>
                <a:t>A. Nhóm chất tan trong nước và có kích thước nhỏ.</a:t>
              </a:r>
            </a:p>
            <a:p>
              <a:r>
                <a:rPr lang="en-VN" sz="2800" dirty="0">
                  <a:latin typeface="Times New Roman" panose="02020603050405020304" pitchFamily="18" charset="0"/>
                  <a:cs typeface="Times New Roman" panose="02020603050405020304" pitchFamily="18" charset="0"/>
                </a:rPr>
                <a:t>B. Nhóm chất tan trong nước và có kích thước lớn.</a:t>
              </a:r>
            </a:p>
            <a:p>
              <a:r>
                <a:rPr lang="en-VN" sz="2800" dirty="0">
                  <a:latin typeface="Times New Roman" panose="02020603050405020304" pitchFamily="18" charset="0"/>
                  <a:cs typeface="Times New Roman" panose="02020603050405020304" pitchFamily="18" charset="0"/>
                </a:rPr>
                <a:t>C. Nhóm chất tan trong dầu và có kích thước nhỏ.</a:t>
              </a:r>
            </a:p>
            <a:p>
              <a:r>
                <a:rPr lang="en-VN" sz="2800" dirty="0">
                  <a:latin typeface="Times New Roman" panose="02020603050405020304" pitchFamily="18" charset="0"/>
                  <a:cs typeface="Times New Roman" panose="02020603050405020304" pitchFamily="18" charset="0"/>
                </a:rPr>
                <a:t>D. Nhóm chất tan trong dầu và có kích thước lớn.</a:t>
              </a:r>
            </a:p>
          </p:txBody>
        </p:sp>
      </p:grpSp>
      <p:sp>
        <p:nvSpPr>
          <p:cNvPr id="3" name="矩形 2"/>
          <p:cNvSpPr/>
          <p:nvPr/>
        </p:nvSpPr>
        <p:spPr>
          <a:xfrm>
            <a:off x="7736540" y="1187000"/>
            <a:ext cx="4193521" cy="5265193"/>
          </a:xfrm>
          <a:prstGeom prst="rect">
            <a:avLst/>
          </a:prstGeom>
          <a:blipFill dpi="0" rotWithShape="1">
            <a:blip r:embed="rId3"/>
            <a:srcRect/>
            <a:tile tx="0" ty="0" sx="55000" sy="55000" flip="none" algn="b"/>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11D5AD5F-FF95-761D-B052-39229DF692E0}"/>
              </a:ext>
            </a:extLst>
          </p:cNvPr>
          <p:cNvSpPr txBox="1"/>
          <p:nvPr/>
        </p:nvSpPr>
        <p:spPr>
          <a:xfrm>
            <a:off x="9202505" y="3621504"/>
            <a:ext cx="1998921" cy="523220"/>
          </a:xfrm>
          <a:prstGeom prst="rect">
            <a:avLst/>
          </a:prstGeom>
          <a:noFill/>
        </p:spPr>
        <p:txBody>
          <a:bodyPr wrap="square" rtlCol="0">
            <a:spAutoFit/>
          </a:bodyPr>
          <a:lstStyle/>
          <a:p>
            <a:r>
              <a:rPr lang="en-VN" sz="2800" b="1" dirty="0">
                <a:solidFill>
                  <a:srgbClr val="FF0000"/>
                </a:solidFill>
                <a:latin typeface="Times New Roman" panose="02020603050405020304" pitchFamily="18" charset="0"/>
                <a:cs typeface="Times New Roman" panose="02020603050405020304" pitchFamily="18" charset="0"/>
              </a:rPr>
              <a:t>ĐÁP ÁN: D</a:t>
            </a:r>
          </a:p>
        </p:txBody>
      </p:sp>
    </p:spTree>
    <p:extLst>
      <p:ext uri="{BB962C8B-B14F-4D97-AF65-F5344CB8AC3E}">
        <p14:creationId xmlns:p14="http://schemas.microsoft.com/office/powerpoint/2010/main" val="3611414973"/>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1174" y="0"/>
            <a:ext cx="12192000" cy="6858000"/>
            <a:chOff x="-191386" y="-390597"/>
            <a:chExt cx="12192000" cy="685800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86" y="-390597"/>
              <a:ext cx="12192000" cy="6858000"/>
            </a:xfrm>
            <a:prstGeom prst="rect">
              <a:avLst/>
            </a:prstGeom>
          </p:spPr>
        </p:pic>
        <p:grpSp>
          <p:nvGrpSpPr>
            <p:cNvPr id="15" name="组合 14"/>
            <p:cNvGrpSpPr/>
            <p:nvPr/>
          </p:nvGrpSpPr>
          <p:grpSpPr>
            <a:xfrm>
              <a:off x="27751" y="-213610"/>
              <a:ext cx="11796074" cy="6504026"/>
              <a:chOff x="27751" y="-213610"/>
              <a:chExt cx="11796074" cy="6504026"/>
            </a:xfrm>
          </p:grpSpPr>
          <p:grpSp>
            <p:nvGrpSpPr>
              <p:cNvPr id="16" name="组合 15"/>
              <p:cNvGrpSpPr/>
              <p:nvPr/>
            </p:nvGrpSpPr>
            <p:grpSpPr>
              <a:xfrm>
                <a:off x="27751" y="-213610"/>
                <a:ext cx="11796074" cy="6504026"/>
                <a:chOff x="27751" y="-213610"/>
                <a:chExt cx="11796074" cy="6504026"/>
              </a:xfrm>
            </p:grpSpPr>
            <p:sp>
              <p:nvSpPr>
                <p:cNvPr id="19" name="矩形 18"/>
                <p:cNvSpPr/>
                <p:nvPr/>
              </p:nvSpPr>
              <p:spPr>
                <a:xfrm flipV="1">
                  <a:off x="27751" y="-213610"/>
                  <a:ext cx="11796074" cy="6504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TextBox 2"/>
                <p:cNvSpPr txBox="1"/>
                <p:nvPr/>
              </p:nvSpPr>
              <p:spPr>
                <a:xfrm>
                  <a:off x="3073282" y="-34278"/>
                  <a:ext cx="5922335" cy="584775"/>
                </a:xfrm>
                <a:prstGeom prst="rect">
                  <a:avLst/>
                </a:prstGeom>
                <a:noFill/>
              </p:spPr>
              <p:txBody>
                <a:bodyPr wrap="square" rtlCol="0">
                  <a:spAutoFit/>
                </a:bodyPr>
                <a:lstStyle/>
                <a:p>
                  <a:pPr algn="dist"/>
                  <a:r>
                    <a:rPr lang="vi-VN" altLang="zh-CN" sz="3200" b="1" spc="600" dirty="0">
                      <a:solidFill>
                        <a:srgbClr val="539469"/>
                      </a:solidFill>
                      <a:latin typeface="+mj-lt"/>
                      <a:ea typeface="Elsie" panose="02000000000000000000" charset="0"/>
                    </a:rPr>
                    <a:t>THỬ TÀI TRÍ NHỚ</a:t>
                  </a:r>
                  <a:endParaRPr lang="zh-CN" altLang="en-US" sz="3200" b="1" spc="600" dirty="0">
                    <a:solidFill>
                      <a:srgbClr val="539469"/>
                    </a:solidFill>
                    <a:latin typeface="+mj-lt"/>
                    <a:ea typeface="Elsie" panose="02000000000000000000" charset="0"/>
                  </a:endParaRPr>
                </a:p>
              </p:txBody>
            </p:sp>
          </p:grpSp>
          <p:cxnSp>
            <p:nvCxnSpPr>
              <p:cNvPr id="17" name="直接连接符 16"/>
              <p:cNvCxnSpPr/>
              <p:nvPr/>
            </p:nvCxnSpPr>
            <p:spPr>
              <a:xfrm>
                <a:off x="2802507" y="550497"/>
                <a:ext cx="6463884" cy="0"/>
              </a:xfrm>
              <a:prstGeom prst="line">
                <a:avLst/>
              </a:prstGeom>
              <a:ln w="25400">
                <a:solidFill>
                  <a:srgbClr val="539469">
                    <a:alpha val="63000"/>
                  </a:srgb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p:cNvGrpSpPr/>
          <p:nvPr/>
        </p:nvGrpSpPr>
        <p:grpSpPr>
          <a:xfrm>
            <a:off x="649964" y="1186971"/>
            <a:ext cx="6850044" cy="5265223"/>
            <a:chOff x="539285" y="1416750"/>
            <a:chExt cx="5667136" cy="4111877"/>
          </a:xfrm>
          <a:solidFill>
            <a:srgbClr val="539469"/>
          </a:solidFill>
        </p:grpSpPr>
        <p:sp>
          <p:nvSpPr>
            <p:cNvPr id="9" name="ïṧḷïḓê-Rectangle 4"/>
            <p:cNvSpPr/>
            <p:nvPr/>
          </p:nvSpPr>
          <p:spPr>
            <a:xfrm>
              <a:off x="539285" y="1416750"/>
              <a:ext cx="5667136" cy="15713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0" name="ïṧḷïḓê-文本框 10"/>
            <p:cNvSpPr txBox="1"/>
            <p:nvPr/>
          </p:nvSpPr>
          <p:spPr>
            <a:xfrm>
              <a:off x="674491" y="1487622"/>
              <a:ext cx="2915099" cy="688620"/>
            </a:xfrm>
            <a:prstGeom prst="rect">
              <a:avLst/>
            </a:prstGeom>
            <a:grpFill/>
          </p:spPr>
          <p:txBody>
            <a:bodyPr wrap="none" lIns="0" tIns="0" rIns="0" bIns="0">
              <a:normAutofit fontScale="97500"/>
            </a:bodyPr>
            <a:lstStyle/>
            <a:p>
              <a:pPr algn="l" defTabSz="457200"/>
              <a:r>
                <a:rPr kumimoji="1" lang="vi-VN" altLang="zh-CN" sz="3200" b="1" dirty="0">
                  <a:solidFill>
                    <a:schemeClr val="bg1"/>
                  </a:solidFill>
                  <a:latin typeface="+mj-lt"/>
                  <a:ea typeface="Elsie" panose="02000000000000000000" charset="0"/>
                  <a:cs typeface="Impact" panose="020B0806030902050204"/>
                  <a:sym typeface="+mn-ea"/>
                </a:rPr>
                <a:t>CÂU 3</a:t>
              </a:r>
              <a:endParaRPr kumimoji="1" lang="zh-CN" altLang="en-US" sz="3200" b="1" spc="600" dirty="0">
                <a:solidFill>
                  <a:schemeClr val="bg1"/>
                </a:solidFill>
                <a:latin typeface="+mj-lt"/>
                <a:ea typeface="Elsie" panose="02000000000000000000" charset="0"/>
                <a:cs typeface="Impact" panose="020B0806030902050204"/>
                <a:sym typeface="+mn-ea"/>
              </a:endParaRPr>
            </a:p>
          </p:txBody>
        </p:sp>
        <p:sp>
          <p:nvSpPr>
            <p:cNvPr id="11" name="ïṧḷïḓê-Rectangle 8"/>
            <p:cNvSpPr/>
            <p:nvPr/>
          </p:nvSpPr>
          <p:spPr>
            <a:xfrm>
              <a:off x="539285" y="3088746"/>
              <a:ext cx="5667136" cy="24398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2" name="矩形 11"/>
            <p:cNvSpPr/>
            <p:nvPr/>
          </p:nvSpPr>
          <p:spPr>
            <a:xfrm>
              <a:off x="563416" y="1836197"/>
              <a:ext cx="5531930" cy="844459"/>
            </a:xfrm>
            <a:prstGeom prst="rect">
              <a:avLst/>
            </a:prstGeom>
            <a:grpFill/>
          </p:spPr>
          <p:txBody>
            <a:bodyPr wrap="square">
              <a:spAutoFit/>
              <a:scene3d>
                <a:camera prst="orthographicFront"/>
                <a:lightRig rig="threePt" dir="t"/>
              </a:scene3d>
              <a:sp3d contourW="12700"/>
            </a:bodyPr>
            <a:lstStyle/>
            <a:p>
              <a:pPr algn="ctr">
                <a:lnSpc>
                  <a:spcPct val="120000"/>
                </a:lnSpc>
              </a:pP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a:t>
              </a:r>
              <a:r>
                <a:rPr lang="en-VN" sz="2800" dirty="0">
                  <a:latin typeface="Times New Roman" panose="02020603050405020304" pitchFamily="18" charset="0"/>
                  <a:cs typeface="Times New Roman" panose="02020603050405020304" pitchFamily="18" charset="0"/>
                </a:rPr>
                <a:t> </a:t>
              </a:r>
              <a:endParaRPr lang="zh-CN" altLang="en-US" sz="2800"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sp>
          <p:nvSpPr>
            <p:cNvPr id="13" name="矩形 12"/>
            <p:cNvSpPr/>
            <p:nvPr/>
          </p:nvSpPr>
          <p:spPr>
            <a:xfrm>
              <a:off x="563416" y="3167663"/>
              <a:ext cx="5228234" cy="2091116"/>
            </a:xfrm>
            <a:prstGeom prst="rect">
              <a:avLst/>
            </a:prstGeom>
            <a:grpFill/>
          </p:spPr>
          <p:txBody>
            <a:bodyPr wrap="square">
              <a:spAutoFit/>
              <a:scene3d>
                <a:camera prst="orthographicFront"/>
                <a:lightRig rig="threePt" dir="t"/>
              </a:scene3d>
              <a:sp3d contourW="12700"/>
            </a:bodyPr>
            <a:lstStyle/>
            <a:p>
              <a:r>
                <a:rPr lang="en-VN" sz="2800" dirty="0">
                  <a:latin typeface="Times New Roman" panose="02020603050405020304" pitchFamily="18" charset="0"/>
                  <a:cs typeface="Times New Roman" panose="02020603050405020304" pitchFamily="18" charset="0"/>
                </a:rPr>
                <a:t>A. Sự biến dạng của màng tế bào</a:t>
              </a:r>
            </a:p>
            <a:p>
              <a:r>
                <a:rPr lang="en-VN" sz="2800" dirty="0">
                  <a:latin typeface="Times New Roman" panose="02020603050405020304" pitchFamily="18" charset="0"/>
                  <a:cs typeface="Times New Roman" panose="02020603050405020304" pitchFamily="18" charset="0"/>
                </a:rPr>
                <a:t>B. Bơm protein và tiêu tốn ATP</a:t>
              </a:r>
            </a:p>
            <a:p>
              <a:r>
                <a:rPr lang="en-VN" sz="2800" dirty="0">
                  <a:latin typeface="Times New Roman" panose="02020603050405020304" pitchFamily="18" charset="0"/>
                  <a:cs typeface="Times New Roman" panose="02020603050405020304" pitchFamily="18" charset="0"/>
                </a:rPr>
                <a:t>C. Sự khuếch tán của các ion qua màng</a:t>
              </a:r>
            </a:p>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Kênh</a:t>
              </a:r>
              <a:r>
                <a:rPr lang="en-US" sz="2800" dirty="0">
                  <a:latin typeface="Times New Roman" panose="02020603050405020304" pitchFamily="18" charset="0"/>
                  <a:cs typeface="Times New Roman" panose="02020603050405020304" pitchFamily="18" charset="0"/>
                </a:rPr>
                <a:t> protein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“aquaporin”</a:t>
              </a:r>
              <a:r>
                <a:rPr lang="en-VN" sz="2800" dirty="0">
                  <a:latin typeface="Times New Roman" panose="02020603050405020304" pitchFamily="18" charset="0"/>
                  <a:cs typeface="Times New Roman" panose="02020603050405020304" pitchFamily="18" charset="0"/>
                </a:rPr>
                <a:t> </a:t>
              </a:r>
              <a:endParaRPr lang="zh-CN" altLang="en-US" sz="2800"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grpSp>
      <p:sp>
        <p:nvSpPr>
          <p:cNvPr id="3" name="矩形 2"/>
          <p:cNvSpPr/>
          <p:nvPr/>
        </p:nvSpPr>
        <p:spPr>
          <a:xfrm>
            <a:off x="7634268" y="1187001"/>
            <a:ext cx="4193521" cy="5265193"/>
          </a:xfrm>
          <a:prstGeom prst="rect">
            <a:avLst/>
          </a:prstGeom>
          <a:blipFill dpi="0" rotWithShape="1">
            <a:blip r:embed="rId3"/>
            <a:srcRect/>
            <a:tile tx="0" ty="0" sx="55000" sy="55000" flip="none" algn="b"/>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11D5AD5F-FF95-761D-B052-39229DF692E0}"/>
              </a:ext>
            </a:extLst>
          </p:cNvPr>
          <p:cNvSpPr txBox="1"/>
          <p:nvPr/>
        </p:nvSpPr>
        <p:spPr>
          <a:xfrm>
            <a:off x="9202505" y="3621504"/>
            <a:ext cx="1998921" cy="523220"/>
          </a:xfrm>
          <a:prstGeom prst="rect">
            <a:avLst/>
          </a:prstGeom>
          <a:noFill/>
        </p:spPr>
        <p:txBody>
          <a:bodyPr wrap="square" rtlCol="0">
            <a:spAutoFit/>
          </a:bodyPr>
          <a:lstStyle/>
          <a:p>
            <a:r>
              <a:rPr lang="en-VN" sz="2800" b="1" dirty="0">
                <a:solidFill>
                  <a:srgbClr val="FF0000"/>
                </a:solidFill>
                <a:latin typeface="Times New Roman" panose="02020603050405020304" pitchFamily="18" charset="0"/>
                <a:cs typeface="Times New Roman" panose="02020603050405020304" pitchFamily="18" charset="0"/>
              </a:rPr>
              <a:t>ĐÁP ÁN: A</a:t>
            </a:r>
          </a:p>
        </p:txBody>
      </p:sp>
    </p:spTree>
    <p:extLst>
      <p:ext uri="{BB962C8B-B14F-4D97-AF65-F5344CB8AC3E}">
        <p14:creationId xmlns:p14="http://schemas.microsoft.com/office/powerpoint/2010/main" val="190611268"/>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1174" y="0"/>
            <a:ext cx="12192000" cy="6858000"/>
            <a:chOff x="-191386" y="-390597"/>
            <a:chExt cx="12192000" cy="685800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86" y="-390597"/>
              <a:ext cx="12192000" cy="6858000"/>
            </a:xfrm>
            <a:prstGeom prst="rect">
              <a:avLst/>
            </a:prstGeom>
          </p:spPr>
        </p:pic>
        <p:grpSp>
          <p:nvGrpSpPr>
            <p:cNvPr id="15" name="组合 14"/>
            <p:cNvGrpSpPr/>
            <p:nvPr/>
          </p:nvGrpSpPr>
          <p:grpSpPr>
            <a:xfrm>
              <a:off x="27751" y="-213610"/>
              <a:ext cx="11796074" cy="6504026"/>
              <a:chOff x="27751" y="-213610"/>
              <a:chExt cx="11796074" cy="6504026"/>
            </a:xfrm>
          </p:grpSpPr>
          <p:grpSp>
            <p:nvGrpSpPr>
              <p:cNvPr id="16" name="组合 15"/>
              <p:cNvGrpSpPr/>
              <p:nvPr/>
            </p:nvGrpSpPr>
            <p:grpSpPr>
              <a:xfrm>
                <a:off x="27751" y="-213610"/>
                <a:ext cx="11796074" cy="6504026"/>
                <a:chOff x="27751" y="-213610"/>
                <a:chExt cx="11796074" cy="6504026"/>
              </a:xfrm>
            </p:grpSpPr>
            <p:sp>
              <p:nvSpPr>
                <p:cNvPr id="19" name="矩形 18"/>
                <p:cNvSpPr/>
                <p:nvPr/>
              </p:nvSpPr>
              <p:spPr>
                <a:xfrm flipV="1">
                  <a:off x="27751" y="-213610"/>
                  <a:ext cx="11796074" cy="6504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TextBox 2"/>
                <p:cNvSpPr txBox="1"/>
                <p:nvPr/>
              </p:nvSpPr>
              <p:spPr>
                <a:xfrm>
                  <a:off x="3073282" y="-34278"/>
                  <a:ext cx="5922335" cy="584775"/>
                </a:xfrm>
                <a:prstGeom prst="rect">
                  <a:avLst/>
                </a:prstGeom>
                <a:noFill/>
              </p:spPr>
              <p:txBody>
                <a:bodyPr wrap="square" rtlCol="0">
                  <a:spAutoFit/>
                </a:bodyPr>
                <a:lstStyle/>
                <a:p>
                  <a:pPr algn="dist"/>
                  <a:r>
                    <a:rPr lang="vi-VN" altLang="zh-CN" sz="3200" b="1" spc="600" dirty="0">
                      <a:solidFill>
                        <a:srgbClr val="539469"/>
                      </a:solidFill>
                      <a:latin typeface="+mj-lt"/>
                      <a:ea typeface="Elsie" panose="02000000000000000000" charset="0"/>
                    </a:rPr>
                    <a:t>THỬ TÀI TRÍ NHỚ</a:t>
                  </a:r>
                  <a:endParaRPr lang="zh-CN" altLang="en-US" sz="3200" b="1" spc="600" dirty="0">
                    <a:solidFill>
                      <a:srgbClr val="539469"/>
                    </a:solidFill>
                    <a:latin typeface="+mj-lt"/>
                    <a:ea typeface="Elsie" panose="02000000000000000000" charset="0"/>
                  </a:endParaRPr>
                </a:p>
              </p:txBody>
            </p:sp>
          </p:grpSp>
          <p:cxnSp>
            <p:nvCxnSpPr>
              <p:cNvPr id="17" name="直接连接符 16"/>
              <p:cNvCxnSpPr/>
              <p:nvPr/>
            </p:nvCxnSpPr>
            <p:spPr>
              <a:xfrm>
                <a:off x="2802507" y="550497"/>
                <a:ext cx="6463884" cy="0"/>
              </a:xfrm>
              <a:prstGeom prst="line">
                <a:avLst/>
              </a:prstGeom>
              <a:ln w="25400">
                <a:solidFill>
                  <a:srgbClr val="539469">
                    <a:alpha val="63000"/>
                  </a:srgb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p:cNvGrpSpPr/>
          <p:nvPr/>
        </p:nvGrpSpPr>
        <p:grpSpPr>
          <a:xfrm>
            <a:off x="649964" y="1186971"/>
            <a:ext cx="6850044" cy="5265223"/>
            <a:chOff x="539285" y="1416750"/>
            <a:chExt cx="5667136" cy="4111877"/>
          </a:xfrm>
          <a:solidFill>
            <a:srgbClr val="539469"/>
          </a:solidFill>
        </p:grpSpPr>
        <p:sp>
          <p:nvSpPr>
            <p:cNvPr id="9" name="ïṧḷïḓê-Rectangle 4"/>
            <p:cNvSpPr/>
            <p:nvPr/>
          </p:nvSpPr>
          <p:spPr>
            <a:xfrm>
              <a:off x="539285" y="1416750"/>
              <a:ext cx="5667136" cy="15713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0" name="ïṧḷïḓê-文本框 10"/>
            <p:cNvSpPr txBox="1"/>
            <p:nvPr/>
          </p:nvSpPr>
          <p:spPr>
            <a:xfrm>
              <a:off x="674491" y="1487622"/>
              <a:ext cx="2915099" cy="688620"/>
            </a:xfrm>
            <a:prstGeom prst="rect">
              <a:avLst/>
            </a:prstGeom>
            <a:grpFill/>
          </p:spPr>
          <p:txBody>
            <a:bodyPr wrap="none" lIns="0" tIns="0" rIns="0" bIns="0">
              <a:normAutofit fontScale="97500"/>
            </a:bodyPr>
            <a:lstStyle/>
            <a:p>
              <a:pPr algn="l" defTabSz="457200"/>
              <a:r>
                <a:rPr kumimoji="1" lang="vi-VN" altLang="zh-CN" sz="3200" b="1" dirty="0">
                  <a:solidFill>
                    <a:schemeClr val="bg1"/>
                  </a:solidFill>
                  <a:latin typeface="+mj-lt"/>
                  <a:ea typeface="Elsie" panose="02000000000000000000" charset="0"/>
                  <a:cs typeface="Impact" panose="020B0806030902050204"/>
                  <a:sym typeface="+mn-ea"/>
                </a:rPr>
                <a:t>CÂU 4</a:t>
              </a:r>
              <a:endParaRPr kumimoji="1" lang="zh-CN" altLang="en-US" sz="3200" b="1" spc="600" dirty="0">
                <a:solidFill>
                  <a:schemeClr val="bg1"/>
                </a:solidFill>
                <a:latin typeface="+mj-lt"/>
                <a:ea typeface="Elsie" panose="02000000000000000000" charset="0"/>
                <a:cs typeface="Impact" panose="020B0806030902050204"/>
                <a:sym typeface="+mn-ea"/>
              </a:endParaRPr>
            </a:p>
          </p:txBody>
        </p:sp>
        <p:sp>
          <p:nvSpPr>
            <p:cNvPr id="11" name="ïṧḷïḓê-Rectangle 8"/>
            <p:cNvSpPr/>
            <p:nvPr/>
          </p:nvSpPr>
          <p:spPr>
            <a:xfrm>
              <a:off x="539285" y="3088746"/>
              <a:ext cx="5667136" cy="24398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2" name="矩形 11"/>
            <p:cNvSpPr/>
            <p:nvPr/>
          </p:nvSpPr>
          <p:spPr>
            <a:xfrm>
              <a:off x="563416" y="1906813"/>
              <a:ext cx="5531930" cy="844459"/>
            </a:xfrm>
            <a:prstGeom prst="rect">
              <a:avLst/>
            </a:prstGeom>
            <a:grpFill/>
          </p:spPr>
          <p:txBody>
            <a:bodyPr wrap="square">
              <a:spAutoFit/>
              <a:scene3d>
                <a:camera prst="orthographicFront"/>
                <a:lightRig rig="threePt" dir="t"/>
              </a:scene3d>
              <a:sp3d contourW="12700"/>
            </a:bodyPr>
            <a:lstStyle/>
            <a:p>
              <a:pPr algn="ctr">
                <a:lnSpc>
                  <a:spcPct val="120000"/>
                </a:lnSpc>
              </a:pP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tan</a:t>
              </a:r>
              <a:r>
                <a:rPr lang="en-VN" sz="2800" dirty="0">
                  <a:latin typeface="Times New Roman" panose="02020603050405020304" pitchFamily="18" charset="0"/>
                  <a:cs typeface="Times New Roman" panose="02020603050405020304" pitchFamily="18" charset="0"/>
                </a:rPr>
                <a:t> :</a:t>
              </a:r>
              <a:endParaRPr lang="zh-CN" altLang="en-US" sz="2800"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sp>
          <p:nvSpPr>
            <p:cNvPr id="13" name="矩形 12"/>
            <p:cNvSpPr/>
            <p:nvPr/>
          </p:nvSpPr>
          <p:spPr>
            <a:xfrm>
              <a:off x="563416" y="3167663"/>
              <a:ext cx="5228234" cy="1418113"/>
            </a:xfrm>
            <a:prstGeom prst="rect">
              <a:avLst/>
            </a:prstGeom>
            <a:grpFill/>
          </p:spPr>
          <p:txBody>
            <a:bodyPr wrap="square">
              <a:spAutoFit/>
              <a:scene3d>
                <a:camera prst="orthographicFront"/>
                <a:lightRig rig="threePt" dir="t"/>
              </a:scene3d>
              <a:sp3d contourW="12700"/>
            </a:bodyPr>
            <a:lstStyle/>
            <a:p>
              <a:r>
                <a:rPr lang="en-VN" sz="2800" dirty="0">
                  <a:latin typeface="Times New Roman" panose="02020603050405020304" pitchFamily="18" charset="0"/>
                  <a:cs typeface="Times New Roman" panose="02020603050405020304" pitchFamily="18" charset="0"/>
                </a:rPr>
                <a:t>A. Cao hơn nồng độ chất tan trong tế bào</a:t>
              </a:r>
            </a:p>
            <a:p>
              <a:r>
                <a:rPr lang="en-VN" sz="2800" dirty="0">
                  <a:latin typeface="Times New Roman" panose="02020603050405020304" pitchFamily="18" charset="0"/>
                  <a:cs typeface="Times New Roman" panose="02020603050405020304" pitchFamily="18" charset="0"/>
                </a:rPr>
                <a:t>B. Bằng nồng độ chất tan trong tế bào</a:t>
              </a:r>
            </a:p>
            <a:p>
              <a:r>
                <a:rPr lang="en-VN" sz="2800" dirty="0">
                  <a:latin typeface="Times New Roman" panose="02020603050405020304" pitchFamily="18" charset="0"/>
                  <a:cs typeface="Times New Roman" panose="02020603050405020304" pitchFamily="18" charset="0"/>
                </a:rPr>
                <a:t>C. Thấp hơn nồng độ chất tan trong tế bào</a:t>
              </a:r>
            </a:p>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ổn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VN" sz="2800" dirty="0">
                  <a:latin typeface="Times New Roman" panose="02020603050405020304" pitchFamily="18" charset="0"/>
                  <a:cs typeface="Times New Roman" panose="02020603050405020304" pitchFamily="18" charset="0"/>
                </a:rPr>
                <a:t> </a:t>
              </a:r>
              <a:endParaRPr lang="zh-CN" altLang="en-US" sz="2800"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grpSp>
      <p:sp>
        <p:nvSpPr>
          <p:cNvPr id="3" name="矩形 2"/>
          <p:cNvSpPr/>
          <p:nvPr/>
        </p:nvSpPr>
        <p:spPr>
          <a:xfrm>
            <a:off x="7634268" y="1187001"/>
            <a:ext cx="4193521" cy="5265193"/>
          </a:xfrm>
          <a:prstGeom prst="rect">
            <a:avLst/>
          </a:prstGeom>
          <a:blipFill dpi="0" rotWithShape="1">
            <a:blip r:embed="rId3"/>
            <a:srcRect/>
            <a:tile tx="0" ty="0" sx="55000" sy="55000" flip="none" algn="b"/>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11D5AD5F-FF95-761D-B052-39229DF692E0}"/>
              </a:ext>
            </a:extLst>
          </p:cNvPr>
          <p:cNvSpPr txBox="1"/>
          <p:nvPr/>
        </p:nvSpPr>
        <p:spPr>
          <a:xfrm>
            <a:off x="9202505" y="3621504"/>
            <a:ext cx="1998921" cy="523220"/>
          </a:xfrm>
          <a:prstGeom prst="rect">
            <a:avLst/>
          </a:prstGeom>
          <a:noFill/>
        </p:spPr>
        <p:txBody>
          <a:bodyPr wrap="square" rtlCol="0">
            <a:spAutoFit/>
          </a:bodyPr>
          <a:lstStyle/>
          <a:p>
            <a:r>
              <a:rPr lang="en-VN" sz="2800" b="1" dirty="0">
                <a:solidFill>
                  <a:srgbClr val="FF0000"/>
                </a:solidFill>
                <a:latin typeface="Times New Roman" panose="02020603050405020304" pitchFamily="18" charset="0"/>
                <a:cs typeface="Times New Roman" panose="02020603050405020304" pitchFamily="18" charset="0"/>
              </a:rPr>
              <a:t>ĐÁP ÁN: B</a:t>
            </a:r>
          </a:p>
        </p:txBody>
      </p:sp>
    </p:spTree>
    <p:extLst>
      <p:ext uri="{BB962C8B-B14F-4D97-AF65-F5344CB8AC3E}">
        <p14:creationId xmlns:p14="http://schemas.microsoft.com/office/powerpoint/2010/main" val="774948326"/>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1174" y="0"/>
            <a:ext cx="12192000" cy="6858000"/>
            <a:chOff x="-191386" y="-390597"/>
            <a:chExt cx="12192000" cy="685800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86" y="-390597"/>
              <a:ext cx="12192000" cy="6858000"/>
            </a:xfrm>
            <a:prstGeom prst="rect">
              <a:avLst/>
            </a:prstGeom>
          </p:spPr>
        </p:pic>
        <p:grpSp>
          <p:nvGrpSpPr>
            <p:cNvPr id="15" name="组合 14"/>
            <p:cNvGrpSpPr/>
            <p:nvPr/>
          </p:nvGrpSpPr>
          <p:grpSpPr>
            <a:xfrm>
              <a:off x="27751" y="-213610"/>
              <a:ext cx="11796074" cy="6504026"/>
              <a:chOff x="27751" y="-213610"/>
              <a:chExt cx="11796074" cy="6504026"/>
            </a:xfrm>
          </p:grpSpPr>
          <p:grpSp>
            <p:nvGrpSpPr>
              <p:cNvPr id="16" name="组合 15"/>
              <p:cNvGrpSpPr/>
              <p:nvPr/>
            </p:nvGrpSpPr>
            <p:grpSpPr>
              <a:xfrm>
                <a:off x="27751" y="-213610"/>
                <a:ext cx="11796074" cy="6504026"/>
                <a:chOff x="27751" y="-213610"/>
                <a:chExt cx="11796074" cy="6504026"/>
              </a:xfrm>
            </p:grpSpPr>
            <p:sp>
              <p:nvSpPr>
                <p:cNvPr id="19" name="矩形 18"/>
                <p:cNvSpPr/>
                <p:nvPr/>
              </p:nvSpPr>
              <p:spPr>
                <a:xfrm flipV="1">
                  <a:off x="27751" y="-213610"/>
                  <a:ext cx="11796074" cy="6504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TextBox 2"/>
                <p:cNvSpPr txBox="1"/>
                <p:nvPr/>
              </p:nvSpPr>
              <p:spPr>
                <a:xfrm>
                  <a:off x="3073282" y="-34278"/>
                  <a:ext cx="5922335" cy="584775"/>
                </a:xfrm>
                <a:prstGeom prst="rect">
                  <a:avLst/>
                </a:prstGeom>
                <a:noFill/>
              </p:spPr>
              <p:txBody>
                <a:bodyPr wrap="square" rtlCol="0">
                  <a:spAutoFit/>
                </a:bodyPr>
                <a:lstStyle/>
                <a:p>
                  <a:pPr algn="dist"/>
                  <a:r>
                    <a:rPr lang="vi-VN" altLang="zh-CN" sz="3200" b="1" spc="600" dirty="0">
                      <a:solidFill>
                        <a:srgbClr val="539469"/>
                      </a:solidFill>
                      <a:latin typeface="+mj-lt"/>
                      <a:ea typeface="Elsie" panose="02000000000000000000" charset="0"/>
                    </a:rPr>
                    <a:t>THỬ TÀI TRÍ NHỚ</a:t>
                  </a:r>
                  <a:endParaRPr lang="zh-CN" altLang="en-US" sz="3200" b="1" spc="600" dirty="0">
                    <a:solidFill>
                      <a:srgbClr val="539469"/>
                    </a:solidFill>
                    <a:latin typeface="+mj-lt"/>
                    <a:ea typeface="Elsie" panose="02000000000000000000" charset="0"/>
                  </a:endParaRPr>
                </a:p>
              </p:txBody>
            </p:sp>
          </p:grpSp>
          <p:cxnSp>
            <p:nvCxnSpPr>
              <p:cNvPr id="17" name="直接连接符 16"/>
              <p:cNvCxnSpPr/>
              <p:nvPr/>
            </p:nvCxnSpPr>
            <p:spPr>
              <a:xfrm>
                <a:off x="2802507" y="550497"/>
                <a:ext cx="6463884" cy="0"/>
              </a:xfrm>
              <a:prstGeom prst="line">
                <a:avLst/>
              </a:prstGeom>
              <a:ln w="25400">
                <a:solidFill>
                  <a:srgbClr val="539469">
                    <a:alpha val="63000"/>
                  </a:srgb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p:cNvGrpSpPr/>
          <p:nvPr/>
        </p:nvGrpSpPr>
        <p:grpSpPr>
          <a:xfrm>
            <a:off x="649964" y="1186971"/>
            <a:ext cx="6850044" cy="5265223"/>
            <a:chOff x="539285" y="1416750"/>
            <a:chExt cx="5667136" cy="4111877"/>
          </a:xfrm>
          <a:solidFill>
            <a:srgbClr val="539469"/>
          </a:solidFill>
        </p:grpSpPr>
        <p:sp>
          <p:nvSpPr>
            <p:cNvPr id="9" name="ïṧḷïḓê-Rectangle 4"/>
            <p:cNvSpPr/>
            <p:nvPr/>
          </p:nvSpPr>
          <p:spPr>
            <a:xfrm>
              <a:off x="539285" y="1416750"/>
              <a:ext cx="5667136" cy="15713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0" name="ïṧḷïḓê-文本框 10"/>
            <p:cNvSpPr txBox="1"/>
            <p:nvPr/>
          </p:nvSpPr>
          <p:spPr>
            <a:xfrm>
              <a:off x="674491" y="1487622"/>
              <a:ext cx="2915099" cy="688620"/>
            </a:xfrm>
            <a:prstGeom prst="rect">
              <a:avLst/>
            </a:prstGeom>
            <a:grpFill/>
          </p:spPr>
          <p:txBody>
            <a:bodyPr wrap="none" lIns="0" tIns="0" rIns="0" bIns="0">
              <a:normAutofit fontScale="97500"/>
            </a:bodyPr>
            <a:lstStyle/>
            <a:p>
              <a:pPr algn="l" defTabSz="457200"/>
              <a:r>
                <a:rPr kumimoji="1" lang="vi-VN" altLang="zh-CN" sz="3200" b="1" dirty="0">
                  <a:solidFill>
                    <a:schemeClr val="bg1"/>
                  </a:solidFill>
                  <a:latin typeface="+mj-lt"/>
                  <a:ea typeface="Elsie" panose="02000000000000000000" charset="0"/>
                  <a:cs typeface="Impact" panose="020B0806030902050204"/>
                  <a:sym typeface="+mn-ea"/>
                </a:rPr>
                <a:t>CÂU 5</a:t>
              </a:r>
              <a:endParaRPr kumimoji="1" lang="zh-CN" altLang="en-US" sz="3200" b="1" spc="600" dirty="0">
                <a:solidFill>
                  <a:schemeClr val="bg1"/>
                </a:solidFill>
                <a:latin typeface="+mj-lt"/>
                <a:ea typeface="Elsie" panose="02000000000000000000" charset="0"/>
                <a:cs typeface="Impact" panose="020B0806030902050204"/>
                <a:sym typeface="+mn-ea"/>
              </a:endParaRPr>
            </a:p>
          </p:txBody>
        </p:sp>
        <p:sp>
          <p:nvSpPr>
            <p:cNvPr id="11" name="ïṧḷïḓê-Rectangle 8"/>
            <p:cNvSpPr/>
            <p:nvPr/>
          </p:nvSpPr>
          <p:spPr>
            <a:xfrm>
              <a:off x="539285" y="3088746"/>
              <a:ext cx="5667136" cy="24398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Elsie" panose="02000000000000000000" charset="0"/>
              </a:endParaRPr>
            </a:p>
          </p:txBody>
        </p:sp>
        <p:sp>
          <p:nvSpPr>
            <p:cNvPr id="12" name="矩形 11"/>
            <p:cNvSpPr/>
            <p:nvPr/>
          </p:nvSpPr>
          <p:spPr>
            <a:xfrm>
              <a:off x="563416" y="1906813"/>
              <a:ext cx="5531930" cy="844459"/>
            </a:xfrm>
            <a:prstGeom prst="rect">
              <a:avLst/>
            </a:prstGeom>
            <a:grpFill/>
          </p:spPr>
          <p:txBody>
            <a:bodyPr wrap="square">
              <a:spAutoFit/>
              <a:scene3d>
                <a:camera prst="orthographicFront"/>
                <a:lightRig rig="threePt" dir="t"/>
              </a:scene3d>
              <a:sp3d contourW="12700"/>
            </a:bodyPr>
            <a:lstStyle/>
            <a:p>
              <a:pPr algn="ctr">
                <a:lnSpc>
                  <a:spcPct val="120000"/>
                </a:lnSpc>
              </a:pPr>
              <a:r>
                <a:rPr lang="en-US" sz="2800" dirty="0" err="1">
                  <a:latin typeface="Times New Roman" panose="02020603050405020304" pitchFamily="18" charset="0"/>
                  <a:cs typeface="Times New Roman" panose="02020603050405020304" pitchFamily="18" charset="0"/>
                </a:rPr>
                <a:t>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a:t>
              </a:r>
              <a:r>
                <a:rPr lang="en-VN" sz="2800" dirty="0">
                  <a:latin typeface="Times New Roman" panose="02020603050405020304" pitchFamily="18" charset="0"/>
                  <a:cs typeface="Times New Roman" panose="02020603050405020304" pitchFamily="18" charset="0"/>
                </a:rPr>
                <a:t> </a:t>
              </a:r>
              <a:endParaRPr lang="zh-CN" altLang="en-US" sz="2800"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sp>
          <p:nvSpPr>
            <p:cNvPr id="13" name="矩形 12"/>
            <p:cNvSpPr/>
            <p:nvPr/>
          </p:nvSpPr>
          <p:spPr>
            <a:xfrm>
              <a:off x="563416" y="3167663"/>
              <a:ext cx="5228234" cy="1418113"/>
            </a:xfrm>
            <a:prstGeom prst="rect">
              <a:avLst/>
            </a:prstGeom>
            <a:grpFill/>
          </p:spPr>
          <p:txBody>
            <a:bodyPr wrap="square">
              <a:spAutoFit/>
              <a:scene3d>
                <a:camera prst="orthographicFront"/>
                <a:lightRig rig="threePt" dir="t"/>
              </a:scene3d>
              <a:sp3d contourW="12700"/>
            </a:bodyPr>
            <a:lstStyle/>
            <a:p>
              <a:r>
                <a:rPr lang="en-VN" sz="2800" dirty="0">
                  <a:latin typeface="Times New Roman" panose="02020603050405020304" pitchFamily="18" charset="0"/>
                  <a:cs typeface="Times New Roman" panose="02020603050405020304" pitchFamily="18" charset="0"/>
                </a:rPr>
                <a:t>A. ở tế bào chất và nhân tế bào</a:t>
              </a:r>
            </a:p>
            <a:p>
              <a:r>
                <a:rPr lang="en-VN" sz="2800" dirty="0">
                  <a:latin typeface="Times New Roman" panose="02020603050405020304" pitchFamily="18" charset="0"/>
                  <a:cs typeface="Times New Roman" panose="02020603050405020304" pitchFamily="18" charset="0"/>
                </a:rPr>
                <a:t>B. ở tế bào chất và màng nhân</a:t>
              </a:r>
            </a:p>
            <a:p>
              <a:r>
                <a:rPr lang="en-VN" sz="2800" dirty="0">
                  <a:latin typeface="Times New Roman" panose="02020603050405020304" pitchFamily="18" charset="0"/>
                  <a:cs typeface="Times New Roman" panose="02020603050405020304" pitchFamily="18" charset="0"/>
                </a:rPr>
                <a:t>C. ở tế bào chất và màng sinh chất </a:t>
              </a:r>
            </a:p>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VN" sz="2800" dirty="0">
                  <a:latin typeface="Times New Roman" panose="02020603050405020304" pitchFamily="18" charset="0"/>
                  <a:cs typeface="Times New Roman" panose="02020603050405020304" pitchFamily="18" charset="0"/>
                </a:rPr>
                <a:t> </a:t>
              </a:r>
              <a:endParaRPr lang="zh-CN" altLang="en-US" sz="2800" dirty="0">
                <a:solidFill>
                  <a:schemeClr val="bg1"/>
                </a:solidFill>
                <a:latin typeface="Times New Roman" panose="02020603050405020304" pitchFamily="18" charset="0"/>
                <a:ea typeface="Elsie" panose="02000000000000000000" charset="0"/>
                <a:cs typeface="Times New Roman" panose="02020603050405020304" pitchFamily="18" charset="0"/>
              </a:endParaRPr>
            </a:p>
          </p:txBody>
        </p:sp>
      </p:grpSp>
      <p:sp>
        <p:nvSpPr>
          <p:cNvPr id="3" name="矩形 2"/>
          <p:cNvSpPr/>
          <p:nvPr/>
        </p:nvSpPr>
        <p:spPr>
          <a:xfrm>
            <a:off x="7634268" y="1187001"/>
            <a:ext cx="4193521" cy="5265193"/>
          </a:xfrm>
          <a:prstGeom prst="rect">
            <a:avLst/>
          </a:prstGeom>
          <a:blipFill dpi="0" rotWithShape="1">
            <a:blip r:embed="rId3"/>
            <a:srcRect/>
            <a:tile tx="0" ty="0" sx="55000" sy="55000" flip="none" algn="b"/>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11D5AD5F-FF95-761D-B052-39229DF692E0}"/>
              </a:ext>
            </a:extLst>
          </p:cNvPr>
          <p:cNvSpPr txBox="1"/>
          <p:nvPr/>
        </p:nvSpPr>
        <p:spPr>
          <a:xfrm>
            <a:off x="9202505" y="3621504"/>
            <a:ext cx="1998921" cy="523220"/>
          </a:xfrm>
          <a:prstGeom prst="rect">
            <a:avLst/>
          </a:prstGeom>
          <a:noFill/>
        </p:spPr>
        <p:txBody>
          <a:bodyPr wrap="square" rtlCol="0">
            <a:spAutoFit/>
          </a:bodyPr>
          <a:lstStyle/>
          <a:p>
            <a:r>
              <a:rPr lang="en-VN" sz="2800" b="1" dirty="0">
                <a:solidFill>
                  <a:srgbClr val="FF0000"/>
                </a:solidFill>
                <a:latin typeface="Times New Roman" panose="02020603050405020304" pitchFamily="18" charset="0"/>
                <a:cs typeface="Times New Roman" panose="02020603050405020304" pitchFamily="18" charset="0"/>
              </a:rPr>
              <a:t>ĐÁP ÁN: C</a:t>
            </a:r>
          </a:p>
        </p:txBody>
      </p:sp>
    </p:spTree>
    <p:extLst>
      <p:ext uri="{BB962C8B-B14F-4D97-AF65-F5344CB8AC3E}">
        <p14:creationId xmlns:p14="http://schemas.microsoft.com/office/powerpoint/2010/main" val="3903511809"/>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2003</Words>
  <Application>Microsoft Macintosh PowerPoint</Application>
  <PresentationFormat>Widescreen</PresentationFormat>
  <Paragraphs>292</Paragraphs>
  <Slides>37</Slides>
  <Notes>37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等线</vt:lpstr>
      <vt:lpstr>等线 Light</vt:lpstr>
      <vt:lpstr>Arial</vt:lpstr>
      <vt:lpstr>Calibri</vt:lpstr>
      <vt:lpstr>Elsie</vt:lpstr>
      <vt:lpstr>Times New Roman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lzjljlc</dc:creator>
  <cp:lastModifiedBy>Tram Nguyen Le Bao</cp:lastModifiedBy>
  <cp:revision>284</cp:revision>
  <dcterms:created xsi:type="dcterms:W3CDTF">2018-02-23T07:21:00Z</dcterms:created>
  <dcterms:modified xsi:type="dcterms:W3CDTF">2022-08-02T03:12:52Z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C10D297985EA43C9A6DDDA245C0E326E</vt:lpwstr>
  </property>
</Properties>
</file>