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75" r:id="rId2"/>
    <p:sldId id="261" r:id="rId3"/>
    <p:sldId id="263" r:id="rId4"/>
    <p:sldId id="276" r:id="rId5"/>
    <p:sldId id="257" r:id="rId6"/>
    <p:sldId id="258" r:id="rId7"/>
    <p:sldId id="264" r:id="rId8"/>
    <p:sldId id="265" r:id="rId9"/>
    <p:sldId id="272" r:id="rId10"/>
    <p:sldId id="266" r:id="rId11"/>
    <p:sldId id="267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8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6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4976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3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4472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78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4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94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1"/>
            <a:ext cx="10972800" cy="582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174750"/>
            <a:ext cx="53848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27450"/>
            <a:ext cx="53848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41B3B0-0741-4247-8391-E3376198A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12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7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4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9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4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6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3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1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9DEE6-3F75-4870-8299-7C81B7497DCF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26ECDA-8CDF-4274-9CD7-4904D3C4E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0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39" y="1744056"/>
            <a:ext cx="8750012" cy="518998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930555" y="4329326"/>
            <a:ext cx="395785" cy="5329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06453" y="3814933"/>
            <a:ext cx="1784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Thước  thợ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47666" y="430254"/>
            <a:ext cx="589583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thước thợ ta có đo được chiều cao của cây bằng cách nào?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9989" y="6162809"/>
            <a:ext cx="113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Hình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3177" y="0"/>
            <a:ext cx="5660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b’.c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7636" y="565447"/>
            <a:ext cx="106006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u="sng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Một số hệ thức  liên quan tới đường cao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lí 2: Trong một tam giác vuông, bình phương đường cao ứng với cạnh huyền bằng tích hai hình chiếu của hai cạnh góc vuông trên cạnh huyền.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691" y="1944981"/>
            <a:ext cx="4410075" cy="2562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836987"/>
                  </p:ext>
                </p:extLst>
              </p:nvPr>
            </p:nvGraphicFramePr>
            <p:xfrm>
              <a:off x="501824" y="1944981"/>
              <a:ext cx="6943089" cy="2362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99187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𝑨𝑩𝑪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ó                      ;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𝑨𝑯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⊥ BC tại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H;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BC = a; AC = b; AB = c;  BH = b’ ; CH = c’ ; AH = h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252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h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b’.c’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2836987"/>
                  </p:ext>
                </p:extLst>
              </p:nvPr>
            </p:nvGraphicFramePr>
            <p:xfrm>
              <a:off x="501824" y="1944981"/>
              <a:ext cx="6943089" cy="17572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1320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44" t="-4301" r="-391" b="-5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25215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h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= 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b’.c’</a:t>
                          </a:r>
                          <a:endParaRPr lang="en-US" sz="2400" baseline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325912"/>
              </p:ext>
            </p:extLst>
          </p:nvPr>
        </p:nvGraphicFramePr>
        <p:xfrm>
          <a:off x="2634134" y="2064047"/>
          <a:ext cx="1112719" cy="36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5" imgW="933399" imgH="304851" progId="Equation.DSMT4">
                  <p:embed/>
                </p:oleObj>
              </mc:Choice>
              <mc:Fallback>
                <p:oleObj name="Equation" r:id="rId5" imgW="933399" imgH="304851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4134" y="2064047"/>
                        <a:ext cx="1112719" cy="36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3177" y="4419578"/>
                <a:ext cx="5917929" cy="15942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?1 ( sgk – T66)  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 </m:t>
                    </m:r>
                  </m:oMath>
                </a14:m>
                <a:endParaRPr lang="en-US" sz="2400" b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𝐻𝐴𝐶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 vì cùng phụ với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400" b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 đó </a:t>
                </a:r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77" y="4419578"/>
                <a:ext cx="5917929" cy="1594283"/>
              </a:xfrm>
              <a:prstGeom prst="rect">
                <a:avLst/>
              </a:prstGeom>
              <a:blipFill>
                <a:blip r:embed="rId7"/>
                <a:stretch>
                  <a:fillRect l="-1545" t="-3053" b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663190" y="5501660"/>
            <a:ext cx="3643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HB.HC = AH.AH = AH</a:t>
            </a:r>
            <a:r>
              <a:rPr lang="en-US" sz="2400" baseline="30000" smtClean="0"/>
              <a:t>2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41814" y="5388759"/>
                <a:ext cx="1993639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814" y="5388759"/>
                <a:ext cx="1993639" cy="701859"/>
              </a:xfrm>
              <a:prstGeom prst="rect">
                <a:avLst/>
              </a:prstGeom>
              <a:blipFill>
                <a:blip r:embed="rId8"/>
                <a:stretch>
                  <a:fillRect l="-6116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9352" y="5508857"/>
                <a:ext cx="36431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</m:oMath>
                </a14:m>
                <a:r>
                  <a:rPr lang="en-US" sz="240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 </a:t>
                </a:r>
                <a:endParaRPr lang="en-US" sz="240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352" y="5508857"/>
                <a:ext cx="3643107" cy="461665"/>
              </a:xfrm>
              <a:prstGeom prst="rect">
                <a:avLst/>
              </a:prstGeom>
              <a:blipFill>
                <a:blip r:embed="rId9"/>
                <a:stretch>
                  <a:fillRect t="-10667" r="-367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/>
          <p:nvPr/>
        </p:nvPicPr>
        <p:blipFill>
          <a:blip r:embed="rId10"/>
          <a:stretch>
            <a:fillRect/>
          </a:stretch>
        </p:blipFill>
        <p:spPr>
          <a:xfrm>
            <a:off x="2424488" y="5577598"/>
            <a:ext cx="441334" cy="3241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36659" y="6013861"/>
            <a:ext cx="235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h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b’.c’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65822" y="4419578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C/m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lí</a:t>
            </a:r>
            <a:endParaRPr 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195" y="353537"/>
            <a:ext cx="51742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THỰC TẾ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Hãy tính chiều cao của cây trong hình 2 biết người đó cách cây 2,25m. Khoảng cách từ mắt người đó đến mặt đất là 1,5m. 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195" y="735537"/>
            <a:ext cx="4258082" cy="540439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H="1" flipV="1">
            <a:off x="9684356" y="4256582"/>
            <a:ext cx="2019868" cy="409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288643" y="4169641"/>
            <a:ext cx="43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B</a:t>
            </a:r>
            <a:endParaRPr lang="en-US" b="1"/>
          </a:p>
        </p:txBody>
      </p:sp>
      <p:sp>
        <p:nvSpPr>
          <p:cNvPr id="8" name="TextBox 7"/>
          <p:cNvSpPr txBox="1"/>
          <p:nvPr/>
        </p:nvSpPr>
        <p:spPr>
          <a:xfrm>
            <a:off x="10916940" y="5777842"/>
            <a:ext cx="436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1690576" y="4381933"/>
            <a:ext cx="13648" cy="141494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597790" y="5739819"/>
            <a:ext cx="1037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2,25 m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47231" y="4934294"/>
            <a:ext cx="946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1,5 m</a:t>
            </a:r>
            <a:endParaRPr lang="en-US" sz="2000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7303" y="2448164"/>
                <a:ext cx="5977376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chiều cao của cây: 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 = AB + BC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BC ta dựa vào hệ thức nào?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𝐴𝐷𝐶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vuông tại D, đường cao DB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Có: BD</a:t>
                </a:r>
                <a:r>
                  <a:rPr lang="en-US" sz="2400" baseline="30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AB. BC (Đlí 2)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BD = 2,25m; AB = 1,5 m</a:t>
                </a:r>
              </a:p>
              <a:p>
                <a:pPr marL="342900" indent="-342900">
                  <a:buFont typeface="Symbol" panose="05050102010706020507" pitchFamily="18" charset="2"/>
                  <a:buChar char="Þ"/>
                </a:pP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(2,25)</a:t>
                </a:r>
                <a:r>
                  <a:rPr lang="en-US" sz="2400" baseline="300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1,5. BC</a:t>
                </a:r>
              </a:p>
              <a:p>
                <a:r>
                  <a:rPr lang="en-US"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 = 5,0625 : 1,5 =3,375 (m)</a:t>
                </a:r>
              </a:p>
              <a:p>
                <a:pPr marL="342900" indent="-342900">
                  <a:buFont typeface="Symbol" panose="05050102010706020507" pitchFamily="18" charset="2"/>
                  <a:buChar char="Þ"/>
                </a:pP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 = AB + BC 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1,5 + 3,375 = 4,875 (m)</a:t>
                </a:r>
              </a:p>
              <a:p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cây cao 4,875 m.</a:t>
                </a:r>
                <a:endParaRPr lang="en-US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3" y="2448164"/>
                <a:ext cx="5977376" cy="4154984"/>
              </a:xfrm>
              <a:prstGeom prst="rect">
                <a:avLst/>
              </a:prstGeom>
              <a:blipFill>
                <a:blip r:embed="rId3"/>
                <a:stretch>
                  <a:fillRect l="-1631" t="-1175" b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633947" y="4696012"/>
            <a:ext cx="910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1,5 m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85307" y="3876943"/>
            <a:ext cx="1037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2,25 m</a:t>
            </a:r>
            <a:endParaRPr lang="en-US" sz="2000" b="1">
              <a:solidFill>
                <a:srgbClr val="FF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595" y="809336"/>
            <a:ext cx="3758061" cy="54244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47708" y="809336"/>
            <a:ext cx="1136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Hình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102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VẬN DỤNG:</a:t>
            </a:r>
          </a:p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Bài 1: Cho hình vẽ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Tính: BC, BD, DC, AH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6862" y="2915705"/>
                <a:ext cx="11805138" cy="3571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𝑣𝑢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ó: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(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𝑇h𝑒𝑜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đị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𝑛h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í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𝑃𝑖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𝑇𝑎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𝐺𝑜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AB = 6 cm; AC = 8 cm =&gt;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36 + 64 = 100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BC = 10(cm) ( vì BC &gt; 0) </a:t>
                </a:r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𝑣𝑢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ô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𝑛𝑔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đường cao AD có: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</m:oMath>
                </a14:m>
                <a:r>
                  <a:rPr lang="en-US" sz="2400" b="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(theo định lí 1)</a:t>
                </a: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 AB = 6cm; BC = 10cm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=3,6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</m:d>
                  </m:oMath>
                </a14:m>
                <a:endParaRPr lang="en-US" sz="2400" b="0" i="1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=10 −3,6=6,4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có: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𝐷𝐶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𝐵𝐷</m:t>
                    </m:r>
                  </m:oMath>
                </a14:m>
                <a:r>
                  <a:rPr lang="en-US" sz="2400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(theo định lí </a:t>
                </a:r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  <a:p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 DB = 3,6 cm; DC = 6,4 cm =&gt;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3,6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6,4</m:t>
                    </m:r>
                  </m:oMath>
                </a14:m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23,04 =&gt; AD  = 4,8 (cm)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vì 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 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0)</a:t>
                </a:r>
                <a:r>
                  <a:rPr lang="en-US" sz="2400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62" y="2915705"/>
                <a:ext cx="11805138" cy="3571619"/>
              </a:xfrm>
              <a:prstGeom prst="rect">
                <a:avLst/>
              </a:prstGeom>
              <a:blipFill>
                <a:blip r:embed="rId2"/>
                <a:stretch>
                  <a:fillRect l="-774" t="-1365" b="-3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566" y="54699"/>
            <a:ext cx="3400425" cy="1685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44062" y="1546942"/>
            <a:ext cx="8693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 biết số đo mấy cạnh? Ta tính được số đo cạnh nào?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7947661" y="-108350"/>
            <a:ext cx="4615375" cy="3052689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A, đường cao AD. Ta tính BD dựa vào hệ thức nào?</a:t>
            </a:r>
          </a:p>
        </p:txBody>
      </p:sp>
      <p:sp>
        <p:nvSpPr>
          <p:cNvPr id="13" name="Explosion 2 12"/>
          <p:cNvSpPr/>
          <p:nvPr/>
        </p:nvSpPr>
        <p:spPr>
          <a:xfrm>
            <a:off x="8102991" y="342641"/>
            <a:ext cx="4473526" cy="171537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tính AD dựa vào hệ thức nào?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7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 animBg="1"/>
      <p:bldP spid="12" grpId="1" animBg="1"/>
      <p:bldP spid="13" grpId="0" animBg="1"/>
      <p:bldP spid="1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623" y="2650738"/>
            <a:ext cx="9799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AB. AC =  BC.AH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8087" y="358560"/>
            <a:ext cx="5468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TẬP Ở NHÀ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HọC thuộc định lí1,2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BTVN: Bài 1 hình b, bài 2 hình 5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37752" y="4681208"/>
                <a:ext cx="8914617" cy="1283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giác ABC vuông tại A, đường cao AH. Chứng minh rằng: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752" y="4681208"/>
                <a:ext cx="8914617" cy="1283365"/>
              </a:xfrm>
              <a:prstGeom prst="rect">
                <a:avLst/>
              </a:prstGeom>
              <a:blipFill>
                <a:blip r:embed="rId2"/>
                <a:stretch>
                  <a:fillRect l="-1778" t="-6667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88588" y="2127518"/>
            <a:ext cx="297521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3 – Tổ 3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88588" y="4059954"/>
            <a:ext cx="283873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4 – Tổ 4</a:t>
            </a:r>
            <a:endParaRPr lang="en-US" sz="28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445" y="1635832"/>
            <a:ext cx="3971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CHO TIẾT 2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080" y="1011900"/>
            <a:ext cx="7151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AB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275" y="150125"/>
            <a:ext cx="215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9431" y="2650359"/>
            <a:ext cx="6264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AH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375" y="553856"/>
            <a:ext cx="322087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1 - Tổ 1( 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080" y="2012174"/>
            <a:ext cx="324816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2 – Tổ 2(btvn)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3561" y="150125"/>
            <a:ext cx="4219575" cy="2190750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2219979" y="3783795"/>
            <a:ext cx="441334" cy="3241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76325" y="3593738"/>
                <a:ext cx="1993639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325" y="3593738"/>
                <a:ext cx="1993639" cy="704295"/>
              </a:xfrm>
              <a:prstGeom prst="rect">
                <a:avLst/>
              </a:prstGeom>
              <a:blipFill>
                <a:blip r:embed="rId4"/>
                <a:stretch>
                  <a:fillRect l="-6422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379004" y="3750551"/>
            <a:ext cx="288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AB.AB = BC.BH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8941699" y="3750550"/>
            <a:ext cx="2621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AB</a:t>
            </a:r>
            <a:r>
              <a:rPr lang="en-US" sz="2400" baseline="30000" smtClean="0"/>
              <a:t>2</a:t>
            </a:r>
            <a:r>
              <a:rPr lang="en-US" sz="2400" smtClean="0"/>
              <a:t> = BC . BH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9557" y="4389661"/>
                <a:ext cx="48722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* Tương tự: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400" smtClean="0"/>
                  <a:t>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</a:t>
                </a:r>
                <a:endParaRPr lang="en-US" sz="240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57" y="4389661"/>
                <a:ext cx="4872252" cy="461665"/>
              </a:xfrm>
              <a:prstGeom prst="rect">
                <a:avLst/>
              </a:prstGeom>
              <a:blipFill>
                <a:blip r:embed="rId5"/>
                <a:stretch>
                  <a:fillRect l="-2003"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3069680" y="4445399"/>
            <a:ext cx="441334" cy="3241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201321" y="4389661"/>
            <a:ext cx="2574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AC</a:t>
            </a:r>
            <a:r>
              <a:rPr lang="en-US" sz="2400" baseline="30000" smtClean="0"/>
              <a:t>2</a:t>
            </a:r>
            <a:r>
              <a:rPr lang="en-US" sz="2400" smtClean="0"/>
              <a:t> = BC . CH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7671" y="2620369"/>
                <a:ext cx="4285397" cy="1591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1, 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</m:oMath>
                </a14:m>
                <a:endParaRPr lang="en-US" sz="2400" b="0" i="1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𝐵𝐴𝐶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𝐵𝐻𝐴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 </m:t>
                      </m:r>
                    </m:oMath>
                  </m:oMathPara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𝑐h𝑢𝑛𝑔</m:t>
                      </m:r>
                    </m:oMath>
                  </m:oMathPara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:r>
                  <a:rPr lang="en-US" sz="2400" smtClean="0"/>
                  <a:t>Do đó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400" smtClean="0"/>
                  <a:t>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</a:t>
                </a:r>
                <a:endParaRPr lang="en-US" sz="240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1" y="2620369"/>
                <a:ext cx="4285397" cy="1591846"/>
              </a:xfrm>
              <a:prstGeom prst="rect">
                <a:avLst/>
              </a:prstGeom>
              <a:blipFill>
                <a:blip r:embed="rId6"/>
                <a:stretch>
                  <a:fillRect l="-2134" t="-3065" b="-7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18615" y="417379"/>
            <a:ext cx="262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dự án 1(BTVN)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7671" y="947785"/>
            <a:ext cx="7151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80526" y="4268345"/>
                <a:ext cx="1993639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526" y="4268345"/>
                <a:ext cx="1993639" cy="704295"/>
              </a:xfrm>
              <a:prstGeom prst="rect">
                <a:avLst/>
              </a:prstGeom>
              <a:blipFill>
                <a:blip r:embed="rId7"/>
                <a:stretch>
                  <a:fillRect l="-6116" b="-9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88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967" y="335472"/>
            <a:ext cx="4219575" cy="21907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3469" y="2227780"/>
                <a:ext cx="6191115" cy="855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Xét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à 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ó: 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𝐶𝐻𝐴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 </m:t>
                    </m:r>
                  </m:oMath>
                </a14:m>
                <a:endParaRPr lang="en-US" sz="2400" b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𝐻𝐴𝐶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0" smtClean="0">
                    <a:ea typeface="Cambria Math" panose="02040503050406030204" pitchFamily="18" charset="0"/>
                  </a:rPr>
                  <a:t>( vì cùng phụ với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2400" b="0" smtClean="0">
                    <a:ea typeface="Cambria Math" panose="020405030504060302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9" y="2227780"/>
                <a:ext cx="6191115" cy="855619"/>
              </a:xfrm>
              <a:prstGeom prst="rect">
                <a:avLst/>
              </a:prstGeom>
              <a:blipFill>
                <a:blip r:embed="rId3"/>
                <a:stretch>
                  <a:fillRect l="-296" t="-4255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40141" y="3086436"/>
                <a:ext cx="40806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smtClean="0"/>
                  <a:t> </a:t>
                </a:r>
                <a:r>
                  <a:rPr lang="en-US" sz="2400"/>
                  <a:t>Do đó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𝐻𝐵𝐴</m:t>
                    </m:r>
                  </m:oMath>
                </a14:m>
                <a:r>
                  <a:rPr lang="en-US" sz="2400" smtClean="0"/>
                  <a:t>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𝐻𝐴𝐶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smtClean="0"/>
                  <a:t>( g.g)   </a:t>
                </a:r>
                <a:endParaRPr lang="en-US" sz="240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41" y="3086436"/>
                <a:ext cx="4080680" cy="461665"/>
              </a:xfrm>
              <a:prstGeom prst="rect">
                <a:avLst/>
              </a:prstGeom>
              <a:blipFill>
                <a:blip r:embed="rId4"/>
                <a:stretch>
                  <a:fillRect t="-10526" r="-477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/>
          <p:nvPr/>
        </p:nvPicPr>
        <p:blipFill>
          <a:blip r:embed="rId5"/>
          <a:stretch>
            <a:fillRect/>
          </a:stretch>
        </p:blipFill>
        <p:spPr>
          <a:xfrm>
            <a:off x="2059814" y="3150134"/>
            <a:ext cx="441334" cy="32418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296204" y="3150134"/>
            <a:ext cx="3734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=&gt; HB.HC = AH.AH = AH</a:t>
            </a:r>
            <a:r>
              <a:rPr lang="en-US" sz="2400" baseline="30000" smtClean="0"/>
              <a:t>2</a:t>
            </a: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90360" y="3052858"/>
                <a:ext cx="1993639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𝐻𝐴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360" y="3052858"/>
                <a:ext cx="1993639" cy="701859"/>
              </a:xfrm>
              <a:prstGeom prst="rect">
                <a:avLst/>
              </a:prstGeom>
              <a:blipFill>
                <a:blip r:embed="rId6"/>
                <a:stretch>
                  <a:fillRect l="-6116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77420" y="45828"/>
            <a:ext cx="450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BT dự án 2 (BTVN)</a:t>
            </a:r>
            <a:endParaRPr 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262" y="472236"/>
            <a:ext cx="6264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Chứng minh rằng: 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0261" y="3946067"/>
            <a:ext cx="99673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Vây:  Tam giác ABC vuông tại A, đường cao AH. Ta chứng minh được 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AB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BC. BH; AC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BC.CH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AH</a:t>
            </a:r>
            <a:r>
              <a:rPr 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BH. CH</a:t>
            </a:r>
          </a:p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hệ thức trên gọi là hệ thức liên hệ cạnh và đường cao trong tam giác vuông</a:t>
            </a:r>
          </a:p>
          <a:p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Chương I</a:t>
            </a:r>
          </a:p>
        </p:txBody>
      </p:sp>
    </p:spTree>
    <p:extLst>
      <p:ext uri="{BB962C8B-B14F-4D97-AF65-F5344CB8AC3E}">
        <p14:creationId xmlns:p14="http://schemas.microsoft.com/office/powerpoint/2010/main" val="21396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90662" y="290513"/>
            <a:ext cx="9177338" cy="95410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</a:t>
            </a: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 THỨC LƯỢNG TRONG TAM GIÁC VUÔNG</a:t>
            </a:r>
            <a:endParaRPr lang="en-US" altLang="en-US" sz="2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568289" y="1234142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0662" y="1782764"/>
            <a:ext cx="8062771" cy="1841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416549" y="1874839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326145" y="1919942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162800" y="1945957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5347649" y="1963930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616289" y="1956436"/>
            <a:ext cx="304800" cy="6858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08760" y="2597133"/>
            <a:ext cx="11430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 số hệ thức về cạnh và đường cao trong tam giác vuông. 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46311" y="2642236"/>
            <a:ext cx="12192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 lượng giác</a:t>
            </a:r>
          </a:p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(tham khảo)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96405" y="2597133"/>
            <a:ext cx="12192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 số hệ thức  về cạnh và góc trong tam giác vuông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012" y="2597133"/>
            <a:ext cx="1690867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Ứng dụng thực tế các tỉ số lượng giác của góc nhọn TH ngoài trời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145977" y="2646747"/>
            <a:ext cx="1143000" cy="2743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Tỉ số lượng giác của góc nhọn.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49217" y="115367"/>
            <a:ext cx="9177338" cy="95410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1: Một số hệ thức về cạnh và đường cao trong tam giác vuông</a:t>
            </a:r>
            <a:endParaRPr lang="en-US" altLang="en-US" sz="28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716" y="2565777"/>
            <a:ext cx="11764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ước: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giác ABC vuông tại A có BC = a; AB = c; AC = b; đường cao AH = h là đường cao ứng với cạnh huyền. BH = b’; CH = c’ lần lượt là hình chiếu của AB; AC trên BC. 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708" y="3505959"/>
            <a:ext cx="5240964" cy="304496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4715" y="1217461"/>
            <a:ext cx="1093185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Bài tập dự án 1,2: </a:t>
            </a:r>
            <a:r>
              <a:rPr kumimoji="0" lang="en-US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tam giác ABC vuông tại A, đường cao AH. C/m rằng: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BH   và AC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CH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AH</a:t>
            </a:r>
            <a:r>
              <a:rPr kumimoji="0" lang="en-US" altLang="en-US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BH . C H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715" y="3653946"/>
            <a:ext cx="72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dựa vào kết quả bt dự án hãy viết kết quả đã chứng minh theo độ dài đã qui ước của bài toán trên.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812" y="4484943"/>
            <a:ext cx="47721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c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2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b’.c’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1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243" y="2783169"/>
            <a:ext cx="4410075" cy="2562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92" y="5678083"/>
            <a:ext cx="1961867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H là hình chiếu </a:t>
            </a:r>
          </a:p>
          <a:p>
            <a:r>
              <a:rPr lang="en-US" smtClean="0"/>
              <a:t>của A trên BC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41708" y="5361198"/>
            <a:ext cx="235537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BH là hình chiếu của cạnh gv AB trên cạnh huyền BC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0261" y="5426125"/>
            <a:ext cx="2388359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CH là hình chiếu của cạnh gv AC trên cạnh huyền BC</a:t>
            </a: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717206" y="4490112"/>
            <a:ext cx="0" cy="81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52632" y="4750303"/>
            <a:ext cx="1363024" cy="548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138632" y="4750303"/>
            <a:ext cx="1417374" cy="691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05585" y="1910384"/>
            <a:ext cx="433941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AH là đường cao ứng với cạnh huyền BC</a:t>
            </a:r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979963" y="2268503"/>
            <a:ext cx="2158669" cy="1269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8474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AC là cạnh góc vuông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17892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AB là cạnh góc vuông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947345" y="3169580"/>
            <a:ext cx="1460882" cy="733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46460" y="3162340"/>
            <a:ext cx="1447798" cy="959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05552" y="4725106"/>
            <a:ext cx="688121" cy="95297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39013" y="671605"/>
            <a:ext cx="5980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sz="2800" baseline="300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BC . BH   và AC</a:t>
            </a:r>
            <a:r>
              <a:rPr lang="en-US" altLang="en-US" sz="2800" baseline="30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BC . 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8170" y="73521"/>
            <a:ext cx="671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0926" y="4752676"/>
            <a:ext cx="17739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BC cạnh huyền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0" grpId="0" animBg="1"/>
      <p:bldP spid="25" grpId="0" animBg="1"/>
      <p:bldP spid="26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3179" y="57952"/>
            <a:ext cx="6106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949" y="519617"/>
            <a:ext cx="10259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u="sng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Hệ thức giữa cạnh góc vuông và hình chiếu của nó trên cạnh huyền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a.c’ 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</a:t>
            </a:r>
            <a:r>
              <a:rPr lang="en-US" altLang="en-US" sz="24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a.b’</a:t>
            </a:r>
            <a:endParaRPr lang="en-US" altLang="en-US" sz="240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lí 1: Trong một tam giác vuông bình phương mỗi cạnh góc vuông bằng tích cạnh huyền và hình chiếu của cạnh góc vuông đó trên cạnh huyền.</a:t>
            </a:r>
            <a:endParaRPr lang="en-US" altLang="en-US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709" y="2013972"/>
            <a:ext cx="4410075" cy="2562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666" y="5029620"/>
            <a:ext cx="4691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kết quả trên tính b</a:t>
            </a:r>
            <a:r>
              <a:rPr lang="en-US" sz="2400" baseline="300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?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8066" y="5353277"/>
            <a:ext cx="61651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b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a.b’ + a.c’ = a.(b’ + c’) = a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sz="240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vì b’ + c’ = a)</a:t>
            </a:r>
          </a:p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b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lang="en-US" sz="2400" baseline="30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định lí nào?</a:t>
            </a:r>
          </a:p>
          <a:p>
            <a:r>
              <a:rPr lang="en-US" sz="2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KL: Từ định lí 1 suy ra đước định lí Pi –Ta - Go</a:t>
            </a:r>
            <a:endParaRPr 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949" y="4695262"/>
            <a:ext cx="721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Ví dụ 1: Định lí Pi - Ta - Go là 1 hệ quả của định lí 1</a:t>
            </a:r>
            <a:endParaRPr lang="en-US" sz="24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1262093"/>
                  </p:ext>
                </p:extLst>
              </p:nvPr>
            </p:nvGraphicFramePr>
            <p:xfrm>
              <a:off x="368949" y="2481478"/>
              <a:ext cx="6943089" cy="23456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481587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r>
                                <a:rPr lang="en-US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𝑨𝑩𝑪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ó                      ;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𝑨𝑯</m:t>
                              </m:r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⊥ BC tại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H; </a:t>
                          </a: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BC = a; AC = b; AB = c;  BH = b’ ; CH = c’ ; AH = h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0826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b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a.b’; c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 = a.c’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1262093"/>
                  </p:ext>
                </p:extLst>
              </p:nvPr>
            </p:nvGraphicFramePr>
            <p:xfrm>
              <a:off x="368949" y="2481478"/>
              <a:ext cx="6943089" cy="22784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19713">
                      <a:extLst>
                        <a:ext uri="{9D8B030D-6E8A-4147-A177-3AD203B41FA5}">
                          <a16:colId xmlns:a16="http://schemas.microsoft.com/office/drawing/2014/main" val="2916879384"/>
                        </a:ext>
                      </a:extLst>
                    </a:gridCol>
                    <a:gridCol w="6223376">
                      <a:extLst>
                        <a:ext uri="{9D8B030D-6E8A-4147-A177-3AD203B41FA5}">
                          <a16:colId xmlns:a16="http://schemas.microsoft.com/office/drawing/2014/main" val="3272420342"/>
                        </a:ext>
                      </a:extLst>
                    </a:gridCol>
                  </a:tblGrid>
                  <a:tr h="1670177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GT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644" t="-2920" r="-391" b="-37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429587"/>
                      </a:ext>
                    </a:extLst>
                  </a:tr>
                  <a:tr h="608260"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KL</a:t>
                          </a:r>
                          <a:endParaRPr lang="en-US" sz="240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smtClean="0">
                              <a:solidFill>
                                <a:srgbClr val="002060"/>
                              </a:solidFill>
                            </a:rPr>
                            <a:t> b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= a.b’; c</a:t>
                          </a:r>
                          <a:r>
                            <a:rPr lang="en-US" sz="2400" baseline="3000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  = a.c</a:t>
                          </a:r>
                          <a:r>
                            <a:rPr lang="en-US" sz="2400" baseline="0" smtClean="0">
                              <a:solidFill>
                                <a:srgbClr val="002060"/>
                              </a:solidFill>
                            </a:rPr>
                            <a:t>’</a:t>
                          </a:r>
                          <a:endParaRPr lang="en-US" sz="2400" baseline="0" smtClean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709298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Rectangle 9"/>
          <p:cNvSpPr/>
          <p:nvPr/>
        </p:nvSpPr>
        <p:spPr>
          <a:xfrm>
            <a:off x="368949" y="2084465"/>
            <a:ext cx="3138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Định </a:t>
            </a:r>
            <a:r>
              <a:rPr lang="en-US" alt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lí1:( sgk – T65) </a:t>
            </a:r>
            <a:endParaRPr lang="en-US" sz="2400">
              <a:solidFill>
                <a:srgbClr val="FF000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913806"/>
              </p:ext>
            </p:extLst>
          </p:nvPr>
        </p:nvGraphicFramePr>
        <p:xfrm>
          <a:off x="2588887" y="2647658"/>
          <a:ext cx="1112719" cy="36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5" imgW="933399" imgH="304851" progId="Equation.DSMT4">
                  <p:embed/>
                </p:oleObj>
              </mc:Choice>
              <mc:Fallback>
                <p:oleObj name="Equation" r:id="rId5" imgW="933399" imgH="3048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8887" y="2647658"/>
                        <a:ext cx="1112719" cy="36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132110" y="4278425"/>
            <a:ext cx="2537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2060"/>
                </a:solidFill>
              </a:rPr>
              <a:t>C/m: (sgk – T 65)</a:t>
            </a:r>
          </a:p>
        </p:txBody>
      </p:sp>
    </p:spTree>
    <p:extLst>
      <p:ext uri="{BB962C8B-B14F-4D97-AF65-F5344CB8AC3E}">
        <p14:creationId xmlns:p14="http://schemas.microsoft.com/office/powerpoint/2010/main" val="233873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8" grpId="0"/>
      <p:bldP spid="10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5243" y="2783169"/>
            <a:ext cx="4410075" cy="2562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4592" y="5678083"/>
            <a:ext cx="1961867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H là hình chiếu </a:t>
            </a:r>
          </a:p>
          <a:p>
            <a:r>
              <a:rPr lang="en-US" smtClean="0"/>
              <a:t>của A trên BC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41708" y="5361198"/>
            <a:ext cx="235537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BH là hình chiếu của cạnh gv AB trên cạnh huyền BC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90261" y="5426125"/>
            <a:ext cx="2388359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CH là hình chiếu của cạnh gv AC trên cạnh huyền BC</a:t>
            </a: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717206" y="4490112"/>
            <a:ext cx="0" cy="81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52632" y="4750303"/>
            <a:ext cx="1363024" cy="5483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138632" y="4750303"/>
            <a:ext cx="1417374" cy="691269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05585" y="1910384"/>
            <a:ext cx="433941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AH là đường cao ứng với cạnh huyền BC</a:t>
            </a:r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979963" y="2268503"/>
            <a:ext cx="2158669" cy="12699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698474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AC là cạnh góc vuông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17892" y="2724864"/>
            <a:ext cx="238835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AB là cạnh góc vuông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947345" y="3169580"/>
            <a:ext cx="1460882" cy="7336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646460" y="3162340"/>
            <a:ext cx="1447798" cy="959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05552" y="4725106"/>
            <a:ext cx="688121" cy="95297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39013" y="671605"/>
            <a:ext cx="5980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en-US" altLang="en-US" sz="2800" baseline="30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BH . C </a:t>
            </a:r>
            <a:r>
              <a:rPr lang="en-US" altLang="en-US" sz="2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baseline="300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b’.c’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8170" y="73521"/>
            <a:ext cx="671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 phát biểu bằng lời kết quả trên.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0926" y="4752676"/>
            <a:ext cx="177392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BC cạnh huyền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8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0" grpId="0" animBg="1"/>
      <p:bldP spid="25" grpId="0" animBg="1"/>
      <p:bldP spid="26" grpId="0" animBg="1"/>
      <p:bldP spid="24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489</TotalTime>
  <Words>1323</Words>
  <Application>Microsoft Office PowerPoint</Application>
  <PresentationFormat>Widescreen</PresentationFormat>
  <Paragraphs>147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Cambria Math</vt:lpstr>
      <vt:lpstr>Symbol</vt:lpstr>
      <vt:lpstr>Times New Roman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Luxury</cp:lastModifiedBy>
  <cp:revision>311</cp:revision>
  <dcterms:created xsi:type="dcterms:W3CDTF">2021-08-11T08:04:19Z</dcterms:created>
  <dcterms:modified xsi:type="dcterms:W3CDTF">2021-09-02T23:59:22Z</dcterms:modified>
</cp:coreProperties>
</file>