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406" r:id="rId3"/>
    <p:sldId id="447" r:id="rId4"/>
    <p:sldId id="448" r:id="rId5"/>
    <p:sldId id="449" r:id="rId6"/>
    <p:sldId id="450" r:id="rId7"/>
    <p:sldId id="451" r:id="rId8"/>
    <p:sldId id="452" r:id="rId9"/>
    <p:sldId id="459" r:id="rId10"/>
    <p:sldId id="441" r:id="rId11"/>
    <p:sldId id="422" r:id="rId12"/>
    <p:sldId id="453" r:id="rId13"/>
    <p:sldId id="454" r:id="rId14"/>
    <p:sldId id="424" r:id="rId15"/>
    <p:sldId id="455" r:id="rId16"/>
    <p:sldId id="456" r:id="rId17"/>
    <p:sldId id="457" r:id="rId18"/>
    <p:sldId id="345" r:id="rId19"/>
    <p:sldId id="45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295"/>
            <p14:sldId id="406"/>
            <p14:sldId id="447"/>
            <p14:sldId id="448"/>
            <p14:sldId id="449"/>
            <p14:sldId id="450"/>
            <p14:sldId id="451"/>
            <p14:sldId id="452"/>
            <p14:sldId id="459"/>
            <p14:sldId id="441"/>
            <p14:sldId id="422"/>
            <p14:sldId id="453"/>
            <p14:sldId id="454"/>
            <p14:sldId id="424"/>
            <p14:sldId id="455"/>
            <p14:sldId id="456"/>
            <p14:sldId id="457"/>
            <p14:sldId id="345"/>
            <p14:sldId id="4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4D4D4D"/>
    <a:srgbClr val="000000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3111" autoAdjust="0"/>
  </p:normalViewPr>
  <p:slideViewPr>
    <p:cSldViewPr>
      <p:cViewPr>
        <p:scale>
          <a:sx n="130" d="100"/>
          <a:sy n="130" d="100"/>
        </p:scale>
        <p:origin x="-438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06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0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0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0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0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0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0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0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1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7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6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2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5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5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1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6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67879" y="3409950"/>
            <a:ext cx="609600" cy="6096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8177479" y="3219450"/>
            <a:ext cx="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>
            <a:off x="8177479" y="3219451"/>
            <a:ext cx="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3"/>
          <p:cNvSpPr/>
          <p:nvPr/>
        </p:nvSpPr>
        <p:spPr>
          <a:xfrm>
            <a:off x="-609600" y="369474"/>
            <a:ext cx="4098427" cy="44196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2773764" y="-1563"/>
            <a:ext cx="1437057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4301198" y="-1563"/>
            <a:ext cx="1437057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591309" y="87523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540104" y="122532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414807" y="102422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6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279294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doanhtuan2020.tech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914400" y="1270354"/>
            <a:ext cx="76200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vi-V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Tham khảo thêm các bài giảng của nhóm Đỗ Anh Tuấn </a:t>
            </a:r>
            <a:r>
              <a:rPr lang="vi-VN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tại </a:t>
            </a:r>
            <a:r>
              <a:rPr lang="vi-V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đây :</a:t>
            </a:r>
          </a:p>
        </p:txBody>
      </p:sp>
    </p:spTree>
    <p:extLst>
      <p:ext uri="{BB962C8B-B14F-4D97-AF65-F5344CB8AC3E}">
        <p14:creationId xmlns:p14="http://schemas.microsoft.com/office/powerpoint/2010/main" val="34767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17044" y="875654"/>
            <a:ext cx="8686800" cy="93409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2401" y="3855988"/>
            <a:ext cx="8686800" cy="115723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" y="55910"/>
            <a:ext cx="7162800" cy="687040"/>
            <a:chOff x="534056" y="345130"/>
            <a:chExt cx="16683781" cy="534236"/>
          </a:xfrm>
        </p:grpSpPr>
        <p:sp>
          <p:nvSpPr>
            <p:cNvPr id="6" name="Parallelogram 5"/>
            <p:cNvSpPr/>
            <p:nvPr/>
          </p:nvSpPr>
          <p:spPr>
            <a:xfrm>
              <a:off x="534056" y="345130"/>
              <a:ext cx="16683781" cy="5342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innerShdw blurRad="63500" dist="50800" dir="27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4048" y="360957"/>
              <a:ext cx="16306300" cy="502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300" smtClean="0">
                  <a:latin typeface="Times New Roman" pitchFamily="18" charset="0"/>
                  <a:cs typeface="Times New Roman" pitchFamily="18" charset="0"/>
                </a:rPr>
                <a:t>1.KHÁI NIỆM VỀ P</a:t>
              </a:r>
              <a:r>
                <a:rPr lang="vi-VN" b="1" spc="300" smtClean="0">
                  <a:latin typeface="Times New Roman" pitchFamily="18" charset="0"/>
                  <a:cs typeface="Times New Roman" pitchFamily="18" charset="0"/>
                </a:rPr>
                <a:t>HƯƠNG TRÌNH</a:t>
              </a:r>
              <a:r>
                <a:rPr lang="en-US" b="1" spc="300" smtClean="0">
                  <a:latin typeface="Times New Roman" pitchFamily="18" charset="0"/>
                  <a:cs typeface="Times New Roman" pitchFamily="18" charset="0"/>
                </a:rPr>
                <a:t> BẬC NHẤT</a:t>
              </a:r>
              <a:br>
                <a:rPr lang="en-US" b="1" spc="30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b="1" spc="300" smtClean="0">
                  <a:latin typeface="Times New Roman" pitchFamily="18" charset="0"/>
                  <a:cs typeface="Times New Roman" pitchFamily="18" charset="0"/>
                </a:rPr>
                <a:t>                            HAI ẨN</a:t>
              </a:r>
              <a:endParaRPr lang="en-US" sz="2400" b="1" spc="3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" y="895350"/>
            <a:ext cx="7924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hương trình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bậc nhất hai ẩn </a:t>
            </a:r>
            <a:r>
              <a:rPr lang="en-US" sz="23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300" i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là hệ thức dạng </a:t>
            </a:r>
            <a:endParaRPr lang="vi-VN" sz="23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000" y="1962150"/>
                <a:ext cx="716280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 đó a, b và c là các số đã biết  (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</m:oMath>
                </a14:m>
                <a:r>
                  <a:rPr lang="en-US" sz="23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</m:oMath>
                </a14:m>
                <a:r>
                  <a:rPr lang="en-US" sz="23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vi-VN" sz="23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62150"/>
                <a:ext cx="7162800" cy="446276"/>
              </a:xfrm>
              <a:prstGeom prst="rect">
                <a:avLst/>
              </a:prstGeom>
              <a:blipFill rotWithShape="1">
                <a:blip r:embed="rId4"/>
                <a:stretch>
                  <a:fillRect l="-1191" t="-10959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840116"/>
              </p:ext>
            </p:extLst>
          </p:nvPr>
        </p:nvGraphicFramePr>
        <p:xfrm>
          <a:off x="2454074" y="1311460"/>
          <a:ext cx="3931051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8" name="Equation" r:id="rId5" imgW="1777680" imgH="203040" progId="Equation.DSMT4">
                  <p:embed/>
                </p:oleObj>
              </mc:Choice>
              <mc:Fallback>
                <p:oleObj name="Equation" r:id="rId5" imgW="1777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4074" y="1311460"/>
                        <a:ext cx="3931051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81000" y="2571750"/>
            <a:ext cx="7924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3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1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: Các p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hương trình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3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               là những p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hương trình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bậc nhất hai ẩn.</a:t>
            </a:r>
            <a:endParaRPr lang="vi-VN" sz="23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562497"/>
              </p:ext>
            </p:extLst>
          </p:nvPr>
        </p:nvGraphicFramePr>
        <p:xfrm>
          <a:off x="4114800" y="2699569"/>
          <a:ext cx="49133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9" name="Equation" r:id="rId7" imgW="2222280" imgH="203040" progId="Equation.DSMT4">
                  <p:embed/>
                </p:oleObj>
              </mc:Choice>
              <mc:Fallback>
                <p:oleObj name="Equation" r:id="rId7" imgW="2222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800" y="2699569"/>
                        <a:ext cx="4913312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2400" y="3855988"/>
                <a:ext cx="8610599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3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 p</a:t>
                </a:r>
                <a:r>
                  <a:rPr lang="vi-VN" sz="23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hương trình</a:t>
                </a:r>
                <a:r>
                  <a:rPr lang="en-US" sz="23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(1) , nếu giá trị của vế trái tại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3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3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bằng vế phải thì cặp số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3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sz="23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300" b="0" i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3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được gọi là </a:t>
                </a:r>
                <a:r>
                  <a:rPr lang="en-US" sz="23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một nghiệm của p</a:t>
                </a:r>
                <a:r>
                  <a:rPr lang="vi-VN" sz="23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hương trình</a:t>
                </a:r>
                <a:r>
                  <a:rPr lang="en-US" sz="23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(1)</a:t>
                </a:r>
                <a:endParaRPr lang="vi-VN" sz="23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55988"/>
                <a:ext cx="8610599" cy="1154162"/>
              </a:xfrm>
              <a:prstGeom prst="rect">
                <a:avLst/>
              </a:prstGeom>
              <a:blipFill rotWithShape="1">
                <a:blip r:embed="rId9"/>
                <a:stretch>
                  <a:fillRect l="-779" t="-4233" r="-1346" b="-10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40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0" grpId="0"/>
      <p:bldP spid="11" grpId="0"/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85800" y="4563874"/>
            <a:ext cx="7543800" cy="4462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B7C5"/>
              </a:gs>
              <a:gs pos="15000">
                <a:srgbClr val="EED6DB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895112"/>
            <a:ext cx="8686800" cy="16766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" y="55910"/>
            <a:ext cx="7162800" cy="687040"/>
            <a:chOff x="534056" y="345130"/>
            <a:chExt cx="16683781" cy="534236"/>
          </a:xfrm>
        </p:grpSpPr>
        <p:sp>
          <p:nvSpPr>
            <p:cNvPr id="6" name="Parallelogram 5"/>
            <p:cNvSpPr/>
            <p:nvPr/>
          </p:nvSpPr>
          <p:spPr>
            <a:xfrm>
              <a:off x="534056" y="345130"/>
              <a:ext cx="16683781" cy="5342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innerShdw blurRad="63500" dist="50800" dir="27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4048" y="360957"/>
              <a:ext cx="16306300" cy="502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300" smtClean="0">
                  <a:latin typeface="Times New Roman" pitchFamily="18" charset="0"/>
                  <a:cs typeface="Times New Roman" pitchFamily="18" charset="0"/>
                </a:rPr>
                <a:t>1.KHÁI NIỆM VỀ P</a:t>
              </a:r>
              <a:r>
                <a:rPr lang="vi-VN" b="1" spc="300" smtClean="0">
                  <a:latin typeface="Times New Roman" pitchFamily="18" charset="0"/>
                  <a:cs typeface="Times New Roman" pitchFamily="18" charset="0"/>
                </a:rPr>
                <a:t>HƯƠNG TRÌNH</a:t>
              </a:r>
              <a:r>
                <a:rPr lang="en-US" b="1" spc="300" smtClean="0">
                  <a:latin typeface="Times New Roman" pitchFamily="18" charset="0"/>
                  <a:cs typeface="Times New Roman" pitchFamily="18" charset="0"/>
                </a:rPr>
                <a:t> BẬC NHẤT</a:t>
              </a:r>
              <a:br>
                <a:rPr lang="en-US" b="1" spc="30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b="1" spc="300" smtClean="0">
                  <a:latin typeface="Times New Roman" pitchFamily="18" charset="0"/>
                  <a:cs typeface="Times New Roman" pitchFamily="18" charset="0"/>
                </a:rPr>
                <a:t>                            HAI ẨN</a:t>
              </a:r>
              <a:endParaRPr lang="en-US" sz="2400" b="1" spc="3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1000" y="895112"/>
            <a:ext cx="7924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3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3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30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300">
                <a:latin typeface="Times New Roman" pitchFamily="18" charset="0"/>
                <a:cs typeface="Times New Roman" pitchFamily="18" charset="0"/>
              </a:rPr>
              <a:t>) Kiểm tra xem các cặp số (1; 1) và (0,5; 0) có là nghiệm của phương trình </a:t>
            </a:r>
            <a:r>
              <a:rPr lang="vi-VN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2x – y = 1 </a:t>
            </a:r>
            <a:r>
              <a:rPr lang="vi-VN" sz="2300">
                <a:latin typeface="Times New Roman" pitchFamily="18" charset="0"/>
                <a:cs typeface="Times New Roman" pitchFamily="18" charset="0"/>
              </a:rPr>
              <a:t>hay không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" y="2616220"/>
            <a:ext cx="762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>
                <a:latin typeface="Times New Roman" pitchFamily="18" charset="0"/>
                <a:cs typeface="Times New Roman" pitchFamily="18" charset="0"/>
              </a:rPr>
              <a:t>a) Cặp số </a:t>
            </a:r>
            <a:r>
              <a:rPr lang="vi-VN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(1; 1) </a:t>
            </a:r>
            <a:r>
              <a:rPr lang="vi-VN" sz="2300">
                <a:latin typeface="Times New Roman" pitchFamily="18" charset="0"/>
                <a:cs typeface="Times New Roman" pitchFamily="18" charset="0"/>
              </a:rPr>
              <a:t>là nghiệm của phương trình 2x – y = 1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vi-VN" sz="2300">
                <a:latin typeface="Times New Roman" pitchFamily="18" charset="0"/>
                <a:cs typeface="Times New Roman" pitchFamily="18" charset="0"/>
              </a:rPr>
              <a:t>2.1 – 1 = 1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33400" y="2828672"/>
            <a:ext cx="0" cy="2181478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0" y="2049274"/>
            <a:ext cx="7924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>
                <a:latin typeface="Times New Roman" pitchFamily="18" charset="0"/>
                <a:cs typeface="Times New Roman" pitchFamily="18" charset="0"/>
              </a:rPr>
              <a:t>b) Tìm thêm một nghiệm khác của phương trình </a:t>
            </a:r>
            <a:r>
              <a:rPr lang="vi-VN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2x – y = 1.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0" y="3416439"/>
            <a:ext cx="762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>
                <a:latin typeface="Times New Roman" pitchFamily="18" charset="0"/>
                <a:cs typeface="Times New Roman" pitchFamily="18" charset="0"/>
              </a:rPr>
              <a:t>Cặp số </a:t>
            </a:r>
            <a:r>
              <a:rPr lang="vi-VN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(0,5; 0) </a:t>
            </a:r>
            <a:r>
              <a:rPr lang="vi-VN" sz="2300">
                <a:latin typeface="Times New Roman" pitchFamily="18" charset="0"/>
                <a:cs typeface="Times New Roman" pitchFamily="18" charset="0"/>
              </a:rPr>
              <a:t>là nghiệm của phương trình 2x – y = 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>
                <a:latin typeface="Times New Roman" pitchFamily="18" charset="0"/>
                <a:cs typeface="Times New Roman" pitchFamily="18" charset="0"/>
              </a:rPr>
              <a:t>vì 2.0,5 – 0 =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3420" y="4117598"/>
            <a:ext cx="7620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>
                <a:latin typeface="Times New Roman" pitchFamily="18" charset="0"/>
                <a:cs typeface="Times New Roman" pitchFamily="18" charset="0"/>
              </a:rPr>
              <a:t>b) Chọn x = 2 ta có: 2.2 – y = 1 ⇔ y = 3</a:t>
            </a:r>
            <a:endParaRPr lang="vi-VN" sz="2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420" y="4563874"/>
            <a:ext cx="73837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>
                <a:latin typeface="Times New Roman" pitchFamily="18" charset="0"/>
                <a:cs typeface="Times New Roman" pitchFamily="18" charset="0"/>
              </a:rPr>
              <a:t>Vậy cặp số </a:t>
            </a:r>
            <a:r>
              <a:rPr lang="vi-VN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(2; 3) </a:t>
            </a:r>
            <a:r>
              <a:rPr lang="vi-VN" sz="2300">
                <a:latin typeface="Times New Roman" pitchFamily="18" charset="0"/>
                <a:cs typeface="Times New Roman" pitchFamily="18" charset="0"/>
              </a:rPr>
              <a:t>là một nghiệm của phương trình 2x – y = 1</a:t>
            </a:r>
          </a:p>
        </p:txBody>
      </p:sp>
    </p:spTree>
    <p:extLst>
      <p:ext uri="{BB962C8B-B14F-4D97-AF65-F5344CB8AC3E}">
        <p14:creationId xmlns:p14="http://schemas.microsoft.com/office/powerpoint/2010/main" val="26569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1" grpId="0"/>
      <p:bldP spid="19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56971" y="827087"/>
            <a:ext cx="8534401" cy="4572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" y="55910"/>
            <a:ext cx="8458200" cy="534640"/>
            <a:chOff x="534056" y="345130"/>
            <a:chExt cx="19701061" cy="415731"/>
          </a:xfrm>
        </p:grpSpPr>
        <p:sp>
          <p:nvSpPr>
            <p:cNvPr id="6" name="Parallelogram 5"/>
            <p:cNvSpPr/>
            <p:nvPr/>
          </p:nvSpPr>
          <p:spPr>
            <a:xfrm>
              <a:off x="534056" y="345130"/>
              <a:ext cx="19701061" cy="415731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innerShdw blurRad="63500" dist="50800" dir="27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3053" y="402570"/>
              <a:ext cx="19323582" cy="287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300" smtClean="0">
                  <a:latin typeface="Times New Roman" pitchFamily="18" charset="0"/>
                  <a:cs typeface="Times New Roman" pitchFamily="18" charset="0"/>
                </a:rPr>
                <a:t>2. TẬP NGHIỆM CỦA P</a:t>
              </a:r>
              <a:r>
                <a:rPr lang="vi-VN" b="1" spc="300" smtClean="0">
                  <a:latin typeface="Times New Roman" pitchFamily="18" charset="0"/>
                  <a:cs typeface="Times New Roman" pitchFamily="18" charset="0"/>
                </a:rPr>
                <a:t>HƯƠNG TRÌNH</a:t>
              </a:r>
              <a:r>
                <a:rPr lang="en-US" b="1" spc="300" smtClean="0">
                  <a:latin typeface="Times New Roman" pitchFamily="18" charset="0"/>
                  <a:cs typeface="Times New Roman" pitchFamily="18" charset="0"/>
                </a:rPr>
                <a:t> BẬC NHẤT HAI ẨN</a:t>
              </a:r>
              <a:endParaRPr lang="en-US" sz="2400" b="1" spc="3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93420" y="1885950"/>
            <a:ext cx="7620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Ta có 6 nghiệm của p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hương trình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(2) như sau</a:t>
            </a:r>
            <a:endParaRPr lang="vi-VN" sz="2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827087"/>
            <a:ext cx="2895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Xét p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hương trình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326106"/>
              </p:ext>
            </p:extLst>
          </p:nvPr>
        </p:nvGraphicFramePr>
        <p:xfrm>
          <a:off x="3352800" y="846138"/>
          <a:ext cx="27241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26" name="Equation" r:id="rId4" imgW="1231560" imgH="203040" progId="Equation.DSMT4">
                  <p:embed/>
                </p:oleObj>
              </mc:Choice>
              <mc:Fallback>
                <p:oleObj name="Equation" r:id="rId4" imgW="123156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846138"/>
                        <a:ext cx="27241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807537"/>
              </p:ext>
            </p:extLst>
          </p:nvPr>
        </p:nvGraphicFramePr>
        <p:xfrm>
          <a:off x="2895600" y="1360487"/>
          <a:ext cx="18256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27" name="Equation" r:id="rId6" imgW="825480" imgH="203040" progId="Equation.DSMT4">
                  <p:embed/>
                </p:oleObj>
              </mc:Choice>
              <mc:Fallback>
                <p:oleObj name="Equation" r:id="rId6" imgW="825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360487"/>
                        <a:ext cx="18256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98764"/>
              </p:ext>
            </p:extLst>
          </p:nvPr>
        </p:nvGraphicFramePr>
        <p:xfrm>
          <a:off x="457203" y="2495550"/>
          <a:ext cx="8381996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7"/>
                <a:gridCol w="1143000"/>
                <a:gridCol w="1143000"/>
                <a:gridCol w="1066800"/>
                <a:gridCol w="1066800"/>
                <a:gridCol w="990600"/>
                <a:gridCol w="1066799"/>
              </a:tblGrid>
              <a:tr h="629292">
                <a:tc>
                  <a:txBody>
                    <a:bodyPr/>
                    <a:lstStyle/>
                    <a:p>
                      <a:pPr algn="ctr"/>
                      <a:r>
                        <a:rPr lang="en-US" sz="2800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000" i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3708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 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757848"/>
              </p:ext>
            </p:extLst>
          </p:nvPr>
        </p:nvGraphicFramePr>
        <p:xfrm>
          <a:off x="914400" y="3181350"/>
          <a:ext cx="1223962" cy="399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28" name="Equation" r:id="rId8" imgW="622080" imgH="203040" progId="Equation.DSMT4">
                  <p:embed/>
                </p:oleObj>
              </mc:Choice>
              <mc:Fallback>
                <p:oleObj name="Equation" r:id="rId8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81350"/>
                        <a:ext cx="1223962" cy="399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84827"/>
              </p:ext>
            </p:extLst>
          </p:nvPr>
        </p:nvGraphicFramePr>
        <p:xfrm>
          <a:off x="2667000" y="3181350"/>
          <a:ext cx="4000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29" name="Equation" r:id="rId10" imgW="203040" imgH="177480" progId="Equation.DSMT4">
                  <p:embed/>
                </p:oleObj>
              </mc:Choice>
              <mc:Fallback>
                <p:oleObj name="Equation" r:id="rId10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81350"/>
                        <a:ext cx="4000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333404"/>
              </p:ext>
            </p:extLst>
          </p:nvPr>
        </p:nvGraphicFramePr>
        <p:xfrm>
          <a:off x="3822700" y="3194050"/>
          <a:ext cx="374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30" name="Equation" r:id="rId12" imgW="190440" imgH="164880" progId="Equation.DSMT4">
                  <p:embed/>
                </p:oleObj>
              </mc:Choice>
              <mc:Fallback>
                <p:oleObj name="Equation" r:id="rId12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3194050"/>
                        <a:ext cx="3746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038937"/>
              </p:ext>
            </p:extLst>
          </p:nvPr>
        </p:nvGraphicFramePr>
        <p:xfrm>
          <a:off x="5084763" y="3168650"/>
          <a:ext cx="2492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31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3168650"/>
                        <a:ext cx="24923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618891"/>
              </p:ext>
            </p:extLst>
          </p:nvPr>
        </p:nvGraphicFramePr>
        <p:xfrm>
          <a:off x="6132513" y="3194050"/>
          <a:ext cx="1746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32" name="Equation" r:id="rId16" imgW="88560" imgH="164880" progId="Equation.DSMT4">
                  <p:embed/>
                </p:oleObj>
              </mc:Choice>
              <mc:Fallback>
                <p:oleObj name="Equation" r:id="rId16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3194050"/>
                        <a:ext cx="1746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830392"/>
              </p:ext>
            </p:extLst>
          </p:nvPr>
        </p:nvGraphicFramePr>
        <p:xfrm>
          <a:off x="7137400" y="3168650"/>
          <a:ext cx="2254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33" name="Equation" r:id="rId18" imgW="114120" imgH="177480" progId="Equation.DSMT4">
                  <p:embed/>
                </p:oleObj>
              </mc:Choice>
              <mc:Fallback>
                <p:oleObj name="Equation" r:id="rId18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168650"/>
                        <a:ext cx="2254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143848"/>
              </p:ext>
            </p:extLst>
          </p:nvPr>
        </p:nvGraphicFramePr>
        <p:xfrm>
          <a:off x="8188325" y="3194050"/>
          <a:ext cx="2508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34" name="Equation" r:id="rId20" imgW="126720" imgH="164880" progId="Equation.DSMT4">
                  <p:embed/>
                </p:oleObj>
              </mc:Choice>
              <mc:Fallback>
                <p:oleObj name="Equation" r:id="rId20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325" y="3194050"/>
                        <a:ext cx="2508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8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0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6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7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8879</TotalTime>
  <Words>281</Words>
  <Application>Microsoft Office PowerPoint</Application>
  <PresentationFormat>On-screen Show (16:9)</PresentationFormat>
  <Paragraphs>41</Paragraphs>
  <Slides>19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637</cp:revision>
  <dcterms:created xsi:type="dcterms:W3CDTF">2021-08-04T05:24:17Z</dcterms:created>
  <dcterms:modified xsi:type="dcterms:W3CDTF">2021-11-03T00:38:47Z</dcterms:modified>
</cp:coreProperties>
</file>